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40"/>
  </p:notesMasterIdLst>
  <p:sldIdLst>
    <p:sldId id="256" r:id="rId2"/>
    <p:sldId id="287" r:id="rId3"/>
    <p:sldId id="289" r:id="rId4"/>
    <p:sldId id="288" r:id="rId5"/>
    <p:sldId id="25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65" r:id="rId15"/>
    <p:sldId id="266" r:id="rId16"/>
    <p:sldId id="267" r:id="rId17"/>
    <p:sldId id="268" r:id="rId18"/>
    <p:sldId id="269" r:id="rId19"/>
    <p:sldId id="298" r:id="rId20"/>
    <p:sldId id="301" r:id="rId21"/>
    <p:sldId id="302" r:id="rId22"/>
    <p:sldId id="303" r:id="rId23"/>
    <p:sldId id="304" r:id="rId24"/>
    <p:sldId id="305" r:id="rId25"/>
    <p:sldId id="306" r:id="rId26"/>
    <p:sldId id="278" r:id="rId27"/>
    <p:sldId id="279" r:id="rId28"/>
    <p:sldId id="308" r:id="rId29"/>
    <p:sldId id="273" r:id="rId30"/>
    <p:sldId id="274" r:id="rId31"/>
    <p:sldId id="309" r:id="rId32"/>
    <p:sldId id="310" r:id="rId33"/>
    <p:sldId id="311" r:id="rId34"/>
    <p:sldId id="312" r:id="rId35"/>
    <p:sldId id="313" r:id="rId36"/>
    <p:sldId id="280" r:id="rId37"/>
    <p:sldId id="314" r:id="rId38"/>
    <p:sldId id="286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FF00"/>
    <a:srgbClr val="00FFFF"/>
    <a:srgbClr val="FFFFFF"/>
    <a:srgbClr val="499EAF"/>
    <a:srgbClr val="777777"/>
    <a:srgbClr val="33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7F5A4B-33D6-48A1-AF32-C71C3AD47E0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8FC082-831D-4BC7-B6D5-236DF7A8854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>
              <a:solidFill>
                <a:schemeClr val="tx2"/>
              </a:solidFill>
            </a:rPr>
            <a:t>Вивчення криміногенних чинників, що впливають на стан, рівень, структуру, динаміку злочинності</a:t>
          </a:r>
          <a:endParaRPr lang="ru-RU" dirty="0">
            <a:solidFill>
              <a:schemeClr val="tx2"/>
            </a:solidFill>
          </a:endParaRPr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EDE125C3-9122-44B4-B25C-C19FE3809EC9}" type="parTrans" cxnId="{CA7BCF14-F6F6-4EBD-9F3C-7723FA1BD83B}">
      <dgm:prSet/>
      <dgm:spPr/>
      <dgm:t>
        <a:bodyPr/>
        <a:lstStyle/>
        <a:p>
          <a:endParaRPr lang="ru-RU"/>
        </a:p>
      </dgm:t>
    </dgm:pt>
    <dgm:pt modelId="{0BC17501-FE6E-4E6E-A1A3-7F5284117587}" type="sibTrans" cxnId="{CA7BCF14-F6F6-4EBD-9F3C-7723FA1BD83B}">
      <dgm:prSet/>
      <dgm:spPr/>
      <dgm:t>
        <a:bodyPr/>
        <a:lstStyle/>
        <a:p>
          <a:endParaRPr lang="ru-RU"/>
        </a:p>
      </dgm:t>
    </dgm:pt>
    <dgm:pt modelId="{B413A1F3-AC66-4804-B9B7-1408D4A14F74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b="1" dirty="0">
              <a:solidFill>
                <a:schemeClr val="tx2"/>
              </a:solidFill>
            </a:rPr>
            <a:t>Дослідження різних видів злочинної діяльності для визначення способів запобігання</a:t>
          </a:r>
          <a:endParaRPr lang="ru-RU" b="1" dirty="0">
            <a:solidFill>
              <a:schemeClr val="tx2"/>
            </a:solidFill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>
            <a:solidFill>
              <a:schemeClr val="tx2"/>
            </a:solidFill>
          </a:endParaRPr>
        </a:p>
      </dgm:t>
    </dgm:pt>
    <dgm:pt modelId="{E13AFA79-99BE-45B5-AB48-B7BC23016848}" type="parTrans" cxnId="{A2AE35DB-A06A-4F1D-84F9-C31C4F873B5F}">
      <dgm:prSet/>
      <dgm:spPr/>
      <dgm:t>
        <a:bodyPr/>
        <a:lstStyle/>
        <a:p>
          <a:endParaRPr lang="ru-RU"/>
        </a:p>
      </dgm:t>
    </dgm:pt>
    <dgm:pt modelId="{8A416BFC-A25B-4164-9FED-1D47F81F96AD}" type="sibTrans" cxnId="{A2AE35DB-A06A-4F1D-84F9-C31C4F873B5F}">
      <dgm:prSet/>
      <dgm:spPr/>
      <dgm:t>
        <a:bodyPr/>
        <a:lstStyle/>
        <a:p>
          <a:endParaRPr lang="ru-RU"/>
        </a:p>
      </dgm:t>
    </dgm:pt>
    <dgm:pt modelId="{97BDC4B2-B875-4BED-8651-418BCF660B97}">
      <dgm:prSet/>
      <dgm:spPr/>
      <dgm:t>
        <a:bodyPr/>
        <a:lstStyle/>
        <a:p>
          <a:r>
            <a:rPr lang="uk-UA" b="1" dirty="0">
              <a:solidFill>
                <a:schemeClr val="tx2"/>
              </a:solidFill>
            </a:rPr>
            <a:t>Вивчення особистості злочинця і здійснення запобіжного впливу на неї</a:t>
          </a:r>
          <a:endParaRPr lang="ru-RU" b="1" dirty="0">
            <a:solidFill>
              <a:schemeClr val="tx2"/>
            </a:solidFill>
          </a:endParaRPr>
        </a:p>
      </dgm:t>
    </dgm:pt>
    <dgm:pt modelId="{962D01DF-43CF-4373-8C9C-6E15592CA9FC}" type="parTrans" cxnId="{3DD32C6F-23EE-46C8-A7FC-ACF9352E0FE0}">
      <dgm:prSet/>
      <dgm:spPr/>
      <dgm:t>
        <a:bodyPr/>
        <a:lstStyle/>
        <a:p>
          <a:endParaRPr lang="ru-RU"/>
        </a:p>
      </dgm:t>
    </dgm:pt>
    <dgm:pt modelId="{2B70E513-71D1-4676-8A16-8F1AA370BB64}" type="sibTrans" cxnId="{3DD32C6F-23EE-46C8-A7FC-ACF9352E0FE0}">
      <dgm:prSet/>
      <dgm:spPr/>
      <dgm:t>
        <a:bodyPr/>
        <a:lstStyle/>
        <a:p>
          <a:endParaRPr lang="ru-RU"/>
        </a:p>
      </dgm:t>
    </dgm:pt>
    <dgm:pt modelId="{91EEA67A-402C-46E8-96C1-F1629CB401F2}">
      <dgm:prSet/>
      <dgm:spPr/>
      <dgm:t>
        <a:bodyPr/>
        <a:lstStyle/>
        <a:p>
          <a:r>
            <a:rPr lang="uk-UA" b="1" dirty="0">
              <a:solidFill>
                <a:schemeClr val="tx2"/>
              </a:solidFill>
            </a:rPr>
            <a:t>Розробка основних напрямів і заходів щодо запобігання злочинів</a:t>
          </a:r>
          <a:endParaRPr lang="ru-RU" b="1" dirty="0">
            <a:solidFill>
              <a:schemeClr val="tx2"/>
            </a:solidFill>
          </a:endParaRPr>
        </a:p>
      </dgm:t>
    </dgm:pt>
    <dgm:pt modelId="{DD258FD8-840C-4138-9633-9BF8BC0E7B4B}" type="parTrans" cxnId="{BFC9492C-A8C1-4DB8-BFD0-179E7A6682F5}">
      <dgm:prSet/>
      <dgm:spPr/>
      <dgm:t>
        <a:bodyPr/>
        <a:lstStyle/>
        <a:p>
          <a:endParaRPr lang="ru-RU"/>
        </a:p>
      </dgm:t>
    </dgm:pt>
    <dgm:pt modelId="{DCCE24E7-D98D-4C10-83BF-C242F1DEC502}" type="sibTrans" cxnId="{BFC9492C-A8C1-4DB8-BFD0-179E7A6682F5}">
      <dgm:prSet/>
      <dgm:spPr/>
      <dgm:t>
        <a:bodyPr/>
        <a:lstStyle/>
        <a:p>
          <a:endParaRPr lang="ru-RU"/>
        </a:p>
      </dgm:t>
    </dgm:pt>
    <dgm:pt modelId="{7BE38081-EE57-4B4A-B2B1-357DDC8A28A2}" type="pres">
      <dgm:prSet presAssocID="{277F5A4B-33D6-48A1-AF32-C71C3AD47E08}" presName="diagram" presStyleCnt="0">
        <dgm:presLayoutVars>
          <dgm:dir/>
          <dgm:resizeHandles val="exact"/>
        </dgm:presLayoutVars>
      </dgm:prSet>
      <dgm:spPr/>
    </dgm:pt>
    <dgm:pt modelId="{23E5FFBC-776F-4E0F-A4B1-87B6EE13417B}" type="pres">
      <dgm:prSet presAssocID="{AF8FC082-831D-4BC7-B6D5-236DF7A88545}" presName="node" presStyleLbl="node1" presStyleIdx="0" presStyleCnt="4" custScaleY="97346" custLinFactNeighborX="931" custLinFactNeighborY="5401">
        <dgm:presLayoutVars>
          <dgm:bulletEnabled val="1"/>
        </dgm:presLayoutVars>
      </dgm:prSet>
      <dgm:spPr/>
    </dgm:pt>
    <dgm:pt modelId="{B2C6A3EC-28B6-46D8-8FF2-E1CC1449CCC1}" type="pres">
      <dgm:prSet presAssocID="{0BC17501-FE6E-4E6E-A1A3-7F5284117587}" presName="sibTrans" presStyleCnt="0"/>
      <dgm:spPr/>
    </dgm:pt>
    <dgm:pt modelId="{F0780AEA-0434-401D-B947-7C281D72B3D1}" type="pres">
      <dgm:prSet presAssocID="{B413A1F3-AC66-4804-B9B7-1408D4A14F74}" presName="node" presStyleLbl="node1" presStyleIdx="1" presStyleCnt="4" custScaleX="96348" custScaleY="97231" custLinFactNeighborX="477" custLinFactNeighborY="6728">
        <dgm:presLayoutVars>
          <dgm:bulletEnabled val="1"/>
        </dgm:presLayoutVars>
      </dgm:prSet>
      <dgm:spPr/>
    </dgm:pt>
    <dgm:pt modelId="{7BFE5156-A547-45E9-980E-A7AA4D59D195}" type="pres">
      <dgm:prSet presAssocID="{8A416BFC-A25B-4164-9FED-1D47F81F96AD}" presName="sibTrans" presStyleCnt="0"/>
      <dgm:spPr/>
    </dgm:pt>
    <dgm:pt modelId="{D8DA3FA1-37D6-43E9-A0B6-6A87447D0AAB}" type="pres">
      <dgm:prSet presAssocID="{97BDC4B2-B875-4BED-8651-418BCF660B97}" presName="node" presStyleLbl="node1" presStyleIdx="2" presStyleCnt="4" custScaleX="105350">
        <dgm:presLayoutVars>
          <dgm:bulletEnabled val="1"/>
        </dgm:presLayoutVars>
      </dgm:prSet>
      <dgm:spPr/>
    </dgm:pt>
    <dgm:pt modelId="{7C85137C-4768-4A6B-B5AE-BD02999D9770}" type="pres">
      <dgm:prSet presAssocID="{2B70E513-71D1-4676-8A16-8F1AA370BB64}" presName="sibTrans" presStyleCnt="0"/>
      <dgm:spPr/>
    </dgm:pt>
    <dgm:pt modelId="{A913D3ED-004F-4E90-95C2-DC226F3F1DE2}" type="pres">
      <dgm:prSet presAssocID="{91EEA67A-402C-46E8-96C1-F1629CB401F2}" presName="node" presStyleLbl="node1" presStyleIdx="3" presStyleCnt="4">
        <dgm:presLayoutVars>
          <dgm:bulletEnabled val="1"/>
        </dgm:presLayoutVars>
      </dgm:prSet>
      <dgm:spPr/>
    </dgm:pt>
  </dgm:ptLst>
  <dgm:cxnLst>
    <dgm:cxn modelId="{14CEB504-B98C-4674-8DC2-77CDDC9BF91E}" type="presOf" srcId="{97BDC4B2-B875-4BED-8651-418BCF660B97}" destId="{D8DA3FA1-37D6-43E9-A0B6-6A87447D0AAB}" srcOrd="0" destOrd="0" presId="urn:microsoft.com/office/officeart/2005/8/layout/default"/>
    <dgm:cxn modelId="{75F85506-36E2-4088-94FB-2AD9C4C8D56E}" type="presOf" srcId="{277F5A4B-33D6-48A1-AF32-C71C3AD47E08}" destId="{7BE38081-EE57-4B4A-B2B1-357DDC8A28A2}" srcOrd="0" destOrd="0" presId="urn:microsoft.com/office/officeart/2005/8/layout/default"/>
    <dgm:cxn modelId="{CA7BCF14-F6F6-4EBD-9F3C-7723FA1BD83B}" srcId="{277F5A4B-33D6-48A1-AF32-C71C3AD47E08}" destId="{AF8FC082-831D-4BC7-B6D5-236DF7A88545}" srcOrd="0" destOrd="0" parTransId="{EDE125C3-9122-44B4-B25C-C19FE3809EC9}" sibTransId="{0BC17501-FE6E-4E6E-A1A3-7F5284117587}"/>
    <dgm:cxn modelId="{BFC9492C-A8C1-4DB8-BFD0-179E7A6682F5}" srcId="{277F5A4B-33D6-48A1-AF32-C71C3AD47E08}" destId="{91EEA67A-402C-46E8-96C1-F1629CB401F2}" srcOrd="3" destOrd="0" parTransId="{DD258FD8-840C-4138-9633-9BF8BC0E7B4B}" sibTransId="{DCCE24E7-D98D-4C10-83BF-C242F1DEC502}"/>
    <dgm:cxn modelId="{3DD32C6F-23EE-46C8-A7FC-ACF9352E0FE0}" srcId="{277F5A4B-33D6-48A1-AF32-C71C3AD47E08}" destId="{97BDC4B2-B875-4BED-8651-418BCF660B97}" srcOrd="2" destOrd="0" parTransId="{962D01DF-43CF-4373-8C9C-6E15592CA9FC}" sibTransId="{2B70E513-71D1-4676-8A16-8F1AA370BB64}"/>
    <dgm:cxn modelId="{AE70F871-A2DF-43A6-BDD9-3CF6FF8AFC6B}" type="presOf" srcId="{AF8FC082-831D-4BC7-B6D5-236DF7A88545}" destId="{23E5FFBC-776F-4E0F-A4B1-87B6EE13417B}" srcOrd="0" destOrd="0" presId="urn:microsoft.com/office/officeart/2005/8/layout/default"/>
    <dgm:cxn modelId="{A2AE35DB-A06A-4F1D-84F9-C31C4F873B5F}" srcId="{277F5A4B-33D6-48A1-AF32-C71C3AD47E08}" destId="{B413A1F3-AC66-4804-B9B7-1408D4A14F74}" srcOrd="1" destOrd="0" parTransId="{E13AFA79-99BE-45B5-AB48-B7BC23016848}" sibTransId="{8A416BFC-A25B-4164-9FED-1D47F81F96AD}"/>
    <dgm:cxn modelId="{CF2BFCE7-C201-4DEF-A084-1E9D4DC27519}" type="presOf" srcId="{91EEA67A-402C-46E8-96C1-F1629CB401F2}" destId="{A913D3ED-004F-4E90-95C2-DC226F3F1DE2}" srcOrd="0" destOrd="0" presId="urn:microsoft.com/office/officeart/2005/8/layout/default"/>
    <dgm:cxn modelId="{256A16FC-2D80-457A-B8E5-13FC2AE90144}" type="presOf" srcId="{B413A1F3-AC66-4804-B9B7-1408D4A14F74}" destId="{F0780AEA-0434-401D-B947-7C281D72B3D1}" srcOrd="0" destOrd="0" presId="urn:microsoft.com/office/officeart/2005/8/layout/default"/>
    <dgm:cxn modelId="{069A0398-1498-4398-9C42-52B697B9DACC}" type="presParOf" srcId="{7BE38081-EE57-4B4A-B2B1-357DDC8A28A2}" destId="{23E5FFBC-776F-4E0F-A4B1-87B6EE13417B}" srcOrd="0" destOrd="0" presId="urn:microsoft.com/office/officeart/2005/8/layout/default"/>
    <dgm:cxn modelId="{C971C98C-7D7A-440E-B6BA-805E980516A6}" type="presParOf" srcId="{7BE38081-EE57-4B4A-B2B1-357DDC8A28A2}" destId="{B2C6A3EC-28B6-46D8-8FF2-E1CC1449CCC1}" srcOrd="1" destOrd="0" presId="urn:microsoft.com/office/officeart/2005/8/layout/default"/>
    <dgm:cxn modelId="{933F1DD1-B68F-47CE-B9A7-128736041D45}" type="presParOf" srcId="{7BE38081-EE57-4B4A-B2B1-357DDC8A28A2}" destId="{F0780AEA-0434-401D-B947-7C281D72B3D1}" srcOrd="2" destOrd="0" presId="urn:microsoft.com/office/officeart/2005/8/layout/default"/>
    <dgm:cxn modelId="{8D0CC582-7497-4E90-8253-CA45C22FD239}" type="presParOf" srcId="{7BE38081-EE57-4B4A-B2B1-357DDC8A28A2}" destId="{7BFE5156-A547-45E9-980E-A7AA4D59D195}" srcOrd="3" destOrd="0" presId="urn:microsoft.com/office/officeart/2005/8/layout/default"/>
    <dgm:cxn modelId="{D45EEC82-3E6A-41C2-89D8-9DC59A258E62}" type="presParOf" srcId="{7BE38081-EE57-4B4A-B2B1-357DDC8A28A2}" destId="{D8DA3FA1-37D6-43E9-A0B6-6A87447D0AAB}" srcOrd="4" destOrd="0" presId="urn:microsoft.com/office/officeart/2005/8/layout/default"/>
    <dgm:cxn modelId="{6E2FF636-1DA9-4078-AF72-7EE54CBAA16A}" type="presParOf" srcId="{7BE38081-EE57-4B4A-B2B1-357DDC8A28A2}" destId="{7C85137C-4768-4A6B-B5AE-BD02999D9770}" srcOrd="5" destOrd="0" presId="urn:microsoft.com/office/officeart/2005/8/layout/default"/>
    <dgm:cxn modelId="{567BE59B-E38D-4AF2-8508-7E730AA54588}" type="presParOf" srcId="{7BE38081-EE57-4B4A-B2B1-357DDC8A28A2}" destId="{A913D3ED-004F-4E90-95C2-DC226F3F1DE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FDFDA0-1BE2-42AE-A118-428ECBDACED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32B313-F8EE-4B5B-B7F5-D8B2AAC9B575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13500000" scaled="1"/>
          <a:tileRect/>
        </a:gradFill>
      </dgm:spPr>
      <dgm:t>
        <a:bodyPr/>
        <a:lstStyle/>
        <a:p>
          <a:r>
            <a:rPr lang="uk-UA" sz="3200" dirty="0" err="1"/>
            <a:t>Загальнопізнавальна</a:t>
          </a:r>
          <a:endParaRPr lang="ru-RU" sz="3200" dirty="0"/>
        </a:p>
      </dgm:t>
    </dgm:pt>
    <dgm:pt modelId="{391877C1-93BB-4877-8522-D2A40CAE5458}" type="parTrans" cxnId="{F601D64D-7FFD-4126-B423-7FDB74D0AD99}">
      <dgm:prSet/>
      <dgm:spPr/>
      <dgm:t>
        <a:bodyPr/>
        <a:lstStyle/>
        <a:p>
          <a:endParaRPr lang="ru-RU"/>
        </a:p>
      </dgm:t>
    </dgm:pt>
    <dgm:pt modelId="{93AA4E3D-977F-4283-BDEA-27FD59A6E071}" type="sibTrans" cxnId="{F601D64D-7FFD-4126-B423-7FDB74D0AD99}">
      <dgm:prSet/>
      <dgm:spPr/>
      <dgm:t>
        <a:bodyPr/>
        <a:lstStyle/>
        <a:p>
          <a:endParaRPr lang="ru-RU"/>
        </a:p>
      </dgm:t>
    </dgm:pt>
    <dgm:pt modelId="{A3C50C41-CD9E-45BF-810C-ABDAEF9D8965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3200" dirty="0"/>
            <a:t>Описова</a:t>
          </a:r>
          <a:endParaRPr lang="ru-RU" sz="3200" dirty="0"/>
        </a:p>
      </dgm:t>
    </dgm:pt>
    <dgm:pt modelId="{1558B9EC-D051-466B-AB04-BE930D4998C6}" type="parTrans" cxnId="{D6405EF4-312C-4C64-9A59-1E8D505DC4B6}">
      <dgm:prSet/>
      <dgm:spPr/>
      <dgm:t>
        <a:bodyPr/>
        <a:lstStyle/>
        <a:p>
          <a:endParaRPr lang="ru-RU"/>
        </a:p>
      </dgm:t>
    </dgm:pt>
    <dgm:pt modelId="{7513FEB0-36CB-481D-A390-94DB62ECFE41}" type="sibTrans" cxnId="{D6405EF4-312C-4C64-9A59-1E8D505DC4B6}">
      <dgm:prSet/>
      <dgm:spPr/>
      <dgm:t>
        <a:bodyPr/>
        <a:lstStyle/>
        <a:p>
          <a:endParaRPr lang="ru-RU"/>
        </a:p>
      </dgm:t>
    </dgm:pt>
    <dgm:pt modelId="{2D7D1A2B-4AE5-4672-9236-139F4274A019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3200" dirty="0"/>
            <a:t>Прогностична</a:t>
          </a:r>
          <a:endParaRPr lang="ru-RU" sz="3200" dirty="0"/>
        </a:p>
      </dgm:t>
    </dgm:pt>
    <dgm:pt modelId="{F70CD589-01D9-4569-B82D-FA1A78D69A1E}" type="parTrans" cxnId="{F7797139-5091-489E-AB41-AF8E583DE7C4}">
      <dgm:prSet/>
      <dgm:spPr/>
      <dgm:t>
        <a:bodyPr/>
        <a:lstStyle/>
        <a:p>
          <a:endParaRPr lang="ru-RU"/>
        </a:p>
      </dgm:t>
    </dgm:pt>
    <dgm:pt modelId="{B70116ED-390B-41A3-9BEC-2EB7FF68F390}" type="sibTrans" cxnId="{F7797139-5091-489E-AB41-AF8E583DE7C4}">
      <dgm:prSet/>
      <dgm:spPr/>
      <dgm:t>
        <a:bodyPr/>
        <a:lstStyle/>
        <a:p>
          <a:endParaRPr lang="ru-RU"/>
        </a:p>
      </dgm:t>
    </dgm:pt>
    <dgm:pt modelId="{24820CA1-3BA4-4503-AAF0-1279E0891AC2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3200" dirty="0" err="1"/>
            <a:t>Поснювальна</a:t>
          </a:r>
          <a:endParaRPr lang="ru-RU" sz="3200" dirty="0"/>
        </a:p>
      </dgm:t>
    </dgm:pt>
    <dgm:pt modelId="{FF958A9F-30B4-4B4A-82C3-72231D02FFD6}" type="parTrans" cxnId="{83DE82B7-74B3-4E7A-9272-6BF2549E3980}">
      <dgm:prSet/>
      <dgm:spPr/>
      <dgm:t>
        <a:bodyPr/>
        <a:lstStyle/>
        <a:p>
          <a:endParaRPr lang="ru-RU"/>
        </a:p>
      </dgm:t>
    </dgm:pt>
    <dgm:pt modelId="{71D57A7F-6112-41CC-88FC-497D46195EC8}" type="sibTrans" cxnId="{83DE82B7-74B3-4E7A-9272-6BF2549E3980}">
      <dgm:prSet/>
      <dgm:spPr/>
      <dgm:t>
        <a:bodyPr/>
        <a:lstStyle/>
        <a:p>
          <a:endParaRPr lang="ru-RU"/>
        </a:p>
      </dgm:t>
    </dgm:pt>
    <dgm:pt modelId="{7B9383A4-BC22-46D2-A47B-EB591128C22F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3200" dirty="0"/>
            <a:t>Соціокультурна</a:t>
          </a:r>
          <a:endParaRPr lang="ru-RU" sz="3200" dirty="0"/>
        </a:p>
      </dgm:t>
    </dgm:pt>
    <dgm:pt modelId="{8DE1CCA8-2A80-423A-821F-4B5679C232EE}" type="parTrans" cxnId="{B8906716-9323-40F6-8B7E-34DFCBB8BDF1}">
      <dgm:prSet/>
      <dgm:spPr/>
      <dgm:t>
        <a:bodyPr/>
        <a:lstStyle/>
        <a:p>
          <a:endParaRPr lang="ru-RU"/>
        </a:p>
      </dgm:t>
    </dgm:pt>
    <dgm:pt modelId="{79534B56-6D14-471F-8E09-9567875E3BEB}" type="sibTrans" cxnId="{B8906716-9323-40F6-8B7E-34DFCBB8BDF1}">
      <dgm:prSet/>
      <dgm:spPr/>
      <dgm:t>
        <a:bodyPr/>
        <a:lstStyle/>
        <a:p>
          <a:endParaRPr lang="ru-RU"/>
        </a:p>
      </dgm:t>
    </dgm:pt>
    <dgm:pt modelId="{753974D6-35A4-46BF-92B9-B2BD4D134439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3200" dirty="0"/>
            <a:t>Політична і ідеологічна</a:t>
          </a:r>
          <a:endParaRPr lang="ru-RU" sz="3200" dirty="0"/>
        </a:p>
      </dgm:t>
    </dgm:pt>
    <dgm:pt modelId="{ED320150-DD2F-4782-A556-21FC43A5303F}" type="parTrans" cxnId="{EDCBD9EC-2742-4162-81B0-60AB57F8F0E0}">
      <dgm:prSet/>
      <dgm:spPr/>
      <dgm:t>
        <a:bodyPr/>
        <a:lstStyle/>
        <a:p>
          <a:endParaRPr lang="ru-RU"/>
        </a:p>
      </dgm:t>
    </dgm:pt>
    <dgm:pt modelId="{E8D16A6E-C636-42AA-9816-DC3F5A59F876}" type="sibTrans" cxnId="{EDCBD9EC-2742-4162-81B0-60AB57F8F0E0}">
      <dgm:prSet/>
      <dgm:spPr/>
      <dgm:t>
        <a:bodyPr/>
        <a:lstStyle/>
        <a:p>
          <a:endParaRPr lang="ru-RU"/>
        </a:p>
      </dgm:t>
    </dgm:pt>
    <dgm:pt modelId="{DFCCDA4A-872F-4288-9424-3553418F292E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3200" dirty="0"/>
            <a:t>Практично-перетворювальна</a:t>
          </a:r>
          <a:endParaRPr lang="ru-RU" sz="3200" dirty="0"/>
        </a:p>
      </dgm:t>
    </dgm:pt>
    <dgm:pt modelId="{14753A4F-0CC7-4A19-B218-F281159E20F9}" type="parTrans" cxnId="{11EA713F-C887-4842-B152-8F68A65CE9FE}">
      <dgm:prSet/>
      <dgm:spPr/>
      <dgm:t>
        <a:bodyPr/>
        <a:lstStyle/>
        <a:p>
          <a:endParaRPr lang="ru-RU"/>
        </a:p>
      </dgm:t>
    </dgm:pt>
    <dgm:pt modelId="{7B4E2D7B-66FA-4EEC-945A-39561D209DF7}" type="sibTrans" cxnId="{11EA713F-C887-4842-B152-8F68A65CE9FE}">
      <dgm:prSet/>
      <dgm:spPr/>
      <dgm:t>
        <a:bodyPr/>
        <a:lstStyle/>
        <a:p>
          <a:endParaRPr lang="ru-RU"/>
        </a:p>
      </dgm:t>
    </dgm:pt>
    <dgm:pt modelId="{0F40BAC7-013B-497F-81C4-BED1B769755F}" type="pres">
      <dgm:prSet presAssocID="{93FDFDA0-1BE2-42AE-A118-428ECBDACED0}" presName="linear" presStyleCnt="0">
        <dgm:presLayoutVars>
          <dgm:dir/>
          <dgm:animLvl val="lvl"/>
          <dgm:resizeHandles val="exact"/>
        </dgm:presLayoutVars>
      </dgm:prSet>
      <dgm:spPr/>
    </dgm:pt>
    <dgm:pt modelId="{97AF59BA-C29E-4AD4-8CE5-D0219D6B2A11}" type="pres">
      <dgm:prSet presAssocID="{7332B313-F8EE-4B5B-B7F5-D8B2AAC9B575}" presName="parentLin" presStyleCnt="0"/>
      <dgm:spPr/>
    </dgm:pt>
    <dgm:pt modelId="{CB917344-9856-4D5D-8278-B8FC018CCA8D}" type="pres">
      <dgm:prSet presAssocID="{7332B313-F8EE-4B5B-B7F5-D8B2AAC9B575}" presName="parentLeftMargin" presStyleLbl="node1" presStyleIdx="0" presStyleCnt="7"/>
      <dgm:spPr/>
    </dgm:pt>
    <dgm:pt modelId="{16DE69C8-5BBF-4774-87D4-ED65D7C439A1}" type="pres">
      <dgm:prSet presAssocID="{7332B313-F8EE-4B5B-B7F5-D8B2AAC9B575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22C920B-3F7C-404A-9B2B-0320D4A4C2C9}" type="pres">
      <dgm:prSet presAssocID="{7332B313-F8EE-4B5B-B7F5-D8B2AAC9B575}" presName="negativeSpace" presStyleCnt="0"/>
      <dgm:spPr/>
    </dgm:pt>
    <dgm:pt modelId="{AC7CDAFA-11C7-4DE6-A17F-E24CBE326A7E}" type="pres">
      <dgm:prSet presAssocID="{7332B313-F8EE-4B5B-B7F5-D8B2AAC9B575}" presName="childText" presStyleLbl="conFgAcc1" presStyleIdx="0" presStyleCnt="7">
        <dgm:presLayoutVars>
          <dgm:bulletEnabled val="1"/>
        </dgm:presLayoutVars>
      </dgm:prSet>
      <dgm:spPr/>
    </dgm:pt>
    <dgm:pt modelId="{397F2855-5CAF-4DCE-873B-B6755AD61E33}" type="pres">
      <dgm:prSet presAssocID="{93AA4E3D-977F-4283-BDEA-27FD59A6E071}" presName="spaceBetweenRectangles" presStyleCnt="0"/>
      <dgm:spPr/>
    </dgm:pt>
    <dgm:pt modelId="{E9CBA43F-6BB0-461A-8A9C-B0AC077CB491}" type="pres">
      <dgm:prSet presAssocID="{A3C50C41-CD9E-45BF-810C-ABDAEF9D8965}" presName="parentLin" presStyleCnt="0"/>
      <dgm:spPr/>
    </dgm:pt>
    <dgm:pt modelId="{80DEE73D-0B1B-45ED-AD67-BF2DE84FF6D6}" type="pres">
      <dgm:prSet presAssocID="{A3C50C41-CD9E-45BF-810C-ABDAEF9D8965}" presName="parentLeftMargin" presStyleLbl="node1" presStyleIdx="0" presStyleCnt="7"/>
      <dgm:spPr/>
    </dgm:pt>
    <dgm:pt modelId="{3DA24EEE-87C8-4412-889E-3B798FFDFE3C}" type="pres">
      <dgm:prSet presAssocID="{A3C50C41-CD9E-45BF-810C-ABDAEF9D896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FDCC8E46-0ED1-4E0E-94DD-A23167AF602E}" type="pres">
      <dgm:prSet presAssocID="{A3C50C41-CD9E-45BF-810C-ABDAEF9D8965}" presName="negativeSpace" presStyleCnt="0"/>
      <dgm:spPr/>
    </dgm:pt>
    <dgm:pt modelId="{6434D547-2C5B-46B5-808B-0E5714167C32}" type="pres">
      <dgm:prSet presAssocID="{A3C50C41-CD9E-45BF-810C-ABDAEF9D8965}" presName="childText" presStyleLbl="conFgAcc1" presStyleIdx="1" presStyleCnt="7">
        <dgm:presLayoutVars>
          <dgm:bulletEnabled val="1"/>
        </dgm:presLayoutVars>
      </dgm:prSet>
      <dgm:spPr/>
    </dgm:pt>
    <dgm:pt modelId="{1EF234D7-4ECA-406F-AFBE-A19FED46F0AA}" type="pres">
      <dgm:prSet presAssocID="{7513FEB0-36CB-481D-A390-94DB62ECFE41}" presName="spaceBetweenRectangles" presStyleCnt="0"/>
      <dgm:spPr/>
    </dgm:pt>
    <dgm:pt modelId="{3C101025-E92E-4903-81FE-CDAF08419D93}" type="pres">
      <dgm:prSet presAssocID="{24820CA1-3BA4-4503-AAF0-1279E0891AC2}" presName="parentLin" presStyleCnt="0"/>
      <dgm:spPr/>
    </dgm:pt>
    <dgm:pt modelId="{A43C5B70-203E-4DFE-BDFE-783730F1DB59}" type="pres">
      <dgm:prSet presAssocID="{24820CA1-3BA4-4503-AAF0-1279E0891AC2}" presName="parentLeftMargin" presStyleLbl="node1" presStyleIdx="1" presStyleCnt="7"/>
      <dgm:spPr/>
    </dgm:pt>
    <dgm:pt modelId="{C487B9A6-8C2A-42F4-81F7-57B277A015E3}" type="pres">
      <dgm:prSet presAssocID="{24820CA1-3BA4-4503-AAF0-1279E0891AC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46FDACE8-1FA9-44F5-97AE-6086E7229EE2}" type="pres">
      <dgm:prSet presAssocID="{24820CA1-3BA4-4503-AAF0-1279E0891AC2}" presName="negativeSpace" presStyleCnt="0"/>
      <dgm:spPr/>
    </dgm:pt>
    <dgm:pt modelId="{DB43F050-77E7-48FB-AA5A-4BBAB3286B92}" type="pres">
      <dgm:prSet presAssocID="{24820CA1-3BA4-4503-AAF0-1279E0891AC2}" presName="childText" presStyleLbl="conFgAcc1" presStyleIdx="2" presStyleCnt="7">
        <dgm:presLayoutVars>
          <dgm:bulletEnabled val="1"/>
        </dgm:presLayoutVars>
      </dgm:prSet>
      <dgm:spPr/>
    </dgm:pt>
    <dgm:pt modelId="{348F063D-8506-4284-8051-E0B0B8C015AB}" type="pres">
      <dgm:prSet presAssocID="{71D57A7F-6112-41CC-88FC-497D46195EC8}" presName="spaceBetweenRectangles" presStyleCnt="0"/>
      <dgm:spPr/>
    </dgm:pt>
    <dgm:pt modelId="{AD550439-6736-4874-B96F-29627FF3AE57}" type="pres">
      <dgm:prSet presAssocID="{2D7D1A2B-4AE5-4672-9236-139F4274A019}" presName="parentLin" presStyleCnt="0"/>
      <dgm:spPr/>
    </dgm:pt>
    <dgm:pt modelId="{882A022A-3C58-4975-A544-794184BAF9C4}" type="pres">
      <dgm:prSet presAssocID="{2D7D1A2B-4AE5-4672-9236-139F4274A019}" presName="parentLeftMargin" presStyleLbl="node1" presStyleIdx="2" presStyleCnt="7"/>
      <dgm:spPr/>
    </dgm:pt>
    <dgm:pt modelId="{A45231CF-3175-4958-B481-04711129BABC}" type="pres">
      <dgm:prSet presAssocID="{2D7D1A2B-4AE5-4672-9236-139F4274A019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7FCB5B63-BECC-4673-A255-AD005BDA9267}" type="pres">
      <dgm:prSet presAssocID="{2D7D1A2B-4AE5-4672-9236-139F4274A019}" presName="negativeSpace" presStyleCnt="0"/>
      <dgm:spPr/>
    </dgm:pt>
    <dgm:pt modelId="{7C186C3A-C0FA-497F-818D-406B2AEF3128}" type="pres">
      <dgm:prSet presAssocID="{2D7D1A2B-4AE5-4672-9236-139F4274A019}" presName="childText" presStyleLbl="conFgAcc1" presStyleIdx="3" presStyleCnt="7">
        <dgm:presLayoutVars>
          <dgm:bulletEnabled val="1"/>
        </dgm:presLayoutVars>
      </dgm:prSet>
      <dgm:spPr/>
    </dgm:pt>
    <dgm:pt modelId="{D1FA2DE1-5C7C-4EAA-8908-B978B21DB3DE}" type="pres">
      <dgm:prSet presAssocID="{B70116ED-390B-41A3-9BEC-2EB7FF68F390}" presName="spaceBetweenRectangles" presStyleCnt="0"/>
      <dgm:spPr/>
    </dgm:pt>
    <dgm:pt modelId="{E331E618-4799-428F-B5C7-CC36CE01622C}" type="pres">
      <dgm:prSet presAssocID="{DFCCDA4A-872F-4288-9424-3553418F292E}" presName="parentLin" presStyleCnt="0"/>
      <dgm:spPr/>
    </dgm:pt>
    <dgm:pt modelId="{E3ED19DB-4A1D-45B0-9A2E-15037251E608}" type="pres">
      <dgm:prSet presAssocID="{DFCCDA4A-872F-4288-9424-3553418F292E}" presName="parentLeftMargin" presStyleLbl="node1" presStyleIdx="3" presStyleCnt="7"/>
      <dgm:spPr/>
    </dgm:pt>
    <dgm:pt modelId="{04E24B22-56EF-436B-BEA8-7D11BABA2543}" type="pres">
      <dgm:prSet presAssocID="{DFCCDA4A-872F-4288-9424-3553418F292E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60D6A0F9-6E07-4C36-A507-F787FAA4ADCD}" type="pres">
      <dgm:prSet presAssocID="{DFCCDA4A-872F-4288-9424-3553418F292E}" presName="negativeSpace" presStyleCnt="0"/>
      <dgm:spPr/>
    </dgm:pt>
    <dgm:pt modelId="{DB1F4024-1B9D-4D85-BDC9-E75CAA108A4F}" type="pres">
      <dgm:prSet presAssocID="{DFCCDA4A-872F-4288-9424-3553418F292E}" presName="childText" presStyleLbl="conFgAcc1" presStyleIdx="4" presStyleCnt="7">
        <dgm:presLayoutVars>
          <dgm:bulletEnabled val="1"/>
        </dgm:presLayoutVars>
      </dgm:prSet>
      <dgm:spPr/>
    </dgm:pt>
    <dgm:pt modelId="{9F5B40C4-99AD-47BF-AFFE-6871C23AC972}" type="pres">
      <dgm:prSet presAssocID="{7B4E2D7B-66FA-4EEC-945A-39561D209DF7}" presName="spaceBetweenRectangles" presStyleCnt="0"/>
      <dgm:spPr/>
    </dgm:pt>
    <dgm:pt modelId="{CCB9A365-C258-4757-AC0E-37F9BDD9C45C}" type="pres">
      <dgm:prSet presAssocID="{7B9383A4-BC22-46D2-A47B-EB591128C22F}" presName="parentLin" presStyleCnt="0"/>
      <dgm:spPr/>
    </dgm:pt>
    <dgm:pt modelId="{053367C1-E23D-42C7-8BAA-F051A0B0188D}" type="pres">
      <dgm:prSet presAssocID="{7B9383A4-BC22-46D2-A47B-EB591128C22F}" presName="parentLeftMargin" presStyleLbl="node1" presStyleIdx="4" presStyleCnt="7"/>
      <dgm:spPr/>
    </dgm:pt>
    <dgm:pt modelId="{F707F66A-EB94-41CB-83F2-7894F8334F45}" type="pres">
      <dgm:prSet presAssocID="{7B9383A4-BC22-46D2-A47B-EB591128C22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2F380D14-9DD8-458F-812E-806707C2C408}" type="pres">
      <dgm:prSet presAssocID="{7B9383A4-BC22-46D2-A47B-EB591128C22F}" presName="negativeSpace" presStyleCnt="0"/>
      <dgm:spPr/>
    </dgm:pt>
    <dgm:pt modelId="{E46AB79E-AE94-4A61-B921-62F72D716F24}" type="pres">
      <dgm:prSet presAssocID="{7B9383A4-BC22-46D2-A47B-EB591128C22F}" presName="childText" presStyleLbl="conFgAcc1" presStyleIdx="5" presStyleCnt="7">
        <dgm:presLayoutVars>
          <dgm:bulletEnabled val="1"/>
        </dgm:presLayoutVars>
      </dgm:prSet>
      <dgm:spPr/>
    </dgm:pt>
    <dgm:pt modelId="{CE23F2E0-D418-4367-918C-BCDB944F3CA7}" type="pres">
      <dgm:prSet presAssocID="{79534B56-6D14-471F-8E09-9567875E3BEB}" presName="spaceBetweenRectangles" presStyleCnt="0"/>
      <dgm:spPr/>
    </dgm:pt>
    <dgm:pt modelId="{B89FC07B-991C-4A63-9535-925A5D1431E1}" type="pres">
      <dgm:prSet presAssocID="{753974D6-35A4-46BF-92B9-B2BD4D134439}" presName="parentLin" presStyleCnt="0"/>
      <dgm:spPr/>
    </dgm:pt>
    <dgm:pt modelId="{64F8F241-78A6-40F6-A31C-E4977F57F1C4}" type="pres">
      <dgm:prSet presAssocID="{753974D6-35A4-46BF-92B9-B2BD4D134439}" presName="parentLeftMargin" presStyleLbl="node1" presStyleIdx="5" presStyleCnt="7"/>
      <dgm:spPr/>
    </dgm:pt>
    <dgm:pt modelId="{5304521C-C273-4956-AC2F-665A62B7AAE5}" type="pres">
      <dgm:prSet presAssocID="{753974D6-35A4-46BF-92B9-B2BD4D134439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75C37799-D746-462D-8E2D-4A542EA9AE10}" type="pres">
      <dgm:prSet presAssocID="{753974D6-35A4-46BF-92B9-B2BD4D134439}" presName="negativeSpace" presStyleCnt="0"/>
      <dgm:spPr/>
    </dgm:pt>
    <dgm:pt modelId="{1A13F3B1-5EE4-41CF-93B6-4AD42D3A9C80}" type="pres">
      <dgm:prSet presAssocID="{753974D6-35A4-46BF-92B9-B2BD4D134439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62323A01-1895-49E9-8325-8551461C51C9}" type="presOf" srcId="{DFCCDA4A-872F-4288-9424-3553418F292E}" destId="{E3ED19DB-4A1D-45B0-9A2E-15037251E608}" srcOrd="0" destOrd="0" presId="urn:microsoft.com/office/officeart/2005/8/layout/list1"/>
    <dgm:cxn modelId="{906B7F05-1323-4B3A-834C-FA39E5026FD9}" type="presOf" srcId="{24820CA1-3BA4-4503-AAF0-1279E0891AC2}" destId="{C487B9A6-8C2A-42F4-81F7-57B277A015E3}" srcOrd="1" destOrd="0" presId="urn:microsoft.com/office/officeart/2005/8/layout/list1"/>
    <dgm:cxn modelId="{B8906716-9323-40F6-8B7E-34DFCBB8BDF1}" srcId="{93FDFDA0-1BE2-42AE-A118-428ECBDACED0}" destId="{7B9383A4-BC22-46D2-A47B-EB591128C22F}" srcOrd="5" destOrd="0" parTransId="{8DE1CCA8-2A80-423A-821F-4B5679C232EE}" sibTransId="{79534B56-6D14-471F-8E09-9567875E3BEB}"/>
    <dgm:cxn modelId="{F7797139-5091-489E-AB41-AF8E583DE7C4}" srcId="{93FDFDA0-1BE2-42AE-A118-428ECBDACED0}" destId="{2D7D1A2B-4AE5-4672-9236-139F4274A019}" srcOrd="3" destOrd="0" parTransId="{F70CD589-01D9-4569-B82D-FA1A78D69A1E}" sibTransId="{B70116ED-390B-41A3-9BEC-2EB7FF68F390}"/>
    <dgm:cxn modelId="{11EA713F-C887-4842-B152-8F68A65CE9FE}" srcId="{93FDFDA0-1BE2-42AE-A118-428ECBDACED0}" destId="{DFCCDA4A-872F-4288-9424-3553418F292E}" srcOrd="4" destOrd="0" parTransId="{14753A4F-0CC7-4A19-B218-F281159E20F9}" sibTransId="{7B4E2D7B-66FA-4EEC-945A-39561D209DF7}"/>
    <dgm:cxn modelId="{5477AA4B-9823-4AFA-8340-8AF3C363C4BA}" type="presOf" srcId="{A3C50C41-CD9E-45BF-810C-ABDAEF9D8965}" destId="{3DA24EEE-87C8-4412-889E-3B798FFDFE3C}" srcOrd="1" destOrd="0" presId="urn:microsoft.com/office/officeart/2005/8/layout/list1"/>
    <dgm:cxn modelId="{F601D64D-7FFD-4126-B423-7FDB74D0AD99}" srcId="{93FDFDA0-1BE2-42AE-A118-428ECBDACED0}" destId="{7332B313-F8EE-4B5B-B7F5-D8B2AAC9B575}" srcOrd="0" destOrd="0" parTransId="{391877C1-93BB-4877-8522-D2A40CAE5458}" sibTransId="{93AA4E3D-977F-4283-BDEA-27FD59A6E071}"/>
    <dgm:cxn modelId="{15DFB572-2CFB-4F8A-9F62-29919DA8E59B}" type="presOf" srcId="{753974D6-35A4-46BF-92B9-B2BD4D134439}" destId="{64F8F241-78A6-40F6-A31C-E4977F57F1C4}" srcOrd="0" destOrd="0" presId="urn:microsoft.com/office/officeart/2005/8/layout/list1"/>
    <dgm:cxn modelId="{FB9A7656-08B8-4CBD-9B01-607B2EF4B249}" type="presOf" srcId="{7332B313-F8EE-4B5B-B7F5-D8B2AAC9B575}" destId="{16DE69C8-5BBF-4774-87D4-ED65D7C439A1}" srcOrd="1" destOrd="0" presId="urn:microsoft.com/office/officeart/2005/8/layout/list1"/>
    <dgm:cxn modelId="{5FAE597A-F1FB-45EF-AD40-69404D017200}" type="presOf" srcId="{753974D6-35A4-46BF-92B9-B2BD4D134439}" destId="{5304521C-C273-4956-AC2F-665A62B7AAE5}" srcOrd="1" destOrd="0" presId="urn:microsoft.com/office/officeart/2005/8/layout/list1"/>
    <dgm:cxn modelId="{7F17C383-7158-4E4E-8395-273FB81DB7F3}" type="presOf" srcId="{93FDFDA0-1BE2-42AE-A118-428ECBDACED0}" destId="{0F40BAC7-013B-497F-81C4-BED1B769755F}" srcOrd="0" destOrd="0" presId="urn:microsoft.com/office/officeart/2005/8/layout/list1"/>
    <dgm:cxn modelId="{135DF086-01C4-4542-B301-2FDC73FF516E}" type="presOf" srcId="{7332B313-F8EE-4B5B-B7F5-D8B2AAC9B575}" destId="{CB917344-9856-4D5D-8278-B8FC018CCA8D}" srcOrd="0" destOrd="0" presId="urn:microsoft.com/office/officeart/2005/8/layout/list1"/>
    <dgm:cxn modelId="{C605AD88-D6D2-4BF3-A744-71205BDDB415}" type="presOf" srcId="{2D7D1A2B-4AE5-4672-9236-139F4274A019}" destId="{882A022A-3C58-4975-A544-794184BAF9C4}" srcOrd="0" destOrd="0" presId="urn:microsoft.com/office/officeart/2005/8/layout/list1"/>
    <dgm:cxn modelId="{E0E3EAB1-1F2C-452C-82FC-EC9B3172ABF8}" type="presOf" srcId="{DFCCDA4A-872F-4288-9424-3553418F292E}" destId="{04E24B22-56EF-436B-BEA8-7D11BABA2543}" srcOrd="1" destOrd="0" presId="urn:microsoft.com/office/officeart/2005/8/layout/list1"/>
    <dgm:cxn modelId="{16585AB6-4ADA-43A0-B24D-FCE005C5A585}" type="presOf" srcId="{7B9383A4-BC22-46D2-A47B-EB591128C22F}" destId="{053367C1-E23D-42C7-8BAA-F051A0B0188D}" srcOrd="0" destOrd="0" presId="urn:microsoft.com/office/officeart/2005/8/layout/list1"/>
    <dgm:cxn modelId="{83DE82B7-74B3-4E7A-9272-6BF2549E3980}" srcId="{93FDFDA0-1BE2-42AE-A118-428ECBDACED0}" destId="{24820CA1-3BA4-4503-AAF0-1279E0891AC2}" srcOrd="2" destOrd="0" parTransId="{FF958A9F-30B4-4B4A-82C3-72231D02FFD6}" sibTransId="{71D57A7F-6112-41CC-88FC-497D46195EC8}"/>
    <dgm:cxn modelId="{AFF1DBBC-1E61-42E7-BFCC-430AFE159267}" type="presOf" srcId="{24820CA1-3BA4-4503-AAF0-1279E0891AC2}" destId="{A43C5B70-203E-4DFE-BDFE-783730F1DB59}" srcOrd="0" destOrd="0" presId="urn:microsoft.com/office/officeart/2005/8/layout/list1"/>
    <dgm:cxn modelId="{85B4EDDE-B7C9-4B08-A248-8EF838F5A8ED}" type="presOf" srcId="{A3C50C41-CD9E-45BF-810C-ABDAEF9D8965}" destId="{80DEE73D-0B1B-45ED-AD67-BF2DE84FF6D6}" srcOrd="0" destOrd="0" presId="urn:microsoft.com/office/officeart/2005/8/layout/list1"/>
    <dgm:cxn modelId="{08FE62E0-63E9-47D4-B9F4-304D7EE5E176}" type="presOf" srcId="{2D7D1A2B-4AE5-4672-9236-139F4274A019}" destId="{A45231CF-3175-4958-B481-04711129BABC}" srcOrd="1" destOrd="0" presId="urn:microsoft.com/office/officeart/2005/8/layout/list1"/>
    <dgm:cxn modelId="{EDCBD9EC-2742-4162-81B0-60AB57F8F0E0}" srcId="{93FDFDA0-1BE2-42AE-A118-428ECBDACED0}" destId="{753974D6-35A4-46BF-92B9-B2BD4D134439}" srcOrd="6" destOrd="0" parTransId="{ED320150-DD2F-4782-A556-21FC43A5303F}" sibTransId="{E8D16A6E-C636-42AA-9816-DC3F5A59F876}"/>
    <dgm:cxn modelId="{907281F3-70B1-4FFF-A3F3-69C9AC6A346A}" type="presOf" srcId="{7B9383A4-BC22-46D2-A47B-EB591128C22F}" destId="{F707F66A-EB94-41CB-83F2-7894F8334F45}" srcOrd="1" destOrd="0" presId="urn:microsoft.com/office/officeart/2005/8/layout/list1"/>
    <dgm:cxn modelId="{D6405EF4-312C-4C64-9A59-1E8D505DC4B6}" srcId="{93FDFDA0-1BE2-42AE-A118-428ECBDACED0}" destId="{A3C50C41-CD9E-45BF-810C-ABDAEF9D8965}" srcOrd="1" destOrd="0" parTransId="{1558B9EC-D051-466B-AB04-BE930D4998C6}" sibTransId="{7513FEB0-36CB-481D-A390-94DB62ECFE41}"/>
    <dgm:cxn modelId="{2DE48D24-75F7-437C-ADC5-9781B94B3C33}" type="presParOf" srcId="{0F40BAC7-013B-497F-81C4-BED1B769755F}" destId="{97AF59BA-C29E-4AD4-8CE5-D0219D6B2A11}" srcOrd="0" destOrd="0" presId="urn:microsoft.com/office/officeart/2005/8/layout/list1"/>
    <dgm:cxn modelId="{2D52CF2E-AECE-48BD-8778-575695243738}" type="presParOf" srcId="{97AF59BA-C29E-4AD4-8CE5-D0219D6B2A11}" destId="{CB917344-9856-4D5D-8278-B8FC018CCA8D}" srcOrd="0" destOrd="0" presId="urn:microsoft.com/office/officeart/2005/8/layout/list1"/>
    <dgm:cxn modelId="{97354AEE-A1CD-4173-9844-979EF19F5A82}" type="presParOf" srcId="{97AF59BA-C29E-4AD4-8CE5-D0219D6B2A11}" destId="{16DE69C8-5BBF-4774-87D4-ED65D7C439A1}" srcOrd="1" destOrd="0" presId="urn:microsoft.com/office/officeart/2005/8/layout/list1"/>
    <dgm:cxn modelId="{7BD4B4B4-32B6-44FA-B503-D898BAA5F930}" type="presParOf" srcId="{0F40BAC7-013B-497F-81C4-BED1B769755F}" destId="{D22C920B-3F7C-404A-9B2B-0320D4A4C2C9}" srcOrd="1" destOrd="0" presId="urn:microsoft.com/office/officeart/2005/8/layout/list1"/>
    <dgm:cxn modelId="{F1EA4FFE-27AA-41BB-B21C-7E0C3BEAE804}" type="presParOf" srcId="{0F40BAC7-013B-497F-81C4-BED1B769755F}" destId="{AC7CDAFA-11C7-4DE6-A17F-E24CBE326A7E}" srcOrd="2" destOrd="0" presId="urn:microsoft.com/office/officeart/2005/8/layout/list1"/>
    <dgm:cxn modelId="{CE486F2A-F626-437B-9060-D40EB364D90B}" type="presParOf" srcId="{0F40BAC7-013B-497F-81C4-BED1B769755F}" destId="{397F2855-5CAF-4DCE-873B-B6755AD61E33}" srcOrd="3" destOrd="0" presId="urn:microsoft.com/office/officeart/2005/8/layout/list1"/>
    <dgm:cxn modelId="{B7ED2FDF-A049-49FC-825C-BC2B1D37A53B}" type="presParOf" srcId="{0F40BAC7-013B-497F-81C4-BED1B769755F}" destId="{E9CBA43F-6BB0-461A-8A9C-B0AC077CB491}" srcOrd="4" destOrd="0" presId="urn:microsoft.com/office/officeart/2005/8/layout/list1"/>
    <dgm:cxn modelId="{F702D8CA-002B-43D8-B018-3C07D33D13A4}" type="presParOf" srcId="{E9CBA43F-6BB0-461A-8A9C-B0AC077CB491}" destId="{80DEE73D-0B1B-45ED-AD67-BF2DE84FF6D6}" srcOrd="0" destOrd="0" presId="urn:microsoft.com/office/officeart/2005/8/layout/list1"/>
    <dgm:cxn modelId="{2C2E6CD5-44D1-47A3-ADAA-E1FD22E068CF}" type="presParOf" srcId="{E9CBA43F-6BB0-461A-8A9C-B0AC077CB491}" destId="{3DA24EEE-87C8-4412-889E-3B798FFDFE3C}" srcOrd="1" destOrd="0" presId="urn:microsoft.com/office/officeart/2005/8/layout/list1"/>
    <dgm:cxn modelId="{E781D0A0-850C-484A-AEB2-257857334877}" type="presParOf" srcId="{0F40BAC7-013B-497F-81C4-BED1B769755F}" destId="{FDCC8E46-0ED1-4E0E-94DD-A23167AF602E}" srcOrd="5" destOrd="0" presId="urn:microsoft.com/office/officeart/2005/8/layout/list1"/>
    <dgm:cxn modelId="{161B578A-EADB-4E95-8A94-436582B42D6E}" type="presParOf" srcId="{0F40BAC7-013B-497F-81C4-BED1B769755F}" destId="{6434D547-2C5B-46B5-808B-0E5714167C32}" srcOrd="6" destOrd="0" presId="urn:microsoft.com/office/officeart/2005/8/layout/list1"/>
    <dgm:cxn modelId="{33D63DA0-0402-41FE-A78C-DDC69CE03C92}" type="presParOf" srcId="{0F40BAC7-013B-497F-81C4-BED1B769755F}" destId="{1EF234D7-4ECA-406F-AFBE-A19FED46F0AA}" srcOrd="7" destOrd="0" presId="urn:microsoft.com/office/officeart/2005/8/layout/list1"/>
    <dgm:cxn modelId="{89F9C748-95DC-47FD-9629-1CCE5E166E13}" type="presParOf" srcId="{0F40BAC7-013B-497F-81C4-BED1B769755F}" destId="{3C101025-E92E-4903-81FE-CDAF08419D93}" srcOrd="8" destOrd="0" presId="urn:microsoft.com/office/officeart/2005/8/layout/list1"/>
    <dgm:cxn modelId="{EA5C28DC-4032-4383-BA55-9FA0B9634EEB}" type="presParOf" srcId="{3C101025-E92E-4903-81FE-CDAF08419D93}" destId="{A43C5B70-203E-4DFE-BDFE-783730F1DB59}" srcOrd="0" destOrd="0" presId="urn:microsoft.com/office/officeart/2005/8/layout/list1"/>
    <dgm:cxn modelId="{72F8348A-F9C5-4DB2-A000-3ECA1A1682A9}" type="presParOf" srcId="{3C101025-E92E-4903-81FE-CDAF08419D93}" destId="{C487B9A6-8C2A-42F4-81F7-57B277A015E3}" srcOrd="1" destOrd="0" presId="urn:microsoft.com/office/officeart/2005/8/layout/list1"/>
    <dgm:cxn modelId="{059F8093-364D-4493-8F32-7F6305FA9A73}" type="presParOf" srcId="{0F40BAC7-013B-497F-81C4-BED1B769755F}" destId="{46FDACE8-1FA9-44F5-97AE-6086E7229EE2}" srcOrd="9" destOrd="0" presId="urn:microsoft.com/office/officeart/2005/8/layout/list1"/>
    <dgm:cxn modelId="{E39C617D-9316-404C-AB74-664A57CF1084}" type="presParOf" srcId="{0F40BAC7-013B-497F-81C4-BED1B769755F}" destId="{DB43F050-77E7-48FB-AA5A-4BBAB3286B92}" srcOrd="10" destOrd="0" presId="urn:microsoft.com/office/officeart/2005/8/layout/list1"/>
    <dgm:cxn modelId="{E32ACFC5-80B4-44D2-AEAF-D49445FB8B60}" type="presParOf" srcId="{0F40BAC7-013B-497F-81C4-BED1B769755F}" destId="{348F063D-8506-4284-8051-E0B0B8C015AB}" srcOrd="11" destOrd="0" presId="urn:microsoft.com/office/officeart/2005/8/layout/list1"/>
    <dgm:cxn modelId="{4079C8B2-03C9-492F-8C11-510822C78B65}" type="presParOf" srcId="{0F40BAC7-013B-497F-81C4-BED1B769755F}" destId="{AD550439-6736-4874-B96F-29627FF3AE57}" srcOrd="12" destOrd="0" presId="urn:microsoft.com/office/officeart/2005/8/layout/list1"/>
    <dgm:cxn modelId="{DFACF6BE-759F-4228-B2EF-8134E08F7F1C}" type="presParOf" srcId="{AD550439-6736-4874-B96F-29627FF3AE57}" destId="{882A022A-3C58-4975-A544-794184BAF9C4}" srcOrd="0" destOrd="0" presId="urn:microsoft.com/office/officeart/2005/8/layout/list1"/>
    <dgm:cxn modelId="{7164A084-FFE2-4BF7-86F0-AED0916BB614}" type="presParOf" srcId="{AD550439-6736-4874-B96F-29627FF3AE57}" destId="{A45231CF-3175-4958-B481-04711129BABC}" srcOrd="1" destOrd="0" presId="urn:microsoft.com/office/officeart/2005/8/layout/list1"/>
    <dgm:cxn modelId="{931D696C-1B39-4B66-BD72-D244C8B7ECFE}" type="presParOf" srcId="{0F40BAC7-013B-497F-81C4-BED1B769755F}" destId="{7FCB5B63-BECC-4673-A255-AD005BDA9267}" srcOrd="13" destOrd="0" presId="urn:microsoft.com/office/officeart/2005/8/layout/list1"/>
    <dgm:cxn modelId="{9A02994E-F72D-4A5D-BA21-A21017059109}" type="presParOf" srcId="{0F40BAC7-013B-497F-81C4-BED1B769755F}" destId="{7C186C3A-C0FA-497F-818D-406B2AEF3128}" srcOrd="14" destOrd="0" presId="urn:microsoft.com/office/officeart/2005/8/layout/list1"/>
    <dgm:cxn modelId="{38C6F092-8CA4-44D1-99C8-48553810EC40}" type="presParOf" srcId="{0F40BAC7-013B-497F-81C4-BED1B769755F}" destId="{D1FA2DE1-5C7C-4EAA-8908-B978B21DB3DE}" srcOrd="15" destOrd="0" presId="urn:microsoft.com/office/officeart/2005/8/layout/list1"/>
    <dgm:cxn modelId="{A3212C37-80D0-4CFD-BF16-4AF3D0E35710}" type="presParOf" srcId="{0F40BAC7-013B-497F-81C4-BED1B769755F}" destId="{E331E618-4799-428F-B5C7-CC36CE01622C}" srcOrd="16" destOrd="0" presId="urn:microsoft.com/office/officeart/2005/8/layout/list1"/>
    <dgm:cxn modelId="{D5B63FDD-7FC5-447E-9DA3-95C756BC1E1E}" type="presParOf" srcId="{E331E618-4799-428F-B5C7-CC36CE01622C}" destId="{E3ED19DB-4A1D-45B0-9A2E-15037251E608}" srcOrd="0" destOrd="0" presId="urn:microsoft.com/office/officeart/2005/8/layout/list1"/>
    <dgm:cxn modelId="{D8EA42CE-E5B9-4DBD-BF8E-9ED5611A55C0}" type="presParOf" srcId="{E331E618-4799-428F-B5C7-CC36CE01622C}" destId="{04E24B22-56EF-436B-BEA8-7D11BABA2543}" srcOrd="1" destOrd="0" presId="urn:microsoft.com/office/officeart/2005/8/layout/list1"/>
    <dgm:cxn modelId="{1E7DC234-7E3D-4913-BBBA-A911C933E85F}" type="presParOf" srcId="{0F40BAC7-013B-497F-81C4-BED1B769755F}" destId="{60D6A0F9-6E07-4C36-A507-F787FAA4ADCD}" srcOrd="17" destOrd="0" presId="urn:microsoft.com/office/officeart/2005/8/layout/list1"/>
    <dgm:cxn modelId="{AD664053-AC0C-4A44-B5E2-FE66FC0D4DA8}" type="presParOf" srcId="{0F40BAC7-013B-497F-81C4-BED1B769755F}" destId="{DB1F4024-1B9D-4D85-BDC9-E75CAA108A4F}" srcOrd="18" destOrd="0" presId="urn:microsoft.com/office/officeart/2005/8/layout/list1"/>
    <dgm:cxn modelId="{B9858803-8110-43BE-A06C-45CFBC7F0A76}" type="presParOf" srcId="{0F40BAC7-013B-497F-81C4-BED1B769755F}" destId="{9F5B40C4-99AD-47BF-AFFE-6871C23AC972}" srcOrd="19" destOrd="0" presId="urn:microsoft.com/office/officeart/2005/8/layout/list1"/>
    <dgm:cxn modelId="{445DF372-7B03-4AB9-BF18-E45A39CEA04C}" type="presParOf" srcId="{0F40BAC7-013B-497F-81C4-BED1B769755F}" destId="{CCB9A365-C258-4757-AC0E-37F9BDD9C45C}" srcOrd="20" destOrd="0" presId="urn:microsoft.com/office/officeart/2005/8/layout/list1"/>
    <dgm:cxn modelId="{E424C9FF-EE44-4EEE-AFD6-78AD99E89A17}" type="presParOf" srcId="{CCB9A365-C258-4757-AC0E-37F9BDD9C45C}" destId="{053367C1-E23D-42C7-8BAA-F051A0B0188D}" srcOrd="0" destOrd="0" presId="urn:microsoft.com/office/officeart/2005/8/layout/list1"/>
    <dgm:cxn modelId="{31C76AF9-1CB5-4FD3-9E86-A92C5CCE06DC}" type="presParOf" srcId="{CCB9A365-C258-4757-AC0E-37F9BDD9C45C}" destId="{F707F66A-EB94-41CB-83F2-7894F8334F45}" srcOrd="1" destOrd="0" presId="urn:microsoft.com/office/officeart/2005/8/layout/list1"/>
    <dgm:cxn modelId="{D215EBEF-132B-423A-A388-28169FB9C408}" type="presParOf" srcId="{0F40BAC7-013B-497F-81C4-BED1B769755F}" destId="{2F380D14-9DD8-458F-812E-806707C2C408}" srcOrd="21" destOrd="0" presId="urn:microsoft.com/office/officeart/2005/8/layout/list1"/>
    <dgm:cxn modelId="{5E819B8C-4358-4330-9A9E-33C61FA5DF28}" type="presParOf" srcId="{0F40BAC7-013B-497F-81C4-BED1B769755F}" destId="{E46AB79E-AE94-4A61-B921-62F72D716F24}" srcOrd="22" destOrd="0" presId="urn:microsoft.com/office/officeart/2005/8/layout/list1"/>
    <dgm:cxn modelId="{0089755D-AEB3-4C16-9623-9BE1FA2AFDCA}" type="presParOf" srcId="{0F40BAC7-013B-497F-81C4-BED1B769755F}" destId="{CE23F2E0-D418-4367-918C-BCDB944F3CA7}" srcOrd="23" destOrd="0" presId="urn:microsoft.com/office/officeart/2005/8/layout/list1"/>
    <dgm:cxn modelId="{D8A288AA-8D3F-4BE2-A6AE-FCF6D8B7E784}" type="presParOf" srcId="{0F40BAC7-013B-497F-81C4-BED1B769755F}" destId="{B89FC07B-991C-4A63-9535-925A5D1431E1}" srcOrd="24" destOrd="0" presId="urn:microsoft.com/office/officeart/2005/8/layout/list1"/>
    <dgm:cxn modelId="{4EA9BCE3-3EA7-4EA4-A7BA-93A6FD7A39C4}" type="presParOf" srcId="{B89FC07B-991C-4A63-9535-925A5D1431E1}" destId="{64F8F241-78A6-40F6-A31C-E4977F57F1C4}" srcOrd="0" destOrd="0" presId="urn:microsoft.com/office/officeart/2005/8/layout/list1"/>
    <dgm:cxn modelId="{A0B17DF6-59DB-4921-A8F2-2D15109CDD82}" type="presParOf" srcId="{B89FC07B-991C-4A63-9535-925A5D1431E1}" destId="{5304521C-C273-4956-AC2F-665A62B7AAE5}" srcOrd="1" destOrd="0" presId="urn:microsoft.com/office/officeart/2005/8/layout/list1"/>
    <dgm:cxn modelId="{F088716F-068E-4ECE-8A99-9D72F6AE3919}" type="presParOf" srcId="{0F40BAC7-013B-497F-81C4-BED1B769755F}" destId="{75C37799-D746-462D-8E2D-4A542EA9AE10}" srcOrd="25" destOrd="0" presId="urn:microsoft.com/office/officeart/2005/8/layout/list1"/>
    <dgm:cxn modelId="{AC233509-C5D8-471E-BD8D-8E36D814009B}" type="presParOf" srcId="{0F40BAC7-013B-497F-81C4-BED1B769755F}" destId="{1A13F3B1-5EE4-41CF-93B6-4AD42D3A9C80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A3C67C-CCC6-4BE6-85D3-2191C751F5C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E62206-A16F-4FC1-B78E-C4812A39F91A}">
      <dgm:prSet custT="1"/>
      <dgm:spPr/>
      <dgm:t>
        <a:bodyPr/>
        <a:lstStyle/>
        <a:p>
          <a:r>
            <a:rPr lang="uk-UA" sz="2400" dirty="0"/>
            <a:t>виявлення достовірних показників злочинності на тій чи іншій території</a:t>
          </a:r>
          <a:endParaRPr lang="ru-RU" sz="2400" dirty="0"/>
        </a:p>
      </dgm:t>
    </dgm:pt>
    <dgm:pt modelId="{B490D6D7-9404-4043-BD48-5DA2062D3C83}" type="parTrans" cxnId="{34500F31-2668-4B5E-B16A-16B9FE99E5AD}">
      <dgm:prSet/>
      <dgm:spPr/>
      <dgm:t>
        <a:bodyPr/>
        <a:lstStyle/>
        <a:p>
          <a:endParaRPr lang="ru-RU"/>
        </a:p>
      </dgm:t>
    </dgm:pt>
    <dgm:pt modelId="{D9F1BDB2-8C46-48E3-8AC7-2ECFA1203F3E}" type="sibTrans" cxnId="{34500F31-2668-4B5E-B16A-16B9FE99E5AD}">
      <dgm:prSet/>
      <dgm:spPr/>
      <dgm:t>
        <a:bodyPr/>
        <a:lstStyle/>
        <a:p>
          <a:endParaRPr lang="ru-RU"/>
        </a:p>
      </dgm:t>
    </dgm:pt>
    <dgm:pt modelId="{27AE9C7A-0F76-4395-9288-36A6EF29BEF0}">
      <dgm:prSet custT="1"/>
      <dgm:spPr/>
      <dgm:t>
        <a:bodyPr/>
        <a:lstStyle/>
        <a:p>
          <a:r>
            <a:rPr lang="uk-UA" sz="2400" dirty="0"/>
            <a:t>оцінка тенденцій зміни злочинності та її перспективи на найближче майбутнє</a:t>
          </a:r>
          <a:endParaRPr lang="ru-RU" sz="2400" dirty="0"/>
        </a:p>
      </dgm:t>
    </dgm:pt>
    <dgm:pt modelId="{0083A344-D385-4DBD-84A0-F955FA760EB5}" type="parTrans" cxnId="{C80AFC9D-DFD1-4D2A-B41D-D4285407F9BF}">
      <dgm:prSet/>
      <dgm:spPr/>
      <dgm:t>
        <a:bodyPr/>
        <a:lstStyle/>
        <a:p>
          <a:endParaRPr lang="ru-RU"/>
        </a:p>
      </dgm:t>
    </dgm:pt>
    <dgm:pt modelId="{AAD3C9C9-54B0-4A76-9240-961C4CCEF98D}" type="sibTrans" cxnId="{C80AFC9D-DFD1-4D2A-B41D-D4285407F9BF}">
      <dgm:prSet/>
      <dgm:spPr/>
      <dgm:t>
        <a:bodyPr/>
        <a:lstStyle/>
        <a:p>
          <a:endParaRPr lang="ru-RU"/>
        </a:p>
      </dgm:t>
    </dgm:pt>
    <dgm:pt modelId="{BC18366E-45B6-43F3-BD11-795AA6F757A1}">
      <dgm:prSet custT="1"/>
      <dgm:spPr/>
      <dgm:t>
        <a:bodyPr/>
        <a:lstStyle/>
        <a:p>
          <a:r>
            <a:rPr lang="uk-UA" sz="2400" dirty="0"/>
            <a:t>встановлення залежності рівня злочинних проявів від діючих на даній території соціально-економічних та інших</a:t>
          </a:r>
          <a:r>
            <a:rPr lang="ru-RU" sz="2400" dirty="0"/>
            <a:t> </a:t>
          </a:r>
          <a:r>
            <a:rPr lang="uk-UA" sz="2400" dirty="0"/>
            <a:t>чинників</a:t>
          </a:r>
          <a:endParaRPr lang="ru-RU" sz="2400" dirty="0"/>
        </a:p>
      </dgm:t>
    </dgm:pt>
    <dgm:pt modelId="{105E98EB-8CA1-49CC-9177-55798552E378}" type="parTrans" cxnId="{49B1DF26-3B8E-400E-8FBD-A7501BC38A44}">
      <dgm:prSet/>
      <dgm:spPr/>
      <dgm:t>
        <a:bodyPr/>
        <a:lstStyle/>
        <a:p>
          <a:endParaRPr lang="ru-RU"/>
        </a:p>
      </dgm:t>
    </dgm:pt>
    <dgm:pt modelId="{B5295869-8168-4FCE-81EA-21E5DAB684F2}" type="sibTrans" cxnId="{49B1DF26-3B8E-400E-8FBD-A7501BC38A44}">
      <dgm:prSet/>
      <dgm:spPr/>
      <dgm:t>
        <a:bodyPr/>
        <a:lstStyle/>
        <a:p>
          <a:endParaRPr lang="ru-RU"/>
        </a:p>
      </dgm:t>
    </dgm:pt>
    <dgm:pt modelId="{5A8182D7-3C2D-4D91-8D6A-699500BC472F}">
      <dgm:prSet custT="1"/>
      <dgm:spPr/>
      <dgm:t>
        <a:bodyPr/>
        <a:lstStyle/>
        <a:p>
          <a:r>
            <a:rPr lang="uk-UA" sz="2400" dirty="0"/>
            <a:t>оцінка ступеня ефективності профілактичної запобіжної діяльності правоохоронних органів та інших суб’єктів запобігання</a:t>
          </a:r>
          <a:endParaRPr lang="ru-RU" sz="2400" dirty="0"/>
        </a:p>
      </dgm:t>
    </dgm:pt>
    <dgm:pt modelId="{5AAD8F82-C7FE-4F27-A530-1A1A20886ADF}" type="parTrans" cxnId="{35575FEF-F196-4BB5-A6F4-B66F546C1EE2}">
      <dgm:prSet/>
      <dgm:spPr/>
      <dgm:t>
        <a:bodyPr/>
        <a:lstStyle/>
        <a:p>
          <a:endParaRPr lang="ru-RU"/>
        </a:p>
      </dgm:t>
    </dgm:pt>
    <dgm:pt modelId="{B013375D-E3FA-413C-A8FE-3F08A1B5F3C6}" type="sibTrans" cxnId="{35575FEF-F196-4BB5-A6F4-B66F546C1EE2}">
      <dgm:prSet/>
      <dgm:spPr/>
      <dgm:t>
        <a:bodyPr/>
        <a:lstStyle/>
        <a:p>
          <a:endParaRPr lang="ru-RU"/>
        </a:p>
      </dgm:t>
    </dgm:pt>
    <dgm:pt modelId="{3179BD2D-A1EA-411C-A46A-FD8D514B1ACB}">
      <dgm:prSet custT="1"/>
      <dgm:spPr/>
      <dgm:t>
        <a:bodyPr/>
        <a:lstStyle/>
        <a:p>
          <a:r>
            <a:rPr lang="uk-UA" sz="2400" dirty="0"/>
            <a:t>пізнання властивостей і якостей осіб, які вчиняють злочини</a:t>
          </a:r>
          <a:endParaRPr lang="ru-RU" sz="2400" dirty="0"/>
        </a:p>
      </dgm:t>
    </dgm:pt>
    <dgm:pt modelId="{0441F51E-F71A-42FA-9DE2-5498F3B914C4}" type="parTrans" cxnId="{3F8E1114-4838-4D36-BD8C-6239A2ECC9FC}">
      <dgm:prSet/>
      <dgm:spPr/>
      <dgm:t>
        <a:bodyPr/>
        <a:lstStyle/>
        <a:p>
          <a:endParaRPr lang="ru-RU"/>
        </a:p>
      </dgm:t>
    </dgm:pt>
    <dgm:pt modelId="{A671CB9F-E4FD-4BF1-BB85-8FB61ACA75E9}" type="sibTrans" cxnId="{3F8E1114-4838-4D36-BD8C-6239A2ECC9FC}">
      <dgm:prSet/>
      <dgm:spPr/>
      <dgm:t>
        <a:bodyPr/>
        <a:lstStyle/>
        <a:p>
          <a:endParaRPr lang="ru-RU"/>
        </a:p>
      </dgm:t>
    </dgm:pt>
    <dgm:pt modelId="{7F1A966B-F228-44E7-8590-D92985F1A33E}" type="pres">
      <dgm:prSet presAssocID="{76A3C67C-CCC6-4BE6-85D3-2191C751F5C7}" presName="linear" presStyleCnt="0">
        <dgm:presLayoutVars>
          <dgm:dir/>
          <dgm:animLvl val="lvl"/>
          <dgm:resizeHandles val="exact"/>
        </dgm:presLayoutVars>
      </dgm:prSet>
      <dgm:spPr/>
    </dgm:pt>
    <dgm:pt modelId="{73F234ED-723D-4DFA-B776-6CA8D3BA7FD2}" type="pres">
      <dgm:prSet presAssocID="{BC18366E-45B6-43F3-BD11-795AA6F757A1}" presName="parentLin" presStyleCnt="0"/>
      <dgm:spPr/>
    </dgm:pt>
    <dgm:pt modelId="{4C648946-46DC-4DCB-9E78-30F414766012}" type="pres">
      <dgm:prSet presAssocID="{BC18366E-45B6-43F3-BD11-795AA6F757A1}" presName="parentLeftMargin" presStyleLbl="node1" presStyleIdx="0" presStyleCnt="5"/>
      <dgm:spPr/>
    </dgm:pt>
    <dgm:pt modelId="{43AC12C6-0B94-4BA5-936C-8D038BC09CD6}" type="pres">
      <dgm:prSet presAssocID="{BC18366E-45B6-43F3-BD11-795AA6F757A1}" presName="parentText" presStyleLbl="node1" presStyleIdx="0" presStyleCnt="5" custScaleX="142857" custScaleY="130324">
        <dgm:presLayoutVars>
          <dgm:chMax val="0"/>
          <dgm:bulletEnabled val="1"/>
        </dgm:presLayoutVars>
      </dgm:prSet>
      <dgm:spPr/>
    </dgm:pt>
    <dgm:pt modelId="{5D538DE3-F87E-40AE-A18F-BFEDA6B2CB3D}" type="pres">
      <dgm:prSet presAssocID="{BC18366E-45B6-43F3-BD11-795AA6F757A1}" presName="negativeSpace" presStyleCnt="0"/>
      <dgm:spPr/>
    </dgm:pt>
    <dgm:pt modelId="{8C053146-9E71-4217-9EA7-B0178C50E11F}" type="pres">
      <dgm:prSet presAssocID="{BC18366E-45B6-43F3-BD11-795AA6F757A1}" presName="childText" presStyleLbl="conFgAcc1" presStyleIdx="0" presStyleCnt="5">
        <dgm:presLayoutVars>
          <dgm:bulletEnabled val="1"/>
        </dgm:presLayoutVars>
      </dgm:prSet>
      <dgm:spPr/>
    </dgm:pt>
    <dgm:pt modelId="{26DCFA40-E78B-4CF3-99C3-5B34C562BC78}" type="pres">
      <dgm:prSet presAssocID="{B5295869-8168-4FCE-81EA-21E5DAB684F2}" presName="spaceBetweenRectangles" presStyleCnt="0"/>
      <dgm:spPr/>
    </dgm:pt>
    <dgm:pt modelId="{B52D6923-74D0-4EB7-8B02-AB726F656F5D}" type="pres">
      <dgm:prSet presAssocID="{27AE9C7A-0F76-4395-9288-36A6EF29BEF0}" presName="parentLin" presStyleCnt="0"/>
      <dgm:spPr/>
    </dgm:pt>
    <dgm:pt modelId="{AFFC18D2-A00A-4653-BA09-1B724DF9D27C}" type="pres">
      <dgm:prSet presAssocID="{27AE9C7A-0F76-4395-9288-36A6EF29BEF0}" presName="parentLeftMargin" presStyleLbl="node1" presStyleIdx="0" presStyleCnt="5"/>
      <dgm:spPr/>
    </dgm:pt>
    <dgm:pt modelId="{9E922CCA-A92A-4685-82C5-45032B5D978E}" type="pres">
      <dgm:prSet presAssocID="{27AE9C7A-0F76-4395-9288-36A6EF29BEF0}" presName="parentText" presStyleLbl="node1" presStyleIdx="1" presStyleCnt="5" custScaleX="142857" custScaleY="123868">
        <dgm:presLayoutVars>
          <dgm:chMax val="0"/>
          <dgm:bulletEnabled val="1"/>
        </dgm:presLayoutVars>
      </dgm:prSet>
      <dgm:spPr/>
    </dgm:pt>
    <dgm:pt modelId="{F7675143-E80A-43AC-92FF-A9DD9250D68F}" type="pres">
      <dgm:prSet presAssocID="{27AE9C7A-0F76-4395-9288-36A6EF29BEF0}" presName="negativeSpace" presStyleCnt="0"/>
      <dgm:spPr/>
    </dgm:pt>
    <dgm:pt modelId="{08598A95-C557-4FBE-BE6D-B3EB6EF09AF2}" type="pres">
      <dgm:prSet presAssocID="{27AE9C7A-0F76-4395-9288-36A6EF29BEF0}" presName="childText" presStyleLbl="conFgAcc1" presStyleIdx="1" presStyleCnt="5">
        <dgm:presLayoutVars>
          <dgm:bulletEnabled val="1"/>
        </dgm:presLayoutVars>
      </dgm:prSet>
      <dgm:spPr/>
    </dgm:pt>
    <dgm:pt modelId="{52FA7BCA-A415-4F9D-9720-0FD66EAFA9B1}" type="pres">
      <dgm:prSet presAssocID="{AAD3C9C9-54B0-4A76-9240-961C4CCEF98D}" presName="spaceBetweenRectangles" presStyleCnt="0"/>
      <dgm:spPr/>
    </dgm:pt>
    <dgm:pt modelId="{ACA907D7-F386-4AC7-B7B9-FB6F637AD818}" type="pres">
      <dgm:prSet presAssocID="{BCE62206-A16F-4FC1-B78E-C4812A39F91A}" presName="parentLin" presStyleCnt="0"/>
      <dgm:spPr/>
    </dgm:pt>
    <dgm:pt modelId="{3731025F-CC69-42D0-9BC9-98937EF4D3DA}" type="pres">
      <dgm:prSet presAssocID="{BCE62206-A16F-4FC1-B78E-C4812A39F91A}" presName="parentLeftMargin" presStyleLbl="node1" presStyleIdx="1" presStyleCnt="5"/>
      <dgm:spPr/>
    </dgm:pt>
    <dgm:pt modelId="{8A7EB33C-7AD0-4E86-A6FB-3C315488DD08}" type="pres">
      <dgm:prSet presAssocID="{BCE62206-A16F-4FC1-B78E-C4812A39F91A}" presName="parentText" presStyleLbl="node1" presStyleIdx="2" presStyleCnt="5" custScaleX="142857">
        <dgm:presLayoutVars>
          <dgm:chMax val="0"/>
          <dgm:bulletEnabled val="1"/>
        </dgm:presLayoutVars>
      </dgm:prSet>
      <dgm:spPr/>
    </dgm:pt>
    <dgm:pt modelId="{30E351C7-B3E8-4889-A7DB-57D8F32E2C6B}" type="pres">
      <dgm:prSet presAssocID="{BCE62206-A16F-4FC1-B78E-C4812A39F91A}" presName="negativeSpace" presStyleCnt="0"/>
      <dgm:spPr/>
    </dgm:pt>
    <dgm:pt modelId="{BD2E9970-4253-4EE9-A5A1-B482C4D26CEF}" type="pres">
      <dgm:prSet presAssocID="{BCE62206-A16F-4FC1-B78E-C4812A39F91A}" presName="childText" presStyleLbl="conFgAcc1" presStyleIdx="2" presStyleCnt="5">
        <dgm:presLayoutVars>
          <dgm:bulletEnabled val="1"/>
        </dgm:presLayoutVars>
      </dgm:prSet>
      <dgm:spPr/>
    </dgm:pt>
    <dgm:pt modelId="{AC1426BF-61D3-4E56-B811-394E9779767F}" type="pres">
      <dgm:prSet presAssocID="{D9F1BDB2-8C46-48E3-8AC7-2ECFA1203F3E}" presName="spaceBetweenRectangles" presStyleCnt="0"/>
      <dgm:spPr/>
    </dgm:pt>
    <dgm:pt modelId="{828B1D8C-74D8-428C-86A8-75A0D7123C0C}" type="pres">
      <dgm:prSet presAssocID="{5A8182D7-3C2D-4D91-8D6A-699500BC472F}" presName="parentLin" presStyleCnt="0"/>
      <dgm:spPr/>
    </dgm:pt>
    <dgm:pt modelId="{526E1AD1-EDB7-4484-9994-C154A395608A}" type="pres">
      <dgm:prSet presAssocID="{5A8182D7-3C2D-4D91-8D6A-699500BC472F}" presName="parentLeftMargin" presStyleLbl="node1" presStyleIdx="2" presStyleCnt="5"/>
      <dgm:spPr/>
    </dgm:pt>
    <dgm:pt modelId="{D743BA44-D584-46D8-9CCE-D161F379A804}" type="pres">
      <dgm:prSet presAssocID="{5A8182D7-3C2D-4D91-8D6A-699500BC472F}" presName="parentText" presStyleLbl="node1" presStyleIdx="3" presStyleCnt="5" custScaleX="142857" custScaleY="151908">
        <dgm:presLayoutVars>
          <dgm:chMax val="0"/>
          <dgm:bulletEnabled val="1"/>
        </dgm:presLayoutVars>
      </dgm:prSet>
      <dgm:spPr/>
    </dgm:pt>
    <dgm:pt modelId="{23DFA65C-CCA6-4616-A5AC-382BEF71B872}" type="pres">
      <dgm:prSet presAssocID="{5A8182D7-3C2D-4D91-8D6A-699500BC472F}" presName="negativeSpace" presStyleCnt="0"/>
      <dgm:spPr/>
    </dgm:pt>
    <dgm:pt modelId="{F2BCBC3E-78CE-4A20-B403-E6AE69509678}" type="pres">
      <dgm:prSet presAssocID="{5A8182D7-3C2D-4D91-8D6A-699500BC472F}" presName="childText" presStyleLbl="conFgAcc1" presStyleIdx="3" presStyleCnt="5">
        <dgm:presLayoutVars>
          <dgm:bulletEnabled val="1"/>
        </dgm:presLayoutVars>
      </dgm:prSet>
      <dgm:spPr/>
    </dgm:pt>
    <dgm:pt modelId="{517C3C48-90B8-4C06-A3B9-FA2BB4022557}" type="pres">
      <dgm:prSet presAssocID="{B013375D-E3FA-413C-A8FE-3F08A1B5F3C6}" presName="spaceBetweenRectangles" presStyleCnt="0"/>
      <dgm:spPr/>
    </dgm:pt>
    <dgm:pt modelId="{90458F01-A453-4EC8-9285-8D148A036112}" type="pres">
      <dgm:prSet presAssocID="{3179BD2D-A1EA-411C-A46A-FD8D514B1ACB}" presName="parentLin" presStyleCnt="0"/>
      <dgm:spPr/>
    </dgm:pt>
    <dgm:pt modelId="{69C788FA-6F6A-4DFD-B991-9F167468B713}" type="pres">
      <dgm:prSet presAssocID="{3179BD2D-A1EA-411C-A46A-FD8D514B1ACB}" presName="parentLeftMargin" presStyleLbl="node1" presStyleIdx="3" presStyleCnt="5"/>
      <dgm:spPr/>
    </dgm:pt>
    <dgm:pt modelId="{E5C53E07-FD5D-49D0-A2B0-80B0AA049145}" type="pres">
      <dgm:prSet presAssocID="{3179BD2D-A1EA-411C-A46A-FD8D514B1ACB}" presName="parentText" presStyleLbl="node1" presStyleIdx="4" presStyleCnt="5" custScaleX="142857" custLinFactNeighborX="-9216" custLinFactNeighborY="6130">
        <dgm:presLayoutVars>
          <dgm:chMax val="0"/>
          <dgm:bulletEnabled val="1"/>
        </dgm:presLayoutVars>
      </dgm:prSet>
      <dgm:spPr/>
    </dgm:pt>
    <dgm:pt modelId="{89C91E10-35F0-4CDD-93EC-74CBCDCA3CDA}" type="pres">
      <dgm:prSet presAssocID="{3179BD2D-A1EA-411C-A46A-FD8D514B1ACB}" presName="negativeSpace" presStyleCnt="0"/>
      <dgm:spPr/>
    </dgm:pt>
    <dgm:pt modelId="{2B49EE3A-E67F-4FAB-B348-3FD872FF55AD}" type="pres">
      <dgm:prSet presAssocID="{3179BD2D-A1EA-411C-A46A-FD8D514B1ACB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F8E1114-4838-4D36-BD8C-6239A2ECC9FC}" srcId="{76A3C67C-CCC6-4BE6-85D3-2191C751F5C7}" destId="{3179BD2D-A1EA-411C-A46A-FD8D514B1ACB}" srcOrd="4" destOrd="0" parTransId="{0441F51E-F71A-42FA-9DE2-5498F3B914C4}" sibTransId="{A671CB9F-E4FD-4BF1-BB85-8FB61ACA75E9}"/>
    <dgm:cxn modelId="{0D08E217-2000-4F72-8084-0B79F60EDAC7}" type="presOf" srcId="{5A8182D7-3C2D-4D91-8D6A-699500BC472F}" destId="{D743BA44-D584-46D8-9CCE-D161F379A804}" srcOrd="1" destOrd="0" presId="urn:microsoft.com/office/officeart/2005/8/layout/list1"/>
    <dgm:cxn modelId="{49B1DF26-3B8E-400E-8FBD-A7501BC38A44}" srcId="{76A3C67C-CCC6-4BE6-85D3-2191C751F5C7}" destId="{BC18366E-45B6-43F3-BD11-795AA6F757A1}" srcOrd="0" destOrd="0" parTransId="{105E98EB-8CA1-49CC-9177-55798552E378}" sibTransId="{B5295869-8168-4FCE-81EA-21E5DAB684F2}"/>
    <dgm:cxn modelId="{34500F31-2668-4B5E-B16A-16B9FE99E5AD}" srcId="{76A3C67C-CCC6-4BE6-85D3-2191C751F5C7}" destId="{BCE62206-A16F-4FC1-B78E-C4812A39F91A}" srcOrd="2" destOrd="0" parTransId="{B490D6D7-9404-4043-BD48-5DA2062D3C83}" sibTransId="{D9F1BDB2-8C46-48E3-8AC7-2ECFA1203F3E}"/>
    <dgm:cxn modelId="{50E77560-4E4A-40A8-9D78-B1A614DA5C16}" type="presOf" srcId="{76A3C67C-CCC6-4BE6-85D3-2191C751F5C7}" destId="{7F1A966B-F228-44E7-8590-D92985F1A33E}" srcOrd="0" destOrd="0" presId="urn:microsoft.com/office/officeart/2005/8/layout/list1"/>
    <dgm:cxn modelId="{111AE563-2953-42D3-A295-6EC27ED794F7}" type="presOf" srcId="{3179BD2D-A1EA-411C-A46A-FD8D514B1ACB}" destId="{69C788FA-6F6A-4DFD-B991-9F167468B713}" srcOrd="0" destOrd="0" presId="urn:microsoft.com/office/officeart/2005/8/layout/list1"/>
    <dgm:cxn modelId="{2055AA4F-EE7A-43B9-8ED1-08B5E0AD0AAA}" type="presOf" srcId="{BCE62206-A16F-4FC1-B78E-C4812A39F91A}" destId="{8A7EB33C-7AD0-4E86-A6FB-3C315488DD08}" srcOrd="1" destOrd="0" presId="urn:microsoft.com/office/officeart/2005/8/layout/list1"/>
    <dgm:cxn modelId="{E95AE24F-92B1-49D9-80B1-F206452BCCE4}" type="presOf" srcId="{BCE62206-A16F-4FC1-B78E-C4812A39F91A}" destId="{3731025F-CC69-42D0-9BC9-98937EF4D3DA}" srcOrd="0" destOrd="0" presId="urn:microsoft.com/office/officeart/2005/8/layout/list1"/>
    <dgm:cxn modelId="{0BF1B698-B423-4BE7-BE8A-503CEBB959BA}" type="presOf" srcId="{BC18366E-45B6-43F3-BD11-795AA6F757A1}" destId="{43AC12C6-0B94-4BA5-936C-8D038BC09CD6}" srcOrd="1" destOrd="0" presId="urn:microsoft.com/office/officeart/2005/8/layout/list1"/>
    <dgm:cxn modelId="{C80AFC9D-DFD1-4D2A-B41D-D4285407F9BF}" srcId="{76A3C67C-CCC6-4BE6-85D3-2191C751F5C7}" destId="{27AE9C7A-0F76-4395-9288-36A6EF29BEF0}" srcOrd="1" destOrd="0" parTransId="{0083A344-D385-4DBD-84A0-F955FA760EB5}" sibTransId="{AAD3C9C9-54B0-4A76-9240-961C4CCEF98D}"/>
    <dgm:cxn modelId="{DB1330A8-D3D2-4D70-8836-001609D767C8}" type="presOf" srcId="{27AE9C7A-0F76-4395-9288-36A6EF29BEF0}" destId="{AFFC18D2-A00A-4653-BA09-1B724DF9D27C}" srcOrd="0" destOrd="0" presId="urn:microsoft.com/office/officeart/2005/8/layout/list1"/>
    <dgm:cxn modelId="{82EAEEB3-F15F-45E6-A9B4-FAD5135E00E4}" type="presOf" srcId="{BC18366E-45B6-43F3-BD11-795AA6F757A1}" destId="{4C648946-46DC-4DCB-9E78-30F414766012}" srcOrd="0" destOrd="0" presId="urn:microsoft.com/office/officeart/2005/8/layout/list1"/>
    <dgm:cxn modelId="{E36408CC-F726-4948-9F51-B86BDEC54F6B}" type="presOf" srcId="{27AE9C7A-0F76-4395-9288-36A6EF29BEF0}" destId="{9E922CCA-A92A-4685-82C5-45032B5D978E}" srcOrd="1" destOrd="0" presId="urn:microsoft.com/office/officeart/2005/8/layout/list1"/>
    <dgm:cxn modelId="{7BFF54E7-4A1C-4E0C-BB41-F4FFB112B74F}" type="presOf" srcId="{5A8182D7-3C2D-4D91-8D6A-699500BC472F}" destId="{526E1AD1-EDB7-4484-9994-C154A395608A}" srcOrd="0" destOrd="0" presId="urn:microsoft.com/office/officeart/2005/8/layout/list1"/>
    <dgm:cxn modelId="{032C61E9-E757-4B1A-BA92-903C08431ACC}" type="presOf" srcId="{3179BD2D-A1EA-411C-A46A-FD8D514B1ACB}" destId="{E5C53E07-FD5D-49D0-A2B0-80B0AA049145}" srcOrd="1" destOrd="0" presId="urn:microsoft.com/office/officeart/2005/8/layout/list1"/>
    <dgm:cxn modelId="{35575FEF-F196-4BB5-A6F4-B66F546C1EE2}" srcId="{76A3C67C-CCC6-4BE6-85D3-2191C751F5C7}" destId="{5A8182D7-3C2D-4D91-8D6A-699500BC472F}" srcOrd="3" destOrd="0" parTransId="{5AAD8F82-C7FE-4F27-A530-1A1A20886ADF}" sibTransId="{B013375D-E3FA-413C-A8FE-3F08A1B5F3C6}"/>
    <dgm:cxn modelId="{1A2248A6-9A7A-4756-9190-205D1E079CF1}" type="presParOf" srcId="{7F1A966B-F228-44E7-8590-D92985F1A33E}" destId="{73F234ED-723D-4DFA-B776-6CA8D3BA7FD2}" srcOrd="0" destOrd="0" presId="urn:microsoft.com/office/officeart/2005/8/layout/list1"/>
    <dgm:cxn modelId="{BEF6DD38-7AE1-42D6-B1BD-04FC3220FC97}" type="presParOf" srcId="{73F234ED-723D-4DFA-B776-6CA8D3BA7FD2}" destId="{4C648946-46DC-4DCB-9E78-30F414766012}" srcOrd="0" destOrd="0" presId="urn:microsoft.com/office/officeart/2005/8/layout/list1"/>
    <dgm:cxn modelId="{C4A79319-F813-4ED5-ABFC-BA5451700F0E}" type="presParOf" srcId="{73F234ED-723D-4DFA-B776-6CA8D3BA7FD2}" destId="{43AC12C6-0B94-4BA5-936C-8D038BC09CD6}" srcOrd="1" destOrd="0" presId="urn:microsoft.com/office/officeart/2005/8/layout/list1"/>
    <dgm:cxn modelId="{64CF6D46-CEDE-4696-8290-743441AFB700}" type="presParOf" srcId="{7F1A966B-F228-44E7-8590-D92985F1A33E}" destId="{5D538DE3-F87E-40AE-A18F-BFEDA6B2CB3D}" srcOrd="1" destOrd="0" presId="urn:microsoft.com/office/officeart/2005/8/layout/list1"/>
    <dgm:cxn modelId="{F01CD60B-ED8D-4061-AE71-2A5C6C1E7207}" type="presParOf" srcId="{7F1A966B-F228-44E7-8590-D92985F1A33E}" destId="{8C053146-9E71-4217-9EA7-B0178C50E11F}" srcOrd="2" destOrd="0" presId="urn:microsoft.com/office/officeart/2005/8/layout/list1"/>
    <dgm:cxn modelId="{E94AED38-06FE-4BAE-A131-A0E0422A78EB}" type="presParOf" srcId="{7F1A966B-F228-44E7-8590-D92985F1A33E}" destId="{26DCFA40-E78B-4CF3-99C3-5B34C562BC78}" srcOrd="3" destOrd="0" presId="urn:microsoft.com/office/officeart/2005/8/layout/list1"/>
    <dgm:cxn modelId="{38574524-8DC5-4051-9415-BB5FF16F0D0B}" type="presParOf" srcId="{7F1A966B-F228-44E7-8590-D92985F1A33E}" destId="{B52D6923-74D0-4EB7-8B02-AB726F656F5D}" srcOrd="4" destOrd="0" presId="urn:microsoft.com/office/officeart/2005/8/layout/list1"/>
    <dgm:cxn modelId="{8D4F737D-9C39-46AD-B319-6E6862E37F49}" type="presParOf" srcId="{B52D6923-74D0-4EB7-8B02-AB726F656F5D}" destId="{AFFC18D2-A00A-4653-BA09-1B724DF9D27C}" srcOrd="0" destOrd="0" presId="urn:microsoft.com/office/officeart/2005/8/layout/list1"/>
    <dgm:cxn modelId="{399C7491-9BBF-4AA5-8706-B38EE3E1E0CE}" type="presParOf" srcId="{B52D6923-74D0-4EB7-8B02-AB726F656F5D}" destId="{9E922CCA-A92A-4685-82C5-45032B5D978E}" srcOrd="1" destOrd="0" presId="urn:microsoft.com/office/officeart/2005/8/layout/list1"/>
    <dgm:cxn modelId="{96CBFFEE-62A0-4EF3-A41A-5C25E0D7925E}" type="presParOf" srcId="{7F1A966B-F228-44E7-8590-D92985F1A33E}" destId="{F7675143-E80A-43AC-92FF-A9DD9250D68F}" srcOrd="5" destOrd="0" presId="urn:microsoft.com/office/officeart/2005/8/layout/list1"/>
    <dgm:cxn modelId="{6104E874-9A00-4463-95DC-0C886E99EEEB}" type="presParOf" srcId="{7F1A966B-F228-44E7-8590-D92985F1A33E}" destId="{08598A95-C557-4FBE-BE6D-B3EB6EF09AF2}" srcOrd="6" destOrd="0" presId="urn:microsoft.com/office/officeart/2005/8/layout/list1"/>
    <dgm:cxn modelId="{77CDD302-2199-4EFD-85A2-448E40A34099}" type="presParOf" srcId="{7F1A966B-F228-44E7-8590-D92985F1A33E}" destId="{52FA7BCA-A415-4F9D-9720-0FD66EAFA9B1}" srcOrd="7" destOrd="0" presId="urn:microsoft.com/office/officeart/2005/8/layout/list1"/>
    <dgm:cxn modelId="{0865A16B-B872-43D8-9837-44A0374357EA}" type="presParOf" srcId="{7F1A966B-F228-44E7-8590-D92985F1A33E}" destId="{ACA907D7-F386-4AC7-B7B9-FB6F637AD818}" srcOrd="8" destOrd="0" presId="urn:microsoft.com/office/officeart/2005/8/layout/list1"/>
    <dgm:cxn modelId="{5DBACF7E-B8E1-444B-AD3D-701365E0986E}" type="presParOf" srcId="{ACA907D7-F386-4AC7-B7B9-FB6F637AD818}" destId="{3731025F-CC69-42D0-9BC9-98937EF4D3DA}" srcOrd="0" destOrd="0" presId="urn:microsoft.com/office/officeart/2005/8/layout/list1"/>
    <dgm:cxn modelId="{98ADDA2B-713E-4F0C-BFBF-1081036B06B5}" type="presParOf" srcId="{ACA907D7-F386-4AC7-B7B9-FB6F637AD818}" destId="{8A7EB33C-7AD0-4E86-A6FB-3C315488DD08}" srcOrd="1" destOrd="0" presId="urn:microsoft.com/office/officeart/2005/8/layout/list1"/>
    <dgm:cxn modelId="{37E2F5EE-62DA-4AD1-9796-4C68CA6AC264}" type="presParOf" srcId="{7F1A966B-F228-44E7-8590-D92985F1A33E}" destId="{30E351C7-B3E8-4889-A7DB-57D8F32E2C6B}" srcOrd="9" destOrd="0" presId="urn:microsoft.com/office/officeart/2005/8/layout/list1"/>
    <dgm:cxn modelId="{260625AD-E43F-4343-9B56-C26A2D83D296}" type="presParOf" srcId="{7F1A966B-F228-44E7-8590-D92985F1A33E}" destId="{BD2E9970-4253-4EE9-A5A1-B482C4D26CEF}" srcOrd="10" destOrd="0" presId="urn:microsoft.com/office/officeart/2005/8/layout/list1"/>
    <dgm:cxn modelId="{BB641D8E-4991-4692-AC98-4B77BB174726}" type="presParOf" srcId="{7F1A966B-F228-44E7-8590-D92985F1A33E}" destId="{AC1426BF-61D3-4E56-B811-394E9779767F}" srcOrd="11" destOrd="0" presId="urn:microsoft.com/office/officeart/2005/8/layout/list1"/>
    <dgm:cxn modelId="{73936A70-E422-46DD-99A4-D16CF479F95F}" type="presParOf" srcId="{7F1A966B-F228-44E7-8590-D92985F1A33E}" destId="{828B1D8C-74D8-428C-86A8-75A0D7123C0C}" srcOrd="12" destOrd="0" presId="urn:microsoft.com/office/officeart/2005/8/layout/list1"/>
    <dgm:cxn modelId="{BBABA4BF-6C16-4216-9EC4-28936A946FC7}" type="presParOf" srcId="{828B1D8C-74D8-428C-86A8-75A0D7123C0C}" destId="{526E1AD1-EDB7-4484-9994-C154A395608A}" srcOrd="0" destOrd="0" presId="urn:microsoft.com/office/officeart/2005/8/layout/list1"/>
    <dgm:cxn modelId="{BA6A6A88-0E05-4230-BFAE-29EF240F7902}" type="presParOf" srcId="{828B1D8C-74D8-428C-86A8-75A0D7123C0C}" destId="{D743BA44-D584-46D8-9CCE-D161F379A804}" srcOrd="1" destOrd="0" presId="urn:microsoft.com/office/officeart/2005/8/layout/list1"/>
    <dgm:cxn modelId="{2D4898C4-58FC-4700-B212-882695167586}" type="presParOf" srcId="{7F1A966B-F228-44E7-8590-D92985F1A33E}" destId="{23DFA65C-CCA6-4616-A5AC-382BEF71B872}" srcOrd="13" destOrd="0" presId="urn:microsoft.com/office/officeart/2005/8/layout/list1"/>
    <dgm:cxn modelId="{5FAABDAC-15C9-468F-8385-226FD07AB3E2}" type="presParOf" srcId="{7F1A966B-F228-44E7-8590-D92985F1A33E}" destId="{F2BCBC3E-78CE-4A20-B403-E6AE69509678}" srcOrd="14" destOrd="0" presId="urn:microsoft.com/office/officeart/2005/8/layout/list1"/>
    <dgm:cxn modelId="{E5A464DC-B126-4213-9DB3-1E93099174C0}" type="presParOf" srcId="{7F1A966B-F228-44E7-8590-D92985F1A33E}" destId="{517C3C48-90B8-4C06-A3B9-FA2BB4022557}" srcOrd="15" destOrd="0" presId="urn:microsoft.com/office/officeart/2005/8/layout/list1"/>
    <dgm:cxn modelId="{86D3C5CE-E32F-4587-BA3F-4BBC07BD22DA}" type="presParOf" srcId="{7F1A966B-F228-44E7-8590-D92985F1A33E}" destId="{90458F01-A453-4EC8-9285-8D148A036112}" srcOrd="16" destOrd="0" presId="urn:microsoft.com/office/officeart/2005/8/layout/list1"/>
    <dgm:cxn modelId="{DC1628F5-4CA9-4AB2-A8B8-2580D6249DDE}" type="presParOf" srcId="{90458F01-A453-4EC8-9285-8D148A036112}" destId="{69C788FA-6F6A-4DFD-B991-9F167468B713}" srcOrd="0" destOrd="0" presId="urn:microsoft.com/office/officeart/2005/8/layout/list1"/>
    <dgm:cxn modelId="{9E5626CE-696D-40D1-92EC-B51525EA13FD}" type="presParOf" srcId="{90458F01-A453-4EC8-9285-8D148A036112}" destId="{E5C53E07-FD5D-49D0-A2B0-80B0AA049145}" srcOrd="1" destOrd="0" presId="urn:microsoft.com/office/officeart/2005/8/layout/list1"/>
    <dgm:cxn modelId="{2F9F5BCE-AFF2-4268-97B6-64444F0ED643}" type="presParOf" srcId="{7F1A966B-F228-44E7-8590-D92985F1A33E}" destId="{89C91E10-35F0-4CDD-93EC-74CBCDCA3CDA}" srcOrd="17" destOrd="0" presId="urn:microsoft.com/office/officeart/2005/8/layout/list1"/>
    <dgm:cxn modelId="{E842D698-7395-4385-9200-3B48CC8541AA}" type="presParOf" srcId="{7F1A966B-F228-44E7-8590-D92985F1A33E}" destId="{2B49EE3A-E67F-4FAB-B348-3FD872FF55A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D1168D-3F2C-4725-B928-2BD1145F16FC}" type="doc">
      <dgm:prSet loTypeId="urn:microsoft.com/office/officeart/2005/8/layout/radial4" loCatId="relationship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8A6AE8-0671-4AED-A4B6-07A2D3756C03}">
      <dgm:prSet phldrT="[Текст]" custT="1"/>
      <dgm:spPr/>
      <dgm:t>
        <a:bodyPr/>
        <a:lstStyle/>
        <a:p>
          <a:r>
            <a:rPr lang="uk-UA" sz="2100" b="1" dirty="0"/>
            <a:t>КРИМІНОЛОГІЯ</a:t>
          </a:r>
          <a:endParaRPr lang="ru-RU" sz="2100" b="1" dirty="0"/>
        </a:p>
      </dgm:t>
    </dgm:pt>
    <dgm:pt modelId="{0CFBA29D-A5A7-4CA8-B77A-FB8CE393E966}" type="parTrans" cxnId="{18EDAF39-1776-464D-8772-EE77B1C52422}">
      <dgm:prSet/>
      <dgm:spPr/>
      <dgm:t>
        <a:bodyPr/>
        <a:lstStyle/>
        <a:p>
          <a:endParaRPr lang="ru-RU"/>
        </a:p>
      </dgm:t>
    </dgm:pt>
    <dgm:pt modelId="{8A84C8B1-4598-441A-972F-D48DF0239694}" type="sibTrans" cxnId="{18EDAF39-1776-464D-8772-EE77B1C52422}">
      <dgm:prSet/>
      <dgm:spPr/>
      <dgm:t>
        <a:bodyPr/>
        <a:lstStyle/>
        <a:p>
          <a:endParaRPr lang="ru-RU"/>
        </a:p>
      </dgm:t>
    </dgm:pt>
    <dgm:pt modelId="{A7CC3401-3CFE-46F9-AD1A-19EC64AF274B}">
      <dgm:prSet phldrT="[Текст]"/>
      <dgm:spPr/>
      <dgm:t>
        <a:bodyPr/>
        <a:lstStyle/>
        <a:p>
          <a:r>
            <a:rPr lang="uk-UA" dirty="0"/>
            <a:t>Неюридичні науки</a:t>
          </a:r>
          <a:endParaRPr lang="ru-RU" dirty="0"/>
        </a:p>
      </dgm:t>
    </dgm:pt>
    <dgm:pt modelId="{023A1D13-FDB3-4A20-9A69-19F0BB478387}" type="parTrans" cxnId="{4A3F8F16-9633-4D5E-985A-AD0F3497DE96}">
      <dgm:prSet/>
      <dgm:spPr/>
      <dgm:t>
        <a:bodyPr/>
        <a:lstStyle/>
        <a:p>
          <a:endParaRPr lang="ru-RU"/>
        </a:p>
      </dgm:t>
    </dgm:pt>
    <dgm:pt modelId="{026EDEFF-B123-44AF-9653-E2F8C6F06201}" type="sibTrans" cxnId="{4A3F8F16-9633-4D5E-985A-AD0F3497DE96}">
      <dgm:prSet/>
      <dgm:spPr/>
      <dgm:t>
        <a:bodyPr/>
        <a:lstStyle/>
        <a:p>
          <a:endParaRPr lang="ru-RU"/>
        </a:p>
      </dgm:t>
    </dgm:pt>
    <dgm:pt modelId="{FAB3FB2D-9CF2-4400-B5C8-081DE28ECD66}">
      <dgm:prSet phldrT="[Текст]"/>
      <dgm:spPr/>
      <dgm:t>
        <a:bodyPr/>
        <a:lstStyle/>
        <a:p>
          <a:r>
            <a:rPr lang="uk-UA" dirty="0"/>
            <a:t>Юридичні науки</a:t>
          </a:r>
        </a:p>
      </dgm:t>
    </dgm:pt>
    <dgm:pt modelId="{76EF91FB-4346-461A-8A4A-13CDB18C6DC3}" type="parTrans" cxnId="{4F99A660-73FE-4BE5-853E-CB447DCF7ECB}">
      <dgm:prSet/>
      <dgm:spPr/>
      <dgm:t>
        <a:bodyPr/>
        <a:lstStyle/>
        <a:p>
          <a:endParaRPr lang="ru-RU"/>
        </a:p>
      </dgm:t>
    </dgm:pt>
    <dgm:pt modelId="{4423D818-BFAC-4CC1-8BB1-ABC5DD927D03}" type="sibTrans" cxnId="{4F99A660-73FE-4BE5-853E-CB447DCF7ECB}">
      <dgm:prSet/>
      <dgm:spPr/>
      <dgm:t>
        <a:bodyPr/>
        <a:lstStyle/>
        <a:p>
          <a:endParaRPr lang="ru-RU"/>
        </a:p>
      </dgm:t>
    </dgm:pt>
    <dgm:pt modelId="{87C51B78-2611-45DE-A66B-1463641E21FF}" type="pres">
      <dgm:prSet presAssocID="{A8D1168D-3F2C-4725-B928-2BD1145F16F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83979BD-B708-4FC1-A46B-B15A17B83EE4}" type="pres">
      <dgm:prSet presAssocID="{F48A6AE8-0671-4AED-A4B6-07A2D3756C03}" presName="centerShape" presStyleLbl="node0" presStyleIdx="0" presStyleCnt="1" custLinFactNeighborX="37" custLinFactNeighborY="-30028"/>
      <dgm:spPr/>
    </dgm:pt>
    <dgm:pt modelId="{1E08F263-E253-46FF-A47D-34E632A6CF7A}" type="pres">
      <dgm:prSet presAssocID="{023A1D13-FDB3-4A20-9A69-19F0BB478387}" presName="parTrans" presStyleLbl="bgSibTrans2D1" presStyleIdx="0" presStyleCnt="2" custAng="10853484" custScaleX="40157" custLinFactNeighborX="26792" custLinFactNeighborY="-79665"/>
      <dgm:spPr/>
    </dgm:pt>
    <dgm:pt modelId="{10BDD2A0-B00C-44AB-9F48-E6FC4823AB79}" type="pres">
      <dgm:prSet presAssocID="{A7CC3401-3CFE-46F9-AD1A-19EC64AF274B}" presName="node" presStyleLbl="node1" presStyleIdx="0" presStyleCnt="2" custRadScaleRad="79997" custRadScaleInc="-53400">
        <dgm:presLayoutVars>
          <dgm:bulletEnabled val="1"/>
        </dgm:presLayoutVars>
      </dgm:prSet>
      <dgm:spPr/>
    </dgm:pt>
    <dgm:pt modelId="{74D116D1-67FA-4A44-AF53-A372FEC99BE0}" type="pres">
      <dgm:prSet presAssocID="{76EF91FB-4346-461A-8A4A-13CDB18C6DC3}" presName="parTrans" presStyleLbl="bgSibTrans2D1" presStyleIdx="1" presStyleCnt="2" custAng="11015293" custScaleX="39985" custLinFactNeighborX="-31178" custLinFactNeighborY="-64952"/>
      <dgm:spPr/>
    </dgm:pt>
    <dgm:pt modelId="{7CA16B14-B971-4031-9BF9-3F66D3A3E880}" type="pres">
      <dgm:prSet presAssocID="{FAB3FB2D-9CF2-4400-B5C8-081DE28ECD66}" presName="node" presStyleLbl="node1" presStyleIdx="1" presStyleCnt="2" custRadScaleRad="78180" custRadScaleInc="51928">
        <dgm:presLayoutVars>
          <dgm:bulletEnabled val="1"/>
        </dgm:presLayoutVars>
      </dgm:prSet>
      <dgm:spPr/>
    </dgm:pt>
  </dgm:ptLst>
  <dgm:cxnLst>
    <dgm:cxn modelId="{4AF5FC11-498E-4374-A504-E4D0FBEDCF83}" type="presOf" srcId="{A8D1168D-3F2C-4725-B928-2BD1145F16FC}" destId="{87C51B78-2611-45DE-A66B-1463641E21FF}" srcOrd="0" destOrd="0" presId="urn:microsoft.com/office/officeart/2005/8/layout/radial4"/>
    <dgm:cxn modelId="{4A3F8F16-9633-4D5E-985A-AD0F3497DE96}" srcId="{F48A6AE8-0671-4AED-A4B6-07A2D3756C03}" destId="{A7CC3401-3CFE-46F9-AD1A-19EC64AF274B}" srcOrd="0" destOrd="0" parTransId="{023A1D13-FDB3-4A20-9A69-19F0BB478387}" sibTransId="{026EDEFF-B123-44AF-9653-E2F8C6F06201}"/>
    <dgm:cxn modelId="{2DFE8417-E01C-44A8-99B7-ADD3A4FF068E}" type="presOf" srcId="{A7CC3401-3CFE-46F9-AD1A-19EC64AF274B}" destId="{10BDD2A0-B00C-44AB-9F48-E6FC4823AB79}" srcOrd="0" destOrd="0" presId="urn:microsoft.com/office/officeart/2005/8/layout/radial4"/>
    <dgm:cxn modelId="{18EDAF39-1776-464D-8772-EE77B1C52422}" srcId="{A8D1168D-3F2C-4725-B928-2BD1145F16FC}" destId="{F48A6AE8-0671-4AED-A4B6-07A2D3756C03}" srcOrd="0" destOrd="0" parTransId="{0CFBA29D-A5A7-4CA8-B77A-FB8CE393E966}" sibTransId="{8A84C8B1-4598-441A-972F-D48DF0239694}"/>
    <dgm:cxn modelId="{98FC343C-D889-4E97-81E0-24B7FE263C13}" type="presOf" srcId="{76EF91FB-4346-461A-8A4A-13CDB18C6DC3}" destId="{74D116D1-67FA-4A44-AF53-A372FEC99BE0}" srcOrd="0" destOrd="0" presId="urn:microsoft.com/office/officeart/2005/8/layout/radial4"/>
    <dgm:cxn modelId="{4F99A660-73FE-4BE5-853E-CB447DCF7ECB}" srcId="{F48A6AE8-0671-4AED-A4B6-07A2D3756C03}" destId="{FAB3FB2D-9CF2-4400-B5C8-081DE28ECD66}" srcOrd="1" destOrd="0" parTransId="{76EF91FB-4346-461A-8A4A-13CDB18C6DC3}" sibTransId="{4423D818-BFAC-4CC1-8BB1-ABC5DD927D03}"/>
    <dgm:cxn modelId="{92D27665-4C57-4049-9A1E-F9F4AF7867B2}" type="presOf" srcId="{F48A6AE8-0671-4AED-A4B6-07A2D3756C03}" destId="{683979BD-B708-4FC1-A46B-B15A17B83EE4}" srcOrd="0" destOrd="0" presId="urn:microsoft.com/office/officeart/2005/8/layout/radial4"/>
    <dgm:cxn modelId="{FBCF0095-D2F7-4346-9EF8-A2CB6793455F}" type="presOf" srcId="{FAB3FB2D-9CF2-4400-B5C8-081DE28ECD66}" destId="{7CA16B14-B971-4031-9BF9-3F66D3A3E880}" srcOrd="0" destOrd="0" presId="urn:microsoft.com/office/officeart/2005/8/layout/radial4"/>
    <dgm:cxn modelId="{13AC76CD-9EEF-4022-B474-50239C81A0BA}" type="presOf" srcId="{023A1D13-FDB3-4A20-9A69-19F0BB478387}" destId="{1E08F263-E253-46FF-A47D-34E632A6CF7A}" srcOrd="0" destOrd="0" presId="urn:microsoft.com/office/officeart/2005/8/layout/radial4"/>
    <dgm:cxn modelId="{F4756B62-5F95-4CDB-9A1E-B737A295B451}" type="presParOf" srcId="{87C51B78-2611-45DE-A66B-1463641E21FF}" destId="{683979BD-B708-4FC1-A46B-B15A17B83EE4}" srcOrd="0" destOrd="0" presId="urn:microsoft.com/office/officeart/2005/8/layout/radial4"/>
    <dgm:cxn modelId="{EBA702F1-4945-437D-8C46-7B81CC8CDC10}" type="presParOf" srcId="{87C51B78-2611-45DE-A66B-1463641E21FF}" destId="{1E08F263-E253-46FF-A47D-34E632A6CF7A}" srcOrd="1" destOrd="0" presId="urn:microsoft.com/office/officeart/2005/8/layout/radial4"/>
    <dgm:cxn modelId="{00BD554E-2878-471E-B261-9D833042A13C}" type="presParOf" srcId="{87C51B78-2611-45DE-A66B-1463641E21FF}" destId="{10BDD2A0-B00C-44AB-9F48-E6FC4823AB79}" srcOrd="2" destOrd="0" presId="urn:microsoft.com/office/officeart/2005/8/layout/radial4"/>
    <dgm:cxn modelId="{198CE8D3-422D-4AE8-973F-748E15664C8E}" type="presParOf" srcId="{87C51B78-2611-45DE-A66B-1463641E21FF}" destId="{74D116D1-67FA-4A44-AF53-A372FEC99BE0}" srcOrd="3" destOrd="0" presId="urn:microsoft.com/office/officeart/2005/8/layout/radial4"/>
    <dgm:cxn modelId="{7831DA4C-A584-4FD0-B273-04B8D353F94B}" type="presParOf" srcId="{87C51B78-2611-45DE-A66B-1463641E21FF}" destId="{7CA16B14-B971-4031-9BF9-3F66D3A3E880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5FFBC-776F-4E0F-A4B1-87B6EE13417B}">
      <dsp:nvSpPr>
        <dsp:cNvPr id="0" name=""/>
        <dsp:cNvSpPr/>
      </dsp:nvSpPr>
      <dsp:spPr>
        <a:xfrm>
          <a:off x="210736" y="199575"/>
          <a:ext cx="3878727" cy="22654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600" kern="1200" dirty="0">
              <a:solidFill>
                <a:schemeClr val="tx2"/>
              </a:solidFill>
            </a:rPr>
            <a:t>Вивчення криміногенних чинників, що впливають на стан, рівень, структуру, динаміку злочинності</a:t>
          </a:r>
          <a:endParaRPr lang="ru-RU" sz="2600" kern="1200" dirty="0">
            <a:solidFill>
              <a:schemeClr val="tx2"/>
            </a:solidFill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 dirty="0"/>
        </a:p>
      </dsp:txBody>
      <dsp:txXfrm>
        <a:off x="210736" y="199575"/>
        <a:ext cx="3878727" cy="2265471"/>
      </dsp:txXfrm>
    </dsp:sp>
    <dsp:sp modelId="{F0780AEA-0434-401D-B947-7C281D72B3D1}">
      <dsp:nvSpPr>
        <dsp:cNvPr id="0" name=""/>
        <dsp:cNvSpPr/>
      </dsp:nvSpPr>
      <dsp:spPr>
        <a:xfrm>
          <a:off x="4459727" y="231796"/>
          <a:ext cx="3737076" cy="22627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600" b="1" kern="1200" dirty="0">
              <a:solidFill>
                <a:schemeClr val="tx2"/>
              </a:solidFill>
            </a:rPr>
            <a:t>Дослідження різних видів злочинної діяльності для визначення способів запобігання</a:t>
          </a:r>
          <a:endParaRPr lang="ru-RU" sz="2600" b="1" kern="1200" dirty="0">
            <a:solidFill>
              <a:schemeClr val="tx2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 dirty="0">
            <a:solidFill>
              <a:schemeClr val="tx2"/>
            </a:solidFill>
          </a:endParaRPr>
        </a:p>
      </dsp:txBody>
      <dsp:txXfrm>
        <a:off x="4459727" y="231796"/>
        <a:ext cx="3737076" cy="2262795"/>
      </dsp:txXfrm>
    </dsp:sp>
    <dsp:sp modelId="{D8DA3FA1-37D6-43E9-A0B6-6A87447D0AAB}">
      <dsp:nvSpPr>
        <dsp:cNvPr id="0" name=""/>
        <dsp:cNvSpPr/>
      </dsp:nvSpPr>
      <dsp:spPr>
        <a:xfrm>
          <a:off x="43" y="2727225"/>
          <a:ext cx="4086239" cy="2327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1" kern="1200" dirty="0">
              <a:solidFill>
                <a:schemeClr val="tx2"/>
              </a:solidFill>
            </a:rPr>
            <a:t>Вивчення особистості злочинця і здійснення запобіжного впливу на неї</a:t>
          </a:r>
          <a:endParaRPr lang="ru-RU" sz="2600" b="1" kern="1200" dirty="0">
            <a:solidFill>
              <a:schemeClr val="tx2"/>
            </a:solidFill>
          </a:endParaRPr>
        </a:p>
      </dsp:txBody>
      <dsp:txXfrm>
        <a:off x="43" y="2727225"/>
        <a:ext cx="4086239" cy="2327236"/>
      </dsp:txXfrm>
    </dsp:sp>
    <dsp:sp modelId="{A913D3ED-004F-4E90-95C2-DC226F3F1DE2}">
      <dsp:nvSpPr>
        <dsp:cNvPr id="0" name=""/>
        <dsp:cNvSpPr/>
      </dsp:nvSpPr>
      <dsp:spPr>
        <a:xfrm>
          <a:off x="4474156" y="2727225"/>
          <a:ext cx="3878727" cy="2327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1" kern="1200" dirty="0">
              <a:solidFill>
                <a:schemeClr val="tx2"/>
              </a:solidFill>
            </a:rPr>
            <a:t>Розробка основних напрямів і заходів щодо запобігання злочинів</a:t>
          </a:r>
          <a:endParaRPr lang="ru-RU" sz="2600" b="1" kern="1200" dirty="0">
            <a:solidFill>
              <a:schemeClr val="tx2"/>
            </a:solidFill>
          </a:endParaRPr>
        </a:p>
      </dsp:txBody>
      <dsp:txXfrm>
        <a:off x="4474156" y="2727225"/>
        <a:ext cx="3878727" cy="23272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CDAFA-11C7-4DE6-A17F-E24CBE326A7E}">
      <dsp:nvSpPr>
        <dsp:cNvPr id="0" name=""/>
        <dsp:cNvSpPr/>
      </dsp:nvSpPr>
      <dsp:spPr>
        <a:xfrm>
          <a:off x="0" y="255412"/>
          <a:ext cx="7772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E69C8-5BBF-4774-87D4-ED65D7C439A1}">
      <dsp:nvSpPr>
        <dsp:cNvPr id="0" name=""/>
        <dsp:cNvSpPr/>
      </dsp:nvSpPr>
      <dsp:spPr>
        <a:xfrm>
          <a:off x="388620" y="48772"/>
          <a:ext cx="5440680" cy="41328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135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 err="1"/>
            <a:t>Загальнопізнавальна</a:t>
          </a:r>
          <a:endParaRPr lang="ru-RU" sz="3200" kern="1200" dirty="0"/>
        </a:p>
      </dsp:txBody>
      <dsp:txXfrm>
        <a:off x="408795" y="68947"/>
        <a:ext cx="5400330" cy="372930"/>
      </dsp:txXfrm>
    </dsp:sp>
    <dsp:sp modelId="{6434D547-2C5B-46B5-808B-0E5714167C32}">
      <dsp:nvSpPr>
        <dsp:cNvPr id="0" name=""/>
        <dsp:cNvSpPr/>
      </dsp:nvSpPr>
      <dsp:spPr>
        <a:xfrm>
          <a:off x="0" y="890452"/>
          <a:ext cx="7772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24EEE-87C8-4412-889E-3B798FFDFE3C}">
      <dsp:nvSpPr>
        <dsp:cNvPr id="0" name=""/>
        <dsp:cNvSpPr/>
      </dsp:nvSpPr>
      <dsp:spPr>
        <a:xfrm>
          <a:off x="388620" y="683812"/>
          <a:ext cx="5440680" cy="41328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Описова</a:t>
          </a:r>
          <a:endParaRPr lang="ru-RU" sz="3200" kern="1200" dirty="0"/>
        </a:p>
      </dsp:txBody>
      <dsp:txXfrm>
        <a:off x="408795" y="703987"/>
        <a:ext cx="5400330" cy="372930"/>
      </dsp:txXfrm>
    </dsp:sp>
    <dsp:sp modelId="{DB43F050-77E7-48FB-AA5A-4BBAB3286B92}">
      <dsp:nvSpPr>
        <dsp:cNvPr id="0" name=""/>
        <dsp:cNvSpPr/>
      </dsp:nvSpPr>
      <dsp:spPr>
        <a:xfrm>
          <a:off x="0" y="1525492"/>
          <a:ext cx="7772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87B9A6-8C2A-42F4-81F7-57B277A015E3}">
      <dsp:nvSpPr>
        <dsp:cNvPr id="0" name=""/>
        <dsp:cNvSpPr/>
      </dsp:nvSpPr>
      <dsp:spPr>
        <a:xfrm>
          <a:off x="388620" y="1318852"/>
          <a:ext cx="5440680" cy="41328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 err="1"/>
            <a:t>Поснювальна</a:t>
          </a:r>
          <a:endParaRPr lang="ru-RU" sz="3200" kern="1200" dirty="0"/>
        </a:p>
      </dsp:txBody>
      <dsp:txXfrm>
        <a:off x="408795" y="1339027"/>
        <a:ext cx="5400330" cy="372930"/>
      </dsp:txXfrm>
    </dsp:sp>
    <dsp:sp modelId="{7C186C3A-C0FA-497F-818D-406B2AEF3128}">
      <dsp:nvSpPr>
        <dsp:cNvPr id="0" name=""/>
        <dsp:cNvSpPr/>
      </dsp:nvSpPr>
      <dsp:spPr>
        <a:xfrm>
          <a:off x="0" y="2160532"/>
          <a:ext cx="7772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231CF-3175-4958-B481-04711129BABC}">
      <dsp:nvSpPr>
        <dsp:cNvPr id="0" name=""/>
        <dsp:cNvSpPr/>
      </dsp:nvSpPr>
      <dsp:spPr>
        <a:xfrm>
          <a:off x="388620" y="1953892"/>
          <a:ext cx="5440680" cy="41328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Прогностична</a:t>
          </a:r>
          <a:endParaRPr lang="ru-RU" sz="3200" kern="1200" dirty="0"/>
        </a:p>
      </dsp:txBody>
      <dsp:txXfrm>
        <a:off x="408795" y="1974067"/>
        <a:ext cx="5400330" cy="372930"/>
      </dsp:txXfrm>
    </dsp:sp>
    <dsp:sp modelId="{DB1F4024-1B9D-4D85-BDC9-E75CAA108A4F}">
      <dsp:nvSpPr>
        <dsp:cNvPr id="0" name=""/>
        <dsp:cNvSpPr/>
      </dsp:nvSpPr>
      <dsp:spPr>
        <a:xfrm>
          <a:off x="0" y="2795572"/>
          <a:ext cx="7772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24B22-56EF-436B-BEA8-7D11BABA2543}">
      <dsp:nvSpPr>
        <dsp:cNvPr id="0" name=""/>
        <dsp:cNvSpPr/>
      </dsp:nvSpPr>
      <dsp:spPr>
        <a:xfrm>
          <a:off x="388620" y="2588932"/>
          <a:ext cx="5440680" cy="41328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Практично-перетворювальна</a:t>
          </a:r>
          <a:endParaRPr lang="ru-RU" sz="3200" kern="1200" dirty="0"/>
        </a:p>
      </dsp:txBody>
      <dsp:txXfrm>
        <a:off x="408795" y="2609107"/>
        <a:ext cx="5400330" cy="372930"/>
      </dsp:txXfrm>
    </dsp:sp>
    <dsp:sp modelId="{E46AB79E-AE94-4A61-B921-62F72D716F24}">
      <dsp:nvSpPr>
        <dsp:cNvPr id="0" name=""/>
        <dsp:cNvSpPr/>
      </dsp:nvSpPr>
      <dsp:spPr>
        <a:xfrm>
          <a:off x="0" y="3430612"/>
          <a:ext cx="7772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07F66A-EB94-41CB-83F2-7894F8334F45}">
      <dsp:nvSpPr>
        <dsp:cNvPr id="0" name=""/>
        <dsp:cNvSpPr/>
      </dsp:nvSpPr>
      <dsp:spPr>
        <a:xfrm>
          <a:off x="388620" y="3223972"/>
          <a:ext cx="5440680" cy="41328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Соціокультурна</a:t>
          </a:r>
          <a:endParaRPr lang="ru-RU" sz="3200" kern="1200" dirty="0"/>
        </a:p>
      </dsp:txBody>
      <dsp:txXfrm>
        <a:off x="408795" y="3244147"/>
        <a:ext cx="5400330" cy="372930"/>
      </dsp:txXfrm>
    </dsp:sp>
    <dsp:sp modelId="{1A13F3B1-5EE4-41CF-93B6-4AD42D3A9C80}">
      <dsp:nvSpPr>
        <dsp:cNvPr id="0" name=""/>
        <dsp:cNvSpPr/>
      </dsp:nvSpPr>
      <dsp:spPr>
        <a:xfrm>
          <a:off x="0" y="4065652"/>
          <a:ext cx="7772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4521C-C273-4956-AC2F-665A62B7AAE5}">
      <dsp:nvSpPr>
        <dsp:cNvPr id="0" name=""/>
        <dsp:cNvSpPr/>
      </dsp:nvSpPr>
      <dsp:spPr>
        <a:xfrm>
          <a:off x="388620" y="3859012"/>
          <a:ext cx="5440680" cy="41328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Політична і ідеологічна</a:t>
          </a:r>
          <a:endParaRPr lang="ru-RU" sz="3200" kern="1200" dirty="0"/>
        </a:p>
      </dsp:txBody>
      <dsp:txXfrm>
        <a:off x="408795" y="3879187"/>
        <a:ext cx="5400330" cy="372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53146-9E71-4217-9EA7-B0178C50E11F}">
      <dsp:nvSpPr>
        <dsp:cNvPr id="0" name=""/>
        <dsp:cNvSpPr/>
      </dsp:nvSpPr>
      <dsp:spPr>
        <a:xfrm>
          <a:off x="0" y="575317"/>
          <a:ext cx="827881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AC12C6-0B94-4BA5-936C-8D038BC09CD6}">
      <dsp:nvSpPr>
        <dsp:cNvPr id="0" name=""/>
        <dsp:cNvSpPr/>
      </dsp:nvSpPr>
      <dsp:spPr>
        <a:xfrm>
          <a:off x="394132" y="101084"/>
          <a:ext cx="7882650" cy="7694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встановлення залежності рівня злочинних проявів від діючих на даній території соціально-економічних та інших</a:t>
          </a:r>
          <a:r>
            <a:rPr lang="ru-RU" sz="2400" kern="1200" dirty="0"/>
            <a:t> </a:t>
          </a:r>
          <a:r>
            <a:rPr lang="uk-UA" sz="2400" kern="1200" dirty="0"/>
            <a:t>чинників</a:t>
          </a:r>
          <a:endParaRPr lang="ru-RU" sz="2400" kern="1200" dirty="0"/>
        </a:p>
      </dsp:txBody>
      <dsp:txXfrm>
        <a:off x="431693" y="138645"/>
        <a:ext cx="7807528" cy="694310"/>
      </dsp:txXfrm>
    </dsp:sp>
    <dsp:sp modelId="{08598A95-C557-4FBE-BE6D-B3EB6EF09AF2}">
      <dsp:nvSpPr>
        <dsp:cNvPr id="0" name=""/>
        <dsp:cNvSpPr/>
      </dsp:nvSpPr>
      <dsp:spPr>
        <a:xfrm>
          <a:off x="0" y="1623434"/>
          <a:ext cx="827881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922CCA-A92A-4685-82C5-45032B5D978E}">
      <dsp:nvSpPr>
        <dsp:cNvPr id="0" name=""/>
        <dsp:cNvSpPr/>
      </dsp:nvSpPr>
      <dsp:spPr>
        <a:xfrm>
          <a:off x="394132" y="1187317"/>
          <a:ext cx="7882650" cy="7313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оцінка тенденцій зміни злочинності та її перспективи на найближче майбутнє</a:t>
          </a:r>
          <a:endParaRPr lang="ru-RU" sz="2400" kern="1200" dirty="0"/>
        </a:p>
      </dsp:txBody>
      <dsp:txXfrm>
        <a:off x="429832" y="1223017"/>
        <a:ext cx="7811250" cy="659916"/>
      </dsp:txXfrm>
    </dsp:sp>
    <dsp:sp modelId="{BD2E9970-4253-4EE9-A5A1-B482C4D26CEF}">
      <dsp:nvSpPr>
        <dsp:cNvPr id="0" name=""/>
        <dsp:cNvSpPr/>
      </dsp:nvSpPr>
      <dsp:spPr>
        <a:xfrm>
          <a:off x="0" y="2530634"/>
          <a:ext cx="827881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7EB33C-7AD0-4E86-A6FB-3C315488DD08}">
      <dsp:nvSpPr>
        <dsp:cNvPr id="0" name=""/>
        <dsp:cNvSpPr/>
      </dsp:nvSpPr>
      <dsp:spPr>
        <a:xfrm>
          <a:off x="394132" y="2235434"/>
          <a:ext cx="788265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виявлення достовірних показників злочинності на тій чи іншій території</a:t>
          </a:r>
          <a:endParaRPr lang="ru-RU" sz="2400" kern="1200" dirty="0"/>
        </a:p>
      </dsp:txBody>
      <dsp:txXfrm>
        <a:off x="422953" y="2264255"/>
        <a:ext cx="7825008" cy="532758"/>
      </dsp:txXfrm>
    </dsp:sp>
    <dsp:sp modelId="{F2BCBC3E-78CE-4A20-B403-E6AE69509678}">
      <dsp:nvSpPr>
        <dsp:cNvPr id="0" name=""/>
        <dsp:cNvSpPr/>
      </dsp:nvSpPr>
      <dsp:spPr>
        <a:xfrm>
          <a:off x="0" y="3744299"/>
          <a:ext cx="827881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43BA44-D584-46D8-9CCE-D161F379A804}">
      <dsp:nvSpPr>
        <dsp:cNvPr id="0" name=""/>
        <dsp:cNvSpPr/>
      </dsp:nvSpPr>
      <dsp:spPr>
        <a:xfrm>
          <a:off x="394132" y="3142634"/>
          <a:ext cx="7882650" cy="8968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оцінка ступеня ефективності профілактичної запобіжної діяльності правоохоронних органів та інших суб’єктів запобігання</a:t>
          </a:r>
          <a:endParaRPr lang="ru-RU" sz="2400" kern="1200" dirty="0"/>
        </a:p>
      </dsp:txBody>
      <dsp:txXfrm>
        <a:off x="437913" y="3186415"/>
        <a:ext cx="7795088" cy="809302"/>
      </dsp:txXfrm>
    </dsp:sp>
    <dsp:sp modelId="{2B49EE3A-E67F-4FAB-B348-3FD872FF55AD}">
      <dsp:nvSpPr>
        <dsp:cNvPr id="0" name=""/>
        <dsp:cNvSpPr/>
      </dsp:nvSpPr>
      <dsp:spPr>
        <a:xfrm>
          <a:off x="0" y="4651499"/>
          <a:ext cx="827881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53E07-FD5D-49D0-A2B0-80B0AA049145}">
      <dsp:nvSpPr>
        <dsp:cNvPr id="0" name=""/>
        <dsp:cNvSpPr/>
      </dsp:nvSpPr>
      <dsp:spPr>
        <a:xfrm>
          <a:off x="357809" y="4392490"/>
          <a:ext cx="788265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пізнання властивостей і якостей осіб, які вчиняють злочини</a:t>
          </a:r>
          <a:endParaRPr lang="ru-RU" sz="2400" kern="1200" dirty="0"/>
        </a:p>
      </dsp:txBody>
      <dsp:txXfrm>
        <a:off x="386630" y="4421311"/>
        <a:ext cx="7825008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3979BD-B708-4FC1-A46B-B15A17B83EE4}">
      <dsp:nvSpPr>
        <dsp:cNvPr id="0" name=""/>
        <dsp:cNvSpPr/>
      </dsp:nvSpPr>
      <dsp:spPr>
        <a:xfrm>
          <a:off x="2662067" y="72025"/>
          <a:ext cx="2453163" cy="24531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b="1" kern="1200" dirty="0"/>
            <a:t>КРИМІНОЛОГІЯ</a:t>
          </a:r>
          <a:endParaRPr lang="ru-RU" sz="2100" b="1" kern="1200" dirty="0"/>
        </a:p>
      </dsp:txBody>
      <dsp:txXfrm>
        <a:off x="3021324" y="431282"/>
        <a:ext cx="1734649" cy="1734649"/>
      </dsp:txXfrm>
    </dsp:sp>
    <dsp:sp modelId="{1E08F263-E253-46FF-A47D-34E632A6CF7A}">
      <dsp:nvSpPr>
        <dsp:cNvPr id="0" name=""/>
        <dsp:cNvSpPr/>
      </dsp:nvSpPr>
      <dsp:spPr>
        <a:xfrm rot="18950595">
          <a:off x="2271393" y="2166290"/>
          <a:ext cx="921165" cy="69915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BDD2A0-B00C-44AB-9F48-E6FC4823AB79}">
      <dsp:nvSpPr>
        <dsp:cNvPr id="0" name=""/>
        <dsp:cNvSpPr/>
      </dsp:nvSpPr>
      <dsp:spPr>
        <a:xfrm>
          <a:off x="141801" y="2952344"/>
          <a:ext cx="2330505" cy="1864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Неюридичні науки</a:t>
          </a:r>
          <a:endParaRPr lang="ru-RU" sz="3500" kern="1200" dirty="0"/>
        </a:p>
      </dsp:txBody>
      <dsp:txXfrm>
        <a:off x="196408" y="3006951"/>
        <a:ext cx="2221291" cy="1755190"/>
      </dsp:txXfrm>
    </dsp:sp>
    <dsp:sp modelId="{74D116D1-67FA-4A44-AF53-A372FEC99BE0}">
      <dsp:nvSpPr>
        <dsp:cNvPr id="0" name=""/>
        <dsp:cNvSpPr/>
      </dsp:nvSpPr>
      <dsp:spPr>
        <a:xfrm rot="13703679">
          <a:off x="4503049" y="2229434"/>
          <a:ext cx="884455" cy="69915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A16B14-B971-4031-9BF9-3F66D3A3E880}">
      <dsp:nvSpPr>
        <dsp:cNvPr id="0" name=""/>
        <dsp:cNvSpPr/>
      </dsp:nvSpPr>
      <dsp:spPr>
        <a:xfrm>
          <a:off x="5254356" y="2880323"/>
          <a:ext cx="2330505" cy="1864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Юридичні науки</a:t>
          </a:r>
        </a:p>
      </dsp:txBody>
      <dsp:txXfrm>
        <a:off x="5308963" y="2934930"/>
        <a:ext cx="2221291" cy="17551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813E34-5D0D-4367-A67B-D8025D74D9C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4" name="Group 54"/>
          <p:cNvGrpSpPr>
            <a:grpSpLocks/>
          </p:cNvGrpSpPr>
          <p:nvPr/>
        </p:nvGrpSpPr>
        <p:grpSpPr bwMode="auto">
          <a:xfrm>
            <a:off x="0" y="-12700"/>
            <a:ext cx="9156700" cy="6870700"/>
            <a:chOff x="0" y="-8"/>
            <a:chExt cx="5768" cy="4328"/>
          </a:xfrm>
        </p:grpSpPr>
        <p:sp>
          <p:nvSpPr>
            <p:cNvPr id="30771" name="Rectangle 51"/>
            <p:cNvSpPr>
              <a:spLocks noChangeArrowheads="1"/>
            </p:cNvSpPr>
            <p:nvPr userDrawn="1"/>
          </p:nvSpPr>
          <p:spPr bwMode="white">
            <a:xfrm>
              <a:off x="0" y="1344"/>
              <a:ext cx="5760" cy="297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23" name="Group 3"/>
            <p:cNvGrpSpPr>
              <a:grpSpLocks/>
            </p:cNvGrpSpPr>
            <p:nvPr userDrawn="1"/>
          </p:nvGrpSpPr>
          <p:grpSpPr bwMode="auto">
            <a:xfrm>
              <a:off x="0" y="-8"/>
              <a:ext cx="5768" cy="4328"/>
              <a:chOff x="0" y="0"/>
              <a:chExt cx="5768" cy="4328"/>
            </a:xfrm>
          </p:grpSpPr>
          <p:sp>
            <p:nvSpPr>
              <p:cNvPr id="30724" name="Freeform 4"/>
              <p:cNvSpPr>
                <a:spLocks/>
              </p:cNvSpPr>
              <p:nvPr/>
            </p:nvSpPr>
            <p:spPr bwMode="hidden">
              <a:xfrm>
                <a:off x="0" y="0"/>
                <a:ext cx="3640" cy="1434"/>
              </a:xfrm>
              <a:custGeom>
                <a:avLst/>
                <a:gdLst/>
                <a:ahLst/>
                <a:cxnLst>
                  <a:cxn ang="0">
                    <a:pos x="0" y="1152"/>
                  </a:cxn>
                  <a:cxn ang="0">
                    <a:pos x="672" y="1392"/>
                  </a:cxn>
                  <a:cxn ang="0">
                    <a:pos x="912" y="1152"/>
                  </a:cxn>
                  <a:cxn ang="0">
                    <a:pos x="864" y="816"/>
                  </a:cxn>
                  <a:cxn ang="0">
                    <a:pos x="1170" y="588"/>
                  </a:cxn>
                  <a:cxn ang="0">
                    <a:pos x="1692" y="546"/>
                  </a:cxn>
                  <a:cxn ang="0">
                    <a:pos x="2112" y="576"/>
                  </a:cxn>
                  <a:cxn ang="0">
                    <a:pos x="2208" y="384"/>
                  </a:cxn>
                  <a:cxn ang="0">
                    <a:pos x="2184" y="138"/>
                  </a:cxn>
                  <a:cxn ang="0">
                    <a:pos x="2640" y="144"/>
                  </a:cxn>
                  <a:cxn ang="0">
                    <a:pos x="3024" y="432"/>
                  </a:cxn>
                  <a:cxn ang="0">
                    <a:pos x="3552" y="192"/>
                  </a:cxn>
                  <a:cxn ang="0">
                    <a:pos x="3552" y="0"/>
                  </a:cxn>
                </a:cxnLst>
                <a:rect l="0" t="0" r="r" b="b"/>
                <a:pathLst>
                  <a:path w="3640" h="1434">
                    <a:moveTo>
                      <a:pt x="0" y="1152"/>
                    </a:moveTo>
                    <a:cubicBezTo>
                      <a:pt x="112" y="1192"/>
                      <a:pt x="204" y="1434"/>
                      <a:pt x="672" y="1392"/>
                    </a:cubicBezTo>
                    <a:cubicBezTo>
                      <a:pt x="824" y="1392"/>
                      <a:pt x="880" y="1248"/>
                      <a:pt x="912" y="1152"/>
                    </a:cubicBezTo>
                    <a:cubicBezTo>
                      <a:pt x="944" y="1056"/>
                      <a:pt x="821" y="910"/>
                      <a:pt x="864" y="816"/>
                    </a:cubicBezTo>
                    <a:cubicBezTo>
                      <a:pt x="864" y="552"/>
                      <a:pt x="1044" y="582"/>
                      <a:pt x="1170" y="588"/>
                    </a:cubicBezTo>
                    <a:cubicBezTo>
                      <a:pt x="1386" y="666"/>
                      <a:pt x="1535" y="548"/>
                      <a:pt x="1692" y="546"/>
                    </a:cubicBezTo>
                    <a:cubicBezTo>
                      <a:pt x="1849" y="544"/>
                      <a:pt x="1944" y="648"/>
                      <a:pt x="2112" y="576"/>
                    </a:cubicBezTo>
                    <a:cubicBezTo>
                      <a:pt x="2250" y="510"/>
                      <a:pt x="2200" y="448"/>
                      <a:pt x="2208" y="384"/>
                    </a:cubicBezTo>
                    <a:cubicBezTo>
                      <a:pt x="2220" y="311"/>
                      <a:pt x="2040" y="198"/>
                      <a:pt x="2184" y="138"/>
                    </a:cubicBezTo>
                    <a:cubicBezTo>
                      <a:pt x="2346" y="60"/>
                      <a:pt x="2500" y="95"/>
                      <a:pt x="2640" y="144"/>
                    </a:cubicBezTo>
                    <a:cubicBezTo>
                      <a:pt x="2780" y="193"/>
                      <a:pt x="2872" y="424"/>
                      <a:pt x="3024" y="432"/>
                    </a:cubicBezTo>
                    <a:cubicBezTo>
                      <a:pt x="3176" y="440"/>
                      <a:pt x="3464" y="264"/>
                      <a:pt x="3552" y="192"/>
                    </a:cubicBezTo>
                    <a:cubicBezTo>
                      <a:pt x="3640" y="120"/>
                      <a:pt x="3552" y="40"/>
                      <a:pt x="3552" y="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25" name="Freeform 5"/>
              <p:cNvSpPr>
                <a:spLocks/>
              </p:cNvSpPr>
              <p:nvPr/>
            </p:nvSpPr>
            <p:spPr bwMode="hidden">
              <a:xfrm>
                <a:off x="0" y="0"/>
                <a:ext cx="1996" cy="1240"/>
              </a:xfrm>
              <a:custGeom>
                <a:avLst/>
                <a:gdLst/>
                <a:ahLst/>
                <a:cxnLst>
                  <a:cxn ang="0">
                    <a:pos x="0" y="960"/>
                  </a:cxn>
                  <a:cxn ang="0">
                    <a:pos x="336" y="1200"/>
                  </a:cxn>
                  <a:cxn ang="0">
                    <a:pos x="576" y="1200"/>
                  </a:cxn>
                  <a:cxn ang="0">
                    <a:pos x="696" y="972"/>
                  </a:cxn>
                  <a:cxn ang="0">
                    <a:pos x="636" y="462"/>
                  </a:cxn>
                  <a:cxn ang="0">
                    <a:pos x="816" y="276"/>
                  </a:cxn>
                  <a:cxn ang="0">
                    <a:pos x="1392" y="432"/>
                  </a:cxn>
                  <a:cxn ang="0">
                    <a:pos x="1740" y="390"/>
                  </a:cxn>
                  <a:cxn ang="0">
                    <a:pos x="1974" y="348"/>
                  </a:cxn>
                  <a:cxn ang="0">
                    <a:pos x="1872" y="0"/>
                  </a:cxn>
                </a:cxnLst>
                <a:rect l="0" t="0" r="r" b="b"/>
                <a:pathLst>
                  <a:path w="1996" h="1240">
                    <a:moveTo>
                      <a:pt x="0" y="960"/>
                    </a:moveTo>
                    <a:cubicBezTo>
                      <a:pt x="56" y="1000"/>
                      <a:pt x="240" y="1160"/>
                      <a:pt x="336" y="1200"/>
                    </a:cubicBezTo>
                    <a:cubicBezTo>
                      <a:pt x="432" y="1240"/>
                      <a:pt x="516" y="1238"/>
                      <a:pt x="576" y="1200"/>
                    </a:cubicBezTo>
                    <a:cubicBezTo>
                      <a:pt x="636" y="1162"/>
                      <a:pt x="686" y="1095"/>
                      <a:pt x="696" y="972"/>
                    </a:cubicBezTo>
                    <a:cubicBezTo>
                      <a:pt x="706" y="849"/>
                      <a:pt x="616" y="578"/>
                      <a:pt x="636" y="462"/>
                    </a:cubicBezTo>
                    <a:cubicBezTo>
                      <a:pt x="656" y="346"/>
                      <a:pt x="690" y="281"/>
                      <a:pt x="816" y="276"/>
                    </a:cubicBezTo>
                    <a:cubicBezTo>
                      <a:pt x="942" y="271"/>
                      <a:pt x="1238" y="413"/>
                      <a:pt x="1392" y="432"/>
                    </a:cubicBezTo>
                    <a:cubicBezTo>
                      <a:pt x="1546" y="451"/>
                      <a:pt x="1643" y="404"/>
                      <a:pt x="1740" y="390"/>
                    </a:cubicBezTo>
                    <a:cubicBezTo>
                      <a:pt x="1837" y="376"/>
                      <a:pt x="1952" y="413"/>
                      <a:pt x="1974" y="348"/>
                    </a:cubicBezTo>
                    <a:cubicBezTo>
                      <a:pt x="1996" y="283"/>
                      <a:pt x="1986" y="84"/>
                      <a:pt x="1872" y="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26" name="Freeform 6"/>
              <p:cNvSpPr>
                <a:spLocks/>
              </p:cNvSpPr>
              <p:nvPr/>
            </p:nvSpPr>
            <p:spPr bwMode="hidden">
              <a:xfrm>
                <a:off x="0" y="0"/>
                <a:ext cx="1584" cy="1008"/>
              </a:xfrm>
              <a:custGeom>
                <a:avLst/>
                <a:gdLst/>
                <a:ahLst/>
                <a:cxnLst>
                  <a:cxn ang="0">
                    <a:pos x="0" y="576"/>
                  </a:cxn>
                  <a:cxn ang="0">
                    <a:pos x="336" y="960"/>
                  </a:cxn>
                  <a:cxn ang="0">
                    <a:pos x="480" y="864"/>
                  </a:cxn>
                  <a:cxn ang="0">
                    <a:pos x="318" y="414"/>
                  </a:cxn>
                  <a:cxn ang="0">
                    <a:pos x="780" y="36"/>
                  </a:cxn>
                  <a:cxn ang="0">
                    <a:pos x="1440" y="192"/>
                  </a:cxn>
                  <a:cxn ang="0">
                    <a:pos x="1584" y="0"/>
                  </a:cxn>
                </a:cxnLst>
                <a:rect l="0" t="0" r="r" b="b"/>
                <a:pathLst>
                  <a:path w="1584" h="1008">
                    <a:moveTo>
                      <a:pt x="0" y="576"/>
                    </a:moveTo>
                    <a:cubicBezTo>
                      <a:pt x="56" y="640"/>
                      <a:pt x="256" y="912"/>
                      <a:pt x="336" y="960"/>
                    </a:cubicBezTo>
                    <a:cubicBezTo>
                      <a:pt x="416" y="1008"/>
                      <a:pt x="483" y="955"/>
                      <a:pt x="480" y="864"/>
                    </a:cubicBezTo>
                    <a:cubicBezTo>
                      <a:pt x="477" y="773"/>
                      <a:pt x="384" y="618"/>
                      <a:pt x="318" y="414"/>
                    </a:cubicBezTo>
                    <a:cubicBezTo>
                      <a:pt x="156" y="12"/>
                      <a:pt x="528" y="6"/>
                      <a:pt x="780" y="36"/>
                    </a:cubicBezTo>
                    <a:cubicBezTo>
                      <a:pt x="1002" y="66"/>
                      <a:pt x="1306" y="198"/>
                      <a:pt x="1440" y="192"/>
                    </a:cubicBezTo>
                    <a:cubicBezTo>
                      <a:pt x="1574" y="186"/>
                      <a:pt x="1554" y="40"/>
                      <a:pt x="1584" y="0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27" name="Freeform 7"/>
              <p:cNvSpPr>
                <a:spLocks/>
              </p:cNvSpPr>
              <p:nvPr/>
            </p:nvSpPr>
            <p:spPr bwMode="hidden">
              <a:xfrm>
                <a:off x="856" y="152"/>
                <a:ext cx="3752" cy="1816"/>
              </a:xfrm>
              <a:custGeom>
                <a:avLst/>
                <a:gdLst/>
                <a:ahLst/>
                <a:cxnLst>
                  <a:cxn ang="0">
                    <a:pos x="248" y="1000"/>
                  </a:cxn>
                  <a:cxn ang="0">
                    <a:pos x="200" y="760"/>
                  </a:cxn>
                  <a:cxn ang="0">
                    <a:pos x="248" y="664"/>
                  </a:cxn>
                  <a:cxn ang="0">
                    <a:pos x="584" y="616"/>
                  </a:cxn>
                  <a:cxn ang="0">
                    <a:pos x="1304" y="664"/>
                  </a:cxn>
                  <a:cxn ang="0">
                    <a:pos x="1640" y="424"/>
                  </a:cxn>
                  <a:cxn ang="0">
                    <a:pos x="1976" y="472"/>
                  </a:cxn>
                  <a:cxn ang="0">
                    <a:pos x="2600" y="424"/>
                  </a:cxn>
                  <a:cxn ang="0">
                    <a:pos x="3128" y="88"/>
                  </a:cxn>
                  <a:cxn ang="0">
                    <a:pos x="3560" y="40"/>
                  </a:cxn>
                  <a:cxn ang="0">
                    <a:pos x="3656" y="328"/>
                  </a:cxn>
                  <a:cxn ang="0">
                    <a:pos x="2984" y="760"/>
                  </a:cxn>
                  <a:cxn ang="0">
                    <a:pos x="2456" y="952"/>
                  </a:cxn>
                  <a:cxn ang="0">
                    <a:pos x="1976" y="1432"/>
                  </a:cxn>
                  <a:cxn ang="0">
                    <a:pos x="1400" y="1768"/>
                  </a:cxn>
                  <a:cxn ang="0">
                    <a:pos x="968" y="1720"/>
                  </a:cxn>
                  <a:cxn ang="0">
                    <a:pos x="296" y="1768"/>
                  </a:cxn>
                  <a:cxn ang="0">
                    <a:pos x="8" y="1432"/>
                  </a:cxn>
                  <a:cxn ang="0">
                    <a:pos x="248" y="1000"/>
                  </a:cxn>
                </a:cxnLst>
                <a:rect l="0" t="0" r="r" b="b"/>
                <a:pathLst>
                  <a:path w="3752" h="1816">
                    <a:moveTo>
                      <a:pt x="248" y="1000"/>
                    </a:moveTo>
                    <a:cubicBezTo>
                      <a:pt x="280" y="888"/>
                      <a:pt x="200" y="816"/>
                      <a:pt x="200" y="760"/>
                    </a:cubicBezTo>
                    <a:cubicBezTo>
                      <a:pt x="200" y="704"/>
                      <a:pt x="184" y="688"/>
                      <a:pt x="248" y="664"/>
                    </a:cubicBezTo>
                    <a:cubicBezTo>
                      <a:pt x="312" y="640"/>
                      <a:pt x="408" y="616"/>
                      <a:pt x="584" y="616"/>
                    </a:cubicBezTo>
                    <a:cubicBezTo>
                      <a:pt x="760" y="616"/>
                      <a:pt x="1128" y="696"/>
                      <a:pt x="1304" y="664"/>
                    </a:cubicBezTo>
                    <a:cubicBezTo>
                      <a:pt x="1480" y="632"/>
                      <a:pt x="1528" y="456"/>
                      <a:pt x="1640" y="424"/>
                    </a:cubicBezTo>
                    <a:cubicBezTo>
                      <a:pt x="1752" y="392"/>
                      <a:pt x="1816" y="472"/>
                      <a:pt x="1976" y="472"/>
                    </a:cubicBezTo>
                    <a:cubicBezTo>
                      <a:pt x="2136" y="472"/>
                      <a:pt x="2408" y="488"/>
                      <a:pt x="2600" y="424"/>
                    </a:cubicBezTo>
                    <a:cubicBezTo>
                      <a:pt x="2792" y="360"/>
                      <a:pt x="2968" y="152"/>
                      <a:pt x="3128" y="88"/>
                    </a:cubicBezTo>
                    <a:cubicBezTo>
                      <a:pt x="3288" y="24"/>
                      <a:pt x="3472" y="0"/>
                      <a:pt x="3560" y="40"/>
                    </a:cubicBezTo>
                    <a:cubicBezTo>
                      <a:pt x="3648" y="80"/>
                      <a:pt x="3752" y="208"/>
                      <a:pt x="3656" y="328"/>
                    </a:cubicBezTo>
                    <a:cubicBezTo>
                      <a:pt x="3560" y="448"/>
                      <a:pt x="3184" y="656"/>
                      <a:pt x="2984" y="760"/>
                    </a:cubicBezTo>
                    <a:cubicBezTo>
                      <a:pt x="2784" y="864"/>
                      <a:pt x="2624" y="840"/>
                      <a:pt x="2456" y="952"/>
                    </a:cubicBezTo>
                    <a:cubicBezTo>
                      <a:pt x="2288" y="1064"/>
                      <a:pt x="2152" y="1296"/>
                      <a:pt x="1976" y="1432"/>
                    </a:cubicBezTo>
                    <a:cubicBezTo>
                      <a:pt x="1800" y="1568"/>
                      <a:pt x="1568" y="1720"/>
                      <a:pt x="1400" y="1768"/>
                    </a:cubicBezTo>
                    <a:cubicBezTo>
                      <a:pt x="1232" y="1816"/>
                      <a:pt x="1152" y="1720"/>
                      <a:pt x="968" y="1720"/>
                    </a:cubicBezTo>
                    <a:cubicBezTo>
                      <a:pt x="784" y="1720"/>
                      <a:pt x="456" y="1816"/>
                      <a:pt x="296" y="1768"/>
                    </a:cubicBezTo>
                    <a:cubicBezTo>
                      <a:pt x="136" y="1720"/>
                      <a:pt x="16" y="1560"/>
                      <a:pt x="8" y="1432"/>
                    </a:cubicBezTo>
                    <a:cubicBezTo>
                      <a:pt x="0" y="1304"/>
                      <a:pt x="216" y="1112"/>
                      <a:pt x="248" y="100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28" name="Freeform 8"/>
              <p:cNvSpPr>
                <a:spLocks/>
              </p:cNvSpPr>
              <p:nvPr/>
            </p:nvSpPr>
            <p:spPr bwMode="hidden">
              <a:xfrm>
                <a:off x="972" y="696"/>
                <a:ext cx="2580" cy="1140"/>
              </a:xfrm>
              <a:custGeom>
                <a:avLst/>
                <a:gdLst/>
                <a:ahLst/>
                <a:cxnLst>
                  <a:cxn ang="0">
                    <a:pos x="36" y="792"/>
                  </a:cxn>
                  <a:cxn ang="0">
                    <a:pos x="228" y="456"/>
                  </a:cxn>
                  <a:cxn ang="0">
                    <a:pos x="324" y="264"/>
                  </a:cxn>
                  <a:cxn ang="0">
                    <a:pos x="612" y="216"/>
                  </a:cxn>
                  <a:cxn ang="0">
                    <a:pos x="1092" y="312"/>
                  </a:cxn>
                  <a:cxn ang="0">
                    <a:pos x="1536" y="60"/>
                  </a:cxn>
                  <a:cxn ang="0">
                    <a:pos x="2388" y="120"/>
                  </a:cxn>
                  <a:cxn ang="0">
                    <a:pos x="2328" y="288"/>
                  </a:cxn>
                  <a:cxn ang="0">
                    <a:pos x="2028" y="612"/>
                  </a:cxn>
                  <a:cxn ang="0">
                    <a:pos x="1428" y="1032"/>
                  </a:cxn>
                  <a:cxn ang="0">
                    <a:pos x="1140" y="1080"/>
                  </a:cxn>
                  <a:cxn ang="0">
                    <a:pos x="324" y="1032"/>
                  </a:cxn>
                  <a:cxn ang="0">
                    <a:pos x="36" y="792"/>
                  </a:cxn>
                </a:cxnLst>
                <a:rect l="0" t="0" r="r" b="b"/>
                <a:pathLst>
                  <a:path w="2580" h="1140">
                    <a:moveTo>
                      <a:pt x="36" y="792"/>
                    </a:moveTo>
                    <a:cubicBezTo>
                      <a:pt x="66" y="666"/>
                      <a:pt x="180" y="544"/>
                      <a:pt x="228" y="456"/>
                    </a:cubicBezTo>
                    <a:cubicBezTo>
                      <a:pt x="276" y="368"/>
                      <a:pt x="260" y="304"/>
                      <a:pt x="324" y="264"/>
                    </a:cubicBezTo>
                    <a:cubicBezTo>
                      <a:pt x="388" y="224"/>
                      <a:pt x="484" y="208"/>
                      <a:pt x="612" y="216"/>
                    </a:cubicBezTo>
                    <a:cubicBezTo>
                      <a:pt x="740" y="224"/>
                      <a:pt x="828" y="330"/>
                      <a:pt x="1092" y="312"/>
                    </a:cubicBezTo>
                    <a:cubicBezTo>
                      <a:pt x="1422" y="270"/>
                      <a:pt x="1416" y="0"/>
                      <a:pt x="1536" y="60"/>
                    </a:cubicBezTo>
                    <a:cubicBezTo>
                      <a:pt x="1782" y="204"/>
                      <a:pt x="2256" y="82"/>
                      <a:pt x="2388" y="120"/>
                    </a:cubicBezTo>
                    <a:cubicBezTo>
                      <a:pt x="2520" y="158"/>
                      <a:pt x="2580" y="198"/>
                      <a:pt x="2328" y="288"/>
                    </a:cubicBezTo>
                    <a:cubicBezTo>
                      <a:pt x="2094" y="378"/>
                      <a:pt x="2178" y="488"/>
                      <a:pt x="2028" y="612"/>
                    </a:cubicBezTo>
                    <a:cubicBezTo>
                      <a:pt x="1878" y="736"/>
                      <a:pt x="1576" y="954"/>
                      <a:pt x="1428" y="1032"/>
                    </a:cubicBezTo>
                    <a:cubicBezTo>
                      <a:pt x="1292" y="1112"/>
                      <a:pt x="1218" y="1140"/>
                      <a:pt x="1140" y="1080"/>
                    </a:cubicBezTo>
                    <a:cubicBezTo>
                      <a:pt x="918" y="960"/>
                      <a:pt x="508" y="1080"/>
                      <a:pt x="324" y="1032"/>
                    </a:cubicBezTo>
                    <a:cubicBezTo>
                      <a:pt x="140" y="984"/>
                      <a:pt x="0" y="918"/>
                      <a:pt x="36" y="792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29" name="Freeform 9"/>
              <p:cNvSpPr>
                <a:spLocks/>
              </p:cNvSpPr>
              <p:nvPr/>
            </p:nvSpPr>
            <p:spPr bwMode="hidden">
              <a:xfrm>
                <a:off x="1170" y="918"/>
                <a:ext cx="1758" cy="696"/>
              </a:xfrm>
              <a:custGeom>
                <a:avLst/>
                <a:gdLst/>
                <a:ahLst/>
                <a:cxnLst>
                  <a:cxn ang="0">
                    <a:pos x="60" y="594"/>
                  </a:cxn>
                  <a:cxn ang="0">
                    <a:pos x="126" y="234"/>
                  </a:cxn>
                  <a:cxn ang="0">
                    <a:pos x="1182" y="234"/>
                  </a:cxn>
                  <a:cxn ang="0">
                    <a:pos x="1518" y="90"/>
                  </a:cxn>
                  <a:cxn ang="0">
                    <a:pos x="1710" y="138"/>
                  </a:cxn>
                  <a:cxn ang="0">
                    <a:pos x="1230" y="522"/>
                  </a:cxn>
                  <a:cxn ang="0">
                    <a:pos x="750" y="666"/>
                  </a:cxn>
                  <a:cxn ang="0">
                    <a:pos x="60" y="594"/>
                  </a:cxn>
                </a:cxnLst>
                <a:rect l="0" t="0" r="r" b="b"/>
                <a:pathLst>
                  <a:path w="1758" h="696">
                    <a:moveTo>
                      <a:pt x="60" y="594"/>
                    </a:moveTo>
                    <a:cubicBezTo>
                      <a:pt x="0" y="462"/>
                      <a:pt x="48" y="306"/>
                      <a:pt x="126" y="234"/>
                    </a:cubicBezTo>
                    <a:cubicBezTo>
                      <a:pt x="390" y="30"/>
                      <a:pt x="654" y="378"/>
                      <a:pt x="1182" y="234"/>
                    </a:cubicBezTo>
                    <a:cubicBezTo>
                      <a:pt x="1414" y="210"/>
                      <a:pt x="1284" y="132"/>
                      <a:pt x="1518" y="90"/>
                    </a:cubicBezTo>
                    <a:cubicBezTo>
                      <a:pt x="1680" y="0"/>
                      <a:pt x="1758" y="66"/>
                      <a:pt x="1710" y="138"/>
                    </a:cubicBezTo>
                    <a:cubicBezTo>
                      <a:pt x="1662" y="210"/>
                      <a:pt x="1290" y="372"/>
                      <a:pt x="1230" y="522"/>
                    </a:cubicBezTo>
                    <a:cubicBezTo>
                      <a:pt x="1134" y="696"/>
                      <a:pt x="945" y="654"/>
                      <a:pt x="750" y="666"/>
                    </a:cubicBezTo>
                    <a:cubicBezTo>
                      <a:pt x="555" y="678"/>
                      <a:pt x="164" y="666"/>
                      <a:pt x="60" y="59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0" name="Freeform 10"/>
              <p:cNvSpPr>
                <a:spLocks/>
              </p:cNvSpPr>
              <p:nvPr/>
            </p:nvSpPr>
            <p:spPr bwMode="hidden">
              <a:xfrm rot="-299203">
                <a:off x="1296" y="1248"/>
                <a:ext cx="928" cy="192"/>
              </a:xfrm>
              <a:custGeom>
                <a:avLst/>
                <a:gdLst/>
                <a:ahLst/>
                <a:cxnLst>
                  <a:cxn ang="0">
                    <a:pos x="104" y="96"/>
                  </a:cxn>
                  <a:cxn ang="0">
                    <a:pos x="152" y="0"/>
                  </a:cxn>
                  <a:cxn ang="0">
                    <a:pos x="728" y="96"/>
                  </a:cxn>
                  <a:cxn ang="0">
                    <a:pos x="920" y="96"/>
                  </a:cxn>
                  <a:cxn ang="0">
                    <a:pos x="776" y="192"/>
                  </a:cxn>
                  <a:cxn ang="0">
                    <a:pos x="104" y="96"/>
                  </a:cxn>
                </a:cxnLst>
                <a:rect l="0" t="0" r="r" b="b"/>
                <a:pathLst>
                  <a:path w="928" h="192">
                    <a:moveTo>
                      <a:pt x="104" y="96"/>
                    </a:moveTo>
                    <a:cubicBezTo>
                      <a:pt x="0" y="64"/>
                      <a:pt x="48" y="0"/>
                      <a:pt x="152" y="0"/>
                    </a:cubicBezTo>
                    <a:cubicBezTo>
                      <a:pt x="256" y="0"/>
                      <a:pt x="600" y="80"/>
                      <a:pt x="728" y="96"/>
                    </a:cubicBezTo>
                    <a:cubicBezTo>
                      <a:pt x="856" y="112"/>
                      <a:pt x="912" y="80"/>
                      <a:pt x="920" y="96"/>
                    </a:cubicBezTo>
                    <a:cubicBezTo>
                      <a:pt x="928" y="112"/>
                      <a:pt x="912" y="192"/>
                      <a:pt x="776" y="192"/>
                    </a:cubicBezTo>
                    <a:cubicBezTo>
                      <a:pt x="640" y="192"/>
                      <a:pt x="208" y="128"/>
                      <a:pt x="104" y="9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1" name="Freeform 11"/>
              <p:cNvSpPr>
                <a:spLocks/>
              </p:cNvSpPr>
              <p:nvPr/>
            </p:nvSpPr>
            <p:spPr bwMode="hidden">
              <a:xfrm>
                <a:off x="0" y="1592"/>
                <a:ext cx="5754" cy="2280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336" y="40"/>
                  </a:cxn>
                  <a:cxn ang="0">
                    <a:pos x="720" y="280"/>
                  </a:cxn>
                  <a:cxn ang="0">
                    <a:pos x="912" y="712"/>
                  </a:cxn>
                  <a:cxn ang="0">
                    <a:pos x="864" y="1240"/>
                  </a:cxn>
                  <a:cxn ang="0">
                    <a:pos x="960" y="1768"/>
                  </a:cxn>
                  <a:cxn ang="0">
                    <a:pos x="1440" y="2152"/>
                  </a:cxn>
                  <a:cxn ang="0">
                    <a:pos x="2160" y="2248"/>
                  </a:cxn>
                  <a:cxn ang="0">
                    <a:pos x="2688" y="1960"/>
                  </a:cxn>
                  <a:cxn ang="0">
                    <a:pos x="2706" y="472"/>
                  </a:cxn>
                  <a:cxn ang="0">
                    <a:pos x="3456" y="424"/>
                  </a:cxn>
                  <a:cxn ang="0">
                    <a:pos x="4416" y="712"/>
                  </a:cxn>
                  <a:cxn ang="0">
                    <a:pos x="4416" y="1432"/>
                  </a:cxn>
                  <a:cxn ang="0">
                    <a:pos x="4728" y="1822"/>
                  </a:cxn>
                  <a:cxn ang="0">
                    <a:pos x="5322" y="2206"/>
                  </a:cxn>
                  <a:cxn ang="0">
                    <a:pos x="5754" y="1510"/>
                  </a:cxn>
                </a:cxnLst>
                <a:rect l="0" t="0" r="r" b="b"/>
                <a:pathLst>
                  <a:path w="5754" h="2280">
                    <a:moveTo>
                      <a:pt x="0" y="40"/>
                    </a:moveTo>
                    <a:cubicBezTo>
                      <a:pt x="56" y="40"/>
                      <a:pt x="216" y="0"/>
                      <a:pt x="336" y="40"/>
                    </a:cubicBezTo>
                    <a:cubicBezTo>
                      <a:pt x="456" y="80"/>
                      <a:pt x="624" y="168"/>
                      <a:pt x="720" y="280"/>
                    </a:cubicBezTo>
                    <a:cubicBezTo>
                      <a:pt x="816" y="392"/>
                      <a:pt x="888" y="552"/>
                      <a:pt x="912" y="712"/>
                    </a:cubicBezTo>
                    <a:cubicBezTo>
                      <a:pt x="936" y="872"/>
                      <a:pt x="856" y="1064"/>
                      <a:pt x="864" y="1240"/>
                    </a:cubicBezTo>
                    <a:cubicBezTo>
                      <a:pt x="872" y="1416"/>
                      <a:pt x="864" y="1616"/>
                      <a:pt x="960" y="1768"/>
                    </a:cubicBezTo>
                    <a:cubicBezTo>
                      <a:pt x="1056" y="1920"/>
                      <a:pt x="1240" y="2072"/>
                      <a:pt x="1440" y="2152"/>
                    </a:cubicBezTo>
                    <a:cubicBezTo>
                      <a:pt x="1640" y="2232"/>
                      <a:pt x="1952" y="2280"/>
                      <a:pt x="2160" y="2248"/>
                    </a:cubicBezTo>
                    <a:cubicBezTo>
                      <a:pt x="2368" y="2216"/>
                      <a:pt x="2597" y="2256"/>
                      <a:pt x="2688" y="1960"/>
                    </a:cubicBezTo>
                    <a:cubicBezTo>
                      <a:pt x="2779" y="1664"/>
                      <a:pt x="2578" y="728"/>
                      <a:pt x="2706" y="472"/>
                    </a:cubicBezTo>
                    <a:cubicBezTo>
                      <a:pt x="2834" y="216"/>
                      <a:pt x="3171" y="384"/>
                      <a:pt x="3456" y="424"/>
                    </a:cubicBezTo>
                    <a:cubicBezTo>
                      <a:pt x="3741" y="464"/>
                      <a:pt x="4256" y="544"/>
                      <a:pt x="4416" y="712"/>
                    </a:cubicBezTo>
                    <a:cubicBezTo>
                      <a:pt x="4576" y="880"/>
                      <a:pt x="4364" y="1247"/>
                      <a:pt x="4416" y="1432"/>
                    </a:cubicBezTo>
                    <a:cubicBezTo>
                      <a:pt x="4468" y="1617"/>
                      <a:pt x="4577" y="1693"/>
                      <a:pt x="4728" y="1822"/>
                    </a:cubicBezTo>
                    <a:cubicBezTo>
                      <a:pt x="4879" y="1951"/>
                      <a:pt x="5151" y="2258"/>
                      <a:pt x="5322" y="2206"/>
                    </a:cubicBezTo>
                    <a:cubicBezTo>
                      <a:pt x="5493" y="2154"/>
                      <a:pt x="5664" y="1655"/>
                      <a:pt x="5754" y="151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2" name="Freeform 12"/>
              <p:cNvSpPr>
                <a:spLocks/>
              </p:cNvSpPr>
              <p:nvPr/>
            </p:nvSpPr>
            <p:spPr bwMode="hidden">
              <a:xfrm>
                <a:off x="1056" y="2016"/>
                <a:ext cx="1496" cy="1464"/>
              </a:xfrm>
              <a:custGeom>
                <a:avLst/>
                <a:gdLst/>
                <a:ahLst/>
                <a:cxnLst>
                  <a:cxn ang="0">
                    <a:pos x="408" y="16"/>
                  </a:cxn>
                  <a:cxn ang="0">
                    <a:pos x="72" y="304"/>
                  </a:cxn>
                  <a:cxn ang="0">
                    <a:pos x="72" y="976"/>
                  </a:cxn>
                  <a:cxn ang="0">
                    <a:pos x="504" y="1360"/>
                  </a:cxn>
                  <a:cxn ang="0">
                    <a:pos x="1128" y="1408"/>
                  </a:cxn>
                  <a:cxn ang="0">
                    <a:pos x="1464" y="1024"/>
                  </a:cxn>
                  <a:cxn ang="0">
                    <a:pos x="1320" y="208"/>
                  </a:cxn>
                  <a:cxn ang="0">
                    <a:pos x="408" y="16"/>
                  </a:cxn>
                </a:cxnLst>
                <a:rect l="0" t="0" r="r" b="b"/>
                <a:pathLst>
                  <a:path w="1496" h="1464">
                    <a:moveTo>
                      <a:pt x="408" y="16"/>
                    </a:moveTo>
                    <a:cubicBezTo>
                      <a:pt x="200" y="32"/>
                      <a:pt x="128" y="144"/>
                      <a:pt x="72" y="304"/>
                    </a:cubicBezTo>
                    <a:cubicBezTo>
                      <a:pt x="16" y="464"/>
                      <a:pt x="0" y="800"/>
                      <a:pt x="72" y="976"/>
                    </a:cubicBezTo>
                    <a:cubicBezTo>
                      <a:pt x="144" y="1152"/>
                      <a:pt x="328" y="1288"/>
                      <a:pt x="504" y="1360"/>
                    </a:cubicBezTo>
                    <a:cubicBezTo>
                      <a:pt x="680" y="1432"/>
                      <a:pt x="968" y="1464"/>
                      <a:pt x="1128" y="1408"/>
                    </a:cubicBezTo>
                    <a:cubicBezTo>
                      <a:pt x="1288" y="1352"/>
                      <a:pt x="1432" y="1224"/>
                      <a:pt x="1464" y="1024"/>
                    </a:cubicBezTo>
                    <a:cubicBezTo>
                      <a:pt x="1496" y="824"/>
                      <a:pt x="1496" y="376"/>
                      <a:pt x="1320" y="208"/>
                    </a:cubicBezTo>
                    <a:cubicBezTo>
                      <a:pt x="1144" y="40"/>
                      <a:pt x="616" y="0"/>
                      <a:pt x="408" y="1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3" name="Freeform 13"/>
              <p:cNvSpPr>
                <a:spLocks/>
              </p:cNvSpPr>
              <p:nvPr/>
            </p:nvSpPr>
            <p:spPr bwMode="hidden">
              <a:xfrm rot="1159149">
                <a:off x="1296" y="2160"/>
                <a:ext cx="1126" cy="730"/>
              </a:xfrm>
              <a:custGeom>
                <a:avLst/>
                <a:gdLst/>
                <a:ahLst/>
                <a:cxnLst>
                  <a:cxn ang="0">
                    <a:pos x="940" y="196"/>
                  </a:cxn>
                  <a:cxn ang="0">
                    <a:pos x="576" y="20"/>
                  </a:cxn>
                  <a:cxn ang="0">
                    <a:pos x="192" y="76"/>
                  </a:cxn>
                  <a:cxn ang="0">
                    <a:pos x="24" y="372"/>
                  </a:cxn>
                  <a:cxn ang="0">
                    <a:pos x="520" y="670"/>
                  </a:cxn>
                  <a:cxn ang="0">
                    <a:pos x="1048" y="568"/>
                  </a:cxn>
                  <a:cxn ang="0">
                    <a:pos x="940" y="196"/>
                  </a:cxn>
                </a:cxnLst>
                <a:rect l="0" t="0" r="r" b="b"/>
                <a:pathLst>
                  <a:path w="1126" h="730">
                    <a:moveTo>
                      <a:pt x="940" y="196"/>
                    </a:moveTo>
                    <a:cubicBezTo>
                      <a:pt x="700" y="100"/>
                      <a:pt x="701" y="40"/>
                      <a:pt x="576" y="20"/>
                    </a:cubicBezTo>
                    <a:cubicBezTo>
                      <a:pt x="451" y="0"/>
                      <a:pt x="284" y="17"/>
                      <a:pt x="192" y="76"/>
                    </a:cubicBezTo>
                    <a:cubicBezTo>
                      <a:pt x="100" y="135"/>
                      <a:pt x="56" y="132"/>
                      <a:pt x="24" y="372"/>
                    </a:cubicBezTo>
                    <a:cubicBezTo>
                      <a:pt x="0" y="730"/>
                      <a:pt x="350" y="637"/>
                      <a:pt x="520" y="670"/>
                    </a:cubicBezTo>
                    <a:cubicBezTo>
                      <a:pt x="690" y="703"/>
                      <a:pt x="978" y="647"/>
                      <a:pt x="1048" y="568"/>
                    </a:cubicBezTo>
                    <a:cubicBezTo>
                      <a:pt x="1118" y="489"/>
                      <a:pt x="1126" y="280"/>
                      <a:pt x="940" y="19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4" name="Freeform 14"/>
              <p:cNvSpPr>
                <a:spLocks/>
              </p:cNvSpPr>
              <p:nvPr/>
            </p:nvSpPr>
            <p:spPr bwMode="hidden">
              <a:xfrm>
                <a:off x="3112" y="0"/>
                <a:ext cx="2648" cy="3394"/>
              </a:xfrm>
              <a:custGeom>
                <a:avLst/>
                <a:gdLst/>
                <a:ahLst/>
                <a:cxnLst>
                  <a:cxn ang="0">
                    <a:pos x="1496" y="0"/>
                  </a:cxn>
                  <a:cxn ang="0">
                    <a:pos x="1640" y="384"/>
                  </a:cxn>
                  <a:cxn ang="0">
                    <a:pos x="1400" y="864"/>
                  </a:cxn>
                  <a:cxn ang="0">
                    <a:pos x="536" y="1200"/>
                  </a:cxn>
                  <a:cxn ang="0">
                    <a:pos x="56" y="1584"/>
                  </a:cxn>
                  <a:cxn ang="0">
                    <a:pos x="200" y="1872"/>
                  </a:cxn>
                  <a:cxn ang="0">
                    <a:pos x="1064" y="2016"/>
                  </a:cxn>
                  <a:cxn ang="0">
                    <a:pos x="1592" y="2304"/>
                  </a:cxn>
                  <a:cxn ang="0">
                    <a:pos x="1562" y="2940"/>
                  </a:cxn>
                  <a:cxn ang="0">
                    <a:pos x="2120" y="3384"/>
                  </a:cxn>
                  <a:cxn ang="0">
                    <a:pos x="2648" y="2880"/>
                  </a:cxn>
                </a:cxnLst>
                <a:rect l="0" t="0" r="r" b="b"/>
                <a:pathLst>
                  <a:path w="2648" h="3394">
                    <a:moveTo>
                      <a:pt x="1496" y="0"/>
                    </a:moveTo>
                    <a:cubicBezTo>
                      <a:pt x="1520" y="64"/>
                      <a:pt x="1656" y="240"/>
                      <a:pt x="1640" y="384"/>
                    </a:cubicBezTo>
                    <a:cubicBezTo>
                      <a:pt x="1624" y="528"/>
                      <a:pt x="1584" y="728"/>
                      <a:pt x="1400" y="864"/>
                    </a:cubicBezTo>
                    <a:cubicBezTo>
                      <a:pt x="1216" y="1000"/>
                      <a:pt x="760" y="1080"/>
                      <a:pt x="536" y="1200"/>
                    </a:cubicBezTo>
                    <a:cubicBezTo>
                      <a:pt x="312" y="1320"/>
                      <a:pt x="112" y="1472"/>
                      <a:pt x="56" y="1584"/>
                    </a:cubicBezTo>
                    <a:cubicBezTo>
                      <a:pt x="0" y="1696"/>
                      <a:pt x="32" y="1800"/>
                      <a:pt x="200" y="1872"/>
                    </a:cubicBezTo>
                    <a:cubicBezTo>
                      <a:pt x="368" y="1944"/>
                      <a:pt x="832" y="1944"/>
                      <a:pt x="1064" y="2016"/>
                    </a:cubicBezTo>
                    <a:cubicBezTo>
                      <a:pt x="1296" y="2088"/>
                      <a:pt x="1509" y="2150"/>
                      <a:pt x="1592" y="2304"/>
                    </a:cubicBezTo>
                    <a:cubicBezTo>
                      <a:pt x="1675" y="2458"/>
                      <a:pt x="1474" y="2760"/>
                      <a:pt x="1562" y="2940"/>
                    </a:cubicBezTo>
                    <a:cubicBezTo>
                      <a:pt x="1650" y="3120"/>
                      <a:pt x="1939" y="3394"/>
                      <a:pt x="2120" y="3384"/>
                    </a:cubicBezTo>
                    <a:cubicBezTo>
                      <a:pt x="2301" y="3374"/>
                      <a:pt x="2538" y="2985"/>
                      <a:pt x="2648" y="288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5" name="Freeform 15"/>
              <p:cNvSpPr>
                <a:spLocks/>
              </p:cNvSpPr>
              <p:nvPr/>
            </p:nvSpPr>
            <p:spPr bwMode="hidden">
              <a:xfrm>
                <a:off x="3504" y="0"/>
                <a:ext cx="2256" cy="3160"/>
              </a:xfrm>
              <a:custGeom>
                <a:avLst/>
                <a:gdLst/>
                <a:ahLst/>
                <a:cxnLst>
                  <a:cxn ang="0">
                    <a:pos x="1488" y="0"/>
                  </a:cxn>
                  <a:cxn ang="0">
                    <a:pos x="1488" y="528"/>
                  </a:cxn>
                  <a:cxn ang="0">
                    <a:pos x="1104" y="1008"/>
                  </a:cxn>
                  <a:cxn ang="0">
                    <a:pos x="144" y="1488"/>
                  </a:cxn>
                  <a:cxn ang="0">
                    <a:pos x="240" y="1776"/>
                  </a:cxn>
                  <a:cxn ang="0">
                    <a:pos x="1056" y="1872"/>
                  </a:cxn>
                  <a:cxn ang="0">
                    <a:pos x="1536" y="2064"/>
                  </a:cxn>
                  <a:cxn ang="0">
                    <a:pos x="1536" y="2448"/>
                  </a:cxn>
                  <a:cxn ang="0">
                    <a:pos x="1344" y="2784"/>
                  </a:cxn>
                  <a:cxn ang="0">
                    <a:pos x="1632" y="3120"/>
                  </a:cxn>
                  <a:cxn ang="0">
                    <a:pos x="1968" y="3024"/>
                  </a:cxn>
                  <a:cxn ang="0">
                    <a:pos x="2208" y="2496"/>
                  </a:cxn>
                  <a:cxn ang="0">
                    <a:pos x="2112" y="1968"/>
                  </a:cxn>
                  <a:cxn ang="0">
                    <a:pos x="1776" y="1584"/>
                  </a:cxn>
                  <a:cxn ang="0">
                    <a:pos x="1824" y="1152"/>
                  </a:cxn>
                  <a:cxn ang="0">
                    <a:pos x="2256" y="672"/>
                  </a:cxn>
                </a:cxnLst>
                <a:rect l="0" t="0" r="r" b="b"/>
                <a:pathLst>
                  <a:path w="2256" h="3160">
                    <a:moveTo>
                      <a:pt x="1488" y="0"/>
                    </a:moveTo>
                    <a:cubicBezTo>
                      <a:pt x="1488" y="88"/>
                      <a:pt x="1552" y="360"/>
                      <a:pt x="1488" y="528"/>
                    </a:cubicBezTo>
                    <a:cubicBezTo>
                      <a:pt x="1424" y="696"/>
                      <a:pt x="1328" y="848"/>
                      <a:pt x="1104" y="1008"/>
                    </a:cubicBezTo>
                    <a:cubicBezTo>
                      <a:pt x="880" y="1168"/>
                      <a:pt x="288" y="1360"/>
                      <a:pt x="144" y="1488"/>
                    </a:cubicBezTo>
                    <a:cubicBezTo>
                      <a:pt x="0" y="1616"/>
                      <a:pt x="88" y="1712"/>
                      <a:pt x="240" y="1776"/>
                    </a:cubicBezTo>
                    <a:cubicBezTo>
                      <a:pt x="392" y="1840"/>
                      <a:pt x="840" y="1824"/>
                      <a:pt x="1056" y="1872"/>
                    </a:cubicBezTo>
                    <a:cubicBezTo>
                      <a:pt x="1272" y="1920"/>
                      <a:pt x="1456" y="1968"/>
                      <a:pt x="1536" y="2064"/>
                    </a:cubicBezTo>
                    <a:cubicBezTo>
                      <a:pt x="1616" y="2160"/>
                      <a:pt x="1568" y="2328"/>
                      <a:pt x="1536" y="2448"/>
                    </a:cubicBezTo>
                    <a:cubicBezTo>
                      <a:pt x="1504" y="2568"/>
                      <a:pt x="1328" y="2672"/>
                      <a:pt x="1344" y="2784"/>
                    </a:cubicBezTo>
                    <a:cubicBezTo>
                      <a:pt x="1360" y="2896"/>
                      <a:pt x="1528" y="3080"/>
                      <a:pt x="1632" y="3120"/>
                    </a:cubicBezTo>
                    <a:cubicBezTo>
                      <a:pt x="1736" y="3160"/>
                      <a:pt x="1872" y="3128"/>
                      <a:pt x="1968" y="3024"/>
                    </a:cubicBezTo>
                    <a:cubicBezTo>
                      <a:pt x="2064" y="2920"/>
                      <a:pt x="2184" y="2672"/>
                      <a:pt x="2208" y="2496"/>
                    </a:cubicBezTo>
                    <a:cubicBezTo>
                      <a:pt x="2232" y="2320"/>
                      <a:pt x="2184" y="2120"/>
                      <a:pt x="2112" y="1968"/>
                    </a:cubicBezTo>
                    <a:cubicBezTo>
                      <a:pt x="2040" y="1816"/>
                      <a:pt x="1824" y="1720"/>
                      <a:pt x="1776" y="1584"/>
                    </a:cubicBezTo>
                    <a:cubicBezTo>
                      <a:pt x="1728" y="1448"/>
                      <a:pt x="1744" y="1304"/>
                      <a:pt x="1824" y="1152"/>
                    </a:cubicBezTo>
                    <a:cubicBezTo>
                      <a:pt x="1904" y="1000"/>
                      <a:pt x="2166" y="772"/>
                      <a:pt x="2256" y="672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6" name="Freeform 16"/>
              <p:cNvSpPr>
                <a:spLocks/>
              </p:cNvSpPr>
              <p:nvPr/>
            </p:nvSpPr>
            <p:spPr bwMode="hidden">
              <a:xfrm>
                <a:off x="4008" y="1088"/>
                <a:ext cx="1048" cy="696"/>
              </a:xfrm>
              <a:custGeom>
                <a:avLst/>
                <a:gdLst/>
                <a:ahLst/>
                <a:cxnLst>
                  <a:cxn ang="0">
                    <a:pos x="984" y="256"/>
                  </a:cxn>
                  <a:cxn ang="0">
                    <a:pos x="840" y="16"/>
                  </a:cxn>
                  <a:cxn ang="0">
                    <a:pos x="552" y="160"/>
                  </a:cxn>
                  <a:cxn ang="0">
                    <a:pos x="320" y="304"/>
                  </a:cxn>
                  <a:cxn ang="0">
                    <a:pos x="600" y="592"/>
                  </a:cxn>
                  <a:cxn ang="0">
                    <a:pos x="984" y="640"/>
                  </a:cxn>
                  <a:cxn ang="0">
                    <a:pos x="984" y="256"/>
                  </a:cxn>
                </a:cxnLst>
                <a:rect l="0" t="0" r="r" b="b"/>
                <a:pathLst>
                  <a:path w="1048" h="696">
                    <a:moveTo>
                      <a:pt x="984" y="256"/>
                    </a:moveTo>
                    <a:cubicBezTo>
                      <a:pt x="960" y="152"/>
                      <a:pt x="992" y="32"/>
                      <a:pt x="840" y="16"/>
                    </a:cubicBezTo>
                    <a:cubicBezTo>
                      <a:pt x="736" y="0"/>
                      <a:pt x="624" y="104"/>
                      <a:pt x="552" y="160"/>
                    </a:cubicBezTo>
                    <a:cubicBezTo>
                      <a:pt x="465" y="208"/>
                      <a:pt x="480" y="240"/>
                      <a:pt x="320" y="304"/>
                    </a:cubicBezTo>
                    <a:cubicBezTo>
                      <a:pt x="168" y="368"/>
                      <a:pt x="0" y="512"/>
                      <a:pt x="600" y="592"/>
                    </a:cubicBezTo>
                    <a:cubicBezTo>
                      <a:pt x="696" y="640"/>
                      <a:pt x="920" y="696"/>
                      <a:pt x="984" y="640"/>
                    </a:cubicBezTo>
                    <a:cubicBezTo>
                      <a:pt x="1048" y="584"/>
                      <a:pt x="984" y="336"/>
                      <a:pt x="984" y="25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7" name="Freeform 17"/>
              <p:cNvSpPr>
                <a:spLocks/>
              </p:cNvSpPr>
              <p:nvPr/>
            </p:nvSpPr>
            <p:spPr bwMode="hidden">
              <a:xfrm>
                <a:off x="5117" y="0"/>
                <a:ext cx="547" cy="696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9" y="528"/>
                  </a:cxn>
                  <a:cxn ang="0">
                    <a:pos x="131" y="680"/>
                  </a:cxn>
                  <a:cxn ang="0">
                    <a:pos x="355" y="624"/>
                  </a:cxn>
                  <a:cxn ang="0">
                    <a:pos x="499" y="384"/>
                  </a:cxn>
                  <a:cxn ang="0">
                    <a:pos x="547" y="0"/>
                  </a:cxn>
                </a:cxnLst>
                <a:rect l="0" t="0" r="r" b="b"/>
                <a:pathLst>
                  <a:path w="547" h="696">
                    <a:moveTo>
                      <a:pt x="19" y="0"/>
                    </a:moveTo>
                    <a:cubicBezTo>
                      <a:pt x="19" y="88"/>
                      <a:pt x="0" y="415"/>
                      <a:pt x="19" y="528"/>
                    </a:cubicBezTo>
                    <a:cubicBezTo>
                      <a:pt x="38" y="641"/>
                      <a:pt x="75" y="664"/>
                      <a:pt x="131" y="680"/>
                    </a:cubicBezTo>
                    <a:cubicBezTo>
                      <a:pt x="187" y="696"/>
                      <a:pt x="294" y="673"/>
                      <a:pt x="355" y="624"/>
                    </a:cubicBezTo>
                    <a:cubicBezTo>
                      <a:pt x="416" y="575"/>
                      <a:pt x="467" y="488"/>
                      <a:pt x="499" y="384"/>
                    </a:cubicBezTo>
                    <a:cubicBezTo>
                      <a:pt x="531" y="280"/>
                      <a:pt x="537" y="80"/>
                      <a:pt x="547" y="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8" name="Freeform 18"/>
              <p:cNvSpPr>
                <a:spLocks/>
              </p:cNvSpPr>
              <p:nvPr/>
            </p:nvSpPr>
            <p:spPr bwMode="hidden">
              <a:xfrm>
                <a:off x="0" y="2032"/>
                <a:ext cx="1984" cy="2296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336" y="32"/>
                  </a:cxn>
                  <a:cxn ang="0">
                    <a:pos x="592" y="224"/>
                  </a:cxn>
                  <a:cxn ang="0">
                    <a:pos x="696" y="664"/>
                  </a:cxn>
                  <a:cxn ang="0">
                    <a:pos x="664" y="1224"/>
                  </a:cxn>
                  <a:cxn ang="0">
                    <a:pos x="816" y="1784"/>
                  </a:cxn>
                  <a:cxn ang="0">
                    <a:pos x="1128" y="2128"/>
                  </a:cxn>
                  <a:cxn ang="0">
                    <a:pos x="1984" y="2296"/>
                  </a:cxn>
                </a:cxnLst>
                <a:rect l="0" t="0" r="r" b="b"/>
                <a:pathLst>
                  <a:path w="1984" h="2296">
                    <a:moveTo>
                      <a:pt x="0" y="32"/>
                    </a:moveTo>
                    <a:cubicBezTo>
                      <a:pt x="56" y="32"/>
                      <a:pt x="237" y="0"/>
                      <a:pt x="336" y="32"/>
                    </a:cubicBezTo>
                    <a:cubicBezTo>
                      <a:pt x="435" y="64"/>
                      <a:pt x="532" y="119"/>
                      <a:pt x="592" y="224"/>
                    </a:cubicBezTo>
                    <a:cubicBezTo>
                      <a:pt x="652" y="329"/>
                      <a:pt x="684" y="497"/>
                      <a:pt x="696" y="664"/>
                    </a:cubicBezTo>
                    <a:cubicBezTo>
                      <a:pt x="708" y="831"/>
                      <a:pt x="644" y="1037"/>
                      <a:pt x="664" y="1224"/>
                    </a:cubicBezTo>
                    <a:cubicBezTo>
                      <a:pt x="684" y="1411"/>
                      <a:pt x="739" y="1633"/>
                      <a:pt x="816" y="1784"/>
                    </a:cubicBezTo>
                    <a:cubicBezTo>
                      <a:pt x="893" y="1935"/>
                      <a:pt x="933" y="2043"/>
                      <a:pt x="1128" y="2128"/>
                    </a:cubicBezTo>
                    <a:cubicBezTo>
                      <a:pt x="1323" y="2213"/>
                      <a:pt x="1806" y="2261"/>
                      <a:pt x="1984" y="2296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39" name="Freeform 19"/>
              <p:cNvSpPr>
                <a:spLocks/>
              </p:cNvSpPr>
              <p:nvPr/>
            </p:nvSpPr>
            <p:spPr bwMode="hidden">
              <a:xfrm>
                <a:off x="0" y="2408"/>
                <a:ext cx="816" cy="1912"/>
              </a:xfrm>
              <a:custGeom>
                <a:avLst/>
                <a:gdLst/>
                <a:ahLst/>
                <a:cxnLst>
                  <a:cxn ang="0">
                    <a:pos x="0" y="280"/>
                  </a:cxn>
                  <a:cxn ang="0">
                    <a:pos x="384" y="280"/>
                  </a:cxn>
                  <a:cxn ang="0">
                    <a:pos x="368" y="896"/>
                  </a:cxn>
                  <a:cxn ang="0">
                    <a:pos x="528" y="1528"/>
                  </a:cxn>
                  <a:cxn ang="0">
                    <a:pos x="816" y="1912"/>
                  </a:cxn>
                </a:cxnLst>
                <a:rect l="0" t="0" r="r" b="b"/>
                <a:pathLst>
                  <a:path w="816" h="1912">
                    <a:moveTo>
                      <a:pt x="0" y="280"/>
                    </a:moveTo>
                    <a:cubicBezTo>
                      <a:pt x="144" y="0"/>
                      <a:pt x="323" y="177"/>
                      <a:pt x="384" y="280"/>
                    </a:cubicBezTo>
                    <a:cubicBezTo>
                      <a:pt x="488" y="440"/>
                      <a:pt x="344" y="688"/>
                      <a:pt x="368" y="896"/>
                    </a:cubicBezTo>
                    <a:cubicBezTo>
                      <a:pt x="392" y="1104"/>
                      <a:pt x="453" y="1359"/>
                      <a:pt x="528" y="1528"/>
                    </a:cubicBezTo>
                    <a:cubicBezTo>
                      <a:pt x="603" y="1697"/>
                      <a:pt x="756" y="1832"/>
                      <a:pt x="816" y="1912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40" name="Freeform 20"/>
              <p:cNvSpPr>
                <a:spLocks/>
              </p:cNvSpPr>
              <p:nvPr/>
            </p:nvSpPr>
            <p:spPr bwMode="hidden">
              <a:xfrm>
                <a:off x="2688" y="3236"/>
                <a:ext cx="3080" cy="1084"/>
              </a:xfrm>
              <a:custGeom>
                <a:avLst/>
                <a:gdLst/>
                <a:ahLst/>
                <a:cxnLst>
                  <a:cxn ang="0">
                    <a:pos x="0" y="1084"/>
                  </a:cxn>
                  <a:cxn ang="0">
                    <a:pos x="424" y="932"/>
                  </a:cxn>
                  <a:cxn ang="0">
                    <a:pos x="640" y="292"/>
                  </a:cxn>
                  <a:cxn ang="0">
                    <a:pos x="1032" y="20"/>
                  </a:cxn>
                  <a:cxn ang="0">
                    <a:pos x="1536" y="172"/>
                  </a:cxn>
                  <a:cxn ang="0">
                    <a:pos x="2064" y="604"/>
                  </a:cxn>
                  <a:cxn ang="0">
                    <a:pos x="2400" y="940"/>
                  </a:cxn>
                  <a:cxn ang="0">
                    <a:pos x="3080" y="1084"/>
                  </a:cxn>
                </a:cxnLst>
                <a:rect l="0" t="0" r="r" b="b"/>
                <a:pathLst>
                  <a:path w="3080" h="1084">
                    <a:moveTo>
                      <a:pt x="0" y="1084"/>
                    </a:moveTo>
                    <a:cubicBezTo>
                      <a:pt x="71" y="1059"/>
                      <a:pt x="317" y="1064"/>
                      <a:pt x="424" y="932"/>
                    </a:cubicBezTo>
                    <a:cubicBezTo>
                      <a:pt x="531" y="800"/>
                      <a:pt x="539" y="444"/>
                      <a:pt x="640" y="292"/>
                    </a:cubicBezTo>
                    <a:cubicBezTo>
                      <a:pt x="741" y="140"/>
                      <a:pt x="883" y="40"/>
                      <a:pt x="1032" y="20"/>
                    </a:cubicBezTo>
                    <a:cubicBezTo>
                      <a:pt x="1181" y="0"/>
                      <a:pt x="1364" y="75"/>
                      <a:pt x="1536" y="172"/>
                    </a:cubicBezTo>
                    <a:cubicBezTo>
                      <a:pt x="1708" y="269"/>
                      <a:pt x="1920" y="476"/>
                      <a:pt x="2064" y="604"/>
                    </a:cubicBezTo>
                    <a:cubicBezTo>
                      <a:pt x="2208" y="732"/>
                      <a:pt x="2231" y="860"/>
                      <a:pt x="2400" y="940"/>
                    </a:cubicBezTo>
                    <a:cubicBezTo>
                      <a:pt x="2569" y="1020"/>
                      <a:pt x="2939" y="1054"/>
                      <a:pt x="3080" y="1084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30770" name="Picture 50" descr="Topbanx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33CC99"/>
                </a:clrFrom>
                <a:clrTo>
                  <a:srgbClr val="33CC99">
                    <a:alpha val="0"/>
                  </a:srgbClr>
                </a:clrTo>
              </a:clrChange>
            </a:blip>
            <a:srcRect l="31929" t="5319" b="4256"/>
            <a:stretch>
              <a:fillRect/>
            </a:stretch>
          </p:blipFill>
          <p:spPr bwMode="auto">
            <a:xfrm>
              <a:off x="0" y="0"/>
              <a:ext cx="325" cy="4320"/>
            </a:xfrm>
            <a:prstGeom prst="rect">
              <a:avLst/>
            </a:prstGeom>
            <a:noFill/>
          </p:spPr>
        </p:pic>
      </p:grpSp>
      <p:sp>
        <p:nvSpPr>
          <p:cNvPr id="30772" name="Rectangle 52"/>
          <p:cNvSpPr>
            <a:spLocks noChangeArrowheads="1"/>
          </p:cNvSpPr>
          <p:nvPr/>
        </p:nvSpPr>
        <p:spPr bwMode="ltGray">
          <a:xfrm>
            <a:off x="381000" y="3352800"/>
            <a:ext cx="4267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6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8382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61" name="Rectangle 4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762" name="Rectangle 42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63" name="Rectangle 43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64" name="Rectangle 4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1C22D4A-09A7-45FB-B846-DA88ABCA01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05CFC-45E6-4599-B8AD-5751D6C2AE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E17CC-159E-46B2-9E3D-09B9C12CE8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C73A7B0-2EF9-4B5B-BCF5-9A7DEF7098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06AE65-8962-443C-A1A4-4155852B15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A63E0E-5745-4310-9CD1-74A03DB613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DA873-5958-44E4-9525-B22CC1411C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70B29-B34D-46B4-9513-E9E5B1A382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9381C-91A5-4284-84F8-8C36E4F280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76B81-833C-4F41-B240-3457CF5328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0AE12-DC98-42B0-820F-B3EA33CD1A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9C897-92EB-4D37-B6C3-757D348887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F9447-C75C-4558-A608-E78B73D8E5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0FCB6-79F7-4535-AC3E-59DF46E84B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03" name="Group 51"/>
          <p:cNvGrpSpPr>
            <a:grpSpLocks/>
          </p:cNvGrpSpPr>
          <p:nvPr/>
        </p:nvGrpSpPr>
        <p:grpSpPr bwMode="auto">
          <a:xfrm>
            <a:off x="0" y="-12700"/>
            <a:ext cx="9156700" cy="6870700"/>
            <a:chOff x="0" y="-8"/>
            <a:chExt cx="5768" cy="4328"/>
          </a:xfrm>
        </p:grpSpPr>
        <p:sp>
          <p:nvSpPr>
            <p:cNvPr id="23602" name="Rectangle 50"/>
            <p:cNvSpPr>
              <a:spLocks noChangeArrowheads="1"/>
            </p:cNvSpPr>
            <p:nvPr/>
          </p:nvSpPr>
          <p:spPr bwMode="auto">
            <a:xfrm>
              <a:off x="0" y="0"/>
              <a:ext cx="5760" cy="62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3554" name="Group 2"/>
            <p:cNvGrpSpPr>
              <a:grpSpLocks/>
            </p:cNvGrpSpPr>
            <p:nvPr/>
          </p:nvGrpSpPr>
          <p:grpSpPr bwMode="auto">
            <a:xfrm>
              <a:off x="0" y="-8"/>
              <a:ext cx="5768" cy="4328"/>
              <a:chOff x="0" y="0"/>
              <a:chExt cx="5768" cy="4328"/>
            </a:xfrm>
          </p:grpSpPr>
          <p:sp>
            <p:nvSpPr>
              <p:cNvPr id="23555" name="Freeform 3"/>
              <p:cNvSpPr>
                <a:spLocks/>
              </p:cNvSpPr>
              <p:nvPr/>
            </p:nvSpPr>
            <p:spPr bwMode="hidden">
              <a:xfrm>
                <a:off x="0" y="0"/>
                <a:ext cx="3640" cy="1434"/>
              </a:xfrm>
              <a:custGeom>
                <a:avLst/>
                <a:gdLst/>
                <a:ahLst/>
                <a:cxnLst>
                  <a:cxn ang="0">
                    <a:pos x="0" y="1152"/>
                  </a:cxn>
                  <a:cxn ang="0">
                    <a:pos x="672" y="1392"/>
                  </a:cxn>
                  <a:cxn ang="0">
                    <a:pos x="912" y="1152"/>
                  </a:cxn>
                  <a:cxn ang="0">
                    <a:pos x="864" y="816"/>
                  </a:cxn>
                  <a:cxn ang="0">
                    <a:pos x="1170" y="588"/>
                  </a:cxn>
                  <a:cxn ang="0">
                    <a:pos x="1692" y="546"/>
                  </a:cxn>
                  <a:cxn ang="0">
                    <a:pos x="2112" y="576"/>
                  </a:cxn>
                  <a:cxn ang="0">
                    <a:pos x="2208" y="384"/>
                  </a:cxn>
                  <a:cxn ang="0">
                    <a:pos x="2184" y="138"/>
                  </a:cxn>
                  <a:cxn ang="0">
                    <a:pos x="2640" y="144"/>
                  </a:cxn>
                  <a:cxn ang="0">
                    <a:pos x="3024" y="432"/>
                  </a:cxn>
                  <a:cxn ang="0">
                    <a:pos x="3552" y="192"/>
                  </a:cxn>
                  <a:cxn ang="0">
                    <a:pos x="3552" y="0"/>
                  </a:cxn>
                </a:cxnLst>
                <a:rect l="0" t="0" r="r" b="b"/>
                <a:pathLst>
                  <a:path w="3640" h="1434">
                    <a:moveTo>
                      <a:pt x="0" y="1152"/>
                    </a:moveTo>
                    <a:cubicBezTo>
                      <a:pt x="112" y="1192"/>
                      <a:pt x="204" y="1434"/>
                      <a:pt x="672" y="1392"/>
                    </a:cubicBezTo>
                    <a:cubicBezTo>
                      <a:pt x="824" y="1392"/>
                      <a:pt x="880" y="1248"/>
                      <a:pt x="912" y="1152"/>
                    </a:cubicBezTo>
                    <a:cubicBezTo>
                      <a:pt x="944" y="1056"/>
                      <a:pt x="821" y="910"/>
                      <a:pt x="864" y="816"/>
                    </a:cubicBezTo>
                    <a:cubicBezTo>
                      <a:pt x="864" y="552"/>
                      <a:pt x="1044" y="582"/>
                      <a:pt x="1170" y="588"/>
                    </a:cubicBezTo>
                    <a:cubicBezTo>
                      <a:pt x="1386" y="666"/>
                      <a:pt x="1535" y="548"/>
                      <a:pt x="1692" y="546"/>
                    </a:cubicBezTo>
                    <a:cubicBezTo>
                      <a:pt x="1849" y="544"/>
                      <a:pt x="1944" y="648"/>
                      <a:pt x="2112" y="576"/>
                    </a:cubicBezTo>
                    <a:cubicBezTo>
                      <a:pt x="2250" y="510"/>
                      <a:pt x="2200" y="448"/>
                      <a:pt x="2208" y="384"/>
                    </a:cubicBezTo>
                    <a:cubicBezTo>
                      <a:pt x="2220" y="311"/>
                      <a:pt x="2040" y="198"/>
                      <a:pt x="2184" y="138"/>
                    </a:cubicBezTo>
                    <a:cubicBezTo>
                      <a:pt x="2346" y="60"/>
                      <a:pt x="2500" y="95"/>
                      <a:pt x="2640" y="144"/>
                    </a:cubicBezTo>
                    <a:cubicBezTo>
                      <a:pt x="2780" y="193"/>
                      <a:pt x="2872" y="424"/>
                      <a:pt x="3024" y="432"/>
                    </a:cubicBezTo>
                    <a:cubicBezTo>
                      <a:pt x="3176" y="440"/>
                      <a:pt x="3464" y="264"/>
                      <a:pt x="3552" y="192"/>
                    </a:cubicBezTo>
                    <a:cubicBezTo>
                      <a:pt x="3640" y="120"/>
                      <a:pt x="3552" y="40"/>
                      <a:pt x="3552" y="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56" name="Freeform 4"/>
              <p:cNvSpPr>
                <a:spLocks/>
              </p:cNvSpPr>
              <p:nvPr/>
            </p:nvSpPr>
            <p:spPr bwMode="hidden">
              <a:xfrm>
                <a:off x="0" y="0"/>
                <a:ext cx="1996" cy="1240"/>
              </a:xfrm>
              <a:custGeom>
                <a:avLst/>
                <a:gdLst/>
                <a:ahLst/>
                <a:cxnLst>
                  <a:cxn ang="0">
                    <a:pos x="0" y="960"/>
                  </a:cxn>
                  <a:cxn ang="0">
                    <a:pos x="336" y="1200"/>
                  </a:cxn>
                  <a:cxn ang="0">
                    <a:pos x="576" y="1200"/>
                  </a:cxn>
                  <a:cxn ang="0">
                    <a:pos x="696" y="972"/>
                  </a:cxn>
                  <a:cxn ang="0">
                    <a:pos x="636" y="462"/>
                  </a:cxn>
                  <a:cxn ang="0">
                    <a:pos x="816" y="276"/>
                  </a:cxn>
                  <a:cxn ang="0">
                    <a:pos x="1392" y="432"/>
                  </a:cxn>
                  <a:cxn ang="0">
                    <a:pos x="1740" y="390"/>
                  </a:cxn>
                  <a:cxn ang="0">
                    <a:pos x="1974" y="348"/>
                  </a:cxn>
                  <a:cxn ang="0">
                    <a:pos x="1872" y="0"/>
                  </a:cxn>
                </a:cxnLst>
                <a:rect l="0" t="0" r="r" b="b"/>
                <a:pathLst>
                  <a:path w="1996" h="1240">
                    <a:moveTo>
                      <a:pt x="0" y="960"/>
                    </a:moveTo>
                    <a:cubicBezTo>
                      <a:pt x="56" y="1000"/>
                      <a:pt x="240" y="1160"/>
                      <a:pt x="336" y="1200"/>
                    </a:cubicBezTo>
                    <a:cubicBezTo>
                      <a:pt x="432" y="1240"/>
                      <a:pt x="516" y="1238"/>
                      <a:pt x="576" y="1200"/>
                    </a:cubicBezTo>
                    <a:cubicBezTo>
                      <a:pt x="636" y="1162"/>
                      <a:pt x="686" y="1095"/>
                      <a:pt x="696" y="972"/>
                    </a:cubicBezTo>
                    <a:cubicBezTo>
                      <a:pt x="706" y="849"/>
                      <a:pt x="616" y="578"/>
                      <a:pt x="636" y="462"/>
                    </a:cubicBezTo>
                    <a:cubicBezTo>
                      <a:pt x="656" y="346"/>
                      <a:pt x="690" y="281"/>
                      <a:pt x="816" y="276"/>
                    </a:cubicBezTo>
                    <a:cubicBezTo>
                      <a:pt x="942" y="271"/>
                      <a:pt x="1238" y="413"/>
                      <a:pt x="1392" y="432"/>
                    </a:cubicBezTo>
                    <a:cubicBezTo>
                      <a:pt x="1546" y="451"/>
                      <a:pt x="1643" y="404"/>
                      <a:pt x="1740" y="390"/>
                    </a:cubicBezTo>
                    <a:cubicBezTo>
                      <a:pt x="1837" y="376"/>
                      <a:pt x="1952" y="413"/>
                      <a:pt x="1974" y="348"/>
                    </a:cubicBezTo>
                    <a:cubicBezTo>
                      <a:pt x="1996" y="283"/>
                      <a:pt x="1986" y="84"/>
                      <a:pt x="1872" y="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57" name="Freeform 5"/>
              <p:cNvSpPr>
                <a:spLocks/>
              </p:cNvSpPr>
              <p:nvPr/>
            </p:nvSpPr>
            <p:spPr bwMode="hidden">
              <a:xfrm>
                <a:off x="0" y="0"/>
                <a:ext cx="1584" cy="1008"/>
              </a:xfrm>
              <a:custGeom>
                <a:avLst/>
                <a:gdLst/>
                <a:ahLst/>
                <a:cxnLst>
                  <a:cxn ang="0">
                    <a:pos x="0" y="576"/>
                  </a:cxn>
                  <a:cxn ang="0">
                    <a:pos x="336" y="960"/>
                  </a:cxn>
                  <a:cxn ang="0">
                    <a:pos x="480" y="864"/>
                  </a:cxn>
                  <a:cxn ang="0">
                    <a:pos x="318" y="414"/>
                  </a:cxn>
                  <a:cxn ang="0">
                    <a:pos x="780" y="36"/>
                  </a:cxn>
                  <a:cxn ang="0">
                    <a:pos x="1440" y="192"/>
                  </a:cxn>
                  <a:cxn ang="0">
                    <a:pos x="1584" y="0"/>
                  </a:cxn>
                </a:cxnLst>
                <a:rect l="0" t="0" r="r" b="b"/>
                <a:pathLst>
                  <a:path w="1584" h="1008">
                    <a:moveTo>
                      <a:pt x="0" y="576"/>
                    </a:moveTo>
                    <a:cubicBezTo>
                      <a:pt x="56" y="640"/>
                      <a:pt x="256" y="912"/>
                      <a:pt x="336" y="960"/>
                    </a:cubicBezTo>
                    <a:cubicBezTo>
                      <a:pt x="416" y="1008"/>
                      <a:pt x="483" y="955"/>
                      <a:pt x="480" y="864"/>
                    </a:cubicBezTo>
                    <a:cubicBezTo>
                      <a:pt x="477" y="773"/>
                      <a:pt x="384" y="618"/>
                      <a:pt x="318" y="414"/>
                    </a:cubicBezTo>
                    <a:cubicBezTo>
                      <a:pt x="156" y="12"/>
                      <a:pt x="528" y="6"/>
                      <a:pt x="780" y="36"/>
                    </a:cubicBezTo>
                    <a:cubicBezTo>
                      <a:pt x="1002" y="66"/>
                      <a:pt x="1306" y="198"/>
                      <a:pt x="1440" y="192"/>
                    </a:cubicBezTo>
                    <a:cubicBezTo>
                      <a:pt x="1574" y="186"/>
                      <a:pt x="1554" y="40"/>
                      <a:pt x="1584" y="0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58" name="Freeform 6"/>
              <p:cNvSpPr>
                <a:spLocks/>
              </p:cNvSpPr>
              <p:nvPr/>
            </p:nvSpPr>
            <p:spPr bwMode="hidden">
              <a:xfrm>
                <a:off x="856" y="152"/>
                <a:ext cx="3752" cy="1816"/>
              </a:xfrm>
              <a:custGeom>
                <a:avLst/>
                <a:gdLst/>
                <a:ahLst/>
                <a:cxnLst>
                  <a:cxn ang="0">
                    <a:pos x="248" y="1000"/>
                  </a:cxn>
                  <a:cxn ang="0">
                    <a:pos x="200" y="760"/>
                  </a:cxn>
                  <a:cxn ang="0">
                    <a:pos x="248" y="664"/>
                  </a:cxn>
                  <a:cxn ang="0">
                    <a:pos x="584" y="616"/>
                  </a:cxn>
                  <a:cxn ang="0">
                    <a:pos x="1304" y="664"/>
                  </a:cxn>
                  <a:cxn ang="0">
                    <a:pos x="1640" y="424"/>
                  </a:cxn>
                  <a:cxn ang="0">
                    <a:pos x="1976" y="472"/>
                  </a:cxn>
                  <a:cxn ang="0">
                    <a:pos x="2600" y="424"/>
                  </a:cxn>
                  <a:cxn ang="0">
                    <a:pos x="3128" y="88"/>
                  </a:cxn>
                  <a:cxn ang="0">
                    <a:pos x="3560" y="40"/>
                  </a:cxn>
                  <a:cxn ang="0">
                    <a:pos x="3656" y="328"/>
                  </a:cxn>
                  <a:cxn ang="0">
                    <a:pos x="2984" y="760"/>
                  </a:cxn>
                  <a:cxn ang="0">
                    <a:pos x="2456" y="952"/>
                  </a:cxn>
                  <a:cxn ang="0">
                    <a:pos x="1976" y="1432"/>
                  </a:cxn>
                  <a:cxn ang="0">
                    <a:pos x="1400" y="1768"/>
                  </a:cxn>
                  <a:cxn ang="0">
                    <a:pos x="968" y="1720"/>
                  </a:cxn>
                  <a:cxn ang="0">
                    <a:pos x="296" y="1768"/>
                  </a:cxn>
                  <a:cxn ang="0">
                    <a:pos x="8" y="1432"/>
                  </a:cxn>
                  <a:cxn ang="0">
                    <a:pos x="248" y="1000"/>
                  </a:cxn>
                </a:cxnLst>
                <a:rect l="0" t="0" r="r" b="b"/>
                <a:pathLst>
                  <a:path w="3752" h="1816">
                    <a:moveTo>
                      <a:pt x="248" y="1000"/>
                    </a:moveTo>
                    <a:cubicBezTo>
                      <a:pt x="280" y="888"/>
                      <a:pt x="200" y="816"/>
                      <a:pt x="200" y="760"/>
                    </a:cubicBezTo>
                    <a:cubicBezTo>
                      <a:pt x="200" y="704"/>
                      <a:pt x="184" y="688"/>
                      <a:pt x="248" y="664"/>
                    </a:cubicBezTo>
                    <a:cubicBezTo>
                      <a:pt x="312" y="640"/>
                      <a:pt x="408" y="616"/>
                      <a:pt x="584" y="616"/>
                    </a:cubicBezTo>
                    <a:cubicBezTo>
                      <a:pt x="760" y="616"/>
                      <a:pt x="1128" y="696"/>
                      <a:pt x="1304" y="664"/>
                    </a:cubicBezTo>
                    <a:cubicBezTo>
                      <a:pt x="1480" y="632"/>
                      <a:pt x="1528" y="456"/>
                      <a:pt x="1640" y="424"/>
                    </a:cubicBezTo>
                    <a:cubicBezTo>
                      <a:pt x="1752" y="392"/>
                      <a:pt x="1816" y="472"/>
                      <a:pt x="1976" y="472"/>
                    </a:cubicBezTo>
                    <a:cubicBezTo>
                      <a:pt x="2136" y="472"/>
                      <a:pt x="2408" y="488"/>
                      <a:pt x="2600" y="424"/>
                    </a:cubicBezTo>
                    <a:cubicBezTo>
                      <a:pt x="2792" y="360"/>
                      <a:pt x="2968" y="152"/>
                      <a:pt x="3128" y="88"/>
                    </a:cubicBezTo>
                    <a:cubicBezTo>
                      <a:pt x="3288" y="24"/>
                      <a:pt x="3472" y="0"/>
                      <a:pt x="3560" y="40"/>
                    </a:cubicBezTo>
                    <a:cubicBezTo>
                      <a:pt x="3648" y="80"/>
                      <a:pt x="3752" y="208"/>
                      <a:pt x="3656" y="328"/>
                    </a:cubicBezTo>
                    <a:cubicBezTo>
                      <a:pt x="3560" y="448"/>
                      <a:pt x="3184" y="656"/>
                      <a:pt x="2984" y="760"/>
                    </a:cubicBezTo>
                    <a:cubicBezTo>
                      <a:pt x="2784" y="864"/>
                      <a:pt x="2624" y="840"/>
                      <a:pt x="2456" y="952"/>
                    </a:cubicBezTo>
                    <a:cubicBezTo>
                      <a:pt x="2288" y="1064"/>
                      <a:pt x="2152" y="1296"/>
                      <a:pt x="1976" y="1432"/>
                    </a:cubicBezTo>
                    <a:cubicBezTo>
                      <a:pt x="1800" y="1568"/>
                      <a:pt x="1568" y="1720"/>
                      <a:pt x="1400" y="1768"/>
                    </a:cubicBezTo>
                    <a:cubicBezTo>
                      <a:pt x="1232" y="1816"/>
                      <a:pt x="1152" y="1720"/>
                      <a:pt x="968" y="1720"/>
                    </a:cubicBezTo>
                    <a:cubicBezTo>
                      <a:pt x="784" y="1720"/>
                      <a:pt x="456" y="1816"/>
                      <a:pt x="296" y="1768"/>
                    </a:cubicBezTo>
                    <a:cubicBezTo>
                      <a:pt x="136" y="1720"/>
                      <a:pt x="16" y="1560"/>
                      <a:pt x="8" y="1432"/>
                    </a:cubicBezTo>
                    <a:cubicBezTo>
                      <a:pt x="0" y="1304"/>
                      <a:pt x="216" y="1112"/>
                      <a:pt x="248" y="100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59" name="Freeform 7"/>
              <p:cNvSpPr>
                <a:spLocks/>
              </p:cNvSpPr>
              <p:nvPr/>
            </p:nvSpPr>
            <p:spPr bwMode="hidden">
              <a:xfrm>
                <a:off x="972" y="696"/>
                <a:ext cx="2580" cy="1140"/>
              </a:xfrm>
              <a:custGeom>
                <a:avLst/>
                <a:gdLst/>
                <a:ahLst/>
                <a:cxnLst>
                  <a:cxn ang="0">
                    <a:pos x="36" y="792"/>
                  </a:cxn>
                  <a:cxn ang="0">
                    <a:pos x="228" y="456"/>
                  </a:cxn>
                  <a:cxn ang="0">
                    <a:pos x="324" y="264"/>
                  </a:cxn>
                  <a:cxn ang="0">
                    <a:pos x="612" y="216"/>
                  </a:cxn>
                  <a:cxn ang="0">
                    <a:pos x="1092" y="312"/>
                  </a:cxn>
                  <a:cxn ang="0">
                    <a:pos x="1536" y="60"/>
                  </a:cxn>
                  <a:cxn ang="0">
                    <a:pos x="2388" y="120"/>
                  </a:cxn>
                  <a:cxn ang="0">
                    <a:pos x="2328" y="288"/>
                  </a:cxn>
                  <a:cxn ang="0">
                    <a:pos x="2028" y="612"/>
                  </a:cxn>
                  <a:cxn ang="0">
                    <a:pos x="1428" y="1032"/>
                  </a:cxn>
                  <a:cxn ang="0">
                    <a:pos x="1140" y="1080"/>
                  </a:cxn>
                  <a:cxn ang="0">
                    <a:pos x="324" y="1032"/>
                  </a:cxn>
                  <a:cxn ang="0">
                    <a:pos x="36" y="792"/>
                  </a:cxn>
                </a:cxnLst>
                <a:rect l="0" t="0" r="r" b="b"/>
                <a:pathLst>
                  <a:path w="2580" h="1140">
                    <a:moveTo>
                      <a:pt x="36" y="792"/>
                    </a:moveTo>
                    <a:cubicBezTo>
                      <a:pt x="66" y="666"/>
                      <a:pt x="180" y="544"/>
                      <a:pt x="228" y="456"/>
                    </a:cubicBezTo>
                    <a:cubicBezTo>
                      <a:pt x="276" y="368"/>
                      <a:pt x="260" y="304"/>
                      <a:pt x="324" y="264"/>
                    </a:cubicBezTo>
                    <a:cubicBezTo>
                      <a:pt x="388" y="224"/>
                      <a:pt x="484" y="208"/>
                      <a:pt x="612" y="216"/>
                    </a:cubicBezTo>
                    <a:cubicBezTo>
                      <a:pt x="740" y="224"/>
                      <a:pt x="828" y="330"/>
                      <a:pt x="1092" y="312"/>
                    </a:cubicBezTo>
                    <a:cubicBezTo>
                      <a:pt x="1422" y="270"/>
                      <a:pt x="1416" y="0"/>
                      <a:pt x="1536" y="60"/>
                    </a:cubicBezTo>
                    <a:cubicBezTo>
                      <a:pt x="1782" y="204"/>
                      <a:pt x="2256" y="82"/>
                      <a:pt x="2388" y="120"/>
                    </a:cubicBezTo>
                    <a:cubicBezTo>
                      <a:pt x="2520" y="158"/>
                      <a:pt x="2580" y="198"/>
                      <a:pt x="2328" y="288"/>
                    </a:cubicBezTo>
                    <a:cubicBezTo>
                      <a:pt x="2094" y="378"/>
                      <a:pt x="2178" y="488"/>
                      <a:pt x="2028" y="612"/>
                    </a:cubicBezTo>
                    <a:cubicBezTo>
                      <a:pt x="1878" y="736"/>
                      <a:pt x="1576" y="954"/>
                      <a:pt x="1428" y="1032"/>
                    </a:cubicBezTo>
                    <a:cubicBezTo>
                      <a:pt x="1292" y="1112"/>
                      <a:pt x="1218" y="1140"/>
                      <a:pt x="1140" y="1080"/>
                    </a:cubicBezTo>
                    <a:cubicBezTo>
                      <a:pt x="918" y="960"/>
                      <a:pt x="508" y="1080"/>
                      <a:pt x="324" y="1032"/>
                    </a:cubicBezTo>
                    <a:cubicBezTo>
                      <a:pt x="140" y="984"/>
                      <a:pt x="0" y="918"/>
                      <a:pt x="36" y="792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0" name="Freeform 8"/>
              <p:cNvSpPr>
                <a:spLocks/>
              </p:cNvSpPr>
              <p:nvPr/>
            </p:nvSpPr>
            <p:spPr bwMode="hidden">
              <a:xfrm>
                <a:off x="1170" y="918"/>
                <a:ext cx="1758" cy="696"/>
              </a:xfrm>
              <a:custGeom>
                <a:avLst/>
                <a:gdLst/>
                <a:ahLst/>
                <a:cxnLst>
                  <a:cxn ang="0">
                    <a:pos x="60" y="594"/>
                  </a:cxn>
                  <a:cxn ang="0">
                    <a:pos x="126" y="234"/>
                  </a:cxn>
                  <a:cxn ang="0">
                    <a:pos x="1182" y="234"/>
                  </a:cxn>
                  <a:cxn ang="0">
                    <a:pos x="1518" y="90"/>
                  </a:cxn>
                  <a:cxn ang="0">
                    <a:pos x="1710" y="138"/>
                  </a:cxn>
                  <a:cxn ang="0">
                    <a:pos x="1230" y="522"/>
                  </a:cxn>
                  <a:cxn ang="0">
                    <a:pos x="750" y="666"/>
                  </a:cxn>
                  <a:cxn ang="0">
                    <a:pos x="60" y="594"/>
                  </a:cxn>
                </a:cxnLst>
                <a:rect l="0" t="0" r="r" b="b"/>
                <a:pathLst>
                  <a:path w="1758" h="696">
                    <a:moveTo>
                      <a:pt x="60" y="594"/>
                    </a:moveTo>
                    <a:cubicBezTo>
                      <a:pt x="0" y="462"/>
                      <a:pt x="48" y="306"/>
                      <a:pt x="126" y="234"/>
                    </a:cubicBezTo>
                    <a:cubicBezTo>
                      <a:pt x="390" y="30"/>
                      <a:pt x="654" y="378"/>
                      <a:pt x="1182" y="234"/>
                    </a:cubicBezTo>
                    <a:cubicBezTo>
                      <a:pt x="1414" y="210"/>
                      <a:pt x="1284" y="132"/>
                      <a:pt x="1518" y="90"/>
                    </a:cubicBezTo>
                    <a:cubicBezTo>
                      <a:pt x="1680" y="0"/>
                      <a:pt x="1758" y="66"/>
                      <a:pt x="1710" y="138"/>
                    </a:cubicBezTo>
                    <a:cubicBezTo>
                      <a:pt x="1662" y="210"/>
                      <a:pt x="1290" y="372"/>
                      <a:pt x="1230" y="522"/>
                    </a:cubicBezTo>
                    <a:cubicBezTo>
                      <a:pt x="1134" y="696"/>
                      <a:pt x="945" y="654"/>
                      <a:pt x="750" y="666"/>
                    </a:cubicBezTo>
                    <a:cubicBezTo>
                      <a:pt x="555" y="678"/>
                      <a:pt x="164" y="666"/>
                      <a:pt x="60" y="59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1" name="Freeform 9"/>
              <p:cNvSpPr>
                <a:spLocks/>
              </p:cNvSpPr>
              <p:nvPr/>
            </p:nvSpPr>
            <p:spPr bwMode="hidden">
              <a:xfrm rot="-299203">
                <a:off x="1296" y="1248"/>
                <a:ext cx="928" cy="192"/>
              </a:xfrm>
              <a:custGeom>
                <a:avLst/>
                <a:gdLst/>
                <a:ahLst/>
                <a:cxnLst>
                  <a:cxn ang="0">
                    <a:pos x="104" y="96"/>
                  </a:cxn>
                  <a:cxn ang="0">
                    <a:pos x="152" y="0"/>
                  </a:cxn>
                  <a:cxn ang="0">
                    <a:pos x="728" y="96"/>
                  </a:cxn>
                  <a:cxn ang="0">
                    <a:pos x="920" y="96"/>
                  </a:cxn>
                  <a:cxn ang="0">
                    <a:pos x="776" y="192"/>
                  </a:cxn>
                  <a:cxn ang="0">
                    <a:pos x="104" y="96"/>
                  </a:cxn>
                </a:cxnLst>
                <a:rect l="0" t="0" r="r" b="b"/>
                <a:pathLst>
                  <a:path w="928" h="192">
                    <a:moveTo>
                      <a:pt x="104" y="96"/>
                    </a:moveTo>
                    <a:cubicBezTo>
                      <a:pt x="0" y="64"/>
                      <a:pt x="48" y="0"/>
                      <a:pt x="152" y="0"/>
                    </a:cubicBezTo>
                    <a:cubicBezTo>
                      <a:pt x="256" y="0"/>
                      <a:pt x="600" y="80"/>
                      <a:pt x="728" y="96"/>
                    </a:cubicBezTo>
                    <a:cubicBezTo>
                      <a:pt x="856" y="112"/>
                      <a:pt x="912" y="80"/>
                      <a:pt x="920" y="96"/>
                    </a:cubicBezTo>
                    <a:cubicBezTo>
                      <a:pt x="928" y="112"/>
                      <a:pt x="912" y="192"/>
                      <a:pt x="776" y="192"/>
                    </a:cubicBezTo>
                    <a:cubicBezTo>
                      <a:pt x="640" y="192"/>
                      <a:pt x="208" y="128"/>
                      <a:pt x="104" y="9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2" name="Freeform 10"/>
              <p:cNvSpPr>
                <a:spLocks/>
              </p:cNvSpPr>
              <p:nvPr/>
            </p:nvSpPr>
            <p:spPr bwMode="hidden">
              <a:xfrm>
                <a:off x="0" y="1592"/>
                <a:ext cx="5754" cy="2280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336" y="40"/>
                  </a:cxn>
                  <a:cxn ang="0">
                    <a:pos x="720" y="280"/>
                  </a:cxn>
                  <a:cxn ang="0">
                    <a:pos x="912" y="712"/>
                  </a:cxn>
                  <a:cxn ang="0">
                    <a:pos x="864" y="1240"/>
                  </a:cxn>
                  <a:cxn ang="0">
                    <a:pos x="960" y="1768"/>
                  </a:cxn>
                  <a:cxn ang="0">
                    <a:pos x="1440" y="2152"/>
                  </a:cxn>
                  <a:cxn ang="0">
                    <a:pos x="2160" y="2248"/>
                  </a:cxn>
                  <a:cxn ang="0">
                    <a:pos x="2688" y="1960"/>
                  </a:cxn>
                  <a:cxn ang="0">
                    <a:pos x="2706" y="472"/>
                  </a:cxn>
                  <a:cxn ang="0">
                    <a:pos x="3456" y="424"/>
                  </a:cxn>
                  <a:cxn ang="0">
                    <a:pos x="4416" y="712"/>
                  </a:cxn>
                  <a:cxn ang="0">
                    <a:pos x="4416" y="1432"/>
                  </a:cxn>
                  <a:cxn ang="0">
                    <a:pos x="4728" y="1822"/>
                  </a:cxn>
                  <a:cxn ang="0">
                    <a:pos x="5322" y="2206"/>
                  </a:cxn>
                  <a:cxn ang="0">
                    <a:pos x="5754" y="1510"/>
                  </a:cxn>
                </a:cxnLst>
                <a:rect l="0" t="0" r="r" b="b"/>
                <a:pathLst>
                  <a:path w="5754" h="2280">
                    <a:moveTo>
                      <a:pt x="0" y="40"/>
                    </a:moveTo>
                    <a:cubicBezTo>
                      <a:pt x="56" y="40"/>
                      <a:pt x="216" y="0"/>
                      <a:pt x="336" y="40"/>
                    </a:cubicBezTo>
                    <a:cubicBezTo>
                      <a:pt x="456" y="80"/>
                      <a:pt x="624" y="168"/>
                      <a:pt x="720" y="280"/>
                    </a:cubicBezTo>
                    <a:cubicBezTo>
                      <a:pt x="816" y="392"/>
                      <a:pt x="888" y="552"/>
                      <a:pt x="912" y="712"/>
                    </a:cubicBezTo>
                    <a:cubicBezTo>
                      <a:pt x="936" y="872"/>
                      <a:pt x="856" y="1064"/>
                      <a:pt x="864" y="1240"/>
                    </a:cubicBezTo>
                    <a:cubicBezTo>
                      <a:pt x="872" y="1416"/>
                      <a:pt x="864" y="1616"/>
                      <a:pt x="960" y="1768"/>
                    </a:cubicBezTo>
                    <a:cubicBezTo>
                      <a:pt x="1056" y="1920"/>
                      <a:pt x="1240" y="2072"/>
                      <a:pt x="1440" y="2152"/>
                    </a:cubicBezTo>
                    <a:cubicBezTo>
                      <a:pt x="1640" y="2232"/>
                      <a:pt x="1952" y="2280"/>
                      <a:pt x="2160" y="2248"/>
                    </a:cubicBezTo>
                    <a:cubicBezTo>
                      <a:pt x="2368" y="2216"/>
                      <a:pt x="2597" y="2256"/>
                      <a:pt x="2688" y="1960"/>
                    </a:cubicBezTo>
                    <a:cubicBezTo>
                      <a:pt x="2779" y="1664"/>
                      <a:pt x="2578" y="728"/>
                      <a:pt x="2706" y="472"/>
                    </a:cubicBezTo>
                    <a:cubicBezTo>
                      <a:pt x="2834" y="216"/>
                      <a:pt x="3171" y="384"/>
                      <a:pt x="3456" y="424"/>
                    </a:cubicBezTo>
                    <a:cubicBezTo>
                      <a:pt x="3741" y="464"/>
                      <a:pt x="4256" y="544"/>
                      <a:pt x="4416" y="712"/>
                    </a:cubicBezTo>
                    <a:cubicBezTo>
                      <a:pt x="4576" y="880"/>
                      <a:pt x="4364" y="1247"/>
                      <a:pt x="4416" y="1432"/>
                    </a:cubicBezTo>
                    <a:cubicBezTo>
                      <a:pt x="4468" y="1617"/>
                      <a:pt x="4577" y="1693"/>
                      <a:pt x="4728" y="1822"/>
                    </a:cubicBezTo>
                    <a:cubicBezTo>
                      <a:pt x="4879" y="1951"/>
                      <a:pt x="5151" y="2258"/>
                      <a:pt x="5322" y="2206"/>
                    </a:cubicBezTo>
                    <a:cubicBezTo>
                      <a:pt x="5493" y="2154"/>
                      <a:pt x="5664" y="1655"/>
                      <a:pt x="5754" y="151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3" name="Freeform 11"/>
              <p:cNvSpPr>
                <a:spLocks/>
              </p:cNvSpPr>
              <p:nvPr/>
            </p:nvSpPr>
            <p:spPr bwMode="hidden">
              <a:xfrm>
                <a:off x="1056" y="2016"/>
                <a:ext cx="1496" cy="1464"/>
              </a:xfrm>
              <a:custGeom>
                <a:avLst/>
                <a:gdLst/>
                <a:ahLst/>
                <a:cxnLst>
                  <a:cxn ang="0">
                    <a:pos x="408" y="16"/>
                  </a:cxn>
                  <a:cxn ang="0">
                    <a:pos x="72" y="304"/>
                  </a:cxn>
                  <a:cxn ang="0">
                    <a:pos x="72" y="976"/>
                  </a:cxn>
                  <a:cxn ang="0">
                    <a:pos x="504" y="1360"/>
                  </a:cxn>
                  <a:cxn ang="0">
                    <a:pos x="1128" y="1408"/>
                  </a:cxn>
                  <a:cxn ang="0">
                    <a:pos x="1464" y="1024"/>
                  </a:cxn>
                  <a:cxn ang="0">
                    <a:pos x="1320" y="208"/>
                  </a:cxn>
                  <a:cxn ang="0">
                    <a:pos x="408" y="16"/>
                  </a:cxn>
                </a:cxnLst>
                <a:rect l="0" t="0" r="r" b="b"/>
                <a:pathLst>
                  <a:path w="1496" h="1464">
                    <a:moveTo>
                      <a:pt x="408" y="16"/>
                    </a:moveTo>
                    <a:cubicBezTo>
                      <a:pt x="200" y="32"/>
                      <a:pt x="128" y="144"/>
                      <a:pt x="72" y="304"/>
                    </a:cubicBezTo>
                    <a:cubicBezTo>
                      <a:pt x="16" y="464"/>
                      <a:pt x="0" y="800"/>
                      <a:pt x="72" y="976"/>
                    </a:cubicBezTo>
                    <a:cubicBezTo>
                      <a:pt x="144" y="1152"/>
                      <a:pt x="328" y="1288"/>
                      <a:pt x="504" y="1360"/>
                    </a:cubicBezTo>
                    <a:cubicBezTo>
                      <a:pt x="680" y="1432"/>
                      <a:pt x="968" y="1464"/>
                      <a:pt x="1128" y="1408"/>
                    </a:cubicBezTo>
                    <a:cubicBezTo>
                      <a:pt x="1288" y="1352"/>
                      <a:pt x="1432" y="1224"/>
                      <a:pt x="1464" y="1024"/>
                    </a:cubicBezTo>
                    <a:cubicBezTo>
                      <a:pt x="1496" y="824"/>
                      <a:pt x="1496" y="376"/>
                      <a:pt x="1320" y="208"/>
                    </a:cubicBezTo>
                    <a:cubicBezTo>
                      <a:pt x="1144" y="40"/>
                      <a:pt x="616" y="0"/>
                      <a:pt x="408" y="1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4" name="Freeform 12"/>
              <p:cNvSpPr>
                <a:spLocks/>
              </p:cNvSpPr>
              <p:nvPr/>
            </p:nvSpPr>
            <p:spPr bwMode="hidden">
              <a:xfrm rot="1159149">
                <a:off x="1296" y="2160"/>
                <a:ext cx="1126" cy="730"/>
              </a:xfrm>
              <a:custGeom>
                <a:avLst/>
                <a:gdLst/>
                <a:ahLst/>
                <a:cxnLst>
                  <a:cxn ang="0">
                    <a:pos x="940" y="196"/>
                  </a:cxn>
                  <a:cxn ang="0">
                    <a:pos x="576" y="20"/>
                  </a:cxn>
                  <a:cxn ang="0">
                    <a:pos x="192" y="76"/>
                  </a:cxn>
                  <a:cxn ang="0">
                    <a:pos x="24" y="372"/>
                  </a:cxn>
                  <a:cxn ang="0">
                    <a:pos x="520" y="670"/>
                  </a:cxn>
                  <a:cxn ang="0">
                    <a:pos x="1048" y="568"/>
                  </a:cxn>
                  <a:cxn ang="0">
                    <a:pos x="940" y="196"/>
                  </a:cxn>
                </a:cxnLst>
                <a:rect l="0" t="0" r="r" b="b"/>
                <a:pathLst>
                  <a:path w="1126" h="730">
                    <a:moveTo>
                      <a:pt x="940" y="196"/>
                    </a:moveTo>
                    <a:cubicBezTo>
                      <a:pt x="700" y="100"/>
                      <a:pt x="701" y="40"/>
                      <a:pt x="576" y="20"/>
                    </a:cubicBezTo>
                    <a:cubicBezTo>
                      <a:pt x="451" y="0"/>
                      <a:pt x="284" y="17"/>
                      <a:pt x="192" y="76"/>
                    </a:cubicBezTo>
                    <a:cubicBezTo>
                      <a:pt x="100" y="135"/>
                      <a:pt x="56" y="132"/>
                      <a:pt x="24" y="372"/>
                    </a:cubicBezTo>
                    <a:cubicBezTo>
                      <a:pt x="0" y="730"/>
                      <a:pt x="350" y="637"/>
                      <a:pt x="520" y="670"/>
                    </a:cubicBezTo>
                    <a:cubicBezTo>
                      <a:pt x="690" y="703"/>
                      <a:pt x="978" y="647"/>
                      <a:pt x="1048" y="568"/>
                    </a:cubicBezTo>
                    <a:cubicBezTo>
                      <a:pt x="1118" y="489"/>
                      <a:pt x="1126" y="280"/>
                      <a:pt x="940" y="19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5" name="Freeform 13"/>
              <p:cNvSpPr>
                <a:spLocks/>
              </p:cNvSpPr>
              <p:nvPr/>
            </p:nvSpPr>
            <p:spPr bwMode="hidden">
              <a:xfrm>
                <a:off x="3112" y="0"/>
                <a:ext cx="2648" cy="3394"/>
              </a:xfrm>
              <a:custGeom>
                <a:avLst/>
                <a:gdLst/>
                <a:ahLst/>
                <a:cxnLst>
                  <a:cxn ang="0">
                    <a:pos x="1496" y="0"/>
                  </a:cxn>
                  <a:cxn ang="0">
                    <a:pos x="1640" y="384"/>
                  </a:cxn>
                  <a:cxn ang="0">
                    <a:pos x="1400" y="864"/>
                  </a:cxn>
                  <a:cxn ang="0">
                    <a:pos x="536" y="1200"/>
                  </a:cxn>
                  <a:cxn ang="0">
                    <a:pos x="56" y="1584"/>
                  </a:cxn>
                  <a:cxn ang="0">
                    <a:pos x="200" y="1872"/>
                  </a:cxn>
                  <a:cxn ang="0">
                    <a:pos x="1064" y="2016"/>
                  </a:cxn>
                  <a:cxn ang="0">
                    <a:pos x="1592" y="2304"/>
                  </a:cxn>
                  <a:cxn ang="0">
                    <a:pos x="1562" y="2940"/>
                  </a:cxn>
                  <a:cxn ang="0">
                    <a:pos x="2120" y="3384"/>
                  </a:cxn>
                  <a:cxn ang="0">
                    <a:pos x="2648" y="2880"/>
                  </a:cxn>
                </a:cxnLst>
                <a:rect l="0" t="0" r="r" b="b"/>
                <a:pathLst>
                  <a:path w="2648" h="3394">
                    <a:moveTo>
                      <a:pt x="1496" y="0"/>
                    </a:moveTo>
                    <a:cubicBezTo>
                      <a:pt x="1520" y="64"/>
                      <a:pt x="1656" y="240"/>
                      <a:pt x="1640" y="384"/>
                    </a:cubicBezTo>
                    <a:cubicBezTo>
                      <a:pt x="1624" y="528"/>
                      <a:pt x="1584" y="728"/>
                      <a:pt x="1400" y="864"/>
                    </a:cubicBezTo>
                    <a:cubicBezTo>
                      <a:pt x="1216" y="1000"/>
                      <a:pt x="760" y="1080"/>
                      <a:pt x="536" y="1200"/>
                    </a:cubicBezTo>
                    <a:cubicBezTo>
                      <a:pt x="312" y="1320"/>
                      <a:pt x="112" y="1472"/>
                      <a:pt x="56" y="1584"/>
                    </a:cubicBezTo>
                    <a:cubicBezTo>
                      <a:pt x="0" y="1696"/>
                      <a:pt x="32" y="1800"/>
                      <a:pt x="200" y="1872"/>
                    </a:cubicBezTo>
                    <a:cubicBezTo>
                      <a:pt x="368" y="1944"/>
                      <a:pt x="832" y="1944"/>
                      <a:pt x="1064" y="2016"/>
                    </a:cubicBezTo>
                    <a:cubicBezTo>
                      <a:pt x="1296" y="2088"/>
                      <a:pt x="1509" y="2150"/>
                      <a:pt x="1592" y="2304"/>
                    </a:cubicBezTo>
                    <a:cubicBezTo>
                      <a:pt x="1675" y="2458"/>
                      <a:pt x="1474" y="2760"/>
                      <a:pt x="1562" y="2940"/>
                    </a:cubicBezTo>
                    <a:cubicBezTo>
                      <a:pt x="1650" y="3120"/>
                      <a:pt x="1939" y="3394"/>
                      <a:pt x="2120" y="3384"/>
                    </a:cubicBezTo>
                    <a:cubicBezTo>
                      <a:pt x="2301" y="3374"/>
                      <a:pt x="2538" y="2985"/>
                      <a:pt x="2648" y="288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6" name="Freeform 14"/>
              <p:cNvSpPr>
                <a:spLocks/>
              </p:cNvSpPr>
              <p:nvPr/>
            </p:nvSpPr>
            <p:spPr bwMode="hidden">
              <a:xfrm>
                <a:off x="3504" y="0"/>
                <a:ext cx="2256" cy="3160"/>
              </a:xfrm>
              <a:custGeom>
                <a:avLst/>
                <a:gdLst/>
                <a:ahLst/>
                <a:cxnLst>
                  <a:cxn ang="0">
                    <a:pos x="1488" y="0"/>
                  </a:cxn>
                  <a:cxn ang="0">
                    <a:pos x="1488" y="528"/>
                  </a:cxn>
                  <a:cxn ang="0">
                    <a:pos x="1104" y="1008"/>
                  </a:cxn>
                  <a:cxn ang="0">
                    <a:pos x="144" y="1488"/>
                  </a:cxn>
                  <a:cxn ang="0">
                    <a:pos x="240" y="1776"/>
                  </a:cxn>
                  <a:cxn ang="0">
                    <a:pos x="1056" y="1872"/>
                  </a:cxn>
                  <a:cxn ang="0">
                    <a:pos x="1536" y="2064"/>
                  </a:cxn>
                  <a:cxn ang="0">
                    <a:pos x="1536" y="2448"/>
                  </a:cxn>
                  <a:cxn ang="0">
                    <a:pos x="1344" y="2784"/>
                  </a:cxn>
                  <a:cxn ang="0">
                    <a:pos x="1632" y="3120"/>
                  </a:cxn>
                  <a:cxn ang="0">
                    <a:pos x="1968" y="3024"/>
                  </a:cxn>
                  <a:cxn ang="0">
                    <a:pos x="2208" y="2496"/>
                  </a:cxn>
                  <a:cxn ang="0">
                    <a:pos x="2112" y="1968"/>
                  </a:cxn>
                  <a:cxn ang="0">
                    <a:pos x="1776" y="1584"/>
                  </a:cxn>
                  <a:cxn ang="0">
                    <a:pos x="1824" y="1152"/>
                  </a:cxn>
                  <a:cxn ang="0">
                    <a:pos x="2256" y="672"/>
                  </a:cxn>
                </a:cxnLst>
                <a:rect l="0" t="0" r="r" b="b"/>
                <a:pathLst>
                  <a:path w="2256" h="3160">
                    <a:moveTo>
                      <a:pt x="1488" y="0"/>
                    </a:moveTo>
                    <a:cubicBezTo>
                      <a:pt x="1488" y="88"/>
                      <a:pt x="1552" y="360"/>
                      <a:pt x="1488" y="528"/>
                    </a:cubicBezTo>
                    <a:cubicBezTo>
                      <a:pt x="1424" y="696"/>
                      <a:pt x="1328" y="848"/>
                      <a:pt x="1104" y="1008"/>
                    </a:cubicBezTo>
                    <a:cubicBezTo>
                      <a:pt x="880" y="1168"/>
                      <a:pt x="288" y="1360"/>
                      <a:pt x="144" y="1488"/>
                    </a:cubicBezTo>
                    <a:cubicBezTo>
                      <a:pt x="0" y="1616"/>
                      <a:pt x="88" y="1712"/>
                      <a:pt x="240" y="1776"/>
                    </a:cubicBezTo>
                    <a:cubicBezTo>
                      <a:pt x="392" y="1840"/>
                      <a:pt x="840" y="1824"/>
                      <a:pt x="1056" y="1872"/>
                    </a:cubicBezTo>
                    <a:cubicBezTo>
                      <a:pt x="1272" y="1920"/>
                      <a:pt x="1456" y="1968"/>
                      <a:pt x="1536" y="2064"/>
                    </a:cubicBezTo>
                    <a:cubicBezTo>
                      <a:pt x="1616" y="2160"/>
                      <a:pt x="1568" y="2328"/>
                      <a:pt x="1536" y="2448"/>
                    </a:cubicBezTo>
                    <a:cubicBezTo>
                      <a:pt x="1504" y="2568"/>
                      <a:pt x="1328" y="2672"/>
                      <a:pt x="1344" y="2784"/>
                    </a:cubicBezTo>
                    <a:cubicBezTo>
                      <a:pt x="1360" y="2896"/>
                      <a:pt x="1528" y="3080"/>
                      <a:pt x="1632" y="3120"/>
                    </a:cubicBezTo>
                    <a:cubicBezTo>
                      <a:pt x="1736" y="3160"/>
                      <a:pt x="1872" y="3128"/>
                      <a:pt x="1968" y="3024"/>
                    </a:cubicBezTo>
                    <a:cubicBezTo>
                      <a:pt x="2064" y="2920"/>
                      <a:pt x="2184" y="2672"/>
                      <a:pt x="2208" y="2496"/>
                    </a:cubicBezTo>
                    <a:cubicBezTo>
                      <a:pt x="2232" y="2320"/>
                      <a:pt x="2184" y="2120"/>
                      <a:pt x="2112" y="1968"/>
                    </a:cubicBezTo>
                    <a:cubicBezTo>
                      <a:pt x="2040" y="1816"/>
                      <a:pt x="1824" y="1720"/>
                      <a:pt x="1776" y="1584"/>
                    </a:cubicBezTo>
                    <a:cubicBezTo>
                      <a:pt x="1728" y="1448"/>
                      <a:pt x="1744" y="1304"/>
                      <a:pt x="1824" y="1152"/>
                    </a:cubicBezTo>
                    <a:cubicBezTo>
                      <a:pt x="1904" y="1000"/>
                      <a:pt x="2166" y="772"/>
                      <a:pt x="2256" y="672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7" name="Freeform 15"/>
              <p:cNvSpPr>
                <a:spLocks/>
              </p:cNvSpPr>
              <p:nvPr/>
            </p:nvSpPr>
            <p:spPr bwMode="hidden">
              <a:xfrm>
                <a:off x="4008" y="1088"/>
                <a:ext cx="1048" cy="696"/>
              </a:xfrm>
              <a:custGeom>
                <a:avLst/>
                <a:gdLst/>
                <a:ahLst/>
                <a:cxnLst>
                  <a:cxn ang="0">
                    <a:pos x="984" y="256"/>
                  </a:cxn>
                  <a:cxn ang="0">
                    <a:pos x="840" y="16"/>
                  </a:cxn>
                  <a:cxn ang="0">
                    <a:pos x="552" y="160"/>
                  </a:cxn>
                  <a:cxn ang="0">
                    <a:pos x="320" y="304"/>
                  </a:cxn>
                  <a:cxn ang="0">
                    <a:pos x="600" y="592"/>
                  </a:cxn>
                  <a:cxn ang="0">
                    <a:pos x="984" y="640"/>
                  </a:cxn>
                  <a:cxn ang="0">
                    <a:pos x="984" y="256"/>
                  </a:cxn>
                </a:cxnLst>
                <a:rect l="0" t="0" r="r" b="b"/>
                <a:pathLst>
                  <a:path w="1048" h="696">
                    <a:moveTo>
                      <a:pt x="984" y="256"/>
                    </a:moveTo>
                    <a:cubicBezTo>
                      <a:pt x="960" y="152"/>
                      <a:pt x="992" y="32"/>
                      <a:pt x="840" y="16"/>
                    </a:cubicBezTo>
                    <a:cubicBezTo>
                      <a:pt x="736" y="0"/>
                      <a:pt x="624" y="104"/>
                      <a:pt x="552" y="160"/>
                    </a:cubicBezTo>
                    <a:cubicBezTo>
                      <a:pt x="465" y="208"/>
                      <a:pt x="480" y="240"/>
                      <a:pt x="320" y="304"/>
                    </a:cubicBezTo>
                    <a:cubicBezTo>
                      <a:pt x="168" y="368"/>
                      <a:pt x="0" y="512"/>
                      <a:pt x="600" y="592"/>
                    </a:cubicBezTo>
                    <a:cubicBezTo>
                      <a:pt x="696" y="640"/>
                      <a:pt x="920" y="696"/>
                      <a:pt x="984" y="640"/>
                    </a:cubicBezTo>
                    <a:cubicBezTo>
                      <a:pt x="1048" y="584"/>
                      <a:pt x="984" y="336"/>
                      <a:pt x="984" y="25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8" name="Freeform 16"/>
              <p:cNvSpPr>
                <a:spLocks/>
              </p:cNvSpPr>
              <p:nvPr/>
            </p:nvSpPr>
            <p:spPr bwMode="hidden">
              <a:xfrm>
                <a:off x="5117" y="0"/>
                <a:ext cx="547" cy="696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9" y="528"/>
                  </a:cxn>
                  <a:cxn ang="0">
                    <a:pos x="131" y="680"/>
                  </a:cxn>
                  <a:cxn ang="0">
                    <a:pos x="355" y="624"/>
                  </a:cxn>
                  <a:cxn ang="0">
                    <a:pos x="499" y="384"/>
                  </a:cxn>
                  <a:cxn ang="0">
                    <a:pos x="547" y="0"/>
                  </a:cxn>
                </a:cxnLst>
                <a:rect l="0" t="0" r="r" b="b"/>
                <a:pathLst>
                  <a:path w="547" h="696">
                    <a:moveTo>
                      <a:pt x="19" y="0"/>
                    </a:moveTo>
                    <a:cubicBezTo>
                      <a:pt x="19" y="88"/>
                      <a:pt x="0" y="415"/>
                      <a:pt x="19" y="528"/>
                    </a:cubicBezTo>
                    <a:cubicBezTo>
                      <a:pt x="38" y="641"/>
                      <a:pt x="75" y="664"/>
                      <a:pt x="131" y="680"/>
                    </a:cubicBezTo>
                    <a:cubicBezTo>
                      <a:pt x="187" y="696"/>
                      <a:pt x="294" y="673"/>
                      <a:pt x="355" y="624"/>
                    </a:cubicBezTo>
                    <a:cubicBezTo>
                      <a:pt x="416" y="575"/>
                      <a:pt x="467" y="488"/>
                      <a:pt x="499" y="384"/>
                    </a:cubicBezTo>
                    <a:cubicBezTo>
                      <a:pt x="531" y="280"/>
                      <a:pt x="537" y="80"/>
                      <a:pt x="547" y="0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9" name="Freeform 17"/>
              <p:cNvSpPr>
                <a:spLocks/>
              </p:cNvSpPr>
              <p:nvPr/>
            </p:nvSpPr>
            <p:spPr bwMode="hidden">
              <a:xfrm>
                <a:off x="0" y="2032"/>
                <a:ext cx="1984" cy="2296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336" y="32"/>
                  </a:cxn>
                  <a:cxn ang="0">
                    <a:pos x="592" y="224"/>
                  </a:cxn>
                  <a:cxn ang="0">
                    <a:pos x="696" y="664"/>
                  </a:cxn>
                  <a:cxn ang="0">
                    <a:pos x="664" y="1224"/>
                  </a:cxn>
                  <a:cxn ang="0">
                    <a:pos x="816" y="1784"/>
                  </a:cxn>
                  <a:cxn ang="0">
                    <a:pos x="1128" y="2128"/>
                  </a:cxn>
                  <a:cxn ang="0">
                    <a:pos x="1984" y="2296"/>
                  </a:cxn>
                </a:cxnLst>
                <a:rect l="0" t="0" r="r" b="b"/>
                <a:pathLst>
                  <a:path w="1984" h="2296">
                    <a:moveTo>
                      <a:pt x="0" y="32"/>
                    </a:moveTo>
                    <a:cubicBezTo>
                      <a:pt x="56" y="32"/>
                      <a:pt x="237" y="0"/>
                      <a:pt x="336" y="32"/>
                    </a:cubicBezTo>
                    <a:cubicBezTo>
                      <a:pt x="435" y="64"/>
                      <a:pt x="532" y="119"/>
                      <a:pt x="592" y="224"/>
                    </a:cubicBezTo>
                    <a:cubicBezTo>
                      <a:pt x="652" y="329"/>
                      <a:pt x="684" y="497"/>
                      <a:pt x="696" y="664"/>
                    </a:cubicBezTo>
                    <a:cubicBezTo>
                      <a:pt x="708" y="831"/>
                      <a:pt x="644" y="1037"/>
                      <a:pt x="664" y="1224"/>
                    </a:cubicBezTo>
                    <a:cubicBezTo>
                      <a:pt x="684" y="1411"/>
                      <a:pt x="739" y="1633"/>
                      <a:pt x="816" y="1784"/>
                    </a:cubicBezTo>
                    <a:cubicBezTo>
                      <a:pt x="893" y="1935"/>
                      <a:pt x="933" y="2043"/>
                      <a:pt x="1128" y="2128"/>
                    </a:cubicBezTo>
                    <a:cubicBezTo>
                      <a:pt x="1323" y="2213"/>
                      <a:pt x="1806" y="2261"/>
                      <a:pt x="1984" y="2296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0" name="Freeform 18"/>
              <p:cNvSpPr>
                <a:spLocks/>
              </p:cNvSpPr>
              <p:nvPr/>
            </p:nvSpPr>
            <p:spPr bwMode="hidden">
              <a:xfrm>
                <a:off x="0" y="2408"/>
                <a:ext cx="816" cy="1912"/>
              </a:xfrm>
              <a:custGeom>
                <a:avLst/>
                <a:gdLst/>
                <a:ahLst/>
                <a:cxnLst>
                  <a:cxn ang="0">
                    <a:pos x="0" y="280"/>
                  </a:cxn>
                  <a:cxn ang="0">
                    <a:pos x="384" y="280"/>
                  </a:cxn>
                  <a:cxn ang="0">
                    <a:pos x="368" y="896"/>
                  </a:cxn>
                  <a:cxn ang="0">
                    <a:pos x="528" y="1528"/>
                  </a:cxn>
                  <a:cxn ang="0">
                    <a:pos x="816" y="1912"/>
                  </a:cxn>
                </a:cxnLst>
                <a:rect l="0" t="0" r="r" b="b"/>
                <a:pathLst>
                  <a:path w="816" h="1912">
                    <a:moveTo>
                      <a:pt x="0" y="280"/>
                    </a:moveTo>
                    <a:cubicBezTo>
                      <a:pt x="144" y="0"/>
                      <a:pt x="323" y="177"/>
                      <a:pt x="384" y="280"/>
                    </a:cubicBezTo>
                    <a:cubicBezTo>
                      <a:pt x="488" y="440"/>
                      <a:pt x="344" y="688"/>
                      <a:pt x="368" y="896"/>
                    </a:cubicBezTo>
                    <a:cubicBezTo>
                      <a:pt x="392" y="1104"/>
                      <a:pt x="453" y="1359"/>
                      <a:pt x="528" y="1528"/>
                    </a:cubicBezTo>
                    <a:cubicBezTo>
                      <a:pt x="603" y="1697"/>
                      <a:pt x="756" y="1832"/>
                      <a:pt x="816" y="1912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1" name="Freeform 19"/>
              <p:cNvSpPr>
                <a:spLocks/>
              </p:cNvSpPr>
              <p:nvPr/>
            </p:nvSpPr>
            <p:spPr bwMode="hidden">
              <a:xfrm>
                <a:off x="2688" y="3236"/>
                <a:ext cx="3080" cy="1084"/>
              </a:xfrm>
              <a:custGeom>
                <a:avLst/>
                <a:gdLst/>
                <a:ahLst/>
                <a:cxnLst>
                  <a:cxn ang="0">
                    <a:pos x="0" y="1084"/>
                  </a:cxn>
                  <a:cxn ang="0">
                    <a:pos x="424" y="932"/>
                  </a:cxn>
                  <a:cxn ang="0">
                    <a:pos x="640" y="292"/>
                  </a:cxn>
                  <a:cxn ang="0">
                    <a:pos x="1032" y="20"/>
                  </a:cxn>
                  <a:cxn ang="0">
                    <a:pos x="1536" y="172"/>
                  </a:cxn>
                  <a:cxn ang="0">
                    <a:pos x="2064" y="604"/>
                  </a:cxn>
                  <a:cxn ang="0">
                    <a:pos x="2400" y="940"/>
                  </a:cxn>
                  <a:cxn ang="0">
                    <a:pos x="3080" y="1084"/>
                  </a:cxn>
                </a:cxnLst>
                <a:rect l="0" t="0" r="r" b="b"/>
                <a:pathLst>
                  <a:path w="3080" h="1084">
                    <a:moveTo>
                      <a:pt x="0" y="1084"/>
                    </a:moveTo>
                    <a:cubicBezTo>
                      <a:pt x="71" y="1059"/>
                      <a:pt x="317" y="1064"/>
                      <a:pt x="424" y="932"/>
                    </a:cubicBezTo>
                    <a:cubicBezTo>
                      <a:pt x="531" y="800"/>
                      <a:pt x="539" y="444"/>
                      <a:pt x="640" y="292"/>
                    </a:cubicBezTo>
                    <a:cubicBezTo>
                      <a:pt x="741" y="140"/>
                      <a:pt x="883" y="40"/>
                      <a:pt x="1032" y="20"/>
                    </a:cubicBezTo>
                    <a:cubicBezTo>
                      <a:pt x="1181" y="0"/>
                      <a:pt x="1364" y="75"/>
                      <a:pt x="1536" y="172"/>
                    </a:cubicBezTo>
                    <a:cubicBezTo>
                      <a:pt x="1708" y="269"/>
                      <a:pt x="1920" y="476"/>
                      <a:pt x="2064" y="604"/>
                    </a:cubicBezTo>
                    <a:cubicBezTo>
                      <a:pt x="2208" y="732"/>
                      <a:pt x="2231" y="860"/>
                      <a:pt x="2400" y="940"/>
                    </a:cubicBezTo>
                    <a:cubicBezTo>
                      <a:pt x="2569" y="1020"/>
                      <a:pt x="2939" y="1054"/>
                      <a:pt x="3080" y="1084"/>
                    </a:cubicBezTo>
                  </a:path>
                </a:pathLst>
              </a:custGeom>
              <a:noFill/>
              <a:ln w="9525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23601" name="Picture 49" descr="Topbanx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33CC99"/>
                </a:clrFrom>
                <a:clrTo>
                  <a:srgbClr val="33CC99">
                    <a:alpha val="0"/>
                  </a:srgbClr>
                </a:clrTo>
              </a:clrChange>
            </a:blip>
            <a:srcRect l="31929" t="5319" b="4256"/>
            <a:stretch>
              <a:fillRect/>
            </a:stretch>
          </p:blipFill>
          <p:spPr bwMode="auto">
            <a:xfrm>
              <a:off x="0" y="0"/>
              <a:ext cx="325" cy="4320"/>
            </a:xfrm>
            <a:prstGeom prst="rect">
              <a:avLst/>
            </a:prstGeom>
            <a:noFill/>
          </p:spPr>
        </p:pic>
        <p:grpSp>
          <p:nvGrpSpPr>
            <p:cNvPr id="23596" name="Group 44"/>
            <p:cNvGrpSpPr>
              <a:grpSpLocks/>
            </p:cNvGrpSpPr>
            <p:nvPr/>
          </p:nvGrpSpPr>
          <p:grpSpPr bwMode="auto">
            <a:xfrm>
              <a:off x="144" y="960"/>
              <a:ext cx="1056" cy="288"/>
              <a:chOff x="48" y="960"/>
              <a:chExt cx="1056" cy="288"/>
            </a:xfrm>
          </p:grpSpPr>
          <p:sp>
            <p:nvSpPr>
              <p:cNvPr id="23593" name="Line 41"/>
              <p:cNvSpPr>
                <a:spLocks noChangeShapeType="1"/>
              </p:cNvSpPr>
              <p:nvPr userDrawn="1"/>
            </p:nvSpPr>
            <p:spPr bwMode="ltGray">
              <a:xfrm>
                <a:off x="48" y="1008"/>
                <a:ext cx="10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94" name="Line 42"/>
              <p:cNvSpPr>
                <a:spLocks noChangeShapeType="1"/>
              </p:cNvSpPr>
              <p:nvPr userDrawn="1"/>
            </p:nvSpPr>
            <p:spPr bwMode="ltGray">
              <a:xfrm>
                <a:off x="144" y="100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stealth" w="sm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95" name="Oval 43"/>
              <p:cNvSpPr>
                <a:spLocks noChangeArrowheads="1"/>
              </p:cNvSpPr>
              <p:nvPr userDrawn="1"/>
            </p:nvSpPr>
            <p:spPr bwMode="ltGray">
              <a:xfrm>
                <a:off x="96" y="960"/>
                <a:ext cx="117" cy="11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3572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3573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574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 i="1"/>
            </a:lvl1pPr>
          </a:lstStyle>
          <a:p>
            <a:endParaRPr lang="ru-RU"/>
          </a:p>
        </p:txBody>
      </p:sp>
      <p:sp>
        <p:nvSpPr>
          <p:cNvPr id="23575" name="Rectangle 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 i="1"/>
            </a:lvl1pPr>
          </a:lstStyle>
          <a:p>
            <a:endParaRPr lang="ru-RU"/>
          </a:p>
        </p:txBody>
      </p:sp>
      <p:sp>
        <p:nvSpPr>
          <p:cNvPr id="23576" name="Rectangle 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 i="1"/>
            </a:lvl1pPr>
          </a:lstStyle>
          <a:p>
            <a:fld id="{0348FBBC-83D1-4C45-B830-4D974593EBE2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onlinecorrector.com.ua/%D0%B7%D1%83%D0%BC%D0%BE%D0%B2%D0%B8%D1%82%D0%B8-%D0%B7%D1%83%D0%BC%D0%BE%D0%B2%D0%BB%D0%B5%D0%BD%D0%B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onlinecorrector.com.ua/%D1%97%D1%85-%D1%96-%D1%97%D1%85%D0%BD%D1%96%D0%B9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0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onlinecorrector.com.ua/%D1%89%D0%BE%D0%B1-%D0%B4%D0%BB%D1%8F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8" name="Picture 6" descr="символ за решотко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2951162" cy="1817688"/>
          </a:xfrm>
          <a:prstGeom prst="rect">
            <a:avLst/>
          </a:prstGeom>
          <a:noFill/>
          <a:effectLst>
            <a:outerShdw dist="107763" dir="2700000" algn="ctr" rotWithShape="0">
              <a:srgbClr val="00CCFF">
                <a:alpha val="50000"/>
              </a:srgbClr>
            </a:outerShdw>
          </a:effectLst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827584" y="116633"/>
            <a:ext cx="792162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3600" b="1" dirty="0">
                <a:solidFill>
                  <a:schemeClr val="tx2"/>
                </a:solidFill>
              </a:rPr>
              <a:t>КРИМІНОЛОГІЯ ЯК НАУКА. </a:t>
            </a:r>
          </a:p>
          <a:p>
            <a:pPr algn="ctr">
              <a:spcBef>
                <a:spcPts val="0"/>
              </a:spcBef>
            </a:pPr>
            <a:r>
              <a:rPr lang="ru-RU" sz="3600" b="1" dirty="0">
                <a:solidFill>
                  <a:schemeClr val="tx2"/>
                </a:solidFill>
              </a:rPr>
              <a:t>МЕТОДИ КРИМІНОЛОГІЧНИХ ДОСЛІДЖЕНЬ</a:t>
            </a:r>
          </a:p>
          <a:p>
            <a:pPr algn="r">
              <a:spcBef>
                <a:spcPct val="50000"/>
              </a:spcBef>
            </a:pPr>
            <a:endParaRPr lang="ru-RU" sz="3600" b="1" dirty="0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042988" y="3284984"/>
            <a:ext cx="77057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ru-RU" sz="3200" b="1" dirty="0"/>
              <a:t>План </a:t>
            </a:r>
            <a:r>
              <a:rPr lang="uk-UA" sz="3200" b="1" dirty="0"/>
              <a:t>лекції: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sz="3200" dirty="0"/>
              <a:t>Поняття та предмет кримінології.</a:t>
            </a:r>
            <a:endParaRPr lang="ru-RU" sz="3200" dirty="0"/>
          </a:p>
          <a:p>
            <a:pPr marL="457200" lvl="0" indent="-457200">
              <a:buFont typeface="+mj-lt"/>
              <a:buAutoNum type="arabicPeriod"/>
            </a:pPr>
            <a:r>
              <a:rPr lang="uk-UA" sz="3200" dirty="0"/>
              <a:t>Завдання та функції кримінології.</a:t>
            </a:r>
            <a:endParaRPr lang="ru-RU" sz="3200" dirty="0"/>
          </a:p>
          <a:p>
            <a:pPr marL="457200" lvl="0" indent="-457200">
              <a:buFont typeface="+mj-lt"/>
              <a:buAutoNum type="arabicPeriod"/>
            </a:pPr>
            <a:r>
              <a:rPr lang="uk-UA" sz="3200" dirty="0"/>
              <a:t>Структура науки кримінології.</a:t>
            </a:r>
            <a:endParaRPr lang="ru-RU" sz="3200" dirty="0"/>
          </a:p>
          <a:p>
            <a:pPr marL="457200" lvl="0" indent="-457200">
              <a:buFont typeface="+mj-lt"/>
              <a:buAutoNum type="arabicPeriod"/>
            </a:pPr>
            <a:r>
              <a:rPr lang="uk-UA" sz="3200" dirty="0"/>
              <a:t>Методи кримінологічних досліджень.</a:t>
            </a:r>
            <a:endParaRPr lang="ru-RU" sz="3200" dirty="0"/>
          </a:p>
          <a:p>
            <a:pPr marL="457200" lvl="0" indent="-457200">
              <a:buFont typeface="+mj-lt"/>
              <a:buAutoNum type="arabicPeriod"/>
            </a:pPr>
            <a:r>
              <a:rPr lang="uk-UA" sz="3200" dirty="0"/>
              <a:t>Кримінологічне дослідження.</a:t>
            </a:r>
            <a:endParaRPr lang="ru-RU" sz="3200" dirty="0"/>
          </a:p>
          <a:p>
            <a:pPr marL="457200" lvl="0" indent="-457200">
              <a:buFont typeface="+mj-lt"/>
              <a:buAutoNum type="arabicPeriod"/>
            </a:pPr>
            <a:r>
              <a:rPr lang="uk-UA" sz="3200" dirty="0"/>
              <a:t>Зв’язок кримінології з іншими науками.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10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467544" y="1700808"/>
            <a:ext cx="6408712" cy="1656184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683569" y="1988840"/>
            <a:ext cx="59766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3200" dirty="0"/>
              <a:t>Кримінологія є </a:t>
            </a:r>
            <a:r>
              <a:rPr lang="uk-UA" sz="3200" b="1" i="1" dirty="0"/>
              <a:t>суспільною </a:t>
            </a:r>
          </a:p>
          <a:p>
            <a:pPr algn="ctr">
              <a:spcBef>
                <a:spcPts val="0"/>
              </a:spcBef>
            </a:pPr>
            <a:r>
              <a:rPr lang="uk-UA" sz="3200" b="1" i="1" dirty="0"/>
              <a:t>наукою</a:t>
            </a:r>
            <a:endParaRPr lang="ru-RU" sz="3200" b="1" i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83671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i="1" dirty="0">
                <a:solidFill>
                  <a:schemeClr val="tx2"/>
                </a:solidFill>
              </a:rPr>
              <a:t>Аргументація Закалюка А.П.</a:t>
            </a:r>
            <a:r>
              <a:rPr lang="uk-UA" sz="3200" b="1" dirty="0">
                <a:solidFill>
                  <a:schemeClr val="tx2"/>
                </a:solidFill>
              </a:rPr>
              <a:t>: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899592" y="4365104"/>
            <a:ext cx="8064896" cy="208823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dirty="0"/>
              <a:t>Кримінологію слід вважати самостійною суспільною наукою, яка знаходиться на стику юридичних, економічних, політичних, соціологічних, психологічних наук, використовуючи, крім безпосередньо кримінологічних, тобто здобутих шляхом кримінологічних досліджень, знання зі згаданих наук. </a:t>
            </a:r>
          </a:p>
          <a:p>
            <a:pPr algn="just"/>
            <a:r>
              <a:rPr lang="uk-UA" sz="2400" dirty="0"/>
              <a:t>(А. П. Закалюк)</a:t>
            </a:r>
            <a:endParaRPr lang="ru-RU" sz="2400" dirty="0"/>
          </a:p>
        </p:txBody>
      </p:sp>
      <p:sp>
        <p:nvSpPr>
          <p:cNvPr id="9" name="Облако 8"/>
          <p:cNvSpPr/>
          <p:nvPr/>
        </p:nvSpPr>
        <p:spPr>
          <a:xfrm>
            <a:off x="4860032" y="2420888"/>
            <a:ext cx="4104456" cy="1800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/>
              <a:t>всі науки поділяють на суспільні, природничі та технічні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11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971600" y="2420888"/>
            <a:ext cx="7416824" cy="3672408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547664" y="3068960"/>
            <a:ext cx="61926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3600" dirty="0"/>
              <a:t>комплекс кримінологічних знань щодо злочинності, закономірностей її виникнення, функціонування та запобігання їй</a:t>
            </a:r>
            <a:endParaRPr lang="ru-RU" sz="3600" b="1" i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83671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i="1" dirty="0">
                <a:solidFill>
                  <a:schemeClr val="tx2">
                    <a:lumMod val="90000"/>
                  </a:schemeClr>
                </a:solidFill>
              </a:rPr>
              <a:t>КРИМІНОЛОГІЯ ЯК НАВЧАЛЬНА ДИСЦИПЛІНА</a:t>
            </a:r>
            <a:endParaRPr lang="ru-RU" sz="3200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12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971600" y="2420888"/>
            <a:ext cx="7416824" cy="3672408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547664" y="3068960"/>
            <a:ext cx="61926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3600" dirty="0"/>
              <a:t>діяльність із забезпечення і здійснення кримінологічними засобами завдань щодо запобігання злочинності</a:t>
            </a:r>
            <a:endParaRPr lang="ru-RU" sz="3600" b="1" i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83671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i="1" dirty="0">
                <a:solidFill>
                  <a:schemeClr val="tx2">
                    <a:lumMod val="90000"/>
                  </a:schemeClr>
                </a:solidFill>
              </a:rPr>
              <a:t>КРИМІНОЛОГІЯ ЯК  НАПРЯМ ПРАКТИЧНОЇ ДІЯЛЬНОСТІ</a:t>
            </a:r>
            <a:endParaRPr lang="ru-RU" sz="3200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13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971600" y="2420888"/>
            <a:ext cx="7416824" cy="44371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547664" y="2996952"/>
            <a:ext cx="61926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3600" dirty="0"/>
              <a:t>це самостійна теоретика прикладна суспільна наука про злочинність, а ще ширше — про її природу, сутність, закономірності виникнення, суспільного прояву та запобігання</a:t>
            </a:r>
            <a:endParaRPr lang="ru-RU" sz="3600" b="1" i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83671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i="1" dirty="0">
                <a:solidFill>
                  <a:schemeClr val="tx2">
                    <a:lumMod val="90000"/>
                  </a:schemeClr>
                </a:solidFill>
              </a:rPr>
              <a:t>КРИМІНОЛОГІЯ ЯК  НАУКА</a:t>
            </a:r>
            <a:endParaRPr lang="ru-RU" sz="3200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CBD7-0874-4ECB-B1DD-619426209636}" type="slidenum">
              <a:rPr lang="ru-RU"/>
              <a:pPr/>
              <a:t>14</a:t>
            </a:fld>
            <a:endParaRPr lang="ru-RU"/>
          </a:p>
        </p:txBody>
      </p:sp>
      <p:sp>
        <p:nvSpPr>
          <p:cNvPr id="52232" name="AutoShape 8"/>
          <p:cNvSpPr>
            <a:spLocks noChangeArrowheads="1"/>
          </p:cNvSpPr>
          <p:nvPr/>
        </p:nvSpPr>
        <p:spPr bwMode="auto">
          <a:xfrm>
            <a:off x="4859338" y="4291013"/>
            <a:ext cx="3529012" cy="2233612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777777">
                  <a:gamma/>
                  <a:shade val="46275"/>
                  <a:invGamma/>
                </a:srgbClr>
              </a:gs>
              <a:gs pos="100000">
                <a:srgbClr val="777777"/>
              </a:gs>
            </a:gsLst>
            <a:lin ang="5400000" scaled="1"/>
          </a:gra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91581" dir="2021404" algn="ctr" rotWithShape="0">
              <a:srgbClr val="00CC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5614988" y="1341438"/>
            <a:ext cx="3529012" cy="2233612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777777">
                  <a:gamma/>
                  <a:shade val="46275"/>
                  <a:invGamma/>
                </a:srgbClr>
              </a:gs>
              <a:gs pos="100000">
                <a:srgbClr val="777777"/>
              </a:gs>
            </a:gsLst>
            <a:lin ang="5400000" scaled="1"/>
          </a:gra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91581" dir="2021404" algn="ctr" rotWithShape="0">
              <a:srgbClr val="00CC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/>
              <a:t>ПРЕДМЕТ КРИМІНОЛОГІЇ</a:t>
            </a: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-36513" y="1412875"/>
            <a:ext cx="3529013" cy="2233613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777777">
                  <a:gamma/>
                  <a:shade val="46275"/>
                  <a:invGamma/>
                </a:srgbClr>
              </a:gs>
              <a:gs pos="100000">
                <a:srgbClr val="777777"/>
              </a:gs>
            </a:gsLst>
            <a:lin ang="5400000" scaled="1"/>
          </a:gra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91581" dir="2021404" algn="ctr" rotWithShape="0">
              <a:srgbClr val="00CC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539750" y="2276475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/>
              <a:t>ЗЛОЧИННІСТЬ</a:t>
            </a:r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900113" y="4292600"/>
            <a:ext cx="3529012" cy="2233613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777777">
                  <a:gamma/>
                  <a:shade val="46275"/>
                  <a:invGamma/>
                </a:srgbClr>
              </a:gs>
              <a:gs pos="100000">
                <a:srgbClr val="777777"/>
              </a:gs>
            </a:gsLst>
            <a:lin ang="5400000" scaled="1"/>
          </a:gra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91581" dir="2021404" algn="ctr" rotWithShape="0">
              <a:srgbClr val="00CC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437188" y="5192713"/>
            <a:ext cx="24479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/>
              <a:t>ЗАПОБІГАННЯ ЗЛОЧИННОСТІ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6300788" y="2276475"/>
            <a:ext cx="24479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/>
              <a:t>ДЕТЕРМІНАНТИ ЗЛОЧИННОСТІ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1403350" y="5157788"/>
            <a:ext cx="24479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/>
              <a:t>ОСОБА ЗЛОЧИНЦЯ</a:t>
            </a:r>
          </a:p>
        </p:txBody>
      </p:sp>
      <p:sp>
        <p:nvSpPr>
          <p:cNvPr id="52236" name="AutoShape 12"/>
          <p:cNvSpPr>
            <a:spLocks noChangeArrowheads="1"/>
          </p:cNvSpPr>
          <p:nvPr/>
        </p:nvSpPr>
        <p:spPr bwMode="auto">
          <a:xfrm rot="10800000">
            <a:off x="2771775" y="3500438"/>
            <a:ext cx="6192838" cy="720725"/>
          </a:xfrm>
          <a:prstGeom prst="wedgeRoundRectCallout">
            <a:avLst>
              <a:gd name="adj1" fmla="val -24755"/>
              <a:gd name="adj2" fmla="val 118278"/>
              <a:gd name="adj3" fmla="val 16667"/>
            </a:avLst>
          </a:prstGeom>
          <a:gradFill rotWithShape="1">
            <a:gsLst>
              <a:gs pos="0">
                <a:srgbClr val="33CCFF"/>
              </a:gs>
              <a:gs pos="100000">
                <a:srgbClr val="33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r>
              <a:rPr lang="ru-RU" b="1" dirty="0" err="1"/>
              <a:t>Детермінанта</a:t>
            </a:r>
            <a:r>
              <a:rPr lang="ru-RU" b="1" dirty="0"/>
              <a:t> - </a:t>
            </a:r>
            <a:r>
              <a:rPr lang="uk-UA" dirty="0"/>
              <a:t>явище або процес, який породжує,</a:t>
            </a:r>
            <a:r>
              <a:rPr lang="ru-RU" dirty="0">
                <a:hlinkClick r:id="rId2"/>
              </a:rPr>
              <a:t> </a:t>
            </a:r>
            <a:r>
              <a:rPr lang="ru-RU" dirty="0" err="1"/>
              <a:t>зумовлює</a:t>
            </a:r>
            <a:r>
              <a:rPr lang="uk-UA" dirty="0"/>
              <a:t> а також супроводжують інше явище (наслідок).</a:t>
            </a:r>
            <a:endParaRPr lang="ru-RU" b="1" dirty="0"/>
          </a:p>
        </p:txBody>
      </p:sp>
      <p:pic>
        <p:nvPicPr>
          <p:cNvPr id="52237" name="Picture 13" descr="ствол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635375" y="1916113"/>
            <a:ext cx="1871663" cy="1411287"/>
          </a:xfrm>
          <a:noFill/>
          <a:ln/>
          <a:effectLst>
            <a:outerShdw dist="81320" dir="3080412" algn="ctr" rotWithShape="0">
              <a:srgbClr val="00CCFF"/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F3B0-267D-4457-BAFE-F4E1EA7E4C8D}" type="slidenum">
              <a:rPr lang="ru-RU"/>
              <a:pPr/>
              <a:t>15</a:t>
            </a:fld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140968"/>
            <a:ext cx="2230016" cy="2955032"/>
          </a:xfrm>
        </p:spPr>
        <p:txBody>
          <a:bodyPr/>
          <a:lstStyle/>
          <a:p>
            <a:pPr>
              <a:buNone/>
            </a:pPr>
            <a:endParaRPr lang="ru-RU" sz="2800" dirty="0"/>
          </a:p>
        </p:txBody>
      </p:sp>
      <p:pic>
        <p:nvPicPr>
          <p:cNvPr id="55304" name="Picture 8" descr="много за решеткой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488" y="522288"/>
            <a:ext cx="2051050" cy="1538287"/>
          </a:xfrm>
          <a:noFill/>
          <a:ln/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755650" y="333375"/>
            <a:ext cx="7777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ЗЛОЧИННІСТЬ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538163" y="1196975"/>
            <a:ext cx="71294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br>
              <a:rPr lang="ru-RU" dirty="0">
                <a:solidFill>
                  <a:schemeClr val="tx2"/>
                </a:solidFill>
              </a:rPr>
            </a:b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55307" name="Picture 11" descr="совокупность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1520" y="2348880"/>
            <a:ext cx="2736304" cy="3672408"/>
          </a:xfrm>
          <a:noFill/>
          <a:ln/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10" name="Прямоугольник 9"/>
          <p:cNvSpPr/>
          <p:nvPr/>
        </p:nvSpPr>
        <p:spPr>
          <a:xfrm>
            <a:off x="3059832" y="2132856"/>
            <a:ext cx="51480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/>
              <a:t>мінливе, історичне-перехідне, соціально-правове, масове явище, яке включає сукупність усіх злочинів, скоєних на певній території за відповідний проміжок часу, і яке характеризується кількісними та якісними показниками</a:t>
            </a: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9AAB3-9BB6-4D16-BF27-3572DA016A65}" type="slidenum">
              <a:rPr lang="ru-RU"/>
              <a:pPr/>
              <a:t>16</a:t>
            </a:fld>
            <a:endParaRPr lang="ru-RU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755650" y="333375"/>
            <a:ext cx="7777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ОСОБА ЗЛОЧИНЦЯ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4355976" y="1556792"/>
            <a:ext cx="439261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3200" dirty="0"/>
              <a:t>сукупність соціально значущих властивостей, ознак, зв’язків і відносин, які характеризують людину, винну в порушенні кримінального закону в поєднанні з іншими (неособистими) умовами</a:t>
            </a:r>
            <a:endParaRPr lang="ru-RU" sz="3200" b="1" dirty="0"/>
          </a:p>
        </p:txBody>
      </p:sp>
      <p:pic>
        <p:nvPicPr>
          <p:cNvPr id="58375" name="Picture 7" descr="маньяк в ночи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450" y="1773238"/>
            <a:ext cx="2735263" cy="3887787"/>
          </a:xfrm>
          <a:noFill/>
          <a:ln/>
          <a:effectLst>
            <a:outerShdw dist="135003" dir="2471156" algn="ctr" rotWithShape="0">
              <a:srgbClr val="00CCFF"/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84AA-8335-47B4-8B63-3E8270C78B76}" type="slidenum">
              <a:rPr lang="ru-RU"/>
              <a:pPr/>
              <a:t>17</a:t>
            </a:fld>
            <a:endParaRPr lang="ru-RU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755650" y="333375"/>
            <a:ext cx="7777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ДЕТЕРМІНАНТИ ЗЛОЧИННОСТІ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3492500" y="1773238"/>
            <a:ext cx="4967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3059832" y="1268760"/>
            <a:ext cx="5903913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uk-UA" sz="2800" dirty="0"/>
              <a:t>сукупність соціальних явищ і процесів, які </a:t>
            </a:r>
            <a:r>
              <a:rPr lang="uk-UA" sz="2800" dirty="0">
                <a:solidFill>
                  <a:srgbClr val="FFC000"/>
                </a:solidFill>
              </a:rPr>
              <a:t>породжують</a:t>
            </a:r>
            <a:r>
              <a:rPr lang="uk-UA" sz="2800" dirty="0"/>
              <a:t> злочинність, </a:t>
            </a:r>
            <a:r>
              <a:rPr lang="uk-UA" sz="2800" dirty="0">
                <a:solidFill>
                  <a:srgbClr val="FFC000"/>
                </a:solidFill>
              </a:rPr>
              <a:t>спричиняють</a:t>
            </a:r>
            <a:r>
              <a:rPr lang="uk-UA" sz="2800" dirty="0"/>
              <a:t> її існування та відтворення в суспільстві </a:t>
            </a:r>
            <a:r>
              <a:rPr lang="uk-UA" sz="2800" dirty="0">
                <a:solidFill>
                  <a:srgbClr val="FFC000"/>
                </a:solidFill>
              </a:rPr>
              <a:t>(</a:t>
            </a:r>
            <a:r>
              <a:rPr lang="uk-UA" sz="2800" i="1" dirty="0">
                <a:solidFill>
                  <a:srgbClr val="FFC000"/>
                </a:solidFill>
              </a:rPr>
              <a:t>причини злочинності</a:t>
            </a:r>
            <a:r>
              <a:rPr lang="uk-UA" sz="2800" dirty="0">
                <a:solidFill>
                  <a:srgbClr val="FFC000"/>
                </a:solidFill>
              </a:rPr>
              <a:t>)</a:t>
            </a:r>
            <a:r>
              <a:rPr lang="uk-UA" sz="2800" dirty="0"/>
              <a:t>, а також сукупність обставин, які самі не породжують безпосередньо дане явище, але </a:t>
            </a:r>
            <a:r>
              <a:rPr lang="uk-UA" sz="2800" dirty="0">
                <a:solidFill>
                  <a:srgbClr val="FF0000"/>
                </a:solidFill>
              </a:rPr>
              <a:t>зумовлюють</a:t>
            </a:r>
            <a:r>
              <a:rPr lang="uk-UA" sz="2800" dirty="0"/>
              <a:t> його, забезпечують</a:t>
            </a:r>
            <a:r>
              <a:rPr lang="ru-RU" sz="2800" dirty="0">
                <a:hlinkClick r:id="rId2"/>
              </a:rPr>
              <a:t> </a:t>
            </a:r>
            <a:r>
              <a:rPr lang="uk-UA" sz="2800" dirty="0"/>
              <a:t>певний розвиток причин, необхідних для виникнення наслідку </a:t>
            </a:r>
            <a:r>
              <a:rPr lang="uk-UA" sz="2800" dirty="0">
                <a:solidFill>
                  <a:srgbClr val="FF0000"/>
                </a:solidFill>
              </a:rPr>
              <a:t>(</a:t>
            </a:r>
            <a:r>
              <a:rPr lang="uk-UA" sz="2800" i="1" dirty="0">
                <a:solidFill>
                  <a:srgbClr val="FF0000"/>
                </a:solidFill>
              </a:rPr>
              <a:t>умови злочинності</a:t>
            </a:r>
            <a:r>
              <a:rPr lang="uk-UA" sz="2800" dirty="0">
                <a:solidFill>
                  <a:srgbClr val="FF0000"/>
                </a:solidFill>
              </a:rPr>
              <a:t>)</a:t>
            </a:r>
            <a:r>
              <a:rPr lang="uk-UA" sz="2800" dirty="0"/>
              <a:t>, а також </a:t>
            </a:r>
            <a:r>
              <a:rPr lang="uk-UA" sz="2800" dirty="0">
                <a:solidFill>
                  <a:srgbClr val="92D050"/>
                </a:solidFill>
              </a:rPr>
              <a:t>супроводжують</a:t>
            </a:r>
            <a:r>
              <a:rPr lang="uk-UA" sz="2800" dirty="0"/>
              <a:t> це явище </a:t>
            </a:r>
            <a:r>
              <a:rPr lang="uk-UA" sz="2800" dirty="0">
                <a:solidFill>
                  <a:srgbClr val="92D050"/>
                </a:solidFill>
              </a:rPr>
              <a:t>(корелянти)</a:t>
            </a:r>
            <a:endParaRPr lang="ru-RU" sz="2800" b="1" dirty="0">
              <a:solidFill>
                <a:srgbClr val="92D050"/>
              </a:solidFill>
            </a:endParaRPr>
          </a:p>
        </p:txBody>
      </p:sp>
      <p:pic>
        <p:nvPicPr>
          <p:cNvPr id="60424" name="Picture 8" descr="рисунки жуликов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11188" y="2786063"/>
            <a:ext cx="2232025" cy="2155825"/>
          </a:xfrm>
          <a:noFill/>
          <a:ln>
            <a:solidFill>
              <a:schemeClr val="bg2"/>
            </a:solidFill>
          </a:ln>
          <a:effectLst>
            <a:outerShdw dist="125724" dir="2700000" algn="ctr" rotWithShape="0">
              <a:srgbClr val="00CCFF"/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932F-E631-4F81-9C81-74641179F904}" type="slidenum">
              <a:rPr lang="ru-RU"/>
              <a:pPr/>
              <a:t>18</a:t>
            </a:fld>
            <a:endParaRPr lang="ru-RU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38163" y="333375"/>
            <a:ext cx="828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ЗАПОБІГАННЯ ЗЛОЧИННОСТІ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3419475" y="1700213"/>
            <a:ext cx="504031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800" dirty="0"/>
              <a:t>різновид суспільної соціально-профілактичної діяльності, функціональний зміст та мета якої полягає в перешкоджанні дії детермінантів злочинності та її проявів, передусім причин і умов останніх через обмеження, нейтралізацію, а за можливістю — усунення їхньої дії</a:t>
            </a:r>
            <a:endParaRPr lang="ru-RU" sz="2800" b="1" dirty="0">
              <a:solidFill>
                <a:schemeClr val="tx2"/>
              </a:solidFill>
            </a:endParaRPr>
          </a:p>
        </p:txBody>
      </p:sp>
      <p:pic>
        <p:nvPicPr>
          <p:cNvPr id="62470" name="Picture 6" descr="ДРУЖИННИК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276475"/>
            <a:ext cx="2879725" cy="2160588"/>
          </a:xfrm>
          <a:noFill/>
          <a:ln/>
          <a:effectLst>
            <a:outerShdw dist="109250" dir="3267739" algn="ctr" rotWithShape="0">
              <a:srgbClr val="00CCFF"/>
            </a:out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b="1" dirty="0"/>
              <a:t>ДОДАТКОВІ ЕЛЕМЕНТИ ПРЕДМЕТА КРИМІНОЛОГІЇ</a:t>
            </a:r>
            <a:endParaRPr lang="ru-RU" sz="4000" b="1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932F-E631-4F81-9C81-74641179F904}" type="slidenum">
              <a:rPr lang="ru-RU"/>
              <a:pPr/>
              <a:t>19</a:t>
            </a:fld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71600" y="1988840"/>
            <a:ext cx="360040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/>
              <a:t>Жертва злочину</a:t>
            </a:r>
            <a:endParaRPr lang="ru-RU" sz="2400" dirty="0"/>
          </a:p>
        </p:txBody>
      </p:sp>
      <p:sp>
        <p:nvSpPr>
          <p:cNvPr id="20" name="Содержимое 19"/>
          <p:cNvSpPr>
            <a:spLocks noGrp="1"/>
          </p:cNvSpPr>
          <p:nvPr>
            <p:ph idx="1"/>
          </p:nvPr>
        </p:nvSpPr>
        <p:spPr>
          <a:xfrm>
            <a:off x="971600" y="2780928"/>
            <a:ext cx="36004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uk-UA" sz="2400" dirty="0" err="1"/>
              <a:t>С</a:t>
            </a:r>
            <a:r>
              <a:rPr lang="uk-UA" sz="2400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уїцидальна</a:t>
            </a:r>
            <a:r>
              <a:rPr lang="uk-UA" sz="2400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поведінка</a:t>
            </a:r>
            <a:endParaRPr lang="ru-RU" sz="2400" dirty="0"/>
          </a:p>
        </p:txBody>
      </p:sp>
      <p:sp>
        <p:nvSpPr>
          <p:cNvPr id="21" name="Содержимое 19"/>
          <p:cNvSpPr txBox="1">
            <a:spLocks/>
          </p:cNvSpPr>
          <p:nvPr/>
        </p:nvSpPr>
        <p:spPr bwMode="auto">
          <a:xfrm>
            <a:off x="971600" y="3645024"/>
            <a:ext cx="3600400" cy="720080"/>
          </a:xfrm>
          <a:prstGeom prst="roundRect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uk-UA" sz="2400" b="0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Фонові явища злочинності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Содержимое 19"/>
          <p:cNvSpPr txBox="1">
            <a:spLocks/>
          </p:cNvSpPr>
          <p:nvPr/>
        </p:nvSpPr>
        <p:spPr bwMode="auto">
          <a:xfrm>
            <a:off x="5292080" y="1988840"/>
            <a:ext cx="3600400" cy="1368152"/>
          </a:xfrm>
          <a:prstGeom prst="roundRect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uk-UA" sz="2400" dirty="0"/>
              <a:t>Прогнозування злочинності, планування, координування запобіжної діяльності</a:t>
            </a:r>
            <a:endParaRPr kumimoji="0" lang="ru-RU" sz="2400" b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Содержимое 19"/>
          <p:cNvSpPr txBox="1">
            <a:spLocks/>
          </p:cNvSpPr>
          <p:nvPr/>
        </p:nvSpPr>
        <p:spPr bwMode="auto">
          <a:xfrm>
            <a:off x="5292080" y="3429000"/>
            <a:ext cx="3600400" cy="864096"/>
          </a:xfrm>
          <a:prstGeom prst="roundRect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uk-UA" sz="2400" dirty="0"/>
              <a:t>Методика вивчення злочинності</a:t>
            </a:r>
            <a:endParaRPr kumimoji="0" lang="ru-RU" sz="2400" b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Содержимое 19"/>
          <p:cNvSpPr txBox="1">
            <a:spLocks/>
          </p:cNvSpPr>
          <p:nvPr/>
        </p:nvSpPr>
        <p:spPr bwMode="auto">
          <a:xfrm>
            <a:off x="971600" y="4437112"/>
            <a:ext cx="3600400" cy="792088"/>
          </a:xfrm>
          <a:prstGeom prst="roundRect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uk-UA" sz="2400" b="0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Кримінально-правова статистика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Содержимое 19"/>
          <p:cNvSpPr txBox="1">
            <a:spLocks/>
          </p:cNvSpPr>
          <p:nvPr/>
        </p:nvSpPr>
        <p:spPr bwMode="auto">
          <a:xfrm>
            <a:off x="5292080" y="4365104"/>
            <a:ext cx="3600400" cy="864096"/>
          </a:xfrm>
          <a:prstGeom prst="roundRect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uk-UA" sz="2400" dirty="0"/>
              <a:t>Наслідки злочину</a:t>
            </a:r>
            <a:endParaRPr kumimoji="0" lang="ru-RU" sz="2400" b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Содержимое 19"/>
          <p:cNvSpPr txBox="1">
            <a:spLocks/>
          </p:cNvSpPr>
          <p:nvPr/>
        </p:nvSpPr>
        <p:spPr bwMode="auto">
          <a:xfrm>
            <a:off x="971600" y="5301208"/>
            <a:ext cx="3600400" cy="720080"/>
          </a:xfrm>
          <a:prstGeom prst="roundRect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uk-UA" sz="2400" b="0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Аналіз</a:t>
            </a:r>
            <a:r>
              <a:rPr kumimoji="0" lang="uk-UA" sz="2400" b="0" i="0" u="none" strike="noStrike" kern="0" cap="none" spc="0" normalizeH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історії кримінології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Содержимое 19"/>
          <p:cNvSpPr txBox="1">
            <a:spLocks/>
          </p:cNvSpPr>
          <p:nvPr/>
        </p:nvSpPr>
        <p:spPr bwMode="auto">
          <a:xfrm>
            <a:off x="5292080" y="5301208"/>
            <a:ext cx="3600400" cy="720080"/>
          </a:xfrm>
          <a:prstGeom prst="roundRect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uk-UA" sz="2400" b="0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Приватні кримінологічні теорії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Содержимое 4" descr="PSM_V52_D779_Raffaele_Garofal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012160" y="4869160"/>
            <a:ext cx="1749918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Содержимое 4" descr="PSM_V41_D078_Paul_Topinard.jpg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03648" y="4869160"/>
            <a:ext cx="1728192" cy="1988840"/>
          </a:xfrm>
          <a:prstGeom prst="rect">
            <a:avLst/>
          </a:prstGeom>
        </p:spPr>
      </p:pic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FE535-34CB-414D-8809-4B192335253E}" type="slidenum">
              <a:rPr lang="ru-RU"/>
              <a:pPr/>
              <a:t>2</a:t>
            </a:fld>
            <a:endParaRPr lang="ru-RU"/>
          </a:p>
        </p:txBody>
      </p:sp>
      <p:sp>
        <p:nvSpPr>
          <p:cNvPr id="50185" name="AutoShape 9"/>
          <p:cNvSpPr>
            <a:spLocks noChangeArrowheads="1"/>
          </p:cNvSpPr>
          <p:nvPr/>
        </p:nvSpPr>
        <p:spPr bwMode="auto">
          <a:xfrm>
            <a:off x="323850" y="1196975"/>
            <a:ext cx="8604250" cy="2232025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74675" y="1584325"/>
            <a:ext cx="8029575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000" dirty="0"/>
              <a:t>Кримінологія </a:t>
            </a:r>
            <a:r>
              <a:rPr lang="uk-UA" sz="2400" dirty="0"/>
              <a:t>(от лат. «</a:t>
            </a:r>
            <a:r>
              <a:rPr lang="en-US" sz="2400" dirty="0" err="1"/>
              <a:t>сrimen</a:t>
            </a:r>
            <a:r>
              <a:rPr lang="uk-UA" sz="2400" dirty="0"/>
              <a:t>» – злочин и грец.«</a:t>
            </a:r>
            <a:r>
              <a:rPr lang="en-US" sz="2400" dirty="0"/>
              <a:t>logos</a:t>
            </a:r>
            <a:r>
              <a:rPr lang="uk-UA" sz="2400" dirty="0"/>
              <a:t>» -  вчення) </a:t>
            </a:r>
            <a:r>
              <a:rPr lang="uk-UA" sz="3600" dirty="0"/>
              <a:t>наука про злочин</a:t>
            </a:r>
            <a:endParaRPr lang="uk-UA" sz="4000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pPr algn="ctr"/>
            <a:r>
              <a:rPr lang="en-US" dirty="0"/>
              <a:t>I. </a:t>
            </a:r>
            <a:r>
              <a:rPr lang="uk-UA" dirty="0"/>
              <a:t>Поняття та предмет кримінології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467544" y="3501008"/>
            <a:ext cx="40324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dirty="0">
                <a:solidFill>
                  <a:srgbClr val="33CCFF"/>
                </a:solidFill>
              </a:rPr>
              <a:t>Сам термін «кримінологія»  в 1879 р. ввів французький антрополог Поль Топінар (1830-1912)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076825" y="4221163"/>
            <a:ext cx="3598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4788024" y="3501009"/>
            <a:ext cx="432105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dirty="0">
                <a:solidFill>
                  <a:srgbClr val="33CCFF"/>
                </a:solidFill>
              </a:rPr>
              <a:t>В 1884 р. (умовна дата виникнення кримінології як науки) видана книга «Кримінологія» , Рафаэлле Гарофало (1852-1934)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BBAC-9658-467F-AE36-F7586EF82C72}" type="slidenum">
              <a:rPr lang="ru-RU"/>
              <a:pPr/>
              <a:t>20</a:t>
            </a:fld>
            <a:endParaRPr lang="ru-RU"/>
          </a:p>
        </p:txBody>
      </p:sp>
      <p:sp>
        <p:nvSpPr>
          <p:cNvPr id="67587" name="AutoShape 3"/>
          <p:cNvSpPr>
            <a:spLocks noChangeArrowheads="1"/>
          </p:cNvSpPr>
          <p:nvPr/>
        </p:nvSpPr>
        <p:spPr bwMode="auto">
          <a:xfrm rot="10800000">
            <a:off x="34923" y="981073"/>
            <a:ext cx="8857556" cy="2231901"/>
          </a:xfrm>
          <a:prstGeom prst="flowChartManualOperation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shade val="46275"/>
                  <a:invGamma/>
                </a:srgbClr>
              </a:gs>
              <a:gs pos="100000">
                <a:srgbClr val="00CCFF"/>
              </a:gs>
            </a:gsLst>
            <a:lin ang="2700000" scaled="1"/>
          </a:gradFill>
          <a:ln w="76200" cmpd="tri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539750" y="188913"/>
            <a:ext cx="82819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3200" b="1" dirty="0">
                <a:solidFill>
                  <a:schemeClr val="tx2"/>
                </a:solidFill>
              </a:rPr>
              <a:t>ІІ. ЗАВДАННЯ ТА ФУНКЦ</a:t>
            </a:r>
            <a:r>
              <a:rPr lang="uk-UA" sz="3200" b="1" dirty="0">
                <a:solidFill>
                  <a:schemeClr val="tx2"/>
                </a:solidFill>
              </a:rPr>
              <a:t>ІЇ</a:t>
            </a:r>
            <a:r>
              <a:rPr lang="ru-RU" sz="3200" b="1" dirty="0">
                <a:solidFill>
                  <a:schemeClr val="tx2"/>
                </a:solidFill>
              </a:rPr>
              <a:t>   КРИМІНОЛОГІЇ</a:t>
            </a:r>
          </a:p>
        </p:txBody>
      </p:sp>
      <p:sp>
        <p:nvSpPr>
          <p:cNvPr id="67589" name="AutoShape 5"/>
          <p:cNvSpPr>
            <a:spLocks noChangeArrowheads="1"/>
          </p:cNvSpPr>
          <p:nvPr/>
        </p:nvSpPr>
        <p:spPr bwMode="auto">
          <a:xfrm rot="10800000">
            <a:off x="1331639" y="3861047"/>
            <a:ext cx="7632848" cy="2808313"/>
          </a:xfrm>
          <a:prstGeom prst="flowChartManualOperation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shade val="46275"/>
                  <a:invGamma/>
                </a:srgbClr>
              </a:gs>
              <a:gs pos="100000">
                <a:srgbClr val="00CCFF"/>
              </a:gs>
            </a:gsLst>
            <a:lin ang="2700000" scaled="1"/>
          </a:gradFill>
          <a:ln w="76200" cmpd="tri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1115616" y="1052736"/>
            <a:ext cx="669766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2800" b="1" i="1" dirty="0">
                <a:solidFill>
                  <a:schemeClr val="tx2">
                    <a:lumMod val="90000"/>
                  </a:schemeClr>
                </a:solidFill>
              </a:rPr>
              <a:t>Загальна</a:t>
            </a:r>
            <a:r>
              <a:rPr lang="uk-UA" sz="2800" b="1" dirty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uk-UA" sz="2800" b="1" i="1" dirty="0">
                <a:solidFill>
                  <a:schemeClr val="tx2">
                    <a:lumMod val="90000"/>
                  </a:schemeClr>
                </a:solidFill>
              </a:rPr>
              <a:t>мета кримінології</a:t>
            </a:r>
            <a:r>
              <a:rPr lang="uk-UA" sz="2800" dirty="0">
                <a:solidFill>
                  <a:schemeClr val="tx2">
                    <a:lumMod val="90000"/>
                  </a:schemeClr>
                </a:solidFill>
              </a:rPr>
              <a:t> </a:t>
            </a:r>
            <a:endParaRPr lang="en-US" sz="2800" dirty="0">
              <a:solidFill>
                <a:schemeClr val="tx2">
                  <a:lumMod val="90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r>
              <a:rPr lang="uk-UA" sz="2800" dirty="0"/>
              <a:t> </a:t>
            </a:r>
            <a:r>
              <a:rPr lang="uk-UA" sz="2800" dirty="0" err="1"/>
              <a:t>виробленн</a:t>
            </a:r>
            <a:r>
              <a:rPr lang="ru-RU" sz="2800" dirty="0"/>
              <a:t>я</a:t>
            </a:r>
            <a:r>
              <a:rPr lang="uk-UA" sz="2800" dirty="0"/>
              <a:t> наукових і практичних рекомендацій, положень та висновків щодо підвищення ефективності запобігання злочинності</a:t>
            </a:r>
            <a:endParaRPr lang="ru-RU" dirty="0"/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1835696" y="3933056"/>
            <a:ext cx="6697662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800" b="1" i="1" dirty="0">
                <a:solidFill>
                  <a:schemeClr val="tx2">
                    <a:lumMod val="90000"/>
                  </a:schemeClr>
                </a:solidFill>
              </a:rPr>
              <a:t>Теоретична мета</a:t>
            </a:r>
            <a:r>
              <a:rPr lang="uk-UA" sz="2800" dirty="0">
                <a:solidFill>
                  <a:schemeClr val="tx2">
                    <a:lumMod val="90000"/>
                  </a:schemeClr>
                </a:solidFill>
              </a:rPr>
              <a:t> </a:t>
            </a:r>
            <a:endParaRPr lang="en-US" sz="2800" dirty="0">
              <a:solidFill>
                <a:schemeClr val="tx2">
                  <a:lumMod val="90000"/>
                </a:schemeClr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uk-UA" sz="2800" dirty="0"/>
              <a:t> пізнання закономірностей злочинності і вироблення на цій основі наукових теорій і концепцій, гіпотез, визначення </a:t>
            </a:r>
            <a:r>
              <a:rPr lang="ru-RU" sz="2800" dirty="0"/>
              <a:t>за</a:t>
            </a:r>
            <a:r>
              <a:rPr lang="uk-UA" sz="2800" dirty="0" err="1"/>
              <a:t>вдань</a:t>
            </a:r>
            <a:r>
              <a:rPr lang="uk-UA" sz="2800" dirty="0"/>
              <a:t> із розвитку даної науки</a:t>
            </a:r>
            <a:endParaRPr lang="ru-RU" dirty="0"/>
          </a:p>
        </p:txBody>
      </p:sp>
      <p:pic>
        <p:nvPicPr>
          <p:cNvPr id="67586" name="Picture 2" descr="функции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4" y="2996952"/>
            <a:ext cx="1674812" cy="2519363"/>
          </a:xfrm>
          <a:noFill/>
          <a:ln>
            <a:solidFill>
              <a:schemeClr val="bg2"/>
            </a:solidFill>
          </a:ln>
          <a:effectLst>
            <a:outerShdw dist="127000" dir="3187806" algn="ctr" rotWithShape="0">
              <a:srgbClr val="00CCFF"/>
            </a:outerShdw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функции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4" y="2996952"/>
            <a:ext cx="1674812" cy="2519363"/>
          </a:xfrm>
          <a:noFill/>
          <a:ln>
            <a:solidFill>
              <a:schemeClr val="bg2"/>
            </a:solidFill>
          </a:ln>
          <a:effectLst>
            <a:outerShdw dist="127000" dir="3187806" algn="ctr" rotWithShape="0">
              <a:srgbClr val="00CCFF"/>
            </a:outerShdw>
          </a:effectLst>
        </p:spPr>
      </p:pic>
      <p:sp>
        <p:nvSpPr>
          <p:cNvPr id="1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BBAC-9658-467F-AE36-F7586EF82C72}" type="slidenum">
              <a:rPr lang="ru-RU"/>
              <a:pPr/>
              <a:t>21</a:t>
            </a:fld>
            <a:endParaRPr lang="ru-RU"/>
          </a:p>
        </p:txBody>
      </p:sp>
      <p:sp>
        <p:nvSpPr>
          <p:cNvPr id="67587" name="AutoShape 3"/>
          <p:cNvSpPr>
            <a:spLocks noChangeArrowheads="1"/>
          </p:cNvSpPr>
          <p:nvPr/>
        </p:nvSpPr>
        <p:spPr bwMode="auto">
          <a:xfrm rot="10800000">
            <a:off x="467544" y="548680"/>
            <a:ext cx="8857556" cy="2231901"/>
          </a:xfrm>
          <a:prstGeom prst="flowChartManualOperation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shade val="46275"/>
                  <a:invGamma/>
                </a:srgbClr>
              </a:gs>
              <a:gs pos="100000">
                <a:srgbClr val="00CCFF"/>
              </a:gs>
            </a:gsLst>
            <a:lin ang="2700000" scaled="1"/>
          </a:gradFill>
          <a:ln w="76200" cmpd="tri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589" name="AutoShape 5"/>
          <p:cNvSpPr>
            <a:spLocks noChangeArrowheads="1"/>
          </p:cNvSpPr>
          <p:nvPr/>
        </p:nvSpPr>
        <p:spPr bwMode="auto">
          <a:xfrm rot="10800000">
            <a:off x="1511152" y="3356992"/>
            <a:ext cx="7632848" cy="2808313"/>
          </a:xfrm>
          <a:prstGeom prst="flowChartManualOperation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shade val="46275"/>
                  <a:invGamma/>
                </a:srgbClr>
              </a:gs>
              <a:gs pos="100000">
                <a:srgbClr val="00CCFF"/>
              </a:gs>
            </a:gsLst>
            <a:lin ang="2700000" scaled="1"/>
          </a:gradFill>
          <a:ln w="76200" cmpd="tri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1619672" y="836712"/>
            <a:ext cx="669766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2800" b="1" i="1" dirty="0">
                <a:solidFill>
                  <a:schemeClr val="tx2">
                    <a:lumMod val="90000"/>
                  </a:schemeClr>
                </a:solidFill>
              </a:rPr>
              <a:t>Практична мета</a:t>
            </a:r>
            <a:r>
              <a:rPr lang="uk-UA" sz="2800" dirty="0">
                <a:solidFill>
                  <a:schemeClr val="tx2">
                    <a:lumMod val="90000"/>
                  </a:schemeClr>
                </a:solidFill>
              </a:rPr>
              <a:t> </a:t>
            </a:r>
          </a:p>
          <a:p>
            <a:pPr algn="ctr">
              <a:spcBef>
                <a:spcPts val="0"/>
              </a:spcBef>
            </a:pPr>
            <a:r>
              <a:rPr lang="uk-UA" sz="2800" dirty="0"/>
              <a:t>вироблення наукових рекомендацій та конструктивних пропозицій із підвищення ефективності запобігання злочинності</a:t>
            </a:r>
            <a:endParaRPr lang="ru-RU" dirty="0"/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2195736" y="3501008"/>
            <a:ext cx="6697662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800" b="1" i="1" dirty="0">
                <a:solidFill>
                  <a:schemeClr val="tx2">
                    <a:lumMod val="90000"/>
                  </a:schemeClr>
                </a:solidFill>
              </a:rPr>
              <a:t>Перспективна мета</a:t>
            </a:r>
            <a:r>
              <a:rPr lang="uk-UA" sz="2800" dirty="0">
                <a:solidFill>
                  <a:schemeClr val="tx2">
                    <a:lumMod val="90000"/>
                  </a:schemeClr>
                </a:solidFill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uk-UA" sz="2800" dirty="0"/>
              <a:t> створення різнобічної і гнучкої системи запобігання злочинності, що дозволяє своєчасно та ефективно мінімізувати криміногенні</a:t>
            </a:r>
            <a:r>
              <a:rPr lang="ru-RU" sz="2800" dirty="0"/>
              <a:t> </a:t>
            </a:r>
            <a:r>
              <a:rPr lang="ru-RU" sz="2800" dirty="0" err="1"/>
              <a:t>чинники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функции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4" y="2996952"/>
            <a:ext cx="1674812" cy="2519363"/>
          </a:xfrm>
          <a:noFill/>
          <a:ln>
            <a:solidFill>
              <a:schemeClr val="bg2"/>
            </a:solidFill>
          </a:ln>
          <a:effectLst>
            <a:outerShdw dist="127000" dir="3187806" algn="ctr" rotWithShape="0">
              <a:srgbClr val="00CCFF"/>
            </a:outerShdw>
          </a:effectLst>
        </p:spPr>
      </p:pic>
      <p:sp>
        <p:nvSpPr>
          <p:cNvPr id="1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BBAC-9658-467F-AE36-F7586EF82C72}" type="slidenum">
              <a:rPr lang="ru-RU"/>
              <a:pPr/>
              <a:t>22</a:t>
            </a:fld>
            <a:endParaRPr lang="ru-RU"/>
          </a:p>
        </p:txBody>
      </p:sp>
      <p:sp>
        <p:nvSpPr>
          <p:cNvPr id="67587" name="AutoShape 3"/>
          <p:cNvSpPr>
            <a:spLocks noChangeArrowheads="1"/>
          </p:cNvSpPr>
          <p:nvPr/>
        </p:nvSpPr>
        <p:spPr bwMode="auto">
          <a:xfrm rot="10800000">
            <a:off x="2339752" y="1700808"/>
            <a:ext cx="6624735" cy="3888089"/>
          </a:xfrm>
          <a:prstGeom prst="flowChartManualOperation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shade val="46275"/>
                  <a:invGamma/>
                </a:srgbClr>
              </a:gs>
              <a:gs pos="100000">
                <a:srgbClr val="00CCFF"/>
              </a:gs>
            </a:gsLst>
            <a:lin ang="2700000" scaled="1"/>
          </a:gradFill>
          <a:ln w="76200" cmpd="tri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3563888" y="2204864"/>
            <a:ext cx="4177383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2800" b="1" i="1" dirty="0">
                <a:solidFill>
                  <a:schemeClr val="tx2">
                    <a:lumMod val="90000"/>
                  </a:schemeClr>
                </a:solidFill>
              </a:rPr>
              <a:t>Ретроспективна мета</a:t>
            </a:r>
            <a:r>
              <a:rPr lang="uk-UA" sz="2800" dirty="0">
                <a:solidFill>
                  <a:schemeClr val="tx2">
                    <a:lumMod val="90000"/>
                  </a:schemeClr>
                </a:solidFill>
              </a:rPr>
              <a:t> </a:t>
            </a:r>
          </a:p>
          <a:p>
            <a:pPr algn="ctr">
              <a:spcBef>
                <a:spcPts val="0"/>
              </a:spcBef>
            </a:pPr>
            <a:r>
              <a:rPr lang="uk-UA" sz="2800" dirty="0"/>
              <a:t> аналіз злочинних явищ минулого з позиції накопиченого досвіду, впровадженого методологічного інструментарію тощо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AE65-8962-443C-A1A4-4155852B1529}" type="slidenum">
              <a:rPr lang="ru-RU" smtClean="0"/>
              <a:pPr/>
              <a:t>23</a:t>
            </a:fld>
            <a:endParaRPr lang="ru-RU"/>
          </a:p>
        </p:txBody>
      </p:sp>
      <p:graphicFrame>
        <p:nvGraphicFramePr>
          <p:cNvPr id="6" name="Схема 5"/>
          <p:cNvGraphicFramePr/>
          <p:nvPr/>
        </p:nvGraphicFramePr>
        <p:xfrm>
          <a:off x="539552" y="1397000"/>
          <a:ext cx="8352928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539552" y="188640"/>
            <a:ext cx="6624638" cy="863600"/>
          </a:xfrm>
          <a:prstGeom prst="flowChartTerminator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5715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ОСНОВН</a:t>
            </a:r>
            <a:r>
              <a:rPr lang="uk-UA" sz="2400" b="1" dirty="0"/>
              <a:t>І</a:t>
            </a:r>
            <a:r>
              <a:rPr lang="ru-RU" sz="2400" b="1" dirty="0"/>
              <a:t> ЗАВДАННЯ КРИМІНОЛОГІЇ</a:t>
            </a:r>
          </a:p>
        </p:txBody>
      </p:sp>
      <p:pic>
        <p:nvPicPr>
          <p:cNvPr id="8" name="Picture 11" descr="Перст указующий 1"/>
          <p:cNvPicPr>
            <a:picLocks noGrp="1" noChangeAspect="1" noChangeArrowheads="1"/>
          </p:cNvPicPr>
          <p:nvPr>
            <p:ph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7524328" y="0"/>
            <a:ext cx="1114425" cy="1489075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E6FE-E959-4C10-8E6B-EFF9C3E273FE}" type="slidenum">
              <a:rPr lang="ru-RU"/>
              <a:pPr/>
              <a:t>24</a:t>
            </a:fld>
            <a:endParaRPr lang="ru-RU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539750" y="188913"/>
            <a:ext cx="82819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ФУНКЦІЇ   КРИМІНОЛОГІЇ</a:t>
            </a: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/>
          </p:nvPr>
        </p:nvGraphicFramePr>
        <p:xfrm>
          <a:off x="685800" y="1628775"/>
          <a:ext cx="7772400" cy="446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15"/>
          <p:cNvSpPr>
            <a:spLocks noChangeArrowheads="1"/>
          </p:cNvSpPr>
          <p:nvPr/>
        </p:nvSpPr>
        <p:spPr bwMode="auto">
          <a:xfrm>
            <a:off x="0" y="4797152"/>
            <a:ext cx="2627784" cy="1916112"/>
          </a:xfrm>
          <a:prstGeom prst="irregularSeal1">
            <a:avLst/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99EAF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E9EE-886B-49B1-AA84-38857487480D}" type="slidenum">
              <a:rPr lang="ru-RU"/>
              <a:pPr/>
              <a:t>25</a:t>
            </a:fld>
            <a:endParaRPr lang="ru-RU"/>
          </a:p>
        </p:txBody>
      </p:sp>
      <p:pic>
        <p:nvPicPr>
          <p:cNvPr id="73748" name="Picture 20" descr="узел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67625" y="260350"/>
            <a:ext cx="1181100" cy="1728788"/>
          </a:xfrm>
          <a:noFill/>
          <a:ln/>
          <a:effectLst>
            <a:outerShdw dist="107763" dir="18900000" algn="ctr" rotWithShape="0">
              <a:srgbClr val="00CCFF">
                <a:alpha val="50000"/>
              </a:srgbClr>
            </a:outerShdw>
          </a:effectLst>
        </p:spPr>
      </p:pic>
      <p:sp>
        <p:nvSpPr>
          <p:cNvPr id="73736" name="AutoShape 8"/>
          <p:cNvSpPr>
            <a:spLocks noChangeArrowheads="1"/>
          </p:cNvSpPr>
          <p:nvPr/>
        </p:nvSpPr>
        <p:spPr bwMode="auto">
          <a:xfrm>
            <a:off x="5148263" y="1700213"/>
            <a:ext cx="3240087" cy="2449512"/>
          </a:xfrm>
          <a:prstGeom prst="downArrowCallout">
            <a:avLst>
              <a:gd name="adj1" fmla="val 33069"/>
              <a:gd name="adj2" fmla="val 33069"/>
              <a:gd name="adj3" fmla="val 16667"/>
              <a:gd name="adj4" fmla="val 6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t="100000" r="100000"/>
            </a:path>
          </a:gradFill>
          <a:ln w="57150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893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>
                <a:solidFill>
                  <a:schemeClr val="tx2"/>
                </a:solidFill>
              </a:rPr>
              <a:t>ІІІ. СТРУКТУРА НАУКИ КРИМІНОЛОГІЇ</a:t>
            </a:r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323850" y="908050"/>
            <a:ext cx="3240088" cy="1584325"/>
          </a:xfrm>
          <a:prstGeom prst="downArrowCallout">
            <a:avLst>
              <a:gd name="adj1" fmla="val 51127"/>
              <a:gd name="adj2" fmla="val 51127"/>
              <a:gd name="adj3" fmla="val 16667"/>
              <a:gd name="adj4" fmla="val 6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t="100000" r="100000"/>
            </a:path>
          </a:gradFill>
          <a:ln w="57150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395288" y="981075"/>
            <a:ext cx="29527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/>
              <a:t>ЗАГАЛЬНА ЧАСТИНА           (ТЕОРЕТИЧНА)           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5364163" y="1700213"/>
            <a:ext cx="29527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/>
              <a:t>ОСОБЛИВА ЧАСТИНА </a:t>
            </a:r>
          </a:p>
          <a:p>
            <a:pPr algn="ctr">
              <a:spcBef>
                <a:spcPts val="0"/>
              </a:spcBef>
            </a:pPr>
            <a:r>
              <a:rPr lang="ru-RU" sz="2400" b="1" dirty="0"/>
              <a:t>(ПРИКЛАДНА, ПРАКТИЧНА)</a:t>
            </a:r>
          </a:p>
        </p:txBody>
      </p:sp>
      <p:sp>
        <p:nvSpPr>
          <p:cNvPr id="73737" name="AutoShape 9"/>
          <p:cNvSpPr>
            <a:spLocks noChangeArrowheads="1"/>
          </p:cNvSpPr>
          <p:nvPr/>
        </p:nvSpPr>
        <p:spPr bwMode="auto">
          <a:xfrm>
            <a:off x="3852863" y="3933056"/>
            <a:ext cx="5291137" cy="2708275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99EAF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4499992" y="4581128"/>
            <a:ext cx="45005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ОКРЕМІ ВИДИ ЗЛОЧИННОСТІ, ЇЇ ДЕТЕРМІНАНТИ ТА ЗАХОДИ ЗАПОБІГАННЯ</a:t>
            </a:r>
          </a:p>
        </p:txBody>
      </p:sp>
      <p:sp>
        <p:nvSpPr>
          <p:cNvPr id="73739" name="AutoShape 11"/>
          <p:cNvSpPr>
            <a:spLocks noChangeArrowheads="1"/>
          </p:cNvSpPr>
          <p:nvPr/>
        </p:nvSpPr>
        <p:spPr bwMode="auto">
          <a:xfrm>
            <a:off x="0" y="2348880"/>
            <a:ext cx="2376488" cy="1584325"/>
          </a:xfrm>
          <a:prstGeom prst="irregularSeal1">
            <a:avLst/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99EAF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39552" y="2780928"/>
            <a:ext cx="15841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ПРЕДМЕТ КРИМІНОЛОГІЇ</a:t>
            </a:r>
          </a:p>
        </p:txBody>
      </p:sp>
      <p:sp>
        <p:nvSpPr>
          <p:cNvPr id="73741" name="AutoShape 13"/>
          <p:cNvSpPr>
            <a:spLocks noChangeArrowheads="1"/>
          </p:cNvSpPr>
          <p:nvPr/>
        </p:nvSpPr>
        <p:spPr bwMode="auto">
          <a:xfrm>
            <a:off x="1908175" y="3357563"/>
            <a:ext cx="2376488" cy="1584325"/>
          </a:xfrm>
          <a:prstGeom prst="irregularSeal1">
            <a:avLst/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99EAF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73742" name="AutoShape 14"/>
          <p:cNvSpPr>
            <a:spLocks noChangeArrowheads="1"/>
          </p:cNvSpPr>
          <p:nvPr/>
        </p:nvSpPr>
        <p:spPr bwMode="auto">
          <a:xfrm>
            <a:off x="0" y="3356992"/>
            <a:ext cx="2376488" cy="1944216"/>
          </a:xfrm>
          <a:prstGeom prst="irregularSeal1">
            <a:avLst/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99EAF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3743" name="AutoShape 15"/>
          <p:cNvSpPr>
            <a:spLocks noChangeArrowheads="1"/>
          </p:cNvSpPr>
          <p:nvPr/>
        </p:nvSpPr>
        <p:spPr bwMode="auto">
          <a:xfrm>
            <a:off x="1835696" y="4365104"/>
            <a:ext cx="2952750" cy="1916112"/>
          </a:xfrm>
          <a:prstGeom prst="irregularSeal1">
            <a:avLst/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99EAF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1" name="AutoShape 11"/>
          <p:cNvSpPr>
            <a:spLocks noChangeArrowheads="1"/>
          </p:cNvSpPr>
          <p:nvPr/>
        </p:nvSpPr>
        <p:spPr bwMode="auto">
          <a:xfrm>
            <a:off x="2195736" y="1916832"/>
            <a:ext cx="2376488" cy="1584325"/>
          </a:xfrm>
          <a:prstGeom prst="irregularSeal1">
            <a:avLst/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99EAF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2411760" y="2348880"/>
            <a:ext cx="1873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ПОНЯТТЯ КРИМІНОЛОГІЇ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51520" y="3861048"/>
            <a:ext cx="15841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ЗАВДАННЯ, ФУНКЦІЇ КРИМІНОЛОГІЇ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339752" y="3717032"/>
            <a:ext cx="15841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b="1" dirty="0">
                <a:solidFill>
                  <a:schemeClr val="tx2"/>
                </a:solidFill>
              </a:rPr>
              <a:t>СТРУКТУРА</a:t>
            </a:r>
          </a:p>
          <a:p>
            <a:pPr algn="ctr">
              <a:spcBef>
                <a:spcPts val="0"/>
              </a:spcBef>
            </a:pPr>
            <a:r>
              <a:rPr lang="ru-RU" b="1" dirty="0">
                <a:solidFill>
                  <a:schemeClr val="tx2"/>
                </a:solidFill>
              </a:rPr>
              <a:t>КРИМІНОЛОГІЇ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2483768" y="4797152"/>
            <a:ext cx="15841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b="1" dirty="0">
                <a:solidFill>
                  <a:schemeClr val="tx2"/>
                </a:solidFill>
              </a:rPr>
              <a:t>МЕТОДОЛОГІЯ Й МЕТОДИКА ДОСЛІДЖЕНЬ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395536" y="5085184"/>
            <a:ext cx="18722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b="1" dirty="0">
                <a:solidFill>
                  <a:schemeClr val="tx2"/>
                </a:solidFill>
              </a:rPr>
              <a:t>ІСТОРІЯ РОЗВИТКУ ТА КРИМІНОЛОГІЧНІ ТЕОРІЇ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001D-6CE7-46BF-9700-107C5E4151BE}" type="slidenum">
              <a:rPr lang="ru-RU"/>
              <a:pPr/>
              <a:t>26</a:t>
            </a:fld>
            <a:endParaRPr lang="ru-RU"/>
          </a:p>
        </p:txBody>
      </p:sp>
      <p:grpSp>
        <p:nvGrpSpPr>
          <p:cNvPr id="75835" name="Group 59"/>
          <p:cNvGrpSpPr>
            <a:grpSpLocks/>
          </p:cNvGrpSpPr>
          <p:nvPr/>
        </p:nvGrpSpPr>
        <p:grpSpPr bwMode="auto">
          <a:xfrm>
            <a:off x="684213" y="2062163"/>
            <a:ext cx="3024187" cy="790575"/>
            <a:chOff x="476" y="1344"/>
            <a:chExt cx="1905" cy="498"/>
          </a:xfrm>
        </p:grpSpPr>
        <p:sp>
          <p:nvSpPr>
            <p:cNvPr id="75836" name="AutoShape 60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37" name="Text Box 61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dirty="0">
                  <a:solidFill>
                    <a:schemeClr val="tx2"/>
                  </a:solidFill>
                </a:rPr>
                <a:t>НАСИЛЬНИЬКА</a:t>
              </a:r>
              <a:endParaRPr lang="ru-RU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75838" name="Group 62"/>
          <p:cNvGrpSpPr>
            <a:grpSpLocks/>
          </p:cNvGrpSpPr>
          <p:nvPr/>
        </p:nvGrpSpPr>
        <p:grpSpPr bwMode="auto">
          <a:xfrm>
            <a:off x="900113" y="2638425"/>
            <a:ext cx="3024187" cy="1000125"/>
            <a:chOff x="476" y="1344"/>
            <a:chExt cx="1905" cy="630"/>
          </a:xfrm>
        </p:grpSpPr>
        <p:sp>
          <p:nvSpPr>
            <p:cNvPr id="75839" name="AutoShape 63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40" name="Text Box 64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 dirty="0">
                  <a:solidFill>
                    <a:schemeClr val="tx2"/>
                  </a:solidFill>
                </a:rPr>
                <a:t>КОРИСЛИВА</a:t>
              </a:r>
            </a:p>
            <a:p>
              <a:pPr algn="ctr">
                <a:spcBef>
                  <a:spcPct val="50000"/>
                </a:spcBef>
              </a:pPr>
              <a:endParaRPr lang="ru-RU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75831" name="Group 55"/>
          <p:cNvGrpSpPr>
            <a:grpSpLocks/>
          </p:cNvGrpSpPr>
          <p:nvPr/>
        </p:nvGrpSpPr>
        <p:grpSpPr bwMode="auto">
          <a:xfrm>
            <a:off x="1116013" y="3213100"/>
            <a:ext cx="3024187" cy="790575"/>
            <a:chOff x="476" y="1344"/>
            <a:chExt cx="1905" cy="498"/>
          </a:xfrm>
        </p:grpSpPr>
        <p:sp>
          <p:nvSpPr>
            <p:cNvPr id="75832" name="AutoShape 56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33" name="Text Box 57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 dirty="0">
                  <a:solidFill>
                    <a:schemeClr val="tx2"/>
                  </a:solidFill>
                </a:rPr>
                <a:t>ЕКОНОМІЧНА</a:t>
              </a:r>
            </a:p>
          </p:txBody>
        </p:sp>
      </p:grp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107950" y="260350"/>
            <a:ext cx="8893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>
                <a:solidFill>
                  <a:schemeClr val="tx2"/>
                </a:solidFill>
              </a:rPr>
              <a:t> ОСОБЛИВА ЧАСТИНА КРИМІНОЛОГІЇ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468313" y="836613"/>
            <a:ext cx="86756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b="1" dirty="0"/>
              <a:t>складається з блоків, які описують та пояснюють окремі види злочинної поведінки та надають рекомендації щодо особливостей запобігання </a:t>
            </a:r>
          </a:p>
        </p:txBody>
      </p:sp>
      <p:grpSp>
        <p:nvGrpSpPr>
          <p:cNvPr id="75788" name="Group 12"/>
          <p:cNvGrpSpPr>
            <a:grpSpLocks/>
          </p:cNvGrpSpPr>
          <p:nvPr/>
        </p:nvGrpSpPr>
        <p:grpSpPr bwMode="auto">
          <a:xfrm>
            <a:off x="3995738" y="2206625"/>
            <a:ext cx="3024187" cy="790575"/>
            <a:chOff x="476" y="1344"/>
            <a:chExt cx="1905" cy="498"/>
          </a:xfrm>
        </p:grpSpPr>
        <p:sp>
          <p:nvSpPr>
            <p:cNvPr id="75786" name="AutoShape 10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7" name="Text Box 11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ЕКОЛОГІЧНА</a:t>
              </a:r>
            </a:p>
          </p:txBody>
        </p:sp>
      </p:grpSp>
      <p:grpSp>
        <p:nvGrpSpPr>
          <p:cNvPr id="75792" name="Group 16"/>
          <p:cNvGrpSpPr>
            <a:grpSpLocks/>
          </p:cNvGrpSpPr>
          <p:nvPr/>
        </p:nvGrpSpPr>
        <p:grpSpPr bwMode="auto">
          <a:xfrm>
            <a:off x="4284663" y="2708275"/>
            <a:ext cx="3024187" cy="790575"/>
            <a:chOff x="476" y="1344"/>
            <a:chExt cx="1905" cy="498"/>
          </a:xfrm>
        </p:grpSpPr>
        <p:sp>
          <p:nvSpPr>
            <p:cNvPr id="75793" name="AutoShape 17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4" name="Text Box 18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sz="2000" b="1" dirty="0">
                  <a:solidFill>
                    <a:schemeClr val="tx2"/>
                  </a:solidFill>
                </a:rPr>
                <a:t>НАРКОЗЛОЧИННІСТЬ</a:t>
              </a:r>
              <a:endParaRPr lang="ru-RU" sz="20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75795" name="Group 19"/>
          <p:cNvGrpSpPr>
            <a:grpSpLocks/>
          </p:cNvGrpSpPr>
          <p:nvPr/>
        </p:nvGrpSpPr>
        <p:grpSpPr bwMode="auto">
          <a:xfrm>
            <a:off x="4643438" y="3213100"/>
            <a:ext cx="3024187" cy="790575"/>
            <a:chOff x="476" y="1344"/>
            <a:chExt cx="1905" cy="498"/>
          </a:xfrm>
        </p:grpSpPr>
        <p:sp>
          <p:nvSpPr>
            <p:cNvPr id="75796" name="AutoShape 20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7" name="Text Box 21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МОЛОДІЖНА</a:t>
              </a:r>
            </a:p>
          </p:txBody>
        </p:sp>
      </p:grpSp>
      <p:grpSp>
        <p:nvGrpSpPr>
          <p:cNvPr id="75798" name="Group 22"/>
          <p:cNvGrpSpPr>
            <a:grpSpLocks/>
          </p:cNvGrpSpPr>
          <p:nvPr/>
        </p:nvGrpSpPr>
        <p:grpSpPr bwMode="auto">
          <a:xfrm>
            <a:off x="5003800" y="3789363"/>
            <a:ext cx="3024188" cy="790575"/>
            <a:chOff x="476" y="1344"/>
            <a:chExt cx="1905" cy="498"/>
          </a:xfrm>
        </p:grpSpPr>
        <p:sp>
          <p:nvSpPr>
            <p:cNvPr id="75799" name="AutoShape 23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00" name="Text Box 24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ЖІНОЧА</a:t>
              </a:r>
            </a:p>
          </p:txBody>
        </p:sp>
      </p:grpSp>
      <p:grpSp>
        <p:nvGrpSpPr>
          <p:cNvPr id="75801" name="Group 25"/>
          <p:cNvGrpSpPr>
            <a:grpSpLocks/>
          </p:cNvGrpSpPr>
          <p:nvPr/>
        </p:nvGrpSpPr>
        <p:grpSpPr bwMode="auto">
          <a:xfrm>
            <a:off x="5364163" y="4292600"/>
            <a:ext cx="3024187" cy="790575"/>
            <a:chOff x="476" y="1344"/>
            <a:chExt cx="1905" cy="498"/>
          </a:xfrm>
        </p:grpSpPr>
        <p:sp>
          <p:nvSpPr>
            <p:cNvPr id="75802" name="AutoShape 26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03" name="Text Box 27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СЕКСУАЛЬНА</a:t>
              </a:r>
            </a:p>
          </p:txBody>
        </p:sp>
      </p:grpSp>
      <p:grpSp>
        <p:nvGrpSpPr>
          <p:cNvPr id="75804" name="Group 28"/>
          <p:cNvGrpSpPr>
            <a:grpSpLocks/>
          </p:cNvGrpSpPr>
          <p:nvPr/>
        </p:nvGrpSpPr>
        <p:grpSpPr bwMode="auto">
          <a:xfrm>
            <a:off x="5724525" y="4868863"/>
            <a:ext cx="3024188" cy="790575"/>
            <a:chOff x="476" y="1344"/>
            <a:chExt cx="1905" cy="498"/>
          </a:xfrm>
        </p:grpSpPr>
        <p:sp>
          <p:nvSpPr>
            <p:cNvPr id="75805" name="AutoShape 29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06" name="Text Box 30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ПОЛІТИЧНА</a:t>
              </a:r>
            </a:p>
          </p:txBody>
        </p:sp>
      </p:grpSp>
      <p:grpSp>
        <p:nvGrpSpPr>
          <p:cNvPr id="75807" name="Group 31"/>
          <p:cNvGrpSpPr>
            <a:grpSpLocks/>
          </p:cNvGrpSpPr>
          <p:nvPr/>
        </p:nvGrpSpPr>
        <p:grpSpPr bwMode="auto">
          <a:xfrm>
            <a:off x="6011863" y="5445125"/>
            <a:ext cx="3024187" cy="1080219"/>
            <a:chOff x="476" y="1344"/>
            <a:chExt cx="1905" cy="582"/>
          </a:xfrm>
        </p:grpSpPr>
        <p:sp>
          <p:nvSpPr>
            <p:cNvPr id="75808" name="AutoShape 32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09" name="Text Box 33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ЗЛОЧИННІСТЬ НЕПОВНОЛІТНІХ</a:t>
              </a:r>
            </a:p>
          </p:txBody>
        </p:sp>
      </p:grpSp>
      <p:grpSp>
        <p:nvGrpSpPr>
          <p:cNvPr id="75813" name="Group 37"/>
          <p:cNvGrpSpPr>
            <a:grpSpLocks/>
          </p:cNvGrpSpPr>
          <p:nvPr/>
        </p:nvGrpSpPr>
        <p:grpSpPr bwMode="auto">
          <a:xfrm>
            <a:off x="1331913" y="3789363"/>
            <a:ext cx="3024187" cy="790575"/>
            <a:chOff x="476" y="1344"/>
            <a:chExt cx="1905" cy="498"/>
          </a:xfrm>
        </p:grpSpPr>
        <p:sp>
          <p:nvSpPr>
            <p:cNvPr id="75814" name="AutoShape 38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15" name="Text Box 39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ОРГАНІЗОВАНА</a:t>
              </a:r>
            </a:p>
          </p:txBody>
        </p:sp>
      </p:grpSp>
      <p:grpSp>
        <p:nvGrpSpPr>
          <p:cNvPr id="75816" name="Group 40"/>
          <p:cNvGrpSpPr>
            <a:grpSpLocks/>
          </p:cNvGrpSpPr>
          <p:nvPr/>
        </p:nvGrpSpPr>
        <p:grpSpPr bwMode="auto">
          <a:xfrm>
            <a:off x="1619250" y="4438650"/>
            <a:ext cx="3024188" cy="790575"/>
            <a:chOff x="476" y="1344"/>
            <a:chExt cx="1905" cy="498"/>
          </a:xfrm>
        </p:grpSpPr>
        <p:sp>
          <p:nvSpPr>
            <p:cNvPr id="75817" name="AutoShape 41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18" name="Text Box 42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ru-RU" sz="2000" b="1">
                <a:solidFill>
                  <a:schemeClr val="tx2"/>
                </a:solidFill>
              </a:endParaRPr>
            </a:p>
          </p:txBody>
        </p:sp>
      </p:grpSp>
      <p:grpSp>
        <p:nvGrpSpPr>
          <p:cNvPr id="75819" name="Group 43"/>
          <p:cNvGrpSpPr>
            <a:grpSpLocks/>
          </p:cNvGrpSpPr>
          <p:nvPr/>
        </p:nvGrpSpPr>
        <p:grpSpPr bwMode="auto">
          <a:xfrm>
            <a:off x="1908175" y="4941888"/>
            <a:ext cx="3024188" cy="790575"/>
            <a:chOff x="476" y="1344"/>
            <a:chExt cx="1905" cy="498"/>
          </a:xfrm>
        </p:grpSpPr>
        <p:sp>
          <p:nvSpPr>
            <p:cNvPr id="75820" name="AutoShape 44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21" name="Text Box 45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ПРОФЕСІЙНА</a:t>
              </a:r>
            </a:p>
          </p:txBody>
        </p:sp>
      </p:grpSp>
      <p:grpSp>
        <p:nvGrpSpPr>
          <p:cNvPr id="75828" name="Group 52"/>
          <p:cNvGrpSpPr>
            <a:grpSpLocks/>
          </p:cNvGrpSpPr>
          <p:nvPr/>
        </p:nvGrpSpPr>
        <p:grpSpPr bwMode="auto">
          <a:xfrm>
            <a:off x="2195513" y="5518150"/>
            <a:ext cx="3024187" cy="790575"/>
            <a:chOff x="476" y="1344"/>
            <a:chExt cx="1905" cy="498"/>
          </a:xfrm>
        </p:grpSpPr>
        <p:sp>
          <p:nvSpPr>
            <p:cNvPr id="75829" name="AutoShape 53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30" name="Text Box 54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РЕЦИДИВНА</a:t>
              </a:r>
            </a:p>
          </p:txBody>
        </p:sp>
      </p:grpSp>
      <p:grpSp>
        <p:nvGrpSpPr>
          <p:cNvPr id="75825" name="Group 49"/>
          <p:cNvGrpSpPr>
            <a:grpSpLocks/>
          </p:cNvGrpSpPr>
          <p:nvPr/>
        </p:nvGrpSpPr>
        <p:grpSpPr bwMode="auto">
          <a:xfrm>
            <a:off x="2484438" y="6021388"/>
            <a:ext cx="3024187" cy="790575"/>
            <a:chOff x="476" y="1344"/>
            <a:chExt cx="1905" cy="498"/>
          </a:xfrm>
        </p:grpSpPr>
        <p:sp>
          <p:nvSpPr>
            <p:cNvPr id="75826" name="AutoShape 50"/>
            <p:cNvSpPr>
              <a:spLocks noChangeArrowheads="1"/>
            </p:cNvSpPr>
            <p:nvPr/>
          </p:nvSpPr>
          <p:spPr bwMode="auto">
            <a:xfrm>
              <a:off x="476" y="1344"/>
              <a:ext cx="1905" cy="498"/>
            </a:xfrm>
            <a:prstGeom prst="flowChartManualInpu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27" name="Text Box 51"/>
            <p:cNvSpPr txBox="1">
              <a:spLocks noChangeArrowheads="1"/>
            </p:cNvSpPr>
            <p:nvPr/>
          </p:nvSpPr>
          <p:spPr bwMode="auto">
            <a:xfrm>
              <a:off x="567" y="1480"/>
              <a:ext cx="17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chemeClr val="tx2"/>
                  </a:solidFill>
                </a:rPr>
                <a:t>ПЕНІТЕНЦІАРНІ</a:t>
              </a:r>
            </a:p>
          </p:txBody>
        </p:sp>
      </p:grpSp>
      <p:sp>
        <p:nvSpPr>
          <p:cNvPr id="75834" name="Text Box 58"/>
          <p:cNvSpPr txBox="1">
            <a:spLocks noChangeArrowheads="1"/>
          </p:cNvSpPr>
          <p:nvPr/>
        </p:nvSpPr>
        <p:spPr bwMode="auto">
          <a:xfrm>
            <a:off x="1547813" y="4581525"/>
            <a:ext cx="352901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700" b="1" dirty="0">
                <a:solidFill>
                  <a:schemeClr val="tx2"/>
                </a:solidFill>
              </a:rPr>
              <a:t>НЕОБЕРЕЖНА</a:t>
            </a:r>
          </a:p>
        </p:txBody>
      </p:sp>
      <p:pic>
        <p:nvPicPr>
          <p:cNvPr id="75841" name="Picture 65" descr="символ в шляпе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51725" y="1916113"/>
            <a:ext cx="1428750" cy="1076325"/>
          </a:xfrm>
          <a:noFill/>
          <a:ln>
            <a:solidFill>
              <a:srgbClr val="33CCFF"/>
            </a:solidFill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1A4-97A8-4A34-AB0E-36FBE08876AB}" type="slidenum">
              <a:rPr lang="ru-RU"/>
              <a:pPr/>
              <a:t>27</a:t>
            </a:fld>
            <a:endParaRPr lang="ru-RU"/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07950" y="484188"/>
            <a:ext cx="68405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>
                <a:solidFill>
                  <a:schemeClr val="tx2"/>
                </a:solidFill>
              </a:rPr>
              <a:t>СПЕЦІАЛЬНА ЧАСТИНА КРИМІНОЛОГІЇ</a:t>
            </a:r>
          </a:p>
        </p:txBody>
      </p:sp>
      <p:grpSp>
        <p:nvGrpSpPr>
          <p:cNvPr id="79880" name="Group 8"/>
          <p:cNvGrpSpPr>
            <a:grpSpLocks/>
          </p:cNvGrpSpPr>
          <p:nvPr/>
        </p:nvGrpSpPr>
        <p:grpSpPr bwMode="auto">
          <a:xfrm>
            <a:off x="1908175" y="2349500"/>
            <a:ext cx="2665413" cy="1223963"/>
            <a:chOff x="521" y="1026"/>
            <a:chExt cx="1679" cy="771"/>
          </a:xfrm>
        </p:grpSpPr>
        <p:sp>
          <p:nvSpPr>
            <p:cNvPr id="79881" name="AutoShape 9"/>
            <p:cNvSpPr>
              <a:spLocks noChangeArrowheads="1"/>
            </p:cNvSpPr>
            <p:nvPr/>
          </p:nvSpPr>
          <p:spPr bwMode="auto">
            <a:xfrm>
              <a:off x="521" y="1026"/>
              <a:ext cx="1679" cy="771"/>
            </a:xfrm>
            <a:prstGeom prst="flowChartPunchedCard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76200" cmpd="tri">
              <a:solidFill>
                <a:schemeClr val="bg2"/>
              </a:solidFill>
              <a:miter lim="800000"/>
              <a:headEnd/>
              <a:tailEnd/>
            </a:ln>
            <a:effectLst>
              <a:outerShdw dist="117088" dir="2963922" algn="ctr" rotWithShape="0">
                <a:srgbClr val="00CC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82" name="Text Box 10"/>
            <p:cNvSpPr txBox="1">
              <a:spLocks noChangeArrowheads="1"/>
            </p:cNvSpPr>
            <p:nvPr/>
          </p:nvSpPr>
          <p:spPr bwMode="auto">
            <a:xfrm>
              <a:off x="521" y="1162"/>
              <a:ext cx="1587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400" b="1" dirty="0"/>
                <a:t>ПОЛІТИЧНА КРИМІНОЛОГІЯ</a:t>
              </a:r>
            </a:p>
          </p:txBody>
        </p:sp>
      </p:grpSp>
      <p:grpSp>
        <p:nvGrpSpPr>
          <p:cNvPr id="79883" name="Group 11"/>
          <p:cNvGrpSpPr>
            <a:grpSpLocks/>
          </p:cNvGrpSpPr>
          <p:nvPr/>
        </p:nvGrpSpPr>
        <p:grpSpPr bwMode="auto">
          <a:xfrm>
            <a:off x="1258888" y="3357563"/>
            <a:ext cx="3169096" cy="1223962"/>
            <a:chOff x="521" y="1026"/>
            <a:chExt cx="1679" cy="771"/>
          </a:xfrm>
        </p:grpSpPr>
        <p:sp>
          <p:nvSpPr>
            <p:cNvPr id="79884" name="AutoShape 12"/>
            <p:cNvSpPr>
              <a:spLocks noChangeArrowheads="1"/>
            </p:cNvSpPr>
            <p:nvPr/>
          </p:nvSpPr>
          <p:spPr bwMode="auto">
            <a:xfrm>
              <a:off x="521" y="1026"/>
              <a:ext cx="1679" cy="771"/>
            </a:xfrm>
            <a:prstGeom prst="flowChartPunchedCard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76200" cmpd="tri">
              <a:solidFill>
                <a:schemeClr val="bg2"/>
              </a:solidFill>
              <a:miter lim="800000"/>
              <a:headEnd/>
              <a:tailEnd/>
            </a:ln>
            <a:effectLst>
              <a:outerShdw dist="117088" dir="2963922" algn="ctr" rotWithShape="0">
                <a:srgbClr val="00CC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85" name="Text Box 13"/>
            <p:cNvSpPr txBox="1">
              <a:spLocks noChangeArrowheads="1"/>
            </p:cNvSpPr>
            <p:nvPr/>
          </p:nvSpPr>
          <p:spPr bwMode="auto">
            <a:xfrm>
              <a:off x="521" y="1162"/>
              <a:ext cx="1679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400" b="1" dirty="0"/>
                <a:t>КРИМІНОФАМІЛІСТИКА</a:t>
              </a:r>
            </a:p>
          </p:txBody>
        </p:sp>
      </p:grpSp>
      <p:grpSp>
        <p:nvGrpSpPr>
          <p:cNvPr id="79886" name="Group 14"/>
          <p:cNvGrpSpPr>
            <a:grpSpLocks/>
          </p:cNvGrpSpPr>
          <p:nvPr/>
        </p:nvGrpSpPr>
        <p:grpSpPr bwMode="auto">
          <a:xfrm>
            <a:off x="684213" y="4365625"/>
            <a:ext cx="2665412" cy="1223963"/>
            <a:chOff x="521" y="1026"/>
            <a:chExt cx="1679" cy="771"/>
          </a:xfrm>
        </p:grpSpPr>
        <p:sp>
          <p:nvSpPr>
            <p:cNvPr id="79887" name="AutoShape 15"/>
            <p:cNvSpPr>
              <a:spLocks noChangeArrowheads="1"/>
            </p:cNvSpPr>
            <p:nvPr/>
          </p:nvSpPr>
          <p:spPr bwMode="auto">
            <a:xfrm>
              <a:off x="521" y="1026"/>
              <a:ext cx="1679" cy="771"/>
            </a:xfrm>
            <a:prstGeom prst="flowChartPunchedCard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76200" cmpd="tri">
              <a:solidFill>
                <a:schemeClr val="bg2"/>
              </a:solidFill>
              <a:miter lim="800000"/>
              <a:headEnd/>
              <a:tailEnd/>
            </a:ln>
            <a:effectLst>
              <a:outerShdw dist="117088" dir="2963922" algn="ctr" rotWithShape="0">
                <a:srgbClr val="00CC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521" y="1162"/>
              <a:ext cx="1587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400" b="1" dirty="0"/>
                <a:t>ЕКОНОМІЧНА КРИМІНОЛОГІЯ</a:t>
              </a:r>
            </a:p>
          </p:txBody>
        </p:sp>
      </p:grpSp>
      <p:grpSp>
        <p:nvGrpSpPr>
          <p:cNvPr id="79889" name="Group 17"/>
          <p:cNvGrpSpPr>
            <a:grpSpLocks/>
          </p:cNvGrpSpPr>
          <p:nvPr/>
        </p:nvGrpSpPr>
        <p:grpSpPr bwMode="auto">
          <a:xfrm>
            <a:off x="106363" y="5373688"/>
            <a:ext cx="2665412" cy="1223962"/>
            <a:chOff x="521" y="1026"/>
            <a:chExt cx="1679" cy="771"/>
          </a:xfrm>
        </p:grpSpPr>
        <p:sp>
          <p:nvSpPr>
            <p:cNvPr id="79890" name="AutoShape 18"/>
            <p:cNvSpPr>
              <a:spLocks noChangeArrowheads="1"/>
            </p:cNvSpPr>
            <p:nvPr/>
          </p:nvSpPr>
          <p:spPr bwMode="auto">
            <a:xfrm>
              <a:off x="521" y="1026"/>
              <a:ext cx="1679" cy="771"/>
            </a:xfrm>
            <a:prstGeom prst="flowChartPunchedCard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76200" cmpd="tri">
              <a:solidFill>
                <a:schemeClr val="bg2"/>
              </a:solidFill>
              <a:miter lim="800000"/>
              <a:headEnd/>
              <a:tailEnd/>
            </a:ln>
            <a:effectLst>
              <a:outerShdw dist="117088" dir="2963922" algn="ctr" rotWithShape="0">
                <a:srgbClr val="00CC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521" y="1162"/>
              <a:ext cx="1587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400" b="1" dirty="0"/>
                <a:t> КРИМІНАЛЬНА АРМОЛОГІЯ</a:t>
              </a:r>
            </a:p>
          </p:txBody>
        </p:sp>
      </p:grpSp>
      <p:grpSp>
        <p:nvGrpSpPr>
          <p:cNvPr id="79895" name="Group 23"/>
          <p:cNvGrpSpPr>
            <a:grpSpLocks/>
          </p:cNvGrpSpPr>
          <p:nvPr/>
        </p:nvGrpSpPr>
        <p:grpSpPr bwMode="auto">
          <a:xfrm>
            <a:off x="6156176" y="2924175"/>
            <a:ext cx="2810024" cy="1223963"/>
            <a:chOff x="521" y="1026"/>
            <a:chExt cx="1679" cy="771"/>
          </a:xfrm>
        </p:grpSpPr>
        <p:sp>
          <p:nvSpPr>
            <p:cNvPr id="79896" name="AutoShape 24"/>
            <p:cNvSpPr>
              <a:spLocks noChangeArrowheads="1"/>
            </p:cNvSpPr>
            <p:nvPr/>
          </p:nvSpPr>
          <p:spPr bwMode="auto">
            <a:xfrm>
              <a:off x="521" y="1026"/>
              <a:ext cx="1679" cy="771"/>
            </a:xfrm>
            <a:prstGeom prst="flowChartPunchedCard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76200" cmpd="tri">
              <a:solidFill>
                <a:schemeClr val="bg2"/>
              </a:solidFill>
              <a:miter lim="800000"/>
              <a:headEnd/>
              <a:tailEnd/>
            </a:ln>
            <a:effectLst>
              <a:outerShdw dist="117088" dir="2963922" algn="ctr" rotWithShape="0">
                <a:srgbClr val="00CC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7" name="Text Box 25"/>
            <p:cNvSpPr txBox="1">
              <a:spLocks noChangeArrowheads="1"/>
            </p:cNvSpPr>
            <p:nvPr/>
          </p:nvSpPr>
          <p:spPr bwMode="auto">
            <a:xfrm>
              <a:off x="521" y="1162"/>
              <a:ext cx="1587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/>
                <a:t>КРИМІНОТЕОЛОГІЯ</a:t>
              </a:r>
            </a:p>
          </p:txBody>
        </p:sp>
      </p:grpSp>
      <p:grpSp>
        <p:nvGrpSpPr>
          <p:cNvPr id="79892" name="Group 20"/>
          <p:cNvGrpSpPr>
            <a:grpSpLocks/>
          </p:cNvGrpSpPr>
          <p:nvPr/>
        </p:nvGrpSpPr>
        <p:grpSpPr bwMode="auto">
          <a:xfrm>
            <a:off x="5724525" y="4076700"/>
            <a:ext cx="2951931" cy="1223963"/>
            <a:chOff x="521" y="1026"/>
            <a:chExt cx="1679" cy="771"/>
          </a:xfrm>
        </p:grpSpPr>
        <p:sp>
          <p:nvSpPr>
            <p:cNvPr id="79893" name="AutoShape 21"/>
            <p:cNvSpPr>
              <a:spLocks noChangeArrowheads="1"/>
            </p:cNvSpPr>
            <p:nvPr/>
          </p:nvSpPr>
          <p:spPr bwMode="auto">
            <a:xfrm>
              <a:off x="521" y="1026"/>
              <a:ext cx="1679" cy="771"/>
            </a:xfrm>
            <a:prstGeom prst="flowChartPunchedCard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76200" cmpd="tri">
              <a:solidFill>
                <a:schemeClr val="bg2"/>
              </a:solidFill>
              <a:miter lim="800000"/>
              <a:headEnd/>
              <a:tailEnd/>
            </a:ln>
            <a:effectLst>
              <a:outerShdw dist="117088" dir="2963922" algn="ctr" rotWithShape="0">
                <a:srgbClr val="00CC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4" name="Text Box 22"/>
            <p:cNvSpPr txBox="1">
              <a:spLocks noChangeArrowheads="1"/>
            </p:cNvSpPr>
            <p:nvPr/>
          </p:nvSpPr>
          <p:spPr bwMode="auto">
            <a:xfrm>
              <a:off x="521" y="1162"/>
              <a:ext cx="163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ru-RU" sz="2400" b="1" dirty="0"/>
                <a:t>КРИМІНОПЕНОЛОГІЯ</a:t>
              </a:r>
            </a:p>
          </p:txBody>
        </p:sp>
      </p:grpSp>
      <p:sp>
        <p:nvSpPr>
          <p:cNvPr id="79899" name="AutoShape 27"/>
          <p:cNvSpPr>
            <a:spLocks noChangeArrowheads="1"/>
          </p:cNvSpPr>
          <p:nvPr/>
        </p:nvSpPr>
        <p:spPr bwMode="auto">
          <a:xfrm>
            <a:off x="5436096" y="5373216"/>
            <a:ext cx="2665413" cy="1223962"/>
          </a:xfrm>
          <a:prstGeom prst="flowChartPunchedCard">
            <a:avLst/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76200" cmpd="tri">
            <a:solidFill>
              <a:schemeClr val="bg2"/>
            </a:solidFill>
            <a:miter lim="800000"/>
            <a:headEnd/>
            <a:tailEnd/>
          </a:ln>
          <a:effectLst>
            <a:outerShdw dist="117088" dir="2963922" algn="ctr" rotWithShape="0">
              <a:srgbClr val="00CC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79900" name="Text Box 28"/>
          <p:cNvSpPr txBox="1">
            <a:spLocks noChangeArrowheads="1"/>
          </p:cNvSpPr>
          <p:nvPr/>
        </p:nvSpPr>
        <p:spPr bwMode="auto">
          <a:xfrm>
            <a:off x="5508104" y="5733256"/>
            <a:ext cx="2519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 ВІКТИМОЛОГІЯ </a:t>
            </a:r>
          </a:p>
        </p:txBody>
      </p:sp>
      <p:pic>
        <p:nvPicPr>
          <p:cNvPr id="79901" name="Picture 29" descr="ростки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16688" y="260350"/>
            <a:ext cx="2447925" cy="2374900"/>
          </a:xfrm>
          <a:noFill/>
          <a:ln w="57150" cmpd="thinThick">
            <a:solidFill>
              <a:srgbClr val="000000"/>
            </a:solidFill>
          </a:ln>
          <a:effectLst>
            <a:outerShdw dist="127000" dir="2212194" algn="ctr" rotWithShape="0">
              <a:srgbClr val="00CCFF"/>
            </a:outerShdw>
          </a:effectLst>
        </p:spPr>
      </p:pic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250825" y="1628775"/>
            <a:ext cx="6337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b="1" dirty="0"/>
              <a:t>СТАЛИ ВИОКРЕМЛЮВАТИСЯ У В 70-Х РОКАХ ХХ СТ.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539552" y="3645024"/>
            <a:ext cx="8604448" cy="3212976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FE6FC-65C1-4129-8996-5428E6BA3EAB}" type="slidenum">
              <a:rPr lang="ru-RU"/>
              <a:pPr/>
              <a:t>28</a:t>
            </a:fld>
            <a:endParaRPr lang="ru-RU"/>
          </a:p>
        </p:txBody>
      </p:sp>
      <p:sp>
        <p:nvSpPr>
          <p:cNvPr id="13" name="Облако 12"/>
          <p:cNvSpPr/>
          <p:nvPr/>
        </p:nvSpPr>
        <p:spPr>
          <a:xfrm>
            <a:off x="4644008" y="2492896"/>
            <a:ext cx="4320480" cy="108012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539750" y="188913"/>
            <a:ext cx="82819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en-US" sz="4000" b="1" dirty="0">
                <a:solidFill>
                  <a:schemeClr val="tx2"/>
                </a:solidFill>
              </a:rPr>
              <a:t>IV. </a:t>
            </a:r>
            <a:r>
              <a:rPr lang="ru-RU" sz="4000" b="1" dirty="0">
                <a:solidFill>
                  <a:schemeClr val="tx2"/>
                </a:solidFill>
              </a:rPr>
              <a:t>МЕТОДИ КРИМІНОЛОГІЇ</a:t>
            </a:r>
          </a:p>
        </p:txBody>
      </p:sp>
      <p:sp>
        <p:nvSpPr>
          <p:cNvPr id="68613" name="AutoShape 5"/>
          <p:cNvSpPr>
            <a:spLocks noChangeArrowheads="1"/>
          </p:cNvSpPr>
          <p:nvPr/>
        </p:nvSpPr>
        <p:spPr bwMode="auto">
          <a:xfrm>
            <a:off x="539552" y="764704"/>
            <a:ext cx="8604448" cy="2016125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683568" y="1124744"/>
            <a:ext cx="8460432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000" b="1" i="1" dirty="0"/>
              <a:t>Методологія кримінології — </a:t>
            </a:r>
            <a:r>
              <a:rPr lang="uk-UA" sz="2000" dirty="0"/>
              <a:t>це система основних поглядів, принципів розуміння кримінальних явищ, що є базовими для наукового кримінологічного пізнання. Згідно з нею визначаються напрями наукового пошуку, пояснюються виявлені закономірності, здійснюються прогнози розвитку явищ.</a:t>
            </a:r>
            <a:endParaRPr lang="ru-RU" sz="2000" dirty="0"/>
          </a:p>
          <a:p>
            <a:pPr algn="ctr">
              <a:spcBef>
                <a:spcPct val="50000"/>
              </a:spcBef>
            </a:pPr>
            <a:endParaRPr lang="ru-RU" sz="2000" b="1" dirty="0"/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4751512" y="2780928"/>
            <a:ext cx="4392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i="1" dirty="0">
                <a:solidFill>
                  <a:schemeClr val="tx2"/>
                </a:solidFill>
              </a:rPr>
              <a:t>методологія теорії діалектики</a:t>
            </a: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68618" name="Picture 10" descr="мыслитель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552" y="2420888"/>
            <a:ext cx="1616075" cy="2160588"/>
          </a:xfrm>
          <a:noFill/>
          <a:ln>
            <a:solidFill>
              <a:schemeClr val="bg2"/>
            </a:solidFill>
          </a:ln>
          <a:effectLst>
            <a:outerShdw dist="125724" dir="2700000" algn="ctr" rotWithShape="0">
              <a:srgbClr val="00CCFF"/>
            </a:outerShdw>
          </a:effectLst>
        </p:spPr>
      </p:pic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755576" y="4365104"/>
            <a:ext cx="838842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i="1" dirty="0">
                <a:solidFill>
                  <a:schemeClr val="bg2">
                    <a:lumMod val="85000"/>
                    <a:lumOff val="15000"/>
                  </a:schemeClr>
                </a:solidFill>
              </a:rPr>
              <a:t>Методика кримінологічних досліджень</a:t>
            </a:r>
            <a:r>
              <a:rPr lang="uk-UA" sz="2000" dirty="0">
                <a:solidFill>
                  <a:schemeClr val="bg2">
                    <a:lumMod val="85000"/>
                    <a:lumOff val="15000"/>
                  </a:schemeClr>
                </a:solidFill>
              </a:rPr>
              <a:t> </a:t>
            </a:r>
            <a:r>
              <a:rPr lang="uk-UA" sz="2000" dirty="0"/>
              <a:t>— це система певних методів, технічних прийомів і засобів збору й обробки інформації,</a:t>
            </a:r>
            <a:r>
              <a:rPr lang="en-US" sz="2000" dirty="0"/>
              <a:t> </a:t>
            </a:r>
            <a:r>
              <a:rPr lang="uk-UA" sz="2000" dirty="0"/>
              <a:t>їхнє поєднання між собою, послідовність застосування</a:t>
            </a:r>
            <a:r>
              <a:rPr lang="ru-RU" sz="2000" dirty="0"/>
              <a:t> для того, </a:t>
            </a:r>
            <a:r>
              <a:rPr lang="ru-RU" sz="2000" dirty="0" err="1"/>
              <a:t>щоби</a:t>
            </a:r>
            <a:r>
              <a:rPr lang="ru-RU" sz="2000" dirty="0"/>
              <a:t> </a:t>
            </a:r>
            <a:r>
              <a:rPr lang="uk-UA" sz="2000" dirty="0"/>
              <a:t>більш повно, об’єктивно і глибоко пізнати досліджуваний кримінальний об’єкт, його сутність, зовнішні і внутрішні зв’язки, зміст елементів, з яких він складається</a:t>
            </a:r>
            <a:endParaRPr lang="ru-RU" sz="20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FE6FC-65C1-4129-8996-5428E6BA3EAB}" type="slidenum">
              <a:rPr lang="ru-RU"/>
              <a:pPr/>
              <a:t>29</a:t>
            </a:fld>
            <a:endParaRPr lang="ru-RU"/>
          </a:p>
        </p:txBody>
      </p:sp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3491880" y="2564904"/>
            <a:ext cx="5329287" cy="216024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635896" y="2996952"/>
            <a:ext cx="529252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2000" dirty="0"/>
              <a:t>ЗАГАЛЬНОНАУКОВІ МЕТОДИ</a:t>
            </a:r>
          </a:p>
          <a:p>
            <a:pPr algn="ctr">
              <a:spcBef>
                <a:spcPts val="0"/>
              </a:spcBef>
            </a:pPr>
            <a:r>
              <a:rPr lang="uk-UA" sz="2000" dirty="0"/>
              <a:t>загальні способи і шляхи дослідження процесів і явищ, які використовуються в різних галузях наукового знання</a:t>
            </a:r>
            <a:r>
              <a:rPr lang="ru-RU" sz="2000" dirty="0"/>
              <a:t>)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539750" y="188913"/>
            <a:ext cx="82819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en-US" sz="4000" b="1" dirty="0">
                <a:solidFill>
                  <a:schemeClr val="tx2"/>
                </a:solidFill>
              </a:rPr>
              <a:t>IV. </a:t>
            </a:r>
            <a:r>
              <a:rPr lang="ru-RU" sz="4000" b="1" dirty="0">
                <a:solidFill>
                  <a:schemeClr val="tx2"/>
                </a:solidFill>
              </a:rPr>
              <a:t>МЕТОДИ КРИМІНОЛОГІЇ</a:t>
            </a:r>
          </a:p>
        </p:txBody>
      </p:sp>
      <p:sp>
        <p:nvSpPr>
          <p:cNvPr id="68613" name="AutoShape 5"/>
          <p:cNvSpPr>
            <a:spLocks noChangeArrowheads="1"/>
          </p:cNvSpPr>
          <p:nvPr/>
        </p:nvSpPr>
        <p:spPr bwMode="auto">
          <a:xfrm>
            <a:off x="539552" y="764704"/>
            <a:ext cx="8604448" cy="2016125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683568" y="1124744"/>
            <a:ext cx="84604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000" b="1" i="1" dirty="0"/>
              <a:t>Методи кримінологічного дослідження</a:t>
            </a:r>
            <a:r>
              <a:rPr lang="uk-UA" sz="2000" dirty="0"/>
              <a:t> визначаються як система прийомів, способів, засобів збору, обробки та аналізу інформації, які застосовуються,</a:t>
            </a:r>
            <a:r>
              <a:rPr lang="ru-RU" sz="2000" dirty="0"/>
              <a:t> </a:t>
            </a:r>
            <a:r>
              <a:rPr lang="uk-UA" sz="2000" dirty="0"/>
              <a:t>щоби</a:t>
            </a:r>
            <a:r>
              <a:rPr lang="ru-RU" sz="2000" dirty="0">
                <a:hlinkClick r:id="rId2"/>
              </a:rPr>
              <a:t> </a:t>
            </a:r>
            <a:r>
              <a:rPr lang="uk-UA" sz="2000" dirty="0"/>
              <a:t>пізнати злочинність, її причини й умови, особу злочинця, мотивацію злочинної поведінки, спрогнозувати і виробити заходи із запобігання злочинності.</a:t>
            </a:r>
            <a:endParaRPr lang="ru-RU" sz="2000" b="1" dirty="0"/>
          </a:p>
        </p:txBody>
      </p:sp>
      <p:sp>
        <p:nvSpPr>
          <p:cNvPr id="68616" name="AutoShape 8"/>
          <p:cNvSpPr>
            <a:spLocks noChangeArrowheads="1"/>
          </p:cNvSpPr>
          <p:nvPr/>
        </p:nvSpPr>
        <p:spPr bwMode="auto">
          <a:xfrm>
            <a:off x="755576" y="4797152"/>
            <a:ext cx="7992888" cy="2060848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755576" y="5229200"/>
            <a:ext cx="78488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2400" dirty="0"/>
              <a:t>СПЕЦІАЛЬНІ МЕТОДИ</a:t>
            </a:r>
          </a:p>
          <a:p>
            <a:pPr algn="ctr">
              <a:spcBef>
                <a:spcPts val="0"/>
              </a:spcBef>
            </a:pPr>
            <a:r>
              <a:rPr lang="uk-UA" sz="2400" dirty="0"/>
              <a:t>це способи і прийоми конкретного дослідження об’єкта або процесу, які застосовуються щоби його оптимально регулювати</a:t>
            </a:r>
            <a:endParaRPr lang="ru-RU" sz="2400" dirty="0"/>
          </a:p>
        </p:txBody>
      </p:sp>
      <p:pic>
        <p:nvPicPr>
          <p:cNvPr id="68618" name="Picture 10" descr="мыслитель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2938" y="2565400"/>
            <a:ext cx="1616075" cy="2160588"/>
          </a:xfrm>
          <a:noFill/>
          <a:ln>
            <a:solidFill>
              <a:schemeClr val="bg2"/>
            </a:solidFill>
          </a:ln>
          <a:effectLst>
            <a:outerShdw dist="125724" dir="2700000" algn="ctr" rotWithShape="0">
              <a:srgbClr val="00CCFF"/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3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611560" y="2204864"/>
            <a:ext cx="8280920" cy="208823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9632" y="2780928"/>
            <a:ext cx="68407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50000"/>
              </a:spcBef>
            </a:pPr>
            <a:r>
              <a:rPr lang="uk-UA" sz="2800" dirty="0"/>
              <a:t>1. </a:t>
            </a:r>
            <a:r>
              <a:rPr lang="uk-UA" sz="3600" dirty="0"/>
              <a:t>Кримінологія є самостійною наукою</a:t>
            </a:r>
            <a:endParaRPr lang="ru-RU" sz="3600" b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83671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ЧИ Є КРИМІНОЛОГІЯ НАУКОЮ?</a:t>
            </a:r>
          </a:p>
        </p:txBody>
      </p:sp>
      <p:sp>
        <p:nvSpPr>
          <p:cNvPr id="8" name="Блок-схема: документ 7"/>
          <p:cNvSpPr/>
          <p:nvPr/>
        </p:nvSpPr>
        <p:spPr>
          <a:xfrm rot="20745938">
            <a:off x="4525895" y="4022156"/>
            <a:ext cx="4464496" cy="1806860"/>
          </a:xfrm>
          <a:prstGeom prst="flowChartDocumen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2"/>
                </a:solidFill>
              </a:rPr>
              <a:t>Саме цю точку зору підтримують більшість науковців</a:t>
            </a:r>
            <a:endParaRPr lang="ru-RU" sz="3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8BE6-27C5-49E0-B3DE-79D07AC8DDA0}" type="slidenum">
              <a:rPr lang="ru-RU"/>
              <a:pPr/>
              <a:t>30</a:t>
            </a:fld>
            <a:endParaRPr lang="ru-RU"/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539750" y="44450"/>
            <a:ext cx="82819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3600" b="1" dirty="0">
                <a:solidFill>
                  <a:schemeClr val="tx2"/>
                </a:solidFill>
              </a:rPr>
              <a:t>ЗАГАЛЬНОНАУКО</a:t>
            </a:r>
            <a:r>
              <a:rPr lang="uk-UA" sz="3600" b="1" dirty="0">
                <a:solidFill>
                  <a:schemeClr val="tx2"/>
                </a:solidFill>
              </a:rPr>
              <a:t>ВІ МЕТОДИ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69635" name="AutoShape 3"/>
          <p:cNvSpPr>
            <a:spLocks noChangeArrowheads="1"/>
          </p:cNvSpPr>
          <p:nvPr/>
        </p:nvSpPr>
        <p:spPr bwMode="auto">
          <a:xfrm>
            <a:off x="611560" y="908720"/>
            <a:ext cx="2519363" cy="108012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АНАЛІЗ І СИНТЕЗ</a:t>
            </a: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611560" y="2348880"/>
            <a:ext cx="2519362" cy="1296144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endParaRPr lang="ru-RU" sz="2400" b="1"/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611560" y="3861048"/>
            <a:ext cx="2519362" cy="1079399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АНАЛОГІЯ</a:t>
            </a: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3491880" y="1916832"/>
            <a:ext cx="2519362" cy="864096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АБСТРАКЦІЯ</a:t>
            </a:r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auto">
          <a:xfrm>
            <a:off x="3491880" y="908721"/>
            <a:ext cx="2519362" cy="792088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УЗАГАЛЬНЕННЯ</a:t>
            </a:r>
          </a:p>
        </p:txBody>
      </p:sp>
      <p:sp>
        <p:nvSpPr>
          <p:cNvPr id="69640" name="AutoShape 8"/>
          <p:cNvSpPr>
            <a:spLocks noChangeArrowheads="1"/>
          </p:cNvSpPr>
          <p:nvPr/>
        </p:nvSpPr>
        <p:spPr bwMode="auto">
          <a:xfrm>
            <a:off x="6624637" y="2780929"/>
            <a:ext cx="2519363" cy="864096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uk-UA" sz="2400" b="1" dirty="0"/>
              <a:t>ІСТОРИЧНИЙ </a:t>
            </a:r>
          </a:p>
          <a:p>
            <a:pPr algn="ctr"/>
            <a:r>
              <a:rPr lang="uk-UA" sz="2400" b="1" dirty="0"/>
              <a:t>АНАЛІЗ</a:t>
            </a:r>
          </a:p>
        </p:txBody>
      </p:sp>
      <p:sp>
        <p:nvSpPr>
          <p:cNvPr id="69641" name="AutoShape 9"/>
          <p:cNvSpPr>
            <a:spLocks noChangeArrowheads="1"/>
          </p:cNvSpPr>
          <p:nvPr/>
        </p:nvSpPr>
        <p:spPr bwMode="auto">
          <a:xfrm>
            <a:off x="6624638" y="1844824"/>
            <a:ext cx="2519362" cy="72008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endParaRPr lang="ru-RU" sz="2400" b="1" dirty="0"/>
          </a:p>
          <a:p>
            <a:pPr algn="ctr"/>
            <a:r>
              <a:rPr lang="ru-RU" sz="2400" b="1" dirty="0"/>
              <a:t>МОДЕЛЮВАННЯ</a:t>
            </a:r>
          </a:p>
          <a:p>
            <a:pPr algn="ctr"/>
            <a:endParaRPr lang="ru-RU" sz="2400" dirty="0"/>
          </a:p>
        </p:txBody>
      </p:sp>
      <p:sp>
        <p:nvSpPr>
          <p:cNvPr id="69642" name="AutoShape 10"/>
          <p:cNvSpPr>
            <a:spLocks noChangeArrowheads="1"/>
          </p:cNvSpPr>
          <p:nvPr/>
        </p:nvSpPr>
        <p:spPr bwMode="auto">
          <a:xfrm>
            <a:off x="6588224" y="908720"/>
            <a:ext cx="2411760" cy="72008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УЗАГАЛЬНЕННЯ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899592" y="2492896"/>
            <a:ext cx="15776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400" b="1" dirty="0"/>
              <a:t>ІНДУКЦІЯ І </a:t>
            </a:r>
          </a:p>
          <a:p>
            <a:pPr algn="ctr"/>
            <a:r>
              <a:rPr lang="ru-RU" sz="2400" b="1" dirty="0"/>
              <a:t>ДЕДУКЦІЯ</a:t>
            </a:r>
          </a:p>
        </p:txBody>
      </p:sp>
      <p:pic>
        <p:nvPicPr>
          <p:cNvPr id="69644" name="Picture 12" descr="лупа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95738" y="5445125"/>
            <a:ext cx="1368425" cy="1138238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611560" y="5301208"/>
            <a:ext cx="2519362" cy="1079399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uk-UA" sz="2400" b="1" dirty="0"/>
              <a:t>ГІПОТЕЗА</a:t>
            </a:r>
            <a:endParaRPr lang="ru-RU" sz="2400" b="1" dirty="0"/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3563888" y="3933056"/>
            <a:ext cx="2591370" cy="136815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СХОДЖЕННЯ ВІД </a:t>
            </a:r>
          </a:p>
          <a:p>
            <a:pPr algn="ctr"/>
            <a:r>
              <a:rPr lang="ru-RU" sz="2400" b="1" dirty="0"/>
              <a:t>АБСТРАКТНОГО ДО </a:t>
            </a:r>
          </a:p>
          <a:p>
            <a:pPr algn="ctr"/>
            <a:r>
              <a:rPr lang="ru-RU" sz="2400" b="1" dirty="0"/>
              <a:t>КОНКРЕТНОГО</a:t>
            </a: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6624637" y="5373216"/>
            <a:ext cx="2519363" cy="963488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uk-UA" sz="2400" b="1" dirty="0"/>
              <a:t>ФОРМАЛІЗАЦІЯ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3491880" y="2924944"/>
            <a:ext cx="2519362" cy="792088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ПОРІВНЯННЯ</a:t>
            </a: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6624637" y="3861048"/>
            <a:ext cx="2519363" cy="1224136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uk-UA" sz="2400" b="1" dirty="0"/>
              <a:t>СИТЕМНО-</a:t>
            </a:r>
          </a:p>
          <a:p>
            <a:pPr algn="ctr"/>
            <a:r>
              <a:rPr lang="uk-UA" sz="2400" b="1" dirty="0"/>
              <a:t>СТРУКТУРНИЙ </a:t>
            </a:r>
          </a:p>
          <a:p>
            <a:pPr algn="ctr"/>
            <a:r>
              <a:rPr lang="uk-UA" sz="2400" b="1" dirty="0"/>
              <a:t>АНАЛІЗ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8BE6-27C5-49E0-B3DE-79D07AC8DDA0}" type="slidenum">
              <a:rPr lang="ru-RU"/>
              <a:pPr/>
              <a:t>31</a:t>
            </a:fld>
            <a:endParaRPr lang="ru-RU"/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539750" y="44450"/>
            <a:ext cx="82819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uk-UA" sz="3600" b="1" dirty="0">
                <a:solidFill>
                  <a:schemeClr val="tx2"/>
                </a:solidFill>
              </a:rPr>
              <a:t>СПЕЦІАЛЬНІ МЕТОДИ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69635" name="AutoShape 3"/>
          <p:cNvSpPr>
            <a:spLocks noChangeArrowheads="1"/>
          </p:cNvSpPr>
          <p:nvPr/>
        </p:nvSpPr>
        <p:spPr bwMode="auto">
          <a:xfrm>
            <a:off x="611560" y="908720"/>
            <a:ext cx="3888432" cy="244827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СОЦІОЛОГІЧНІ</a:t>
            </a:r>
          </a:p>
          <a:p>
            <a:pPr algn="ctr"/>
            <a:r>
              <a:rPr lang="uk-UA" sz="2400" b="1" dirty="0"/>
              <a:t>(опитування, </a:t>
            </a:r>
          </a:p>
          <a:p>
            <a:pPr algn="ctr"/>
            <a:r>
              <a:rPr lang="uk-UA" sz="2400" b="1" dirty="0"/>
              <a:t>спостереження, </a:t>
            </a:r>
          </a:p>
          <a:p>
            <a:pPr algn="ctr"/>
            <a:r>
              <a:rPr lang="uk-UA" sz="2400" b="1" dirty="0"/>
              <a:t>експеримент, </a:t>
            </a:r>
          </a:p>
          <a:p>
            <a:pPr algn="ctr"/>
            <a:r>
              <a:rPr lang="uk-UA" sz="2400" b="1" dirty="0"/>
              <a:t>соціологічне обстеження,</a:t>
            </a:r>
          </a:p>
          <a:p>
            <a:pPr algn="ctr"/>
            <a:r>
              <a:rPr lang="uk-UA" sz="2400" b="1" dirty="0"/>
              <a:t>документальний метод</a:t>
            </a:r>
            <a:endParaRPr lang="ru-RU" sz="2400" b="1" dirty="0"/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611560" y="3429000"/>
            <a:ext cx="3960440" cy="208823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СТАТИСТИЧНІ</a:t>
            </a:r>
          </a:p>
          <a:p>
            <a:pPr algn="ctr"/>
            <a:r>
              <a:rPr lang="uk-UA" sz="2400" b="1" dirty="0"/>
              <a:t>(апроксимація,</a:t>
            </a:r>
          </a:p>
          <a:p>
            <a:pPr algn="ctr"/>
            <a:r>
              <a:rPr lang="uk-UA" sz="2400" b="1" dirty="0"/>
              <a:t>екстраполяція)</a:t>
            </a:r>
            <a:endParaRPr lang="ru-RU" sz="2400" b="1" dirty="0"/>
          </a:p>
        </p:txBody>
      </p:sp>
      <p:pic>
        <p:nvPicPr>
          <p:cNvPr id="69644" name="Picture 12" descr="лупа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11960" y="5719762"/>
            <a:ext cx="1368425" cy="1138238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5004048" y="3429000"/>
            <a:ext cx="3888432" cy="208823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uk-UA" sz="2400" b="1" dirty="0"/>
              <a:t>МАТЕМАТИЧНІ</a:t>
            </a:r>
          </a:p>
          <a:p>
            <a:pPr algn="ctr"/>
            <a:r>
              <a:rPr lang="uk-UA" sz="2400" b="1" dirty="0"/>
              <a:t>(математичне моделювання,</a:t>
            </a:r>
          </a:p>
          <a:p>
            <a:pPr algn="ctr"/>
            <a:r>
              <a:rPr lang="uk-UA" sz="2400" b="1" dirty="0"/>
              <a:t>кореляційний, кластерний,</a:t>
            </a:r>
          </a:p>
          <a:p>
            <a:pPr algn="ctr"/>
            <a:r>
              <a:rPr lang="uk-UA" sz="2400" b="1" dirty="0"/>
              <a:t>структурний, факторний,</a:t>
            </a:r>
          </a:p>
          <a:p>
            <a:pPr algn="ctr"/>
            <a:r>
              <a:rPr lang="uk-UA" sz="2400" b="1" dirty="0"/>
              <a:t>причинний аналіз</a:t>
            </a:r>
            <a:endParaRPr lang="ru-RU" sz="2400" b="1" dirty="0"/>
          </a:p>
        </p:txBody>
      </p:sp>
      <p:sp>
        <p:nvSpPr>
          <p:cNvPr id="20" name="AutoShape 3"/>
          <p:cNvSpPr>
            <a:spLocks noChangeArrowheads="1"/>
          </p:cNvSpPr>
          <p:nvPr/>
        </p:nvSpPr>
        <p:spPr bwMode="auto">
          <a:xfrm>
            <a:off x="5004048" y="908720"/>
            <a:ext cx="3888432" cy="2376264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/>
            <a:r>
              <a:rPr lang="ru-RU" sz="2400" b="1" dirty="0"/>
              <a:t>ПСИХОЛОГІЧНІ</a:t>
            </a:r>
          </a:p>
          <a:p>
            <a:pPr algn="ctr"/>
            <a:r>
              <a:rPr lang="uk-UA" sz="2400" b="1" dirty="0"/>
              <a:t>(метод обрахування інтелекту, </a:t>
            </a:r>
          </a:p>
          <a:p>
            <a:pPr algn="ctr"/>
            <a:r>
              <a:rPr lang="uk-UA" sz="2400" b="1" dirty="0"/>
              <a:t>метод комплексного </a:t>
            </a:r>
          </a:p>
          <a:p>
            <a:pPr algn="ctr"/>
            <a:r>
              <a:rPr lang="uk-UA" sz="2400" b="1" dirty="0"/>
              <a:t>психологічного тестування,</a:t>
            </a:r>
          </a:p>
          <a:p>
            <a:pPr algn="ctr"/>
            <a:r>
              <a:rPr lang="uk-UA" sz="2400" b="1" dirty="0" err="1"/>
              <a:t>“тест</a:t>
            </a:r>
            <a:r>
              <a:rPr lang="uk-UA" sz="2400" b="1" dirty="0"/>
              <a:t> </a:t>
            </a:r>
            <a:r>
              <a:rPr lang="uk-UA" sz="2400" b="1" dirty="0" err="1"/>
              <a:t>руки”</a:t>
            </a:r>
            <a:r>
              <a:rPr lang="uk-UA" sz="2400" b="1" dirty="0"/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381000"/>
            <a:ext cx="8748464" cy="1143000"/>
          </a:xfrm>
        </p:spPr>
        <p:txBody>
          <a:bodyPr/>
          <a:lstStyle/>
          <a:p>
            <a:r>
              <a:rPr lang="en-US" b="1" dirty="0"/>
              <a:t>V.</a:t>
            </a:r>
            <a:r>
              <a:rPr lang="uk-UA" b="1" dirty="0"/>
              <a:t> КРИМІНОЛОГІЧНЕ ДОСЛІДЖЕННЯ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AE65-8962-443C-A1A4-4155852B1529}" type="slidenum">
              <a:rPr lang="ru-RU" smtClean="0"/>
              <a:pPr/>
              <a:t>32</a:t>
            </a:fld>
            <a:endParaRPr lang="ru-RU"/>
          </a:p>
        </p:txBody>
      </p:sp>
      <p:sp>
        <p:nvSpPr>
          <p:cNvPr id="6" name="AutoShape 3"/>
          <p:cNvSpPr>
            <a:spLocks noGrp="1" noChangeArrowheads="1"/>
          </p:cNvSpPr>
          <p:nvPr>
            <p:ph idx="1"/>
          </p:nvPr>
        </p:nvSpPr>
        <p:spPr bwMode="auto">
          <a:xfrm>
            <a:off x="467544" y="1772816"/>
            <a:ext cx="8424936" cy="353603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38100">
            <a:solidFill>
              <a:schemeClr val="tx2"/>
            </a:solidFill>
            <a:round/>
            <a:headEnd/>
            <a:tailEnd/>
          </a:ln>
          <a:effectLst>
            <a:outerShdw dist="99190" dir="3011666" algn="ctr" rotWithShape="0">
              <a:srgbClr val="00CCFF"/>
            </a:outerShdw>
          </a:effectLst>
        </p:spPr>
        <p:txBody>
          <a:bodyPr wrap="none" anchor="ctr"/>
          <a:lstStyle/>
          <a:p>
            <a:pPr algn="ctr">
              <a:buNone/>
            </a:pPr>
            <a:r>
              <a:rPr lang="uk-UA" sz="2800" dirty="0"/>
              <a:t>Це вивчення з використанням досягнень науки на основі </a:t>
            </a:r>
          </a:p>
          <a:p>
            <a:pPr algn="ctr">
              <a:buNone/>
            </a:pPr>
            <a:r>
              <a:rPr lang="uk-UA" sz="2800" dirty="0"/>
              <a:t>спеціально розроблених методів і методик різноманітних </a:t>
            </a:r>
          </a:p>
          <a:p>
            <a:pPr algn="ctr">
              <a:buNone/>
            </a:pPr>
            <a:r>
              <a:rPr lang="uk-UA" sz="2800" dirty="0"/>
              <a:t>соціальних, правових, моральних, соціально-психологічних та </a:t>
            </a:r>
          </a:p>
          <a:p>
            <a:pPr algn="ctr">
              <a:buNone/>
            </a:pPr>
            <a:r>
              <a:rPr lang="uk-UA" sz="2800" dirty="0"/>
              <a:t>інших</a:t>
            </a:r>
            <a:r>
              <a:rPr lang="ru-RU" sz="2800" dirty="0"/>
              <a:t> </a:t>
            </a:r>
            <a:r>
              <a:rPr lang="uk-UA" sz="2800" dirty="0"/>
              <a:t>чинників, які позитивно або негативно впливають </a:t>
            </a:r>
          </a:p>
          <a:p>
            <a:pPr algn="ctr">
              <a:buNone/>
            </a:pPr>
            <a:r>
              <a:rPr lang="uk-UA" sz="2800" dirty="0"/>
              <a:t>на злочинність, її причини та умови, особистість злочинця, </a:t>
            </a:r>
          </a:p>
          <a:p>
            <a:pPr algn="ctr">
              <a:buNone/>
            </a:pPr>
            <a:r>
              <a:rPr lang="uk-UA" sz="2800" dirty="0"/>
              <a:t>запобігання злочинам.</a:t>
            </a:r>
            <a:endParaRPr lang="ru-RU" sz="2800" b="1" dirty="0"/>
          </a:p>
        </p:txBody>
      </p:sp>
      <p:pic>
        <p:nvPicPr>
          <p:cNvPr id="7" name="Picture 2" descr="C:\Users\home\Documents\Презентации по Криминологии\Detective-With-Magnifying-Gl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437112"/>
            <a:ext cx="2160240" cy="2304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  <a:softEdge rad="127000"/>
          </a:effec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C:\Users\home\Documents\Презентации по Криминологии\23f3f401fb3a4ddf550a602f66ccb8e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7319" y="0"/>
            <a:ext cx="2416681" cy="1593855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381000"/>
            <a:ext cx="8748464" cy="1143000"/>
          </a:xfrm>
        </p:spPr>
        <p:txBody>
          <a:bodyPr/>
          <a:lstStyle/>
          <a:p>
            <a:r>
              <a:rPr lang="uk-UA" sz="3600" b="1" dirty="0"/>
              <a:t>ЦІЛІ КРИМІНОЛОГІЧНОГО ДОСЛІДЖЕННЯ</a:t>
            </a:r>
            <a:endParaRPr lang="ru-RU" sz="36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AE65-8962-443C-A1A4-4155852B1529}" type="slidenum">
              <a:rPr lang="ru-RU" smtClean="0"/>
              <a:pPr/>
              <a:t>33</a:t>
            </a:fld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685800" y="1484784"/>
          <a:ext cx="8278813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604448" cy="1407368"/>
          </a:xfrm>
        </p:spPr>
        <p:txBody>
          <a:bodyPr/>
          <a:lstStyle/>
          <a:p>
            <a:r>
              <a:rPr lang="uk-UA" sz="3600" b="1" dirty="0"/>
              <a:t>ЕТАПИ КРИМІНОЛОГІЧНОГО ДОСЛІДЖННЯ</a:t>
            </a:r>
            <a:endParaRPr lang="ru-RU" sz="36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85800" y="1196752"/>
          <a:ext cx="8458200" cy="566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639">
                <a:tc>
                  <a:txBody>
                    <a:bodyPr/>
                    <a:lstStyle/>
                    <a:p>
                      <a:r>
                        <a:rPr lang="uk-UA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ПІДГОТОВЧИЙ ЕТАП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РОБОЧИЙ ЕТАП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ЗАКЛЮЧНИЙ</a:t>
                      </a:r>
                      <a:r>
                        <a:rPr lang="uk-UA" sz="2400" baseline="0" dirty="0"/>
                        <a:t> ЕТАП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5075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формулювання наукової проблеми й гіпотези дослідження;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розробка інструментарію (підготовка анкет, опитувальних листів, бланків інтерв’ю тощо)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формулювання висновків і розробка конкретних пропозицій за результатами дослідження, впровадження</a:t>
                      </a:r>
                      <a:r>
                        <a:rPr lang="uk-UA" sz="18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їх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 практику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6678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розробка програми дослідження </a:t>
                      </a:r>
                      <a:r>
                        <a:rPr lang="uk-UA" sz="20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(мета,</a:t>
                      </a:r>
                      <a:r>
                        <a:rPr lang="uk-UA" sz="20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завдання, </a:t>
                      </a:r>
                      <a:r>
                        <a:rPr lang="uk-UA" sz="20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гіпотеза,</a:t>
                      </a:r>
                      <a:r>
                        <a:rPr lang="uk-UA" sz="20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обсяг дослідження; період часу, за який досліджується об’єкт,</a:t>
                      </a:r>
                      <a:r>
                        <a:rPr lang="uk-UA" sz="20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методи (методики),</a:t>
                      </a:r>
                      <a:r>
                        <a:rPr lang="uk-UA" sz="20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очікувані результати.</a:t>
                      </a:r>
                      <a:endParaRPr lang="ru-RU" sz="20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збір інформації (спостереження, опитування, вивчення документів тощо)</a:t>
                      </a:r>
                      <a:endParaRPr lang="ru-RU" sz="2000" dirty="0">
                        <a:latin typeface="+mn-lt"/>
                      </a:endParaRP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3856">
                <a:tc>
                  <a:txBody>
                    <a:bodyPr/>
                    <a:lstStyle/>
                    <a:p>
                      <a:pPr algn="ctr"/>
                      <a:r>
                        <a:rPr lang="uk-UA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складання робочого плану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/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A873-5958-44E4-9525-B22CC1411CA7}" type="slidenum">
              <a:rPr lang="ru-RU" smtClean="0"/>
              <a:pPr/>
              <a:t>34</a:t>
            </a:fld>
            <a:endParaRPr lang="ru-RU"/>
          </a:p>
        </p:txBody>
      </p:sp>
      <p:pic>
        <p:nvPicPr>
          <p:cNvPr id="6" name="Picture 2" descr="C:\Users\home\Documents\Презентации по Криминологии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5689596"/>
            <a:ext cx="1353332" cy="1168404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7" name="Picture 3" descr="C:\Users\home\Documents\Презентации по Криминологии\inde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5589240"/>
            <a:ext cx="1651444" cy="1268760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8" name="Picture 4" descr="C:\Users\home\Documents\Презентации по Криминологии\1333719975_pressfoto_1187653-xsma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5733256"/>
            <a:ext cx="1403648" cy="1016854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81000"/>
            <a:ext cx="8316416" cy="1143000"/>
          </a:xfrm>
        </p:spPr>
        <p:txBody>
          <a:bodyPr/>
          <a:lstStyle/>
          <a:p>
            <a:r>
              <a:rPr lang="en-US" sz="3200" b="1" dirty="0"/>
              <a:t>VI</a:t>
            </a:r>
            <a:r>
              <a:rPr lang="ru-RU" sz="3200" b="1" dirty="0"/>
              <a:t>. </a:t>
            </a:r>
            <a:r>
              <a:rPr lang="uk-UA" sz="3200" b="1" dirty="0"/>
              <a:t>ЗВ’ЯЗОК КРИМІНОЛОГІЇ З ІНШИМИ НАУКАМИ.</a:t>
            </a:r>
            <a:endParaRPr lang="ru-RU" sz="32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85800" y="1700808"/>
          <a:ext cx="77724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A873-5958-44E4-9525-B22CC1411CA7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087-E7C9-4285-B0D1-F2E165440251}" type="slidenum">
              <a:rPr lang="ru-RU"/>
              <a:pPr/>
              <a:t>36</a:t>
            </a:fld>
            <a:endParaRPr lang="ru-RU"/>
          </a:p>
        </p:txBody>
      </p:sp>
      <p:sp>
        <p:nvSpPr>
          <p:cNvPr id="81925" name="AutoShape 5"/>
          <p:cNvSpPr>
            <a:spLocks noChangeArrowheads="1"/>
          </p:cNvSpPr>
          <p:nvPr/>
        </p:nvSpPr>
        <p:spPr bwMode="auto">
          <a:xfrm>
            <a:off x="2700338" y="2636838"/>
            <a:ext cx="3527425" cy="2376487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499EAF">
                  <a:gamma/>
                  <a:shade val="46275"/>
                  <a:invGamma/>
                </a:srgbClr>
              </a:gs>
              <a:gs pos="100000">
                <a:srgbClr val="499EAF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33CC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3203848" y="3140968"/>
            <a:ext cx="259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3600" b="1" dirty="0" err="1"/>
              <a:t>Неюридичні</a:t>
            </a:r>
            <a:r>
              <a:rPr lang="ru-RU" sz="3600" b="1" dirty="0"/>
              <a:t> </a:t>
            </a:r>
          </a:p>
          <a:p>
            <a:pPr algn="ctr">
              <a:spcBef>
                <a:spcPts val="0"/>
              </a:spcBef>
            </a:pPr>
            <a:r>
              <a:rPr lang="ru-RU" sz="3600" b="1" dirty="0"/>
              <a:t>науки</a:t>
            </a: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755650" y="333375"/>
            <a:ext cx="7345363" cy="936625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843213" y="476250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КРИМІНОЛОГІЯ</a:t>
            </a:r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>
            <a:off x="4427538" y="1052513"/>
            <a:ext cx="0" cy="15843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81932" name="Group 12"/>
          <p:cNvGrpSpPr>
            <a:grpSpLocks/>
          </p:cNvGrpSpPr>
          <p:nvPr/>
        </p:nvGrpSpPr>
        <p:grpSpPr bwMode="auto">
          <a:xfrm>
            <a:off x="323850" y="1557339"/>
            <a:ext cx="2232025" cy="863549"/>
            <a:chOff x="295" y="1026"/>
            <a:chExt cx="1406" cy="862"/>
          </a:xfrm>
        </p:grpSpPr>
        <p:sp>
          <p:nvSpPr>
            <p:cNvPr id="81930" name="AutoShape 10"/>
            <p:cNvSpPr>
              <a:spLocks noChangeArrowheads="1"/>
            </p:cNvSpPr>
            <p:nvPr/>
          </p:nvSpPr>
          <p:spPr bwMode="auto">
            <a:xfrm>
              <a:off x="295" y="1026"/>
              <a:ext cx="1406" cy="862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499EAF"/>
                </a:gs>
                <a:gs pos="100000">
                  <a:srgbClr val="499EAF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31" name="Text Box 11"/>
            <p:cNvSpPr txBox="1">
              <a:spLocks noChangeArrowheads="1"/>
            </p:cNvSpPr>
            <p:nvPr/>
          </p:nvSpPr>
          <p:spPr bwMode="auto">
            <a:xfrm>
              <a:off x="431" y="1241"/>
              <a:ext cx="1134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chemeClr val="tx2"/>
                  </a:solidFill>
                </a:rPr>
                <a:t>ФІЛОСОФІЯ</a:t>
              </a:r>
            </a:p>
          </p:txBody>
        </p:sp>
      </p:grpSp>
      <p:grpSp>
        <p:nvGrpSpPr>
          <p:cNvPr id="81933" name="Group 13"/>
          <p:cNvGrpSpPr>
            <a:grpSpLocks/>
          </p:cNvGrpSpPr>
          <p:nvPr/>
        </p:nvGrpSpPr>
        <p:grpSpPr bwMode="auto">
          <a:xfrm>
            <a:off x="179387" y="3573463"/>
            <a:ext cx="2232026" cy="1368425"/>
            <a:chOff x="386" y="1208"/>
            <a:chExt cx="1406" cy="862"/>
          </a:xfrm>
        </p:grpSpPr>
        <p:sp>
          <p:nvSpPr>
            <p:cNvPr id="81934" name="AutoShape 14"/>
            <p:cNvSpPr>
              <a:spLocks noChangeArrowheads="1"/>
            </p:cNvSpPr>
            <p:nvPr/>
          </p:nvSpPr>
          <p:spPr bwMode="auto">
            <a:xfrm>
              <a:off x="386" y="1208"/>
              <a:ext cx="1360" cy="862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499EAF"/>
                </a:gs>
                <a:gs pos="100000">
                  <a:srgbClr val="499EAF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35" name="Text Box 15"/>
            <p:cNvSpPr txBox="1">
              <a:spLocks noChangeArrowheads="1"/>
            </p:cNvSpPr>
            <p:nvPr/>
          </p:nvSpPr>
          <p:spPr bwMode="auto">
            <a:xfrm>
              <a:off x="431" y="1480"/>
              <a:ext cx="136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chemeClr val="tx2"/>
                  </a:solidFill>
                </a:rPr>
                <a:t>МАТЕМАТИКА</a:t>
              </a:r>
            </a:p>
          </p:txBody>
        </p:sp>
      </p:grpSp>
      <p:sp>
        <p:nvSpPr>
          <p:cNvPr id="81937" name="AutoShape 17"/>
          <p:cNvSpPr>
            <a:spLocks noChangeArrowheads="1"/>
          </p:cNvSpPr>
          <p:nvPr/>
        </p:nvSpPr>
        <p:spPr bwMode="auto">
          <a:xfrm>
            <a:off x="6697663" y="3140075"/>
            <a:ext cx="2411412" cy="136842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6948488" y="3619500"/>
            <a:ext cx="1944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ПСИХОЛОГІЯ</a:t>
            </a:r>
          </a:p>
        </p:txBody>
      </p:sp>
      <p:sp>
        <p:nvSpPr>
          <p:cNvPr id="81940" name="AutoShape 20"/>
          <p:cNvSpPr>
            <a:spLocks noChangeArrowheads="1"/>
          </p:cNvSpPr>
          <p:nvPr/>
        </p:nvSpPr>
        <p:spPr bwMode="auto">
          <a:xfrm>
            <a:off x="6588125" y="5084763"/>
            <a:ext cx="2232025" cy="136842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6659563" y="5564188"/>
            <a:ext cx="2160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ПЕДАГОГІКА</a:t>
            </a:r>
          </a:p>
        </p:txBody>
      </p:sp>
      <p:sp>
        <p:nvSpPr>
          <p:cNvPr id="81943" name="AutoShape 23"/>
          <p:cNvSpPr>
            <a:spLocks noChangeArrowheads="1"/>
          </p:cNvSpPr>
          <p:nvPr/>
        </p:nvSpPr>
        <p:spPr bwMode="auto">
          <a:xfrm>
            <a:off x="3492500" y="5516563"/>
            <a:ext cx="2232025" cy="136842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3708400" y="5995988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ЕКОНОМІКА</a:t>
            </a:r>
          </a:p>
        </p:txBody>
      </p:sp>
      <p:sp>
        <p:nvSpPr>
          <p:cNvPr id="81946" name="AutoShape 26"/>
          <p:cNvSpPr>
            <a:spLocks noChangeArrowheads="1"/>
          </p:cNvSpPr>
          <p:nvPr/>
        </p:nvSpPr>
        <p:spPr bwMode="auto">
          <a:xfrm>
            <a:off x="468313" y="5229225"/>
            <a:ext cx="2232025" cy="136842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682625" y="5708650"/>
            <a:ext cx="194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ПСИХІАТРІЯ</a:t>
            </a:r>
          </a:p>
        </p:txBody>
      </p:sp>
      <p:sp>
        <p:nvSpPr>
          <p:cNvPr id="81949" name="AutoShape 29"/>
          <p:cNvSpPr>
            <a:spLocks noChangeArrowheads="1"/>
          </p:cNvSpPr>
          <p:nvPr/>
        </p:nvSpPr>
        <p:spPr bwMode="auto">
          <a:xfrm>
            <a:off x="6516688" y="1412875"/>
            <a:ext cx="2232025" cy="136842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50" name="Text Box 30"/>
          <p:cNvSpPr txBox="1">
            <a:spLocks noChangeArrowheads="1"/>
          </p:cNvSpPr>
          <p:nvPr/>
        </p:nvSpPr>
        <p:spPr bwMode="auto">
          <a:xfrm>
            <a:off x="6588125" y="1916113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СОЦІОЛОГІЯ</a:t>
            </a:r>
          </a:p>
        </p:txBody>
      </p:sp>
      <p:sp>
        <p:nvSpPr>
          <p:cNvPr id="81952" name="Line 32"/>
          <p:cNvSpPr>
            <a:spLocks noChangeShapeType="1"/>
          </p:cNvSpPr>
          <p:nvPr/>
        </p:nvSpPr>
        <p:spPr bwMode="auto">
          <a:xfrm>
            <a:off x="2555875" y="2205038"/>
            <a:ext cx="792163" cy="10080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3" name="Line 33"/>
          <p:cNvSpPr>
            <a:spLocks noChangeShapeType="1"/>
          </p:cNvSpPr>
          <p:nvPr/>
        </p:nvSpPr>
        <p:spPr bwMode="auto">
          <a:xfrm flipV="1">
            <a:off x="2700338" y="4508500"/>
            <a:ext cx="503237" cy="15128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4" name="Line 34"/>
          <p:cNvSpPr>
            <a:spLocks noChangeShapeType="1"/>
          </p:cNvSpPr>
          <p:nvPr/>
        </p:nvSpPr>
        <p:spPr bwMode="auto">
          <a:xfrm>
            <a:off x="2268538" y="3933825"/>
            <a:ext cx="431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5" name="Line 35"/>
          <p:cNvSpPr>
            <a:spLocks noChangeShapeType="1"/>
          </p:cNvSpPr>
          <p:nvPr/>
        </p:nvSpPr>
        <p:spPr bwMode="auto">
          <a:xfrm flipH="1">
            <a:off x="6227763" y="3933825"/>
            <a:ext cx="431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6" name="Line 36"/>
          <p:cNvSpPr>
            <a:spLocks noChangeShapeType="1"/>
          </p:cNvSpPr>
          <p:nvPr/>
        </p:nvSpPr>
        <p:spPr bwMode="auto">
          <a:xfrm flipH="1">
            <a:off x="5724525" y="2133600"/>
            <a:ext cx="792163" cy="10795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7" name="Line 37"/>
          <p:cNvSpPr>
            <a:spLocks noChangeShapeType="1"/>
          </p:cNvSpPr>
          <p:nvPr/>
        </p:nvSpPr>
        <p:spPr bwMode="auto">
          <a:xfrm flipH="1" flipV="1">
            <a:off x="5724525" y="4508500"/>
            <a:ext cx="863600" cy="14414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8" name="Line 38"/>
          <p:cNvSpPr>
            <a:spLocks noChangeShapeType="1"/>
          </p:cNvSpPr>
          <p:nvPr/>
        </p:nvSpPr>
        <p:spPr bwMode="auto">
          <a:xfrm flipV="1">
            <a:off x="4572000" y="5013325"/>
            <a:ext cx="0" cy="6477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AutoShape 10"/>
          <p:cNvSpPr>
            <a:spLocks noChangeArrowheads="1"/>
          </p:cNvSpPr>
          <p:nvPr/>
        </p:nvSpPr>
        <p:spPr bwMode="auto">
          <a:xfrm>
            <a:off x="251520" y="2708920"/>
            <a:ext cx="2304256" cy="863549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467544" y="2924944"/>
            <a:ext cx="2016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b="1" dirty="0">
                <a:solidFill>
                  <a:schemeClr val="tx2"/>
                </a:solidFill>
              </a:rPr>
              <a:t>КІБЕРНЕТИКА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>
            <a:off x="2555776" y="3356992"/>
            <a:ext cx="360040" cy="28803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AutoShape 17"/>
          <p:cNvSpPr>
            <a:spLocks noChangeArrowheads="1"/>
          </p:cNvSpPr>
          <p:nvPr/>
        </p:nvSpPr>
        <p:spPr bwMode="auto">
          <a:xfrm>
            <a:off x="6588224" y="5373216"/>
            <a:ext cx="2555776" cy="115212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087-E7C9-4285-B0D1-F2E165440251}" type="slidenum">
              <a:rPr lang="ru-RU"/>
              <a:pPr/>
              <a:t>37</a:t>
            </a:fld>
            <a:endParaRPr lang="ru-RU" dirty="0"/>
          </a:p>
        </p:txBody>
      </p:sp>
      <p:sp>
        <p:nvSpPr>
          <p:cNvPr id="81925" name="AutoShape 5"/>
          <p:cNvSpPr>
            <a:spLocks noChangeArrowheads="1"/>
          </p:cNvSpPr>
          <p:nvPr/>
        </p:nvSpPr>
        <p:spPr bwMode="auto">
          <a:xfrm>
            <a:off x="2700338" y="2636838"/>
            <a:ext cx="3527425" cy="2376487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499EAF">
                  <a:gamma/>
                  <a:shade val="46275"/>
                  <a:invGamma/>
                </a:srgbClr>
              </a:gs>
              <a:gs pos="100000">
                <a:srgbClr val="499EAF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33CC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3131840" y="3284984"/>
            <a:ext cx="259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3600" b="1" dirty="0" err="1"/>
              <a:t>Юридичні</a:t>
            </a:r>
            <a:r>
              <a:rPr lang="ru-RU" sz="3600" b="1" dirty="0"/>
              <a:t> </a:t>
            </a:r>
          </a:p>
          <a:p>
            <a:pPr algn="ctr">
              <a:spcBef>
                <a:spcPts val="0"/>
              </a:spcBef>
            </a:pPr>
            <a:r>
              <a:rPr lang="ru-RU" sz="3600" b="1" dirty="0"/>
              <a:t>Науки</a:t>
            </a: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755650" y="333375"/>
            <a:ext cx="7345363" cy="936625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843213" y="476250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КРИМІНОЛОГІЯ</a:t>
            </a:r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>
            <a:off x="4427538" y="1052513"/>
            <a:ext cx="0" cy="15843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50825" y="1556337"/>
            <a:ext cx="2232025" cy="1079937"/>
            <a:chOff x="249" y="1025"/>
            <a:chExt cx="1406" cy="1078"/>
          </a:xfrm>
        </p:grpSpPr>
        <p:sp>
          <p:nvSpPr>
            <p:cNvPr id="81930" name="AutoShape 10"/>
            <p:cNvSpPr>
              <a:spLocks noChangeArrowheads="1"/>
            </p:cNvSpPr>
            <p:nvPr/>
          </p:nvSpPr>
          <p:spPr bwMode="auto">
            <a:xfrm>
              <a:off x="249" y="1025"/>
              <a:ext cx="1406" cy="1078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499EAF"/>
                </a:gs>
                <a:gs pos="100000">
                  <a:srgbClr val="499EAF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31" name="Text Box 11"/>
            <p:cNvSpPr txBox="1">
              <a:spLocks noChangeArrowheads="1"/>
            </p:cNvSpPr>
            <p:nvPr/>
          </p:nvSpPr>
          <p:spPr bwMode="auto">
            <a:xfrm>
              <a:off x="340" y="1241"/>
              <a:ext cx="1315" cy="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ru-RU" sz="2400" b="1" dirty="0">
                  <a:solidFill>
                    <a:schemeClr val="tx2"/>
                  </a:solidFill>
                </a:rPr>
                <a:t>КРИМІНАЛЬНЕ ПРАВО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51520" y="4005065"/>
            <a:ext cx="2303464" cy="1512888"/>
            <a:chOff x="386" y="1208"/>
            <a:chExt cx="1451" cy="953"/>
          </a:xfrm>
        </p:grpSpPr>
        <p:sp>
          <p:nvSpPr>
            <p:cNvPr id="81934" name="AutoShape 14"/>
            <p:cNvSpPr>
              <a:spLocks noChangeArrowheads="1"/>
            </p:cNvSpPr>
            <p:nvPr/>
          </p:nvSpPr>
          <p:spPr bwMode="auto">
            <a:xfrm>
              <a:off x="386" y="1208"/>
              <a:ext cx="1406" cy="953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499EAF"/>
                </a:gs>
                <a:gs pos="100000">
                  <a:srgbClr val="499EAF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35" name="Text Box 15"/>
            <p:cNvSpPr txBox="1">
              <a:spLocks noChangeArrowheads="1"/>
            </p:cNvSpPr>
            <p:nvPr/>
          </p:nvSpPr>
          <p:spPr bwMode="auto">
            <a:xfrm>
              <a:off x="386" y="1344"/>
              <a:ext cx="1451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sz="2400" b="1" dirty="0">
                  <a:solidFill>
                    <a:schemeClr val="tx2"/>
                  </a:solidFill>
                </a:rPr>
                <a:t>КРИМІНАЛЬНЕ ПРОЦЕСУАЛЬНЕ ПРАВО</a:t>
              </a:r>
              <a:endParaRPr lang="ru-RU" sz="2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81937" name="AutoShape 17"/>
          <p:cNvSpPr>
            <a:spLocks noChangeArrowheads="1"/>
          </p:cNvSpPr>
          <p:nvPr/>
        </p:nvSpPr>
        <p:spPr bwMode="auto">
          <a:xfrm>
            <a:off x="6588224" y="2924945"/>
            <a:ext cx="2555776" cy="115212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6660232" y="3140968"/>
            <a:ext cx="24837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АДМІНІСТРАТИНЕ ПРАВО </a:t>
            </a:r>
          </a:p>
        </p:txBody>
      </p:sp>
      <p:sp>
        <p:nvSpPr>
          <p:cNvPr id="81940" name="AutoShape 20"/>
          <p:cNvSpPr>
            <a:spLocks noChangeArrowheads="1"/>
          </p:cNvSpPr>
          <p:nvPr/>
        </p:nvSpPr>
        <p:spPr bwMode="auto">
          <a:xfrm>
            <a:off x="6588224" y="3933056"/>
            <a:ext cx="2555776" cy="136842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6588224" y="4149080"/>
            <a:ext cx="25557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ТЕОРІЯ ДЕРЖАВИ І ПРАВА</a:t>
            </a:r>
          </a:p>
        </p:txBody>
      </p:sp>
      <p:sp>
        <p:nvSpPr>
          <p:cNvPr id="81943" name="AutoShape 23"/>
          <p:cNvSpPr>
            <a:spLocks noChangeArrowheads="1"/>
          </p:cNvSpPr>
          <p:nvPr/>
        </p:nvSpPr>
        <p:spPr bwMode="auto">
          <a:xfrm>
            <a:off x="2843808" y="5373217"/>
            <a:ext cx="3600400" cy="151177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2915816" y="5517232"/>
            <a:ext cx="360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b="1" dirty="0">
                <a:solidFill>
                  <a:schemeClr val="tx2"/>
                </a:solidFill>
              </a:rPr>
              <a:t>ТЕОРІЯ ТА ПРАКТИКА ОПЕРАТИВНО РОЗШУКОВОЇ ДІЯЛЬНОСТІ</a:t>
            </a:r>
          </a:p>
        </p:txBody>
      </p:sp>
      <p:sp>
        <p:nvSpPr>
          <p:cNvPr id="81946" name="AutoShape 26"/>
          <p:cNvSpPr>
            <a:spLocks noChangeArrowheads="1"/>
          </p:cNvSpPr>
          <p:nvPr/>
        </p:nvSpPr>
        <p:spPr bwMode="auto">
          <a:xfrm>
            <a:off x="251520" y="5373217"/>
            <a:ext cx="2520280" cy="108012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323528" y="5661248"/>
            <a:ext cx="2520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КРИМІНАЛІСТИКА</a:t>
            </a:r>
          </a:p>
        </p:txBody>
      </p:sp>
      <p:sp>
        <p:nvSpPr>
          <p:cNvPr id="81949" name="AutoShape 29"/>
          <p:cNvSpPr>
            <a:spLocks noChangeArrowheads="1"/>
          </p:cNvSpPr>
          <p:nvPr/>
        </p:nvSpPr>
        <p:spPr bwMode="auto">
          <a:xfrm>
            <a:off x="6516688" y="1412875"/>
            <a:ext cx="2627312" cy="1584077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50" name="Text Box 30"/>
          <p:cNvSpPr txBox="1">
            <a:spLocks noChangeArrowheads="1"/>
          </p:cNvSpPr>
          <p:nvPr/>
        </p:nvSpPr>
        <p:spPr bwMode="auto">
          <a:xfrm>
            <a:off x="6588224" y="1628800"/>
            <a:ext cx="25557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КРИМІНАЛЬНЕ-ВИКОНАВЧЕ ПРАВО</a:t>
            </a:r>
          </a:p>
        </p:txBody>
      </p:sp>
      <p:sp>
        <p:nvSpPr>
          <p:cNvPr id="81952" name="Line 32"/>
          <p:cNvSpPr>
            <a:spLocks noChangeShapeType="1"/>
          </p:cNvSpPr>
          <p:nvPr/>
        </p:nvSpPr>
        <p:spPr bwMode="auto">
          <a:xfrm>
            <a:off x="2555875" y="2205038"/>
            <a:ext cx="792163" cy="10080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3" name="Line 33"/>
          <p:cNvSpPr>
            <a:spLocks noChangeShapeType="1"/>
          </p:cNvSpPr>
          <p:nvPr/>
        </p:nvSpPr>
        <p:spPr bwMode="auto">
          <a:xfrm flipV="1">
            <a:off x="2699792" y="4508500"/>
            <a:ext cx="503783" cy="115274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5" name="Line 35"/>
          <p:cNvSpPr>
            <a:spLocks noChangeShapeType="1"/>
          </p:cNvSpPr>
          <p:nvPr/>
        </p:nvSpPr>
        <p:spPr bwMode="auto">
          <a:xfrm flipH="1">
            <a:off x="6227763" y="3933825"/>
            <a:ext cx="431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6" name="Line 36"/>
          <p:cNvSpPr>
            <a:spLocks noChangeShapeType="1"/>
          </p:cNvSpPr>
          <p:nvPr/>
        </p:nvSpPr>
        <p:spPr bwMode="auto">
          <a:xfrm flipH="1">
            <a:off x="5724525" y="2133600"/>
            <a:ext cx="792163" cy="10795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7" name="Line 37"/>
          <p:cNvSpPr>
            <a:spLocks noChangeShapeType="1"/>
          </p:cNvSpPr>
          <p:nvPr/>
        </p:nvSpPr>
        <p:spPr bwMode="auto">
          <a:xfrm flipH="1" flipV="1">
            <a:off x="5724128" y="4509120"/>
            <a:ext cx="936104" cy="122413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8" name="Line 38"/>
          <p:cNvSpPr>
            <a:spLocks noChangeShapeType="1"/>
          </p:cNvSpPr>
          <p:nvPr/>
        </p:nvSpPr>
        <p:spPr bwMode="auto">
          <a:xfrm flipV="1">
            <a:off x="4572000" y="5013325"/>
            <a:ext cx="0" cy="50390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AutoShape 10"/>
          <p:cNvSpPr>
            <a:spLocks noChangeArrowheads="1"/>
          </p:cNvSpPr>
          <p:nvPr/>
        </p:nvSpPr>
        <p:spPr bwMode="auto">
          <a:xfrm>
            <a:off x="251520" y="2564904"/>
            <a:ext cx="2304256" cy="165618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499EAF"/>
              </a:gs>
              <a:gs pos="100000">
                <a:srgbClr val="499EAF">
                  <a:gamma/>
                  <a:shade val="46275"/>
                  <a:invGamma/>
                </a:srgbClr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323528" y="2780928"/>
            <a:ext cx="21602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b="1" dirty="0">
                <a:solidFill>
                  <a:schemeClr val="tx2"/>
                </a:solidFill>
              </a:rPr>
              <a:t>КРИМІНАЛЬНО-ПРАВОВА СТАТИСТИКА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>
            <a:off x="2555776" y="3356992"/>
            <a:ext cx="360040" cy="28803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2483768" y="4365104"/>
            <a:ext cx="432048" cy="7200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" name="Text Box 18"/>
          <p:cNvSpPr txBox="1">
            <a:spLocks noChangeArrowheads="1"/>
          </p:cNvSpPr>
          <p:nvPr/>
        </p:nvSpPr>
        <p:spPr bwMode="auto">
          <a:xfrm>
            <a:off x="6660232" y="5589240"/>
            <a:ext cx="24837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СІМЕЙНЕ ПРАВО </a:t>
            </a:r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 flipH="1" flipV="1">
            <a:off x="6084168" y="4293096"/>
            <a:ext cx="576064" cy="43204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6F03-03FF-4CC6-887B-D83E2CEDFE8B}" type="slidenum">
              <a:rPr lang="ru-RU"/>
              <a:pPr/>
              <a:t>38</a:t>
            </a:fld>
            <a:endParaRPr lang="ru-RU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uk-UA" dirty="0"/>
              <a:t>Лекцію</a:t>
            </a:r>
            <a:r>
              <a:rPr lang="ru-RU" dirty="0"/>
              <a:t> завершено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body" sz="half" idx="1"/>
          </p:nvPr>
        </p:nvSpPr>
        <p:spPr>
          <a:xfrm rot="20220146">
            <a:off x="685800" y="1981200"/>
            <a:ext cx="3810000" cy="4114800"/>
          </a:xfrm>
          <a:noFill/>
          <a:ln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 b="1" dirty="0"/>
              <a:t>ВДЯЧНА ЗА УВАГУ. ГОТОВА ВІДПОВІСТИ НА ПИТАННЯ, ЯКЩО ВОНИ Є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3708400" y="4868863"/>
            <a:ext cx="583247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kumimoji="1" lang="en-US" sz="2400" b="1" dirty="0">
                <a:latin typeface="Times New Roman" pitchFamily="18" charset="0"/>
                <a:cs typeface="Times New Roman" pitchFamily="18" charset="0"/>
              </a:rPr>
              <a:t>©</a:t>
            </a:r>
            <a:r>
              <a:rPr kumimoji="1" lang="ru-RU" sz="2400" b="1" dirty="0">
                <a:latin typeface="Times New Roman" pitchFamily="18" charset="0"/>
              </a:rPr>
              <a:t>Лектор ПЛУТИЦЬКА КАТЕРИНА</a:t>
            </a:r>
          </a:p>
          <a:p>
            <a:pPr algn="ctr"/>
            <a:r>
              <a:rPr kumimoji="1" lang="uk-UA" sz="2400" b="1" dirty="0">
                <a:latin typeface="Times New Roman" pitchFamily="18" charset="0"/>
              </a:rPr>
              <a:t>МИКОЛАЇВНА</a:t>
            </a:r>
            <a:endParaRPr kumimoji="1" lang="ru-RU" sz="24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ru-RU" sz="2400" dirty="0">
              <a:latin typeface="Times New Roman" pitchFamily="18" charset="0"/>
            </a:endParaRPr>
          </a:p>
        </p:txBody>
      </p:sp>
      <p:pic>
        <p:nvPicPr>
          <p:cNvPr id="90120" name="Picture 8" descr="конец лекци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1773238"/>
            <a:ext cx="3810000" cy="2543175"/>
          </a:xfrm>
          <a:noFill/>
          <a:ln>
            <a:solidFill>
              <a:schemeClr val="bg2"/>
            </a:solidFill>
          </a:ln>
          <a:effectLst>
            <a:outerShdw dist="135003" dir="2471156" algn="ctr" rotWithShape="0">
              <a:srgbClr val="33CCFF"/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4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611560" y="2204864"/>
            <a:ext cx="8280920" cy="352839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9632" y="2780928"/>
            <a:ext cx="6840759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50000"/>
              </a:spcBef>
            </a:pPr>
            <a:r>
              <a:rPr lang="uk-UA" sz="2800" dirty="0"/>
              <a:t>2. Кримінологія </a:t>
            </a:r>
            <a:r>
              <a:rPr lang="uk-UA" sz="2800" u="sng" dirty="0"/>
              <a:t>поки що </a:t>
            </a:r>
            <a:r>
              <a:rPr lang="uk-UA" sz="2800" dirty="0"/>
              <a:t>не є самостійною наукою. Вона є міждисциплінарною наукою, що запозичила предмет дослідження й методи в психології, соціології, філософії тощо</a:t>
            </a:r>
            <a:endParaRPr lang="ru-RU" sz="2800" b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83671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ЧИ Є КРИМІНОЛОГІЯ НАУКОЮ?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5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611560" y="2204864"/>
            <a:ext cx="8280920" cy="4392488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9632" y="2780928"/>
            <a:ext cx="6840759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50000"/>
              </a:spcBef>
            </a:pPr>
            <a:r>
              <a:rPr lang="uk-UA" sz="2800" dirty="0"/>
              <a:t>3. Кримінологія не є наукою й ніколи не буде такою. </a:t>
            </a:r>
          </a:p>
          <a:p>
            <a:pPr marL="514350" indent="-5143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uk-UA" sz="2800" dirty="0"/>
              <a:t>Кримінологія є складовою кримінального права </a:t>
            </a:r>
          </a:p>
          <a:p>
            <a:pPr marL="514350" indent="-5143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uk-UA" sz="2800" dirty="0"/>
              <a:t>Кримінологія є частиною соціології, під назвою «соціологія злочинності»</a:t>
            </a:r>
            <a:endParaRPr lang="ru-RU" sz="2800" b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83671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ЧИ Є КРИМІНОЛОГІЯ НАУКОЮ?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6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611560" y="2204864"/>
            <a:ext cx="8280920" cy="208823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9632" y="2780928"/>
            <a:ext cx="684075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2800" dirty="0"/>
              <a:t>Кримінологія є</a:t>
            </a:r>
            <a:r>
              <a:rPr lang="uk-UA" sz="2800" i="1" dirty="0"/>
              <a:t> </a:t>
            </a:r>
            <a:r>
              <a:rPr lang="uk-UA" sz="2800" b="1" i="1" dirty="0"/>
              <a:t>частиною соціології </a:t>
            </a:r>
            <a:r>
              <a:rPr lang="uk-UA" sz="2800" dirty="0"/>
              <a:t>і викладається в блоці соціологічних дисциплін</a:t>
            </a:r>
            <a:endParaRPr lang="ru-RU" sz="3600" b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1268760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 dirty="0">
                <a:solidFill>
                  <a:schemeClr val="tx2"/>
                </a:solidFill>
              </a:rPr>
              <a:t>4 </a:t>
            </a:r>
            <a:r>
              <a:rPr lang="uk-UA" sz="3200" b="1" dirty="0">
                <a:solidFill>
                  <a:schemeClr val="tx2"/>
                </a:solidFill>
              </a:rPr>
              <a:t>ОСНОВНІ ТОЧКИ ЗОРУ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ЩОДО </a:t>
            </a:r>
            <a:r>
              <a:rPr lang="uk-UA" sz="3200" b="1" i="1" dirty="0">
                <a:solidFill>
                  <a:schemeClr val="tx2"/>
                </a:solidFill>
              </a:rPr>
              <a:t>МІСЦЯ КРИМІНОЛОГІЇ В СИСТЕМІ НАУК</a:t>
            </a:r>
            <a:r>
              <a:rPr lang="ru-RU" sz="3200" b="1" i="1" dirty="0">
                <a:solidFill>
                  <a:schemeClr val="tx2"/>
                </a:solidFill>
              </a:rPr>
              <a:t> </a:t>
            </a:r>
            <a:r>
              <a:rPr lang="ru-RU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:</a:t>
            </a:r>
            <a:endParaRPr lang="ru-RU" sz="3200" b="1" dirty="0">
              <a:solidFill>
                <a:schemeClr val="tx2"/>
              </a:solidFill>
            </a:endParaRPr>
          </a:p>
        </p:txBody>
      </p:sp>
      <p:pic>
        <p:nvPicPr>
          <p:cNvPr id="92162" name="Picture 2" descr="C:\Users\lenvo\Desktop\СШ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869160"/>
            <a:ext cx="2880320" cy="1440160"/>
          </a:xfrm>
          <a:prstGeom prst="rect">
            <a:avLst/>
          </a:prstGeom>
          <a:noFill/>
        </p:spPr>
      </p:pic>
      <p:pic>
        <p:nvPicPr>
          <p:cNvPr id="92163" name="Picture 3" descr="C:\Users\lenvo\Desktop\Англ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4869160"/>
            <a:ext cx="3029322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7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611560" y="2204864"/>
            <a:ext cx="8280920" cy="208823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9632" y="2564904"/>
            <a:ext cx="684075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2800" dirty="0"/>
              <a:t>Через розповсюдженість </a:t>
            </a:r>
            <a:r>
              <a:rPr lang="uk-UA" sz="2800" dirty="0" err="1"/>
              <a:t>біосоціальної</a:t>
            </a:r>
            <a:r>
              <a:rPr lang="uk-UA" sz="2800" dirty="0"/>
              <a:t> теорії причин злочинності кримінологію відносять до </a:t>
            </a:r>
            <a:r>
              <a:rPr lang="uk-UA" sz="2800" b="1" i="1" dirty="0"/>
              <a:t>клінічних дисциплін</a:t>
            </a:r>
            <a:endParaRPr lang="ru-RU" sz="3600" b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76256" y="119675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>
                <a:solidFill>
                  <a:schemeClr val="tx2"/>
                </a:solidFill>
              </a:rPr>
              <a:t>4</a:t>
            </a:r>
            <a:r>
              <a:rPr lang="en-US" sz="3200" b="1" i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ОСНОВНІ ТОЧКИ ЗОРУ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ЩОДО </a:t>
            </a:r>
            <a:r>
              <a:rPr lang="uk-UA" sz="3200" b="1" i="1" dirty="0">
                <a:solidFill>
                  <a:schemeClr val="tx2"/>
                </a:solidFill>
              </a:rPr>
              <a:t>МІСЦЯ КРИМІНОЛОГІЇ В СИСТЕМІ НАУК</a:t>
            </a:r>
            <a:r>
              <a:rPr lang="ru-RU" sz="3200" b="1" i="1" dirty="0">
                <a:solidFill>
                  <a:schemeClr val="tx2"/>
                </a:solidFill>
              </a:rPr>
              <a:t> </a:t>
            </a:r>
            <a:r>
              <a:rPr lang="ru-RU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:</a:t>
            </a:r>
            <a:endParaRPr lang="ru-RU" sz="3200" b="1" dirty="0">
              <a:solidFill>
                <a:schemeClr val="tx2"/>
              </a:solidFill>
            </a:endParaRPr>
          </a:p>
        </p:txBody>
      </p:sp>
      <p:pic>
        <p:nvPicPr>
          <p:cNvPr id="93186" name="Picture 2" descr="C:\Users\lenvo\Desktop\Италия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581128"/>
            <a:ext cx="3312368" cy="1728192"/>
          </a:xfrm>
          <a:prstGeom prst="rect">
            <a:avLst/>
          </a:prstGeom>
          <a:noFill/>
        </p:spPr>
      </p:pic>
      <p:pic>
        <p:nvPicPr>
          <p:cNvPr id="93187" name="Picture 3" descr="C:\Users\lenvo\Desktop\Франц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5159127"/>
            <a:ext cx="3096344" cy="1698873"/>
          </a:xfrm>
          <a:prstGeom prst="rect">
            <a:avLst/>
          </a:prstGeom>
          <a:noFill/>
        </p:spPr>
      </p:pic>
      <p:pic>
        <p:nvPicPr>
          <p:cNvPr id="93188" name="Picture 4" descr="C:\Users\lenvo\Desktop\Германия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4581128"/>
            <a:ext cx="2592288" cy="1728192"/>
          </a:xfrm>
          <a:prstGeom prst="rect">
            <a:avLst/>
          </a:prstGeom>
          <a:noFill/>
        </p:spPr>
      </p:pic>
      <p:sp>
        <p:nvSpPr>
          <p:cNvPr id="12" name="Выноска-облако 11"/>
          <p:cNvSpPr/>
          <p:nvPr/>
        </p:nvSpPr>
        <p:spPr>
          <a:xfrm>
            <a:off x="6732240" y="5373216"/>
            <a:ext cx="2138536" cy="79208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bg1">
                    <a:lumMod val="50000"/>
                  </a:schemeClr>
                </a:solidFill>
              </a:rPr>
              <a:t>Частково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8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683568" y="2420888"/>
            <a:ext cx="8280920" cy="216024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9632" y="2852936"/>
            <a:ext cx="684075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3200" dirty="0"/>
              <a:t>У деяких країнах кримінологію відносять до </a:t>
            </a:r>
            <a:r>
              <a:rPr lang="uk-UA" sz="3200" b="1" i="1" dirty="0"/>
              <a:t>соціально-правових наук</a:t>
            </a:r>
            <a:endParaRPr lang="ru-RU" sz="3200" b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1124744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i="1" dirty="0">
                <a:solidFill>
                  <a:schemeClr val="tx2"/>
                </a:solidFill>
              </a:rPr>
              <a:t>5</a:t>
            </a:r>
            <a:r>
              <a:rPr lang="en-US" sz="3200" b="1" i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ОСНОВНИХ ТОЧОК ЗОРУ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ЩОДО </a:t>
            </a:r>
            <a:r>
              <a:rPr lang="uk-UA" sz="3200" b="1" i="1" dirty="0">
                <a:solidFill>
                  <a:schemeClr val="tx2"/>
                </a:solidFill>
              </a:rPr>
              <a:t>МІСЦЯ КРИМІНОЛОГІЇ В СИСТЕМІ НАУК</a:t>
            </a:r>
            <a:r>
              <a:rPr lang="ru-RU" sz="3200" b="1" i="1" dirty="0">
                <a:solidFill>
                  <a:schemeClr val="tx2"/>
                </a:solidFill>
              </a:rPr>
              <a:t> </a:t>
            </a:r>
            <a:r>
              <a:rPr lang="ru-RU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: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607496" y="4293096"/>
            <a:ext cx="453650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/>
              <a:t>А. Ф. Зелінський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BD40-BAAB-4DBC-BEE1-27AA6D812D51}" type="slidenum">
              <a:rPr lang="ru-RU"/>
              <a:pPr/>
              <a:t>9</a:t>
            </a:fld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755576" y="3068960"/>
            <a:ext cx="8280920" cy="216024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403648" y="3717032"/>
            <a:ext cx="68407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3600" dirty="0"/>
              <a:t>Кримінологія є </a:t>
            </a:r>
            <a:r>
              <a:rPr lang="uk-UA" sz="3600" b="1" i="1" dirty="0"/>
              <a:t>юридичною наукою</a:t>
            </a:r>
            <a:endParaRPr lang="ru-RU" sz="3600" b="1" i="1" dirty="0">
              <a:solidFill>
                <a:schemeClr val="tx2"/>
              </a:solidFill>
            </a:endParaRPr>
          </a:p>
        </p:txBody>
      </p:sp>
      <p:pic>
        <p:nvPicPr>
          <p:cNvPr id="39946" name="Picture 10" descr="moloto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48264" y="1196752"/>
            <a:ext cx="1979613" cy="1325562"/>
          </a:xfrm>
          <a:noFill/>
          <a:ln>
            <a:solidFill>
              <a:schemeClr val="bg2"/>
            </a:solidFill>
          </a:ln>
          <a:effectLst>
            <a:outerShdw dist="107763" dir="2700000" algn="ctr" rotWithShape="0">
              <a:srgbClr val="00CCFF"/>
            </a:outerShdw>
          </a:effectLst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043608" y="188640"/>
            <a:ext cx="7705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i="1" dirty="0">
                <a:solidFill>
                  <a:schemeClr val="tx2"/>
                </a:solidFill>
              </a:rPr>
              <a:t>4</a:t>
            </a:r>
            <a:r>
              <a:rPr lang="en-US" sz="3200" b="1" i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ОСНОВНИХ ТОЧОК ЗОРУ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ЩОДО </a:t>
            </a:r>
            <a:r>
              <a:rPr lang="uk-UA" sz="3200" b="1" i="1" dirty="0">
                <a:solidFill>
                  <a:schemeClr val="tx2"/>
                </a:solidFill>
              </a:rPr>
              <a:t>МІСЦЯ КРИМІНОЛОГІЇ В СИСТЕМІ НАУК</a:t>
            </a:r>
            <a:r>
              <a:rPr lang="ru-RU" sz="3200" b="1" i="1" dirty="0">
                <a:solidFill>
                  <a:schemeClr val="tx2"/>
                </a:solidFill>
              </a:rPr>
              <a:t> </a:t>
            </a:r>
            <a:r>
              <a:rPr lang="ru-RU" sz="3200" b="1" dirty="0">
                <a:solidFill>
                  <a:schemeClr val="tx2"/>
                </a:solidFill>
              </a:rPr>
              <a:t> </a:t>
            </a:r>
            <a:r>
              <a:rPr lang="uk-UA" sz="3200" b="1" dirty="0">
                <a:solidFill>
                  <a:schemeClr val="tx2"/>
                </a:solidFill>
              </a:rPr>
              <a:t>: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Шаблон оформления «Топографический»">
  <a:themeElements>
    <a:clrScheme name="Шаблон оформления «Топографический» 1">
      <a:dk1>
        <a:srgbClr val="000000"/>
      </a:dk1>
      <a:lt1>
        <a:srgbClr val="EAEAEA"/>
      </a:lt1>
      <a:dk2>
        <a:srgbClr val="3A585A"/>
      </a:dk2>
      <a:lt2>
        <a:srgbClr val="FFFFCC"/>
      </a:lt2>
      <a:accent1>
        <a:srgbClr val="499EAF"/>
      </a:accent1>
      <a:accent2>
        <a:srgbClr val="589465"/>
      </a:accent2>
      <a:accent3>
        <a:srgbClr val="AEB4B5"/>
      </a:accent3>
      <a:accent4>
        <a:srgbClr val="C8C8C8"/>
      </a:accent4>
      <a:accent5>
        <a:srgbClr val="B1CCD4"/>
      </a:accent5>
      <a:accent6>
        <a:srgbClr val="4F865B"/>
      </a:accent6>
      <a:hlink>
        <a:srgbClr val="A19269"/>
      </a:hlink>
      <a:folHlink>
        <a:srgbClr val="376D6C"/>
      </a:folHlink>
    </a:clrScheme>
    <a:fontScheme name="Шаблон оформления «Топографический»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оформления «Топографический» 1">
        <a:dk1>
          <a:srgbClr val="000000"/>
        </a:dk1>
        <a:lt1>
          <a:srgbClr val="EAEAEA"/>
        </a:lt1>
        <a:dk2>
          <a:srgbClr val="3A585A"/>
        </a:dk2>
        <a:lt2>
          <a:srgbClr val="FFFFCC"/>
        </a:lt2>
        <a:accent1>
          <a:srgbClr val="499EAF"/>
        </a:accent1>
        <a:accent2>
          <a:srgbClr val="589465"/>
        </a:accent2>
        <a:accent3>
          <a:srgbClr val="AEB4B5"/>
        </a:accent3>
        <a:accent4>
          <a:srgbClr val="C8C8C8"/>
        </a:accent4>
        <a:accent5>
          <a:srgbClr val="B1CCD4"/>
        </a:accent5>
        <a:accent6>
          <a:srgbClr val="4F865B"/>
        </a:accent6>
        <a:hlink>
          <a:srgbClr val="A19269"/>
        </a:hlink>
        <a:folHlink>
          <a:srgbClr val="376D6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Топографический» 2">
        <a:dk1>
          <a:srgbClr val="00172E"/>
        </a:dk1>
        <a:lt1>
          <a:srgbClr val="FFFFFF"/>
        </a:lt1>
        <a:dk2>
          <a:srgbClr val="003366"/>
        </a:dk2>
        <a:lt2>
          <a:srgbClr val="B2B2B2"/>
        </a:lt2>
        <a:accent1>
          <a:srgbClr val="91C6D1"/>
        </a:accent1>
        <a:accent2>
          <a:srgbClr val="54959C"/>
        </a:accent2>
        <a:accent3>
          <a:srgbClr val="FFFFFF"/>
        </a:accent3>
        <a:accent4>
          <a:srgbClr val="001226"/>
        </a:accent4>
        <a:accent5>
          <a:srgbClr val="C7DFE5"/>
        </a:accent5>
        <a:accent6>
          <a:srgbClr val="4B878D"/>
        </a:accent6>
        <a:hlink>
          <a:srgbClr val="B3A785"/>
        </a:hlink>
        <a:folHlink>
          <a:srgbClr val="D6E9E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Топографический» 3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Топографический» 4">
        <a:dk1>
          <a:srgbClr val="333333"/>
        </a:dk1>
        <a:lt1>
          <a:srgbClr val="C0D7D8"/>
        </a:lt1>
        <a:dk2>
          <a:srgbClr val="223C3E"/>
        </a:dk2>
        <a:lt2>
          <a:srgbClr val="809EA2"/>
        </a:lt2>
        <a:accent1>
          <a:srgbClr val="FFFFCC"/>
        </a:accent1>
        <a:accent2>
          <a:srgbClr val="B2B2B2"/>
        </a:accent2>
        <a:accent3>
          <a:srgbClr val="DCE8E9"/>
        </a:accent3>
        <a:accent4>
          <a:srgbClr val="2A2A2A"/>
        </a:accent4>
        <a:accent5>
          <a:srgbClr val="FFFFE2"/>
        </a:accent5>
        <a:accent6>
          <a:srgbClr val="A1A1A1"/>
        </a:accent6>
        <a:hlink>
          <a:srgbClr val="A98FA9"/>
        </a:hlink>
        <a:folHlink>
          <a:srgbClr val="E3ECE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«Топографический»</Template>
  <TotalTime>1819</TotalTime>
  <Words>1449</Words>
  <Application>Microsoft Office PowerPoint</Application>
  <PresentationFormat>Экран (4:3)</PresentationFormat>
  <Paragraphs>273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Arial Narrow</vt:lpstr>
      <vt:lpstr>Times New Roman</vt:lpstr>
      <vt:lpstr>Wingdings</vt:lpstr>
      <vt:lpstr>Шаблон оформления «Топографический»</vt:lpstr>
      <vt:lpstr>Презентация PowerPoint</vt:lpstr>
      <vt:lpstr>I. Поняття та предмет кримінології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ПРЕДМЕТ КРИМІНОЛОГІЇ</vt:lpstr>
      <vt:lpstr>Презентация PowerPoint</vt:lpstr>
      <vt:lpstr>Презентация PowerPoint</vt:lpstr>
      <vt:lpstr>Презентация PowerPoint</vt:lpstr>
      <vt:lpstr>Презентация PowerPoint</vt:lpstr>
      <vt:lpstr>ДОДАТКОВІ ЕЛЕМЕНТИ ПРЕДМЕТА КРИМІНОЛОГІЇ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V. КРИМІНОЛОГІЧНЕ ДОСЛІДЖЕННЯ</vt:lpstr>
      <vt:lpstr>ЦІЛІ КРИМІНОЛОГІЧНОГО ДОСЛІДЖЕННЯ</vt:lpstr>
      <vt:lpstr>ЕТАПИ КРИМІНОЛОГІЧНОГО ДОСЛІДЖННЯ</vt:lpstr>
      <vt:lpstr>VI. ЗВ’ЯЗОК КРИМІНОЛОГІЇ З ІНШИМИ НАУКАМИ.</vt:lpstr>
      <vt:lpstr>Презентация PowerPoint</vt:lpstr>
      <vt:lpstr>Презентация PowerPoint</vt:lpstr>
      <vt:lpstr>Лекцію завершено</vt:lpstr>
    </vt:vector>
  </TitlesOfParts>
  <Company>HomeProduction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MY</dc:creator>
  <cp:lastModifiedBy>Пользователь</cp:lastModifiedBy>
  <cp:revision>126</cp:revision>
  <cp:lastPrinted>1601-01-01T00:00:00Z</cp:lastPrinted>
  <dcterms:created xsi:type="dcterms:W3CDTF">2007-11-09T18:51:35Z</dcterms:created>
  <dcterms:modified xsi:type="dcterms:W3CDTF">2025-02-12T11:45:19Z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TC010690891049</vt:lpwstr>
  </property>
</Properties>
</file>