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15.02.2026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0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15.02.2026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236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15.02.2026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79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15.02.2026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15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15.02.2026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50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15.02.2026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639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15.02.2026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15.02.2026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40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15.02.2026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87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15.02.2026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86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15.02.2026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95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F5897-342B-408E-B7FA-C4A9D9EA2F8F}" type="datetimeFigureOut">
              <a:rPr lang="ru-RU" smtClean="0"/>
              <a:t>15.02.2026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66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229600" cy="4248472"/>
          </a:xfrm>
        </p:spPr>
        <p:txBody>
          <a:bodyPr>
            <a:noAutofit/>
          </a:bodyPr>
          <a:lstStyle/>
          <a:p>
            <a:pPr algn="l"/>
            <a:r>
              <a:rPr lang="ru-RU" sz="3200" dirty="0"/>
              <a:t>1. </a:t>
            </a:r>
            <a:r>
              <a:rPr lang="uk-UA" sz="3200" dirty="0" smtClean="0"/>
              <a:t>Сутнісно-змістовна основа дослідження ринку.</a:t>
            </a:r>
            <a:br>
              <a:rPr lang="uk-UA" sz="3200" dirty="0" smtClean="0"/>
            </a:br>
            <a:r>
              <a:rPr lang="uk-UA" sz="3200" dirty="0" smtClean="0"/>
              <a:t>2. Мета, завдання, структура та класифікація досліджень ринку.</a:t>
            </a:r>
            <a:br>
              <a:rPr lang="uk-UA" sz="3200" dirty="0" smtClean="0"/>
            </a:br>
            <a:r>
              <a:rPr lang="uk-UA" sz="3200" dirty="0" smtClean="0"/>
              <a:t>3. Основні методи та школи організації досліджень ринку</a:t>
            </a:r>
            <a:r>
              <a:rPr lang="ru-RU" sz="3200" dirty="0" smtClean="0"/>
              <a:t>.</a:t>
            </a:r>
            <a:endParaRPr lang="ru-RU" sz="32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51520" y="188640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51520" y="188536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b="1" dirty="0" smtClean="0"/>
              <a:t>Тема 1. </a:t>
            </a:r>
            <a:r>
              <a:rPr lang="uk-UA" b="1" dirty="0" smtClean="0"/>
              <a:t>Сутність, поняття та завдання дисципліни «дослідження ринку</a:t>
            </a:r>
            <a:r>
              <a:rPr lang="ru-RU" b="1" dirty="0" smtClean="0"/>
              <a:t>»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570663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16632"/>
            <a:ext cx="8496944" cy="6552728"/>
          </a:xfrm>
        </p:spPr>
        <p:txBody>
          <a:bodyPr>
            <a:normAutofit fontScale="92500" lnSpcReduction="20000"/>
          </a:bodyPr>
          <a:lstStyle/>
          <a:p>
            <a:r>
              <a:rPr lang="uk-UA" sz="1800" b="1" dirty="0">
                <a:solidFill>
                  <a:schemeClr val="tx1"/>
                </a:solidFill>
              </a:rPr>
              <a:t>Дослідження ринку </a:t>
            </a:r>
            <a:r>
              <a:rPr lang="uk-UA" sz="1800" dirty="0">
                <a:solidFill>
                  <a:schemeClr val="tx1"/>
                </a:solidFill>
              </a:rPr>
              <a:t>припускає вивчення кон'юнктури ринку, з'ясування його стану і тенденцій розвитку в цілому, а також його складових: попиту, пропозиції, та дослідження ринку з метою характеристики особливостей комерційної діяльності фірм-конкурентів, покупців (рис. 1). </a:t>
            </a:r>
            <a:endParaRPr lang="uk-UA" sz="1800" dirty="0" smtClean="0">
              <a:solidFill>
                <a:schemeClr val="tx1"/>
              </a:solidFill>
            </a:endParaRPr>
          </a:p>
          <a:p>
            <a:endParaRPr lang="uk-UA" sz="1800" dirty="0" smtClean="0">
              <a:solidFill>
                <a:schemeClr val="tx1"/>
              </a:solidFill>
            </a:endParaRPr>
          </a:p>
          <a:p>
            <a:endParaRPr lang="uk-UA" sz="1800" dirty="0">
              <a:solidFill>
                <a:schemeClr val="tx1"/>
              </a:solidFill>
            </a:endParaRPr>
          </a:p>
          <a:p>
            <a:endParaRPr lang="uk-UA" sz="1800" dirty="0" smtClean="0">
              <a:solidFill>
                <a:schemeClr val="tx1"/>
              </a:solidFill>
            </a:endParaRPr>
          </a:p>
          <a:p>
            <a:endParaRPr lang="uk-UA" sz="1800" dirty="0">
              <a:solidFill>
                <a:schemeClr val="tx1"/>
              </a:solidFill>
            </a:endParaRPr>
          </a:p>
          <a:p>
            <a:endParaRPr lang="uk-UA" sz="1800" dirty="0">
              <a:solidFill>
                <a:schemeClr val="tx1"/>
              </a:solidFill>
            </a:endParaRPr>
          </a:p>
          <a:p>
            <a:endParaRPr lang="uk-UA" sz="1800" dirty="0" smtClean="0">
              <a:solidFill>
                <a:schemeClr val="tx1"/>
              </a:solidFill>
            </a:endParaRPr>
          </a:p>
          <a:p>
            <a:endParaRPr lang="uk-UA" sz="1800" dirty="0">
              <a:solidFill>
                <a:schemeClr val="tx1"/>
              </a:solidFill>
            </a:endParaRPr>
          </a:p>
          <a:p>
            <a:endParaRPr lang="uk-UA" sz="1800" dirty="0" smtClean="0">
              <a:solidFill>
                <a:schemeClr val="tx1"/>
              </a:solidFill>
            </a:endParaRPr>
          </a:p>
          <a:p>
            <a:endParaRPr lang="uk-UA" sz="1800" dirty="0">
              <a:solidFill>
                <a:schemeClr val="tx1"/>
              </a:solidFill>
            </a:endParaRPr>
          </a:p>
          <a:p>
            <a:endParaRPr lang="uk-UA" sz="1800" dirty="0" smtClean="0">
              <a:solidFill>
                <a:schemeClr val="tx1"/>
              </a:solidFill>
            </a:endParaRPr>
          </a:p>
          <a:p>
            <a:endParaRPr lang="uk-UA" sz="1800" dirty="0">
              <a:solidFill>
                <a:schemeClr val="tx1"/>
              </a:solidFill>
            </a:endParaRPr>
          </a:p>
          <a:p>
            <a:endParaRPr lang="uk-UA" sz="1800" dirty="0" smtClean="0">
              <a:solidFill>
                <a:schemeClr val="tx1"/>
              </a:solidFill>
            </a:endParaRPr>
          </a:p>
          <a:p>
            <a:endParaRPr lang="uk-UA" sz="1800" dirty="0">
              <a:solidFill>
                <a:schemeClr val="tx1"/>
              </a:solidFill>
            </a:endParaRPr>
          </a:p>
          <a:p>
            <a:endParaRPr lang="uk-UA" sz="1800" dirty="0" smtClean="0">
              <a:solidFill>
                <a:schemeClr val="tx1"/>
              </a:solidFill>
            </a:endParaRPr>
          </a:p>
          <a:p>
            <a:endParaRPr lang="uk-UA" sz="1800" dirty="0">
              <a:solidFill>
                <a:schemeClr val="tx1"/>
              </a:solidFill>
            </a:endParaRPr>
          </a:p>
          <a:p>
            <a:endParaRPr lang="uk-UA" sz="1800" dirty="0" smtClean="0">
              <a:solidFill>
                <a:schemeClr val="tx1"/>
              </a:solidFill>
            </a:endParaRPr>
          </a:p>
          <a:p>
            <a:r>
              <a:rPr lang="uk-UA" sz="2000" b="1" dirty="0">
                <a:solidFill>
                  <a:schemeClr val="tx1"/>
                </a:solidFill>
              </a:rPr>
              <a:t>Рис. 1. Порядок проведення досліджень ринку</a:t>
            </a:r>
          </a:p>
          <a:p>
            <a:endParaRPr lang="uk-UA" sz="2000" dirty="0">
              <a:solidFill>
                <a:schemeClr val="tx1"/>
              </a:solidFill>
            </a:endParaRPr>
          </a:p>
          <a:p>
            <a:r>
              <a:rPr lang="uk-UA" sz="2000" b="1" dirty="0">
                <a:solidFill>
                  <a:schemeClr val="tx1"/>
                </a:solidFill>
              </a:rPr>
              <a:t>Роль досліджень ринку </a:t>
            </a:r>
            <a:r>
              <a:rPr lang="uk-UA" sz="2000" dirty="0">
                <a:solidFill>
                  <a:schemeClr val="tx1"/>
                </a:solidFill>
              </a:rPr>
              <a:t>полягає в обліку та оцінці потреб, запитів і попиту споживачів, створенні конкретної програми їх задоволення, враховуючи існуючу ситуацію на ринку, можливості фірми та її потенціал.</a:t>
            </a:r>
          </a:p>
          <a:p>
            <a:endParaRPr lang="uk-UA" sz="4500" dirty="0" smtClean="0">
              <a:solidFill>
                <a:schemeClr val="tx1"/>
              </a:solidFill>
            </a:endParaRPr>
          </a:p>
          <a:p>
            <a:endParaRPr lang="uk-UA" sz="4500" b="1" dirty="0">
              <a:solidFill>
                <a:schemeClr val="tx1"/>
              </a:solidFill>
            </a:endParaRPr>
          </a:p>
          <a:p>
            <a:endParaRPr lang="uk-UA" sz="4500" b="1" dirty="0" smtClean="0">
              <a:solidFill>
                <a:schemeClr val="tx1"/>
              </a:solidFill>
            </a:endParaRPr>
          </a:p>
          <a:p>
            <a:endParaRPr lang="uk-UA" sz="1800" b="1" dirty="0">
              <a:solidFill>
                <a:schemeClr val="tx1"/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8287" y="1196752"/>
            <a:ext cx="6067425" cy="3790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17194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856984" cy="6480720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uk-UA" b="1" dirty="0"/>
              <a:t>Метою досліджень ринку </a:t>
            </a:r>
            <a:r>
              <a:rPr lang="uk-UA" dirty="0"/>
              <a:t>є визначення того, де та коли потрібно продати товар, що сьогодні необхідний покупцеві.</a:t>
            </a:r>
          </a:p>
          <a:p>
            <a:pPr marL="0" indent="0" algn="ctr">
              <a:buNone/>
            </a:pPr>
            <a:endParaRPr lang="uk-UA" b="1" dirty="0" smtClean="0"/>
          </a:p>
          <a:p>
            <a:pPr marL="0" indent="0" algn="ctr">
              <a:buNone/>
            </a:pPr>
            <a:r>
              <a:rPr lang="uk-UA" b="1" dirty="0" smtClean="0"/>
              <a:t>Завданнями </a:t>
            </a:r>
            <a:r>
              <a:rPr lang="uk-UA" b="1" dirty="0"/>
              <a:t>дослідження ринку є:</a:t>
            </a:r>
          </a:p>
          <a:p>
            <a:pPr marL="0" indent="0" algn="just">
              <a:buNone/>
            </a:pPr>
            <a:r>
              <a:rPr lang="uk-UA" dirty="0"/>
              <a:t>- вивчення потреб ринку до товару, тобто потреб покупців;</a:t>
            </a:r>
          </a:p>
          <a:p>
            <a:pPr marL="0" indent="0" algn="just">
              <a:buNone/>
            </a:pPr>
            <a:r>
              <a:rPr lang="uk-UA" dirty="0"/>
              <a:t>- аналіз мотивації прийняття рішень щодо покупки;</a:t>
            </a:r>
          </a:p>
          <a:p>
            <a:pPr marL="0" indent="0" algn="just">
              <a:buNone/>
            </a:pPr>
            <a:r>
              <a:rPr lang="uk-UA" dirty="0"/>
              <a:t>- вивчення економічної кон’юнктури;</a:t>
            </a:r>
          </a:p>
          <a:p>
            <a:pPr marL="0" indent="0" algn="just">
              <a:buNone/>
            </a:pPr>
            <a:r>
              <a:rPr lang="uk-UA" dirty="0"/>
              <a:t>- аналіз ринкової сегментації;</a:t>
            </a:r>
          </a:p>
          <a:p>
            <a:pPr marL="0" indent="0" algn="just">
              <a:buNone/>
            </a:pPr>
            <a:r>
              <a:rPr lang="uk-UA" dirty="0"/>
              <a:t>- вивчення типів покупців;</a:t>
            </a:r>
          </a:p>
          <a:p>
            <a:pPr marL="0" indent="0" algn="just">
              <a:buNone/>
            </a:pPr>
            <a:r>
              <a:rPr lang="uk-UA" dirty="0"/>
              <a:t>- вивчення фірмової структури ринку;</a:t>
            </a:r>
          </a:p>
          <a:p>
            <a:pPr marL="0" indent="0" algn="just">
              <a:buNone/>
            </a:pPr>
            <a:r>
              <a:rPr lang="uk-UA" dirty="0"/>
              <a:t>- аналіз соціально-психологічних особливостей покупців;</a:t>
            </a:r>
          </a:p>
          <a:p>
            <a:pPr marL="0" indent="0" algn="just">
              <a:buNone/>
            </a:pPr>
            <a:r>
              <a:rPr lang="uk-UA" dirty="0"/>
              <a:t>- дослідження форм і методів торгової практики по даному товару на даному ринку та в його сегментах;</a:t>
            </a:r>
          </a:p>
          <a:p>
            <a:pPr marL="0" indent="0" algn="just">
              <a:buNone/>
            </a:pPr>
            <a:r>
              <a:rPr lang="uk-UA" dirty="0"/>
              <a:t>- визначення ємності ринку.</a:t>
            </a:r>
          </a:p>
          <a:p>
            <a:pPr marL="0" indent="0" algn="just">
              <a:buNone/>
            </a:pPr>
            <a:endParaRPr lang="uk-UA" dirty="0" smtClean="0"/>
          </a:p>
          <a:p>
            <a:pPr marL="0" indent="0" algn="just">
              <a:buNone/>
            </a:pPr>
            <a:r>
              <a:rPr lang="uk-UA" b="1" dirty="0" smtClean="0"/>
              <a:t>Об'єктами </a:t>
            </a:r>
            <a:r>
              <a:rPr lang="uk-UA" b="1" dirty="0"/>
              <a:t>досліджень ринку </a:t>
            </a:r>
            <a:r>
              <a:rPr lang="uk-UA" dirty="0"/>
              <a:t>можуть бути категорії, процеси, явища економічного, соціального, психологічного характеру, що у сукупності представляють сутність і наслідок маркетингової діяльності підприємства на конкретному ринку.</a:t>
            </a:r>
          </a:p>
          <a:p>
            <a:pPr marL="0" indent="0" algn="just">
              <a:buNone/>
            </a:pPr>
            <a:endParaRPr lang="uk-UA" dirty="0" smtClean="0"/>
          </a:p>
          <a:p>
            <a:pPr marL="0" indent="0" algn="just">
              <a:buNone/>
            </a:pPr>
            <a:r>
              <a:rPr lang="uk-UA" b="1" dirty="0" smtClean="0"/>
              <a:t>Основними </a:t>
            </a:r>
            <a:r>
              <a:rPr lang="uk-UA" b="1" dirty="0"/>
              <a:t>принципами досліджень ринку є:</a:t>
            </a:r>
          </a:p>
          <a:p>
            <a:pPr marL="0" indent="0" algn="just">
              <a:buNone/>
            </a:pPr>
            <a:r>
              <a:rPr lang="uk-UA" dirty="0"/>
              <a:t>– системність, тобто періодичність, послідовність, логічність;</a:t>
            </a:r>
          </a:p>
          <a:p>
            <a:pPr marL="0" indent="0" algn="just">
              <a:buNone/>
            </a:pPr>
            <a:r>
              <a:rPr lang="uk-UA" dirty="0"/>
              <a:t>– комплексність, тобто врахування та аналіз усіх чинників ринкового середовища у динаміці;</a:t>
            </a:r>
          </a:p>
          <a:p>
            <a:pPr marL="0" indent="0" algn="just">
              <a:buNone/>
            </a:pPr>
            <a:r>
              <a:rPr lang="uk-UA" dirty="0"/>
              <a:t>– цілеспрямованість, тобто орієнтація на вирішення певних актуальних проблем;</a:t>
            </a:r>
          </a:p>
          <a:p>
            <a:pPr marL="0" indent="0" algn="just">
              <a:buNone/>
            </a:pPr>
            <a:r>
              <a:rPr lang="uk-UA" dirty="0"/>
              <a:t>– об'єктивність, тобто незалежність від суб'єктивних оцінок та висновків дослідників і респондентів;</a:t>
            </a:r>
          </a:p>
          <a:p>
            <a:pPr marL="0" indent="0" algn="just">
              <a:buNone/>
            </a:pPr>
            <a:r>
              <a:rPr lang="uk-UA" dirty="0"/>
              <a:t>– надійність, тобто достовірність одержаних даних;</a:t>
            </a:r>
          </a:p>
          <a:p>
            <a:pPr marL="0" indent="0" algn="just">
              <a:buNone/>
            </a:pPr>
            <a:r>
              <a:rPr lang="uk-UA" dirty="0"/>
              <a:t>– економічність, тобто перевищені вигоди від удосконалення діяльності у результаті реалізації прийнятих рішень над витратами, пов'язаними із проведенням ринкових досліджень;</a:t>
            </a:r>
          </a:p>
          <a:p>
            <a:pPr marL="0" indent="0" algn="just">
              <a:buNone/>
            </a:pPr>
            <a:r>
              <a:rPr lang="uk-UA" dirty="0"/>
              <a:t>– відповідність принципам добросовісної конкуренції;</a:t>
            </a:r>
          </a:p>
          <a:p>
            <a:pPr marL="0" indent="0" algn="just">
              <a:buNone/>
            </a:pPr>
            <a:r>
              <a:rPr lang="uk-UA" dirty="0"/>
              <a:t>– довіра з боку споживачів.</a:t>
            </a:r>
          </a:p>
          <a:p>
            <a:pPr marL="0" indent="0" algn="just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74680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55272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uk-UA" sz="2400" b="1" dirty="0" smtClean="0"/>
          </a:p>
          <a:p>
            <a:pPr marL="0" indent="0" algn="ctr">
              <a:buNone/>
            </a:pPr>
            <a:endParaRPr lang="uk-UA" sz="2400" b="1" dirty="0"/>
          </a:p>
          <a:p>
            <a:pPr marL="0" indent="0" algn="ctr">
              <a:buNone/>
            </a:pPr>
            <a:endParaRPr lang="uk-UA" sz="2400" b="1" dirty="0" smtClean="0"/>
          </a:p>
          <a:p>
            <a:pPr marL="0" indent="0" algn="ctr">
              <a:buNone/>
            </a:pPr>
            <a:endParaRPr lang="uk-UA" sz="2400" b="1" dirty="0"/>
          </a:p>
          <a:p>
            <a:pPr marL="0" indent="0" algn="ctr">
              <a:buNone/>
            </a:pPr>
            <a:endParaRPr lang="uk-UA" sz="2400" b="1" dirty="0" smtClean="0"/>
          </a:p>
          <a:p>
            <a:pPr marL="0" indent="0" algn="ctr">
              <a:buNone/>
            </a:pPr>
            <a:endParaRPr lang="uk-UA" sz="2400" b="1" dirty="0"/>
          </a:p>
          <a:p>
            <a:pPr marL="0" indent="0" algn="ctr">
              <a:buNone/>
            </a:pPr>
            <a:endParaRPr lang="uk-UA" sz="2400" b="1" dirty="0" smtClean="0"/>
          </a:p>
          <a:p>
            <a:pPr marL="0" indent="0" algn="ctr">
              <a:buNone/>
            </a:pPr>
            <a:endParaRPr lang="uk-UA" sz="2400" b="1" dirty="0"/>
          </a:p>
          <a:p>
            <a:pPr marL="0" indent="0" algn="ctr">
              <a:buNone/>
            </a:pPr>
            <a:endParaRPr lang="uk-UA" sz="2400" b="1" dirty="0" smtClean="0"/>
          </a:p>
          <a:p>
            <a:pPr marL="0" indent="0" algn="ctr">
              <a:buNone/>
            </a:pPr>
            <a:endParaRPr lang="uk-UA" sz="2400" b="1" dirty="0"/>
          </a:p>
          <a:p>
            <a:pPr marL="0" indent="0" algn="ctr">
              <a:buNone/>
            </a:pPr>
            <a:endParaRPr lang="uk-UA" sz="2400" b="1" dirty="0" smtClean="0"/>
          </a:p>
          <a:p>
            <a:pPr marL="0" indent="0" algn="ctr">
              <a:buNone/>
            </a:pPr>
            <a:endParaRPr lang="uk-UA" sz="2400" b="1" dirty="0"/>
          </a:p>
          <a:p>
            <a:pPr marL="0" indent="0" algn="ctr">
              <a:buNone/>
            </a:pPr>
            <a:endParaRPr lang="uk-UA" sz="2400" b="1" dirty="0" smtClean="0"/>
          </a:p>
          <a:p>
            <a:pPr marL="0" indent="0" algn="ctr">
              <a:buNone/>
            </a:pPr>
            <a:endParaRPr lang="uk-UA" sz="2400" b="1" dirty="0"/>
          </a:p>
          <a:p>
            <a:pPr marL="0" indent="0" algn="ctr">
              <a:buNone/>
            </a:pPr>
            <a:endParaRPr lang="ru-RU" sz="2400" b="1" dirty="0" smtClean="0"/>
          </a:p>
          <a:p>
            <a:pPr marL="0" indent="0" algn="ctr">
              <a:buNone/>
            </a:pPr>
            <a:r>
              <a:rPr lang="ru-RU" sz="2400" b="1" dirty="0" smtClean="0"/>
              <a:t>Рис</a:t>
            </a:r>
            <a:r>
              <a:rPr lang="ru-RU" sz="2400" b="1" dirty="0"/>
              <a:t>. 2. </a:t>
            </a:r>
            <a:r>
              <a:rPr lang="uk-UA" sz="2400" b="1" dirty="0" smtClean="0"/>
              <a:t>Структура дослідження ринку</a:t>
            </a:r>
          </a:p>
          <a:p>
            <a:pPr marL="0" indent="0" algn="ctr">
              <a:buNone/>
            </a:pPr>
            <a:endParaRPr lang="uk-UA" sz="2400" b="1" dirty="0" smtClean="0"/>
          </a:p>
          <a:p>
            <a:pPr marL="0" indent="0" algn="ctr">
              <a:buNone/>
            </a:pPr>
            <a:endParaRPr lang="uk-UA" sz="2400" b="1" dirty="0"/>
          </a:p>
          <a:p>
            <a:pPr marL="0" indent="0" algn="ctr">
              <a:buNone/>
            </a:pPr>
            <a:endParaRPr lang="uk-UA" sz="2400" b="1" dirty="0" smtClean="0"/>
          </a:p>
          <a:p>
            <a:pPr marL="0" indent="0" algn="ctr">
              <a:buNone/>
            </a:pPr>
            <a:endParaRPr lang="uk-UA" sz="2400" b="1" dirty="0"/>
          </a:p>
          <a:p>
            <a:pPr marL="0" indent="0" algn="ctr">
              <a:buNone/>
            </a:pPr>
            <a:endParaRPr lang="uk-UA" sz="2400" b="1" dirty="0" smtClean="0"/>
          </a:p>
          <a:p>
            <a:pPr marL="0" indent="0" algn="ctr">
              <a:buNone/>
            </a:pPr>
            <a:endParaRPr lang="uk-UA" sz="2400" b="1" dirty="0"/>
          </a:p>
          <a:p>
            <a:pPr marL="0" indent="0" algn="ctr">
              <a:buNone/>
            </a:pPr>
            <a:endParaRPr lang="uk-UA" sz="2400" b="1" dirty="0" smtClean="0"/>
          </a:p>
          <a:p>
            <a:pPr marL="0" indent="0" algn="ctr">
              <a:buNone/>
            </a:pPr>
            <a:endParaRPr lang="uk-UA" sz="2400" b="1" dirty="0"/>
          </a:p>
          <a:p>
            <a:pPr marL="0" indent="0" algn="ctr">
              <a:buNone/>
            </a:pPr>
            <a:endParaRPr lang="uk-UA" sz="2400" b="1" dirty="0"/>
          </a:p>
          <a:p>
            <a:pPr algn="ctr"/>
            <a:endParaRPr lang="ru-RU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404664"/>
            <a:ext cx="6164263" cy="5688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40902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6480720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uk-UA" sz="2100" b="1" dirty="0"/>
              <a:t>Залежно від характеру та цілей виокремлюють три типи досліджень ринку:</a:t>
            </a:r>
          </a:p>
          <a:p>
            <a:pPr marL="0" indent="0" algn="just">
              <a:buNone/>
            </a:pPr>
            <a:r>
              <a:rPr lang="uk-UA" sz="2100" b="1" dirty="0"/>
              <a:t>- розвідувальне дослідження </a:t>
            </a:r>
            <a:r>
              <a:rPr lang="uk-UA" sz="2100" dirty="0"/>
              <a:t>– здійснюється з метою збирання попередньої інформації, необхідної для визначення проблем та висунення гіпотез;</a:t>
            </a:r>
          </a:p>
          <a:p>
            <a:pPr marL="0" indent="0" algn="just">
              <a:buNone/>
            </a:pPr>
            <a:r>
              <a:rPr lang="uk-UA" sz="2100" b="1" dirty="0"/>
              <a:t>- описове дослідження </a:t>
            </a:r>
            <a:r>
              <a:rPr lang="uk-UA" sz="2100" dirty="0"/>
              <a:t>– спрямоване на описання проблем, ситуації на ринку. Використовується опитування, що передбачає відповіді на запитання: «Хто?», «Що?», «Де?», «Коли?», «Як?»;</a:t>
            </a:r>
          </a:p>
          <a:p>
            <a:pPr marL="0" indent="0" algn="just">
              <a:buNone/>
            </a:pPr>
            <a:r>
              <a:rPr lang="uk-UA" sz="2100" b="1" dirty="0"/>
              <a:t>- каузальне дослідження </a:t>
            </a:r>
            <a:r>
              <a:rPr lang="uk-UA" sz="2100" dirty="0"/>
              <a:t>– проводиться для перевірки припущень про існування тих чи інших причинно-наслідкових зв’язків.</a:t>
            </a:r>
          </a:p>
          <a:p>
            <a:pPr marL="0" indent="0" algn="just">
              <a:buNone/>
            </a:pPr>
            <a:endParaRPr lang="uk-UA" sz="2100" b="1" dirty="0" smtClean="0"/>
          </a:p>
          <a:p>
            <a:pPr marL="0" indent="0" algn="just">
              <a:buNone/>
            </a:pPr>
            <a:r>
              <a:rPr lang="uk-UA" sz="2100" b="1" dirty="0" smtClean="0"/>
              <a:t>Класифікація </a:t>
            </a:r>
            <a:r>
              <a:rPr lang="uk-UA" sz="2100" b="1" dirty="0"/>
              <a:t>ринкових досліджень.</a:t>
            </a:r>
          </a:p>
          <a:p>
            <a:pPr marL="0" indent="0" algn="just">
              <a:buNone/>
            </a:pPr>
            <a:r>
              <a:rPr lang="uk-UA" sz="2100" b="1" dirty="0" smtClean="0"/>
              <a:t>1. За </a:t>
            </a:r>
            <a:r>
              <a:rPr lang="uk-UA" sz="2100" b="1" dirty="0"/>
              <a:t>відношенням до підприємства розрізняють внутрішні та зовнішні</a:t>
            </a:r>
            <a:r>
              <a:rPr lang="uk-UA" sz="2100" b="1" dirty="0" smtClean="0"/>
              <a:t>.</a:t>
            </a:r>
          </a:p>
          <a:p>
            <a:pPr marL="0" indent="0" algn="just">
              <a:buNone/>
            </a:pPr>
            <a:r>
              <a:rPr lang="uk-UA" sz="2100" b="1" dirty="0" smtClean="0"/>
              <a:t>Внутрішні </a:t>
            </a:r>
            <a:r>
              <a:rPr lang="uk-UA" sz="2100" dirty="0"/>
              <a:t>– здійснюються на самому підприємстві у відношенні таких аспектів діяльності як виробнича, інноваційна, організаційна і т. ін</a:t>
            </a:r>
            <a:r>
              <a:rPr lang="uk-UA" sz="2100" dirty="0" smtClean="0"/>
              <a:t>.</a:t>
            </a:r>
          </a:p>
          <a:p>
            <a:pPr marL="0" indent="0" algn="just">
              <a:buNone/>
            </a:pPr>
            <a:r>
              <a:rPr lang="uk-UA" sz="2100" b="1" dirty="0" smtClean="0"/>
              <a:t>Зовнішні </a:t>
            </a:r>
            <a:r>
              <a:rPr lang="uk-UA" sz="2100" b="1" dirty="0"/>
              <a:t>– </a:t>
            </a:r>
            <a:r>
              <a:rPr lang="uk-UA" sz="2100" dirty="0"/>
              <a:t>зосереджуються на дослідженні чинників </a:t>
            </a:r>
            <a:r>
              <a:rPr lang="uk-UA" sz="2100" dirty="0" err="1"/>
              <a:t>макро-</a:t>
            </a:r>
            <a:r>
              <a:rPr lang="uk-UA" sz="2100" dirty="0"/>
              <a:t> і мікросередовища у різноманітних маркетингових аспектах.</a:t>
            </a:r>
          </a:p>
          <a:p>
            <a:pPr marL="0" indent="0" algn="just">
              <a:buNone/>
            </a:pPr>
            <a:r>
              <a:rPr lang="uk-UA" sz="2100" b="1" dirty="0"/>
              <a:t>2. За розробленням стратегії проведення розрізняють первинні дослідження і дослідження зворотного зв'язку. </a:t>
            </a:r>
          </a:p>
          <a:p>
            <a:pPr marL="0" indent="0" algn="just">
              <a:buNone/>
            </a:pPr>
            <a:r>
              <a:rPr lang="uk-UA" sz="2100" b="1" dirty="0"/>
              <a:t>Первинні дослідження </a:t>
            </a:r>
            <a:r>
              <a:rPr lang="uk-UA" sz="2100" dirty="0"/>
              <a:t>мають своєю метою вивчення такого об'єкта, що досі не брався до уваги або ніколи не вивчався. </a:t>
            </a:r>
          </a:p>
          <a:p>
            <a:pPr marL="0" indent="0" algn="just">
              <a:buNone/>
            </a:pPr>
            <a:r>
              <a:rPr lang="uk-UA" sz="2100" b="1" dirty="0"/>
              <a:t>Дослідження зворотного зв'язку </a:t>
            </a:r>
            <a:r>
              <a:rPr lang="uk-UA" sz="2100" dirty="0" err="1"/>
              <a:t>організуються</a:t>
            </a:r>
            <a:r>
              <a:rPr lang="uk-UA" sz="2100" dirty="0"/>
              <a:t> для визначення реакції об'єкта на певні дії, тобто першочергова увага приділяється динаміці процесів або змінам, що відбуваються з об'єктом.</a:t>
            </a:r>
          </a:p>
          <a:p>
            <a:pPr marL="0" indent="0" algn="just">
              <a:buNone/>
            </a:pPr>
            <a:r>
              <a:rPr lang="uk-UA" sz="2100" b="1" dirty="0"/>
              <a:t>3. Залежно від форми організації розрізняють систематичні та спеціальні дослідження</a:t>
            </a:r>
            <a:r>
              <a:rPr lang="uk-UA" sz="2100" b="1" dirty="0" smtClean="0"/>
              <a:t>.</a:t>
            </a:r>
          </a:p>
          <a:p>
            <a:pPr marL="0" indent="0" algn="just">
              <a:buNone/>
            </a:pPr>
            <a:r>
              <a:rPr lang="uk-UA" sz="2100" b="1" dirty="0" smtClean="0"/>
              <a:t>Систематичні </a:t>
            </a:r>
            <a:r>
              <a:rPr lang="uk-UA" sz="2100" b="1" dirty="0"/>
              <a:t>дослідження </a:t>
            </a:r>
            <a:r>
              <a:rPr lang="uk-UA" sz="2100" dirty="0"/>
              <a:t>провадяться регулярно впродовж достатньо довгого проміжку часу</a:t>
            </a:r>
            <a:r>
              <a:rPr lang="uk-UA" sz="2100" dirty="0" smtClean="0"/>
              <a:t>.</a:t>
            </a:r>
          </a:p>
          <a:p>
            <a:pPr marL="0" indent="0" algn="just">
              <a:buNone/>
            </a:pPr>
            <a:r>
              <a:rPr lang="uk-UA" sz="2100" b="1" dirty="0" smtClean="0"/>
              <a:t>Спеціальні </a:t>
            </a:r>
            <a:r>
              <a:rPr lang="uk-UA" sz="2100" b="1" dirty="0"/>
              <a:t>дослідження </a:t>
            </a:r>
            <a:r>
              <a:rPr lang="uk-UA" sz="2100" dirty="0"/>
              <a:t>є разовими заходами, що пов'язані з вивченням таких факторів, значущість яких зростає настільки, що потребує обов'язкового їх урахування у формуванні стратегій підприємства.</a:t>
            </a:r>
          </a:p>
          <a:p>
            <a:pPr marL="0" indent="0" algn="just">
              <a:buNone/>
            </a:pPr>
            <a:r>
              <a:rPr lang="uk-UA" sz="2100" b="1" dirty="0"/>
              <a:t>4. За методами збирання інформації розрізняють кабінетні, польові та змішані дослідження.</a:t>
            </a:r>
          </a:p>
          <a:p>
            <a:pPr marL="0" indent="0" algn="just">
              <a:buNone/>
            </a:pPr>
            <a:r>
              <a:rPr lang="uk-UA" sz="2100" b="1" dirty="0"/>
              <a:t>Кабінетні дослідження </a:t>
            </a:r>
            <a:r>
              <a:rPr lang="uk-UA" sz="2100" dirty="0"/>
              <a:t>– спрямовані на вивчення вторинної інформації, або інформації, яка вже існує з проблеми, що вивчається. </a:t>
            </a:r>
          </a:p>
          <a:p>
            <a:pPr marL="0" indent="0" algn="just">
              <a:buNone/>
            </a:pPr>
            <a:r>
              <a:rPr lang="uk-UA" sz="2100" b="1" dirty="0"/>
              <a:t>Польові дослідження </a:t>
            </a:r>
            <a:r>
              <a:rPr lang="uk-UA" sz="2100" dirty="0"/>
              <a:t>– при їх здійсненні дослідник максимально наближається до об'єкта дослідження, тобто використовуються методи безпосереднього збирання інформації.</a:t>
            </a:r>
          </a:p>
          <a:p>
            <a:pPr marL="0" indent="0" algn="just">
              <a:buNone/>
            </a:pPr>
            <a:r>
              <a:rPr lang="uk-UA" sz="2100" b="1" dirty="0"/>
              <a:t>Змішані дослідження </a:t>
            </a:r>
            <a:r>
              <a:rPr lang="uk-UA" sz="2100" dirty="0"/>
              <a:t>– це ті, що поєднують риси кабінетних і польових.</a:t>
            </a:r>
          </a:p>
          <a:p>
            <a:pPr marL="0" indent="0" algn="just">
              <a:buNone/>
            </a:pPr>
            <a:r>
              <a:rPr lang="uk-UA" sz="2100" b="1" dirty="0"/>
              <a:t>5. Залежно від цілей, які переслідуються ринковими дослідженнями, розрізняють комерційні та некомерційні дослідження.</a:t>
            </a:r>
          </a:p>
          <a:p>
            <a:pPr marL="0" indent="0" algn="just">
              <a:buNone/>
            </a:pPr>
            <a:r>
              <a:rPr lang="uk-UA" sz="2100" b="1" dirty="0"/>
              <a:t>Комерційні дослідження </a:t>
            </a:r>
            <a:r>
              <a:rPr lang="uk-UA" sz="2100" dirty="0"/>
              <a:t>мають своєю метою досягнення комерційного прибутку.</a:t>
            </a:r>
          </a:p>
          <a:p>
            <a:pPr marL="0" indent="0" algn="just">
              <a:buNone/>
            </a:pPr>
            <a:r>
              <a:rPr lang="uk-UA" sz="2100" b="1" dirty="0"/>
              <a:t>Некомерційні </a:t>
            </a:r>
            <a:r>
              <a:rPr lang="uk-UA" sz="2100" dirty="0"/>
              <a:t>мають на меті досягнення соціальних або суспільних цілей. </a:t>
            </a:r>
          </a:p>
          <a:p>
            <a:pPr marL="0" indent="0" algn="just">
              <a:buNone/>
            </a:pPr>
            <a:r>
              <a:rPr lang="uk-UA" sz="2100" b="1" dirty="0"/>
              <a:t>6. За формою організації розрізняють дослідження, що проводяться власними силами, і дослідження, що проводять спеціалізовані організації.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57822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uk-UA" sz="2100" b="1" dirty="0"/>
              <a:t>Для дослідження ринку використовують наступні методи:</a:t>
            </a:r>
          </a:p>
          <a:p>
            <a:pPr marL="0" indent="0" algn="just">
              <a:buNone/>
            </a:pPr>
            <a:r>
              <a:rPr lang="uk-UA" sz="2100" b="1" dirty="0"/>
              <a:t>1. Статистика.</a:t>
            </a:r>
          </a:p>
          <a:p>
            <a:pPr marL="0" indent="0" algn="just">
              <a:buNone/>
            </a:pPr>
            <a:r>
              <a:rPr lang="uk-UA" sz="2100" b="1" dirty="0"/>
              <a:t>2. Економетрія.</a:t>
            </a:r>
          </a:p>
          <a:p>
            <a:pPr marL="0" indent="0" algn="just">
              <a:buNone/>
            </a:pPr>
            <a:r>
              <a:rPr lang="uk-UA" sz="2100" b="1" dirty="0"/>
              <a:t>3. Соціометрія.</a:t>
            </a:r>
          </a:p>
          <a:p>
            <a:pPr marL="0" indent="0" algn="just">
              <a:buNone/>
            </a:pPr>
            <a:r>
              <a:rPr lang="uk-UA" sz="2100" b="1" dirty="0"/>
              <a:t>4. Кваліметрія.</a:t>
            </a:r>
          </a:p>
          <a:p>
            <a:pPr marL="0" indent="0" algn="just">
              <a:buNone/>
            </a:pPr>
            <a:r>
              <a:rPr lang="uk-UA" sz="2100" b="1" dirty="0"/>
              <a:t>5. Біхевіоризм.</a:t>
            </a:r>
          </a:p>
          <a:p>
            <a:pPr marL="0" indent="0" algn="just">
              <a:buNone/>
            </a:pPr>
            <a:r>
              <a:rPr lang="uk-UA" sz="2100" b="1" dirty="0"/>
              <a:t>У статистичному аналізі та прогнозуванні </a:t>
            </a:r>
            <a:r>
              <a:rPr lang="uk-UA" sz="2100" dirty="0"/>
              <a:t>наводяться оцінки обсягу та рівня ринкових явищ, їх динаміки і структури, варіації, виявлення тенденцій і закономірностей і т. д. </a:t>
            </a:r>
          </a:p>
          <a:p>
            <a:pPr marL="0" indent="0" algn="just">
              <a:buNone/>
            </a:pPr>
            <a:endParaRPr lang="uk-UA" sz="2100" b="1" dirty="0" smtClean="0"/>
          </a:p>
          <a:p>
            <a:pPr marL="0" indent="0" algn="just">
              <a:buNone/>
            </a:pPr>
            <a:r>
              <a:rPr lang="uk-UA" sz="2100" b="1" dirty="0" err="1" smtClean="0"/>
              <a:t>Економетричні</a:t>
            </a:r>
            <a:r>
              <a:rPr lang="uk-UA" sz="2100" b="1" dirty="0" smtClean="0"/>
              <a:t> </a:t>
            </a:r>
            <a:r>
              <a:rPr lang="uk-UA" sz="2100" b="1" dirty="0"/>
              <a:t>методи </a:t>
            </a:r>
            <a:r>
              <a:rPr lang="uk-UA" sz="2100" dirty="0"/>
              <a:t>можуть бути застосовані в моделюванні, імітації та прогнозуванні ринкових процесів.</a:t>
            </a:r>
          </a:p>
          <a:p>
            <a:pPr marL="0" indent="0" algn="just">
              <a:buNone/>
            </a:pPr>
            <a:endParaRPr lang="uk-UA" sz="2100" b="1" dirty="0" smtClean="0"/>
          </a:p>
          <a:p>
            <a:pPr marL="0" indent="0" algn="just">
              <a:buNone/>
            </a:pPr>
            <a:r>
              <a:rPr lang="uk-UA" sz="2100" b="1" dirty="0" smtClean="0"/>
              <a:t>Соціометрія </a:t>
            </a:r>
            <a:r>
              <a:rPr lang="uk-UA" sz="2100" dirty="0"/>
              <a:t>– характеристика структури та функціонування певних людських груп за допомогою кількісних оцінок.</a:t>
            </a:r>
          </a:p>
          <a:p>
            <a:pPr marL="0" indent="0" algn="just">
              <a:buNone/>
            </a:pPr>
            <a:endParaRPr lang="uk-UA" sz="2100" b="1" dirty="0" smtClean="0"/>
          </a:p>
          <a:p>
            <a:pPr marL="0" indent="0" algn="just">
              <a:buNone/>
            </a:pPr>
            <a:r>
              <a:rPr lang="uk-UA" sz="2100" b="1" dirty="0" smtClean="0"/>
              <a:t>Кваліметрія </a:t>
            </a:r>
            <a:r>
              <a:rPr lang="uk-UA" sz="2100" dirty="0"/>
              <a:t>– методологія кількісних оцінок якості товарів.</a:t>
            </a:r>
          </a:p>
          <a:p>
            <a:pPr marL="0" indent="0" algn="just">
              <a:buNone/>
            </a:pPr>
            <a:endParaRPr lang="uk-UA" sz="2100" b="1" dirty="0" smtClean="0"/>
          </a:p>
          <a:p>
            <a:pPr marL="0" indent="0" algn="just">
              <a:buNone/>
            </a:pPr>
            <a:r>
              <a:rPr lang="uk-UA" sz="2100" b="1" dirty="0" err="1" smtClean="0"/>
              <a:t>Біхевіорізм</a:t>
            </a:r>
            <a:r>
              <a:rPr lang="uk-UA" sz="2100" b="1" dirty="0" smtClean="0"/>
              <a:t> </a:t>
            </a:r>
            <a:r>
              <a:rPr lang="uk-UA" sz="2100" dirty="0"/>
              <a:t>– наука про смаки та вподобання людей, що допомагає розібратися в процесах формування та зміни ставлення споживачів до товару, в реакціях попиту на процеси старіння та оновлення товару і його властивостей.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Відомі </a:t>
            </a:r>
            <a:r>
              <a:rPr lang="uk-UA" sz="2100" b="1" dirty="0"/>
              <a:t>дві школи дослідження ринку.</a:t>
            </a:r>
          </a:p>
          <a:p>
            <a:pPr marL="0" indent="0" algn="ctr">
              <a:buNone/>
            </a:pPr>
            <a:r>
              <a:rPr lang="uk-UA" sz="2100" b="1" dirty="0"/>
              <a:t>1. Формалізація дослідження ринку </a:t>
            </a:r>
            <a:r>
              <a:rPr lang="uk-UA" sz="2100" dirty="0"/>
              <a:t>– використання математичного апарату: кількісних характеристик, оцінок і розрахунків, методів статистичного та </a:t>
            </a:r>
            <a:r>
              <a:rPr lang="uk-UA" sz="2100" dirty="0" err="1"/>
              <a:t>економетричного</a:t>
            </a:r>
            <a:r>
              <a:rPr lang="uk-UA" sz="2100" dirty="0"/>
              <a:t> моделювання та прогнозування.</a:t>
            </a:r>
          </a:p>
          <a:p>
            <a:pPr marL="0" indent="0" algn="ctr">
              <a:buNone/>
            </a:pPr>
            <a:r>
              <a:rPr lang="uk-UA" sz="2100" b="1" dirty="0"/>
              <a:t>2. Неформальний підхід </a:t>
            </a:r>
            <a:r>
              <a:rPr lang="uk-UA" sz="2100" dirty="0"/>
              <a:t>має низку переваг, він досить швидкий, нерідко дає досить надійні оцінки, не потребує використання математичного апарату, проте він не має достатньо високого ступеня точності, не завжди об'єктивний, вимагає великого досвіду й високої кваліфікації працівників. </a:t>
            </a:r>
          </a:p>
          <a:p>
            <a:pPr marL="0" indent="0" algn="ctr">
              <a:buNone/>
            </a:pPr>
            <a:r>
              <a:rPr lang="uk-UA" sz="2100" b="1" dirty="0"/>
              <a:t>Неформальні методи в дослідженнях ринку </a:t>
            </a:r>
            <a:r>
              <a:rPr lang="uk-UA" sz="2100" dirty="0"/>
              <a:t>– використання якісних оцінок та описів, орієнтовних характеристик графічного моделювання.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96413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921</Words>
  <Application>Microsoft Office PowerPoint</Application>
  <PresentationFormat>Экран (4:3)</PresentationFormat>
  <Paragraphs>126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1. Сутнісно-змістовна основа дослідження ринку. 2. Мета, завдання, структура та класифікація досліджень ринку. 3. Основні методи та школи організації досліджень ринку.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17</cp:revision>
  <dcterms:created xsi:type="dcterms:W3CDTF">2020-08-26T06:53:27Z</dcterms:created>
  <dcterms:modified xsi:type="dcterms:W3CDTF">2026-02-15T16:20:20Z</dcterms:modified>
</cp:coreProperties>
</file>