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2" d="100"/>
          <a:sy n="82" d="100"/>
        </p:scale>
        <p:origin x="1474" y="2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ПОНЯТТЯ І ОСОБЛИВОСТІ ЦИВІЛЬНИХ ПРАВОВІДНОСИН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Лекція (90 хвилин)</a:t>
            </a:r>
          </a:p>
          <a:p>
            <a:pPr lvl="1"/>
            <a:r>
              <a:t>Дисципліна: Цивільне право</a:t>
            </a:r>
          </a:p>
          <a:p>
            <a:pPr lvl="1"/>
            <a:r>
              <a:t>Юридичний факультет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Ознака: компенсаційний характер відповідальності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Відшкодування шкоди</a:t>
            </a:r>
          </a:p>
          <a:p>
            <a:pPr lvl="1"/>
            <a:r>
              <a:t>Майнові санкції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Структура правовідносин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Суб’єкти</a:t>
            </a:r>
          </a:p>
          <a:p>
            <a:pPr lvl="1"/>
            <a:r>
              <a:t>Об’єкти</a:t>
            </a:r>
          </a:p>
          <a:p>
            <a:pPr lvl="1"/>
            <a:r>
              <a:t>Зміст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Суб’єкти цивільних правовідносин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Фізичні особи</a:t>
            </a:r>
          </a:p>
          <a:p>
            <a:pPr lvl="1"/>
            <a:r>
              <a:t>Юридичні особи</a:t>
            </a:r>
          </a:p>
          <a:p>
            <a:pPr lvl="1"/>
            <a:r>
              <a:t>Держава Україна</a:t>
            </a:r>
          </a:p>
          <a:p>
            <a:pPr lvl="1"/>
            <a:r>
              <a:t>Територіальні громади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Цивільна правоздатність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Виникає з моменту народження</a:t>
            </a:r>
          </a:p>
          <a:p>
            <a:pPr lvl="1"/>
            <a:r>
              <a:t>Є рівною для всіх осіб</a:t>
            </a:r>
          </a:p>
          <a:p>
            <a:pPr lvl="1"/>
            <a:r>
              <a:t>Припиняється зі смертю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Цивільна дієздатність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Повна (з 18 років)</a:t>
            </a:r>
          </a:p>
          <a:p>
            <a:pPr lvl="1"/>
            <a:r>
              <a:t>Неповна (14–18 років)</a:t>
            </a:r>
          </a:p>
          <a:p>
            <a:pPr lvl="1"/>
            <a:r>
              <a:t>Часткова (до 14 років)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Обмеження дієздатності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Обмежена дієздатність</a:t>
            </a:r>
          </a:p>
          <a:p>
            <a:pPr lvl="1"/>
            <a:r>
              <a:t>Визнання недієздатною особою судом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Юридичні особи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Комерційні та некомерційні</a:t>
            </a:r>
          </a:p>
          <a:p>
            <a:pPr lvl="1"/>
            <a:r>
              <a:t>Правоздатність спеціальна або загальна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Об’єкти правовідносин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Речі</a:t>
            </a:r>
          </a:p>
          <a:p>
            <a:pPr lvl="1"/>
            <a:r>
              <a:t>Гроші</a:t>
            </a:r>
          </a:p>
          <a:p>
            <a:pPr lvl="1"/>
            <a:r>
              <a:t>Цінні папери</a:t>
            </a:r>
          </a:p>
          <a:p>
            <a:pPr lvl="1"/>
            <a:r>
              <a:t>Майнові права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Нерухомі та рухомі речі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Земельні ділянки</a:t>
            </a:r>
          </a:p>
          <a:p>
            <a:pPr lvl="1"/>
            <a:r>
              <a:t>Будівлі, споруди</a:t>
            </a:r>
          </a:p>
          <a:p>
            <a:pPr lvl="1"/>
            <a:r>
              <a:t>Інше майно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Особисті немайнові блага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Честь і гідність</a:t>
            </a:r>
          </a:p>
          <a:p>
            <a:pPr lvl="1"/>
            <a:r>
              <a:t>Ім’я</a:t>
            </a:r>
          </a:p>
          <a:p>
            <a:pPr lvl="1"/>
            <a:r>
              <a:t>Ділова репутація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План лекції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Поняття цивільних правовідносин</a:t>
            </a:r>
          </a:p>
          <a:p>
            <a:pPr lvl="1"/>
            <a:r>
              <a:t>2. Ознаки та принципи</a:t>
            </a:r>
          </a:p>
          <a:p>
            <a:pPr lvl="1"/>
            <a:r>
              <a:t>3. Структура</a:t>
            </a:r>
          </a:p>
          <a:p>
            <a:pPr lvl="1"/>
            <a:r>
              <a:t>4. Види</a:t>
            </a:r>
          </a:p>
          <a:p>
            <a:pPr lvl="1"/>
            <a:r>
              <a:t>5. Юридичні факти</a:t>
            </a:r>
          </a:p>
          <a:p>
            <a:pPr lvl="1"/>
            <a:r>
              <a:t>6. Захист прав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Результати інтелектуальної діяльності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Авторські твори</a:t>
            </a:r>
          </a:p>
          <a:p>
            <a:pPr lvl="1"/>
            <a:r>
              <a:t>Винаходи</a:t>
            </a:r>
          </a:p>
          <a:p>
            <a:pPr lvl="1"/>
            <a:r>
              <a:t>Торговельні марки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Зміст правовідносин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Суб’єктивне право</a:t>
            </a:r>
          </a:p>
          <a:p>
            <a:pPr lvl="1"/>
            <a:r>
              <a:t>Юридичний обов’язок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Структура суб’єктивного права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Право на власні дії</a:t>
            </a:r>
          </a:p>
          <a:p>
            <a:pPr lvl="1"/>
            <a:r>
              <a:t>Право вимагати поведінки</a:t>
            </a:r>
          </a:p>
          <a:p>
            <a:pPr lvl="1"/>
            <a:r>
              <a:t>Право на захист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Абсолютні правовідносини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Право власності</a:t>
            </a:r>
          </a:p>
          <a:p>
            <a:pPr lvl="1"/>
            <a:r>
              <a:t>Невизначене коло зобов’язаних осіб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Відносні правовідносини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Договірні зобов’язання</a:t>
            </a:r>
          </a:p>
          <a:p>
            <a:pPr lvl="1"/>
            <a:r>
              <a:t>Конкретні сторони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Майнові правовідносини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Власність</a:t>
            </a:r>
          </a:p>
          <a:p>
            <a:pPr lvl="1"/>
            <a:r>
              <a:t>Зобов’язання</a:t>
            </a:r>
          </a:p>
          <a:p>
            <a:pPr lvl="1"/>
            <a:r>
              <a:t>Спадкування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Особисті немайнові правовідносини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Не мають економічного змісту</a:t>
            </a:r>
          </a:p>
          <a:p>
            <a:pPr lvl="1"/>
            <a:r>
              <a:t>Пов’язані з особистістю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Договірні правовідносини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Купівля-продаж</a:t>
            </a:r>
          </a:p>
          <a:p>
            <a:pPr lvl="1"/>
            <a:r>
              <a:t>Оренда</a:t>
            </a:r>
          </a:p>
          <a:p>
            <a:pPr lvl="1"/>
            <a:r>
              <a:t>Позика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Недоговірні правовідносини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Заподіяння шкоди</a:t>
            </a:r>
          </a:p>
          <a:p>
            <a:pPr lvl="1"/>
            <a:r>
              <a:t>Безпідставне збагачення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Юридичні факти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Підстава виникнення правовідносин</a:t>
            </a:r>
          </a:p>
          <a:p>
            <a:pPr lvl="1"/>
            <a:r>
              <a:t>Події та дії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Нормативна основа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Цивільний кодекс України (2003 р.)</a:t>
            </a:r>
          </a:p>
          <a:p>
            <a:pPr lvl="1"/>
            <a:r>
              <a:t>Спеціальні закони цивільного законодавства</a:t>
            </a:r>
          </a:p>
          <a:p>
            <a:pPr lvl="1"/>
            <a:r>
              <a:t>Міжнародні договори України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Події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Не залежать від волі людини</a:t>
            </a:r>
          </a:p>
          <a:p>
            <a:pPr lvl="1"/>
            <a:r>
              <a:t>Стихійні лиха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Правомірні дії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Правочини</a:t>
            </a:r>
          </a:p>
          <a:p>
            <a:pPr lvl="1"/>
            <a:r>
              <a:t>Створення результатів інтелектуальної діяльності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Неправомірні дії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Порушення зобов’язань</a:t>
            </a:r>
          </a:p>
          <a:p>
            <a:pPr lvl="1"/>
            <a:r>
              <a:t>Заподіяння шкоди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Виникнення правовідносин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На підставі договору</a:t>
            </a:r>
          </a:p>
          <a:p>
            <a:pPr lvl="1"/>
            <a:r>
              <a:t>На підставі рішення суду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Зміна правовідносин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Зміна умов договору</a:t>
            </a:r>
          </a:p>
          <a:p>
            <a:pPr lvl="1"/>
            <a:r>
              <a:t>Новація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Припинення правовідносин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Виконання зобов’язання</a:t>
            </a:r>
          </a:p>
          <a:p>
            <a:pPr lvl="1"/>
            <a:r>
              <a:t>Розірвання договору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Способи захисту цивільних прав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Визнання права</a:t>
            </a:r>
          </a:p>
          <a:p>
            <a:pPr lvl="1"/>
            <a:r>
              <a:t>Відшкодування збитків</a:t>
            </a:r>
          </a:p>
          <a:p>
            <a:pPr lvl="1"/>
            <a:r>
              <a:t>Стягнення неустойки</a:t>
            </a:r>
          </a:p>
          <a:p>
            <a:pPr lvl="1"/>
            <a:r>
              <a:t>Припинення порушення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Судовий захист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Звернення до суду</a:t>
            </a:r>
          </a:p>
          <a:p>
            <a:pPr lvl="1"/>
            <a:r>
              <a:t>Цивільне судочинство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Відмежування від адміністративного права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Наявність або відсутність підпорядкування</a:t>
            </a:r>
          </a:p>
          <a:p>
            <a:pPr lvl="1"/>
            <a:r>
              <a:t>Метод правового регулювання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Практичні кейси для обговорення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Договір купівлі-продажу квартири</a:t>
            </a:r>
          </a:p>
          <a:p>
            <a:pPr lvl="1"/>
            <a:r>
              <a:t>Відшкодування шкоди при ДТП</a:t>
            </a:r>
          </a:p>
          <a:p>
            <a:pPr lvl="1"/>
            <a:r>
              <a:t>Захист честі та гідності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Місце цивільного права у системі права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Приватне право</a:t>
            </a:r>
          </a:p>
          <a:p>
            <a:pPr lvl="1"/>
            <a:r>
              <a:t>Регулювання майнових і особистих немайнових відносин</a:t>
            </a:r>
          </a:p>
          <a:p>
            <a:pPr lvl="1"/>
            <a:r>
              <a:t>Автономія волі сторін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Питання для самоконтролю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Що таке цивільні правовідносини?</a:t>
            </a:r>
          </a:p>
          <a:p>
            <a:pPr lvl="1"/>
            <a:r>
              <a:t>2. Назвіть їх ознаки.</a:t>
            </a:r>
          </a:p>
          <a:p>
            <a:pPr lvl="1"/>
            <a:r>
              <a:t>3. Які елементи структури?</a:t>
            </a:r>
          </a:p>
          <a:p>
            <a:pPr lvl="1"/>
            <a:r>
              <a:t>4. Які існують види?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Висновки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Цивільні правовідносини – основа приватного права</a:t>
            </a:r>
          </a:p>
          <a:p>
            <a:pPr lvl="1"/>
            <a:r>
              <a:t>Забезпечують реалізацію приватних інтересів</a:t>
            </a:r>
          </a:p>
          <a:p>
            <a:pPr lvl="1"/>
            <a:r>
              <a:t>Гарантують ефективний судовий захист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Поняття цивільних правовідносин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Врегульовані нормами цивільного права суспільні відносини</a:t>
            </a:r>
          </a:p>
          <a:p>
            <a:pPr lvl="1"/>
            <a:r>
              <a:t>Юридична рівність сторін</a:t>
            </a:r>
          </a:p>
          <a:p>
            <a:pPr lvl="1"/>
            <a:r>
              <a:t>Наявність суб’єктивних прав і обов’язків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Елементи визначення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Майновий або немайновий характер</a:t>
            </a:r>
          </a:p>
          <a:p>
            <a:pPr lvl="1"/>
            <a:r>
              <a:t>Юридична рівність</a:t>
            </a:r>
          </a:p>
          <a:p>
            <a:pPr lvl="1"/>
            <a:r>
              <a:t>Спрямованість на приватний інтерес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Ознака: юридична рівність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Відсутність підпорядкування</a:t>
            </a:r>
          </a:p>
          <a:p>
            <a:pPr lvl="1"/>
            <a:r>
              <a:t>Сторони рівні перед законом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Ознака: диспозитивність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Свобода договору</a:t>
            </a:r>
          </a:p>
          <a:p>
            <a:pPr lvl="1"/>
            <a:r>
              <a:t>Можливість визначати умови за домовленістю</a:t>
            </a:r>
          </a:p>
          <a:p>
            <a:pPr lvl="1"/>
            <a:r>
              <a:t>Диспозитивні норми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Ознака: майнова відокремленість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Самостійна відповідальність</a:t>
            </a:r>
          </a:p>
          <a:p>
            <a:pPr lvl="1"/>
            <a:r>
              <a:t>Відокремлене майно суб’єкта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443</Words>
  <Application>Microsoft Office PowerPoint</Application>
  <PresentationFormat>Екран (4:3)</PresentationFormat>
  <Paragraphs>152</Paragraphs>
  <Slides>41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41</vt:i4>
      </vt:variant>
    </vt:vector>
  </HeadingPairs>
  <TitlesOfParts>
    <vt:vector size="44" baseType="lpstr">
      <vt:lpstr>Arial</vt:lpstr>
      <vt:lpstr>Calibri</vt:lpstr>
      <vt:lpstr>Office Theme</vt:lpstr>
      <vt:lpstr>ПОНЯТТЯ І ОСОБЛИВОСТІ ЦИВІЛЬНИХ ПРАВОВІДНОСИН</vt:lpstr>
      <vt:lpstr>План лекції</vt:lpstr>
      <vt:lpstr>Нормативна основа</vt:lpstr>
      <vt:lpstr>Місце цивільного права у системі права</vt:lpstr>
      <vt:lpstr>Поняття цивільних правовідносин</vt:lpstr>
      <vt:lpstr>Елементи визначення</vt:lpstr>
      <vt:lpstr>Ознака: юридична рівність</vt:lpstr>
      <vt:lpstr>Ознака: диспозитивність</vt:lpstr>
      <vt:lpstr>Ознака: майнова відокремленість</vt:lpstr>
      <vt:lpstr>Ознака: компенсаційний характер відповідальності</vt:lpstr>
      <vt:lpstr>Структура правовідносин</vt:lpstr>
      <vt:lpstr>Суб’єкти цивільних правовідносин</vt:lpstr>
      <vt:lpstr>Цивільна правоздатність</vt:lpstr>
      <vt:lpstr>Цивільна дієздатність</vt:lpstr>
      <vt:lpstr>Обмеження дієздатності</vt:lpstr>
      <vt:lpstr>Юридичні особи</vt:lpstr>
      <vt:lpstr>Об’єкти правовідносин</vt:lpstr>
      <vt:lpstr>Нерухомі та рухомі речі</vt:lpstr>
      <vt:lpstr>Особисті немайнові блага</vt:lpstr>
      <vt:lpstr>Результати інтелектуальної діяльності</vt:lpstr>
      <vt:lpstr>Зміст правовідносин</vt:lpstr>
      <vt:lpstr>Структура суб’єктивного права</vt:lpstr>
      <vt:lpstr>Абсолютні правовідносини</vt:lpstr>
      <vt:lpstr>Відносні правовідносини</vt:lpstr>
      <vt:lpstr>Майнові правовідносини</vt:lpstr>
      <vt:lpstr>Особисті немайнові правовідносини</vt:lpstr>
      <vt:lpstr>Договірні правовідносини</vt:lpstr>
      <vt:lpstr>Недоговірні правовідносини</vt:lpstr>
      <vt:lpstr>Юридичні факти</vt:lpstr>
      <vt:lpstr>Події</vt:lpstr>
      <vt:lpstr>Правомірні дії</vt:lpstr>
      <vt:lpstr>Неправомірні дії</vt:lpstr>
      <vt:lpstr>Виникнення правовідносин</vt:lpstr>
      <vt:lpstr>Зміна правовідносин</vt:lpstr>
      <vt:lpstr>Припинення правовідносин</vt:lpstr>
      <vt:lpstr>Способи захисту цивільних прав</vt:lpstr>
      <vt:lpstr>Судовий захист</vt:lpstr>
      <vt:lpstr>Відмежування від адміністративного права</vt:lpstr>
      <vt:lpstr>Практичні кейси для обговорення</vt:lpstr>
      <vt:lpstr>Питання для самоконтролю</vt:lpstr>
      <vt:lpstr>Висновки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Kyrylo Alimov</cp:lastModifiedBy>
  <cp:revision>1</cp:revision>
  <dcterms:created xsi:type="dcterms:W3CDTF">2013-01-27T09:14:16Z</dcterms:created>
  <dcterms:modified xsi:type="dcterms:W3CDTF">2026-02-17T09:20:26Z</dcterms:modified>
  <cp:category/>
</cp:coreProperties>
</file>