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64"/>
  </p:notesMasterIdLst>
  <p:sldIdLst>
    <p:sldId id="256" r:id="rId2"/>
    <p:sldId id="632" r:id="rId3"/>
    <p:sldId id="663" r:id="rId4"/>
    <p:sldId id="996" r:id="rId5"/>
    <p:sldId id="997" r:id="rId6"/>
    <p:sldId id="664" r:id="rId7"/>
    <p:sldId id="630" r:id="rId8"/>
    <p:sldId id="999" r:id="rId9"/>
    <p:sldId id="756" r:id="rId10"/>
    <p:sldId id="842" r:id="rId11"/>
    <p:sldId id="666" r:id="rId12"/>
    <p:sldId id="850" r:id="rId13"/>
    <p:sldId id="851" r:id="rId14"/>
    <p:sldId id="856" r:id="rId15"/>
    <p:sldId id="892" r:id="rId16"/>
    <p:sldId id="1002" r:id="rId17"/>
    <p:sldId id="1001" r:id="rId18"/>
    <p:sldId id="891" r:id="rId19"/>
    <p:sldId id="894" r:id="rId20"/>
    <p:sldId id="1003" r:id="rId21"/>
    <p:sldId id="1004" r:id="rId22"/>
    <p:sldId id="852" r:id="rId23"/>
    <p:sldId id="895" r:id="rId24"/>
    <p:sldId id="896" r:id="rId25"/>
    <p:sldId id="898" r:id="rId26"/>
    <p:sldId id="1005" r:id="rId27"/>
    <p:sldId id="902" r:id="rId28"/>
    <p:sldId id="1006" r:id="rId29"/>
    <p:sldId id="903" r:id="rId30"/>
    <p:sldId id="1007" r:id="rId31"/>
    <p:sldId id="1008" r:id="rId32"/>
    <p:sldId id="919" r:id="rId33"/>
    <p:sldId id="921" r:id="rId34"/>
    <p:sldId id="922" r:id="rId35"/>
    <p:sldId id="1009" r:id="rId36"/>
    <p:sldId id="1010" r:id="rId37"/>
    <p:sldId id="1011" r:id="rId38"/>
    <p:sldId id="1013" r:id="rId39"/>
    <p:sldId id="1014" r:id="rId40"/>
    <p:sldId id="924" r:id="rId41"/>
    <p:sldId id="1015" r:id="rId42"/>
    <p:sldId id="1016" r:id="rId43"/>
    <p:sldId id="1017" r:id="rId44"/>
    <p:sldId id="1018" r:id="rId45"/>
    <p:sldId id="1019" r:id="rId46"/>
    <p:sldId id="1020" r:id="rId47"/>
    <p:sldId id="1021" r:id="rId48"/>
    <p:sldId id="1022" r:id="rId49"/>
    <p:sldId id="1023" r:id="rId50"/>
    <p:sldId id="958" r:id="rId51"/>
    <p:sldId id="960" r:id="rId52"/>
    <p:sldId id="970" r:id="rId53"/>
    <p:sldId id="971" r:id="rId54"/>
    <p:sldId id="974" r:id="rId55"/>
    <p:sldId id="975" r:id="rId56"/>
    <p:sldId id="1024" r:id="rId57"/>
    <p:sldId id="988" r:id="rId58"/>
    <p:sldId id="989" r:id="rId59"/>
    <p:sldId id="990" r:id="rId60"/>
    <p:sldId id="991" r:id="rId61"/>
    <p:sldId id="992" r:id="rId62"/>
    <p:sldId id="993" r:id="rId63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FC04"/>
    <a:srgbClr val="5F33FF"/>
    <a:srgbClr val="6666FF"/>
    <a:srgbClr val="99CC99"/>
    <a:srgbClr val="68B468"/>
    <a:srgbClr val="49934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>
        <p:scale>
          <a:sx n="75" d="100"/>
          <a:sy n="75" d="100"/>
        </p:scale>
        <p:origin x="-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2CFC001-4BCB-47D4-94B2-324CEA626865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092EA05-A816-427D-A328-07788EFBD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4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97DBBC-E5CB-4E3B-88BA-D3A5597806CA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92EA05-A816-427D-A328-07788EFBD4B7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7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D283-A0B2-414E-835A-A2241DDEC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6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A2A2-7FBB-4A6E-BEE2-6199E34E8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3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7053-AD17-4140-9F18-97193CBC1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71A1-F08B-4F36-871B-6CD7CC00E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9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DEF0-45A9-40B2-B8F0-EDE8104C2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4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4D94-F470-4418-9CA0-965EE5930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8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3065-7A02-470A-BAEF-8E4752BE9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8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8ED8-E62E-431D-BAC3-FC97481B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4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D2BA-5B62-4CD9-AD01-5A71F0C0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0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7A72-DECC-4C7F-8972-962A5541A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2C9E-F7FE-49A5-9D85-F261150C8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4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EE1EA1-3093-4891-82E7-42806569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280400" cy="2305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i="1" dirty="0" smtClean="0"/>
              <a:t>ТЕХНІКО-КРИМІНАЛІСТИЧНЕ ДОСЛІДЖЕННЯ ДОКУМЕНТІВ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193087" cy="914400"/>
          </a:xfrm>
        </p:spPr>
        <p:txBody>
          <a:bodyPr/>
          <a:lstStyle/>
          <a:p>
            <a:r>
              <a:rPr lang="ru-RU" altLang="ru-RU" sz="3800" b="1" dirty="0" err="1" smtClean="0"/>
              <a:t>Огляд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включає</a:t>
            </a:r>
            <a:r>
              <a:rPr lang="ru-RU" altLang="ru-RU" sz="3800" b="1" dirty="0" smtClean="0"/>
              <a:t> в </a:t>
            </a:r>
            <a:r>
              <a:rPr lang="ru-RU" altLang="ru-RU" sz="3800" b="1" dirty="0" err="1" smtClean="0"/>
              <a:t>собі</a:t>
            </a:r>
            <a:r>
              <a:rPr lang="ru-RU" altLang="ru-RU" sz="3800" b="1" dirty="0" smtClean="0"/>
              <a:t> три </a:t>
            </a:r>
            <a:r>
              <a:rPr lang="ru-RU" altLang="ru-RU" sz="3800" b="1" dirty="0" err="1" smtClean="0"/>
              <a:t>етапи</a:t>
            </a:r>
            <a:r>
              <a:rPr lang="ru-RU" altLang="ru-RU" sz="3800" b="1" dirty="0" smtClean="0"/>
              <a:t>: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278813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800" b="1" dirty="0" smtClean="0"/>
              <a:t>1) </a:t>
            </a:r>
            <a:r>
              <a:rPr lang="ru-RU" altLang="ru-RU" sz="3800" b="1" dirty="0" err="1" smtClean="0"/>
              <a:t>вивчення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змісту</a:t>
            </a:r>
            <a:r>
              <a:rPr lang="ru-RU" altLang="ru-RU" sz="3800" b="1" dirty="0" smtClean="0"/>
              <a:t> документа;</a:t>
            </a:r>
          </a:p>
          <a:p>
            <a:pPr>
              <a:buFont typeface="Wingdings" pitchFamily="2" charset="2"/>
              <a:buNone/>
            </a:pPr>
            <a:r>
              <a:rPr lang="ru-RU" altLang="ru-RU" sz="3800" b="1" dirty="0" smtClean="0"/>
              <a:t>2) </a:t>
            </a:r>
            <a:r>
              <a:rPr lang="ru-RU" altLang="ru-RU" sz="3800" b="1" dirty="0" err="1" smtClean="0"/>
              <a:t>дослідження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зовнішніх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ознак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із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застосуванням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технічних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засобів</a:t>
            </a:r>
            <a:r>
              <a:rPr lang="ru-RU" altLang="ru-RU" sz="3800" b="1" dirty="0" smtClean="0"/>
              <a:t>;</a:t>
            </a:r>
          </a:p>
          <a:p>
            <a:pPr>
              <a:buFont typeface="Wingdings" pitchFamily="2" charset="2"/>
              <a:buNone/>
            </a:pPr>
            <a:r>
              <a:rPr lang="ru-RU" altLang="ru-RU" sz="3800" b="1" dirty="0" smtClean="0"/>
              <a:t>3) </a:t>
            </a:r>
            <a:r>
              <a:rPr lang="ru-RU" altLang="ru-RU" sz="3800" b="1" dirty="0" err="1" smtClean="0"/>
              <a:t>процесуальне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оформлення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результатів</a:t>
            </a:r>
            <a:r>
              <a:rPr lang="ru-RU" altLang="ru-RU" sz="3800" b="1" dirty="0" smtClean="0"/>
              <a:t> </a:t>
            </a:r>
            <a:r>
              <a:rPr lang="ru-RU" altLang="ru-RU" sz="3800" b="1" dirty="0" err="1" smtClean="0"/>
              <a:t>огляду</a:t>
            </a:r>
            <a:r>
              <a:rPr lang="ru-RU" altLang="ru-RU" sz="3800" b="1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dirty="0" err="1" smtClean="0">
                <a:solidFill>
                  <a:srgbClr val="FF0000"/>
                </a:solidFill>
              </a:rPr>
              <a:t>Загальні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правила </a:t>
            </a:r>
            <a:r>
              <a:rPr lang="ru-RU" altLang="ru-RU" sz="3200" b="1" i="1" dirty="0" err="1" smtClean="0">
                <a:solidFill>
                  <a:srgbClr val="FF0000"/>
                </a:solidFill>
              </a:rPr>
              <a:t>поводження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з документами – </a:t>
            </a:r>
            <a:r>
              <a:rPr lang="ru-RU" altLang="ru-RU" sz="3200" b="1" i="1" dirty="0" err="1" smtClean="0">
                <a:solidFill>
                  <a:srgbClr val="FF0000"/>
                </a:solidFill>
              </a:rPr>
              <a:t>речовими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</a:rPr>
              <a:t>доказами</a:t>
            </a:r>
            <a:endParaRPr lang="ru-RU" altLang="ru-RU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134350" cy="4752975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</a:rPr>
              <a:t>1) </a:t>
            </a:r>
            <a:r>
              <a:rPr lang="ru-RU" sz="3000" b="1" dirty="0" err="1"/>
              <a:t>необхідно</a:t>
            </a:r>
            <a:r>
              <a:rPr lang="ru-RU" sz="3000" b="1" dirty="0"/>
              <a:t> </a:t>
            </a:r>
            <a:r>
              <a:rPr lang="ru-RU" sz="3000" b="1" dirty="0" err="1"/>
              <a:t>обережно</a:t>
            </a:r>
            <a:r>
              <a:rPr lang="ru-RU" sz="3000" b="1" dirty="0"/>
              <a:t> </a:t>
            </a:r>
            <a:r>
              <a:rPr lang="ru-RU" sz="3000" b="1" dirty="0" err="1"/>
              <a:t>поводитись</a:t>
            </a:r>
            <a:r>
              <a:rPr lang="ru-RU" sz="3000" b="1" dirty="0"/>
              <a:t> з документами ( на них </a:t>
            </a:r>
            <a:r>
              <a:rPr lang="ru-RU" sz="3000" b="1" dirty="0" smtClean="0"/>
              <a:t>заборонено </a:t>
            </a:r>
            <a:r>
              <a:rPr lang="ru-RU" sz="3000" b="1" dirty="0" err="1"/>
              <a:t>робити</a:t>
            </a:r>
            <a:r>
              <a:rPr lang="ru-RU" sz="3000" b="1" dirty="0"/>
              <a:t> </a:t>
            </a:r>
            <a:r>
              <a:rPr lang="ru-RU" sz="3000" b="1" dirty="0" smtClean="0"/>
              <a:t>будь-</a:t>
            </a:r>
            <a:r>
              <a:rPr lang="ru-RU" sz="3000" b="1" dirty="0" err="1" smtClean="0"/>
              <a:t>які</a:t>
            </a:r>
            <a:r>
              <a:rPr lang="ru-RU" sz="3000" b="1" dirty="0"/>
              <a:t> </a:t>
            </a:r>
            <a:r>
              <a:rPr lang="ru-RU" sz="3000" b="1" dirty="0" err="1" smtClean="0"/>
              <a:t>позначки</a:t>
            </a:r>
            <a:r>
              <a:rPr lang="ru-RU" sz="3000" b="1" dirty="0"/>
              <a:t>, </a:t>
            </a:r>
            <a:r>
              <a:rPr lang="ru-RU" sz="3000" b="1" dirty="0" err="1"/>
              <a:t>перегинати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їх</a:t>
            </a:r>
            <a:r>
              <a:rPr lang="ru-RU" sz="3000" b="1" dirty="0"/>
              <a:t>, </a:t>
            </a:r>
            <a:r>
              <a:rPr lang="ru-RU" sz="3000" b="1" dirty="0" err="1"/>
              <a:t>класти</a:t>
            </a:r>
            <a:r>
              <a:rPr lang="ru-RU" sz="3000" b="1" dirty="0"/>
              <a:t> на </a:t>
            </a:r>
            <a:r>
              <a:rPr lang="ru-RU" sz="3000" b="1" dirty="0" err="1"/>
              <a:t>забруднені</a:t>
            </a:r>
            <a:r>
              <a:rPr lang="ru-RU" sz="3000" b="1" dirty="0"/>
              <a:t> </a:t>
            </a:r>
            <a:r>
              <a:rPr lang="ru-RU" sz="3000" b="1" dirty="0" err="1"/>
              <a:t>поверхні</a:t>
            </a:r>
            <a:r>
              <a:rPr lang="ru-RU" sz="3000" b="1" dirty="0"/>
              <a:t> </a:t>
            </a:r>
            <a:r>
              <a:rPr lang="ru-RU" sz="3000" b="1" dirty="0" err="1"/>
              <a:t>т</a:t>
            </a:r>
            <a:r>
              <a:rPr lang="ru-RU" sz="3000" b="1" dirty="0" err="1" smtClean="0"/>
              <a:t>ощо</a:t>
            </a:r>
            <a:r>
              <a:rPr lang="ru-RU" sz="3000" b="1" dirty="0"/>
              <a:t>); </a:t>
            </a:r>
            <a:endParaRPr lang="ru-RU" sz="3000" b="1" dirty="0" smtClean="0"/>
          </a:p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</a:rPr>
              <a:t>2) </a:t>
            </a:r>
            <a:r>
              <a:rPr lang="ru-RU" sz="3000" b="1" dirty="0" err="1"/>
              <a:t>документи</a:t>
            </a:r>
            <a:r>
              <a:rPr lang="ru-RU" sz="3000" b="1" dirty="0"/>
              <a:t> </a:t>
            </a:r>
            <a:r>
              <a:rPr lang="ru-RU" sz="3000" b="1" dirty="0" err="1"/>
              <a:t>слід</a:t>
            </a:r>
            <a:r>
              <a:rPr lang="ru-RU" sz="3000" b="1" dirty="0"/>
              <a:t> </a:t>
            </a:r>
            <a:r>
              <a:rPr lang="ru-RU" sz="3000" b="1" dirty="0" err="1"/>
              <a:t>розміщ</a:t>
            </a:r>
            <a:r>
              <a:rPr lang="ru-RU" sz="3000" b="1" dirty="0" err="1" smtClean="0"/>
              <a:t>увати</a:t>
            </a:r>
            <a:r>
              <a:rPr lang="ru-RU" sz="3000" b="1" dirty="0"/>
              <a:t> і </a:t>
            </a:r>
            <a:r>
              <a:rPr lang="ru-RU" sz="3000" b="1" dirty="0" err="1"/>
              <a:t>зберігати</a:t>
            </a:r>
            <a:r>
              <a:rPr lang="ru-RU" sz="3000" b="1" dirty="0"/>
              <a:t> в </a:t>
            </a:r>
            <a:r>
              <a:rPr lang="ru-RU" sz="3000" b="1" dirty="0" err="1"/>
              <a:t>окремих</a:t>
            </a:r>
            <a:r>
              <a:rPr lang="ru-RU" sz="3000" b="1" dirty="0"/>
              <a:t> конвертах з </a:t>
            </a:r>
            <a:r>
              <a:rPr lang="ru-RU" sz="3000" b="1" dirty="0" err="1"/>
              <a:t>відповідним</a:t>
            </a:r>
            <a:r>
              <a:rPr lang="ru-RU" sz="3000" b="1" dirty="0" err="1" smtClean="0"/>
              <a:t>и</a:t>
            </a:r>
            <a:r>
              <a:rPr lang="ru-RU" sz="3000" b="1" dirty="0"/>
              <a:t> </a:t>
            </a:r>
            <a:r>
              <a:rPr lang="ru-RU" sz="3000" b="1" dirty="0" err="1"/>
              <a:t>напис</a:t>
            </a:r>
            <a:r>
              <a:rPr lang="ru-RU" sz="3000" b="1" dirty="0" err="1" smtClean="0"/>
              <a:t>ами</a:t>
            </a:r>
            <a:r>
              <a:rPr lang="ru-RU" sz="3000" b="1" dirty="0"/>
              <a:t>; </a:t>
            </a:r>
            <a:endParaRPr lang="ru-RU" sz="3000" b="1" dirty="0" smtClean="0"/>
          </a:p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</a:rPr>
              <a:t>3) </a:t>
            </a:r>
            <a:r>
              <a:rPr lang="ru-RU" sz="3000" b="1" dirty="0" smtClean="0"/>
              <a:t>для </a:t>
            </a:r>
            <a:r>
              <a:rPr lang="ru-RU" sz="3000" b="1" dirty="0" err="1"/>
              <a:t>зберігання</a:t>
            </a:r>
            <a:r>
              <a:rPr lang="ru-RU" sz="3000" b="1" dirty="0"/>
              <a:t> </a:t>
            </a:r>
            <a:r>
              <a:rPr lang="ru-RU" sz="3000" b="1" dirty="0" err="1"/>
              <a:t>документів</a:t>
            </a:r>
            <a:r>
              <a:rPr lang="ru-RU" sz="3000" b="1" dirty="0"/>
              <a:t> </a:t>
            </a:r>
            <a:r>
              <a:rPr lang="ru-RU" sz="3000" b="1" dirty="0" err="1" smtClean="0"/>
              <a:t>повинні</a:t>
            </a:r>
            <a:r>
              <a:rPr lang="ru-RU" sz="3000" b="1" dirty="0" smtClean="0"/>
              <a:t> бути </a:t>
            </a:r>
            <a:r>
              <a:rPr lang="ru-RU" sz="3000" b="1" dirty="0" err="1" smtClean="0"/>
              <a:t>створені</a:t>
            </a:r>
            <a:r>
              <a:rPr lang="ru-RU" sz="3000" b="1" dirty="0"/>
              <a:t> </a:t>
            </a:r>
            <a:r>
              <a:rPr lang="ru-RU" sz="3000" b="1" dirty="0" err="1"/>
              <a:t>відповідні</a:t>
            </a:r>
            <a:r>
              <a:rPr lang="ru-RU" sz="3000" b="1" dirty="0"/>
              <a:t> </a:t>
            </a:r>
            <a:r>
              <a:rPr lang="ru-RU" sz="3000" b="1" dirty="0" err="1"/>
              <a:t>умови</a:t>
            </a:r>
            <a:r>
              <a:rPr lang="ru-RU" sz="3000" b="1" dirty="0"/>
              <a:t> (</a:t>
            </a:r>
            <a:r>
              <a:rPr lang="ru-RU" sz="3000" b="1" dirty="0" err="1"/>
              <a:t>запобі</a:t>
            </a:r>
            <a:r>
              <a:rPr lang="ru-RU" sz="3000" b="1" dirty="0" err="1" smtClean="0"/>
              <a:t>жні</a:t>
            </a:r>
            <a:r>
              <a:rPr lang="ru-RU" sz="3000" b="1" dirty="0" smtClean="0"/>
              <a:t> заходи </a:t>
            </a:r>
            <a:r>
              <a:rPr lang="ru-RU" sz="3000" b="1" dirty="0" err="1" smtClean="0"/>
              <a:t>щодо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впливу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променів</a:t>
            </a:r>
            <a:r>
              <a:rPr lang="ru-RU" sz="3000" b="1" dirty="0" smtClean="0"/>
              <a:t> </a:t>
            </a:r>
            <a:r>
              <a:rPr lang="ru-RU" sz="3000" b="1" dirty="0" err="1"/>
              <a:t>світла</a:t>
            </a:r>
            <a:r>
              <a:rPr lang="ru-RU" sz="3000" b="1" dirty="0"/>
              <a:t>, </a:t>
            </a:r>
            <a:r>
              <a:rPr lang="ru-RU" sz="3000" b="1" dirty="0" err="1"/>
              <a:t>вологості</a:t>
            </a:r>
            <a:r>
              <a:rPr lang="ru-RU" sz="3000" b="1" dirty="0"/>
              <a:t>, </a:t>
            </a:r>
            <a:r>
              <a:rPr lang="ru-RU" sz="3000" b="1" dirty="0" err="1"/>
              <a:t>хімічних</a:t>
            </a:r>
            <a:r>
              <a:rPr lang="ru-RU" sz="3000" b="1" dirty="0"/>
              <a:t> </a:t>
            </a:r>
            <a:r>
              <a:rPr lang="ru-RU" sz="3000" b="1" dirty="0" err="1"/>
              <a:t>речовин</a:t>
            </a:r>
            <a:r>
              <a:rPr lang="ru-RU" sz="3000" b="1" dirty="0"/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 smtClean="0">
                <a:solidFill>
                  <a:srgbClr val="FF0000"/>
                </a:solidFill>
              </a:rPr>
              <a:t>Види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підробок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документів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7993063" cy="46101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err="1" smtClean="0"/>
              <a:t>Документи</a:t>
            </a:r>
            <a:r>
              <a:rPr lang="ru-RU" altLang="ru-RU" b="1" dirty="0" smtClean="0"/>
              <a:t>, </a:t>
            </a:r>
            <a:r>
              <a:rPr lang="ru-RU" altLang="ru-RU" b="1" dirty="0" err="1" smtClean="0"/>
              <a:t>що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використовуються</a:t>
            </a:r>
            <a:r>
              <a:rPr lang="ru-RU" altLang="ru-RU" b="1" dirty="0" smtClean="0"/>
              <a:t> в </a:t>
            </a:r>
            <a:r>
              <a:rPr lang="ru-RU" altLang="ru-RU" b="1" dirty="0" err="1" smtClean="0"/>
              <a:t>кримінальному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судочинстві</a:t>
            </a:r>
            <a:r>
              <a:rPr lang="ru-RU" altLang="ru-RU" b="1" dirty="0" smtClean="0"/>
              <a:t>, </a:t>
            </a:r>
            <a:r>
              <a:rPr lang="ru-RU" altLang="ru-RU" b="1" dirty="0" err="1" smtClean="0"/>
              <a:t>зазнають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підробки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двох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видів</a:t>
            </a:r>
            <a:r>
              <a:rPr lang="ru-RU" altLang="ru-RU" b="1" dirty="0" smtClean="0"/>
              <a:t>:</a:t>
            </a:r>
          </a:p>
          <a:p>
            <a:pPr algn="ctr">
              <a:buFont typeface="Wingdings" pitchFamily="2" charset="2"/>
              <a:buNone/>
            </a:pPr>
            <a:endParaRPr lang="ru-RU" altLang="ru-RU" b="1" dirty="0" smtClean="0"/>
          </a:p>
          <a:p>
            <a:pPr algn="ctr"/>
            <a:r>
              <a:rPr lang="ru-RU" altLang="ru-RU" sz="4000" b="1" dirty="0" smtClean="0"/>
              <a:t> </a:t>
            </a:r>
            <a:r>
              <a:rPr lang="ru-RU" altLang="ru-RU" sz="4000" b="1" dirty="0" err="1" smtClean="0"/>
              <a:t>часткової</a:t>
            </a:r>
            <a:r>
              <a:rPr lang="ru-RU" altLang="ru-RU" sz="4000" b="1" dirty="0" smtClean="0"/>
              <a:t>;</a:t>
            </a:r>
          </a:p>
          <a:p>
            <a:pPr algn="ctr"/>
            <a:r>
              <a:rPr lang="ru-RU" altLang="ru-RU" sz="4000" b="1" dirty="0" smtClean="0"/>
              <a:t> і </a:t>
            </a:r>
            <a:r>
              <a:rPr lang="ru-RU" altLang="ru-RU" sz="4000" b="1" dirty="0" err="1" smtClean="0"/>
              <a:t>повної</a:t>
            </a:r>
            <a:r>
              <a:rPr lang="ru-RU" altLang="ru-RU" sz="4000" b="1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/>
      <p:bldP spid="785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 smtClean="0">
                <a:solidFill>
                  <a:srgbClr val="FF0000"/>
                </a:solidFill>
              </a:rPr>
              <a:t>Часткова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підробка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документа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9"/>
            <a:ext cx="8208143" cy="647402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 dirty="0" err="1" smtClean="0"/>
              <a:t>полягає</a:t>
            </a:r>
            <a:r>
              <a:rPr lang="ru-RU" altLang="ru-RU" b="1" dirty="0" smtClean="0"/>
              <a:t> в </a:t>
            </a:r>
            <a:r>
              <a:rPr lang="ru-RU" altLang="ru-RU" b="1" dirty="0" err="1" smtClean="0"/>
              <a:t>зміні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змісту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його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реквізитів</a:t>
            </a:r>
            <a:endParaRPr lang="ru-RU" altLang="ru-RU" b="1" dirty="0" smtClean="0"/>
          </a:p>
          <a:p>
            <a:pPr>
              <a:buFont typeface="Wingdings" pitchFamily="2" charset="2"/>
              <a:buNone/>
            </a:pPr>
            <a:endParaRPr lang="ru-RU" altLang="ru-RU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7855" y="3222030"/>
            <a:ext cx="2866033" cy="6474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b="1" dirty="0" err="1" smtClean="0"/>
              <a:t>підчистка</a:t>
            </a:r>
            <a:endParaRPr lang="ru-RU" altLang="ru-RU" b="1" dirty="0" smtClean="0"/>
          </a:p>
          <a:p>
            <a:pPr>
              <a:buFont typeface="Wingdings" pitchFamily="2" charset="2"/>
              <a:buNone/>
            </a:pPr>
            <a:endParaRPr lang="ru-RU" altLang="ru-RU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47664" y="2204864"/>
            <a:ext cx="6048671" cy="6474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b="1" dirty="0" err="1" smtClean="0">
                <a:solidFill>
                  <a:srgbClr val="FF0000"/>
                </a:solidFill>
              </a:rPr>
              <a:t>Способи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часткової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підробки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20072" y="3214490"/>
            <a:ext cx="2891433" cy="6474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b="1" dirty="0" smtClean="0"/>
              <a:t>дописка</a:t>
            </a:r>
          </a:p>
          <a:p>
            <a:pPr>
              <a:buFont typeface="Wingdings" pitchFamily="2" charset="2"/>
              <a:buNone/>
            </a:pPr>
            <a:endParaRPr lang="ru-RU" altLang="ru-RU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7855" y="4284910"/>
            <a:ext cx="2871217" cy="6474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b="1" dirty="0" err="1" smtClean="0"/>
              <a:t>виправлення</a:t>
            </a:r>
            <a:endParaRPr lang="ru-RU" altLang="ru-RU" b="1" dirty="0" smtClean="0"/>
          </a:p>
          <a:p>
            <a:pPr>
              <a:buFont typeface="Wingdings" pitchFamily="2" charset="2"/>
              <a:buNone/>
            </a:pPr>
            <a:endParaRPr lang="ru-RU" altLang="ru-RU" b="1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7855" y="5229199"/>
            <a:ext cx="2866033" cy="151216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b="1" dirty="0" err="1" smtClean="0"/>
              <a:t>Заміна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частин</a:t>
            </a:r>
            <a:r>
              <a:rPr lang="ru-RU" altLang="ru-RU" b="1" dirty="0" smtClean="0"/>
              <a:t> документа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33701" y="4271466"/>
            <a:ext cx="2864173" cy="6474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b="1" dirty="0" smtClean="0"/>
              <a:t>вставка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220072" y="5321894"/>
            <a:ext cx="2864173" cy="141947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3000" b="1" dirty="0" smtClean="0"/>
              <a:t>Переклейка</a:t>
            </a:r>
          </a:p>
          <a:p>
            <a:pPr>
              <a:buFont typeface="Wingdings" pitchFamily="2" charset="2"/>
              <a:buNone/>
            </a:pPr>
            <a:r>
              <a:rPr lang="ru-RU" altLang="ru-RU" sz="3000" b="1" dirty="0" err="1" smtClean="0"/>
              <a:t>фотознімків</a:t>
            </a:r>
            <a:endParaRPr lang="ru-RU" altLang="ru-RU" sz="3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4" grpId="0"/>
      <p:bldP spid="786435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Підчистка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9"/>
            <a:ext cx="8497639" cy="1079450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/>
              <a:t>змінення</a:t>
            </a:r>
            <a:r>
              <a:rPr lang="ru-RU" sz="2800" dirty="0"/>
              <a:t> </a:t>
            </a:r>
            <a:r>
              <a:rPr lang="ru-RU" sz="2800" dirty="0" err="1"/>
              <a:t>змісту</a:t>
            </a:r>
            <a:r>
              <a:rPr lang="ru-RU" sz="2800" dirty="0"/>
              <a:t> документа</a:t>
            </a:r>
            <a:r>
              <a:rPr lang="ru-RU" sz="2800" dirty="0" smtClean="0"/>
              <a:t>,</a:t>
            </a:r>
            <a:r>
              <a:rPr lang="ru-RU" sz="2800" dirty="0"/>
              <a:t> при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</a:t>
            </a:r>
            <a:r>
              <a:rPr lang="ru-RU" sz="2800" dirty="0" err="1"/>
              <a:t>механічне</a:t>
            </a:r>
            <a:r>
              <a:rPr lang="ru-RU" sz="2800" dirty="0"/>
              <a:t> </a:t>
            </a:r>
            <a:r>
              <a:rPr lang="ru-RU" sz="2800" dirty="0" err="1"/>
              <a:t>видалення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 тексту.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1053" y="3429000"/>
            <a:ext cx="8305403" cy="266429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 smtClean="0"/>
              <a:t>порушення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верхнього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прошарку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паперу</a:t>
            </a:r>
            <a:r>
              <a:rPr lang="ru-RU" sz="2800" dirty="0" smtClean="0"/>
              <a:t>; </a:t>
            </a:r>
            <a:r>
              <a:rPr lang="ru-RU" sz="2800" dirty="0" err="1" smtClean="0"/>
              <a:t>зменшення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товщини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паперу</a:t>
            </a:r>
            <a:r>
              <a:rPr lang="ru-RU" sz="2800" dirty="0" smtClean="0"/>
              <a:t>; </a:t>
            </a:r>
          </a:p>
          <a:p>
            <a:r>
              <a:rPr lang="ru-RU" sz="2800" dirty="0" err="1" smtClean="0"/>
              <a:t>ушкодження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ліновки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захисної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сітки</a:t>
            </a:r>
            <a:r>
              <a:rPr lang="ru-RU" sz="2800" dirty="0" smtClean="0"/>
              <a:t>; </a:t>
            </a:r>
          </a:p>
          <a:p>
            <a:r>
              <a:rPr lang="ru-RU" sz="2800" dirty="0" err="1" smtClean="0"/>
              <a:t>залишки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підчищених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штрихів</a:t>
            </a:r>
            <a:r>
              <a:rPr lang="ru-RU" sz="2800" dirty="0" smtClean="0"/>
              <a:t>; </a:t>
            </a:r>
          </a:p>
          <a:p>
            <a:r>
              <a:rPr lang="ru-RU" sz="2800" dirty="0" err="1" smtClean="0"/>
              <a:t>розпливи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барвника</a:t>
            </a:r>
            <a:r>
              <a:rPr lang="ru-RU" sz="2800" dirty="0" smtClean="0"/>
              <a:t> в штрихах нового тексту.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96170" y="2636912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Ознаками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підчистки</a:t>
            </a:r>
            <a:r>
              <a:rPr lang="ru-RU" sz="2400" b="1" dirty="0" smtClean="0">
                <a:solidFill>
                  <a:srgbClr val="FF0000"/>
                </a:solidFill>
              </a:rPr>
              <a:t> є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4" grpId="0"/>
      <p:bldP spid="791555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28419" name="Picture 3" descr="подчис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1313"/>
            <a:ext cx="878522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0" name="Rectangle 4"/>
          <p:cNvSpPr>
            <a:spLocks noChangeArrowheads="1"/>
          </p:cNvSpPr>
          <p:nvPr/>
        </p:nvSpPr>
        <p:spPr bwMode="auto">
          <a:xfrm>
            <a:off x="323850" y="4724400"/>
            <a:ext cx="864076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36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134" y="116632"/>
            <a:ext cx="8075240" cy="49006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Дописка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>
          <a:xfrm>
            <a:off x="238930" y="692696"/>
            <a:ext cx="8569647" cy="1295473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600" dirty="0" err="1" smtClean="0"/>
              <a:t>спосіб</a:t>
            </a:r>
            <a:r>
              <a:rPr lang="ru-RU" sz="2600" dirty="0" smtClean="0"/>
              <a:t> </a:t>
            </a:r>
            <a:r>
              <a:rPr lang="ru-RU" sz="2600" dirty="0" err="1" smtClean="0"/>
              <a:t>зміни</a:t>
            </a:r>
            <a:r>
              <a:rPr lang="ru-RU" sz="2600" dirty="0" smtClean="0"/>
              <a:t> початкового </a:t>
            </a:r>
            <a:r>
              <a:rPr lang="ru-RU" sz="2600" dirty="0" err="1" smtClean="0"/>
              <a:t>змісту</a:t>
            </a:r>
            <a:r>
              <a:rPr lang="ru-RU" sz="2600" dirty="0" smtClean="0"/>
              <a:t> документа шляхом </a:t>
            </a:r>
            <a:r>
              <a:rPr lang="ru-RU" sz="2600" dirty="0" err="1" smtClean="0"/>
              <a:t>внесення</a:t>
            </a:r>
            <a:r>
              <a:rPr lang="ru-RU" sz="2600" dirty="0" smtClean="0"/>
              <a:t> до рукописного тексту </a:t>
            </a:r>
            <a:r>
              <a:rPr lang="ru-RU" sz="2600" dirty="0" err="1" smtClean="0"/>
              <a:t>нових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слів</a:t>
            </a:r>
            <a:r>
              <a:rPr lang="ru-RU" sz="2600" dirty="0" smtClean="0"/>
              <a:t>, фраз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</a:t>
            </a:r>
            <a:r>
              <a:rPr lang="ru-RU" sz="2600" dirty="0" err="1" smtClean="0"/>
              <a:t>окремих</a:t>
            </a:r>
            <a:r>
              <a:rPr lang="ru-RU" sz="2600" dirty="0" smtClean="0"/>
              <a:t> </a:t>
            </a:r>
            <a:r>
              <a:rPr lang="ru-RU" sz="2600" dirty="0" err="1" smtClean="0"/>
              <a:t>письмових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знаків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1052" y="2708920"/>
            <a:ext cx="8305403" cy="367240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err="1" smtClean="0"/>
              <a:t>нерівномірність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проміжків</a:t>
            </a:r>
            <a:r>
              <a:rPr lang="ru-RU" sz="2600" dirty="0" smtClean="0"/>
              <a:t> </a:t>
            </a:r>
            <a:r>
              <a:rPr lang="ru-RU" sz="2600" dirty="0" err="1" smtClean="0"/>
              <a:t>між</a:t>
            </a:r>
            <a:r>
              <a:rPr lang="ru-RU" sz="2600" dirty="0" smtClean="0"/>
              <a:t> рядками, словами, буквами </a:t>
            </a:r>
            <a:r>
              <a:rPr lang="ru-RU" sz="2600" dirty="0" err="1" smtClean="0"/>
              <a:t>усередині</a:t>
            </a:r>
            <a:r>
              <a:rPr lang="ru-RU" sz="2600" dirty="0" smtClean="0"/>
              <a:t> </a:t>
            </a:r>
            <a:r>
              <a:rPr lang="ru-RU" sz="2600" dirty="0" err="1" smtClean="0"/>
              <a:t>слів</a:t>
            </a:r>
            <a:r>
              <a:rPr lang="ru-RU" sz="2600" dirty="0" smtClean="0"/>
              <a:t>; </a:t>
            </a:r>
          </a:p>
          <a:p>
            <a:r>
              <a:rPr lang="ru-RU" sz="2600" dirty="0" err="1" smtClean="0"/>
              <a:t>зменшений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розмір</a:t>
            </a:r>
            <a:r>
              <a:rPr lang="ru-RU" sz="2600" dirty="0" smtClean="0"/>
              <a:t> і </a:t>
            </a:r>
            <a:r>
              <a:rPr lang="ru-RU" sz="2600" dirty="0" err="1" smtClean="0"/>
              <a:t>розгін</a:t>
            </a:r>
            <a:r>
              <a:rPr lang="ru-RU" sz="2600" dirty="0" smtClean="0"/>
              <a:t> почерку </a:t>
            </a:r>
            <a:r>
              <a:rPr lang="ru-RU" sz="2600" dirty="0" err="1" smtClean="0"/>
              <a:t>певної</a:t>
            </a:r>
            <a:r>
              <a:rPr lang="ru-RU" sz="2600" dirty="0" smtClean="0"/>
              <a:t> </a:t>
            </a:r>
            <a:r>
              <a:rPr lang="ru-RU" sz="2600" dirty="0" err="1" smtClean="0"/>
              <a:t>частини</a:t>
            </a:r>
            <a:r>
              <a:rPr lang="ru-RU" sz="2600" dirty="0" smtClean="0"/>
              <a:t> тексту; </a:t>
            </a:r>
          </a:p>
          <a:p>
            <a:r>
              <a:rPr lang="ru-RU" sz="2600" dirty="0" err="1" smtClean="0"/>
              <a:t>неоднаковий</a:t>
            </a:r>
            <a:r>
              <a:rPr lang="ru-RU" sz="2600" dirty="0" smtClean="0"/>
              <a:t> </a:t>
            </a:r>
            <a:r>
              <a:rPr lang="ru-RU" sz="2600" dirty="0" err="1" smtClean="0"/>
              <a:t>нахил</a:t>
            </a:r>
            <a:r>
              <a:rPr lang="ru-RU" sz="2600" dirty="0" smtClean="0"/>
              <a:t> </a:t>
            </a:r>
            <a:r>
              <a:rPr lang="ru-RU" sz="2600" dirty="0" err="1" smtClean="0"/>
              <a:t>штрихів</a:t>
            </a:r>
            <a:r>
              <a:rPr lang="ru-RU" sz="2600" dirty="0" smtClean="0"/>
              <a:t> </a:t>
            </a:r>
            <a:r>
              <a:rPr lang="ru-RU" sz="2600" dirty="0" err="1" smtClean="0"/>
              <a:t>однойменних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знаків</a:t>
            </a:r>
            <a:r>
              <a:rPr lang="ru-RU" sz="2600" dirty="0" smtClean="0"/>
              <a:t>; </a:t>
            </a:r>
          </a:p>
          <a:p>
            <a:r>
              <a:rPr lang="ru-RU" sz="2600" dirty="0" err="1" smtClean="0"/>
              <a:t>наявність</a:t>
            </a:r>
            <a:r>
              <a:rPr lang="ru-RU" sz="2600" dirty="0" smtClean="0"/>
              <a:t> </a:t>
            </a:r>
            <a:r>
              <a:rPr lang="ru-RU" sz="2600" dirty="0" err="1" smtClean="0"/>
              <a:t>обведення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штрихів</a:t>
            </a:r>
            <a:r>
              <a:rPr lang="ru-RU" sz="2600" dirty="0" smtClean="0"/>
              <a:t> основного тексту;</a:t>
            </a:r>
          </a:p>
          <a:p>
            <a:r>
              <a:rPr lang="ru-RU" sz="2600" dirty="0" err="1" smtClean="0"/>
              <a:t>розходження</a:t>
            </a:r>
            <a:r>
              <a:rPr lang="ru-RU" sz="2600" dirty="0" smtClean="0"/>
              <a:t> в </a:t>
            </a:r>
            <a:r>
              <a:rPr lang="ru-RU" sz="2600" dirty="0" err="1" smtClean="0"/>
              <a:t>інтенсивності</a:t>
            </a:r>
            <a:r>
              <a:rPr lang="ru-RU" sz="2600" dirty="0" smtClean="0"/>
              <a:t>, </a:t>
            </a:r>
            <a:r>
              <a:rPr lang="ru-RU" sz="2600" dirty="0" err="1" smtClean="0"/>
              <a:t>відтінках</a:t>
            </a:r>
            <a:r>
              <a:rPr lang="ru-RU" sz="2600" dirty="0" smtClean="0"/>
              <a:t> </a:t>
            </a:r>
            <a:r>
              <a:rPr lang="ru-RU" sz="2600" dirty="0" err="1" smtClean="0"/>
              <a:t>барвника</a:t>
            </a:r>
            <a:r>
              <a:rPr lang="ru-RU" sz="2600" dirty="0" smtClean="0"/>
              <a:t> </a:t>
            </a:r>
            <a:r>
              <a:rPr lang="ru-RU" sz="2600" dirty="0" err="1" smtClean="0"/>
              <a:t>штрихів</a:t>
            </a:r>
            <a:r>
              <a:rPr lang="ru-RU" sz="2600" dirty="0" smtClean="0"/>
              <a:t> та </a:t>
            </a:r>
            <a:r>
              <a:rPr lang="ru-RU" sz="2600" dirty="0" err="1" smtClean="0"/>
              <a:t>їх</a:t>
            </a:r>
            <a:r>
              <a:rPr lang="ru-RU" sz="2600" dirty="0" smtClean="0"/>
              <a:t> </a:t>
            </a:r>
            <a:r>
              <a:rPr lang="ru-RU" sz="2600" dirty="0" err="1" smtClean="0"/>
              <a:t>копіювальних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властивостей</a:t>
            </a:r>
            <a:r>
              <a:rPr lang="ru-RU" sz="2600" dirty="0" smtClean="0"/>
              <a:t>. 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37234" y="2060848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Ознаками</a:t>
            </a:r>
            <a:r>
              <a:rPr lang="ru-RU" sz="2400" b="1" dirty="0" smtClean="0">
                <a:solidFill>
                  <a:srgbClr val="FF0000"/>
                </a:solidFill>
              </a:rPr>
              <a:t>  дописки є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83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4" grpId="0"/>
      <p:bldP spid="791555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134" y="116632"/>
            <a:ext cx="8075240" cy="490066"/>
          </a:xfrm>
        </p:spPr>
        <p:txBody>
          <a:bodyPr/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Виправлення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>
          <a:xfrm>
            <a:off x="238930" y="692697"/>
            <a:ext cx="8569647" cy="936104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початкового </a:t>
            </a:r>
            <a:r>
              <a:rPr lang="ru-RU" sz="2800" dirty="0" err="1"/>
              <a:t>змісту</a:t>
            </a:r>
            <a:r>
              <a:rPr lang="ru-RU" sz="2800" dirty="0"/>
              <a:t> документа шляхом </a:t>
            </a:r>
            <a:r>
              <a:rPr lang="ru-RU" sz="2800" dirty="0" err="1"/>
              <a:t>переробки</a:t>
            </a:r>
            <a:r>
              <a:rPr lang="ru-RU" sz="2800" dirty="0"/>
              <a:t> одних </a:t>
            </a:r>
            <a:r>
              <a:rPr lang="ru-RU" sz="2800" dirty="0" err="1"/>
              <a:t>письмових</a:t>
            </a:r>
            <a:r>
              <a:rPr lang="ru-RU" sz="2800" dirty="0"/>
              <a:t> </a:t>
            </a:r>
            <a:r>
              <a:rPr lang="ru-RU" sz="2800" dirty="0" err="1"/>
              <a:t>знаків</a:t>
            </a:r>
            <a:r>
              <a:rPr lang="ru-RU" sz="2800" dirty="0"/>
              <a:t> на </a:t>
            </a:r>
            <a:r>
              <a:rPr lang="ru-RU" sz="2800" dirty="0" err="1"/>
              <a:t>інші</a:t>
            </a:r>
            <a:r>
              <a:rPr lang="ru-RU" sz="2800" dirty="0"/>
              <a:t>. </a:t>
            </a:r>
            <a:endParaRPr lang="ru-RU" sz="2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488" y="2924944"/>
            <a:ext cx="8305403" cy="273630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/>
              <a:t>відмінність</a:t>
            </a:r>
            <a:r>
              <a:rPr lang="ru-RU" sz="2800" dirty="0"/>
              <a:t> у </a:t>
            </a:r>
            <a:r>
              <a:rPr lang="ru-RU" sz="2800" dirty="0" err="1"/>
              <a:t>відтінку</a:t>
            </a:r>
            <a:r>
              <a:rPr lang="ru-RU" sz="2800" dirty="0"/>
              <a:t> та </a:t>
            </a:r>
            <a:r>
              <a:rPr lang="ru-RU" sz="2800" dirty="0" err="1"/>
              <a:t>інтенсивності</a:t>
            </a:r>
            <a:r>
              <a:rPr lang="ru-RU" sz="2800" dirty="0"/>
              <a:t> </a:t>
            </a:r>
            <a:r>
              <a:rPr lang="ru-RU" sz="2800" dirty="0" err="1"/>
              <a:t>забарвлення</a:t>
            </a:r>
            <a:r>
              <a:rPr lang="ru-RU" sz="2800" dirty="0"/>
              <a:t> </a:t>
            </a:r>
            <a:r>
              <a:rPr lang="ru-RU" sz="2800" dirty="0" err="1"/>
              <a:t>штрихів</a:t>
            </a:r>
            <a:r>
              <a:rPr lang="ru-RU" sz="2800" dirty="0"/>
              <a:t> у </a:t>
            </a:r>
            <a:r>
              <a:rPr lang="ru-RU" sz="2800" dirty="0" err="1"/>
              <a:t>літерах</a:t>
            </a:r>
            <a:r>
              <a:rPr lang="ru-RU" sz="2800" dirty="0"/>
              <a:t>, цифрах і словах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 err="1"/>
              <a:t>різна</a:t>
            </a:r>
            <a:r>
              <a:rPr lang="ru-RU" sz="2800" dirty="0"/>
              <a:t> </a:t>
            </a:r>
            <a:r>
              <a:rPr lang="ru-RU" sz="2800" dirty="0" err="1"/>
              <a:t>товщина</a:t>
            </a:r>
            <a:r>
              <a:rPr lang="ru-RU" sz="2800" dirty="0"/>
              <a:t> </a:t>
            </a:r>
            <a:r>
              <a:rPr lang="ru-RU" sz="2800" dirty="0" err="1"/>
              <a:t>штрихів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наводка в </a:t>
            </a:r>
            <a:r>
              <a:rPr lang="ru-RU" sz="2800" dirty="0" err="1"/>
              <a:t>літерах</a:t>
            </a:r>
            <a:r>
              <a:rPr lang="ru-RU" sz="2800" dirty="0"/>
              <a:t>, словах; </a:t>
            </a:r>
            <a:endParaRPr lang="ru-RU" sz="2800" dirty="0" smtClean="0"/>
          </a:p>
          <a:p>
            <a:r>
              <a:rPr lang="ru-RU" sz="2800" dirty="0" err="1" smtClean="0"/>
              <a:t>пошкодження</a:t>
            </a:r>
            <a:r>
              <a:rPr lang="ru-RU" sz="2800" dirty="0" smtClean="0"/>
              <a:t> </a:t>
            </a:r>
            <a:r>
              <a:rPr lang="ru-RU" sz="2800" dirty="0" err="1"/>
              <a:t>паперу</a:t>
            </a:r>
            <a:r>
              <a:rPr lang="ru-RU" sz="2800" dirty="0"/>
              <a:t> в </a:t>
            </a:r>
            <a:r>
              <a:rPr lang="ru-RU" sz="2800" dirty="0" err="1"/>
              <a:t>місцях</a:t>
            </a:r>
            <a:r>
              <a:rPr lang="ru-RU" sz="2800" dirty="0"/>
              <a:t> </a:t>
            </a:r>
            <a:r>
              <a:rPr lang="ru-RU" sz="2800" dirty="0" err="1" smtClean="0"/>
              <a:t>виправлення</a:t>
            </a:r>
            <a:r>
              <a:rPr lang="ru-RU" sz="2800" dirty="0" smtClean="0"/>
              <a:t>.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2089695"/>
            <a:ext cx="426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Ознаками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виправлення</a:t>
            </a:r>
            <a:r>
              <a:rPr lang="ru-RU" sz="2400" b="1" dirty="0" smtClean="0">
                <a:solidFill>
                  <a:srgbClr val="FF0000"/>
                </a:solidFill>
              </a:rPr>
              <a:t> є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5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4" grpId="0"/>
      <p:bldP spid="791555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27395" name="Picture 3" descr="Доп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23850" y="3284538"/>
            <a:ext cx="8424863" cy="273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b="1" dirty="0" err="1"/>
              <a:t>Виявлення</a:t>
            </a:r>
            <a:r>
              <a:rPr lang="ru-RU" b="1" dirty="0"/>
              <a:t> </a:t>
            </a:r>
            <a:r>
              <a:rPr lang="ru-RU" b="1" dirty="0" err="1" smtClean="0"/>
              <a:t>виправлення</a:t>
            </a:r>
            <a:r>
              <a:rPr lang="ru-RU" b="1" dirty="0" smtClean="0"/>
              <a:t>  </a:t>
            </a:r>
            <a:r>
              <a:rPr lang="ru-RU" b="1" dirty="0"/>
              <a:t>за </a:t>
            </a:r>
            <a:r>
              <a:rPr lang="ru-RU" b="1" dirty="0" err="1" smtClean="0"/>
              <a:t>допомогою</a:t>
            </a:r>
            <a:endParaRPr lang="ru-RU" b="1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b="1" dirty="0" smtClean="0"/>
              <a:t> </a:t>
            </a:r>
            <a:r>
              <a:rPr lang="ru-RU" b="1" dirty="0" err="1"/>
              <a:t>ультрафіолетового</a:t>
            </a:r>
            <a:r>
              <a:rPr lang="ru-RU" b="1" dirty="0"/>
              <a:t> </a:t>
            </a:r>
            <a:r>
              <a:rPr lang="ru-RU" b="1" dirty="0" err="1"/>
              <a:t>випромінювача</a:t>
            </a:r>
            <a:endParaRPr lang="ru-RU" altLang="ru-RU" sz="18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30467" name="Picture 3" descr="19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468" name="Picture 4" descr="1932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9475"/>
            <a:ext cx="4572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469" name="Rectangle 5"/>
          <p:cNvSpPr>
            <a:spLocks noChangeArrowheads="1"/>
          </p:cNvSpPr>
          <p:nvPr/>
        </p:nvSpPr>
        <p:spPr bwMode="auto">
          <a:xfrm>
            <a:off x="250825" y="4508500"/>
            <a:ext cx="40322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b="1">
                <a:latin typeface="Arial" charset="0"/>
              </a:rPr>
              <a:t>фотографическое изменение контрастов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smtClean="0"/>
              <a:t>Техніко-криміналістичне дослідження документів -  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49500"/>
            <a:ext cx="8569325" cy="3382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/>
              <a:t>  </a:t>
            </a:r>
            <a:r>
              <a:rPr lang="ru-RU" altLang="ru-RU" b="1" smtClean="0"/>
              <a:t> </a:t>
            </a:r>
            <a:r>
              <a:rPr lang="ru-RU" altLang="ru-RU" sz="3600" b="1" smtClean="0"/>
              <a:t>розділ науки криміналістики, що вивчає засоби й способи відображення (документування) інформації на матеріальних носіях, що використовуються у якості джерел доказів у кримінальному судочинстві.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4" grpId="0"/>
      <p:bldP spid="5457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134" y="116632"/>
            <a:ext cx="8075240" cy="490066"/>
          </a:xfrm>
        </p:spPr>
        <p:txBody>
          <a:bodyPr/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Травлення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>
          <a:xfrm>
            <a:off x="238930" y="692696"/>
            <a:ext cx="8653550" cy="1656183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600" dirty="0" err="1"/>
              <a:t>спосіб</a:t>
            </a:r>
            <a:r>
              <a:rPr lang="ru-RU" sz="2600" dirty="0"/>
              <a:t> </a:t>
            </a:r>
            <a:r>
              <a:rPr lang="ru-RU" sz="2600" dirty="0" err="1"/>
              <a:t>зміни</a:t>
            </a:r>
            <a:r>
              <a:rPr lang="ru-RU" sz="2600" dirty="0"/>
              <a:t> </a:t>
            </a:r>
            <a:r>
              <a:rPr lang="ru-RU" sz="2600" dirty="0" err="1"/>
              <a:t>змісту</a:t>
            </a:r>
            <a:r>
              <a:rPr lang="ru-RU" sz="2600" dirty="0"/>
              <a:t> документа, при </a:t>
            </a:r>
            <a:r>
              <a:rPr lang="ru-RU" sz="2600" dirty="0" err="1"/>
              <a:t>якому</a:t>
            </a:r>
            <a:r>
              <a:rPr lang="ru-RU" sz="2600" dirty="0"/>
              <a:t> </a:t>
            </a:r>
            <a:r>
              <a:rPr lang="ru-RU" sz="2600" dirty="0" err="1"/>
              <a:t>здійснюється</a:t>
            </a:r>
            <a:r>
              <a:rPr lang="ru-RU" sz="2600" dirty="0"/>
              <a:t> </a:t>
            </a:r>
            <a:r>
              <a:rPr lang="ru-RU" sz="2600" dirty="0" err="1"/>
              <a:t>видалення</a:t>
            </a:r>
            <a:r>
              <a:rPr lang="ru-RU" sz="2600" dirty="0"/>
              <a:t> тексту за </a:t>
            </a:r>
            <a:r>
              <a:rPr lang="ru-RU" sz="2600" dirty="0" err="1"/>
              <a:t>допомогою</a:t>
            </a:r>
            <a:r>
              <a:rPr lang="ru-RU" sz="2600" dirty="0"/>
              <a:t> </a:t>
            </a:r>
            <a:r>
              <a:rPr lang="ru-RU" sz="2600" dirty="0" err="1"/>
              <a:t>хімічних</a:t>
            </a:r>
            <a:r>
              <a:rPr lang="ru-RU" sz="2600" dirty="0"/>
              <a:t> </a:t>
            </a:r>
            <a:r>
              <a:rPr lang="ru-RU" sz="2600" dirty="0" err="1"/>
              <a:t>реактивів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вступають</a:t>
            </a:r>
            <a:r>
              <a:rPr lang="ru-RU" sz="2600" dirty="0"/>
              <a:t> у </a:t>
            </a:r>
            <a:r>
              <a:rPr lang="ru-RU" sz="2600" dirty="0" err="1"/>
              <a:t>реакцію</a:t>
            </a:r>
            <a:r>
              <a:rPr lang="ru-RU" sz="2600" dirty="0"/>
              <a:t> з </a:t>
            </a:r>
            <a:r>
              <a:rPr lang="ru-RU" sz="2600" dirty="0" err="1"/>
              <a:t>барвником</a:t>
            </a:r>
            <a:r>
              <a:rPr lang="ru-RU" sz="2600" dirty="0"/>
              <a:t> </a:t>
            </a:r>
            <a:r>
              <a:rPr lang="ru-RU" sz="2600" dirty="0" err="1"/>
              <a:t>штрихів</a:t>
            </a:r>
            <a:r>
              <a:rPr lang="ru-RU" sz="2600" dirty="0"/>
              <a:t> і </a:t>
            </a:r>
            <a:r>
              <a:rPr lang="ru-RU" sz="2600" dirty="0" err="1"/>
              <a:t>знебарвлюють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1" y="2954288"/>
            <a:ext cx="8568952" cy="378708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dirty="0" err="1"/>
              <a:t>наявність</a:t>
            </a:r>
            <a:r>
              <a:rPr lang="ru-RU" sz="2300" dirty="0"/>
              <a:t> </a:t>
            </a:r>
            <a:r>
              <a:rPr lang="ru-RU" sz="2300" dirty="0" err="1"/>
              <a:t>білястих</a:t>
            </a:r>
            <a:r>
              <a:rPr lang="ru-RU" sz="2300" dirty="0"/>
              <a:t> </a:t>
            </a:r>
            <a:r>
              <a:rPr lang="ru-RU" sz="2300" dirty="0" err="1"/>
              <a:t>плям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дії</a:t>
            </a:r>
            <a:r>
              <a:rPr lang="ru-RU" sz="2300" dirty="0"/>
              <a:t> </a:t>
            </a:r>
            <a:r>
              <a:rPr lang="ru-RU" sz="2300" dirty="0" err="1"/>
              <a:t>хімічної</a:t>
            </a:r>
            <a:r>
              <a:rPr lang="ru-RU" sz="2300" dirty="0"/>
              <a:t> </a:t>
            </a:r>
            <a:r>
              <a:rPr lang="ru-RU" sz="2300" dirty="0" err="1"/>
              <a:t>речовини</a:t>
            </a:r>
            <a:r>
              <a:rPr lang="ru-RU" sz="2300" dirty="0"/>
              <a:t>; </a:t>
            </a:r>
            <a:r>
              <a:rPr lang="ru-RU" sz="2300" dirty="0" err="1"/>
              <a:t>поява</a:t>
            </a:r>
            <a:r>
              <a:rPr lang="ru-RU" sz="2300" dirty="0"/>
              <a:t> </a:t>
            </a:r>
            <a:r>
              <a:rPr lang="ru-RU" sz="2300" dirty="0" err="1"/>
              <a:t>матових</a:t>
            </a:r>
            <a:r>
              <a:rPr lang="ru-RU" sz="2300" dirty="0"/>
              <a:t> </a:t>
            </a:r>
            <a:r>
              <a:rPr lang="ru-RU" sz="2300" dirty="0" err="1"/>
              <a:t>ділянок</a:t>
            </a:r>
            <a:r>
              <a:rPr lang="ru-RU" sz="2300" dirty="0"/>
              <a:t>; </a:t>
            </a:r>
            <a:endParaRPr lang="ru-RU" sz="2300" dirty="0" smtClean="0"/>
          </a:p>
          <a:p>
            <a:r>
              <a:rPr lang="ru-RU" sz="2300" dirty="0" err="1" smtClean="0"/>
              <a:t>зміна</a:t>
            </a:r>
            <a:r>
              <a:rPr lang="ru-RU" sz="2300" dirty="0" smtClean="0"/>
              <a:t> </a:t>
            </a:r>
            <a:r>
              <a:rPr lang="ru-RU" sz="2300" dirty="0" err="1"/>
              <a:t>кольору</a:t>
            </a:r>
            <a:r>
              <a:rPr lang="ru-RU" sz="2300" dirty="0"/>
              <a:t> </a:t>
            </a:r>
            <a:r>
              <a:rPr lang="ru-RU" sz="2300" dirty="0" err="1"/>
              <a:t>паперу</a:t>
            </a:r>
            <a:r>
              <a:rPr lang="ru-RU" sz="2300" dirty="0"/>
              <a:t>; </a:t>
            </a:r>
            <a:endParaRPr lang="ru-RU" sz="2300" dirty="0" smtClean="0"/>
          </a:p>
          <a:p>
            <a:r>
              <a:rPr lang="ru-RU" sz="2300" dirty="0" err="1" smtClean="0"/>
              <a:t>знебарвлення</a:t>
            </a:r>
            <a:r>
              <a:rPr lang="ru-RU" sz="2300" dirty="0" smtClean="0"/>
              <a:t> </a:t>
            </a:r>
            <a:r>
              <a:rPr lang="ru-RU" sz="2300" dirty="0" err="1"/>
              <a:t>ліновки</a:t>
            </a:r>
            <a:r>
              <a:rPr lang="ru-RU" sz="2300" dirty="0"/>
              <a:t> і </a:t>
            </a:r>
            <a:r>
              <a:rPr lang="ru-RU" sz="2300" dirty="0" err="1"/>
              <a:t>захисної</a:t>
            </a:r>
            <a:r>
              <a:rPr lang="ru-RU" sz="2300" dirty="0"/>
              <a:t> </a:t>
            </a:r>
            <a:r>
              <a:rPr lang="ru-RU" sz="2300" dirty="0" err="1"/>
              <a:t>сітки</a:t>
            </a:r>
            <a:r>
              <a:rPr lang="ru-RU" sz="2300" dirty="0"/>
              <a:t>; </a:t>
            </a:r>
            <a:endParaRPr lang="ru-RU" sz="2300" dirty="0" smtClean="0"/>
          </a:p>
          <a:p>
            <a:r>
              <a:rPr lang="ru-RU" sz="2300" dirty="0" err="1" smtClean="0"/>
              <a:t>шорсткість</a:t>
            </a:r>
            <a:r>
              <a:rPr lang="ru-RU" sz="2300" dirty="0" smtClean="0"/>
              <a:t> </a:t>
            </a:r>
            <a:r>
              <a:rPr lang="ru-RU" sz="2300" dirty="0" err="1"/>
              <a:t>поверхні</a:t>
            </a:r>
            <a:r>
              <a:rPr lang="ru-RU" sz="2300" dirty="0"/>
              <a:t>; </a:t>
            </a:r>
            <a:endParaRPr lang="ru-RU" sz="2300" dirty="0" smtClean="0"/>
          </a:p>
          <a:p>
            <a:r>
              <a:rPr lang="ru-RU" sz="2300" dirty="0" err="1" smtClean="0"/>
              <a:t>поява</a:t>
            </a:r>
            <a:r>
              <a:rPr lang="ru-RU" sz="2300" dirty="0" smtClean="0"/>
              <a:t> </a:t>
            </a:r>
            <a:r>
              <a:rPr lang="ru-RU" sz="2300" dirty="0" err="1"/>
              <a:t>дрібних</a:t>
            </a:r>
            <a:r>
              <a:rPr lang="ru-RU" sz="2300" dirty="0"/>
              <a:t> </a:t>
            </a:r>
            <a:r>
              <a:rPr lang="ru-RU" sz="2300" dirty="0" err="1"/>
              <a:t>тріщин</a:t>
            </a:r>
            <a:r>
              <a:rPr lang="ru-RU" sz="2300" dirty="0"/>
              <a:t>; </a:t>
            </a:r>
            <a:endParaRPr lang="ru-RU" sz="2300" dirty="0" smtClean="0"/>
          </a:p>
          <a:p>
            <a:r>
              <a:rPr lang="ru-RU" sz="2300" dirty="0" err="1" smtClean="0"/>
              <a:t>збільшення</a:t>
            </a:r>
            <a:r>
              <a:rPr lang="ru-RU" sz="2300" dirty="0" smtClean="0"/>
              <a:t> </a:t>
            </a:r>
            <a:r>
              <a:rPr lang="ru-RU" sz="2300" dirty="0" err="1"/>
              <a:t>ламкості</a:t>
            </a:r>
            <a:r>
              <a:rPr lang="ru-RU" sz="2300" dirty="0"/>
              <a:t> </a:t>
            </a:r>
            <a:r>
              <a:rPr lang="ru-RU" sz="2300" dirty="0" err="1"/>
              <a:t>паперу</a:t>
            </a:r>
            <a:r>
              <a:rPr lang="ru-RU" sz="2300" dirty="0"/>
              <a:t>; </a:t>
            </a:r>
            <a:endParaRPr lang="ru-RU" sz="2300" dirty="0" smtClean="0"/>
          </a:p>
          <a:p>
            <a:r>
              <a:rPr lang="ru-RU" sz="2300" dirty="0" err="1" smtClean="0"/>
              <a:t>наявність</a:t>
            </a:r>
            <a:r>
              <a:rPr lang="ru-RU" sz="2300" dirty="0" smtClean="0"/>
              <a:t> </a:t>
            </a:r>
            <a:r>
              <a:rPr lang="ru-RU" sz="2300" dirty="0" err="1"/>
              <a:t>залишків</a:t>
            </a:r>
            <a:r>
              <a:rPr lang="ru-RU" sz="2300" dirty="0"/>
              <a:t> </a:t>
            </a:r>
            <a:r>
              <a:rPr lang="ru-RU" sz="2300" dirty="0" err="1"/>
              <a:t>барвника</a:t>
            </a:r>
            <a:r>
              <a:rPr lang="ru-RU" sz="2300" dirty="0"/>
              <a:t> </a:t>
            </a:r>
            <a:r>
              <a:rPr lang="ru-RU" sz="2300" dirty="0" err="1"/>
              <a:t>витравлених</a:t>
            </a:r>
            <a:r>
              <a:rPr lang="ru-RU" sz="2300" dirty="0"/>
              <a:t> </a:t>
            </a:r>
            <a:r>
              <a:rPr lang="ru-RU" sz="2300" dirty="0" err="1"/>
              <a:t>штрихів</a:t>
            </a:r>
            <a:r>
              <a:rPr lang="ru-RU" sz="2300" dirty="0"/>
              <a:t>; </a:t>
            </a:r>
            <a:endParaRPr lang="ru-RU" sz="2300" dirty="0" smtClean="0"/>
          </a:p>
          <a:p>
            <a:r>
              <a:rPr lang="ru-RU" sz="2300" dirty="0" err="1" smtClean="0"/>
              <a:t>розпливи</a:t>
            </a:r>
            <a:r>
              <a:rPr lang="ru-RU" sz="2300" dirty="0" smtClean="0"/>
              <a:t> </a:t>
            </a:r>
            <a:r>
              <a:rPr lang="ru-RU" sz="2300" dirty="0" err="1"/>
              <a:t>барвника</a:t>
            </a:r>
            <a:r>
              <a:rPr lang="ru-RU" sz="2300" dirty="0"/>
              <a:t> </a:t>
            </a:r>
            <a:r>
              <a:rPr lang="ru-RU" sz="2300" dirty="0" err="1"/>
              <a:t>нових</a:t>
            </a:r>
            <a:r>
              <a:rPr lang="ru-RU" sz="2300" dirty="0"/>
              <a:t> </a:t>
            </a:r>
            <a:r>
              <a:rPr lang="ru-RU" sz="2300" dirty="0" err="1" smtClean="0"/>
              <a:t>штрихів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1654" y="2420888"/>
            <a:ext cx="385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Ознаками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травлення</a:t>
            </a:r>
            <a:r>
              <a:rPr lang="ru-RU" sz="2400" b="1" dirty="0" smtClean="0">
                <a:solidFill>
                  <a:srgbClr val="FF0000"/>
                </a:solidFill>
              </a:rPr>
              <a:t> є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78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4" grpId="0"/>
      <p:bldP spid="791555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134" y="116632"/>
            <a:ext cx="8075240" cy="490066"/>
          </a:xfrm>
        </p:spPr>
        <p:txBody>
          <a:bodyPr/>
          <a:lstStyle/>
          <a:p>
            <a:r>
              <a:rPr lang="uk-UA" altLang="ru-RU" sz="3600" b="1" i="1" dirty="0" smtClean="0">
                <a:solidFill>
                  <a:srgbClr val="FF0000"/>
                </a:solidFill>
              </a:rPr>
              <a:t>Заміна частин документа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791555" name="Rectangle 3"/>
          <p:cNvSpPr>
            <a:spLocks noGrp="1" noChangeArrowheads="1"/>
          </p:cNvSpPr>
          <p:nvPr>
            <p:ph idx="1"/>
          </p:nvPr>
        </p:nvSpPr>
        <p:spPr>
          <a:xfrm>
            <a:off x="238930" y="692697"/>
            <a:ext cx="8653550" cy="1368152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один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способів</a:t>
            </a:r>
            <a:r>
              <a:rPr lang="ru-RU" sz="2800" dirty="0"/>
              <a:t> </a:t>
            </a:r>
            <a:r>
              <a:rPr lang="ru-RU" sz="2800" dirty="0" err="1"/>
              <a:t>часткової</a:t>
            </a:r>
            <a:r>
              <a:rPr lang="ru-RU" sz="2800" dirty="0"/>
              <a:t> </a:t>
            </a:r>
            <a:r>
              <a:rPr lang="ru-RU" sz="2800" dirty="0" err="1"/>
              <a:t>підробки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</a:t>
            </a:r>
            <a:r>
              <a:rPr lang="ru-RU" sz="2800" dirty="0" err="1"/>
              <a:t>олягає</a:t>
            </a:r>
            <a:r>
              <a:rPr lang="ru-RU" sz="2800" dirty="0"/>
              <a:t> в </a:t>
            </a:r>
            <a:r>
              <a:rPr lang="ru-RU" sz="2800" dirty="0" err="1"/>
              <a:t>заміні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 smtClean="0"/>
              <a:t> </a:t>
            </a:r>
            <a:r>
              <a:rPr lang="ru-RU" sz="2800" dirty="0" err="1"/>
              <a:t>аркушів</a:t>
            </a:r>
            <a:r>
              <a:rPr lang="ru-RU" sz="2800" dirty="0" smtClean="0"/>
              <a:t> документа</a:t>
            </a:r>
            <a:r>
              <a:rPr lang="ru-RU" sz="2800" dirty="0"/>
              <a:t>, </a:t>
            </a:r>
            <a:r>
              <a:rPr lang="ru-RU" sz="2800" dirty="0" err="1"/>
              <a:t>уклеюванні</a:t>
            </a:r>
            <a:r>
              <a:rPr lang="ru-RU" sz="2800" dirty="0"/>
              <a:t>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/>
              <a:t>ділянок</a:t>
            </a:r>
            <a:r>
              <a:rPr lang="ru-RU" sz="2800" dirty="0"/>
              <a:t> </a:t>
            </a:r>
            <a:r>
              <a:rPr lang="ru-RU" sz="2800" dirty="0" err="1" smtClean="0"/>
              <a:t>або</a:t>
            </a:r>
            <a:r>
              <a:rPr lang="ru-RU" sz="2800" dirty="0"/>
              <a:t> </a:t>
            </a:r>
            <a:r>
              <a:rPr lang="ru-RU" sz="2800" dirty="0" err="1"/>
              <a:t>переклеюванні</a:t>
            </a:r>
            <a:r>
              <a:rPr lang="ru-RU" sz="2800" dirty="0"/>
              <a:t> </a:t>
            </a:r>
            <a:r>
              <a:rPr lang="ru-RU" sz="2800" dirty="0" err="1"/>
              <a:t>фотокартки</a:t>
            </a:r>
            <a:r>
              <a:rPr lang="ru-RU" sz="2800" dirty="0"/>
              <a:t>. </a:t>
            </a:r>
            <a:endParaRPr lang="ru-RU" sz="2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2780928"/>
            <a:ext cx="4284476" cy="385881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/>
              <a:t>порушення</a:t>
            </a:r>
            <a:r>
              <a:rPr lang="ru-RU" sz="2000" dirty="0"/>
              <a:t> порядку </a:t>
            </a:r>
            <a:r>
              <a:rPr lang="ru-RU" sz="2000" dirty="0" err="1"/>
              <a:t>нумерації</a:t>
            </a:r>
            <a:r>
              <a:rPr lang="ru-RU" sz="2000" dirty="0"/>
              <a:t> </a:t>
            </a:r>
            <a:r>
              <a:rPr lang="ru-RU" sz="2000" dirty="0" err="1"/>
              <a:t>сторінок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невідповідність</a:t>
            </a:r>
            <a:r>
              <a:rPr lang="ru-RU" sz="2000" dirty="0"/>
              <a:t> </a:t>
            </a:r>
            <a:r>
              <a:rPr lang="ru-RU" sz="2000" dirty="0" err="1"/>
              <a:t>номерів</a:t>
            </a:r>
            <a:r>
              <a:rPr lang="ru-RU" sz="2000" dirty="0"/>
              <a:t> </a:t>
            </a:r>
            <a:r>
              <a:rPr lang="ru-RU" sz="2000" dirty="0" err="1"/>
              <a:t>сторінок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err="1" smtClean="0"/>
              <a:t>розходження</a:t>
            </a:r>
            <a:r>
              <a:rPr lang="ru-RU" sz="2000" dirty="0" smtClean="0"/>
              <a:t> у</a:t>
            </a:r>
            <a:r>
              <a:rPr lang="ru-RU" sz="2000" dirty="0"/>
              <a:t> </a:t>
            </a:r>
            <a:r>
              <a:rPr lang="ru-RU" sz="2000" dirty="0" err="1"/>
              <a:t>графічних</a:t>
            </a:r>
            <a:r>
              <a:rPr lang="ru-RU" sz="2000" dirty="0"/>
              <a:t> </a:t>
            </a:r>
            <a:r>
              <a:rPr lang="ru-RU" sz="2000" dirty="0" err="1"/>
              <a:t>ознаках</a:t>
            </a:r>
            <a:r>
              <a:rPr lang="ru-RU" sz="2000" dirty="0"/>
              <a:t> </a:t>
            </a:r>
            <a:r>
              <a:rPr lang="ru-RU" sz="2000" dirty="0" err="1"/>
              <a:t>друкарського</a:t>
            </a:r>
            <a:r>
              <a:rPr lang="ru-RU" sz="2000" dirty="0"/>
              <a:t> шрифту, у </a:t>
            </a:r>
            <a:r>
              <a:rPr lang="ru-RU" sz="2000" dirty="0" err="1"/>
              <a:t>малюнку</a:t>
            </a:r>
            <a:r>
              <a:rPr lang="ru-RU" sz="2000" dirty="0"/>
              <a:t> </a:t>
            </a:r>
            <a:r>
              <a:rPr lang="ru-RU" sz="2000" dirty="0" err="1"/>
              <a:t>захисної</a:t>
            </a:r>
            <a:r>
              <a:rPr lang="ru-RU" sz="2000" dirty="0"/>
              <a:t> </a:t>
            </a:r>
            <a:r>
              <a:rPr lang="ru-RU" sz="2000" dirty="0" err="1"/>
              <a:t>сітки</a:t>
            </a:r>
            <a:r>
              <a:rPr lang="ru-RU" sz="2000" dirty="0"/>
              <a:t>,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smtClean="0"/>
              <a:t>та</a:t>
            </a:r>
            <a:r>
              <a:rPr lang="ru-RU" sz="2000" dirty="0"/>
              <a:t> </a:t>
            </a:r>
            <a:r>
              <a:rPr lang="ru-RU" sz="2000" dirty="0" err="1"/>
              <a:t>розмірах</a:t>
            </a:r>
            <a:r>
              <a:rPr lang="ru-RU" sz="2000" dirty="0"/>
              <a:t> </a:t>
            </a:r>
            <a:r>
              <a:rPr lang="ru-RU" sz="2000" dirty="0" err="1"/>
              <a:t>лінування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err="1" smtClean="0"/>
              <a:t>невідповідність</a:t>
            </a:r>
            <a:r>
              <a:rPr lang="ru-RU" sz="2000" dirty="0" smtClean="0"/>
              <a:t> </a:t>
            </a:r>
            <a:r>
              <a:rPr lang="ru-RU" sz="2000" dirty="0" err="1"/>
              <a:t>аркушів</a:t>
            </a:r>
            <a:r>
              <a:rPr lang="ru-RU" sz="2000" dirty="0"/>
              <a:t> за </a:t>
            </a:r>
            <a:r>
              <a:rPr lang="ru-RU" sz="2000" dirty="0" err="1"/>
              <a:t>розміром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/>
              <a:t>якістю</a:t>
            </a:r>
            <a:r>
              <a:rPr lang="ru-RU" sz="2000" dirty="0"/>
              <a:t> </a:t>
            </a:r>
            <a:r>
              <a:rPr lang="ru-RU" sz="2000" dirty="0" err="1"/>
              <a:t>паперу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err="1" smtClean="0"/>
              <a:t>додаткові</a:t>
            </a:r>
            <a:r>
              <a:rPr lang="ru-RU" sz="2000" dirty="0" smtClean="0"/>
              <a:t> </a:t>
            </a:r>
            <a:r>
              <a:rPr lang="ru-RU" sz="2000" dirty="0"/>
              <a:t>проколи в </a:t>
            </a:r>
            <a:r>
              <a:rPr lang="ru-RU" sz="2000" dirty="0" err="1"/>
              <a:t>місцях</a:t>
            </a:r>
            <a:r>
              <a:rPr lang="ru-RU" sz="2000" dirty="0"/>
              <a:t> </a:t>
            </a:r>
            <a:r>
              <a:rPr lang="ru-RU" sz="2000" dirty="0" err="1"/>
              <a:t>кріплення</a:t>
            </a:r>
            <a:r>
              <a:rPr lang="ru-RU" sz="2000" dirty="0"/>
              <a:t> </a:t>
            </a:r>
            <a:r>
              <a:rPr lang="ru-RU" sz="2000" dirty="0" err="1"/>
              <a:t>аркушів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076996"/>
            <a:ext cx="2191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Ознаками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заміни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аркушів</a:t>
            </a:r>
            <a:r>
              <a:rPr lang="ru-RU" b="1" dirty="0" smtClean="0">
                <a:solidFill>
                  <a:srgbClr val="FF0000"/>
                </a:solidFill>
              </a:rPr>
              <a:t> є: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3133" y="2076996"/>
            <a:ext cx="3238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Ознаками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переклеювання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фотокартки</a:t>
            </a:r>
            <a:r>
              <a:rPr lang="ru-RU" b="1" dirty="0" smtClean="0">
                <a:solidFill>
                  <a:srgbClr val="FF0000"/>
                </a:solidFill>
              </a:rPr>
              <a:t> є: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8545" y="2780928"/>
            <a:ext cx="4133935" cy="385881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/>
              <a:t>відсутність</a:t>
            </a:r>
            <a:r>
              <a:rPr lang="ru-RU" sz="2000" dirty="0"/>
              <a:t> на </a:t>
            </a:r>
            <a:r>
              <a:rPr lang="ru-RU" sz="2000" dirty="0" err="1"/>
              <a:t>фотокартці</a:t>
            </a:r>
            <a:r>
              <a:rPr lang="ru-RU" sz="2000" dirty="0"/>
              <a:t> </a:t>
            </a:r>
            <a:r>
              <a:rPr lang="ru-RU" sz="2000" dirty="0" err="1"/>
              <a:t>відбитка</a:t>
            </a:r>
            <a:r>
              <a:rPr lang="ru-RU" sz="2000" dirty="0"/>
              <a:t> печатки; </a:t>
            </a:r>
            <a:endParaRPr lang="ru-RU" sz="2000" dirty="0" smtClean="0"/>
          </a:p>
          <a:p>
            <a:r>
              <a:rPr lang="ru-RU" sz="2000" dirty="0" err="1" smtClean="0"/>
              <a:t>розходження</a:t>
            </a:r>
            <a:r>
              <a:rPr lang="ru-RU" sz="2000" dirty="0" smtClean="0"/>
              <a:t> у</a:t>
            </a:r>
            <a:r>
              <a:rPr lang="ru-RU" sz="2000" dirty="0"/>
              <a:t> </a:t>
            </a:r>
            <a:r>
              <a:rPr lang="ru-RU" sz="2000" dirty="0" err="1"/>
              <a:t>графічних</a:t>
            </a:r>
            <a:r>
              <a:rPr lang="ru-RU" sz="2000" dirty="0"/>
              <a:t> </a:t>
            </a:r>
            <a:r>
              <a:rPr lang="ru-RU" sz="2000" dirty="0" err="1"/>
              <a:t>ознаках</a:t>
            </a:r>
            <a:r>
              <a:rPr lang="ru-RU" sz="2000" dirty="0"/>
              <a:t> </a:t>
            </a:r>
            <a:r>
              <a:rPr lang="ru-RU" sz="2000" dirty="0" err="1"/>
              <a:t>літер</a:t>
            </a:r>
            <a:r>
              <a:rPr lang="ru-RU" sz="2000" dirty="0"/>
              <a:t> у</a:t>
            </a:r>
            <a:r>
              <a:rPr lang="ru-RU" sz="2000" dirty="0" smtClean="0"/>
              <a:t> </a:t>
            </a:r>
            <a:r>
              <a:rPr lang="ru-RU" sz="2000" dirty="0" err="1"/>
              <a:t>частинах</a:t>
            </a:r>
            <a:r>
              <a:rPr lang="ru-RU" sz="2000" dirty="0"/>
              <a:t> </a:t>
            </a:r>
            <a:r>
              <a:rPr lang="ru-RU" sz="2000" dirty="0" err="1"/>
              <a:t>відбитка</a:t>
            </a:r>
            <a:r>
              <a:rPr lang="ru-RU" sz="2000" dirty="0"/>
              <a:t> на </a:t>
            </a:r>
            <a:r>
              <a:rPr lang="ru-RU" sz="2000" dirty="0" err="1"/>
              <a:t>фотокартці</a:t>
            </a:r>
            <a:r>
              <a:rPr lang="ru-RU" sz="2000" dirty="0"/>
              <a:t> </a:t>
            </a:r>
            <a:r>
              <a:rPr lang="ru-RU" sz="2000" dirty="0" smtClean="0"/>
              <a:t>та</a:t>
            </a:r>
            <a:r>
              <a:rPr lang="ru-RU" sz="2000" dirty="0"/>
              <a:t> </a:t>
            </a:r>
            <a:r>
              <a:rPr lang="ru-RU" sz="2000" dirty="0" err="1"/>
              <a:t>документі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err="1" smtClean="0"/>
              <a:t>наявність</a:t>
            </a:r>
            <a:r>
              <a:rPr lang="ru-RU" sz="2000" dirty="0" smtClean="0"/>
              <a:t> </a:t>
            </a:r>
            <a:r>
              <a:rPr lang="ru-RU" sz="2000" dirty="0" err="1"/>
              <a:t>розрізу</a:t>
            </a:r>
            <a:r>
              <a:rPr lang="ru-RU" sz="2000" dirty="0"/>
              <a:t> на </a:t>
            </a:r>
            <a:r>
              <a:rPr lang="ru-RU" sz="2000" dirty="0" err="1"/>
              <a:t>фотокартці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 err="1" smtClean="0"/>
              <a:t>розходження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кольорі</a:t>
            </a:r>
            <a:r>
              <a:rPr lang="ru-RU" sz="2000" dirty="0"/>
              <a:t> </a:t>
            </a:r>
            <a:r>
              <a:rPr lang="ru-RU" sz="2000" dirty="0" err="1"/>
              <a:t>часток</a:t>
            </a:r>
            <a:r>
              <a:rPr lang="ru-RU" sz="2000" dirty="0"/>
              <a:t> клею,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виступає</a:t>
            </a:r>
            <a:r>
              <a:rPr lang="ru-RU" sz="2000" dirty="0"/>
              <a:t> з-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фотокартки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969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4" grpId="0"/>
      <p:bldP spid="791555" grpId="0" build="p" animBg="1"/>
      <p:bldP spid="4" grpId="0" build="p" animBg="1"/>
      <p:bldP spid="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 smtClean="0">
                <a:solidFill>
                  <a:srgbClr val="FF0000"/>
                </a:solidFill>
              </a:rPr>
              <a:t>Повна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підробка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документа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872"/>
            <a:ext cx="8280400" cy="381754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smtClean="0"/>
              <a:t>    </a:t>
            </a:r>
            <a:r>
              <a:rPr lang="ru-RU" altLang="ru-RU" sz="4400" b="1" dirty="0" err="1" smtClean="0"/>
              <a:t>полягає</a:t>
            </a:r>
            <a:r>
              <a:rPr lang="ru-RU" altLang="ru-RU" sz="4400" b="1" dirty="0" smtClean="0"/>
              <a:t> у </a:t>
            </a:r>
            <a:r>
              <a:rPr lang="ru-RU" altLang="ru-RU" sz="4400" b="1" dirty="0" err="1" smtClean="0"/>
              <a:t>виготовленні</a:t>
            </a:r>
            <a:r>
              <a:rPr lang="ru-RU" altLang="ru-RU" sz="4400" b="1" dirty="0" smtClean="0"/>
              <a:t> </a:t>
            </a:r>
            <a:r>
              <a:rPr lang="ru-RU" altLang="ru-RU" sz="4400" b="1" dirty="0" err="1" smtClean="0"/>
              <a:t>матеріального</a:t>
            </a:r>
            <a:r>
              <a:rPr lang="ru-RU" altLang="ru-RU" sz="4400" b="1" dirty="0" smtClean="0"/>
              <a:t> </a:t>
            </a:r>
            <a:r>
              <a:rPr lang="ru-RU" altLang="ru-RU" sz="4400" b="1" dirty="0" err="1" smtClean="0"/>
              <a:t>носія</a:t>
            </a:r>
            <a:r>
              <a:rPr lang="ru-RU" altLang="ru-RU" sz="4400" b="1" dirty="0" smtClean="0"/>
              <a:t> й </a:t>
            </a:r>
            <a:r>
              <a:rPr lang="ru-RU" altLang="ru-RU" sz="4400" b="1" dirty="0" err="1" smtClean="0"/>
              <a:t>виконанні</a:t>
            </a:r>
            <a:r>
              <a:rPr lang="ru-RU" altLang="ru-RU" sz="4400" b="1" dirty="0" smtClean="0"/>
              <a:t> на </a:t>
            </a:r>
            <a:r>
              <a:rPr lang="ru-RU" altLang="ru-RU" sz="4400" b="1" dirty="0" err="1" smtClean="0"/>
              <a:t>ньому</a:t>
            </a:r>
            <a:r>
              <a:rPr lang="ru-RU" altLang="ru-RU" sz="4400" b="1" dirty="0" smtClean="0"/>
              <a:t> </a:t>
            </a:r>
            <a:r>
              <a:rPr lang="ru-RU" altLang="ru-RU" sz="4400" b="1" dirty="0" err="1" smtClean="0"/>
              <a:t>змісту</a:t>
            </a:r>
            <a:r>
              <a:rPr lang="ru-RU" altLang="ru-RU" sz="4400" b="1" dirty="0" smtClean="0"/>
              <a:t> </a:t>
            </a:r>
            <a:r>
              <a:rPr lang="ru-RU" altLang="ru-RU" sz="4400" b="1" dirty="0" err="1" smtClean="0"/>
              <a:t>певного</a:t>
            </a:r>
            <a:r>
              <a:rPr lang="ru-RU" altLang="ru-RU" sz="4400" b="1" dirty="0" smtClean="0"/>
              <a:t> документа.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8" grpId="0"/>
      <p:bldP spid="787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060848"/>
            <a:ext cx="7345363" cy="2016125"/>
          </a:xfrm>
        </p:spPr>
        <p:txBody>
          <a:bodyPr/>
          <a:lstStyle/>
          <a:p>
            <a:r>
              <a:rPr lang="ru-RU" altLang="ru-RU" sz="4000" b="1" i="1" dirty="0" smtClean="0">
                <a:solidFill>
                  <a:srgbClr val="FF0000"/>
                </a:solidFill>
              </a:rPr>
              <a:t>КРИМІНАЛІСТИЧНЕ ДОСЛІДЖЕННЯ ПИСЬМА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FF0000"/>
                </a:solidFill>
              </a:rPr>
              <a:t>Криміналістичне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дослідження</a:t>
            </a:r>
            <a:r>
              <a:rPr lang="ru-RU" sz="3600" b="1" dirty="0">
                <a:solidFill>
                  <a:srgbClr val="FF0000"/>
                </a:solidFill>
              </a:rPr>
              <a:t> письма (</a:t>
            </a:r>
            <a:r>
              <a:rPr lang="ru-RU" sz="3600" b="1" dirty="0" err="1">
                <a:solidFill>
                  <a:srgbClr val="FF0000"/>
                </a:solidFill>
              </a:rPr>
              <a:t>судове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почеркознавство</a:t>
            </a:r>
            <a:r>
              <a:rPr lang="ru-RU" sz="3600" b="1" dirty="0">
                <a:solidFill>
                  <a:srgbClr val="FF0000"/>
                </a:solidFill>
              </a:rPr>
              <a:t>)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8713092" cy="410435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це</a:t>
            </a:r>
            <a:r>
              <a:rPr lang="ru-RU" sz="3600" b="1" dirty="0" smtClean="0"/>
              <a:t> </a:t>
            </a:r>
            <a:r>
              <a:rPr lang="ru-RU" sz="3600" b="1" dirty="0" err="1"/>
              <a:t>галузь</a:t>
            </a:r>
            <a:r>
              <a:rPr lang="ru-RU" sz="3600" b="1" dirty="0"/>
              <a:t> </a:t>
            </a:r>
            <a:r>
              <a:rPr lang="ru-RU" sz="3600" b="1" dirty="0" err="1"/>
              <a:t>криміналістичної</a:t>
            </a:r>
            <a:r>
              <a:rPr lang="ru-RU" sz="3600" b="1" dirty="0"/>
              <a:t> </a:t>
            </a:r>
            <a:r>
              <a:rPr lang="ru-RU" sz="3600" b="1" dirty="0" err="1"/>
              <a:t>техніки</a:t>
            </a:r>
            <a:r>
              <a:rPr lang="ru-RU" sz="3600" b="1" dirty="0"/>
              <a:t>, яка </a:t>
            </a:r>
            <a:r>
              <a:rPr lang="ru-RU" sz="3600" b="1" dirty="0" err="1"/>
              <a:t>вивчає</a:t>
            </a:r>
            <a:r>
              <a:rPr lang="ru-RU" sz="3600" b="1" dirty="0"/>
              <a:t> </a:t>
            </a:r>
            <a:r>
              <a:rPr lang="ru-RU" sz="3600" b="1" dirty="0" err="1"/>
              <a:t>закономірності</a:t>
            </a:r>
            <a:r>
              <a:rPr lang="ru-RU" sz="3600" b="1" dirty="0"/>
              <a:t> письма, </a:t>
            </a:r>
            <a:r>
              <a:rPr lang="ru-RU" sz="3600" b="1" dirty="0" err="1"/>
              <a:t>процес</a:t>
            </a:r>
            <a:r>
              <a:rPr lang="ru-RU" sz="3600" b="1" dirty="0"/>
              <a:t> </a:t>
            </a:r>
            <a:r>
              <a:rPr lang="ru-RU" sz="3600" b="1" dirty="0" err="1"/>
              <a:t>його</a:t>
            </a:r>
            <a:r>
              <a:rPr lang="ru-RU" sz="3600" b="1" dirty="0"/>
              <a:t> </a:t>
            </a:r>
            <a:r>
              <a:rPr lang="ru-RU" sz="3600" b="1" dirty="0" err="1"/>
              <a:t>дослідження</a:t>
            </a:r>
            <a:r>
              <a:rPr lang="ru-RU" sz="3600" b="1" dirty="0"/>
              <a:t>, </a:t>
            </a:r>
            <a:r>
              <a:rPr lang="ru-RU" sz="3600" b="1" dirty="0" err="1"/>
              <a:t>можливість</a:t>
            </a:r>
            <a:r>
              <a:rPr lang="ru-RU" sz="3600" b="1" dirty="0"/>
              <a:t> </a:t>
            </a:r>
            <a:r>
              <a:rPr lang="ru-RU" sz="3600" b="1" dirty="0" err="1"/>
              <a:t>ідентифікації</a:t>
            </a:r>
            <a:r>
              <a:rPr lang="ru-RU" sz="3600" b="1" dirty="0"/>
              <a:t> </a:t>
            </a:r>
            <a:r>
              <a:rPr lang="ru-RU" sz="3600" b="1" dirty="0" err="1"/>
              <a:t>людини</a:t>
            </a:r>
            <a:r>
              <a:rPr lang="ru-RU" sz="3600" b="1" dirty="0"/>
              <a:t> за почерком та </a:t>
            </a:r>
            <a:r>
              <a:rPr lang="ru-RU" sz="3600" b="1" dirty="0" err="1"/>
              <a:t>вирішення</a:t>
            </a:r>
            <a:r>
              <a:rPr lang="ru-RU" sz="3600" b="1" dirty="0"/>
              <a:t> </a:t>
            </a:r>
            <a:r>
              <a:rPr lang="ru-RU" sz="3600" b="1" dirty="0" err="1"/>
              <a:t>інших</a:t>
            </a:r>
            <a:r>
              <a:rPr lang="ru-RU" sz="3600" b="1" dirty="0"/>
              <a:t> </a:t>
            </a:r>
            <a:r>
              <a:rPr lang="ru-RU" sz="3600" b="1" dirty="0" err="1"/>
              <a:t>завдань</a:t>
            </a:r>
            <a:r>
              <a:rPr lang="ru-RU" sz="3600" b="1" dirty="0"/>
              <a:t> </a:t>
            </a:r>
            <a:r>
              <a:rPr lang="ru-RU" sz="3600" b="1" dirty="0" err="1"/>
              <a:t>почеркознавчої</a:t>
            </a:r>
            <a:r>
              <a:rPr lang="ru-RU" sz="3600" b="1" dirty="0"/>
              <a:t> </a:t>
            </a:r>
            <a:r>
              <a:rPr lang="ru-RU" sz="3600" b="1" dirty="0" err="1"/>
              <a:t>експертизи</a:t>
            </a:r>
            <a:r>
              <a:rPr lang="ru-RU" sz="3600" b="1" dirty="0"/>
              <a:t>.</a:t>
            </a:r>
            <a:endParaRPr lang="ru-RU" altLang="ru-RU" sz="33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/>
      <p:bldP spid="539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 err="1">
                <a:solidFill>
                  <a:srgbClr val="FF0000"/>
                </a:solidFill>
              </a:rPr>
              <a:t>Види</a:t>
            </a:r>
            <a:r>
              <a:rPr lang="ru-RU" altLang="ru-RU" sz="3600" b="1" dirty="0">
                <a:solidFill>
                  <a:srgbClr val="FF0000"/>
                </a:solidFill>
              </a:rPr>
              <a:t> </a:t>
            </a:r>
            <a:r>
              <a:rPr lang="ru-RU" altLang="ru-RU" sz="3600" b="1" dirty="0" err="1" smtClean="0">
                <a:solidFill>
                  <a:srgbClr val="FF0000"/>
                </a:solidFill>
              </a:rPr>
              <a:t>криміналістичного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dirty="0" err="1" smtClean="0">
                <a:solidFill>
                  <a:srgbClr val="FF0000"/>
                </a:solidFill>
              </a:rPr>
              <a:t>дослідження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 письма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8352606" cy="338427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3600" b="1" dirty="0" smtClean="0"/>
              <a:t> 1) </a:t>
            </a:r>
            <a:r>
              <a:rPr lang="ru-RU" altLang="ru-RU" sz="3600" b="1" dirty="0" err="1" smtClean="0"/>
              <a:t>письмова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мова</a:t>
            </a:r>
            <a:r>
              <a:rPr lang="ru-RU" altLang="ru-RU" sz="3600" b="1" dirty="0" smtClean="0"/>
              <a:t>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3600" b="1" dirty="0" smtClean="0"/>
              <a:t> 2) почерк;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3600" b="1" dirty="0" smtClean="0"/>
              <a:t> 3) </a:t>
            </a:r>
            <a:r>
              <a:rPr lang="ru-RU" altLang="ru-RU" sz="3600" b="1" dirty="0" err="1" smtClean="0"/>
              <a:t>підписи</a:t>
            </a:r>
            <a:r>
              <a:rPr lang="ru-RU" altLang="ru-RU" sz="3600" b="1" dirty="0" smtClean="0"/>
              <a:t>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3600" b="1" dirty="0" smtClean="0"/>
              <a:t> 4) </a:t>
            </a:r>
            <a:r>
              <a:rPr lang="ru-RU" altLang="ru-RU" sz="3600" b="1" dirty="0" err="1" smtClean="0"/>
              <a:t>змінені</a:t>
            </a:r>
            <a:r>
              <a:rPr lang="ru-RU" altLang="ru-RU" sz="3600" b="1" dirty="0" smtClean="0"/>
              <a:t> почерки та </a:t>
            </a:r>
            <a:r>
              <a:rPr lang="ru-RU" altLang="ru-RU" sz="3600" b="1" dirty="0" err="1" smtClean="0"/>
              <a:t>підписи</a:t>
            </a:r>
            <a:r>
              <a:rPr lang="ru-RU" altLang="ru-RU" sz="3600" b="1" dirty="0" smtClean="0"/>
              <a:t>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altLang="ru-RU" sz="3600" b="1" dirty="0" smtClean="0"/>
              <a:t> 5) </a:t>
            </a:r>
            <a:r>
              <a:rPr lang="ru-RU" altLang="ru-RU" sz="3600" b="1" dirty="0" err="1" smtClean="0"/>
              <a:t>стилізоване</a:t>
            </a:r>
            <a:r>
              <a:rPr lang="ru-RU" altLang="ru-RU" sz="3600" b="1" dirty="0" smtClean="0"/>
              <a:t> та </a:t>
            </a:r>
            <a:r>
              <a:rPr lang="ru-RU" altLang="ru-RU" sz="3600" b="1" dirty="0" err="1" smtClean="0"/>
              <a:t>цифрове</a:t>
            </a:r>
            <a:r>
              <a:rPr lang="ru-RU" altLang="ru-RU" sz="3600" b="1" dirty="0" smtClean="0"/>
              <a:t> письмо.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solidFill>
                  <a:srgbClr val="FF0000"/>
                </a:solidFill>
              </a:rPr>
              <a:t>Судове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почеркознавство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/>
              <a:t>вивчає</a:t>
            </a:r>
            <a:r>
              <a:rPr lang="ru-RU" sz="4400" dirty="0"/>
              <a:t> письмо з метою </a:t>
            </a:r>
            <a:r>
              <a:rPr lang="ru-RU" sz="4400" dirty="0" err="1"/>
              <a:t>вирішення</a:t>
            </a:r>
            <a:r>
              <a:rPr lang="ru-RU" sz="4400" dirty="0"/>
              <a:t> </a:t>
            </a:r>
            <a:r>
              <a:rPr lang="ru-RU" sz="4400" dirty="0" err="1">
                <a:solidFill>
                  <a:srgbClr val="FF0000"/>
                </a:solidFill>
              </a:rPr>
              <a:t>ідентифікаційних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/>
              <a:t>і </a:t>
            </a:r>
            <a:r>
              <a:rPr lang="ru-RU" sz="4400" dirty="0" err="1">
                <a:solidFill>
                  <a:srgbClr val="FF0000"/>
                </a:solidFill>
              </a:rPr>
              <a:t>неідентифікаційних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/>
              <a:t>(</a:t>
            </a:r>
            <a:r>
              <a:rPr lang="ru-RU" sz="4400" dirty="0" err="1"/>
              <a:t>діагностичних</a:t>
            </a:r>
            <a:r>
              <a:rPr lang="ru-RU" sz="4400" dirty="0"/>
              <a:t>) </a:t>
            </a:r>
            <a:r>
              <a:rPr lang="ru-RU" sz="4400" dirty="0" err="1"/>
              <a:t>завдань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135938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sz="3600" b="1" dirty="0" smtClean="0"/>
              <a:t>Ідентифікаційні ознаки письма - </a:t>
            </a:r>
            <a:endParaRPr lang="ru-RU" altLang="ru-RU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424862" cy="48958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4300" b="1" dirty="0" smtClean="0"/>
              <a:t>   </a:t>
            </a:r>
            <a:r>
              <a:rPr lang="ru-RU" altLang="ru-RU" sz="4300" b="1" dirty="0" err="1" smtClean="0"/>
              <a:t>це</a:t>
            </a:r>
            <a:r>
              <a:rPr lang="ru-RU" altLang="ru-RU" sz="4300" b="1" dirty="0" smtClean="0"/>
              <a:t> </a:t>
            </a:r>
            <a:r>
              <a:rPr lang="ru-RU" altLang="ru-RU" sz="4300" b="1" dirty="0" err="1" smtClean="0"/>
              <a:t>зовнішні</a:t>
            </a:r>
            <a:r>
              <a:rPr lang="ru-RU" altLang="ru-RU" sz="4300" b="1" dirty="0" smtClean="0"/>
              <a:t> прояви </a:t>
            </a:r>
            <a:r>
              <a:rPr lang="ru-RU" altLang="ru-RU" sz="4300" b="1" dirty="0" err="1" smtClean="0"/>
              <a:t>відносно</a:t>
            </a:r>
            <a:r>
              <a:rPr lang="ru-RU" altLang="ru-RU" sz="4300" b="1" dirty="0" smtClean="0"/>
              <a:t> </a:t>
            </a:r>
            <a:r>
              <a:rPr lang="ru-RU" altLang="ru-RU" sz="4300" b="1" dirty="0" err="1" smtClean="0"/>
              <a:t>усталених</a:t>
            </a:r>
            <a:r>
              <a:rPr lang="ru-RU" altLang="ru-RU" sz="4300" b="1" dirty="0" smtClean="0"/>
              <a:t> </a:t>
            </a:r>
            <a:r>
              <a:rPr lang="ru-RU" altLang="ru-RU" sz="4300" b="1" dirty="0" err="1" smtClean="0"/>
              <a:t>навичок</a:t>
            </a:r>
            <a:r>
              <a:rPr lang="ru-RU" altLang="ru-RU" sz="4300" b="1" dirty="0" smtClean="0"/>
              <a:t> письма, </a:t>
            </a:r>
            <a:r>
              <a:rPr lang="ru-RU" altLang="ru-RU" sz="4300" b="1" dirty="0" err="1" smtClean="0"/>
              <a:t>що</a:t>
            </a:r>
            <a:r>
              <a:rPr lang="ru-RU" altLang="ru-RU" sz="4300" b="1" dirty="0" smtClean="0"/>
              <a:t> </a:t>
            </a:r>
            <a:r>
              <a:rPr lang="ru-RU" altLang="ru-RU" sz="4300" b="1" dirty="0" err="1" smtClean="0"/>
              <a:t>поділяються</a:t>
            </a:r>
            <a:r>
              <a:rPr lang="ru-RU" altLang="ru-RU" sz="4300" b="1" dirty="0" smtClean="0"/>
              <a:t> на:</a:t>
            </a:r>
            <a:r>
              <a:rPr lang="ru-RU" altLang="ru-RU" sz="4200" b="1" dirty="0" smtClean="0"/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4200" b="1" dirty="0" smtClean="0"/>
              <a:t>  </a:t>
            </a:r>
            <a:r>
              <a:rPr lang="ru-RU" altLang="ru-RU" sz="4200" b="1" dirty="0" err="1" smtClean="0"/>
              <a:t>ознаки</a:t>
            </a:r>
            <a:r>
              <a:rPr lang="ru-RU" altLang="ru-RU" sz="4200" b="1" dirty="0" smtClean="0"/>
              <a:t> </a:t>
            </a:r>
            <a:r>
              <a:rPr lang="ru-RU" altLang="ru-RU" sz="4200" b="1" dirty="0" err="1" smtClean="0"/>
              <a:t>письмової</a:t>
            </a:r>
            <a:r>
              <a:rPr lang="ru-RU" altLang="ru-RU" sz="4200" b="1" dirty="0" smtClean="0"/>
              <a:t> </a:t>
            </a:r>
            <a:r>
              <a:rPr lang="ru-RU" altLang="ru-RU" sz="4200" b="1" dirty="0" err="1" smtClean="0"/>
              <a:t>мови</a:t>
            </a:r>
            <a:r>
              <a:rPr lang="ru-RU" altLang="ru-RU" sz="4200" b="1" dirty="0" smtClean="0"/>
              <a:t>; </a:t>
            </a:r>
          </a:p>
          <a:p>
            <a:pPr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4200" b="1" dirty="0" smtClean="0"/>
              <a:t>  </a:t>
            </a:r>
            <a:r>
              <a:rPr lang="ru-RU" altLang="ru-RU" sz="4200" b="1" dirty="0" err="1" smtClean="0"/>
              <a:t>ознаки</a:t>
            </a:r>
            <a:r>
              <a:rPr lang="ru-RU" altLang="ru-RU" sz="4200" b="1" dirty="0" smtClean="0"/>
              <a:t> почерка.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Письмо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– </a:t>
            </a:r>
            <a:r>
              <a:rPr lang="ru-RU" sz="3200" dirty="0" err="1"/>
              <a:t>засіб</a:t>
            </a:r>
            <a:r>
              <a:rPr lang="ru-RU" sz="3200" dirty="0"/>
              <a:t> </a:t>
            </a:r>
            <a:r>
              <a:rPr lang="ru-RU" sz="3200" dirty="0" err="1"/>
              <a:t>фіксації</a:t>
            </a:r>
            <a:r>
              <a:rPr lang="ru-RU" sz="3200" dirty="0"/>
              <a:t> і </a:t>
            </a:r>
            <a:r>
              <a:rPr lang="ru-RU" sz="3200" dirty="0" err="1"/>
              <a:t>зберігання</a:t>
            </a:r>
            <a:r>
              <a:rPr lang="ru-RU" sz="3200" dirty="0"/>
              <a:t> думки </a:t>
            </a:r>
            <a:r>
              <a:rPr lang="ru-RU" sz="3200" dirty="0" err="1"/>
              <a:t>людини</a:t>
            </a:r>
            <a:r>
              <a:rPr lang="ru-RU" sz="3200" dirty="0"/>
              <a:t>; походить </a:t>
            </a:r>
            <a:r>
              <a:rPr lang="ru-RU" sz="3200" dirty="0" err="1"/>
              <a:t>від</a:t>
            </a:r>
            <a:r>
              <a:rPr lang="ru-RU" sz="3200" dirty="0"/>
              <a:t> звукового </a:t>
            </a:r>
            <a:r>
              <a:rPr lang="ru-RU" sz="3200" dirty="0" err="1"/>
              <a:t>мовлення</a:t>
            </a:r>
            <a:r>
              <a:rPr lang="ru-RU" sz="3200" dirty="0"/>
              <a:t> і є </a:t>
            </a:r>
            <a:r>
              <a:rPr lang="ru-RU" sz="3200" dirty="0" err="1"/>
              <a:t>основним</a:t>
            </a:r>
            <a:r>
              <a:rPr lang="ru-RU" sz="3200" dirty="0"/>
              <a:t> </a:t>
            </a:r>
            <a:r>
              <a:rPr lang="ru-RU" sz="3200" dirty="0" err="1"/>
              <a:t>засобом</a:t>
            </a:r>
            <a:r>
              <a:rPr lang="ru-RU" sz="3200" dirty="0"/>
              <a:t> </a:t>
            </a:r>
            <a:r>
              <a:rPr lang="ru-RU" sz="3200" dirty="0" err="1"/>
              <a:t>спілкування</a:t>
            </a:r>
            <a:r>
              <a:rPr lang="ru-RU" sz="3200" dirty="0"/>
              <a:t> людей.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07496" y="3861916"/>
            <a:ext cx="3022116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виражається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dirty="0" err="1"/>
              <a:t>письмових</a:t>
            </a:r>
            <a:r>
              <a:rPr lang="ru-RU" sz="2800" dirty="0"/>
              <a:t> </a:t>
            </a:r>
            <a:r>
              <a:rPr lang="ru-RU" sz="2800" dirty="0" err="1"/>
              <a:t>знаків</a:t>
            </a:r>
            <a:r>
              <a:rPr lang="ru-RU" sz="2800" dirty="0"/>
              <a:t> і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сполучень</a:t>
            </a:r>
            <a:r>
              <a:rPr lang="ru-RU" sz="2800" dirty="0"/>
              <a:t> – </a:t>
            </a:r>
            <a:r>
              <a:rPr lang="ru-RU" sz="2800" b="1" dirty="0">
                <a:solidFill>
                  <a:srgbClr val="FF0000"/>
                </a:solidFill>
              </a:rPr>
              <a:t>почерку.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80417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Розрізняють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636912"/>
            <a:ext cx="2993516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смисловий</a:t>
            </a:r>
            <a:r>
              <a:rPr lang="ru-RU" sz="2400" b="1" dirty="0" smtClean="0"/>
              <a:t> </a:t>
            </a:r>
            <a:r>
              <a:rPr lang="ru-RU" sz="2400" b="1" dirty="0" err="1"/>
              <a:t>бік</a:t>
            </a:r>
            <a:r>
              <a:rPr lang="ru-RU" sz="2400" b="1" dirty="0"/>
              <a:t> </a:t>
            </a:r>
            <a:r>
              <a:rPr lang="ru-RU" sz="2400" b="1" dirty="0" smtClean="0"/>
              <a:t>письма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636912"/>
            <a:ext cx="2993516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графічний</a:t>
            </a:r>
            <a:r>
              <a:rPr lang="ru-RU" sz="2400" b="1" dirty="0" smtClean="0"/>
              <a:t> </a:t>
            </a:r>
            <a:r>
              <a:rPr lang="ru-RU" sz="2400" b="1" dirty="0" err="1"/>
              <a:t>бік</a:t>
            </a:r>
            <a:r>
              <a:rPr lang="ru-RU" sz="2400" b="1" dirty="0"/>
              <a:t> </a:t>
            </a:r>
            <a:r>
              <a:rPr lang="ru-RU" sz="2400" b="1" dirty="0" smtClean="0"/>
              <a:t>письма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861048"/>
            <a:ext cx="2993516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знаходить</a:t>
            </a:r>
            <a:r>
              <a:rPr lang="ru-RU" sz="2800" dirty="0" smtClean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вияв</a:t>
            </a:r>
            <a:r>
              <a:rPr lang="ru-RU" sz="2800" dirty="0"/>
              <a:t> у </a:t>
            </a:r>
            <a:r>
              <a:rPr lang="ru-RU" sz="2800" dirty="0" err="1"/>
              <a:t>мовних</a:t>
            </a:r>
            <a:r>
              <a:rPr lang="ru-RU" sz="2800" dirty="0"/>
              <a:t> </a:t>
            </a:r>
            <a:r>
              <a:rPr lang="ru-RU" sz="2800" dirty="0" err="1"/>
              <a:t>засобах</a:t>
            </a:r>
            <a:r>
              <a:rPr lang="ru-RU" sz="2800" dirty="0"/>
              <a:t> і </a:t>
            </a:r>
            <a:r>
              <a:rPr lang="ru-RU" sz="2800" dirty="0" err="1"/>
              <a:t>відбиває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письмову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мову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того,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пише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3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91264" cy="1282154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 altLang="ru-RU" sz="3600" b="1" dirty="0" err="1" smtClean="0"/>
              <a:t>Ознаки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письмової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мови</a:t>
            </a:r>
            <a:endParaRPr lang="ru-RU" altLang="ru-RU" sz="3600" b="1" i="1" dirty="0" smtClean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3429000"/>
            <a:ext cx="2664296" cy="792088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4400" b="1" dirty="0" err="1" smtClean="0"/>
              <a:t>загальні</a:t>
            </a:r>
            <a:r>
              <a:rPr lang="ru-RU" altLang="ru-RU" sz="4400" b="1" dirty="0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08104" y="3429000"/>
            <a:ext cx="2664296" cy="79208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4400" b="1" dirty="0" err="1" smtClean="0"/>
              <a:t>окремі</a:t>
            </a:r>
            <a:r>
              <a:rPr lang="ru-RU" altLang="ru-RU" sz="4000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 err="1" smtClean="0"/>
              <a:t>Завдання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криміналістичної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документалістики</a:t>
            </a:r>
            <a:endParaRPr lang="ru-RU" altLang="ru-RU" sz="36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641208" cy="539993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 dirty="0" smtClean="0"/>
              <a:t>1) </a:t>
            </a:r>
            <a:r>
              <a:rPr lang="ru-RU" altLang="ru-RU" sz="2800" dirty="0" err="1" smtClean="0"/>
              <a:t>встановлення</a:t>
            </a:r>
            <a:r>
              <a:rPr lang="ru-RU" altLang="ru-RU" sz="2800" dirty="0" smtClean="0"/>
              <a:t> способу </a:t>
            </a:r>
            <a:r>
              <a:rPr lang="ru-RU" altLang="ru-RU" sz="2800" dirty="0" err="1" smtClean="0"/>
              <a:t>виготовлення</a:t>
            </a:r>
            <a:r>
              <a:rPr lang="ru-RU" altLang="ru-RU" sz="2800" dirty="0" smtClean="0"/>
              <a:t> документа </a:t>
            </a:r>
            <a:r>
              <a:rPr lang="ru-RU" altLang="ru-RU" sz="2800" dirty="0" err="1" smtClean="0"/>
              <a:t>або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його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окремих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фрагментів</a:t>
            </a:r>
            <a:r>
              <a:rPr lang="ru-RU" altLang="ru-RU" sz="2800" dirty="0" smtClean="0"/>
              <a:t>;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/>
              <a:t>2) </a:t>
            </a:r>
            <a:r>
              <a:rPr lang="ru-RU" altLang="ru-RU" sz="2800" dirty="0" err="1" smtClean="0"/>
              <a:t>виявлення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наявних</a:t>
            </a:r>
            <a:r>
              <a:rPr lang="ru-RU" altLang="ru-RU" sz="2800" dirty="0" smtClean="0"/>
              <a:t> у документах </a:t>
            </a:r>
            <a:r>
              <a:rPr lang="ru-RU" altLang="ru-RU" sz="2800" dirty="0" err="1" smtClean="0"/>
              <a:t>змін</a:t>
            </a:r>
            <a:r>
              <a:rPr lang="ru-RU" altLang="ru-RU" sz="2800" dirty="0" smtClean="0"/>
              <a:t>;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/>
              <a:t>3) </a:t>
            </a:r>
            <a:r>
              <a:rPr lang="ru-RU" altLang="ru-RU" sz="2800" dirty="0" err="1" smtClean="0"/>
              <a:t>відновлення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ушкоджених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документів</a:t>
            </a:r>
            <a:r>
              <a:rPr lang="ru-RU" altLang="ru-RU" sz="2800" dirty="0" smtClean="0"/>
              <a:t>;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/>
              <a:t>4) </a:t>
            </a:r>
            <a:r>
              <a:rPr lang="ru-RU" altLang="ru-RU" sz="2800" dirty="0" err="1" smtClean="0"/>
              <a:t>відновлення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первісного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змісту</a:t>
            </a:r>
            <a:r>
              <a:rPr lang="ru-RU" altLang="ru-RU" sz="2800" dirty="0" smtClean="0"/>
              <a:t> документа;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/>
              <a:t>5) </a:t>
            </a:r>
            <a:r>
              <a:rPr lang="ru-RU" altLang="ru-RU" sz="2800" dirty="0" err="1" smtClean="0"/>
              <a:t>відновлення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закритих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текстів</a:t>
            </a:r>
            <a:r>
              <a:rPr lang="ru-RU" altLang="ru-RU" sz="2800" dirty="0" smtClean="0"/>
              <a:t>;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/>
              <a:t>6) </a:t>
            </a:r>
            <a:r>
              <a:rPr lang="ru-RU" altLang="ru-RU" sz="2800" dirty="0" err="1" smtClean="0"/>
              <a:t>дослідження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засвідчувальних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знаків</a:t>
            </a:r>
            <a:r>
              <a:rPr lang="ru-RU" altLang="ru-RU" sz="2800" dirty="0" smtClean="0"/>
              <a:t> на документах;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/>
              <a:t>7) </a:t>
            </a:r>
            <a:r>
              <a:rPr lang="ru-RU" altLang="ru-RU" sz="2800" dirty="0" err="1" smtClean="0"/>
              <a:t>встановлення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засобів</a:t>
            </a:r>
            <a:r>
              <a:rPr lang="ru-RU" altLang="ru-RU" sz="2800" dirty="0" smtClean="0"/>
              <a:t> і </a:t>
            </a:r>
            <a:r>
              <a:rPr lang="ru-RU" altLang="ru-RU" sz="2800" dirty="0" err="1" smtClean="0"/>
              <a:t>знарядь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що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використовувались</a:t>
            </a:r>
            <a:r>
              <a:rPr lang="ru-RU" altLang="ru-RU" sz="2800" dirty="0" smtClean="0"/>
              <a:t> для </a:t>
            </a:r>
            <a:r>
              <a:rPr lang="ru-RU" altLang="ru-RU" sz="2800" dirty="0" err="1" smtClean="0"/>
              <a:t>виготовлення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документів</a:t>
            </a:r>
            <a:r>
              <a:rPr lang="ru-RU" altLang="ru-RU" sz="2800" dirty="0" smtClean="0"/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 altLang="ru-RU" sz="3600" b="1" dirty="0" err="1" smtClean="0"/>
              <a:t>Загальні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ознаки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письмової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мови</a:t>
            </a:r>
            <a:endParaRPr lang="ru-RU" altLang="ru-RU" sz="3600" b="1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68760"/>
            <a:ext cx="3672408" cy="15696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/>
              <a:t>1) </a:t>
            </a:r>
            <a:r>
              <a:rPr lang="ru-RU" sz="2400" b="1" dirty="0" err="1" smtClean="0"/>
              <a:t>рівень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володіння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письмовою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err="1" smtClean="0"/>
              <a:t>тобто</a:t>
            </a:r>
            <a:r>
              <a:rPr lang="ru-RU" sz="2400" b="1" dirty="0" smtClean="0"/>
              <a:t>  </a:t>
            </a:r>
          </a:p>
          <a:p>
            <a:pPr algn="l"/>
            <a:r>
              <a:rPr lang="ru-RU" sz="2400" b="1" dirty="0" err="1" smtClean="0">
                <a:solidFill>
                  <a:srgbClr val="FF0000"/>
                </a:solidFill>
              </a:rPr>
              <a:t>ступінь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грамотності</a:t>
            </a:r>
            <a:r>
              <a:rPr lang="ru-RU" sz="2400" b="1" dirty="0" smtClean="0">
                <a:solidFill>
                  <a:srgbClr val="FF0000"/>
                </a:solidFill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268760"/>
            <a:ext cx="3672408" cy="15696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/>
              <a:t>2) </a:t>
            </a:r>
            <a:r>
              <a:rPr lang="ru-RU" sz="2400" b="1" dirty="0" err="1" smtClean="0"/>
              <a:t>рівень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володіння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лексичними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й </a:t>
            </a:r>
            <a:r>
              <a:rPr lang="ru-RU" sz="2400" b="1" dirty="0" err="1" smtClean="0">
                <a:solidFill>
                  <a:srgbClr val="FF0000"/>
                </a:solidFill>
              </a:rPr>
              <a:t>стилістичними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ознаками</a:t>
            </a:r>
            <a:r>
              <a:rPr lang="ru-RU" sz="2400" b="1" dirty="0" smtClean="0"/>
              <a:t> листа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75756" y="3284984"/>
            <a:ext cx="5364596" cy="280076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Загальний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рівень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грамотності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може</a:t>
            </a:r>
            <a:r>
              <a:rPr lang="ru-RU" b="1" dirty="0" smtClean="0">
                <a:solidFill>
                  <a:srgbClr val="FF0000"/>
                </a:solidFill>
              </a:rPr>
              <a:t> бути: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err="1" smtClean="0"/>
              <a:t>високий</a:t>
            </a:r>
            <a:r>
              <a:rPr lang="ru-RU" sz="2400" dirty="0" smtClean="0"/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err="1" smtClean="0"/>
              <a:t>середній</a:t>
            </a:r>
            <a:r>
              <a:rPr lang="ru-RU" sz="2400" dirty="0" smtClean="0"/>
              <a:t>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err="1" smtClean="0"/>
              <a:t>низький</a:t>
            </a:r>
            <a:r>
              <a:rPr lang="ru-RU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000" dirty="0" err="1" smtClean="0"/>
              <a:t>Грамотність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синтаксичних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помилок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4421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 altLang="ru-RU" sz="3600" b="1" dirty="0" err="1" smtClean="0"/>
              <a:t>Окремі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ознаки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письмової</a:t>
            </a:r>
            <a:r>
              <a:rPr lang="ru-RU" altLang="ru-RU" sz="3600" b="1" dirty="0" smtClean="0"/>
              <a:t> </a:t>
            </a:r>
            <a:r>
              <a:rPr lang="ru-RU" altLang="ru-RU" sz="3600" b="1" dirty="0" err="1" smtClean="0"/>
              <a:t>мови</a:t>
            </a:r>
            <a:r>
              <a:rPr lang="ru-RU" altLang="ru-RU" sz="3600" b="1" dirty="0" smtClean="0"/>
              <a:t> </a:t>
            </a:r>
            <a:endParaRPr lang="ru-RU" altLang="ru-RU" sz="36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92896"/>
            <a:ext cx="8208912" cy="353943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Ш"/>
              <a:defRPr/>
            </a:pPr>
            <a:r>
              <a:rPr lang="ru-RU" altLang="ru-RU" sz="2800" b="1" dirty="0" err="1"/>
              <a:t>стійкі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лексичні</a:t>
            </a:r>
            <a:r>
              <a:rPr lang="ru-RU" altLang="ru-RU" sz="2800" b="1" dirty="0"/>
              <a:t> й </a:t>
            </a:r>
            <a:r>
              <a:rPr lang="ru-RU" altLang="ru-RU" sz="2800" b="1" dirty="0" err="1"/>
              <a:t>граматичні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помилки</a:t>
            </a:r>
            <a:r>
              <a:rPr lang="ru-RU" altLang="ru-RU" sz="2800" b="1" dirty="0" smtClean="0"/>
              <a:t>,</a:t>
            </a:r>
          </a:p>
          <a:p>
            <a:pPr algn="ctr" fontAlgn="auto">
              <a:spcAft>
                <a:spcPts val="0"/>
              </a:spcAft>
              <a:buClr>
                <a:schemeClr val="tx1"/>
              </a:buClr>
              <a:defRPr/>
            </a:pPr>
            <a:endParaRPr lang="ru-RU" altLang="ru-RU" sz="2800" b="1" dirty="0"/>
          </a:p>
          <a:p>
            <a:pPr algn="ctr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Ш"/>
              <a:defRPr/>
            </a:pPr>
            <a:r>
              <a:rPr lang="ru-RU" altLang="ru-RU" sz="2800" b="1" dirty="0" err="1"/>
              <a:t>своєрідні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конструкції</a:t>
            </a:r>
            <a:r>
              <a:rPr lang="ru-RU" altLang="ru-RU" sz="2800" b="1" dirty="0"/>
              <a:t> </a:t>
            </a:r>
            <a:r>
              <a:rPr lang="uk-UA" altLang="ru-RU" sz="2800" b="1" dirty="0" smtClean="0"/>
              <a:t>речення</a:t>
            </a:r>
            <a:r>
              <a:rPr lang="ru-RU" altLang="ru-RU" sz="2800" b="1" dirty="0" smtClean="0"/>
              <a:t>, </a:t>
            </a:r>
            <a:r>
              <a:rPr lang="ru-RU" altLang="ru-RU" sz="2800" b="1" dirty="0" err="1"/>
              <a:t>наприклад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дієслово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наприкінці</a:t>
            </a:r>
            <a:r>
              <a:rPr lang="ru-RU" altLang="ru-RU" sz="2800" b="1" dirty="0"/>
              <a:t>  </a:t>
            </a:r>
            <a:r>
              <a:rPr lang="ru-RU" altLang="ru-RU" sz="2800" b="1" dirty="0" err="1" smtClean="0"/>
              <a:t>речення</a:t>
            </a:r>
            <a:r>
              <a:rPr lang="ru-RU" altLang="ru-RU" sz="2800" b="1" dirty="0" smtClean="0"/>
              <a:t> </a:t>
            </a:r>
            <a:r>
              <a:rPr lang="ru-RU" altLang="ru-RU" sz="2800" b="1" dirty="0"/>
              <a:t>(</a:t>
            </a:r>
            <a:r>
              <a:rPr lang="ru-RU" altLang="ru-RU" sz="2800" b="1" dirty="0" err="1"/>
              <a:t>по-німецькому</a:t>
            </a:r>
            <a:r>
              <a:rPr lang="ru-RU" altLang="ru-RU" sz="2800" b="1" dirty="0" smtClean="0"/>
              <a:t>),</a:t>
            </a:r>
          </a:p>
          <a:p>
            <a:pPr algn="ctr" fontAlgn="auto">
              <a:spcAft>
                <a:spcPts val="0"/>
              </a:spcAft>
              <a:buClr>
                <a:schemeClr val="tx1"/>
              </a:buClr>
              <a:defRPr/>
            </a:pPr>
            <a:endParaRPr lang="ru-RU" altLang="ru-RU" sz="2800" b="1" dirty="0"/>
          </a:p>
          <a:p>
            <a:pPr algn="ctr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Ш"/>
              <a:defRPr/>
            </a:pPr>
            <a:r>
              <a:rPr lang="ru-RU" altLang="ru-RU" sz="2800" b="1" dirty="0" err="1"/>
              <a:t>стійке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використання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певних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слів</a:t>
            </a:r>
            <a:r>
              <a:rPr lang="ru-RU" altLang="ru-RU" sz="2800" b="1" dirty="0"/>
              <a:t>, </a:t>
            </a:r>
            <a:r>
              <a:rPr lang="ru-RU" altLang="ru-RU" sz="2800" b="1" dirty="0" err="1" smtClean="0"/>
              <a:t>професіоналізмів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жаргонних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слів</a:t>
            </a:r>
            <a:r>
              <a:rPr lang="ru-RU" altLang="ru-RU" sz="2800" b="1" dirty="0"/>
              <a:t> і т.п</a:t>
            </a:r>
            <a:r>
              <a:rPr lang="ru-RU" altLang="ru-RU" sz="2800" b="1" dirty="0" smtClean="0"/>
              <a:t>.</a:t>
            </a:r>
            <a:endParaRPr lang="ru-RU" alt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71153"/>
            <a:ext cx="8208912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400" b="1" dirty="0" err="1" smtClean="0">
                <a:solidFill>
                  <a:srgbClr val="FF0000"/>
                </a:solidFill>
              </a:rPr>
              <a:t>являють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собою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відображення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в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тексті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документа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навичкових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особливостей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конкретної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людини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4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363272" cy="648072"/>
          </a:xfrm>
        </p:spPr>
        <p:txBody>
          <a:bodyPr/>
          <a:lstStyle/>
          <a:p>
            <a:r>
              <a:rPr lang="ru-RU" altLang="ru-RU" sz="3600" b="1" i="1" dirty="0" err="1" smtClean="0">
                <a:solidFill>
                  <a:srgbClr val="FF0000"/>
                </a:solidFill>
              </a:rPr>
              <a:t>Письмова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мова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та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її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ознаки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8448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424614" cy="1872208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використовуються</a:t>
            </a:r>
            <a:r>
              <a:rPr lang="ru-RU" altLang="ru-RU" sz="2800" b="1" dirty="0" smtClean="0"/>
              <a:t> як у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почеркознавчому</a:t>
            </a:r>
            <a:r>
              <a:rPr lang="ru-RU" altLang="ru-RU" sz="2800" b="1" dirty="0" smtClean="0"/>
              <a:t>, так і в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авторознавчому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 smtClean="0"/>
              <a:t>дослідженні</a:t>
            </a:r>
            <a:r>
              <a:rPr lang="ru-RU" altLang="ru-RU" sz="2800" b="1" dirty="0" smtClean="0"/>
              <a:t>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err="1" smtClean="0"/>
              <a:t>Однак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головна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їх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ціль</a:t>
            </a:r>
            <a:r>
              <a:rPr lang="ru-RU" altLang="ru-RU" sz="2800" b="1" dirty="0" smtClean="0"/>
              <a:t> - </a:t>
            </a:r>
            <a:r>
              <a:rPr lang="ru-RU" altLang="ru-RU" sz="2800" b="1" dirty="0" err="1" smtClean="0"/>
              <a:t>служити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засобом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ототожнення</a:t>
            </a:r>
            <a:r>
              <a:rPr lang="ru-RU" altLang="ru-RU" sz="2800" b="1" dirty="0" smtClean="0"/>
              <a:t> в </a:t>
            </a:r>
            <a:r>
              <a:rPr lang="ru-RU" altLang="ru-RU" sz="2800" b="1" dirty="0" err="1" smtClean="0"/>
              <a:t>авторознавчій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експертизі</a:t>
            </a:r>
            <a:r>
              <a:rPr lang="ru-RU" altLang="ru-RU" sz="2800" b="1" dirty="0" smtClean="0"/>
              <a:t>, при </a:t>
            </a:r>
            <a:r>
              <a:rPr lang="ru-RU" altLang="ru-RU" sz="2800" b="1" dirty="0" err="1" smtClean="0"/>
              <a:t>встановленні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автора</a:t>
            </a:r>
            <a:r>
              <a:rPr lang="ru-RU" altLang="ru-RU" sz="2800" b="1" dirty="0" smtClean="0"/>
              <a:t> письма</a:t>
            </a:r>
            <a:endParaRPr lang="ru-RU" altLang="ru-RU" sz="39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861048"/>
            <a:ext cx="4104456" cy="175432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Автор </a:t>
            </a:r>
            <a:r>
              <a:rPr lang="ru-RU" altLang="ru-RU" sz="2400" b="1" dirty="0" err="1" smtClean="0"/>
              <a:t>відбиває</a:t>
            </a:r>
            <a:r>
              <a:rPr lang="ru-RU" altLang="ru-RU" sz="2400" b="1" dirty="0" smtClean="0"/>
              <a:t> в </a:t>
            </a:r>
            <a:r>
              <a:rPr lang="ru-RU" altLang="ru-RU" sz="2400" b="1" dirty="0" err="1" smtClean="0"/>
              <a:t>листі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інтелектуальні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навички</a:t>
            </a:r>
            <a:r>
              <a:rPr lang="ru-RU" altLang="ru-RU" sz="2400" b="1" dirty="0" smtClean="0"/>
              <a:t>, а </a:t>
            </a:r>
            <a:r>
              <a:rPr lang="ru-RU" altLang="ru-RU" sz="2400" b="1" dirty="0" err="1" smtClean="0"/>
              <a:t>якщо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він</a:t>
            </a:r>
            <a:r>
              <a:rPr lang="ru-RU" altLang="ru-RU" sz="2400" b="1" dirty="0" smtClean="0"/>
              <a:t> сам </a:t>
            </a:r>
            <a:r>
              <a:rPr lang="ru-RU" altLang="ru-RU" sz="2400" b="1" dirty="0" err="1" smtClean="0"/>
              <a:t>виконує</a:t>
            </a:r>
            <a:r>
              <a:rPr lang="ru-RU" altLang="ru-RU" sz="2400" b="1" dirty="0" smtClean="0"/>
              <a:t> письмо, то й </a:t>
            </a:r>
            <a:r>
              <a:rPr lang="ru-RU" altLang="ru-RU" sz="2400" b="1" dirty="0" err="1" smtClean="0"/>
              <a:t>графічно</a:t>
            </a:r>
            <a:r>
              <a:rPr lang="ru-RU" altLang="ru-RU" sz="2400" b="1" dirty="0" smtClean="0"/>
              <a:t>- </a:t>
            </a:r>
            <a:r>
              <a:rPr lang="ru-RU" altLang="ru-RU" sz="2400" b="1" dirty="0" err="1" smtClean="0"/>
              <a:t>почеркові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навички</a:t>
            </a:r>
            <a:r>
              <a:rPr lang="ru-RU" altLang="ru-RU" sz="2400" b="1" dirty="0" smtClean="0"/>
              <a:t>. </a:t>
            </a:r>
            <a:endParaRPr lang="ru-RU" altLang="ru-RU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935636" y="3861048"/>
            <a:ext cx="3711252" cy="175432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err="1" smtClean="0">
                <a:solidFill>
                  <a:srgbClr val="FF0000"/>
                </a:solidFill>
              </a:rPr>
              <a:t>Виконавець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 smtClean="0"/>
              <a:t>відображає</a:t>
            </a:r>
            <a:r>
              <a:rPr lang="ru-RU" altLang="ru-RU" sz="2400" b="1" dirty="0" smtClean="0"/>
              <a:t> в </a:t>
            </a:r>
            <a:r>
              <a:rPr lang="ru-RU" altLang="ru-RU" sz="2400" b="1" dirty="0" err="1" smtClean="0"/>
              <a:t>письмі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тільки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рухові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навички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тобто</a:t>
            </a:r>
            <a:r>
              <a:rPr lang="ru-RU" altLang="ru-RU" sz="2400" b="1" dirty="0" smtClean="0"/>
              <a:t>  </a:t>
            </a:r>
            <a:r>
              <a:rPr lang="ru-RU" altLang="ru-RU" sz="2400" b="1" dirty="0" err="1" smtClean="0"/>
              <a:t>ознаки</a:t>
            </a:r>
            <a:r>
              <a:rPr lang="ru-RU" altLang="ru-RU" sz="2400" b="1" dirty="0" smtClean="0"/>
              <a:t> почерку.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2" grpId="0"/>
      <p:bldP spid="84480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smtClean="0">
                <a:solidFill>
                  <a:srgbClr val="FF0000"/>
                </a:solidFill>
              </a:rPr>
              <a:t>Почерк -</a:t>
            </a:r>
            <a:r>
              <a:rPr lang="ru-RU" altLang="ru-RU" sz="3600" b="1" i="1" dirty="0" smtClean="0"/>
              <a:t> 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424862" cy="47529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   </a:t>
            </a:r>
            <a:r>
              <a:rPr lang="ru-RU" sz="3600" b="1" dirty="0"/>
              <a:t>манера </a:t>
            </a:r>
            <a:r>
              <a:rPr lang="ru-RU" sz="3600" b="1" dirty="0" err="1"/>
              <a:t>написання</a:t>
            </a:r>
            <a:r>
              <a:rPr lang="ru-RU" sz="3600" b="1" dirty="0"/>
              <a:t>, </a:t>
            </a:r>
            <a:r>
              <a:rPr lang="ru-RU" sz="3600" b="1" dirty="0" err="1"/>
              <a:t>виражена</a:t>
            </a:r>
            <a:r>
              <a:rPr lang="ru-RU" sz="3600" b="1" dirty="0"/>
              <a:t> в </a:t>
            </a:r>
            <a:r>
              <a:rPr lang="ru-RU" sz="3600" b="1" dirty="0" err="1"/>
              <a:t>системі</a:t>
            </a:r>
            <a:r>
              <a:rPr lang="ru-RU" sz="3600" b="1" dirty="0"/>
              <a:t> </a:t>
            </a:r>
            <a:r>
              <a:rPr lang="ru-RU" sz="3600" b="1" dirty="0" err="1"/>
              <a:t>рухів</a:t>
            </a:r>
            <a:r>
              <a:rPr lang="ru-RU" sz="3600" b="1" dirty="0"/>
              <a:t>, </a:t>
            </a:r>
            <a:r>
              <a:rPr lang="ru-RU" sz="3600" b="1" dirty="0" err="1"/>
              <a:t>які</a:t>
            </a:r>
            <a:r>
              <a:rPr lang="ru-RU" sz="3600" b="1" dirty="0"/>
              <a:t> </a:t>
            </a:r>
            <a:r>
              <a:rPr lang="ru-RU" sz="3600" b="1" dirty="0" err="1"/>
              <a:t>фіксуються</a:t>
            </a:r>
            <a:r>
              <a:rPr lang="ru-RU" sz="3600" b="1" dirty="0"/>
              <a:t> в </a:t>
            </a:r>
            <a:r>
              <a:rPr lang="ru-RU" sz="3600" b="1" dirty="0" err="1" smtClean="0"/>
              <a:t>рукопису</a:t>
            </a:r>
            <a:r>
              <a:rPr lang="ru-RU" sz="3600" b="1" dirty="0" smtClean="0"/>
              <a:t>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300" b="1" dirty="0" err="1" smtClean="0"/>
              <a:t>Ознаки</a:t>
            </a:r>
            <a:r>
              <a:rPr lang="ru-RU" altLang="ru-RU" sz="3300" b="1" dirty="0" smtClean="0"/>
              <a:t> почерку </a:t>
            </a:r>
            <a:r>
              <a:rPr lang="ru-RU" altLang="ru-RU" sz="3300" b="1" dirty="0" err="1" smtClean="0"/>
              <a:t>ділять</a:t>
            </a:r>
            <a:r>
              <a:rPr lang="ru-RU" altLang="ru-RU" sz="3300" b="1" dirty="0" smtClean="0"/>
              <a:t> на</a:t>
            </a:r>
          </a:p>
          <a:p>
            <a:pPr algn="ctr">
              <a:lnSpc>
                <a:spcPct val="90000"/>
              </a:lnSpc>
            </a:pPr>
            <a:r>
              <a:rPr lang="ru-RU" altLang="ru-RU" sz="33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300" b="1" dirty="0" err="1" smtClean="0">
                <a:solidFill>
                  <a:srgbClr val="FF0000"/>
                </a:solidFill>
              </a:rPr>
              <a:t>загальні</a:t>
            </a:r>
            <a:r>
              <a:rPr lang="ru-RU" altLang="ru-RU" sz="3300" b="1" dirty="0" smtClean="0">
                <a:solidFill>
                  <a:srgbClr val="FF0000"/>
                </a:solidFill>
              </a:rPr>
              <a:t> й </a:t>
            </a:r>
          </a:p>
          <a:p>
            <a:pPr algn="ctr">
              <a:lnSpc>
                <a:spcPct val="90000"/>
              </a:lnSpc>
            </a:pPr>
            <a:r>
              <a:rPr lang="ru-RU" altLang="ru-RU" sz="3300" b="1" dirty="0" err="1" smtClean="0">
                <a:solidFill>
                  <a:srgbClr val="FF0000"/>
                </a:solidFill>
              </a:rPr>
              <a:t>окремі</a:t>
            </a:r>
            <a:r>
              <a:rPr lang="ru-RU" altLang="ru-RU" sz="3300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/>
      <p:bldP spid="543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ru-RU" altLang="ru-RU" sz="3200" b="1" i="1" dirty="0" err="1" smtClean="0">
                <a:solidFill>
                  <a:srgbClr val="FF0000"/>
                </a:solidFill>
              </a:rPr>
              <a:t>Загальні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</a:rPr>
              <a:t>ознаки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почерку -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>
          <a:xfrm>
            <a:off x="251396" y="1052736"/>
            <a:ext cx="8641084" cy="935434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400" b="1" dirty="0" smtClean="0"/>
              <a:t> </a:t>
            </a:r>
            <a:r>
              <a:rPr lang="ru-RU" altLang="ru-RU" sz="2400" b="1" dirty="0" err="1" smtClean="0"/>
              <a:t>це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навички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що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характеризують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загальну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будову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знаків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алфавіта</a:t>
            </a:r>
            <a:r>
              <a:rPr lang="ru-RU" altLang="ru-RU" sz="2400" b="1" dirty="0" smtClean="0"/>
              <a:t>,  </a:t>
            </a:r>
            <a:r>
              <a:rPr lang="ru-RU" altLang="ru-RU" sz="2400" b="1" dirty="0" err="1" smtClean="0"/>
              <a:t>які</a:t>
            </a:r>
            <a:r>
              <a:rPr lang="ru-RU" altLang="ru-RU" sz="2400" b="1" dirty="0" smtClean="0"/>
              <a:t> не </a:t>
            </a:r>
            <a:r>
              <a:rPr lang="ru-RU" altLang="ru-RU" sz="2400" b="1" dirty="0" err="1" smtClean="0"/>
              <a:t>важко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замітити</a:t>
            </a:r>
            <a:r>
              <a:rPr lang="ru-RU" altLang="ru-RU" sz="2400" b="1" dirty="0" smtClean="0"/>
              <a:t> при </a:t>
            </a:r>
            <a:r>
              <a:rPr lang="ru-RU" altLang="ru-RU" sz="2400" b="1" dirty="0" err="1" smtClean="0"/>
              <a:t>огляді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рукопису</a:t>
            </a:r>
            <a:r>
              <a:rPr lang="ru-RU" altLang="ru-RU" sz="2400" b="1" dirty="0" smtClean="0"/>
              <a:t>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438114"/>
            <a:ext cx="3303984" cy="199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err="1"/>
              <a:t>о</a:t>
            </a:r>
            <a:r>
              <a:rPr lang="ru-RU" altLang="ru-RU" sz="2800" b="1" dirty="0" err="1" smtClean="0"/>
              <a:t>знаки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розміщення</a:t>
            </a:r>
            <a:r>
              <a:rPr lang="ru-RU" altLang="ru-RU" sz="2800" b="1" dirty="0" smtClean="0"/>
              <a:t> (</a:t>
            </a:r>
            <a:r>
              <a:rPr lang="ru-RU" altLang="ru-RU" sz="2800" b="1" dirty="0" err="1" smtClean="0"/>
              <a:t>топографічні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ознаки</a:t>
            </a:r>
            <a:r>
              <a:rPr lang="ru-RU" altLang="ru-RU" sz="2800" b="1" dirty="0" smtClean="0"/>
              <a:t>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23928" y="2438115"/>
            <a:ext cx="4968552" cy="1998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err="1" smtClean="0"/>
              <a:t>ознаки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рухових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навичок</a:t>
            </a:r>
            <a:r>
              <a:rPr lang="ru-RU" altLang="ru-RU" sz="2800" b="1" dirty="0" smtClean="0"/>
              <a:t> —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err="1" smtClean="0"/>
              <a:t>виробленість</a:t>
            </a:r>
            <a:r>
              <a:rPr lang="ru-RU" altLang="ru-RU" sz="2800" b="1" dirty="0" smtClean="0"/>
              <a:t> почерку,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err="1" smtClean="0"/>
              <a:t>складність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рухів</a:t>
            </a:r>
            <a:r>
              <a:rPr lang="ru-RU" altLang="ru-RU" sz="2800" b="1" dirty="0" smtClean="0"/>
              <a:t>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ступінь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зв</a:t>
            </a:r>
            <a:r>
              <a:rPr lang="en-US" altLang="ru-RU" sz="2800" b="1" dirty="0" smtClean="0"/>
              <a:t>’</a:t>
            </a:r>
            <a:r>
              <a:rPr lang="ru-RU" altLang="ru-RU" sz="2800" b="1" dirty="0" err="1" smtClean="0"/>
              <a:t>язності</a:t>
            </a:r>
            <a:r>
              <a:rPr lang="en-US" altLang="ru-RU" sz="2800" b="1" dirty="0" smtClean="0"/>
              <a:t> </a:t>
            </a:r>
            <a:r>
              <a:rPr lang="ru-RU" altLang="ru-RU" sz="2800" b="1" dirty="0" smtClean="0"/>
              <a:t>і </a:t>
            </a:r>
            <a:r>
              <a:rPr lang="ru-RU" altLang="ru-RU" sz="2800" b="1" dirty="0" err="1" smtClean="0"/>
              <a:t>т.ін</a:t>
            </a:r>
            <a:r>
              <a:rPr lang="ru-RU" altLang="ru-RU" sz="2800" b="1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/>
      <p:bldP spid="769027" grpId="0" build="p" animBg="1"/>
      <p:bldP spid="5" grpId="0" build="p" animBg="1"/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ru-RU" altLang="ru-RU" sz="3200" b="1" i="1" dirty="0" err="1" smtClean="0">
                <a:solidFill>
                  <a:srgbClr val="FF0000"/>
                </a:solidFill>
              </a:rPr>
              <a:t>Топографічні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</a:rPr>
              <a:t>ознаки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-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>
          <a:xfrm>
            <a:off x="248692" y="1052736"/>
            <a:ext cx="8715796" cy="1080120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400" b="1" dirty="0" smtClean="0"/>
              <a:t> </a:t>
            </a:r>
            <a:r>
              <a:rPr lang="ru-RU" sz="2400" b="1" dirty="0" err="1" smtClean="0"/>
              <a:t>характеризують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особливості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розміщення</a:t>
            </a:r>
            <a:r>
              <a:rPr lang="ru-RU" sz="2400" b="1" dirty="0" smtClean="0"/>
              <a:t> тексту в </a:t>
            </a:r>
            <a:r>
              <a:rPr lang="ru-RU" sz="2400" b="1" dirty="0" err="1" smtClean="0"/>
              <a:t>цілому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окремих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частинах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стійкі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звички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розміщення</a:t>
            </a:r>
            <a:r>
              <a:rPr lang="ru-RU" sz="2400" b="1" dirty="0" smtClean="0"/>
              <a:t> тексту.</a:t>
            </a:r>
            <a:endParaRPr lang="ru-RU" altLang="ru-RU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561779"/>
            <a:ext cx="8640960" cy="403187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/>
              <a:t>Під</a:t>
            </a:r>
            <a:r>
              <a:rPr lang="ru-RU" sz="2200" b="1" dirty="0" smtClean="0"/>
              <a:t> </a:t>
            </a:r>
            <a:r>
              <a:rPr lang="ru-RU" sz="2200" b="1" dirty="0"/>
              <a:t>час </a:t>
            </a:r>
            <a:r>
              <a:rPr lang="ru-RU" sz="2200" b="1" dirty="0" err="1"/>
              <a:t>вивчення</a:t>
            </a:r>
            <a:r>
              <a:rPr lang="ru-RU" sz="2200" b="1" dirty="0"/>
              <a:t> </a:t>
            </a:r>
            <a:r>
              <a:rPr lang="ru-RU" sz="2200" b="1" dirty="0" err="1"/>
              <a:t>топографії</a:t>
            </a:r>
            <a:r>
              <a:rPr lang="ru-RU" sz="2200" b="1" dirty="0"/>
              <a:t> </a:t>
            </a:r>
            <a:r>
              <a:rPr lang="ru-RU" sz="2200" b="1" dirty="0" err="1"/>
              <a:t>звертають</a:t>
            </a:r>
            <a:r>
              <a:rPr lang="ru-RU" sz="2200" b="1" dirty="0"/>
              <a:t> </a:t>
            </a:r>
            <a:r>
              <a:rPr lang="ru-RU" sz="2200" b="1" dirty="0" err="1"/>
              <a:t>увагу</a:t>
            </a:r>
            <a:r>
              <a:rPr lang="ru-RU" sz="2200" b="1" dirty="0"/>
              <a:t> на поля, </a:t>
            </a:r>
            <a:r>
              <a:rPr lang="ru-RU" sz="2200" b="1" dirty="0" err="1"/>
              <a:t>абзаци</a:t>
            </a:r>
            <a:r>
              <a:rPr lang="ru-RU" sz="2200" b="1" dirty="0"/>
              <a:t>, </a:t>
            </a:r>
            <a:r>
              <a:rPr lang="ru-RU" sz="2200" b="1" dirty="0" err="1" smtClean="0"/>
              <a:t>по</a:t>
            </a:r>
            <a:r>
              <a:rPr lang="ru-RU" sz="2200" b="1" dirty="0" err="1"/>
              <a:t>будову</a:t>
            </a:r>
            <a:r>
              <a:rPr lang="ru-RU" sz="2200" b="1" dirty="0"/>
              <a:t> </a:t>
            </a:r>
            <a:r>
              <a:rPr lang="ru-RU" sz="2200" b="1" dirty="0" err="1"/>
              <a:t>рядків</a:t>
            </a:r>
            <a:r>
              <a:rPr lang="ru-RU" sz="2200" b="1" dirty="0"/>
              <a:t> за </a:t>
            </a:r>
            <a:r>
              <a:rPr lang="ru-RU" sz="2200" b="1" dirty="0" err="1"/>
              <a:t>напрямком</a:t>
            </a:r>
            <a:r>
              <a:rPr lang="ru-RU" sz="2200" b="1" dirty="0"/>
              <a:t>, </a:t>
            </a:r>
            <a:r>
              <a:rPr lang="ru-RU" sz="2200" b="1" dirty="0" err="1"/>
              <a:t>розміщення</a:t>
            </a:r>
            <a:r>
              <a:rPr lang="ru-RU" sz="2200" b="1" dirty="0"/>
              <a:t> </a:t>
            </a:r>
            <a:r>
              <a:rPr lang="ru-RU" sz="2200" b="1" dirty="0" err="1"/>
              <a:t>розділових</a:t>
            </a:r>
            <a:r>
              <a:rPr lang="ru-RU" sz="2200" b="1" dirty="0"/>
              <a:t> </a:t>
            </a:r>
            <a:r>
              <a:rPr lang="ru-RU" sz="2200" b="1" dirty="0" err="1"/>
              <a:t>знаків</a:t>
            </a:r>
            <a:r>
              <a:rPr lang="ru-RU" sz="2200" b="1" dirty="0"/>
              <a:t> </a:t>
            </a:r>
            <a:r>
              <a:rPr lang="ru-RU" sz="2200" b="1" dirty="0" err="1"/>
              <a:t>чи</a:t>
            </a:r>
            <a:r>
              <a:rPr lang="ru-RU" sz="2200" b="1" dirty="0"/>
              <a:t> лапок, </a:t>
            </a:r>
            <a:r>
              <a:rPr lang="ru-RU" sz="2200" b="1" dirty="0" err="1"/>
              <a:t>спосіб</a:t>
            </a:r>
            <a:r>
              <a:rPr lang="ru-RU" sz="2200" b="1" dirty="0"/>
              <a:t> переноса </a:t>
            </a:r>
            <a:r>
              <a:rPr lang="ru-RU" sz="2200" b="1" dirty="0" err="1"/>
              <a:t>слів</a:t>
            </a:r>
            <a:r>
              <a:rPr lang="ru-RU" sz="2200" b="1" dirty="0"/>
              <a:t>, </a:t>
            </a:r>
            <a:r>
              <a:rPr lang="ru-RU" sz="2200" b="1" dirty="0" err="1"/>
              <a:t>нумерацію</a:t>
            </a:r>
            <a:r>
              <a:rPr lang="ru-RU" sz="2200" b="1" dirty="0"/>
              <a:t> </a:t>
            </a:r>
            <a:r>
              <a:rPr lang="ru-RU" sz="2200" b="1" dirty="0" err="1"/>
              <a:t>сторінок</a:t>
            </a:r>
            <a:r>
              <a:rPr lang="ru-RU" sz="2200" b="1" dirty="0"/>
              <a:t> </a:t>
            </a:r>
            <a:r>
              <a:rPr lang="ru-RU" sz="2200" b="1" dirty="0" err="1"/>
              <a:t>т</a:t>
            </a:r>
            <a:r>
              <a:rPr lang="ru-RU" sz="2200" b="1" dirty="0" err="1" smtClean="0"/>
              <a:t>ощо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Так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вирізняють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</a:rPr>
              <a:t>розмір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полів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- </a:t>
            </a:r>
            <a:r>
              <a:rPr lang="ru-RU" sz="2400" b="1" dirty="0" err="1"/>
              <a:t>малий</a:t>
            </a:r>
            <a:r>
              <a:rPr lang="ru-RU" sz="2400" b="1" dirty="0"/>
              <a:t> (до 10 мм),</a:t>
            </a:r>
            <a:r>
              <a:rPr lang="ru-RU" sz="2400" b="1" dirty="0" smtClean="0"/>
              <a:t> </a:t>
            </a:r>
            <a:r>
              <a:rPr lang="ru-RU" sz="2400" b="1" dirty="0" err="1"/>
              <a:t>середній</a:t>
            </a:r>
            <a:r>
              <a:rPr lang="ru-RU" sz="2400" b="1" dirty="0"/>
              <a:t> (до 20 мм) і великий (</a:t>
            </a:r>
            <a:r>
              <a:rPr lang="ru-RU" sz="2400" b="1" dirty="0" err="1"/>
              <a:t>понад</a:t>
            </a:r>
            <a:r>
              <a:rPr lang="ru-RU" sz="2400" b="1" dirty="0"/>
              <a:t> 20 мм)</a:t>
            </a:r>
            <a:r>
              <a:rPr lang="ru-RU" sz="2400" b="1" dirty="0" smtClean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</a:rPr>
              <a:t>абзаци</a:t>
            </a:r>
            <a:r>
              <a:rPr lang="ru-RU" sz="2400" b="1" dirty="0" smtClean="0"/>
              <a:t> </a:t>
            </a:r>
            <a:r>
              <a:rPr lang="ru-RU" sz="2400" b="1" dirty="0"/>
              <a:t>– </a:t>
            </a:r>
            <a:r>
              <a:rPr lang="ru-RU" sz="2400" b="1" dirty="0" err="1"/>
              <a:t>малі</a:t>
            </a:r>
            <a:r>
              <a:rPr lang="ru-RU" sz="2400" b="1" dirty="0"/>
              <a:t> (20 мм), </a:t>
            </a:r>
            <a:r>
              <a:rPr lang="ru-RU" sz="2400" b="1" dirty="0" err="1"/>
              <a:t>середні</a:t>
            </a:r>
            <a:r>
              <a:rPr lang="ru-RU" sz="2400" b="1" dirty="0"/>
              <a:t> (30 мм), </a:t>
            </a:r>
            <a:r>
              <a:rPr lang="ru-RU" sz="2400" b="1" dirty="0" err="1"/>
              <a:t>великі</a:t>
            </a:r>
            <a:r>
              <a:rPr lang="ru-RU" sz="2400" b="1" dirty="0"/>
              <a:t> (</a:t>
            </a:r>
            <a:r>
              <a:rPr lang="ru-RU" sz="2400" b="1" dirty="0" err="1"/>
              <a:t>понад</a:t>
            </a:r>
            <a:r>
              <a:rPr lang="ru-RU" sz="2400" b="1" dirty="0"/>
              <a:t> 40 мм)</a:t>
            </a:r>
            <a:r>
              <a:rPr lang="ru-RU" sz="2400" b="1" dirty="0" smtClean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</a:rPr>
              <a:t>лінія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полів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– пряма, </a:t>
            </a:r>
            <a:r>
              <a:rPr lang="ru-RU" sz="2400" b="1" dirty="0" err="1"/>
              <a:t>хвиляста</a:t>
            </a:r>
            <a:r>
              <a:rPr lang="ru-RU" sz="2400" b="1" dirty="0"/>
              <a:t>, </a:t>
            </a:r>
            <a:r>
              <a:rPr lang="ru-RU" sz="2400" b="1" dirty="0" err="1"/>
              <a:t>випукла</a:t>
            </a:r>
            <a:r>
              <a:rPr lang="ru-RU" sz="2400" b="1" dirty="0"/>
              <a:t>, </a:t>
            </a:r>
            <a:r>
              <a:rPr lang="ru-RU" sz="2400" b="1" dirty="0" err="1"/>
              <a:t>ввігнута</a:t>
            </a:r>
            <a:r>
              <a:rPr lang="ru-RU" sz="2400" b="1" dirty="0"/>
              <a:t>, </a:t>
            </a:r>
            <a:r>
              <a:rPr lang="ru-RU" sz="2400" b="1" dirty="0" err="1"/>
              <a:t>ступінчаста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826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/>
      <p:bldP spid="76902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79208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Розмір полів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17" descr="1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"/>
          <a:stretch>
            <a:fillRect/>
          </a:stretch>
        </p:blipFill>
        <p:spPr bwMode="auto">
          <a:xfrm>
            <a:off x="1763687" y="908720"/>
            <a:ext cx="56286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7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79208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Форма полів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19" descr="1"/>
          <p:cNvPicPr>
            <a:picLocks noChangeAspect="1" noChangeArrowheads="1"/>
          </p:cNvPicPr>
          <p:nvPr/>
        </p:nvPicPr>
        <p:blipFill>
          <a:blip r:embed="rId2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06"/>
          <a:stretch>
            <a:fillRect/>
          </a:stretch>
        </p:blipFill>
        <p:spPr bwMode="auto">
          <a:xfrm>
            <a:off x="755576" y="1196752"/>
            <a:ext cx="5994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1"/>
          <p:cNvPicPr>
            <a:picLocks noChangeAspect="1" noChangeArrowheads="1"/>
          </p:cNvPicPr>
          <p:nvPr/>
        </p:nvPicPr>
        <p:blipFill>
          <a:blip r:embed="rId2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4" b="8450"/>
          <a:stretch>
            <a:fillRect/>
          </a:stretch>
        </p:blipFill>
        <p:spPr bwMode="auto">
          <a:xfrm>
            <a:off x="755576" y="3933056"/>
            <a:ext cx="5994400" cy="226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68232" y="2012211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прямокутна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8265" y="4941168"/>
            <a:ext cx="2124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трапецієвидна</a:t>
            </a:r>
          </a:p>
        </p:txBody>
      </p:sp>
    </p:spTree>
    <p:extLst>
      <p:ext uri="{BB962C8B-B14F-4D97-AF65-F5344CB8AC3E}">
        <p14:creationId xmlns:p14="http://schemas.microsoft.com/office/powerpoint/2010/main" val="41830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" descr="1"/>
          <p:cNvPicPr>
            <a:picLocks noChangeAspect="1" noChangeArrowheads="1"/>
          </p:cNvPicPr>
          <p:nvPr/>
        </p:nvPicPr>
        <p:blipFill>
          <a:blip r:embed="rId2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87"/>
          <a:stretch>
            <a:fillRect/>
          </a:stretch>
        </p:blipFill>
        <p:spPr bwMode="auto">
          <a:xfrm>
            <a:off x="2510580" y="783460"/>
            <a:ext cx="5149776" cy="193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00675" y="2590800"/>
            <a:ext cx="25003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пряма</a:t>
            </a:r>
          </a:p>
        </p:txBody>
      </p:sp>
      <p:pic>
        <p:nvPicPr>
          <p:cNvPr id="28680" name="Picture 9" descr="1"/>
          <p:cNvPicPr>
            <a:picLocks noChangeAspect="1" noChangeArrowheads="1"/>
          </p:cNvPicPr>
          <p:nvPr/>
        </p:nvPicPr>
        <p:blipFill>
          <a:blip r:embed="rId2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7" b="37151"/>
          <a:stretch>
            <a:fillRect/>
          </a:stretch>
        </p:blipFill>
        <p:spPr bwMode="auto">
          <a:xfrm>
            <a:off x="2214562" y="2949839"/>
            <a:ext cx="5741813" cy="14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38946" y="4225926"/>
            <a:ext cx="1714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вогнута</a:t>
            </a: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4225926"/>
            <a:ext cx="19288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ізвилиста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83" name="Picture 8" descr="1"/>
          <p:cNvPicPr>
            <a:picLocks noChangeAspect="1" noChangeArrowheads="1"/>
          </p:cNvPicPr>
          <p:nvPr/>
        </p:nvPicPr>
        <p:blipFill>
          <a:blip r:embed="rId2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9" b="10614"/>
          <a:stretch>
            <a:fillRect/>
          </a:stretch>
        </p:blipFill>
        <p:spPr bwMode="auto">
          <a:xfrm>
            <a:off x="2285999" y="4786313"/>
            <a:ext cx="5736189" cy="13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605410" y="6107668"/>
            <a:ext cx="1714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вигнута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23656" y="6110049"/>
            <a:ext cx="16446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ломана</a:t>
            </a:r>
            <a:r>
              <a:rPr lang="uk-UA" b="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04119" y="65162"/>
            <a:ext cx="7992888" cy="79208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Конфігурація лінії полів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10" descr="1"/>
          <p:cNvPicPr>
            <a:picLocks noChangeAspect="1" noChangeArrowheads="1"/>
          </p:cNvPicPr>
          <p:nvPr/>
        </p:nvPicPr>
        <p:blipFill>
          <a:blip r:embed="rId2">
            <a:lum bright="-4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0"/>
          <a:stretch>
            <a:fillRect/>
          </a:stretch>
        </p:blipFill>
        <p:spPr bwMode="auto">
          <a:xfrm>
            <a:off x="1785938" y="1000125"/>
            <a:ext cx="5954414" cy="12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72125" y="2252662"/>
            <a:ext cx="1333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випукла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7456" y="2214563"/>
            <a:ext cx="1333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пряма </a:t>
            </a:r>
          </a:p>
        </p:txBody>
      </p:sp>
      <p:pic>
        <p:nvPicPr>
          <p:cNvPr id="29705" name="Picture 9" descr="1"/>
          <p:cNvPicPr>
            <a:picLocks noChangeAspect="1" noChangeArrowheads="1"/>
          </p:cNvPicPr>
          <p:nvPr/>
        </p:nvPicPr>
        <p:blipFill>
          <a:blip r:embed="rId2">
            <a:lum bright="-4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b="33649"/>
          <a:stretch>
            <a:fillRect/>
          </a:stretch>
        </p:blipFill>
        <p:spPr bwMode="auto">
          <a:xfrm>
            <a:off x="2643188" y="2714625"/>
            <a:ext cx="4262437" cy="160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1"/>
          <p:cNvPicPr>
            <a:picLocks noChangeAspect="1" noChangeArrowheads="1"/>
          </p:cNvPicPr>
          <p:nvPr/>
        </p:nvPicPr>
        <p:blipFill>
          <a:blip r:embed="rId2">
            <a:lum bright="-4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5" b="6427"/>
          <a:stretch>
            <a:fillRect/>
          </a:stretch>
        </p:blipFill>
        <p:spPr bwMode="auto">
          <a:xfrm>
            <a:off x="3143250" y="4653136"/>
            <a:ext cx="3689400" cy="157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48931" y="4186412"/>
            <a:ext cx="14779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ізвилиста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40956" y="6227207"/>
            <a:ext cx="17859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ступінчата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37481" y="116632"/>
            <a:ext cx="7992888" cy="792088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Форма лінії письма строки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496944" cy="6480720"/>
          </a:xfrm>
        </p:spPr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uk-UA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Документ - </a:t>
            </a:r>
            <a:r>
              <a:rPr lang="uk-UA" i="1" dirty="0"/>
              <a:t>від лат.</a:t>
            </a:r>
            <a:r>
              <a:rPr lang="ru-RU" i="1" dirty="0"/>
              <a:t>— «</a:t>
            </a:r>
            <a:r>
              <a:rPr lang="en-US" i="1" dirty="0" err="1"/>
              <a:t>dokumentum</a:t>
            </a:r>
            <a:r>
              <a:rPr lang="ru-RU" i="1" dirty="0"/>
              <a:t>»</a:t>
            </a:r>
            <a:r>
              <a:rPr lang="uk-UA" i="1" dirty="0"/>
              <a:t> у дослівному перекладі в</a:t>
            </a:r>
            <a:r>
              <a:rPr lang="en-US" i="1" dirty="0"/>
              <a:t> </a:t>
            </a:r>
            <a:r>
              <a:rPr lang="uk-UA" i="1" dirty="0"/>
              <a:t>джерелах права Давнього Риму</a:t>
            </a:r>
            <a:r>
              <a:rPr lang="ru-RU" dirty="0"/>
              <a:t> </a:t>
            </a:r>
            <a:r>
              <a:rPr lang="ru-RU" i="1" dirty="0"/>
              <a:t>— </a:t>
            </a:r>
            <a:r>
              <a:rPr lang="uk-UA" i="1" dirty="0"/>
              <a:t>зразок, свідчення, доказ, письмовий акт, що може бути доказом юридичних відносин чи фактів, які породжують правові відносини</a:t>
            </a:r>
            <a:r>
              <a:rPr lang="ru-RU" i="1" dirty="0" smtClean="0"/>
              <a:t>.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ru-RU" i="1" dirty="0"/>
          </a:p>
          <a:p>
            <a:pPr algn="just">
              <a:spcBef>
                <a:spcPts val="1200"/>
              </a:spcBef>
              <a:defRPr/>
            </a:pPr>
            <a:r>
              <a:rPr lang="uk-UA" i="1" dirty="0"/>
              <a:t>У повсякденному житті документ </a:t>
            </a:r>
            <a:r>
              <a:rPr lang="ru-RU" i="1" dirty="0"/>
              <a:t>— </a:t>
            </a:r>
            <a:r>
              <a:rPr lang="uk-UA" i="1" dirty="0"/>
              <a:t>це засіб фіксації </a:t>
            </a:r>
            <a:r>
              <a:rPr lang="uk-UA" i="1" dirty="0" smtClean="0"/>
              <a:t>відомостей </a:t>
            </a:r>
            <a:r>
              <a:rPr lang="uk-UA" i="1" dirty="0"/>
              <a:t>про факти, події, явища об'єктивної дійсності і розумової діяльності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 smtClean="0">
                <a:solidFill>
                  <a:srgbClr val="FF0000"/>
                </a:solidFill>
              </a:rPr>
              <a:t>Виробленість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почерку 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568952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ru-RU" sz="2800" b="1" i="1" dirty="0" smtClean="0">
                <a:cs typeface="Times New Roman" pitchFamily="18" charset="0"/>
              </a:rPr>
              <a:t>означає здатність особи, яка пише, застосовувати загальноприйняту систему скоропису. Ступінь виробленості — один із загальних показників рівня володіння людиною письмово-руховим навиком. Ця ознака дає змогу робити висновок про ступінь сформованості почерку загалом. Про ступінь виробленості інформує </a:t>
            </a:r>
            <a:r>
              <a:rPr lang="uk-UA" altLang="ru-RU" sz="2800" b="1" i="1" dirty="0" smtClean="0">
                <a:solidFill>
                  <a:srgbClr val="FF0000"/>
                </a:solidFill>
                <a:cs typeface="Times New Roman" pitchFamily="18" charset="0"/>
              </a:rPr>
              <a:t>темп</a:t>
            </a:r>
            <a:r>
              <a:rPr lang="uk-UA" altLang="ru-RU" sz="2800" b="1" i="1" dirty="0" smtClean="0">
                <a:cs typeface="Times New Roman" pitchFamily="18" charset="0"/>
              </a:rPr>
              <a:t> рухів і </a:t>
            </a:r>
            <a:r>
              <a:rPr lang="uk-UA" altLang="ru-RU" sz="2800" b="1" i="1" dirty="0" smtClean="0">
                <a:solidFill>
                  <a:srgbClr val="FF0000"/>
                </a:solidFill>
                <a:cs typeface="Times New Roman" pitchFamily="18" charset="0"/>
              </a:rPr>
              <a:t>координація</a:t>
            </a:r>
            <a:r>
              <a:rPr lang="uk-UA" altLang="ru-RU" sz="2800" b="1" i="1" dirty="0" smtClean="0">
                <a:cs typeface="Times New Roman" pitchFamily="18" charset="0"/>
              </a:rPr>
              <a:t> рухів під час написання.</a:t>
            </a:r>
            <a:endParaRPr lang="uk-UA" altLang="ru-RU" sz="2800" b="1" i="1" dirty="0"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37321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b="1" i="1" dirty="0" smtClean="0"/>
              <a:t>Залежно від рівня володіння письмово-руховим навиком — </a:t>
            </a:r>
            <a:r>
              <a:rPr lang="uk-UA" altLang="ru-RU" sz="2800" b="1" i="1" dirty="0" smtClean="0">
                <a:solidFill>
                  <a:srgbClr val="FF0000"/>
                </a:solidFill>
              </a:rPr>
              <a:t>темпу</a:t>
            </a:r>
            <a:r>
              <a:rPr lang="uk-UA" altLang="ru-RU" sz="2800" b="1" i="1" dirty="0" smtClean="0"/>
              <a:t> і </a:t>
            </a:r>
            <a:r>
              <a:rPr lang="uk-UA" altLang="ru-RU" sz="2800" b="1" i="1" dirty="0" smtClean="0">
                <a:solidFill>
                  <a:srgbClr val="FF0000"/>
                </a:solidFill>
              </a:rPr>
              <a:t>координації</a:t>
            </a:r>
            <a:r>
              <a:rPr lang="uk-UA" altLang="ru-RU" sz="2800" b="1" i="1" dirty="0" smtClean="0"/>
              <a:t> рухів — розрізняють</a:t>
            </a:r>
            <a:r>
              <a:rPr lang="en-US" altLang="ru-RU" sz="2800" b="1" i="1" dirty="0" smtClean="0"/>
              <a:t> </a:t>
            </a:r>
            <a:r>
              <a:rPr lang="uk-UA" altLang="ru-RU" sz="2800" b="1" i="1" dirty="0" smtClean="0"/>
              <a:t>наступні почерки.</a:t>
            </a:r>
            <a:endParaRPr lang="ru-RU" altLang="ru-RU" sz="28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0" grpId="0"/>
      <p:bldP spid="8468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214313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uk-UA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3799" name="Picture 11" descr="1"/>
          <p:cNvPicPr>
            <a:picLocks noChangeAspect="1" noChangeArrowheads="1"/>
          </p:cNvPicPr>
          <p:nvPr/>
        </p:nvPicPr>
        <p:blipFill>
          <a:blip r:embed="rId2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0"/>
          <a:stretch>
            <a:fillRect/>
          </a:stretch>
        </p:blipFill>
        <p:spPr bwMode="auto">
          <a:xfrm>
            <a:off x="113905" y="892835"/>
            <a:ext cx="4296170" cy="14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2" descr="1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6" b="10809"/>
          <a:stretch>
            <a:fillRect/>
          </a:stretch>
        </p:blipFill>
        <p:spPr bwMode="auto">
          <a:xfrm>
            <a:off x="4643437" y="892835"/>
            <a:ext cx="4393059" cy="15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0063" y="2357438"/>
            <a:ext cx="40005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шкільний </a:t>
            </a: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маловиработаний</a:t>
            </a: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почерк</a:t>
            </a:r>
          </a:p>
        </p:txBody>
      </p:sp>
      <p:pic>
        <p:nvPicPr>
          <p:cNvPr id="33802" name="Picture 13" descr="2"/>
          <p:cNvPicPr>
            <a:picLocks noChangeAspect="1" noChangeArrowheads="1"/>
          </p:cNvPicPr>
          <p:nvPr/>
        </p:nvPicPr>
        <p:blipFill>
          <a:blip r:embed="rId4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7"/>
          <a:stretch>
            <a:fillRect/>
          </a:stretch>
        </p:blipFill>
        <p:spPr bwMode="auto">
          <a:xfrm>
            <a:off x="2571750" y="3071812"/>
            <a:ext cx="4299942" cy="12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52069" y="2420700"/>
            <a:ext cx="4429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практичний </a:t>
            </a: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маловиработаний</a:t>
            </a: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почерк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71130" y="6183313"/>
            <a:ext cx="4500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високо </a:t>
            </a: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виработаний</a:t>
            </a: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почерк</a:t>
            </a:r>
          </a:p>
        </p:txBody>
      </p:sp>
      <p:pic>
        <p:nvPicPr>
          <p:cNvPr id="33805" name="Picture 11" descr="1"/>
          <p:cNvPicPr>
            <a:picLocks noChangeAspect="1" noChangeArrowheads="1"/>
          </p:cNvPicPr>
          <p:nvPr/>
        </p:nvPicPr>
        <p:blipFill>
          <a:blip r:embed="rId5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5"/>
          <a:stretch>
            <a:fillRect/>
          </a:stretch>
        </p:blipFill>
        <p:spPr bwMode="auto">
          <a:xfrm>
            <a:off x="2500312" y="4714875"/>
            <a:ext cx="4429125" cy="148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437110" y="4214813"/>
            <a:ext cx="45005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середньо </a:t>
            </a: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виработаний</a:t>
            </a: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почерк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28604"/>
            <a:ext cx="8215370" cy="464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8" algn="ctr">
              <a:lnSpc>
                <a:spcPts val="2880"/>
              </a:lnSpc>
              <a:defRPr/>
            </a:pPr>
            <a:r>
              <a:rPr lang="uk-UA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СТУПІНЬ СФОРМОВАНОСТІ ПОЧЕРКУ</a:t>
            </a:r>
          </a:p>
        </p:txBody>
      </p:sp>
    </p:spTree>
    <p:extLst>
      <p:ext uri="{BB962C8B-B14F-4D97-AF65-F5344CB8AC3E}">
        <p14:creationId xmlns:p14="http://schemas.microsoft.com/office/powerpoint/2010/main" val="5995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БУДОВА ПОЧЕРКУ </a:t>
            </a:r>
            <a:endParaRPr lang="uk-UA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4822" name="Picture 12" descr="1"/>
          <p:cNvPicPr>
            <a:picLocks noChangeAspect="1" noChangeArrowheads="1"/>
          </p:cNvPicPr>
          <p:nvPr/>
        </p:nvPicPr>
        <p:blipFill>
          <a:blip r:embed="rId2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8"/>
          <a:stretch>
            <a:fillRect/>
          </a:stretch>
        </p:blipFill>
        <p:spPr bwMode="auto">
          <a:xfrm>
            <a:off x="417061" y="928688"/>
            <a:ext cx="5356785" cy="17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2"/>
          <p:cNvPicPr>
            <a:picLocks noChangeAspect="1" noChangeArrowheads="1"/>
          </p:cNvPicPr>
          <p:nvPr/>
        </p:nvPicPr>
        <p:blipFill>
          <a:blip r:embed="rId3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417061" y="2708920"/>
            <a:ext cx="5356785" cy="18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 descr="1"/>
          <p:cNvPicPr>
            <a:picLocks noChangeAspect="1" noChangeArrowheads="1"/>
          </p:cNvPicPr>
          <p:nvPr/>
        </p:nvPicPr>
        <p:blipFill>
          <a:blip r:embed="rId4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1"/>
          <a:stretch>
            <a:fillRect/>
          </a:stretch>
        </p:blipFill>
        <p:spPr bwMode="auto">
          <a:xfrm>
            <a:off x="417061" y="4725144"/>
            <a:ext cx="5356785" cy="182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580113" y="159621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простий почерк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60628" y="3518931"/>
            <a:ext cx="2448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спрощений почерк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5454913"/>
            <a:ext cx="259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ускладнений почерк</a:t>
            </a:r>
          </a:p>
        </p:txBody>
      </p:sp>
    </p:spTree>
    <p:extLst>
      <p:ext uri="{BB962C8B-B14F-4D97-AF65-F5344CB8AC3E}">
        <p14:creationId xmlns:p14="http://schemas.microsoft.com/office/powerpoint/2010/main" val="39998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214313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uk-UA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928938" y="500063"/>
            <a:ext cx="31242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ФОРМА РУХІВ</a:t>
            </a:r>
          </a:p>
        </p:txBody>
      </p:sp>
      <p:pic>
        <p:nvPicPr>
          <p:cNvPr id="35847" name="Picture 9" descr="1"/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6" b="11417"/>
          <a:stretch>
            <a:fillRect/>
          </a:stretch>
        </p:blipFill>
        <p:spPr bwMode="auto">
          <a:xfrm>
            <a:off x="395536" y="4588667"/>
            <a:ext cx="6150966" cy="210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 descr="1"/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62"/>
          <a:stretch>
            <a:fillRect/>
          </a:stretch>
        </p:blipFill>
        <p:spPr bwMode="auto">
          <a:xfrm>
            <a:off x="395536" y="1504153"/>
            <a:ext cx="6227525" cy="20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93719" y="2290634"/>
            <a:ext cx="2142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прямолінійно-кутова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86215" y="5410495"/>
            <a:ext cx="2250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округла</a:t>
            </a:r>
          </a:p>
        </p:txBody>
      </p:sp>
    </p:spTree>
    <p:extLst>
      <p:ext uri="{BB962C8B-B14F-4D97-AF65-F5344CB8AC3E}">
        <p14:creationId xmlns:p14="http://schemas.microsoft.com/office/powerpoint/2010/main" val="25888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  <p:bldP spid="4506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214313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ПЕРЕВАЖАЮЧИЙ НАПРЯМ РУХІВ </a:t>
            </a:r>
          </a:p>
        </p:txBody>
      </p:sp>
      <p:pic>
        <p:nvPicPr>
          <p:cNvPr id="36870" name="Picture 10" descr="IMG_2039"/>
          <p:cNvPicPr>
            <a:picLocks noChangeAspect="1" noChangeArrowheads="1"/>
          </p:cNvPicPr>
          <p:nvPr/>
        </p:nvPicPr>
        <p:blipFill>
          <a:blip r:embed="rId2">
            <a:lum bright="18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33301" b="34848"/>
          <a:stretch>
            <a:fillRect/>
          </a:stretch>
        </p:blipFill>
        <p:spPr bwMode="auto">
          <a:xfrm>
            <a:off x="323528" y="1428485"/>
            <a:ext cx="6472371" cy="16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1"/>
          <p:cNvPicPr>
            <a:picLocks noChangeAspect="1" noChangeArrowheads="1"/>
          </p:cNvPicPr>
          <p:nvPr/>
        </p:nvPicPr>
        <p:blipFill>
          <a:blip r:embed="rId3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8"/>
          <a:stretch>
            <a:fillRect/>
          </a:stretch>
        </p:blipFill>
        <p:spPr bwMode="auto">
          <a:xfrm>
            <a:off x="409575" y="3776012"/>
            <a:ext cx="5458569" cy="251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11813" y="2046287"/>
            <a:ext cx="2788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лівоокружний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850298"/>
            <a:ext cx="2216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правоокружний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8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214313"/>
            <a:ext cx="9144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uk-UA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42938" y="500063"/>
            <a:ext cx="82677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НАХИЛ  ПОЧЕРКУ </a:t>
            </a:r>
          </a:p>
        </p:txBody>
      </p:sp>
      <p:pic>
        <p:nvPicPr>
          <p:cNvPr id="37895" name="Picture 9" descr="1"/>
          <p:cNvPicPr>
            <a:picLocks noChangeAspect="1" noChangeArrowheads="1"/>
          </p:cNvPicPr>
          <p:nvPr/>
        </p:nvPicPr>
        <p:blipFill>
          <a:blip r:embed="rId2">
            <a:lum bright="-4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8"/>
          <a:stretch>
            <a:fillRect/>
          </a:stretch>
        </p:blipFill>
        <p:spPr bwMode="auto">
          <a:xfrm>
            <a:off x="590153" y="1125116"/>
            <a:ext cx="5471117" cy="136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1"/>
          <p:cNvPicPr>
            <a:picLocks noChangeAspect="1" noChangeArrowheads="1"/>
          </p:cNvPicPr>
          <p:nvPr/>
        </p:nvPicPr>
        <p:blipFill>
          <a:blip r:embed="rId3">
            <a:lum bright="-4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5"/>
          <a:stretch>
            <a:fillRect/>
          </a:stretch>
        </p:blipFill>
        <p:spPr bwMode="auto">
          <a:xfrm>
            <a:off x="528637" y="4672256"/>
            <a:ext cx="5555531" cy="19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1"/>
          <p:cNvPicPr>
            <a:picLocks noChangeAspect="1" noChangeArrowheads="1"/>
          </p:cNvPicPr>
          <p:nvPr/>
        </p:nvPicPr>
        <p:blipFill>
          <a:blip r:embed="rId2">
            <a:lum bright="-4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2"/>
          <a:stretch>
            <a:fillRect/>
          </a:stretch>
        </p:blipFill>
        <p:spPr bwMode="auto">
          <a:xfrm>
            <a:off x="563165" y="2877055"/>
            <a:ext cx="5529759" cy="14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2240" y="3426619"/>
            <a:ext cx="2250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лівий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1476231"/>
            <a:ext cx="232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99273" y="5270369"/>
            <a:ext cx="2035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вертикальний</a:t>
            </a:r>
          </a:p>
        </p:txBody>
      </p:sp>
    </p:spTree>
    <p:extLst>
      <p:ext uri="{BB962C8B-B14F-4D97-AF65-F5344CB8AC3E}">
        <p14:creationId xmlns:p14="http://schemas.microsoft.com/office/powerpoint/2010/main" val="24081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  <p:bldP spid="4506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РОЗМІР ПОЧЕРКУ </a:t>
            </a:r>
          </a:p>
        </p:txBody>
      </p:sp>
      <p:pic>
        <p:nvPicPr>
          <p:cNvPr id="38918" name="Picture 9" descr="1"/>
          <p:cNvPicPr>
            <a:picLocks noChangeAspect="1" noChangeArrowheads="1"/>
          </p:cNvPicPr>
          <p:nvPr/>
        </p:nvPicPr>
        <p:blipFill>
          <a:blip r:embed="rId2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 b="74876"/>
          <a:stretch>
            <a:fillRect/>
          </a:stretch>
        </p:blipFill>
        <p:spPr bwMode="auto">
          <a:xfrm>
            <a:off x="700385" y="910928"/>
            <a:ext cx="4819461" cy="150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7" descr="1"/>
          <p:cNvPicPr>
            <a:picLocks noChangeAspect="1" noChangeArrowheads="1"/>
          </p:cNvPicPr>
          <p:nvPr/>
        </p:nvPicPr>
        <p:blipFill>
          <a:blip r:embed="rId2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9" b="47218"/>
          <a:stretch>
            <a:fillRect/>
          </a:stretch>
        </p:blipFill>
        <p:spPr bwMode="auto">
          <a:xfrm>
            <a:off x="700386" y="2808452"/>
            <a:ext cx="4735710" cy="144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 descr="1"/>
          <p:cNvPicPr>
            <a:picLocks noChangeAspect="1" noChangeArrowheads="1"/>
          </p:cNvPicPr>
          <p:nvPr/>
        </p:nvPicPr>
        <p:blipFill>
          <a:blip r:embed="rId2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2" b="10393"/>
          <a:stretch>
            <a:fillRect/>
          </a:stretch>
        </p:blipFill>
        <p:spPr bwMode="auto">
          <a:xfrm>
            <a:off x="683568" y="4553884"/>
            <a:ext cx="4752528" cy="19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16216" y="1439347"/>
            <a:ext cx="1853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Малий </a:t>
            </a:r>
          </a:p>
          <a:p>
            <a:pPr algn="ctr"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(до 2 мм)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02461" y="5244584"/>
            <a:ext cx="178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Великий</a:t>
            </a:r>
          </a:p>
          <a:p>
            <a:pPr algn="ctr"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(більше 5 мм)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2461" y="3204130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Середній</a:t>
            </a:r>
          </a:p>
          <a:p>
            <a:pPr algn="ctr"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(2-5 мм)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4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7858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FF66"/>
                </a:solidFill>
              </a:rPr>
              <a:t>   </a:t>
            </a:r>
            <a:r>
              <a:rPr lang="ru-RU" sz="2800" b="1" dirty="0" err="1" smtClean="0">
                <a:solidFill>
                  <a:srgbClr val="FF0000"/>
                </a:solidFill>
              </a:rPr>
              <a:t>МІРА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ЗВ'ЯЗНОСТІ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РУХІВ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i="1" dirty="0" smtClean="0"/>
              <a:t> </a:t>
            </a:r>
            <a:endParaRPr lang="ru-RU" sz="3200" i="1" dirty="0" smtClean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28625" y="2714625"/>
            <a:ext cx="1928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ru-RU" sz="200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uk-UA" altLang="ru-RU" sz="2000">
              <a:solidFill>
                <a:schemeClr val="hlink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357813" y="6581775"/>
            <a:ext cx="2571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uk-UA" altLang="ru-RU" sz="1200"/>
          </a:p>
          <a:p>
            <a:pPr algn="ctr" eaLnBrk="1" hangingPunct="1">
              <a:spcBef>
                <a:spcPct val="50000"/>
              </a:spcBef>
            </a:pPr>
            <a:endParaRPr lang="uk-UA" altLang="ru-RU" sz="1200"/>
          </a:p>
        </p:txBody>
      </p:sp>
      <p:pic>
        <p:nvPicPr>
          <p:cNvPr id="39943" name="Picture 18" descr="1"/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6"/>
          <a:stretch>
            <a:fillRect/>
          </a:stretch>
        </p:blipFill>
        <p:spPr bwMode="auto">
          <a:xfrm>
            <a:off x="709611" y="578856"/>
            <a:ext cx="4798493" cy="13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9" descr="1"/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2"/>
          <a:stretch>
            <a:fillRect/>
          </a:stretch>
        </p:blipFill>
        <p:spPr bwMode="auto">
          <a:xfrm>
            <a:off x="683418" y="2047306"/>
            <a:ext cx="4824686" cy="151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3" descr="1"/>
          <p:cNvPicPr>
            <a:picLocks noChangeAspect="1" noChangeArrowheads="1"/>
          </p:cNvPicPr>
          <p:nvPr/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73529"/>
          <a:stretch>
            <a:fillRect/>
          </a:stretch>
        </p:blipFill>
        <p:spPr bwMode="auto">
          <a:xfrm>
            <a:off x="726257" y="3751261"/>
            <a:ext cx="4781847" cy="130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3" descr="1"/>
          <p:cNvPicPr>
            <a:picLocks noChangeAspect="1" noChangeArrowheads="1"/>
          </p:cNvPicPr>
          <p:nvPr/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1" b="44118"/>
          <a:stretch>
            <a:fillRect/>
          </a:stretch>
        </p:blipFill>
        <p:spPr bwMode="auto">
          <a:xfrm>
            <a:off x="658390" y="5249398"/>
            <a:ext cx="4824686" cy="139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940152" y="1158360"/>
            <a:ext cx="250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i="1" kern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uk-UA" b="0" i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плошна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43104" y="2706688"/>
            <a:ext cx="229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Висока</a:t>
            </a:r>
          </a:p>
          <a:p>
            <a:pPr algn="ctr"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(більше 3 букв)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60243" y="4017724"/>
            <a:ext cx="2290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Середня</a:t>
            </a:r>
          </a:p>
          <a:p>
            <a:pPr algn="ctr"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(2-3 букви)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38539" y="5754172"/>
            <a:ext cx="2290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Мала </a:t>
            </a:r>
          </a:p>
          <a:p>
            <a:pPr algn="ctr"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(1-2 букви)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4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26" grpId="0" autoUpdateAnimBg="0"/>
      <p:bldP spid="3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7858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FF66"/>
                </a:solidFill>
              </a:rPr>
              <a:t>   </a:t>
            </a:r>
            <a:r>
              <a:rPr lang="uk-UA" sz="2800" b="1" dirty="0" smtClean="0">
                <a:solidFill>
                  <a:srgbClr val="FF0000"/>
                </a:solidFill>
              </a:rPr>
              <a:t>РОЗГІН ПОЧЕРКУ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i="1" dirty="0" smtClean="0"/>
              <a:t> відношення висоти букви до її ширини</a:t>
            </a:r>
            <a:endParaRPr lang="ru-RU" sz="3200" i="1" dirty="0" smtClean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28625" y="2714625"/>
            <a:ext cx="1928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ru-RU" sz="200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uk-UA" altLang="ru-RU" sz="2000">
              <a:solidFill>
                <a:schemeClr val="hlink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357813" y="6581775"/>
            <a:ext cx="2571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uk-UA" altLang="ru-RU" sz="1200"/>
          </a:p>
          <a:p>
            <a:pPr algn="ctr" eaLnBrk="1" hangingPunct="1">
              <a:spcBef>
                <a:spcPct val="50000"/>
              </a:spcBef>
            </a:pPr>
            <a:endParaRPr lang="uk-UA" altLang="ru-RU" sz="1200"/>
          </a:p>
        </p:txBody>
      </p:sp>
      <p:sp>
        <p:nvSpPr>
          <p:cNvPr id="28" name="Прямоугольник 27"/>
          <p:cNvSpPr/>
          <p:nvPr/>
        </p:nvSpPr>
        <p:spPr>
          <a:xfrm>
            <a:off x="5963542" y="5805264"/>
            <a:ext cx="250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розмашистий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3648392"/>
            <a:ext cx="2290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ередній розгін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69458" y="1772816"/>
            <a:ext cx="2290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uk-UA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Густий, стислий</a:t>
            </a:r>
            <a:endParaRPr lang="uk-UA" b="0" i="1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6" descr="Разгон поче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201821"/>
            <a:ext cx="4929188" cy="55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2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26" grpId="0" autoUpdateAnimBg="0"/>
      <p:bldP spid="3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/>
          <a:lstStyle/>
          <a:p>
            <a:r>
              <a:rPr lang="ru-RU" altLang="ru-RU" sz="3200" b="1" i="1" dirty="0" err="1" smtClean="0">
                <a:solidFill>
                  <a:srgbClr val="FF0000"/>
                </a:solidFill>
              </a:rPr>
              <a:t>Окремі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</a:rPr>
              <a:t>ознаки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почерку -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>
          <a:xfrm>
            <a:off x="251396" y="1052736"/>
            <a:ext cx="8641084" cy="5256584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400" b="1" dirty="0" smtClean="0"/>
              <a:t> </a:t>
            </a:r>
            <a:r>
              <a:rPr lang="ru-RU" altLang="ru-RU" b="1" dirty="0" err="1"/>
              <a:t>особливості</a:t>
            </a:r>
            <a:r>
              <a:rPr lang="ru-RU" altLang="ru-RU" b="1" dirty="0"/>
              <a:t> </a:t>
            </a:r>
            <a:r>
              <a:rPr lang="ru-RU" altLang="ru-RU" b="1" dirty="0" err="1"/>
              <a:t>виконання</a:t>
            </a:r>
            <a:r>
              <a:rPr lang="ru-RU" altLang="ru-RU" b="1" dirty="0"/>
              <a:t> </a:t>
            </a:r>
            <a:r>
              <a:rPr lang="ru-RU" altLang="ru-RU" b="1" dirty="0" err="1"/>
              <a:t>письмових</a:t>
            </a:r>
            <a:r>
              <a:rPr lang="ru-RU" altLang="ru-RU" b="1" dirty="0"/>
              <a:t> </a:t>
            </a:r>
            <a:r>
              <a:rPr lang="ru-RU" altLang="ru-RU" b="1" dirty="0" err="1"/>
              <a:t>знаків</a:t>
            </a:r>
            <a:r>
              <a:rPr lang="ru-RU" altLang="ru-RU" b="1" dirty="0"/>
              <a:t> з </a:t>
            </a:r>
            <a:r>
              <a:rPr lang="ru-RU" altLang="ru-RU" b="1" dirty="0" err="1"/>
              <a:t>погляду</a:t>
            </a:r>
            <a:r>
              <a:rPr lang="ru-RU" altLang="ru-RU" b="1" dirty="0"/>
              <a:t>  </a:t>
            </a:r>
            <a:r>
              <a:rPr lang="ru-RU" altLang="ru-RU" b="1" dirty="0" err="1"/>
              <a:t>відхилення</a:t>
            </a:r>
            <a:r>
              <a:rPr lang="ru-RU" altLang="ru-RU" b="1" dirty="0"/>
              <a:t> </a:t>
            </a:r>
            <a:r>
              <a:rPr lang="ru-RU" altLang="ru-RU" b="1" dirty="0" err="1"/>
              <a:t>їх</a:t>
            </a:r>
            <a:r>
              <a:rPr lang="ru-RU" altLang="ru-RU" b="1" dirty="0"/>
              <a:t> </a:t>
            </a:r>
            <a:r>
              <a:rPr lang="ru-RU" altLang="ru-RU" b="1" dirty="0" err="1"/>
              <a:t>від</a:t>
            </a:r>
            <a:r>
              <a:rPr lang="ru-RU" altLang="ru-RU" b="1" dirty="0"/>
              <a:t> </a:t>
            </a:r>
            <a:r>
              <a:rPr lang="ru-RU" altLang="ru-RU" b="1" dirty="0" err="1"/>
              <a:t>типових</a:t>
            </a:r>
            <a:r>
              <a:rPr lang="ru-RU" altLang="ru-RU" b="1" dirty="0"/>
              <a:t> </a:t>
            </a:r>
            <a:r>
              <a:rPr lang="ru-RU" altLang="ru-RU" b="1" dirty="0" err="1"/>
              <a:t>прописів</a:t>
            </a:r>
            <a:r>
              <a:rPr lang="ru-RU" altLang="ru-RU" b="1" dirty="0"/>
              <a:t> </a:t>
            </a:r>
            <a:r>
              <a:rPr lang="ru-RU" altLang="ru-RU" b="1" dirty="0" err="1"/>
              <a:t>конкретної</a:t>
            </a:r>
            <a:r>
              <a:rPr lang="ru-RU" altLang="ru-RU" b="1" dirty="0"/>
              <a:t> </a:t>
            </a:r>
            <a:r>
              <a:rPr lang="ru-RU" altLang="ru-RU" b="1" dirty="0" err="1"/>
              <a:t>мови</a:t>
            </a:r>
            <a:r>
              <a:rPr lang="ru-RU" altLang="ru-RU" b="1" dirty="0"/>
              <a:t> (</a:t>
            </a:r>
            <a:r>
              <a:rPr lang="ru-RU" altLang="ru-RU" b="1" dirty="0" err="1" smtClean="0"/>
              <a:t>української</a:t>
            </a:r>
            <a:r>
              <a:rPr lang="ru-RU" altLang="ru-RU" b="1" dirty="0" smtClean="0"/>
              <a:t>, </a:t>
            </a:r>
            <a:r>
              <a:rPr lang="ru-RU" altLang="ru-RU" b="1" dirty="0" err="1" smtClean="0"/>
              <a:t>російської</a:t>
            </a:r>
            <a:r>
              <a:rPr lang="ru-RU" altLang="ru-RU" b="1" dirty="0" smtClean="0"/>
              <a:t>, </a:t>
            </a:r>
            <a:r>
              <a:rPr lang="ru-RU" altLang="ru-RU" b="1" dirty="0" err="1" smtClean="0"/>
              <a:t>англійської</a:t>
            </a:r>
            <a:r>
              <a:rPr lang="ru-RU" altLang="ru-RU" b="1" dirty="0" smtClean="0"/>
              <a:t> </a:t>
            </a:r>
            <a:r>
              <a:rPr lang="ru-RU" altLang="ru-RU" b="1" dirty="0"/>
              <a:t>й т.п. ), з </a:t>
            </a:r>
            <a:r>
              <a:rPr lang="ru-RU" altLang="ru-RU" b="1" dirty="0" err="1"/>
              <a:t>яких</a:t>
            </a:r>
            <a:r>
              <a:rPr lang="ru-RU" altLang="ru-RU" b="1" dirty="0"/>
              <a:t> </a:t>
            </a:r>
            <a:r>
              <a:rPr lang="ru-RU" altLang="ru-RU" b="1" dirty="0" err="1"/>
              <a:t>починається</a:t>
            </a:r>
            <a:r>
              <a:rPr lang="ru-RU" altLang="ru-RU" b="1" dirty="0"/>
              <a:t> </a:t>
            </a:r>
            <a:r>
              <a:rPr lang="ru-RU" altLang="ru-RU" b="1" dirty="0" err="1"/>
              <a:t>навчання</a:t>
            </a:r>
            <a:r>
              <a:rPr lang="ru-RU" altLang="ru-RU" b="1" dirty="0"/>
              <a:t> </a:t>
            </a:r>
            <a:r>
              <a:rPr lang="ru-RU" altLang="ru-RU" b="1" dirty="0" err="1"/>
              <a:t>техніці</a:t>
            </a:r>
            <a:r>
              <a:rPr lang="ru-RU" altLang="ru-RU" b="1" dirty="0"/>
              <a:t> </a:t>
            </a:r>
            <a:r>
              <a:rPr lang="ru-RU" altLang="ru-RU" b="1" dirty="0" smtClean="0"/>
              <a:t>письма у </a:t>
            </a:r>
            <a:r>
              <a:rPr lang="ru-RU" altLang="ru-RU" b="1" dirty="0" err="1"/>
              <a:t>школі</a:t>
            </a:r>
            <a:r>
              <a:rPr lang="ru-RU" altLang="ru-RU" b="1" dirty="0"/>
              <a:t>. </a:t>
            </a:r>
            <a:endParaRPr lang="ru-RU" altLang="ru-RU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 err="1" smtClean="0"/>
              <a:t>Окрема</a:t>
            </a:r>
            <a:r>
              <a:rPr lang="ru-RU" altLang="ru-RU" b="1" dirty="0" smtClean="0"/>
              <a:t> </a:t>
            </a:r>
            <a:r>
              <a:rPr lang="ru-RU" altLang="ru-RU" b="1" dirty="0" err="1"/>
              <a:t>ознака</a:t>
            </a:r>
            <a:r>
              <a:rPr lang="ru-RU" altLang="ru-RU" b="1" dirty="0"/>
              <a:t> почерку </a:t>
            </a:r>
            <a:r>
              <a:rPr lang="ru-RU" altLang="ru-RU" b="1" dirty="0" err="1"/>
              <a:t>представляє</a:t>
            </a:r>
            <a:r>
              <a:rPr lang="ru-RU" altLang="ru-RU" b="1" dirty="0"/>
              <a:t> </a:t>
            </a:r>
            <a:r>
              <a:rPr lang="ru-RU" altLang="ru-RU" b="1" dirty="0" err="1"/>
              <a:t>матеріалізований</a:t>
            </a:r>
            <a:r>
              <a:rPr lang="ru-RU" altLang="ru-RU" b="1" dirty="0"/>
              <a:t> </a:t>
            </a:r>
            <a:r>
              <a:rPr lang="ru-RU" altLang="ru-RU" b="1" dirty="0" err="1"/>
              <a:t>прояв</a:t>
            </a:r>
            <a:r>
              <a:rPr lang="ru-RU" altLang="ru-RU" b="1" dirty="0"/>
              <a:t> </a:t>
            </a:r>
            <a:r>
              <a:rPr lang="ru-RU" altLang="ru-RU" b="1" dirty="0" err="1" smtClean="0"/>
              <a:t>рухового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навичку</a:t>
            </a:r>
            <a:r>
              <a:rPr lang="ru-RU" altLang="ru-RU" b="1" dirty="0" smtClean="0"/>
              <a:t>, </a:t>
            </a:r>
            <a:r>
              <a:rPr lang="ru-RU" altLang="ru-RU" b="1" dirty="0" err="1"/>
              <a:t>графічно</a:t>
            </a:r>
            <a:r>
              <a:rPr lang="ru-RU" altLang="ru-RU" b="1" dirty="0"/>
              <a:t> </a:t>
            </a:r>
            <a:r>
              <a:rPr lang="ru-RU" altLang="ru-RU" b="1" dirty="0" err="1"/>
              <a:t>відображеного</a:t>
            </a:r>
            <a:r>
              <a:rPr lang="ru-RU" altLang="ru-RU" b="1" dirty="0"/>
              <a:t> в </a:t>
            </a:r>
            <a:r>
              <a:rPr lang="ru-RU" altLang="ru-RU" b="1" dirty="0" err="1" smtClean="0"/>
              <a:t>письмі</a:t>
            </a:r>
            <a:r>
              <a:rPr lang="ru-RU" altLang="ru-RU" b="1" dirty="0" smtClean="0"/>
              <a:t>.</a:t>
            </a:r>
            <a:endParaRPr lang="ru-RU" altLang="ru-R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00882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/>
      <p:bldP spid="76902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348880"/>
            <a:ext cx="8136904" cy="22322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54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altLang="ru-RU" sz="5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5400" b="1" dirty="0" err="1" smtClean="0">
                <a:solidFill>
                  <a:srgbClr val="FF0000"/>
                </a:solidFill>
              </a:rPr>
              <a:t>документів</a:t>
            </a:r>
            <a:endParaRPr lang="ru-RU" altLang="ru-RU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765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25060" cy="576362"/>
          </a:xfrm>
        </p:spPr>
        <p:txBody>
          <a:bodyPr/>
          <a:lstStyle/>
          <a:p>
            <a:r>
              <a:rPr lang="ru-RU" altLang="ru-RU" sz="3200" b="1" dirty="0" err="1" smtClean="0">
                <a:solidFill>
                  <a:srgbClr val="FF0000"/>
                </a:solidFill>
              </a:rPr>
              <a:t>Письмовий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 - буква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4705"/>
            <a:ext cx="8496944" cy="172819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 smtClean="0"/>
              <a:t>  </a:t>
            </a:r>
            <a:r>
              <a:rPr lang="ru-RU" altLang="ru-RU" sz="2800" b="1" dirty="0" err="1"/>
              <a:t>звичайно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виконується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декількома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рухами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які</a:t>
            </a:r>
            <a:r>
              <a:rPr lang="ru-RU" altLang="ru-RU" sz="2800" b="1" dirty="0"/>
              <a:t> є </a:t>
            </a:r>
            <a:r>
              <a:rPr lang="ru-RU" altLang="ru-RU" sz="2800" b="1" dirty="0" err="1"/>
              <a:t>її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конструктивними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елементами</a:t>
            </a:r>
            <a:r>
              <a:rPr lang="ru-RU" altLang="ru-RU" sz="2800" b="1" dirty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/>
              <a:t>  </a:t>
            </a:r>
            <a:r>
              <a:rPr lang="ru-RU" altLang="ru-RU" sz="2800" b="1" dirty="0" err="1"/>
              <a:t>Об'єднані</a:t>
            </a:r>
            <a:r>
              <a:rPr lang="ru-RU" altLang="ru-RU" sz="2800" b="1" dirty="0"/>
              <a:t> в </a:t>
            </a:r>
            <a:r>
              <a:rPr lang="ru-RU" altLang="ru-RU" sz="2800" b="1" dirty="0" err="1"/>
              <a:t>одне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ціле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елементи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утворюють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букви</a:t>
            </a:r>
            <a:r>
              <a:rPr lang="ru-RU" altLang="ru-RU" sz="2800" b="1" dirty="0"/>
              <a:t> й знаки.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2708920"/>
            <a:ext cx="83375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3200" b="1" dirty="0" smtClean="0">
                <a:solidFill>
                  <a:srgbClr val="FF0000"/>
                </a:solidFill>
              </a:rPr>
              <a:t>В </a:t>
            </a:r>
            <a:r>
              <a:rPr lang="ru-RU" altLang="ru-RU" sz="3200" b="1" dirty="0" err="1" smtClean="0">
                <a:solidFill>
                  <a:srgbClr val="FF0000"/>
                </a:solidFill>
              </a:rPr>
              <a:t>будові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 err="1" smtClean="0">
                <a:solidFill>
                  <a:srgbClr val="FF0000"/>
                </a:solidFill>
              </a:rPr>
              <a:t>букви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 err="1" smtClean="0">
                <a:solidFill>
                  <a:srgbClr val="FF0000"/>
                </a:solidFill>
              </a:rPr>
              <a:t>розрізняють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573016"/>
            <a:ext cx="84815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i="1" dirty="0" err="1" smtClean="0"/>
              <a:t>центральну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частину</a:t>
            </a:r>
            <a:r>
              <a:rPr lang="ru-RU" sz="2800" b="1" i="1" dirty="0"/>
              <a:t> </a:t>
            </a:r>
            <a:r>
              <a:rPr lang="ru-RU" sz="2800" b="1" dirty="0"/>
              <a:t>(</a:t>
            </a:r>
            <a:r>
              <a:rPr lang="ru-RU" sz="2800" b="1" dirty="0" err="1" smtClean="0"/>
              <a:t>властне</a:t>
            </a:r>
            <a:r>
              <a:rPr lang="ru-RU" sz="2800" b="1" dirty="0" smtClean="0"/>
              <a:t> </a:t>
            </a:r>
            <a:r>
              <a:rPr lang="ru-RU" sz="2800" b="1" dirty="0"/>
              <a:t>букву</a:t>
            </a:r>
            <a:r>
              <a:rPr lang="ru-RU" sz="2800" b="1" dirty="0" smtClean="0"/>
              <a:t>),</a:t>
            </a:r>
          </a:p>
          <a:p>
            <a:pPr algn="l"/>
            <a:r>
              <a:rPr lang="ru-RU" sz="2800" b="1" i="1" dirty="0" err="1" smtClean="0"/>
              <a:t>надрядкову</a:t>
            </a:r>
            <a:r>
              <a:rPr lang="ru-RU" sz="2800" b="1" dirty="0" smtClean="0"/>
              <a:t> </a:t>
            </a:r>
            <a:r>
              <a:rPr lang="ru-RU" sz="2800" b="1" dirty="0"/>
              <a:t>й </a:t>
            </a:r>
            <a:r>
              <a:rPr lang="ru-RU" sz="2800" b="1" i="1" dirty="0" err="1"/>
              <a:t>підрядкову</a:t>
            </a:r>
            <a:r>
              <a:rPr lang="ru-RU" sz="2800" b="1" dirty="0"/>
              <a:t>,  а в </a:t>
            </a:r>
            <a:r>
              <a:rPr lang="ru-RU" sz="2800" b="1" dirty="0" err="1"/>
              <a:t>окремих</a:t>
            </a:r>
            <a:r>
              <a:rPr lang="ru-RU" sz="2800" b="1" dirty="0"/>
              <a:t> </a:t>
            </a:r>
            <a:r>
              <a:rPr lang="ru-RU" sz="2800" b="1" dirty="0" err="1"/>
              <a:t>елементах</a:t>
            </a:r>
            <a:r>
              <a:rPr lang="ru-RU" sz="2800" b="1" dirty="0"/>
              <a:t> - </a:t>
            </a:r>
            <a:r>
              <a:rPr lang="ru-RU" sz="2800" b="1" i="1" dirty="0"/>
              <a:t>початок</a:t>
            </a:r>
            <a:r>
              <a:rPr lang="ru-RU" sz="2800" b="1" dirty="0"/>
              <a:t> і </a:t>
            </a:r>
            <a:r>
              <a:rPr lang="ru-RU" sz="2800" b="1" i="1" dirty="0" err="1"/>
              <a:t>закінчення</a:t>
            </a:r>
            <a:r>
              <a:rPr lang="ru-RU" sz="2800" b="1" dirty="0"/>
              <a:t> </a:t>
            </a:r>
            <a:r>
              <a:rPr lang="ru-RU" sz="2800" b="1" i="1" dirty="0" err="1"/>
              <a:t>руху</a:t>
            </a:r>
            <a:r>
              <a:rPr lang="ru-RU" sz="2800" b="1" dirty="0"/>
              <a:t>, </a:t>
            </a:r>
            <a:r>
              <a:rPr lang="ru-RU" sz="2800" b="1" i="1" dirty="0"/>
              <a:t>форму</a:t>
            </a:r>
            <a:r>
              <a:rPr lang="ru-RU" sz="2800" b="1" dirty="0"/>
              <a:t> </a:t>
            </a:r>
            <a:r>
              <a:rPr lang="ru-RU" sz="2800" b="1" dirty="0" err="1"/>
              <a:t>елемента</a:t>
            </a:r>
            <a:r>
              <a:rPr lang="ru-RU" sz="2800" b="1" dirty="0"/>
              <a:t> (пряма, </a:t>
            </a:r>
            <a:r>
              <a:rPr lang="ru-RU" sz="2800" b="1" dirty="0" err="1"/>
              <a:t>звивиста</a:t>
            </a:r>
            <a:r>
              <a:rPr lang="ru-RU" sz="2800" b="1" dirty="0"/>
              <a:t>); </a:t>
            </a:r>
            <a:endParaRPr lang="ru-RU" sz="2800" b="1" dirty="0" smtClean="0"/>
          </a:p>
          <a:p>
            <a:pPr algn="l"/>
            <a:r>
              <a:rPr lang="ru-RU" sz="2800" b="1" i="1" dirty="0" err="1" smtClean="0"/>
              <a:t>півовал</a:t>
            </a:r>
            <a:r>
              <a:rPr lang="ru-RU" sz="2800" b="1" i="1" dirty="0"/>
              <a:t>, овал, </a:t>
            </a:r>
            <a:r>
              <a:rPr lang="ru-RU" sz="2800" b="1" i="1" dirty="0" err="1"/>
              <a:t>петлі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algn="l"/>
            <a:r>
              <a:rPr lang="ru-RU" sz="2800" b="1" i="1" dirty="0" smtClean="0"/>
              <a:t>форму </a:t>
            </a:r>
            <a:r>
              <a:rPr lang="ru-RU" sz="2800" b="1" i="1" dirty="0"/>
              <a:t>й </a:t>
            </a:r>
            <a:r>
              <a:rPr lang="ru-RU" sz="2800" b="1" i="1" dirty="0" err="1"/>
              <a:t>напрямок</a:t>
            </a:r>
            <a:r>
              <a:rPr lang="ru-RU" sz="2800" b="1" i="1" dirty="0"/>
              <a:t> </a:t>
            </a:r>
            <a:r>
              <a:rPr lang="ru-RU" sz="2800" b="1" i="1" dirty="0" err="1"/>
              <a:t>руху</a:t>
            </a:r>
            <a:r>
              <a:rPr lang="ru-RU" sz="2800" b="1" dirty="0"/>
              <a:t>, </a:t>
            </a:r>
            <a:r>
              <a:rPr lang="ru-RU" sz="2800" b="1" i="1" dirty="0" err="1"/>
              <a:t>спосіб</a:t>
            </a:r>
            <a:r>
              <a:rPr lang="ru-RU" sz="2800" b="1" i="1" dirty="0"/>
              <a:t> </a:t>
            </a:r>
            <a:r>
              <a:rPr lang="ru-RU" sz="2800" b="1" i="1" dirty="0" err="1"/>
              <a:t>їх</a:t>
            </a:r>
            <a:r>
              <a:rPr lang="ru-RU" sz="2800" b="1" i="1" dirty="0"/>
              <a:t> </a:t>
            </a:r>
            <a:r>
              <a:rPr lang="ru-RU" sz="2800" b="1" i="1" dirty="0" err="1"/>
              <a:t>з'єднання</a:t>
            </a:r>
            <a:r>
              <a:rPr lang="ru-RU" sz="2800" b="1" dirty="0"/>
              <a:t> й </a:t>
            </a:r>
            <a:r>
              <a:rPr lang="ru-RU" sz="2800" b="1" i="1" dirty="0" err="1"/>
              <a:t>відносне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розташування</a:t>
            </a:r>
            <a:r>
              <a:rPr lang="ru-RU" sz="2800" b="1" i="1" dirty="0" smtClean="0"/>
              <a:t> </a:t>
            </a:r>
            <a:endParaRPr lang="ru-RU" sz="28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smtClean="0"/>
              <a:t>Наклон почерка 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42327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600" b="1" smtClean="0"/>
              <a:t>  Почерки, в которых угол наклона штрихов букв менее 50°, иногда называют </a:t>
            </a:r>
            <a:r>
              <a:rPr lang="ru-RU" altLang="ru-RU" sz="3600" b="1" smtClean="0">
                <a:solidFill>
                  <a:srgbClr val="FF0000"/>
                </a:solidFill>
              </a:rPr>
              <a:t>косонаклонным</a:t>
            </a:r>
            <a:r>
              <a:rPr lang="ru-RU" altLang="ru-RU" sz="3600" b="1" smtClean="0"/>
              <a:t> (правым либо левым). 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smtClean="0"/>
              <a:t>  Если в почерке имеются различные наклоны букв к линии строки, его называют </a:t>
            </a:r>
            <a:r>
              <a:rPr lang="ru-RU" altLang="ru-RU" sz="3600" b="1" smtClean="0">
                <a:solidFill>
                  <a:srgbClr val="FF0000"/>
                </a:solidFill>
              </a:rPr>
              <a:t>смешанным</a:t>
            </a:r>
            <a:r>
              <a:rPr lang="ru-RU" altLang="ru-RU" sz="3600" b="1" smtClean="0"/>
              <a:t>. 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4997" name="Picture 7" descr="Индивидуальность почерк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19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8" descr="Индивидуальность почерка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9" descr="Индивидуальность почерка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40386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0" descr="Индивидуальность почерка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37290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1" descr="Индивидуальность почерка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7020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4" grpId="0"/>
      <p:bldP spid="8837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dirty="0"/>
              <a:t>Методика </a:t>
            </a:r>
            <a:r>
              <a:rPr lang="ru-RU" altLang="ru-RU" sz="3200" b="1" i="1" dirty="0" err="1"/>
              <a:t>криміналістичного</a:t>
            </a:r>
            <a:r>
              <a:rPr lang="ru-RU" altLang="ru-RU" sz="3200" b="1" i="1" dirty="0"/>
              <a:t> </a:t>
            </a:r>
            <a:r>
              <a:rPr lang="ru-RU" altLang="ru-RU" sz="3200" b="1" i="1" dirty="0" err="1" smtClean="0"/>
              <a:t>дослідження</a:t>
            </a:r>
            <a:r>
              <a:rPr lang="ru-RU" altLang="ru-RU" sz="3200" b="1" i="1" dirty="0" smtClean="0"/>
              <a:t> письма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064127" cy="44656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3700" b="1" dirty="0" err="1">
                <a:solidFill>
                  <a:srgbClr val="FF0000"/>
                </a:solidFill>
              </a:rPr>
              <a:t>здійснюється</a:t>
            </a:r>
            <a:r>
              <a:rPr lang="ru-RU" altLang="ru-RU" sz="3700" b="1" dirty="0">
                <a:solidFill>
                  <a:srgbClr val="FF0000"/>
                </a:solidFill>
              </a:rPr>
              <a:t> у </a:t>
            </a:r>
            <a:r>
              <a:rPr lang="ru-RU" altLang="ru-RU" sz="3700" b="1" dirty="0" err="1">
                <a:solidFill>
                  <a:srgbClr val="FF0000"/>
                </a:solidFill>
              </a:rPr>
              <a:t>двох</a:t>
            </a:r>
            <a:r>
              <a:rPr lang="ru-RU" altLang="ru-RU" sz="3700" b="1" dirty="0">
                <a:solidFill>
                  <a:srgbClr val="FF0000"/>
                </a:solidFill>
              </a:rPr>
              <a:t> формах:</a:t>
            </a:r>
          </a:p>
          <a:p>
            <a:pPr>
              <a:buFont typeface="Wingdings" pitchFamily="2" charset="2"/>
              <a:buNone/>
            </a:pPr>
            <a:endParaRPr lang="ru-RU" altLang="ru-RU" sz="3700" b="1" dirty="0"/>
          </a:p>
          <a:p>
            <a:pPr>
              <a:buFont typeface="Wingdings" pitchFamily="2" charset="2"/>
              <a:buNone/>
            </a:pPr>
            <a:r>
              <a:rPr lang="ru-RU" altLang="ru-RU" sz="3700" b="1" dirty="0"/>
              <a:t> 1) </a:t>
            </a:r>
            <a:r>
              <a:rPr lang="ru-RU" altLang="ru-RU" sz="3700" b="1" dirty="0" err="1"/>
              <a:t>попереднього</a:t>
            </a:r>
            <a:r>
              <a:rPr lang="ru-RU" altLang="ru-RU" sz="3700" b="1" dirty="0"/>
              <a:t> й</a:t>
            </a:r>
          </a:p>
          <a:p>
            <a:pPr>
              <a:buFont typeface="Wingdings" pitchFamily="2" charset="2"/>
              <a:buNone/>
            </a:pPr>
            <a:r>
              <a:rPr lang="ru-RU" altLang="ru-RU" sz="3700" b="1" dirty="0"/>
              <a:t> 2) </a:t>
            </a:r>
            <a:r>
              <a:rPr lang="ru-RU" altLang="ru-RU" sz="3700" b="1" dirty="0" err="1"/>
              <a:t>судово-експертного</a:t>
            </a:r>
            <a:r>
              <a:rPr lang="ru-RU" altLang="ru-RU" sz="3700" b="1" dirty="0"/>
              <a:t> </a:t>
            </a:r>
            <a:r>
              <a:rPr lang="ru-RU" altLang="ru-RU" sz="3700" b="1" dirty="0" err="1"/>
              <a:t>дослідження</a:t>
            </a:r>
            <a:r>
              <a:rPr lang="ru-RU" altLang="ru-RU" sz="3700" b="1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dirty="0" err="1">
                <a:solidFill>
                  <a:srgbClr val="FF0000"/>
                </a:solidFill>
              </a:rPr>
              <a:t>Попереднє</a:t>
            </a:r>
            <a:r>
              <a:rPr lang="ru-RU" altLang="ru-RU" sz="3200" b="1" i="1" dirty="0">
                <a:solidFill>
                  <a:srgbClr val="FF0000"/>
                </a:solidFill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</a:rPr>
              <a:t>дослідження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письма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42327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 dirty="0"/>
              <a:t> </a:t>
            </a:r>
            <a:r>
              <a:rPr lang="ru-RU" altLang="ru-RU" b="1" dirty="0" smtClean="0"/>
              <a:t>   проводиться </a:t>
            </a:r>
            <a:r>
              <a:rPr lang="ru-RU" altLang="ru-RU" b="1" dirty="0"/>
              <a:t>для </a:t>
            </a:r>
            <a:r>
              <a:rPr lang="ru-RU" altLang="ru-RU" b="1" dirty="0" err="1"/>
              <a:t>одержання</a:t>
            </a:r>
            <a:r>
              <a:rPr lang="ru-RU" altLang="ru-RU" b="1" dirty="0"/>
              <a:t>  </a:t>
            </a:r>
            <a:r>
              <a:rPr lang="ru-RU" altLang="ru-RU" b="1" dirty="0" err="1" smtClean="0"/>
              <a:t>орієнтуючої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інформації</a:t>
            </a:r>
            <a:r>
              <a:rPr lang="ru-RU" altLang="ru-RU" b="1" dirty="0" smtClean="0"/>
              <a:t> </a:t>
            </a:r>
            <a:r>
              <a:rPr lang="ru-RU" altLang="ru-RU" b="1" dirty="0"/>
              <a:t>органом, </a:t>
            </a:r>
            <a:r>
              <a:rPr lang="ru-RU" altLang="ru-RU" b="1" dirty="0" err="1"/>
              <a:t>дізнання</a:t>
            </a:r>
            <a:r>
              <a:rPr lang="ru-RU" altLang="ru-RU" b="1" dirty="0"/>
              <a:t>, </a:t>
            </a:r>
            <a:r>
              <a:rPr lang="ru-RU" altLang="ru-RU" b="1" dirty="0" err="1"/>
              <a:t>слідчим</a:t>
            </a:r>
            <a:r>
              <a:rPr lang="ru-RU" altLang="ru-RU" b="1" dirty="0"/>
              <a:t>, прокурором, судом </a:t>
            </a:r>
            <a:r>
              <a:rPr lang="ru-RU" altLang="ru-RU" b="1" dirty="0" err="1"/>
              <a:t>головним</a:t>
            </a:r>
            <a:r>
              <a:rPr lang="ru-RU" altLang="ru-RU" b="1" dirty="0"/>
              <a:t> чином у </a:t>
            </a:r>
            <a:r>
              <a:rPr lang="ru-RU" altLang="ru-RU" b="1" dirty="0" err="1"/>
              <a:t>стадії</a:t>
            </a:r>
            <a:r>
              <a:rPr lang="ru-RU" altLang="ru-RU" b="1" dirty="0"/>
              <a:t> </a:t>
            </a:r>
            <a:r>
              <a:rPr lang="ru-RU" altLang="ru-RU" b="1" dirty="0" smtClean="0"/>
              <a:t>початку </a:t>
            </a:r>
            <a:r>
              <a:rPr lang="ru-RU" altLang="ru-RU" b="1" dirty="0" err="1" smtClean="0"/>
              <a:t>розслідування</a:t>
            </a:r>
            <a:r>
              <a:rPr lang="ru-RU" altLang="ru-RU" b="1" dirty="0" smtClean="0"/>
              <a:t>: </a:t>
            </a:r>
            <a:r>
              <a:rPr lang="ru-RU" altLang="ru-RU" b="1" dirty="0"/>
              <a:t>при </a:t>
            </a:r>
            <a:r>
              <a:rPr lang="ru-RU" altLang="ru-RU" b="1" dirty="0" err="1"/>
              <a:t>прийманні</a:t>
            </a:r>
            <a:r>
              <a:rPr lang="ru-RU" altLang="ru-RU" b="1" dirty="0"/>
              <a:t> </a:t>
            </a:r>
            <a:r>
              <a:rPr lang="ru-RU" altLang="ru-RU" b="1" dirty="0" err="1"/>
              <a:t>заяв</a:t>
            </a:r>
            <a:r>
              <a:rPr lang="ru-RU" altLang="ru-RU" b="1" dirty="0"/>
              <a:t>, </a:t>
            </a:r>
            <a:r>
              <a:rPr lang="ru-RU" altLang="ru-RU" b="1" dirty="0" err="1"/>
              <a:t>повідомлень</a:t>
            </a:r>
            <a:r>
              <a:rPr lang="ru-RU" altLang="ru-RU" b="1" dirty="0"/>
              <a:t> про </a:t>
            </a:r>
            <a:r>
              <a:rPr lang="ru-RU" altLang="ru-RU" b="1" dirty="0" err="1"/>
              <a:t>злочини</a:t>
            </a:r>
            <a:r>
              <a:rPr lang="ru-RU" altLang="ru-RU" b="1" dirty="0"/>
              <a:t>, </a:t>
            </a:r>
            <a:r>
              <a:rPr lang="ru-RU" altLang="ru-RU" b="1" dirty="0" err="1"/>
              <a:t>витребування</a:t>
            </a:r>
            <a:r>
              <a:rPr lang="ru-RU" altLang="ru-RU" b="1" dirty="0"/>
              <a:t> </a:t>
            </a:r>
            <a:r>
              <a:rPr lang="ru-RU" altLang="ru-RU" b="1" dirty="0" err="1"/>
              <a:t>документів</a:t>
            </a:r>
            <a:r>
              <a:rPr lang="ru-RU" altLang="ru-RU" b="1" dirty="0"/>
              <a:t>. </a:t>
            </a:r>
            <a:endParaRPr lang="ru-RU" altLang="ru-RU" sz="33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dirty="0" err="1"/>
              <a:t>Експертне</a:t>
            </a:r>
            <a:r>
              <a:rPr lang="ru-RU" altLang="ru-RU" sz="3200" b="1" i="1" dirty="0"/>
              <a:t> </a:t>
            </a:r>
            <a:r>
              <a:rPr lang="ru-RU" altLang="ru-RU" sz="3200" b="1" i="1" dirty="0" err="1" smtClean="0"/>
              <a:t>дослідження</a:t>
            </a:r>
            <a:r>
              <a:rPr lang="ru-RU" altLang="ru-RU" sz="3200" b="1" i="1" dirty="0" smtClean="0"/>
              <a:t> письма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07375" cy="47529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   проводиться </a:t>
            </a:r>
            <a:r>
              <a:rPr lang="ru-RU" altLang="ru-RU" sz="2800" b="1" dirty="0"/>
              <a:t>на </a:t>
            </a:r>
            <a:r>
              <a:rPr lang="ru-RU" altLang="ru-RU" sz="2800" b="1" dirty="0" err="1"/>
              <a:t>підставі</a:t>
            </a:r>
            <a:r>
              <a:rPr lang="ru-RU" altLang="ru-RU" sz="2800" b="1" dirty="0"/>
              <a:t> постанови </a:t>
            </a:r>
            <a:r>
              <a:rPr lang="ru-RU" altLang="ru-RU" sz="2800" b="1" dirty="0" err="1"/>
              <a:t>слідчого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або</a:t>
            </a:r>
            <a:r>
              <a:rPr lang="ru-RU" altLang="ru-RU" sz="2800" b="1" dirty="0"/>
              <a:t> </a:t>
            </a:r>
            <a:r>
              <a:rPr lang="ru-RU" altLang="ru-RU" sz="2800" b="1" dirty="0" smtClean="0"/>
              <a:t>постанови (</a:t>
            </a:r>
            <a:r>
              <a:rPr lang="ru-RU" altLang="ru-RU" sz="2800" b="1" dirty="0" err="1" smtClean="0"/>
              <a:t>ухвали</a:t>
            </a:r>
            <a:r>
              <a:rPr lang="ru-RU" altLang="ru-RU" sz="2800" b="1" dirty="0" smtClean="0"/>
              <a:t>) суду </a:t>
            </a:r>
            <a:r>
              <a:rPr lang="ru-RU" altLang="ru-RU" sz="2800" b="1" dirty="0"/>
              <a:t>в </a:t>
            </a:r>
            <a:r>
              <a:rPr lang="ru-RU" altLang="ru-RU" sz="2800" b="1" dirty="0" err="1"/>
              <a:t>спеціалізованих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установах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або</a:t>
            </a:r>
            <a:r>
              <a:rPr lang="ru-RU" altLang="ru-RU" sz="2800" b="1" dirty="0"/>
              <a:t> </a:t>
            </a:r>
            <a:r>
              <a:rPr lang="ru-RU" altLang="ru-RU" sz="2800" b="1" dirty="0" smtClean="0"/>
              <a:t>поза ними </a:t>
            </a:r>
            <a:r>
              <a:rPr lang="ru-RU" altLang="ru-RU" sz="2800" b="1" dirty="0" err="1" smtClean="0"/>
              <a:t>певними</a:t>
            </a: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фахівцями</a:t>
            </a:r>
            <a:r>
              <a:rPr lang="ru-RU" altLang="ru-RU" sz="2800" b="1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/>
              <a:t>   Методика </a:t>
            </a:r>
            <a:r>
              <a:rPr lang="ru-RU" altLang="ru-RU" sz="2800" b="1" dirty="0" err="1"/>
              <a:t>дослідження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включає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наступні</a:t>
            </a:r>
            <a:r>
              <a:rPr lang="ru-RU" altLang="ru-RU" sz="2800" b="1" dirty="0"/>
              <a:t> </a:t>
            </a:r>
            <a:r>
              <a:rPr lang="ru-RU" altLang="ru-RU" sz="2800" b="1" dirty="0" err="1">
                <a:solidFill>
                  <a:srgbClr val="FF0000"/>
                </a:solidFill>
              </a:rPr>
              <a:t>етапи</a:t>
            </a:r>
            <a:r>
              <a:rPr lang="ru-RU" altLang="ru-RU" sz="2800" b="1" dirty="0"/>
              <a:t>: </a:t>
            </a:r>
            <a:r>
              <a:rPr lang="ru-RU" altLang="ru-RU" sz="2800" b="1" dirty="0" err="1" smtClean="0"/>
              <a:t>підготовку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роздільне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дослідження</a:t>
            </a:r>
            <a:r>
              <a:rPr lang="ru-RU" altLang="ru-RU" sz="2800" b="1" dirty="0"/>
              <a:t>,  </a:t>
            </a:r>
            <a:r>
              <a:rPr lang="ru-RU" altLang="ru-RU" sz="2800" b="1" dirty="0" err="1"/>
              <a:t>порівняльне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дослідження</a:t>
            </a:r>
            <a:r>
              <a:rPr lang="ru-RU" altLang="ru-RU" sz="2800" b="1" dirty="0"/>
              <a:t>,  </a:t>
            </a:r>
            <a:r>
              <a:rPr lang="ru-RU" altLang="ru-RU" sz="2800" b="1" dirty="0" err="1"/>
              <a:t>оцінку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результатів</a:t>
            </a:r>
            <a:r>
              <a:rPr lang="ru-RU" altLang="ru-RU" sz="2800" b="1" dirty="0"/>
              <a:t>  </a:t>
            </a:r>
            <a:r>
              <a:rPr lang="ru-RU" altLang="ru-RU" sz="2800" b="1" dirty="0" err="1"/>
              <a:t>порівняння</a:t>
            </a:r>
            <a:r>
              <a:rPr lang="ru-RU" altLang="ru-RU" sz="2800" b="1" dirty="0"/>
              <a:t> й </a:t>
            </a:r>
            <a:r>
              <a:rPr lang="ru-RU" altLang="ru-RU" sz="2800" b="1" dirty="0" err="1"/>
              <a:t>формулювання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висновків</a:t>
            </a:r>
            <a:r>
              <a:rPr lang="ru-RU" altLang="ru-RU" sz="2800" b="1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dirty="0" smtClean="0"/>
              <a:t>При </a:t>
            </a:r>
            <a:r>
              <a:rPr lang="ru-RU" altLang="ru-RU" sz="3200" b="1" i="1" dirty="0" err="1" smtClean="0"/>
              <a:t>призначенні</a:t>
            </a:r>
            <a:r>
              <a:rPr lang="ru-RU" altLang="ru-RU" sz="3200" b="1" i="1" dirty="0" smtClean="0"/>
              <a:t> </a:t>
            </a:r>
            <a:r>
              <a:rPr lang="ru-RU" altLang="ru-RU" sz="3200" b="1" i="1" dirty="0" err="1" smtClean="0"/>
              <a:t>судової</a:t>
            </a:r>
            <a:r>
              <a:rPr lang="ru-RU" altLang="ru-RU" sz="3200" b="1" i="1" dirty="0" smtClean="0"/>
              <a:t> </a:t>
            </a:r>
            <a:r>
              <a:rPr lang="ru-RU" altLang="ru-RU" sz="3200" b="1" i="1" dirty="0" err="1" smtClean="0"/>
              <a:t>експертизи</a:t>
            </a:r>
            <a:endParaRPr lang="ru-RU" altLang="ru-RU" sz="3200" b="1" i="1" dirty="0" smtClean="0"/>
          </a:p>
        </p:txBody>
      </p:sp>
      <p:sp>
        <p:nvSpPr>
          <p:cNvPr id="8642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278813" cy="4968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b="1" dirty="0" smtClean="0"/>
              <a:t>   </a:t>
            </a:r>
            <a:r>
              <a:rPr lang="ru-RU" altLang="ru-RU" sz="2000" b="1" dirty="0" err="1">
                <a:solidFill>
                  <a:srgbClr val="FF0000"/>
                </a:solidFill>
              </a:rPr>
              <a:t>слідчий</a:t>
            </a:r>
            <a:r>
              <a:rPr lang="ru-RU" altLang="ru-RU" sz="2000" b="1" dirty="0">
                <a:solidFill>
                  <a:srgbClr val="FF0000"/>
                </a:solidFill>
              </a:rPr>
              <a:t> (суд), орган </a:t>
            </a:r>
            <a:r>
              <a:rPr lang="ru-RU" altLang="ru-RU" sz="2000" b="1" dirty="0" err="1">
                <a:solidFill>
                  <a:srgbClr val="FF0000"/>
                </a:solidFill>
              </a:rPr>
              <a:t>дізнання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направляє</a:t>
            </a:r>
            <a:r>
              <a:rPr lang="ru-RU" altLang="ru-RU" sz="2000" b="1" dirty="0">
                <a:solidFill>
                  <a:srgbClr val="FF0000"/>
                </a:solidFill>
              </a:rPr>
              <a:t> в </a:t>
            </a:r>
            <a:r>
              <a:rPr lang="ru-RU" altLang="ru-RU" sz="2000" b="1" dirty="0" err="1">
                <a:solidFill>
                  <a:srgbClr val="FF0000"/>
                </a:solidFill>
              </a:rPr>
              <a:t>експертну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установу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або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експертові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наступні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документи</a:t>
            </a:r>
            <a:r>
              <a:rPr lang="ru-RU" altLang="ru-RU" sz="2000" b="1" dirty="0">
                <a:solidFill>
                  <a:srgbClr val="FF0000"/>
                </a:solidFill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а</a:t>
            </a:r>
            <a:r>
              <a:rPr lang="ru-RU" altLang="ru-RU" sz="2800" b="1" dirty="0"/>
              <a:t>) </a:t>
            </a:r>
            <a:r>
              <a:rPr lang="ru-RU" altLang="ru-RU" sz="2800" b="1" dirty="0" smtClean="0"/>
              <a:t>постанова про </a:t>
            </a:r>
            <a:r>
              <a:rPr lang="ru-RU" altLang="ru-RU" sz="2800" b="1" dirty="0" err="1"/>
              <a:t>призначення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експертизи</a:t>
            </a:r>
            <a:r>
              <a:rPr lang="ru-RU" altLang="ru-RU" sz="2800" b="1" dirty="0"/>
              <a:t>; </a:t>
            </a:r>
          </a:p>
          <a:p>
            <a:pPr>
              <a:buFont typeface="Wingdings" pitchFamily="2" charset="2"/>
              <a:buNone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б</a:t>
            </a:r>
            <a:r>
              <a:rPr lang="ru-RU" altLang="ru-RU" sz="2800" b="1" dirty="0"/>
              <a:t>) </a:t>
            </a:r>
            <a:r>
              <a:rPr lang="ru-RU" altLang="ru-RU" sz="2800" b="1" dirty="0" err="1"/>
              <a:t>документи</a:t>
            </a:r>
            <a:r>
              <a:rPr lang="ru-RU" altLang="ru-RU" sz="2800" b="1" dirty="0"/>
              <a:t>, рукописи й </a:t>
            </a:r>
            <a:r>
              <a:rPr lang="ru-RU" altLang="ru-RU" sz="2800" b="1" dirty="0" err="1"/>
              <a:t>інші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матеріали</a:t>
            </a:r>
            <a:r>
              <a:rPr lang="ru-RU" altLang="ru-RU" sz="2800" b="1" dirty="0"/>
              <a:t>, у </a:t>
            </a:r>
            <a:r>
              <a:rPr lang="ru-RU" altLang="ru-RU" sz="2800" b="1" dirty="0" err="1"/>
              <a:t>яких</a:t>
            </a:r>
            <a:r>
              <a:rPr lang="ru-RU" altLang="ru-RU" sz="2800" b="1" dirty="0"/>
              <a:t> є </a:t>
            </a:r>
            <a:r>
              <a:rPr lang="ru-RU" altLang="ru-RU" sz="2800" b="1" dirty="0" err="1" smtClean="0"/>
              <a:t>досліджуване</a:t>
            </a:r>
            <a:r>
              <a:rPr lang="ru-RU" altLang="ru-RU" sz="2800" b="1" dirty="0" smtClean="0"/>
              <a:t>  письмо; </a:t>
            </a:r>
          </a:p>
          <a:p>
            <a:pPr>
              <a:buFont typeface="Wingdings" pitchFamily="2" charset="2"/>
              <a:buNone/>
            </a:pPr>
            <a:r>
              <a:rPr lang="ru-RU" altLang="ru-RU" sz="2800" b="1" dirty="0"/>
              <a:t>в) </a:t>
            </a:r>
            <a:r>
              <a:rPr lang="ru-RU" altLang="ru-RU" sz="2800" b="1" dirty="0" err="1"/>
              <a:t>зразки</a:t>
            </a:r>
            <a:r>
              <a:rPr lang="ru-RU" altLang="ru-RU" sz="2800" b="1" dirty="0"/>
              <a:t> </a:t>
            </a:r>
            <a:r>
              <a:rPr lang="ru-RU" altLang="ru-RU" sz="2800" b="1" dirty="0" smtClean="0"/>
              <a:t>письма; </a:t>
            </a:r>
            <a:endParaRPr lang="ru-RU" altLang="ru-RU" sz="2800" b="1" dirty="0"/>
          </a:p>
          <a:p>
            <a:pPr>
              <a:buFont typeface="Wingdings" pitchFamily="2" charset="2"/>
              <a:buNone/>
            </a:pPr>
            <a:r>
              <a:rPr lang="ru-RU" altLang="ru-RU" sz="2800" b="1" dirty="0" smtClean="0"/>
              <a:t>г</a:t>
            </a:r>
            <a:r>
              <a:rPr lang="ru-RU" altLang="ru-RU" sz="2800" b="1" dirty="0"/>
              <a:t>) </a:t>
            </a:r>
            <a:r>
              <a:rPr lang="ru-RU" altLang="ru-RU" sz="2800" b="1" dirty="0" err="1"/>
              <a:t>матеріали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справи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що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містять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відомості</a:t>
            </a:r>
            <a:r>
              <a:rPr lang="ru-RU" altLang="ru-RU" sz="2800" b="1" dirty="0"/>
              <a:t> про </a:t>
            </a:r>
            <a:r>
              <a:rPr lang="ru-RU" altLang="ru-RU" sz="2800" b="1" dirty="0" err="1"/>
              <a:t>передбачуваного</a:t>
            </a:r>
            <a:r>
              <a:rPr lang="ru-RU" altLang="ru-RU" sz="2800" b="1" dirty="0"/>
              <a:t> автора й </a:t>
            </a:r>
            <a:r>
              <a:rPr lang="ru-RU" altLang="ru-RU" sz="2800" b="1" dirty="0" err="1" smtClean="0"/>
              <a:t>виконавців</a:t>
            </a:r>
            <a:r>
              <a:rPr lang="ru-RU" altLang="ru-RU" sz="2800" b="1" dirty="0" smtClean="0"/>
              <a:t>, </a:t>
            </a:r>
            <a:r>
              <a:rPr lang="ru-RU" altLang="ru-RU" sz="2800" b="1" dirty="0"/>
              <a:t>а </a:t>
            </a:r>
            <a:r>
              <a:rPr lang="ru-RU" altLang="ru-RU" sz="2800" b="1" dirty="0" err="1"/>
              <a:t>також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документи</a:t>
            </a:r>
            <a:r>
              <a:rPr lang="ru-RU" altLang="ru-RU" sz="2800" b="1" dirty="0"/>
              <a:t>, </a:t>
            </a:r>
            <a:r>
              <a:rPr lang="ru-RU" altLang="ru-RU" sz="2800" b="1" dirty="0" err="1"/>
              <a:t>що</a:t>
            </a:r>
            <a:r>
              <a:rPr lang="ru-RU" altLang="ru-RU" sz="2800" b="1" dirty="0"/>
              <a:t> </a:t>
            </a:r>
            <a:r>
              <a:rPr lang="ru-RU" altLang="ru-RU" sz="2800" b="1" dirty="0" err="1" smtClean="0"/>
              <a:t>відносяться</a:t>
            </a:r>
            <a:r>
              <a:rPr lang="ru-RU" altLang="ru-RU" sz="2800" b="1" dirty="0" smtClean="0"/>
              <a:t> до </a:t>
            </a:r>
            <a:r>
              <a:rPr lang="ru-RU" altLang="ru-RU" sz="2800" b="1" dirty="0"/>
              <a:t>умов </a:t>
            </a:r>
            <a:r>
              <a:rPr lang="ru-RU" altLang="ru-RU" sz="2800" b="1" dirty="0" err="1"/>
              <a:t>виконання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досліджуваних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документів</a:t>
            </a:r>
            <a:r>
              <a:rPr lang="ru-RU" altLang="ru-RU" sz="2800" b="1" dirty="0"/>
              <a:t>.</a:t>
            </a:r>
          </a:p>
          <a:p>
            <a:pPr algn="ctr">
              <a:buFont typeface="Wingdings" pitchFamily="2" charset="2"/>
              <a:buNone/>
            </a:pPr>
            <a:endParaRPr lang="ru-RU" altLang="ru-RU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5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" y="1"/>
            <a:ext cx="8611989" cy="980728"/>
          </a:xfrm>
        </p:spPr>
        <p:txBody>
          <a:bodyPr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cs typeface="Times New Roman" pitchFamily="18" charset="0"/>
              </a:rPr>
              <a:t>ПІДГОТОВКА МАТЕРІАЛІВ ДЛЯ ПРИЗНАЧЕННЯ ПОЧЕРКОЗНАВЧОЇ ЕКСПЕРТИЗИ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539552" y="980728"/>
            <a:ext cx="84296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uk-UA" altLang="ru-RU" sz="2000" dirty="0">
                <a:cs typeface="Times New Roman" pitchFamily="18" charset="0"/>
              </a:rPr>
              <a:t>До об'єктів, необхідних для проведення почеркознавчого дослідження, належать досліджуваний рукописний документ і зразки почерку ймовірних виконавців. Важливе значення має відбір зразків для порівняльного дослідження. </a:t>
            </a:r>
          </a:p>
          <a:p>
            <a:pPr algn="just" eaLnBrk="1" hangingPunct="1"/>
            <a:r>
              <a:rPr lang="uk-UA" altLang="ru-RU" sz="2000" i="1" dirty="0">
                <a:solidFill>
                  <a:srgbClr val="FF0000"/>
                </a:solidFill>
              </a:rPr>
              <a:t>Вільні зразки почерку </a:t>
            </a:r>
            <a:r>
              <a:rPr lang="uk-UA" altLang="ru-RU" sz="2000" i="1" dirty="0"/>
              <a:t>— </a:t>
            </a:r>
            <a:r>
              <a:rPr lang="uk-UA" altLang="ru-RU" sz="2000" dirty="0"/>
              <a:t>це рукописні тексти, що виконані особою не у зв'язку з розслідуванням кримінальної справи і, як правило, до її порушення. Це може бути особисте й службове листування, заяви, автобіографії, анкети, розписки, бухгалтерські документи тощо.</a:t>
            </a:r>
            <a:endParaRPr lang="ru-RU" altLang="ru-RU" sz="2000" dirty="0"/>
          </a:p>
          <a:p>
            <a:pPr algn="just" eaLnBrk="1" hangingPunct="1"/>
            <a:r>
              <a:rPr lang="uk-UA" altLang="ru-RU" sz="2000" i="1" dirty="0">
                <a:solidFill>
                  <a:srgbClr val="FF0000"/>
                </a:solidFill>
              </a:rPr>
              <a:t>Експериментальні зразки почерку </a:t>
            </a:r>
            <a:r>
              <a:rPr lang="uk-UA" altLang="ru-RU" sz="2000" i="1" dirty="0"/>
              <a:t>— </a:t>
            </a:r>
            <a:r>
              <a:rPr lang="uk-UA" altLang="ru-RU" sz="2000" dirty="0"/>
              <a:t>це рукописні тексти, що спеціально виконані ймовірним виконавцем на пропозицію органу розслідування чи суду відповідно до вимог кримінально-процесуального законодавства (на підставі постанови, із складанням протоколу про відбір зразків у присутності понятих).</a:t>
            </a:r>
            <a:endParaRPr lang="ru-RU" altLang="ru-RU" sz="2000" dirty="0"/>
          </a:p>
          <a:p>
            <a:pPr algn="just" eaLnBrk="1" hangingPunct="1"/>
            <a:r>
              <a:rPr lang="uk-UA" altLang="ru-RU" sz="2000" i="1" dirty="0">
                <a:solidFill>
                  <a:srgbClr val="FF0000"/>
                </a:solidFill>
              </a:rPr>
              <a:t>Умовно-вільні зразки </a:t>
            </a:r>
            <a:r>
              <a:rPr lang="uk-UA" altLang="ru-RU" sz="2000" i="1" dirty="0"/>
              <a:t>— </a:t>
            </a:r>
            <a:r>
              <a:rPr lang="uk-UA" altLang="ru-RU" sz="2000" dirty="0"/>
              <a:t>це рукописні тексти певної особи, що виконані у зв'язку з розслідуванням кримінальної справи, під час її розслідування, але не у зв'язку з необхідністю використання в якості зразків для проведення почеркознавчих досліджень</a:t>
            </a:r>
            <a:r>
              <a:rPr lang="uk-UA" altLang="ru-RU" sz="2000" dirty="0" smtClean="0"/>
              <a:t>.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19788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dirty="0" err="1" smtClean="0"/>
              <a:t>Підпис</a:t>
            </a:r>
            <a:r>
              <a:rPr lang="ru-RU" altLang="ru-RU" sz="4000" b="1" i="1" dirty="0" smtClean="0"/>
              <a:t> - 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56932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 dirty="0"/>
              <a:t> </a:t>
            </a:r>
            <a:r>
              <a:rPr lang="ru-RU" altLang="ru-RU" b="1" dirty="0" err="1"/>
              <a:t>це</a:t>
            </a:r>
            <a:r>
              <a:rPr lang="ru-RU" altLang="ru-RU" b="1" dirty="0"/>
              <a:t> </a:t>
            </a:r>
            <a:r>
              <a:rPr lang="ru-RU" altLang="ru-RU" b="1" dirty="0" err="1"/>
              <a:t>особливий</a:t>
            </a:r>
            <a:r>
              <a:rPr lang="ru-RU" altLang="ru-RU" b="1" dirty="0"/>
              <a:t> вид </a:t>
            </a:r>
            <a:r>
              <a:rPr lang="ru-RU" altLang="ru-RU" b="1" dirty="0" err="1"/>
              <a:t>рукопису</a:t>
            </a:r>
            <a:r>
              <a:rPr lang="ru-RU" altLang="ru-RU" b="1" dirty="0"/>
              <a:t>, </a:t>
            </a:r>
            <a:r>
              <a:rPr lang="ru-RU" altLang="ru-RU" b="1" dirty="0" err="1"/>
              <a:t>що</a:t>
            </a:r>
            <a:r>
              <a:rPr lang="ru-RU" altLang="ru-RU" b="1" dirty="0"/>
              <a:t> </a:t>
            </a:r>
            <a:r>
              <a:rPr lang="ru-RU" altLang="ru-RU" b="1" dirty="0" err="1"/>
              <a:t>відбиває</a:t>
            </a:r>
            <a:r>
              <a:rPr lang="ru-RU" altLang="ru-RU" b="1" dirty="0"/>
              <a:t> </a:t>
            </a:r>
            <a:r>
              <a:rPr lang="ru-RU" altLang="ru-RU" b="1" dirty="0" err="1"/>
              <a:t>прізвище</a:t>
            </a:r>
            <a:r>
              <a:rPr lang="ru-RU" altLang="ru-RU" b="1" dirty="0"/>
              <a:t> особи у </a:t>
            </a:r>
            <a:r>
              <a:rPr lang="ru-RU" altLang="ru-RU" b="1" dirty="0" err="1"/>
              <a:t>вигляді</a:t>
            </a:r>
            <a:r>
              <a:rPr lang="ru-RU" altLang="ru-RU" b="1" dirty="0"/>
              <a:t> букв </a:t>
            </a:r>
            <a:r>
              <a:rPr lang="ru-RU" altLang="ru-RU" b="1" dirty="0" err="1"/>
              <a:t>або</a:t>
            </a:r>
            <a:r>
              <a:rPr lang="ru-RU" altLang="ru-RU" b="1" dirty="0"/>
              <a:t> </a:t>
            </a:r>
            <a:r>
              <a:rPr lang="ru-RU" altLang="ru-RU" b="1" dirty="0" err="1"/>
              <a:t>умовних</a:t>
            </a:r>
            <a:r>
              <a:rPr lang="ru-RU" altLang="ru-RU" b="1" dirty="0"/>
              <a:t> </a:t>
            </a:r>
            <a:r>
              <a:rPr lang="ru-RU" altLang="ru-RU" b="1" dirty="0" err="1"/>
              <a:t>письмових</a:t>
            </a:r>
            <a:r>
              <a:rPr lang="ru-RU" altLang="ru-RU" b="1" dirty="0"/>
              <a:t> </a:t>
            </a:r>
            <a:r>
              <a:rPr lang="ru-RU" altLang="ru-RU" b="1" dirty="0" err="1"/>
              <a:t>знаків</a:t>
            </a:r>
            <a:r>
              <a:rPr lang="ru-RU" altLang="ru-RU" b="1" dirty="0"/>
              <a:t>, </a:t>
            </a:r>
            <a:r>
              <a:rPr lang="ru-RU" altLang="ru-RU" b="1" dirty="0" err="1"/>
              <a:t>що</a:t>
            </a:r>
            <a:r>
              <a:rPr lang="ru-RU" altLang="ru-RU" b="1" dirty="0"/>
              <a:t> й </a:t>
            </a:r>
            <a:r>
              <a:rPr lang="ru-RU" altLang="ru-RU" b="1" dirty="0" err="1"/>
              <a:t>має</a:t>
            </a:r>
            <a:r>
              <a:rPr lang="ru-RU" altLang="ru-RU" b="1" dirty="0"/>
              <a:t> </a:t>
            </a:r>
            <a:r>
              <a:rPr lang="ru-RU" altLang="ru-RU" b="1" dirty="0" err="1" smtClean="0"/>
              <a:t>засвідчувальне</a:t>
            </a:r>
            <a:r>
              <a:rPr lang="ru-RU" altLang="ru-RU" b="1" dirty="0" smtClean="0"/>
              <a:t> </a:t>
            </a:r>
            <a:r>
              <a:rPr lang="ru-RU" altLang="ru-RU" b="1" dirty="0" err="1"/>
              <a:t>призначення</a:t>
            </a:r>
            <a:r>
              <a:rPr lang="ru-RU" altLang="ru-RU" b="1" dirty="0"/>
              <a:t>.</a:t>
            </a:r>
            <a:endParaRPr lang="ru-RU" altLang="ru-RU" sz="42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2" grpId="0"/>
      <p:bldP spid="89088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>
                <a:solidFill>
                  <a:srgbClr val="FF0000"/>
                </a:solidFill>
              </a:rPr>
              <a:t>Підписи</a:t>
            </a:r>
            <a:r>
              <a:rPr lang="ru-RU" altLang="ru-RU" sz="3600" b="1" i="1" dirty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класифікуються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altLang="ru-RU" sz="3600" b="1" i="1" dirty="0" smtClean="0">
                <a:solidFill>
                  <a:srgbClr val="FF0000"/>
                </a:solidFill>
              </a:rPr>
            </a:br>
            <a:r>
              <a:rPr lang="ru-RU" alt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>
                <a:solidFill>
                  <a:srgbClr val="FF0000"/>
                </a:solidFill>
              </a:rPr>
              <a:t>залежно</a:t>
            </a:r>
            <a:r>
              <a:rPr lang="ru-RU" altLang="ru-RU" sz="3600" b="1" i="1" dirty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err="1">
                <a:solidFill>
                  <a:srgbClr val="FF0000"/>
                </a:solidFill>
              </a:rPr>
              <a:t>від</a:t>
            </a:r>
            <a:r>
              <a:rPr lang="ru-RU" altLang="ru-RU" sz="3600" b="1" i="1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56932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b="1" dirty="0" smtClean="0"/>
              <a:t>   </a:t>
            </a:r>
            <a:r>
              <a:rPr lang="ru-RU" altLang="ru-RU" sz="3500" b="1" dirty="0"/>
              <a:t>а) </a:t>
            </a:r>
            <a:r>
              <a:rPr lang="ru-RU" altLang="ru-RU" sz="3500" b="1" dirty="0" err="1"/>
              <a:t>приналежності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особі</a:t>
            </a:r>
            <a:r>
              <a:rPr lang="ru-RU" altLang="ru-RU" sz="3500" b="1" dirty="0"/>
              <a:t> - </a:t>
            </a:r>
            <a:r>
              <a:rPr lang="ru-RU" altLang="ru-RU" sz="3500" b="1" dirty="0" err="1"/>
              <a:t>від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імені</a:t>
            </a:r>
            <a:r>
              <a:rPr lang="ru-RU" altLang="ru-RU" sz="3500" b="1" dirty="0"/>
              <a:t> </a:t>
            </a:r>
            <a:r>
              <a:rPr lang="ru-RU" altLang="ru-RU" sz="3500" b="1" dirty="0" err="1" smtClean="0"/>
              <a:t>існуючої</a:t>
            </a:r>
            <a:r>
              <a:rPr lang="ru-RU" altLang="ru-RU" sz="3500" b="1" dirty="0" smtClean="0"/>
              <a:t> </a:t>
            </a:r>
            <a:r>
              <a:rPr lang="ru-RU" altLang="ru-RU" sz="3500" b="1" dirty="0"/>
              <a:t>особи, </a:t>
            </a:r>
            <a:r>
              <a:rPr lang="ru-RU" altLang="ru-RU" sz="3500" b="1" dirty="0" err="1"/>
              <a:t>від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імені</a:t>
            </a:r>
            <a:r>
              <a:rPr lang="ru-RU" altLang="ru-RU" sz="3500" b="1" dirty="0"/>
              <a:t> </a:t>
            </a:r>
            <a:r>
              <a:rPr lang="ru-RU" altLang="ru-RU" sz="3500" b="1" dirty="0" err="1" smtClean="0"/>
              <a:t>вигаданої</a:t>
            </a:r>
            <a:r>
              <a:rPr lang="ru-RU" altLang="ru-RU" sz="3500" b="1" dirty="0" smtClean="0"/>
              <a:t> </a:t>
            </a:r>
            <a:r>
              <a:rPr lang="ru-RU" altLang="ru-RU" sz="3500" b="1" dirty="0"/>
              <a:t>особи;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 dirty="0"/>
              <a:t>  б) </a:t>
            </a:r>
            <a:r>
              <a:rPr lang="ru-RU" altLang="ru-RU" sz="3500" b="1" dirty="0" err="1" smtClean="0"/>
              <a:t>засвідчувального</a:t>
            </a:r>
            <a:r>
              <a:rPr lang="ru-RU" altLang="ru-RU" sz="3500" b="1" dirty="0" smtClean="0"/>
              <a:t> </a:t>
            </a:r>
            <a:r>
              <a:rPr lang="ru-RU" altLang="ru-RU" sz="3500" b="1" dirty="0" err="1" smtClean="0"/>
              <a:t>значення</a:t>
            </a:r>
            <a:r>
              <a:rPr lang="ru-RU" altLang="ru-RU" sz="3500" b="1" dirty="0" smtClean="0"/>
              <a:t> </a:t>
            </a:r>
            <a:r>
              <a:rPr lang="ru-RU" altLang="ru-RU" sz="3500" b="1" dirty="0"/>
              <a:t>- </a:t>
            </a:r>
            <a:r>
              <a:rPr lang="ru-RU" altLang="ru-RU" sz="3500" b="1" dirty="0" err="1"/>
              <a:t>справжні</a:t>
            </a:r>
            <a:r>
              <a:rPr lang="ru-RU" altLang="ru-RU" sz="3500" b="1" dirty="0"/>
              <a:t>, </a:t>
            </a:r>
            <a:r>
              <a:rPr lang="ru-RU" altLang="ru-RU" sz="3500" b="1" dirty="0" err="1"/>
              <a:t>несправжні</a:t>
            </a:r>
            <a:r>
              <a:rPr lang="ru-RU" altLang="ru-RU" sz="3500" b="1" dirty="0"/>
              <a:t>;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 dirty="0"/>
              <a:t>  в) умов </a:t>
            </a:r>
            <a:r>
              <a:rPr lang="ru-RU" altLang="ru-RU" sz="3500" b="1" dirty="0" err="1"/>
              <a:t>виконання</a:t>
            </a:r>
            <a:r>
              <a:rPr lang="ru-RU" altLang="ru-RU" sz="3500" b="1" dirty="0"/>
              <a:t> - у </a:t>
            </a:r>
            <a:r>
              <a:rPr lang="ru-RU" altLang="ru-RU" sz="3500" b="1" dirty="0" err="1"/>
              <a:t>природніх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умовах</a:t>
            </a:r>
            <a:r>
              <a:rPr lang="ru-RU" altLang="ru-RU" sz="3500" b="1" dirty="0"/>
              <a:t>, </a:t>
            </a:r>
            <a:r>
              <a:rPr lang="ru-RU" altLang="ru-RU" sz="3500" b="1" dirty="0" err="1"/>
              <a:t>навмисно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або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ненавмисно</a:t>
            </a:r>
            <a:r>
              <a:rPr lang="ru-RU" altLang="ru-RU" sz="3500" b="1" dirty="0"/>
              <a:t> </a:t>
            </a:r>
            <a:r>
              <a:rPr lang="ru-RU" altLang="ru-RU" sz="3500" b="1" dirty="0" err="1"/>
              <a:t>змінених</a:t>
            </a:r>
            <a:r>
              <a:rPr lang="ru-RU" altLang="ru-RU" sz="3500" b="1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6" grpId="0"/>
      <p:bldP spid="89190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>
                <a:solidFill>
                  <a:srgbClr val="FF0000"/>
                </a:solidFill>
              </a:rPr>
              <a:t>Підписи</a:t>
            </a:r>
            <a:r>
              <a:rPr lang="ru-RU" altLang="ru-RU" sz="3600" b="1" i="1" dirty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за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своїм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 складом </a:t>
            </a:r>
            <a:r>
              <a:rPr lang="ru-RU" altLang="ru-RU" sz="3600" b="1" i="1" dirty="0" err="1">
                <a:solidFill>
                  <a:srgbClr val="FF0000"/>
                </a:solidFill>
              </a:rPr>
              <a:t>бувають</a:t>
            </a:r>
            <a:r>
              <a:rPr lang="ru-RU" altLang="ru-RU" sz="3600" b="1" i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35342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700" b="1" i="1" dirty="0" err="1">
                <a:solidFill>
                  <a:srgbClr val="FF0000"/>
                </a:solidFill>
              </a:rPr>
              <a:t>буквені</a:t>
            </a:r>
            <a:r>
              <a:rPr lang="ru-RU" altLang="ru-RU" sz="3700" b="1" i="1" dirty="0">
                <a:solidFill>
                  <a:srgbClr val="FF0000"/>
                </a:solidFill>
              </a:rPr>
              <a:t> </a:t>
            </a:r>
            <a:r>
              <a:rPr lang="ru-RU" altLang="ru-RU" sz="3700" b="1" i="1" dirty="0"/>
              <a:t>- </a:t>
            </a:r>
            <a:r>
              <a:rPr lang="ru-RU" altLang="ru-RU" sz="3700" b="1" i="1" dirty="0" err="1"/>
              <a:t>підпис</a:t>
            </a:r>
            <a:r>
              <a:rPr lang="ru-RU" altLang="ru-RU" sz="3700" b="1" i="1" dirty="0"/>
              <a:t> </a:t>
            </a:r>
            <a:r>
              <a:rPr lang="ru-RU" altLang="ru-RU" sz="3700" b="1" i="1" dirty="0" err="1" smtClean="0"/>
              <a:t>складається</a:t>
            </a:r>
            <a:r>
              <a:rPr lang="ru-RU" altLang="ru-RU" sz="3700" b="1" i="1" dirty="0" smtClean="0"/>
              <a:t> </a:t>
            </a:r>
            <a:r>
              <a:rPr lang="ru-RU" altLang="ru-RU" sz="3700" b="1" i="1" dirty="0" err="1"/>
              <a:t>тільки</a:t>
            </a:r>
            <a:r>
              <a:rPr lang="ru-RU" altLang="ru-RU" sz="3700" b="1" i="1" dirty="0"/>
              <a:t> з букв; </a:t>
            </a:r>
          </a:p>
          <a:p>
            <a:pPr>
              <a:buFont typeface="Wingdings" pitchFamily="2" charset="2"/>
              <a:buNone/>
            </a:pPr>
            <a:r>
              <a:rPr lang="ru-RU" altLang="ru-RU" sz="3700" b="1" i="1" dirty="0" err="1">
                <a:solidFill>
                  <a:srgbClr val="FF0000"/>
                </a:solidFill>
              </a:rPr>
              <a:t>штрихові</a:t>
            </a:r>
            <a:r>
              <a:rPr lang="ru-RU" altLang="ru-RU" sz="3700" b="1" i="1" dirty="0">
                <a:solidFill>
                  <a:srgbClr val="FF0000"/>
                </a:solidFill>
              </a:rPr>
              <a:t> </a:t>
            </a:r>
            <a:r>
              <a:rPr lang="ru-RU" altLang="ru-RU" sz="3700" b="1" i="1" dirty="0"/>
              <a:t>- </a:t>
            </a:r>
            <a:r>
              <a:rPr lang="ru-RU" altLang="ru-RU" sz="3700" b="1" i="1" dirty="0" err="1"/>
              <a:t>підпис</a:t>
            </a:r>
            <a:r>
              <a:rPr lang="ru-RU" altLang="ru-RU" sz="3700" b="1" i="1" dirty="0"/>
              <a:t> </a:t>
            </a:r>
            <a:r>
              <a:rPr lang="ru-RU" altLang="ru-RU" sz="3700" b="1" i="1" dirty="0" err="1"/>
              <a:t>складається</a:t>
            </a:r>
            <a:r>
              <a:rPr lang="ru-RU" altLang="ru-RU" sz="3700" b="1" i="1" dirty="0"/>
              <a:t> </a:t>
            </a:r>
            <a:r>
              <a:rPr lang="ru-RU" altLang="ru-RU" sz="3700" b="1" i="1" dirty="0" err="1"/>
              <a:t>зі</a:t>
            </a:r>
            <a:r>
              <a:rPr lang="ru-RU" altLang="ru-RU" sz="3700" b="1" i="1" dirty="0"/>
              <a:t> </a:t>
            </a:r>
            <a:r>
              <a:rPr lang="ru-RU" altLang="ru-RU" sz="3700" b="1" i="1" dirty="0" err="1"/>
              <a:t>штрихів</a:t>
            </a:r>
            <a:r>
              <a:rPr lang="ru-RU" altLang="ru-RU" sz="3700" b="1" i="1" dirty="0"/>
              <a:t>, </a:t>
            </a:r>
            <a:r>
              <a:rPr lang="ru-RU" altLang="ru-RU" sz="3700" b="1" i="1" dirty="0" err="1"/>
              <a:t>що</a:t>
            </a:r>
            <a:r>
              <a:rPr lang="ru-RU" altLang="ru-RU" sz="3700" b="1" i="1" dirty="0"/>
              <a:t> не </a:t>
            </a:r>
            <a:r>
              <a:rPr lang="ru-RU" altLang="ru-RU" sz="3700" b="1" i="1" dirty="0" err="1"/>
              <a:t>утворюють</a:t>
            </a:r>
            <a:r>
              <a:rPr lang="ru-RU" altLang="ru-RU" sz="3700" b="1" i="1" dirty="0"/>
              <a:t> букв;</a:t>
            </a:r>
          </a:p>
          <a:p>
            <a:pPr>
              <a:buFont typeface="Wingdings" pitchFamily="2" charset="2"/>
              <a:buNone/>
            </a:pPr>
            <a:r>
              <a:rPr lang="ru-RU" altLang="ru-RU" sz="3700" b="1" i="1" dirty="0" err="1">
                <a:solidFill>
                  <a:srgbClr val="FF0000"/>
                </a:solidFill>
              </a:rPr>
              <a:t>змішані</a:t>
            </a:r>
            <a:r>
              <a:rPr lang="ru-RU" altLang="ru-RU" sz="3700" b="1" i="1" dirty="0">
                <a:solidFill>
                  <a:srgbClr val="FF0000"/>
                </a:solidFill>
              </a:rPr>
              <a:t> </a:t>
            </a:r>
            <a:r>
              <a:rPr lang="ru-RU" altLang="ru-RU" sz="3700" b="1" i="1" dirty="0"/>
              <a:t>- </a:t>
            </a:r>
            <a:r>
              <a:rPr lang="ru-RU" altLang="ru-RU" sz="3700" b="1" i="1" dirty="0" err="1"/>
              <a:t>підпис</a:t>
            </a:r>
            <a:r>
              <a:rPr lang="ru-RU" altLang="ru-RU" sz="3700" b="1" i="1" dirty="0"/>
              <a:t> </a:t>
            </a:r>
            <a:r>
              <a:rPr lang="ru-RU" altLang="ru-RU" sz="3700" b="1" i="1" dirty="0" err="1" smtClean="0"/>
              <a:t>складається</a:t>
            </a:r>
            <a:r>
              <a:rPr lang="ru-RU" altLang="ru-RU" sz="3700" b="1" i="1" dirty="0" smtClean="0"/>
              <a:t> як </a:t>
            </a:r>
            <a:r>
              <a:rPr lang="ru-RU" altLang="ru-RU" sz="3700" b="1" i="1" dirty="0"/>
              <a:t>з букв, так і </a:t>
            </a:r>
            <a:r>
              <a:rPr lang="ru-RU" altLang="ru-RU" sz="3700" b="1" i="1" dirty="0" err="1"/>
              <a:t>безбуквених</a:t>
            </a:r>
            <a:r>
              <a:rPr lang="ru-RU" altLang="ru-RU" sz="3700" b="1" i="1" dirty="0"/>
              <a:t> </a:t>
            </a:r>
            <a:r>
              <a:rPr lang="ru-RU" altLang="ru-RU" sz="3700" b="1" i="1" dirty="0" err="1"/>
              <a:t>елементів</a:t>
            </a:r>
            <a:r>
              <a:rPr lang="ru-RU" altLang="ru-RU" sz="3700" b="1" i="1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4" grpId="0"/>
      <p:bldP spid="8939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dirty="0" smtClean="0"/>
              <a:t>За </a:t>
            </a:r>
            <a:r>
              <a:rPr lang="ru-RU" altLang="ru-RU" sz="3600" b="1" dirty="0" err="1" smtClean="0"/>
              <a:t>процесуальною</a:t>
            </a:r>
            <a:r>
              <a:rPr lang="ru-RU" altLang="ru-RU" sz="3600" b="1" dirty="0" smtClean="0"/>
              <a:t> формою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564904"/>
            <a:ext cx="3888432" cy="4032448"/>
          </a:xfrm>
          <a:ln>
            <a:solidFill>
              <a:srgbClr val="0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900" dirty="0" smtClean="0"/>
              <a:t>      </a:t>
            </a:r>
            <a:r>
              <a:rPr lang="ru-RU" sz="1900" dirty="0" err="1" smtClean="0"/>
              <a:t>мають</a:t>
            </a:r>
            <a:r>
              <a:rPr lang="ru-RU" sz="1900" dirty="0" smtClean="0"/>
              <a:t> </a:t>
            </a:r>
            <a:r>
              <a:rPr lang="ru-RU" sz="1900" dirty="0" err="1"/>
              <a:t>значення</a:t>
            </a:r>
            <a:r>
              <a:rPr lang="ru-RU" sz="1900" dirty="0"/>
              <a:t> для </a:t>
            </a:r>
            <a:r>
              <a:rPr lang="ru-RU" sz="1900" dirty="0" err="1"/>
              <a:t>розслідування</a:t>
            </a:r>
            <a:r>
              <a:rPr lang="ru-RU" sz="1900" dirty="0"/>
              <a:t> не </a:t>
            </a:r>
            <a:r>
              <a:rPr lang="ru-RU" sz="1900" dirty="0" err="1"/>
              <a:t>тільки</a:t>
            </a:r>
            <a:r>
              <a:rPr lang="ru-RU" sz="1900" dirty="0"/>
              <a:t> </a:t>
            </a:r>
            <a:r>
              <a:rPr lang="ru-RU" sz="1900" dirty="0" err="1"/>
              <a:t>завдяки</a:t>
            </a:r>
            <a:r>
              <a:rPr lang="ru-RU" sz="1900" dirty="0"/>
              <a:t> </a:t>
            </a:r>
            <a:r>
              <a:rPr lang="ru-RU" sz="1900" dirty="0" err="1"/>
              <a:t>своєму</a:t>
            </a:r>
            <a:r>
              <a:rPr lang="ru-RU" sz="1900" dirty="0"/>
              <a:t> </a:t>
            </a:r>
            <a:r>
              <a:rPr lang="ru-RU" sz="1900" dirty="0" err="1"/>
              <a:t>змістові</a:t>
            </a:r>
            <a:r>
              <a:rPr lang="ru-RU" sz="1900" dirty="0"/>
              <a:t>, а й через сам факт </a:t>
            </a:r>
            <a:r>
              <a:rPr lang="ru-RU" sz="1900" dirty="0" err="1"/>
              <a:t>свого</a:t>
            </a:r>
            <a:r>
              <a:rPr lang="ru-RU" sz="1900" dirty="0"/>
              <a:t> </a:t>
            </a:r>
            <a:r>
              <a:rPr lang="ru-RU" sz="1900" dirty="0" err="1"/>
              <a:t>існування</a:t>
            </a:r>
            <a:r>
              <a:rPr lang="ru-RU" sz="1900" dirty="0"/>
              <a:t>, а </a:t>
            </a:r>
            <a:r>
              <a:rPr lang="ru-RU" sz="1900" dirty="0" err="1"/>
              <a:t>також</a:t>
            </a:r>
            <a:r>
              <a:rPr lang="ru-RU" sz="1900" dirty="0"/>
              <a:t> </a:t>
            </a:r>
            <a:r>
              <a:rPr lang="ru-RU" sz="1900" dirty="0" err="1"/>
              <a:t>спосіб</a:t>
            </a:r>
            <a:r>
              <a:rPr lang="ru-RU" sz="1900" dirty="0"/>
              <a:t> </a:t>
            </a:r>
            <a:r>
              <a:rPr lang="ru-RU" sz="1900" dirty="0" err="1"/>
              <a:t>їх</a:t>
            </a:r>
            <a:r>
              <a:rPr lang="ru-RU" sz="1900" dirty="0"/>
              <a:t> </a:t>
            </a:r>
            <a:r>
              <a:rPr lang="ru-RU" sz="1900" dirty="0" err="1"/>
              <a:t>виготовлення</a:t>
            </a:r>
            <a:r>
              <a:rPr lang="ru-RU" sz="1900" dirty="0"/>
              <a:t> та </a:t>
            </a:r>
            <a:r>
              <a:rPr lang="ru-RU" sz="1900" dirty="0" err="1"/>
              <a:t>інші</a:t>
            </a:r>
            <a:r>
              <a:rPr lang="ru-RU" sz="1900" dirty="0"/>
              <a:t> </a:t>
            </a:r>
            <a:r>
              <a:rPr lang="ru-RU" sz="1900" dirty="0" err="1"/>
              <a:t>матеріальні</a:t>
            </a:r>
            <a:r>
              <a:rPr lang="ru-RU" sz="1900" dirty="0"/>
              <a:t> </a:t>
            </a:r>
            <a:r>
              <a:rPr lang="ru-RU" sz="1900" dirty="0" err="1"/>
              <a:t>ознаки</a:t>
            </a:r>
            <a:r>
              <a:rPr lang="ru-RU" sz="1900" dirty="0"/>
              <a:t>. </a:t>
            </a:r>
            <a:r>
              <a:rPr lang="ru-RU" sz="1900" b="1" dirty="0" err="1"/>
              <a:t>Документи</a:t>
            </a:r>
            <a:r>
              <a:rPr lang="ru-RU" sz="1900" b="1" dirty="0"/>
              <a:t> - </a:t>
            </a:r>
            <a:r>
              <a:rPr lang="ru-RU" sz="1900" b="1" dirty="0" err="1"/>
              <a:t>речові</a:t>
            </a:r>
            <a:r>
              <a:rPr lang="ru-RU" sz="1900" b="1" dirty="0"/>
              <a:t> </a:t>
            </a:r>
            <a:r>
              <a:rPr lang="ru-RU" sz="1900" b="1" dirty="0" err="1"/>
              <a:t>докази</a:t>
            </a:r>
            <a:r>
              <a:rPr lang="ru-RU" sz="1900" b="1" dirty="0"/>
              <a:t> </a:t>
            </a:r>
            <a:r>
              <a:rPr lang="ru-RU" sz="1900" dirty="0" err="1"/>
              <a:t>можуть</a:t>
            </a:r>
            <a:r>
              <a:rPr lang="ru-RU" sz="1900" dirty="0"/>
              <a:t> бути </a:t>
            </a:r>
            <a:r>
              <a:rPr lang="ru-RU" sz="1900" dirty="0" err="1"/>
              <a:t>засобом</a:t>
            </a:r>
            <a:r>
              <a:rPr lang="ru-RU" sz="1900" dirty="0"/>
              <a:t> </a:t>
            </a:r>
            <a:r>
              <a:rPr lang="ru-RU" sz="1900" dirty="0" err="1"/>
              <a:t>учинення</a:t>
            </a:r>
            <a:r>
              <a:rPr lang="ru-RU" sz="1900" dirty="0"/>
              <a:t> </a:t>
            </a:r>
            <a:r>
              <a:rPr lang="ru-RU" sz="1900" dirty="0" err="1"/>
              <a:t>злочину</a:t>
            </a:r>
            <a:r>
              <a:rPr lang="ru-RU" sz="1900" dirty="0"/>
              <a:t> </a:t>
            </a:r>
            <a:r>
              <a:rPr lang="ru-RU" sz="1900" dirty="0" err="1"/>
              <a:t>чи</a:t>
            </a:r>
            <a:r>
              <a:rPr lang="ru-RU" sz="1900" dirty="0"/>
              <a:t> </a:t>
            </a:r>
            <a:r>
              <a:rPr lang="ru-RU" sz="1900" dirty="0" err="1"/>
              <a:t>засобом</a:t>
            </a:r>
            <a:r>
              <a:rPr lang="ru-RU" sz="1900" dirty="0"/>
              <a:t>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приховування</a:t>
            </a:r>
            <a:r>
              <a:rPr lang="ru-RU" sz="1900" dirty="0"/>
              <a:t>; предметом </a:t>
            </a:r>
            <a:r>
              <a:rPr lang="ru-RU" sz="1900" dirty="0" err="1"/>
              <a:t>злочинного</a:t>
            </a:r>
            <a:r>
              <a:rPr lang="ru-RU" sz="1900" dirty="0"/>
              <a:t> </a:t>
            </a:r>
            <a:r>
              <a:rPr lang="ru-RU" sz="1900" dirty="0" err="1"/>
              <a:t>посягання</a:t>
            </a:r>
            <a:r>
              <a:rPr lang="ru-RU" sz="1900" dirty="0"/>
              <a:t>. </a:t>
            </a:r>
            <a:endParaRPr lang="ru-RU" altLang="ru-RU" sz="19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016" y="2564904"/>
            <a:ext cx="424847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/>
              <a:t>       </a:t>
            </a:r>
            <a:r>
              <a:rPr lang="ru-RU" sz="1900" dirty="0" err="1" smtClean="0"/>
              <a:t>мають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значення</a:t>
            </a:r>
            <a:r>
              <a:rPr lang="ru-RU" sz="1900" dirty="0" smtClean="0"/>
              <a:t> для </a:t>
            </a:r>
            <a:r>
              <a:rPr lang="ru-RU" sz="1900" dirty="0" err="1" smtClean="0"/>
              <a:t>встановлення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істини</a:t>
            </a:r>
            <a:r>
              <a:rPr lang="ru-RU" sz="1900" dirty="0" smtClean="0"/>
              <a:t> у </a:t>
            </a:r>
            <a:r>
              <a:rPr lang="ru-RU" sz="1900" dirty="0" err="1" smtClean="0"/>
              <a:t>справі</a:t>
            </a:r>
            <a:r>
              <a:rPr lang="ru-RU" sz="1900" dirty="0" smtClean="0"/>
              <a:t> </a:t>
            </a:r>
            <a:r>
              <a:rPr lang="ru-RU" sz="1900" dirty="0" err="1" smtClean="0"/>
              <a:t>завдяки</a:t>
            </a:r>
            <a:r>
              <a:rPr lang="ru-RU" sz="1900" dirty="0" smtClean="0"/>
              <a:t> </a:t>
            </a:r>
            <a:r>
              <a:rPr lang="ru-RU" sz="1900" dirty="0" err="1" smtClean="0"/>
              <a:t>лише</a:t>
            </a:r>
            <a:r>
              <a:rPr lang="ru-RU" sz="1900" dirty="0" smtClean="0"/>
              <a:t> </a:t>
            </a:r>
            <a:r>
              <a:rPr lang="ru-RU" sz="1900" dirty="0" err="1" smtClean="0"/>
              <a:t>своєму</a:t>
            </a:r>
            <a:r>
              <a:rPr lang="ru-RU" sz="1900" dirty="0" smtClean="0"/>
              <a:t> </a:t>
            </a:r>
            <a:r>
              <a:rPr lang="ru-RU" sz="1900" dirty="0" err="1" smtClean="0"/>
              <a:t>змісту</a:t>
            </a:r>
            <a:r>
              <a:rPr lang="ru-RU" sz="1900" dirty="0" smtClean="0"/>
              <a:t> (</a:t>
            </a:r>
            <a:r>
              <a:rPr lang="ru-RU" sz="1900" dirty="0" err="1" smtClean="0"/>
              <a:t>наприклад</a:t>
            </a:r>
            <a:r>
              <a:rPr lang="ru-RU" sz="1900" dirty="0" smtClean="0"/>
              <a:t>, </a:t>
            </a:r>
            <a:r>
              <a:rPr lang="ru-RU" sz="1900" dirty="0" err="1" smtClean="0"/>
              <a:t>висновок</a:t>
            </a:r>
            <a:r>
              <a:rPr lang="ru-RU" sz="1900" dirty="0" smtClean="0"/>
              <a:t> </a:t>
            </a:r>
            <a:r>
              <a:rPr lang="ru-RU" sz="1900" dirty="0" err="1" smtClean="0"/>
              <a:t>експерта</a:t>
            </a:r>
            <a:r>
              <a:rPr lang="ru-RU" sz="1900" dirty="0" smtClean="0"/>
              <a:t>, акт </a:t>
            </a:r>
            <a:r>
              <a:rPr lang="ru-RU" sz="1900" dirty="0" err="1" smtClean="0"/>
              <a:t>ревізії</a:t>
            </a:r>
            <a:r>
              <a:rPr lang="ru-RU" sz="1900" dirty="0" smtClean="0"/>
              <a:t> </a:t>
            </a:r>
            <a:r>
              <a:rPr lang="ru-RU" sz="1900" dirty="0" err="1" smtClean="0"/>
              <a:t>тощо</a:t>
            </a:r>
            <a:r>
              <a:rPr lang="ru-RU" sz="1900" dirty="0" smtClean="0"/>
              <a:t>). При </a:t>
            </a:r>
            <a:r>
              <a:rPr lang="ru-RU" sz="1900" dirty="0" err="1" smtClean="0"/>
              <a:t>цьому</a:t>
            </a:r>
            <a:r>
              <a:rPr lang="ru-RU" sz="1900" dirty="0" smtClean="0"/>
              <a:t> вони не є </a:t>
            </a:r>
            <a:r>
              <a:rPr lang="ru-RU" sz="1900" dirty="0" err="1" smtClean="0"/>
              <a:t>об'єктом</a:t>
            </a:r>
            <a:r>
              <a:rPr lang="ru-RU" sz="1900" dirty="0" smtClean="0"/>
              <a:t> </a:t>
            </a:r>
            <a:r>
              <a:rPr lang="ru-RU" sz="1900" dirty="0" err="1" smtClean="0"/>
              <a:t>криміналістичного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дослідження</a:t>
            </a:r>
            <a:r>
              <a:rPr lang="ru-RU" sz="1900" dirty="0" smtClean="0"/>
              <a:t> і </a:t>
            </a:r>
            <a:r>
              <a:rPr lang="ru-RU" sz="1900" dirty="0" err="1" smtClean="0"/>
              <a:t>можуть</a:t>
            </a:r>
            <a:r>
              <a:rPr lang="ru-RU" sz="1900" dirty="0" smtClean="0"/>
              <a:t> </a:t>
            </a:r>
            <a:r>
              <a:rPr lang="ru-RU" sz="1900" dirty="0" err="1" smtClean="0"/>
              <a:t>замінюватися</a:t>
            </a:r>
            <a:r>
              <a:rPr lang="ru-RU" sz="1900" dirty="0" smtClean="0"/>
              <a:t> у </a:t>
            </a:r>
            <a:r>
              <a:rPr lang="ru-RU" sz="1900" dirty="0" err="1" smtClean="0"/>
              <a:t>справі</a:t>
            </a:r>
            <a:r>
              <a:rPr lang="ru-RU" sz="1900" dirty="0" smtClean="0"/>
              <a:t> </a:t>
            </a:r>
            <a:r>
              <a:rPr lang="ru-RU" sz="1900" dirty="0" err="1" smtClean="0"/>
              <a:t>копіями</a:t>
            </a:r>
            <a:r>
              <a:rPr lang="ru-RU" sz="1900" dirty="0" smtClean="0"/>
              <a:t> і </a:t>
            </a:r>
            <a:r>
              <a:rPr lang="ru-RU" sz="1900" dirty="0" err="1" smtClean="0"/>
              <a:t>дублікатами</a:t>
            </a:r>
            <a:r>
              <a:rPr lang="ru-RU" sz="1900" dirty="0" smtClean="0"/>
              <a:t>. У </a:t>
            </a:r>
            <a:r>
              <a:rPr lang="ru-RU" sz="1900" dirty="0" err="1" smtClean="0"/>
              <a:t>практиці</a:t>
            </a:r>
            <a:r>
              <a:rPr lang="ru-RU" sz="1900" dirty="0" smtClean="0"/>
              <a:t> </a:t>
            </a:r>
            <a:r>
              <a:rPr lang="ru-RU" sz="1900" dirty="0" err="1" smtClean="0"/>
              <a:t>техніко-криміналістичних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досліджень</a:t>
            </a:r>
            <a:r>
              <a:rPr lang="ru-RU" sz="1900" dirty="0" smtClean="0"/>
              <a:t> </a:t>
            </a:r>
            <a:r>
              <a:rPr lang="ru-RU" sz="1900" dirty="0" err="1" smtClean="0"/>
              <a:t>звичайно</a:t>
            </a:r>
            <a:r>
              <a:rPr lang="ru-RU" sz="1900" dirty="0" smtClean="0"/>
              <a:t> </a:t>
            </a:r>
            <a:r>
              <a:rPr lang="ru-RU" sz="1900" dirty="0" err="1" smtClean="0"/>
              <a:t>мають</a:t>
            </a:r>
            <a:r>
              <a:rPr lang="ru-RU" sz="1900" dirty="0" smtClean="0"/>
              <a:t> справу з </a:t>
            </a:r>
            <a:r>
              <a:rPr lang="ru-RU" sz="1900" dirty="0" err="1" smtClean="0"/>
              <a:t>письмовими</a:t>
            </a:r>
            <a:r>
              <a:rPr lang="ru-RU" sz="1900" dirty="0" smtClean="0"/>
              <a:t> документами як </a:t>
            </a:r>
            <a:r>
              <a:rPr lang="ru-RU" sz="1900" dirty="0" err="1" smtClean="0"/>
              <a:t>речовими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доказами</a:t>
            </a:r>
            <a:r>
              <a:rPr lang="ru-RU" sz="1900" dirty="0" smtClean="0"/>
              <a:t>.</a:t>
            </a:r>
            <a:endParaRPr lang="ru-RU" altLang="ru-RU" sz="19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052736"/>
            <a:ext cx="3456384" cy="12241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i="1" dirty="0" err="1" smtClean="0"/>
              <a:t>Документи</a:t>
            </a:r>
            <a:r>
              <a:rPr lang="ru-RU" sz="3600" dirty="0" smtClean="0"/>
              <a:t> - </a:t>
            </a:r>
            <a:r>
              <a:rPr lang="ru-RU" sz="3600" i="1" dirty="0" err="1" smtClean="0"/>
              <a:t>речові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докази</a:t>
            </a:r>
            <a:endParaRPr lang="ru-RU" altLang="ru-RU" sz="34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32040" y="1052737"/>
            <a:ext cx="3888432" cy="12241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i="1" dirty="0" err="1" smtClean="0"/>
              <a:t>Документи</a:t>
            </a:r>
            <a:r>
              <a:rPr lang="ru-RU" sz="3600" i="1" dirty="0" smtClean="0"/>
              <a:t> - </a:t>
            </a:r>
            <a:r>
              <a:rPr lang="ru-RU" sz="3600" i="1" dirty="0" err="1" smtClean="0"/>
              <a:t>письмові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докази</a:t>
            </a:r>
            <a:endParaRPr lang="ru-RU" altLang="ru-RU" sz="3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/>
      <p:bldP spid="578563" grpId="0" build="p" animBg="1"/>
      <p:bldP spid="4" grpId="0" build="p" animBg="1"/>
      <p:bldP spid="5" grpId="0" build="p" animBg="1"/>
      <p:bldP spid="6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smtClean="0"/>
              <a:t>Подписи по своему составу бывают: 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35342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700" b="1" i="1" smtClean="0">
                <a:solidFill>
                  <a:srgbClr val="FF0000"/>
                </a:solidFill>
              </a:rPr>
              <a:t>буквенные</a:t>
            </a:r>
            <a:r>
              <a:rPr lang="ru-RU" altLang="ru-RU" sz="3700" b="1" i="1" smtClean="0"/>
              <a:t> – </a:t>
            </a:r>
            <a:r>
              <a:rPr lang="ru-RU" altLang="ru-RU" sz="3700" b="1" smtClean="0"/>
              <a:t>подпись состоит только из букв; </a:t>
            </a:r>
          </a:p>
          <a:p>
            <a:pPr>
              <a:buFont typeface="Wingdings" pitchFamily="2" charset="2"/>
              <a:buNone/>
            </a:pPr>
            <a:r>
              <a:rPr lang="ru-RU" altLang="ru-RU" sz="3700" b="1" i="1" smtClean="0">
                <a:solidFill>
                  <a:srgbClr val="FF0000"/>
                </a:solidFill>
              </a:rPr>
              <a:t>штриховые</a:t>
            </a:r>
            <a:r>
              <a:rPr lang="ru-RU" altLang="ru-RU" sz="3700" b="1" i="1" smtClean="0"/>
              <a:t> – </a:t>
            </a:r>
            <a:r>
              <a:rPr lang="ru-RU" altLang="ru-RU" sz="3700" b="1" smtClean="0"/>
              <a:t>подпись состоит из штрихов, не образующих букв;</a:t>
            </a:r>
          </a:p>
          <a:p>
            <a:pPr>
              <a:buFont typeface="Wingdings" pitchFamily="2" charset="2"/>
              <a:buNone/>
            </a:pPr>
            <a:r>
              <a:rPr lang="ru-RU" altLang="ru-RU" sz="3700" b="1" i="1" smtClean="0">
                <a:solidFill>
                  <a:srgbClr val="FF0000"/>
                </a:solidFill>
              </a:rPr>
              <a:t>смешанные</a:t>
            </a:r>
            <a:r>
              <a:rPr lang="ru-RU" altLang="ru-RU" sz="3700" b="1" i="1" smtClean="0"/>
              <a:t> – </a:t>
            </a:r>
            <a:r>
              <a:rPr lang="ru-RU" altLang="ru-RU" sz="3700" b="1" smtClean="0"/>
              <a:t>подпись состоит как из букв, так и безбуквенных элементов.</a:t>
            </a:r>
            <a:endParaRPr lang="ru-RU" altLang="ru-RU" sz="3700" smtClean="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6624638" y="333375"/>
            <a:ext cx="2519362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9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9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800" b="1" dirty="0">
                <a:latin typeface="Arial" charset="0"/>
              </a:rPr>
              <a:t>- </a:t>
            </a:r>
            <a:r>
              <a:rPr lang="ru-RU" altLang="ru-RU" sz="2800" b="1" dirty="0" err="1" smtClean="0">
                <a:latin typeface="Arial" charset="0"/>
              </a:rPr>
              <a:t>буквений</a:t>
            </a:r>
            <a:endParaRPr lang="ru-RU" altLang="ru-RU" sz="2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2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2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9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36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12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800" b="1" dirty="0">
                <a:latin typeface="Arial" charset="0"/>
              </a:rPr>
              <a:t>- </a:t>
            </a:r>
            <a:r>
              <a:rPr lang="ru-RU" altLang="ru-RU" sz="2800" b="1" dirty="0" err="1" smtClean="0">
                <a:latin typeface="Arial" charset="0"/>
              </a:rPr>
              <a:t>штриховий</a:t>
            </a:r>
            <a:endParaRPr lang="ru-RU" altLang="ru-RU" sz="2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2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16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2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1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1800" b="1" dirty="0">
              <a:latin typeface="Arial" charset="0"/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800" b="1" dirty="0">
                <a:latin typeface="Arial" charset="0"/>
              </a:rPr>
              <a:t>- </a:t>
            </a:r>
            <a:r>
              <a:rPr lang="ru-RU" altLang="ru-RU" sz="2800" b="1" dirty="0" err="1" smtClean="0">
                <a:latin typeface="Arial" charset="0"/>
              </a:rPr>
              <a:t>змішаний</a:t>
            </a:r>
            <a:endParaRPr lang="ru-RU" altLang="ru-RU" sz="2800" b="1" dirty="0">
              <a:latin typeface="Arial" charset="0"/>
            </a:endParaRPr>
          </a:p>
        </p:txBody>
      </p:sp>
      <p:pic>
        <p:nvPicPr>
          <p:cNvPr id="116742" name="Picture 8" descr="Рисунок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8" grpId="0"/>
      <p:bldP spid="894979" grpId="0" build="p"/>
      <p:bldP spid="89498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>
                <a:solidFill>
                  <a:srgbClr val="FF0000"/>
                </a:solidFill>
              </a:rPr>
              <a:t>Ідентифікація</a:t>
            </a:r>
            <a:r>
              <a:rPr lang="ru-RU" altLang="ru-RU" sz="3600" b="1" i="1" dirty="0">
                <a:solidFill>
                  <a:srgbClr val="FF0000"/>
                </a:solidFill>
              </a:rPr>
              <a:t> особи </a:t>
            </a:r>
            <a:r>
              <a:rPr lang="ru-RU" altLang="ru-RU" sz="3600" b="1" i="1" dirty="0" smtClean="0">
                <a:solidFill>
                  <a:srgbClr val="FF0000"/>
                </a:solidFill>
              </a:rPr>
              <a:t>за </a:t>
            </a:r>
            <a:r>
              <a:rPr lang="ru-RU" altLang="ru-RU" sz="3600" b="1" i="1" dirty="0" err="1" smtClean="0">
                <a:solidFill>
                  <a:srgbClr val="FF0000"/>
                </a:solidFill>
              </a:rPr>
              <a:t>підписом</a:t>
            </a:r>
            <a:endParaRPr lang="ru-RU" alt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97888" cy="4968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   </a:t>
            </a:r>
            <a:r>
              <a:rPr lang="ru-RU" altLang="ru-RU" sz="3400" b="1" dirty="0" err="1"/>
              <a:t>Злочинець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може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змінити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власний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підпис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або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розписатися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від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імені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іншої</a:t>
            </a:r>
            <a:r>
              <a:rPr lang="ru-RU" altLang="ru-RU" sz="3400" b="1" dirty="0"/>
              <a:t> особи.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400" b="1" dirty="0"/>
              <a:t>       У </a:t>
            </a:r>
            <a:r>
              <a:rPr lang="ru-RU" altLang="ru-RU" sz="3400" b="1" dirty="0" err="1"/>
              <a:t>ситуації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підготовки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матеріалів</a:t>
            </a:r>
            <a:r>
              <a:rPr lang="ru-RU" altLang="ru-RU" sz="3400" b="1" dirty="0"/>
              <a:t> на </a:t>
            </a:r>
            <a:r>
              <a:rPr lang="ru-RU" altLang="ru-RU" sz="3400" b="1" dirty="0" err="1"/>
              <a:t>експертизу</a:t>
            </a:r>
            <a:r>
              <a:rPr lang="ru-RU" altLang="ru-RU" sz="3400" b="1" dirty="0"/>
              <a:t>, коли </a:t>
            </a:r>
            <a:r>
              <a:rPr lang="ru-RU" altLang="ru-RU" sz="3400" b="1" dirty="0" err="1"/>
              <a:t>дослідженню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підлягають</a:t>
            </a:r>
            <a:r>
              <a:rPr lang="ru-RU" altLang="ru-RU" sz="3400" b="1" dirty="0"/>
              <a:t> </a:t>
            </a:r>
            <a:r>
              <a:rPr lang="ru-RU" altLang="ru-RU" sz="3400" b="1" dirty="0" err="1" smtClean="0"/>
              <a:t>підписи</a:t>
            </a:r>
            <a:r>
              <a:rPr lang="ru-RU" altLang="ru-RU" sz="3400" b="1" dirty="0" smtClean="0"/>
              <a:t>, </a:t>
            </a:r>
            <a:r>
              <a:rPr lang="ru-RU" altLang="ru-RU" sz="3400" b="1" dirty="0" err="1"/>
              <a:t>виконані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злочинцем</a:t>
            </a:r>
            <a:r>
              <a:rPr lang="ru-RU" altLang="ru-RU" sz="3400" b="1" dirty="0"/>
              <a:t> </a:t>
            </a:r>
            <a:r>
              <a:rPr lang="ru-RU" altLang="ru-RU" sz="3400" b="1" dirty="0" err="1">
                <a:solidFill>
                  <a:srgbClr val="FF0000"/>
                </a:solidFill>
              </a:rPr>
              <a:t>від</a:t>
            </a:r>
            <a:r>
              <a:rPr lang="ru-RU" altLang="ru-RU" sz="3400" b="1" dirty="0">
                <a:solidFill>
                  <a:srgbClr val="FF0000"/>
                </a:solidFill>
              </a:rPr>
              <a:t> </a:t>
            </a:r>
            <a:r>
              <a:rPr lang="ru-RU" altLang="ru-RU" sz="3400" b="1" dirty="0" err="1">
                <a:solidFill>
                  <a:srgbClr val="FF0000"/>
                </a:solidFill>
              </a:rPr>
              <a:t>імені</a:t>
            </a:r>
            <a:r>
              <a:rPr lang="ru-RU" altLang="ru-RU" sz="3400" b="1" dirty="0">
                <a:solidFill>
                  <a:srgbClr val="FF0000"/>
                </a:solidFill>
              </a:rPr>
              <a:t> </a:t>
            </a:r>
            <a:r>
              <a:rPr lang="ru-RU" altLang="ru-RU" sz="3400" b="1" dirty="0" err="1">
                <a:solidFill>
                  <a:srgbClr val="FF0000"/>
                </a:solidFill>
              </a:rPr>
              <a:t>інших</a:t>
            </a:r>
            <a:r>
              <a:rPr lang="ru-RU" altLang="ru-RU" sz="3400" b="1" dirty="0">
                <a:solidFill>
                  <a:srgbClr val="FF0000"/>
                </a:solidFill>
              </a:rPr>
              <a:t> </a:t>
            </a:r>
            <a:r>
              <a:rPr lang="ru-RU" altLang="ru-RU" sz="3400" b="1" dirty="0" err="1">
                <a:solidFill>
                  <a:srgbClr val="FF0000"/>
                </a:solidFill>
              </a:rPr>
              <a:t>осіб</a:t>
            </a:r>
            <a:r>
              <a:rPr lang="ru-RU" altLang="ru-RU" sz="3400" b="1" dirty="0">
                <a:solidFill>
                  <a:srgbClr val="FF0000"/>
                </a:solidFill>
              </a:rPr>
              <a:t> </a:t>
            </a:r>
            <a:r>
              <a:rPr lang="ru-RU" altLang="ru-RU" sz="3400" b="1" dirty="0"/>
              <a:t>(</a:t>
            </a:r>
            <a:r>
              <a:rPr lang="ru-RU" altLang="ru-RU" sz="3400" b="1" dirty="0" err="1"/>
              <a:t>вигаданих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або</a:t>
            </a:r>
            <a:r>
              <a:rPr lang="ru-RU" altLang="ru-RU" sz="3400" b="1" dirty="0"/>
              <a:t> реально </a:t>
            </a:r>
            <a:r>
              <a:rPr lang="ru-RU" altLang="ru-RU" sz="3400" b="1" dirty="0" err="1"/>
              <a:t>існуючих</a:t>
            </a:r>
            <a:r>
              <a:rPr lang="ru-RU" altLang="ru-RU" sz="3400" b="1" dirty="0"/>
              <a:t>), </a:t>
            </a:r>
            <a:r>
              <a:rPr lang="ru-RU" altLang="ru-RU" sz="3400" b="1" dirty="0" err="1"/>
              <a:t>зразки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повинні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включати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наступні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види</a:t>
            </a:r>
            <a:r>
              <a:rPr lang="ru-RU" altLang="ru-RU" sz="3400" b="1" dirty="0"/>
              <a:t> </a:t>
            </a:r>
            <a:r>
              <a:rPr lang="ru-RU" altLang="ru-RU" sz="3400" b="1" dirty="0" err="1"/>
              <a:t>документів</a:t>
            </a:r>
            <a:r>
              <a:rPr lang="ru-RU" altLang="ru-RU" sz="3400" b="1" dirty="0"/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4" grpId="0"/>
      <p:bldP spid="78643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/>
              <a:t>Зразки</a:t>
            </a:r>
            <a:r>
              <a:rPr lang="ru-RU" altLang="ru-RU" sz="3600" b="1" i="1" dirty="0"/>
              <a:t> для </a:t>
            </a:r>
            <a:r>
              <a:rPr lang="ru-RU" altLang="ru-RU" sz="3600" b="1" i="1" dirty="0" err="1"/>
              <a:t>ідентифікації</a:t>
            </a:r>
            <a:r>
              <a:rPr lang="ru-RU" altLang="ru-RU" sz="3600" b="1" i="1" dirty="0"/>
              <a:t> особи </a:t>
            </a:r>
            <a:r>
              <a:rPr lang="ru-RU" altLang="ru-RU" sz="3600" b="1" i="1" dirty="0" smtClean="0"/>
              <a:t>за </a:t>
            </a:r>
            <a:r>
              <a:rPr lang="ru-RU" altLang="ru-RU" sz="3600" b="1" i="1" dirty="0" err="1" smtClean="0"/>
              <a:t>підписом</a:t>
            </a:r>
            <a:endParaRPr lang="ru-RU" altLang="ru-RU" sz="3600" b="1" i="1" dirty="0"/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97888" cy="525648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000" b="1" dirty="0"/>
              <a:t> 1. </a:t>
            </a:r>
            <a:r>
              <a:rPr lang="ru-RU" altLang="ru-RU" sz="2000" b="1" dirty="0" err="1">
                <a:solidFill>
                  <a:srgbClr val="FF0000"/>
                </a:solidFill>
              </a:rPr>
              <a:t>Вільні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/>
              <a:t>зразки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почерку</a:t>
            </a:r>
            <a:r>
              <a:rPr lang="ru-RU" altLang="ru-RU" sz="2000" b="1" dirty="0"/>
              <a:t> </a:t>
            </a:r>
            <a:r>
              <a:rPr lang="ru-RU" altLang="ru-RU" sz="2000" b="1" dirty="0" err="1" smtClean="0"/>
              <a:t>ідентифікуємої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особи, </a:t>
            </a:r>
            <a:r>
              <a:rPr lang="ru-RU" altLang="ru-RU" sz="2000" b="1" dirty="0" err="1"/>
              <a:t>тобто</a:t>
            </a:r>
            <a:r>
              <a:rPr lang="ru-RU" altLang="ru-RU" sz="2000" b="1" dirty="0"/>
              <a:t>  </a:t>
            </a:r>
            <a:r>
              <a:rPr lang="ru-RU" altLang="ru-RU" sz="2000" b="1" dirty="0" err="1"/>
              <a:t>підроблювача</a:t>
            </a:r>
            <a:r>
              <a:rPr lang="ru-RU" altLang="ru-RU" sz="2000" b="1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dirty="0"/>
              <a:t>    2. </a:t>
            </a:r>
            <a:r>
              <a:rPr lang="ru-RU" altLang="ru-RU" sz="2000" b="1" dirty="0" err="1">
                <a:solidFill>
                  <a:srgbClr val="FF0000"/>
                </a:solidFill>
              </a:rPr>
              <a:t>Вільні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/>
              <a:t>зразки</a:t>
            </a:r>
            <a:r>
              <a:rPr lang="ru-RU" altLang="ru-RU" sz="2000" b="1" dirty="0"/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підпису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/>
              <a:t>ідентифікуємої</a:t>
            </a:r>
            <a:r>
              <a:rPr lang="ru-RU" altLang="ru-RU" sz="2000" b="1" dirty="0"/>
              <a:t> особи</a:t>
            </a:r>
            <a:r>
              <a:rPr lang="ru-RU" altLang="ru-RU" sz="2000" b="1" dirty="0" smtClean="0"/>
              <a:t>;   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dirty="0"/>
              <a:t> 3. </a:t>
            </a:r>
            <a:r>
              <a:rPr lang="ru-RU" altLang="ru-RU" sz="2000" b="1" dirty="0" err="1">
                <a:solidFill>
                  <a:srgbClr val="FF0000"/>
                </a:solidFill>
              </a:rPr>
              <a:t>Експериментальні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/>
              <a:t>зразки</a:t>
            </a: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почерку</a:t>
            </a:r>
            <a:r>
              <a:rPr lang="ru-RU" altLang="ru-RU" sz="2000" b="1" dirty="0"/>
              <a:t> </a:t>
            </a:r>
            <a:r>
              <a:rPr lang="ru-RU" altLang="ru-RU" sz="2000" b="1" dirty="0" err="1" smtClean="0"/>
              <a:t>ідентифікуємої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особи у </a:t>
            </a:r>
            <a:r>
              <a:rPr lang="ru-RU" altLang="ru-RU" sz="2000" b="1" dirty="0" err="1"/>
              <a:t>вигляді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написання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слів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що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позначають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підроблені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підписи</a:t>
            </a:r>
            <a:r>
              <a:rPr lang="ru-RU" altLang="ru-RU" sz="2000" b="1" dirty="0"/>
              <a:t>. </a:t>
            </a:r>
            <a:r>
              <a:rPr lang="ru-RU" altLang="ru-RU" sz="2000" b="1" dirty="0" err="1"/>
              <a:t>Наприклад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якщо</a:t>
            </a:r>
            <a:r>
              <a:rPr lang="ru-RU" altLang="ru-RU" sz="2000" b="1" dirty="0"/>
              <a:t> Сидоров </a:t>
            </a:r>
            <a:r>
              <a:rPr lang="ru-RU" altLang="ru-RU" sz="2000" b="1" dirty="0" err="1"/>
              <a:t>підробив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підпис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від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імені</a:t>
            </a:r>
            <a:r>
              <a:rPr lang="ru-RU" altLang="ru-RU" sz="2000" b="1" dirty="0"/>
              <a:t> Кузькина, </a:t>
            </a:r>
            <a:r>
              <a:rPr lang="ru-RU" altLang="ru-RU" sz="2000" b="1" dirty="0" smtClean="0"/>
              <a:t>то </a:t>
            </a:r>
            <a:r>
              <a:rPr lang="ru-RU" altLang="ru-RU" sz="2000" b="1" dirty="0"/>
              <a:t>при </a:t>
            </a:r>
            <a:r>
              <a:rPr lang="ru-RU" altLang="ru-RU" sz="2000" b="1" dirty="0" err="1"/>
              <a:t>відібранні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експериментальних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зразків</a:t>
            </a:r>
            <a:r>
              <a:rPr lang="ru-RU" altLang="ru-RU" sz="2000" b="1" dirty="0"/>
              <a:t> почерку </a:t>
            </a:r>
            <a:r>
              <a:rPr lang="ru-RU" altLang="ru-RU" sz="2000" b="1" dirty="0" err="1"/>
              <a:t>необхідно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запропонувати</a:t>
            </a:r>
            <a:r>
              <a:rPr lang="ru-RU" altLang="ru-RU" sz="2000" b="1" dirty="0"/>
              <a:t> Сидорову </a:t>
            </a:r>
            <a:r>
              <a:rPr lang="ru-RU" altLang="ru-RU" sz="2000" b="1" dirty="0" err="1"/>
              <a:t>писати</a:t>
            </a:r>
            <a:r>
              <a:rPr lang="ru-RU" altLang="ru-RU" sz="2000" b="1" dirty="0"/>
              <a:t> текст, у </a:t>
            </a:r>
            <a:r>
              <a:rPr lang="ru-RU" altLang="ru-RU" sz="2000" b="1" dirty="0" err="1"/>
              <a:t>якому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зустрічаються</a:t>
            </a:r>
            <a:r>
              <a:rPr lang="ru-RU" altLang="ru-RU" sz="2000" b="1" dirty="0"/>
              <a:t> слова "Кузькин", "Кузьма", "Кузьминки" і т.п. При </a:t>
            </a:r>
            <a:r>
              <a:rPr lang="ru-RU" altLang="ru-RU" sz="2000" b="1" dirty="0" err="1"/>
              <a:t>цьому</a:t>
            </a:r>
            <a:r>
              <a:rPr lang="ru-RU" altLang="ru-RU" sz="2000" b="1" dirty="0"/>
              <a:t> не </a:t>
            </a:r>
            <a:r>
              <a:rPr lang="ru-RU" altLang="ru-RU" sz="2000" b="1" dirty="0" err="1"/>
              <a:t>можна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показувати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підпис</a:t>
            </a:r>
            <a:r>
              <a:rPr lang="ru-RU" altLang="ru-RU" sz="2000" b="1" dirty="0"/>
              <a:t> Кузькина й </a:t>
            </a:r>
            <a:r>
              <a:rPr lang="ru-RU" altLang="ru-RU" sz="2000" b="1" dirty="0" err="1"/>
              <a:t>тим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більше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пропонувати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розписатися</a:t>
            </a:r>
            <a:r>
              <a:rPr lang="ru-RU" altLang="ru-RU" sz="2000" b="1" dirty="0"/>
              <a:t> за Кузькина</a:t>
            </a:r>
            <a:r>
              <a:rPr lang="ru-RU" altLang="ru-RU" sz="2000" b="1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dirty="0"/>
              <a:t>4. </a:t>
            </a:r>
            <a:r>
              <a:rPr lang="ru-RU" altLang="ru-RU" sz="2000" b="1" dirty="0" err="1">
                <a:solidFill>
                  <a:srgbClr val="FF0000"/>
                </a:solidFill>
              </a:rPr>
              <a:t>Вільні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/>
              <a:t>й </a:t>
            </a:r>
            <a:r>
              <a:rPr lang="ru-RU" altLang="ru-RU" sz="2000" b="1" dirty="0" err="1">
                <a:solidFill>
                  <a:srgbClr val="FF0000"/>
                </a:solidFill>
              </a:rPr>
              <a:t>експериментальні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/>
              <a:t>зразки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підписів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осіб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від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імені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яких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підроблені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підписи</a:t>
            </a:r>
            <a:r>
              <a:rPr lang="ru-RU" altLang="ru-RU" sz="2000" b="1" dirty="0"/>
              <a:t>. 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dirty="0"/>
              <a:t>       У </a:t>
            </a:r>
            <a:r>
              <a:rPr lang="ru-RU" altLang="ru-RU" sz="2000" b="1" dirty="0" err="1"/>
              <a:t>випадку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підпису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від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вигаданих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осіб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слідчий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повідомляє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експерта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що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такі</a:t>
            </a:r>
            <a:r>
              <a:rPr lang="ru-RU" altLang="ru-RU" sz="2000" b="1" dirty="0"/>
              <a:t>- </a:t>
            </a:r>
            <a:r>
              <a:rPr lang="ru-RU" altLang="ru-RU" sz="2000" b="1" dirty="0" smtClean="0"/>
              <a:t>то </a:t>
            </a:r>
            <a:r>
              <a:rPr lang="ru-RU" altLang="ru-RU" sz="2000" b="1" dirty="0"/>
              <a:t>особи, </a:t>
            </a:r>
            <a:r>
              <a:rPr lang="ru-RU" altLang="ru-RU" sz="2000" b="1" dirty="0" err="1"/>
              <a:t>наприклад</a:t>
            </a:r>
            <a:r>
              <a:rPr lang="ru-RU" altLang="ru-RU" sz="2000" b="1" dirty="0"/>
              <a:t>, у </a:t>
            </a:r>
            <a:r>
              <a:rPr lang="ru-RU" altLang="ru-RU" sz="2000" b="1" dirty="0" err="1"/>
              <a:t>платіжній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відомості</a:t>
            </a:r>
            <a:r>
              <a:rPr lang="ru-RU" altLang="ru-RU" sz="2000" b="1" dirty="0"/>
              <a:t>,- </a:t>
            </a:r>
            <a:r>
              <a:rPr lang="ru-RU" altLang="ru-RU" sz="2000" b="1" dirty="0" err="1"/>
              <a:t>вигадані</a:t>
            </a:r>
            <a:r>
              <a:rPr lang="ru-RU" altLang="ru-RU" sz="2000" b="1" dirty="0"/>
              <a:t>.</a:t>
            </a:r>
          </a:p>
          <a:p>
            <a:pPr>
              <a:buFont typeface="Wingdings" pitchFamily="2" charset="2"/>
              <a:buNone/>
            </a:pPr>
            <a:endParaRPr lang="ru-RU" altLang="ru-RU" sz="20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/>
      <p:bldP spid="8724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/>
          <a:lstStyle/>
          <a:p>
            <a:r>
              <a:rPr lang="ru-RU" altLang="ru-RU" sz="3200" b="1" dirty="0" smtClean="0"/>
              <a:t>У </a:t>
            </a:r>
            <a:r>
              <a:rPr lang="ru-RU" altLang="ru-RU" sz="3200" b="1" dirty="0" err="1" smtClean="0"/>
              <a:t>з</a:t>
            </a:r>
            <a:r>
              <a:rPr lang="ru-RU" altLang="ru-RU" sz="3200" b="1" i="1" dirty="0" err="1" smtClean="0"/>
              <a:t>алежності</a:t>
            </a:r>
            <a:r>
              <a:rPr lang="ru-RU" altLang="ru-RU" sz="3200" b="1" i="1" dirty="0" smtClean="0"/>
              <a:t> </a:t>
            </a:r>
            <a:r>
              <a:rPr lang="ru-RU" altLang="ru-RU" sz="3200" b="1" i="1" dirty="0" err="1" smtClean="0"/>
              <a:t>від</a:t>
            </a:r>
            <a:r>
              <a:rPr lang="ru-RU" altLang="ru-RU" sz="3200" b="1" i="1" dirty="0" smtClean="0"/>
              <a:t> типу </a:t>
            </a:r>
            <a:r>
              <a:rPr lang="ru-RU" altLang="ru-RU" sz="3200" b="1" i="1" dirty="0" err="1" smtClean="0"/>
              <a:t>виконання</a:t>
            </a:r>
            <a:endParaRPr lang="ru-RU" altLang="ru-RU" sz="3200" b="1" i="1" dirty="0" smtClean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4320480" cy="5256584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400" b="1" dirty="0" smtClean="0"/>
              <a:t>1)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письмові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документи</a:t>
            </a:r>
            <a:r>
              <a:rPr lang="ru-RU" altLang="ru-RU" sz="2400" b="1" dirty="0" smtClean="0"/>
              <a:t>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err="1" smtClean="0"/>
              <a:t>виконані</a:t>
            </a:r>
            <a:r>
              <a:rPr lang="ru-RU" altLang="ru-RU" sz="2400" b="1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а) </a:t>
            </a:r>
            <a:r>
              <a:rPr lang="ru-RU" altLang="ru-RU" sz="2400" b="1" dirty="0" err="1" smtClean="0"/>
              <a:t>скорописом</a:t>
            </a:r>
            <a:r>
              <a:rPr lang="ru-RU" altLang="ru-RU" sz="2400" b="1" dirty="0" smtClean="0"/>
              <a:t>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б) </a:t>
            </a:r>
            <a:r>
              <a:rPr lang="ru-RU" altLang="ru-RU" sz="2400" b="1" dirty="0" err="1" smtClean="0"/>
              <a:t>друкованими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літерами</a:t>
            </a:r>
            <a:r>
              <a:rPr lang="ru-RU" altLang="ru-RU" sz="2400" b="1" dirty="0" smtClean="0"/>
              <a:t> (</a:t>
            </a:r>
            <a:r>
              <a:rPr lang="ru-RU" altLang="ru-RU" sz="2400" b="1" dirty="0" err="1" smtClean="0"/>
              <a:t>стилізований</a:t>
            </a:r>
            <a:r>
              <a:rPr lang="ru-RU" altLang="ru-RU" sz="2400" b="1" dirty="0" smtClean="0"/>
              <a:t> лист);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в) цифрами (</a:t>
            </a:r>
            <a:r>
              <a:rPr lang="ru-RU" altLang="ru-RU" sz="2400" b="1" dirty="0" err="1" smtClean="0"/>
              <a:t>цифровий</a:t>
            </a:r>
            <a:r>
              <a:rPr lang="ru-RU" altLang="ru-RU" sz="2400" b="1" dirty="0" smtClean="0"/>
              <a:t> лист);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г) </a:t>
            </a:r>
            <a:r>
              <a:rPr lang="ru-RU" altLang="ru-RU" sz="2400" b="1" dirty="0" err="1" smtClean="0"/>
              <a:t>друкованими</a:t>
            </a:r>
            <a:r>
              <a:rPr lang="ru-RU" altLang="ru-RU" sz="2400" b="1" dirty="0" smtClean="0"/>
              <a:t> формами (</a:t>
            </a:r>
            <a:r>
              <a:rPr lang="ru-RU" altLang="ru-RU" sz="2400" b="1" dirty="0" err="1" smtClean="0"/>
              <a:t>машинописні</a:t>
            </a:r>
            <a:r>
              <a:rPr lang="ru-RU" altLang="ru-RU" sz="2400" b="1" dirty="0" smtClean="0"/>
              <a:t> й </a:t>
            </a:r>
            <a:r>
              <a:rPr lang="ru-RU" altLang="ru-RU" sz="2400" b="1" dirty="0" err="1" smtClean="0"/>
              <a:t>поліграфічні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документи</a:t>
            </a:r>
            <a:r>
              <a:rPr lang="ru-RU" altLang="ru-RU" sz="2400" b="1" dirty="0" smtClean="0"/>
              <a:t>);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92080" y="1124745"/>
            <a:ext cx="3456384" cy="26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400" b="1" dirty="0" smtClean="0"/>
              <a:t>2)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графічні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документи</a:t>
            </a:r>
            <a:r>
              <a:rPr lang="ru-RU" altLang="ru-RU" sz="2400" b="1" dirty="0" smtClean="0"/>
              <a:t>,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/>
              <a:t> </a:t>
            </a:r>
            <a:r>
              <a:rPr lang="ru-RU" altLang="ru-RU" sz="2400" b="1" dirty="0" smtClean="0"/>
              <a:t> до </a:t>
            </a:r>
            <a:r>
              <a:rPr lang="ru-RU" altLang="ru-RU" sz="2400" b="1" dirty="0" err="1" smtClean="0"/>
              <a:t>яких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відносять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малюнки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креслення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схеми</a:t>
            </a:r>
            <a:r>
              <a:rPr lang="ru-RU" altLang="ru-RU" sz="2400" b="1" dirty="0" smtClean="0"/>
              <a:t>;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02448" y="4221089"/>
            <a:ext cx="3446016" cy="21602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400" b="1" dirty="0" smtClean="0"/>
              <a:t>3)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фото;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кіно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- і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звуко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відео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документи</a:t>
            </a:r>
            <a:r>
              <a:rPr lang="ru-RU" altLang="ru-RU" sz="2800" b="1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/>
      <p:bldP spid="543747" grpId="0" build="p" animBg="1"/>
      <p:bldP spid="5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7812"/>
            <a:ext cx="3888432" cy="144016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 sz="4200" dirty="0" smtClean="0"/>
              <a:t>За </a:t>
            </a:r>
            <a:r>
              <a:rPr lang="ru-RU" sz="4200" dirty="0" err="1" smtClean="0"/>
              <a:t>юридичною</a:t>
            </a:r>
            <a:r>
              <a:rPr lang="ru-RU" sz="4200" dirty="0" smtClean="0"/>
              <a:t> природою 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132" y="3284984"/>
            <a:ext cx="2232248" cy="612068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підроблені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014664" y="4869160"/>
            <a:ext cx="3818880" cy="158417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неофіційні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2800" dirty="0" smtClean="0"/>
              <a:t>(лист, </a:t>
            </a:r>
            <a:r>
              <a:rPr lang="ru-RU" sz="2800" dirty="0" err="1" smtClean="0"/>
              <a:t>записна</a:t>
            </a:r>
            <a:r>
              <a:rPr lang="ru-RU" sz="2800" dirty="0" smtClean="0"/>
              <a:t> книжка,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).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32040" y="332656"/>
            <a:ext cx="3888432" cy="144016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4200" dirty="0" smtClean="0"/>
              <a:t>За </a:t>
            </a:r>
            <a:r>
              <a:rPr lang="ru-RU" sz="4200" dirty="0" err="1" smtClean="0"/>
              <a:t>джерелом</a:t>
            </a:r>
            <a:r>
              <a:rPr lang="ru-RU" sz="4200" dirty="0" smtClean="0"/>
              <a:t> </a:t>
            </a:r>
            <a:r>
              <a:rPr lang="ru-RU" sz="4200" dirty="0" err="1" smtClean="0"/>
              <a:t>походження</a:t>
            </a:r>
            <a:r>
              <a:rPr lang="ru-RU" sz="4200" dirty="0" smtClean="0"/>
              <a:t> </a:t>
            </a:r>
            <a:endParaRPr lang="ru-RU" sz="4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017120" y="2216698"/>
            <a:ext cx="3816424" cy="229242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офіційні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Font typeface="Arial" charset="0"/>
              <a:buNone/>
            </a:pPr>
            <a:r>
              <a:rPr lang="ru-RU" sz="2800" dirty="0" smtClean="0"/>
              <a:t>(паспорт, </a:t>
            </a:r>
          </a:p>
          <a:p>
            <a:pPr marL="0" indent="0" algn="ctr">
              <a:buFont typeface="Arial" charset="0"/>
              <a:buNone/>
            </a:pPr>
            <a:r>
              <a:rPr lang="ru-RU" sz="2800" dirty="0" err="1" smtClean="0"/>
              <a:t>посвідчення</a:t>
            </a:r>
            <a:r>
              <a:rPr lang="ru-RU" sz="2800" dirty="0" smtClean="0"/>
              <a:t> особи, </a:t>
            </a:r>
          </a:p>
          <a:p>
            <a:pPr marL="0" indent="0" algn="ctr">
              <a:buFont typeface="Arial" charset="0"/>
              <a:buNone/>
            </a:pPr>
            <a:r>
              <a:rPr lang="ru-RU" sz="2800" dirty="0" err="1" smtClean="0"/>
              <a:t>довідка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389336" y="2199928"/>
            <a:ext cx="2007840" cy="64807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справжні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 err="1" smtClean="0"/>
              <a:t>Види</a:t>
            </a:r>
            <a:r>
              <a:rPr lang="ru-RU" altLang="ru-RU" sz="3600" b="1" i="1" dirty="0" smtClean="0"/>
              <a:t> </a:t>
            </a:r>
            <a:r>
              <a:rPr lang="ru-RU" altLang="ru-RU" sz="3600" b="1" i="1" dirty="0" err="1" smtClean="0"/>
              <a:t>огляду</a:t>
            </a:r>
            <a:r>
              <a:rPr lang="ru-RU" altLang="ru-RU" sz="3600" b="1" i="1" dirty="0" smtClean="0"/>
              <a:t> </a:t>
            </a:r>
            <a:r>
              <a:rPr lang="ru-RU" altLang="ru-RU" sz="3600" b="1" i="1" dirty="0" err="1" smtClean="0"/>
              <a:t>документів</a:t>
            </a:r>
            <a:r>
              <a:rPr lang="ru-RU" altLang="ru-RU" sz="3600" b="1" i="1" dirty="0" smtClean="0"/>
              <a:t>: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784"/>
            <a:ext cx="3816671" cy="5040560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4000" b="1" dirty="0" smtClean="0"/>
              <a:t>1) </a:t>
            </a:r>
            <a:r>
              <a:rPr lang="ru-RU" altLang="ru-RU" sz="4000" b="1" dirty="0" err="1" smtClean="0"/>
              <a:t>огляд</a:t>
            </a:r>
            <a:r>
              <a:rPr lang="ru-RU" altLang="ru-RU" sz="4000" b="1" dirty="0" smtClean="0"/>
              <a:t> як </a:t>
            </a:r>
            <a:r>
              <a:rPr lang="ru-RU" altLang="ru-RU" sz="4000" b="1" dirty="0" err="1" smtClean="0"/>
              <a:t>прийом</a:t>
            </a:r>
            <a:r>
              <a:rPr lang="ru-RU" altLang="ru-RU" sz="4000" b="1" dirty="0" smtClean="0"/>
              <a:t>, </a:t>
            </a:r>
            <a:r>
              <a:rPr lang="ru-RU" altLang="ru-RU" sz="4000" b="1" dirty="0" err="1" smtClean="0"/>
              <a:t>спосіб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 smtClean="0"/>
              <a:t>виявлення</a:t>
            </a:r>
            <a:r>
              <a:rPr lang="ru-RU" altLang="ru-RU" sz="4000" b="1" dirty="0" smtClean="0"/>
              <a:t> й </a:t>
            </a:r>
            <a:r>
              <a:rPr lang="ru-RU" altLang="ru-RU" sz="4000" b="1" dirty="0" err="1" smtClean="0"/>
              <a:t>збирання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 smtClean="0"/>
              <a:t>документів</a:t>
            </a:r>
            <a:r>
              <a:rPr lang="ru-RU" altLang="ru-RU" sz="4000" b="1" dirty="0" smtClean="0"/>
              <a:t>;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9992" y="1484784"/>
            <a:ext cx="4392488" cy="504056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4000" b="1" dirty="0" smtClean="0"/>
              <a:t>2) </a:t>
            </a:r>
            <a:r>
              <a:rPr lang="ru-RU" altLang="ru-RU" sz="4000" b="1" dirty="0" err="1" smtClean="0"/>
              <a:t>огляд</a:t>
            </a:r>
            <a:r>
              <a:rPr lang="ru-RU" altLang="ru-RU" sz="4000" b="1" dirty="0" smtClean="0"/>
              <a:t> як метод </a:t>
            </a:r>
            <a:r>
              <a:rPr lang="ru-RU" altLang="ru-RU" sz="4000" b="1" dirty="0" err="1" smtClean="0"/>
              <a:t>попереднього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 smtClean="0"/>
              <a:t>дослідження</a:t>
            </a:r>
            <a:r>
              <a:rPr lang="ru-RU" altLang="ru-RU" sz="4000" b="1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0" grpId="0"/>
      <p:bldP spid="683011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6453</TotalTime>
  <Words>2433</Words>
  <Application>Microsoft Office PowerPoint</Application>
  <PresentationFormat>Экран (4:3)</PresentationFormat>
  <Paragraphs>318</Paragraphs>
  <Slides>62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ТЕХНІКО-КРИМІНАЛІСТИЧНЕ ДОСЛІДЖЕННЯ ДОКУМЕНТІВ</vt:lpstr>
      <vt:lpstr>Техніко-криміналістичне дослідження документів -  </vt:lpstr>
      <vt:lpstr>Завдання криміналістичної документалістики</vt:lpstr>
      <vt:lpstr>Презентация PowerPoint</vt:lpstr>
      <vt:lpstr>Класифікація документів</vt:lpstr>
      <vt:lpstr>За процесуальною формою</vt:lpstr>
      <vt:lpstr>У залежності від типу виконання</vt:lpstr>
      <vt:lpstr>За юридичною природою </vt:lpstr>
      <vt:lpstr>Види огляду документів:</vt:lpstr>
      <vt:lpstr>Огляд включає в собі три етапи:</vt:lpstr>
      <vt:lpstr>Загальні правила поводження з документами – речовими доказами</vt:lpstr>
      <vt:lpstr>Види підробок документів</vt:lpstr>
      <vt:lpstr>Часткова підробка документа</vt:lpstr>
      <vt:lpstr>Підчистка</vt:lpstr>
      <vt:lpstr>Презентация PowerPoint</vt:lpstr>
      <vt:lpstr>Дописка</vt:lpstr>
      <vt:lpstr>Виправлення</vt:lpstr>
      <vt:lpstr>Презентация PowerPoint</vt:lpstr>
      <vt:lpstr>Презентация PowerPoint</vt:lpstr>
      <vt:lpstr>Травлення</vt:lpstr>
      <vt:lpstr>Заміна частин документа</vt:lpstr>
      <vt:lpstr>Повна підробка документа</vt:lpstr>
      <vt:lpstr>КРИМІНАЛІСТИЧНЕ ДОСЛІДЖЕННЯ ПИСЬМА</vt:lpstr>
      <vt:lpstr>Криміналістичне дослідження письма (судове почеркознавство)</vt:lpstr>
      <vt:lpstr>Види криміналістичного дослідження письма </vt:lpstr>
      <vt:lpstr>Презентация PowerPoint</vt:lpstr>
      <vt:lpstr>Ідентифікаційні ознаки письма - </vt:lpstr>
      <vt:lpstr>Презентация PowerPoint</vt:lpstr>
      <vt:lpstr>Ознаки письмової мови</vt:lpstr>
      <vt:lpstr>Загальні ознаки письмової мови</vt:lpstr>
      <vt:lpstr>Окремі ознаки письмової мови </vt:lpstr>
      <vt:lpstr>Письмова мова та її ознаки</vt:lpstr>
      <vt:lpstr>Почерк - </vt:lpstr>
      <vt:lpstr>Загальні ознаки почерку -</vt:lpstr>
      <vt:lpstr>Топографічні ознаки -</vt:lpstr>
      <vt:lpstr>Розмір полів</vt:lpstr>
      <vt:lpstr>Форма полів</vt:lpstr>
      <vt:lpstr>Конфігурація лінії полів</vt:lpstr>
      <vt:lpstr>Форма лінії письма строки</vt:lpstr>
      <vt:lpstr>Виробленість почерку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МІРА ЗВ'ЯЗНОСТІ РУХІВ   </vt:lpstr>
      <vt:lpstr>   РОЗГІН ПОЧЕРКУ   відношення висоти букви до її ширини</vt:lpstr>
      <vt:lpstr>Окремі ознаки почерку -</vt:lpstr>
      <vt:lpstr>Письмовий  - буква</vt:lpstr>
      <vt:lpstr>Наклон почерка </vt:lpstr>
      <vt:lpstr>Методика криміналістичного дослідження письма</vt:lpstr>
      <vt:lpstr>Попереднє дослідження письма</vt:lpstr>
      <vt:lpstr>Експертне дослідження письма</vt:lpstr>
      <vt:lpstr>При призначенні судової експертизи</vt:lpstr>
      <vt:lpstr>ПІДГОТОВКА МАТЕРІАЛІВ ДЛЯ ПРИЗНАЧЕННЯ ПОЧЕРКОЗНАВЧОЇ ЕКСПЕРТИЗИ</vt:lpstr>
      <vt:lpstr>Підпис - </vt:lpstr>
      <vt:lpstr>Підписи класифікуються  залежно від : </vt:lpstr>
      <vt:lpstr>Підписи за своїм складом бувають: </vt:lpstr>
      <vt:lpstr>Подписи по своему составу бывают: </vt:lpstr>
      <vt:lpstr>Ідентифікація особи за підписом</vt:lpstr>
      <vt:lpstr>Зразки для ідентифікації особи за підписом</vt:lpstr>
    </vt:vector>
  </TitlesOfParts>
  <Company>Mshome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МІСЦЯ ПОДІЇ</dc:title>
  <dc:creator>User</dc:creator>
  <cp:lastModifiedBy>Admin</cp:lastModifiedBy>
  <cp:revision>376</cp:revision>
  <dcterms:created xsi:type="dcterms:W3CDTF">2007-11-19T08:14:09Z</dcterms:created>
  <dcterms:modified xsi:type="dcterms:W3CDTF">2013-10-16T14:47:48Z</dcterms:modified>
</cp:coreProperties>
</file>