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57" r:id="rId3"/>
    <p:sldId id="258" r:id="rId4"/>
    <p:sldId id="264" r:id="rId5"/>
    <p:sldId id="265" r:id="rId6"/>
    <p:sldId id="338" r:id="rId7"/>
    <p:sldId id="259" r:id="rId8"/>
    <p:sldId id="260" r:id="rId9"/>
    <p:sldId id="261" r:id="rId10"/>
    <p:sldId id="262" r:id="rId11"/>
    <p:sldId id="272" r:id="rId12"/>
    <p:sldId id="273" r:id="rId13"/>
    <p:sldId id="274" r:id="rId14"/>
    <p:sldId id="275" r:id="rId15"/>
    <p:sldId id="282" r:id="rId16"/>
    <p:sldId id="284" r:id="rId17"/>
    <p:sldId id="285" r:id="rId18"/>
    <p:sldId id="289" r:id="rId19"/>
    <p:sldId id="292" r:id="rId20"/>
    <p:sldId id="293" r:id="rId21"/>
    <p:sldId id="277" r:id="rId22"/>
    <p:sldId id="331" r:id="rId23"/>
    <p:sldId id="332" r:id="rId24"/>
    <p:sldId id="333" r:id="rId25"/>
    <p:sldId id="279" r:id="rId26"/>
    <p:sldId id="294" r:id="rId27"/>
    <p:sldId id="335" r:id="rId28"/>
    <p:sldId id="334" r:id="rId29"/>
    <p:sldId id="297" r:id="rId30"/>
    <p:sldId id="298" r:id="rId31"/>
    <p:sldId id="280" r:id="rId32"/>
    <p:sldId id="281" r:id="rId33"/>
    <p:sldId id="336" r:id="rId34"/>
    <p:sldId id="317" r:id="rId35"/>
    <p:sldId id="318" r:id="rId36"/>
    <p:sldId id="319" r:id="rId37"/>
    <p:sldId id="299" r:id="rId38"/>
    <p:sldId id="337" r:id="rId39"/>
    <p:sldId id="305" r:id="rId40"/>
    <p:sldId id="304" r:id="rId41"/>
    <p:sldId id="315" r:id="rId42"/>
    <p:sldId id="309" r:id="rId43"/>
    <p:sldId id="339" r:id="rId44"/>
    <p:sldId id="340" r:id="rId45"/>
    <p:sldId id="343" r:id="rId46"/>
    <p:sldId id="344" r:id="rId47"/>
    <p:sldId id="345" r:id="rId48"/>
    <p:sldId id="346" r:id="rId49"/>
    <p:sldId id="379" r:id="rId50"/>
    <p:sldId id="352" r:id="rId51"/>
    <p:sldId id="353" r:id="rId52"/>
    <p:sldId id="355" r:id="rId53"/>
    <p:sldId id="357" r:id="rId54"/>
    <p:sldId id="380" r:id="rId55"/>
    <p:sldId id="381" r:id="rId56"/>
    <p:sldId id="382" r:id="rId57"/>
    <p:sldId id="363" r:id="rId58"/>
    <p:sldId id="369" r:id="rId59"/>
    <p:sldId id="384" r:id="rId60"/>
    <p:sldId id="370" r:id="rId61"/>
    <p:sldId id="385" r:id="rId62"/>
    <p:sldId id="386" r:id="rId63"/>
    <p:sldId id="387" r:id="rId64"/>
    <p:sldId id="377" r:id="rId65"/>
    <p:sldId id="378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99"/>
    <a:srgbClr val="68B468"/>
    <a:srgbClr val="49934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60"/>
  </p:normalViewPr>
  <p:slideViewPr>
    <p:cSldViewPr>
      <p:cViewPr>
        <p:scale>
          <a:sx n="75" d="100"/>
          <a:sy n="75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2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0DAF5-8C7E-4CF0-83B2-A5905B253A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35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9693E-C0F5-4C38-9DC9-ED5F5A256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4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EA443-A5DD-4202-851E-D931BFA493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0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6EDDE-760A-42DA-A345-FA81238DF3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45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C1FA-2A1F-44F0-BE90-7DBD8AE715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44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07F5-E949-4663-A9D1-63D0143589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098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2B2FF-06FF-4239-A434-D333B54506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54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D7C1-8EF3-4256-9321-F750267A6D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900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62CF3-3AC0-428A-AC25-C2361F7347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68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0638-321A-4D0A-9325-5A0A68912C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82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2F49-A75E-4EB8-A3A7-DF11506485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671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92C2E15E-49CF-43D8-8B74-EC48B2D776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ru-RU" alt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57563"/>
            <a:ext cx="7918450" cy="1873250"/>
          </a:xfrm>
        </p:spPr>
        <p:txBody>
          <a:bodyPr/>
          <a:lstStyle/>
          <a:p>
            <a:pPr eaLnBrk="1" hangingPunct="1"/>
            <a:r>
              <a:rPr lang="uk-UA" altLang="ru-RU" sz="6400" b="1" i="1" smtClean="0"/>
              <a:t>ОГЛЯД МІСЦЯ ПОДІЇ</a:t>
            </a:r>
            <a:endParaRPr lang="ru-RU" altLang="ru-RU" sz="6400" b="1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8213"/>
            <a:ext cx="8229600" cy="3922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	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859338" y="4581525"/>
            <a:ext cx="3889375" cy="17287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100">
                <a:latin typeface="Arial" charset="0"/>
              </a:rPr>
              <a:t>4) заключна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9750" y="4292600"/>
            <a:ext cx="4175125" cy="17287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100">
                <a:latin typeface="Arial" charset="0"/>
              </a:rPr>
              <a:t>3) детального</a:t>
            </a:r>
          </a:p>
          <a:p>
            <a:pPr algn="ctr" eaLnBrk="1" hangingPunct="1"/>
            <a:r>
              <a:rPr lang="ru-RU" altLang="ru-RU" sz="3100">
                <a:latin typeface="Arial" charset="0"/>
              </a:rPr>
              <a:t> дослідження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787900" y="2133600"/>
            <a:ext cx="3889375" cy="17287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100">
                <a:latin typeface="Arial" charset="0"/>
              </a:rPr>
              <a:t>2) орієнтовна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4213" y="1700213"/>
            <a:ext cx="3889375" cy="17287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100">
                <a:latin typeface="Arial" charset="0"/>
              </a:rPr>
              <a:t>1) підготовча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68313" y="0"/>
            <a:ext cx="8278812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chemeClr val="tx2"/>
                </a:solidFill>
                <a:latin typeface="Garamond" pitchFamily="18" charset="0"/>
              </a:rPr>
              <a:t>Стадії огляду місця події</a:t>
            </a:r>
            <a:endParaRPr lang="ru-RU" altLang="ru-RU" sz="4400" b="1">
              <a:latin typeface="Garamond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uk-UA" altLang="ru-RU" sz="4000" b="1" smtClean="0"/>
              <a:t>Етапи підготовчої стадії</a:t>
            </a:r>
            <a:r>
              <a:rPr lang="ru-RU" altLang="ru-RU" sz="4000" b="1" smtClean="0"/>
              <a:t>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8313" y="1557338"/>
            <a:ext cx="4032250" cy="28082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600" b="1">
                <a:latin typeface="Garamond" pitchFamily="18" charset="0"/>
              </a:rPr>
              <a:t>Підготовчі дії</a:t>
            </a:r>
          </a:p>
          <a:p>
            <a:pPr algn="ctr" eaLnBrk="1" hangingPunct="1"/>
            <a:r>
              <a:rPr lang="uk-UA" altLang="ru-RU" sz="3600" b="1">
                <a:latin typeface="Garamond" pitchFamily="18" charset="0"/>
              </a:rPr>
              <a:t> до виїзду</a:t>
            </a:r>
          </a:p>
          <a:p>
            <a:pPr algn="ctr" eaLnBrk="1" hangingPunct="1"/>
            <a:r>
              <a:rPr lang="uk-UA" altLang="ru-RU" sz="3600" b="1">
                <a:latin typeface="Garamond" pitchFamily="18" charset="0"/>
              </a:rPr>
              <a:t> на місце події</a:t>
            </a:r>
            <a:endParaRPr lang="uk-UA" altLang="ru-RU">
              <a:latin typeface="Arial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787900" y="3068638"/>
            <a:ext cx="4032250" cy="3024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600" b="1">
                <a:latin typeface="Garamond" pitchFamily="18" charset="0"/>
              </a:rPr>
              <a:t>Підготовчі дії</a:t>
            </a:r>
          </a:p>
          <a:p>
            <a:pPr algn="ctr" eaLnBrk="1" hangingPunct="1"/>
            <a:r>
              <a:rPr lang="uk-UA" altLang="ru-RU" sz="3600" b="1">
                <a:latin typeface="Garamond" pitchFamily="18" charset="0"/>
              </a:rPr>
              <a:t>після прибуття</a:t>
            </a:r>
          </a:p>
          <a:p>
            <a:pPr algn="ctr" eaLnBrk="1" hangingPunct="1"/>
            <a:r>
              <a:rPr lang="uk-UA" altLang="ru-RU" sz="3600" b="1">
                <a:latin typeface="Garamond" pitchFamily="18" charset="0"/>
              </a:rPr>
              <a:t> на місце події</a:t>
            </a:r>
            <a:endParaRPr lang="uk-UA" alt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 animBg="1"/>
      <p:bldP spid="194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4000" b="1" smtClean="0"/>
              <a:t>Підготовчі дії</a:t>
            </a:r>
            <a:br>
              <a:rPr lang="uk-UA" altLang="ru-RU" sz="4000" b="1" smtClean="0"/>
            </a:br>
            <a:r>
              <a:rPr lang="uk-UA" altLang="ru-RU" sz="4000" b="1" smtClean="0"/>
              <a:t> до виїзду на місце події</a:t>
            </a:r>
            <a:endParaRPr lang="uk-UA" altLang="ru-RU" sz="4000" smtClean="0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893175" cy="54451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uk-UA" altLang="ru-RU" sz="2000" b="1" smtClean="0"/>
              <a:t>а) слідчий має уточнити характер події згідно з повідомленням, що надійшло;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altLang="ru-RU" sz="2000" b="1" smtClean="0"/>
              <a:t>б) вжиття заходів (через органи міліції або адміністрацію установи) щодо охорони місця події та надання допомоги потерпілим;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altLang="ru-RU" sz="2000" b="1" smtClean="0"/>
              <a:t>в) забезпечити безпеку громадян на ділянках, які межують з місцем події;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altLang="ru-RU" sz="2000" b="1" smtClean="0"/>
              <a:t>г) перевірити готовність науково-технічних засобів;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altLang="ru-RU" sz="2000" b="1" smtClean="0"/>
              <a:t>ґ) вирішити питання щодо транспортних засобів, які необхідні для виїзду на місце події;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altLang="ru-RU" sz="2000" b="1" smtClean="0"/>
              <a:t>д) визначити коло осіб, які братимуть участь в огляді, згідно з характером злочину (судово-медичний експерт, експерт-криміналіст, інспектор ДАІ, кінолог);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altLang="ru-RU" sz="2000" b="1" smtClean="0"/>
              <a:t>е) вирішити питання про запрошення понятих, особливо у випадках, коли місцем події є віддалена місцевість або огляд відбувається у нічний час, тощо.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uk-UA" altLang="ru-RU" sz="4000" b="1" smtClean="0"/>
              <a:t>Підготовчі дії</a:t>
            </a:r>
            <a:br>
              <a:rPr lang="uk-UA" altLang="ru-RU" sz="4000" b="1" smtClean="0"/>
            </a:br>
            <a:r>
              <a:rPr lang="uk-UA" altLang="ru-RU" sz="4000" b="1" smtClean="0"/>
              <a:t>після прибуття  на місце події</a:t>
            </a:r>
            <a:endParaRPr lang="uk-UA" altLang="ru-RU" sz="4000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53736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uk-UA" altLang="ru-RU" sz="2700" b="1" smtClean="0"/>
              <a:t>а) упевнюється у наданні допомоги потерпілому;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altLang="ru-RU" sz="2700" b="1" smtClean="0"/>
              <a:t>б) проводить коротке опитування свідків;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altLang="ru-RU" sz="2700" b="1" smtClean="0"/>
              <a:t>в) дає розпорядження працівникам міліції щодо проведення необхідних оперативно-розшукових заходів (переслідування по “гарячих слідах”, встановлення очевидців);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altLang="ru-RU" sz="2700" b="1" smtClean="0"/>
              <a:t>г) усуває з місця події сторонніх осіб;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altLang="ru-RU" sz="2700" b="1" smtClean="0"/>
              <a:t>ґ) визначає функції кожного учасника огляду і роз'яснює їм їхні права та обов'язки.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282575"/>
            <a:ext cx="8118475" cy="11303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Стадія орієнтовного дослідження: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00113" y="1628775"/>
            <a:ext cx="7775575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Arial" charset="0"/>
              </a:rPr>
              <a:t>Методи дослідження </a:t>
            </a:r>
          </a:p>
          <a:p>
            <a:pPr algn="ctr" eaLnBrk="1" hangingPunct="1"/>
            <a:r>
              <a:rPr lang="ru-RU" altLang="ru-RU" sz="2800" b="1">
                <a:latin typeface="Arial" charset="0"/>
              </a:rPr>
              <a:t>обстановки місця події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27088" y="3284538"/>
            <a:ext cx="3600450" cy="865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Arial" charset="0"/>
              </a:rPr>
              <a:t>ексцентричний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932363" y="3284538"/>
            <a:ext cx="3671887" cy="865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Arial" charset="0"/>
              </a:rPr>
              <a:t>концентричний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843213" y="4365625"/>
            <a:ext cx="3455987" cy="865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Arial" charset="0"/>
              </a:rPr>
              <a:t>фронтальний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971550" y="5516563"/>
            <a:ext cx="3455988" cy="865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Arial" charset="0"/>
              </a:rPr>
              <a:t>Об</a:t>
            </a:r>
            <a:r>
              <a:rPr lang="en-US" altLang="ru-RU" sz="3200" b="1">
                <a:latin typeface="Arial" charset="0"/>
              </a:rPr>
              <a:t>’</a:t>
            </a:r>
            <a:r>
              <a:rPr lang="uk-UA" altLang="ru-RU" sz="3200" b="1">
                <a:latin typeface="Arial" charset="0"/>
              </a:rPr>
              <a:t>є</a:t>
            </a:r>
            <a:r>
              <a:rPr lang="ru-RU" altLang="ru-RU" sz="3200" b="1">
                <a:latin typeface="Arial" charset="0"/>
              </a:rPr>
              <a:t>ктивний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137150" y="5516563"/>
            <a:ext cx="3455988" cy="865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Arial" charset="0"/>
              </a:rPr>
              <a:t>Суб</a:t>
            </a:r>
            <a:r>
              <a:rPr lang="en-US" altLang="ru-RU" sz="3200" b="1">
                <a:latin typeface="Arial" charset="0"/>
              </a:rPr>
              <a:t>’</a:t>
            </a:r>
            <a:r>
              <a:rPr lang="uk-UA" altLang="ru-RU" sz="3200" b="1">
                <a:latin typeface="Arial" charset="0"/>
              </a:rPr>
              <a:t>є</a:t>
            </a:r>
            <a:r>
              <a:rPr lang="ru-RU" altLang="ru-RU" sz="3200" b="1">
                <a:latin typeface="Arial" charset="0"/>
              </a:rPr>
              <a:t>ктивний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2950" cy="852487"/>
          </a:xfrm>
        </p:spPr>
        <p:txBody>
          <a:bodyPr/>
          <a:lstStyle/>
          <a:p>
            <a:pPr algn="ctr" eaLnBrk="1" hangingPunct="1"/>
            <a:r>
              <a:rPr lang="uk-UA" altLang="ru-RU" b="1" smtClean="0"/>
              <a:t>Стадія детального дослідження: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4213" y="1773238"/>
            <a:ext cx="7991475" cy="14398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600" b="1">
                <a:latin typeface="Arial" charset="0"/>
              </a:rPr>
              <a:t>Методи дослідження </a:t>
            </a:r>
          </a:p>
          <a:p>
            <a:pPr algn="ctr" eaLnBrk="1" hangingPunct="1"/>
            <a:r>
              <a:rPr lang="uk-UA" altLang="ru-RU" sz="3600" b="1">
                <a:latin typeface="Arial" charset="0"/>
              </a:rPr>
              <a:t>обстановки місця події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9750" y="4221163"/>
            <a:ext cx="3960813" cy="1152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600" b="1">
                <a:latin typeface="Arial" charset="0"/>
              </a:rPr>
              <a:t>статичний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859338" y="4221163"/>
            <a:ext cx="3960812" cy="1152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600" b="1">
                <a:latin typeface="Arial" charset="0"/>
              </a:rPr>
              <a:t>динамічний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2339975" y="3213100"/>
            <a:ext cx="9366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5724525" y="3213100"/>
            <a:ext cx="7191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animBg="1"/>
      <p:bldP spid="29700" grpId="0" animBg="1"/>
      <p:bldP spid="29702" grpId="0" animBg="1"/>
      <p:bldP spid="29705" grpId="0" animBg="1"/>
      <p:bldP spid="297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924800" cy="935038"/>
          </a:xfrm>
        </p:spPr>
        <p:txBody>
          <a:bodyPr/>
          <a:lstStyle/>
          <a:p>
            <a:pPr eaLnBrk="1" hangingPunct="1"/>
            <a:r>
              <a:rPr lang="uk-UA" altLang="ru-RU" sz="4800" b="1" smtClean="0"/>
              <a:t>Слідчі ситуації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11188" y="1628775"/>
            <a:ext cx="3887787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Arial" charset="0"/>
              </a:rPr>
              <a:t>1) </a:t>
            </a:r>
            <a:r>
              <a:rPr lang="uk-UA" altLang="ru-RU" sz="2000" b="1" dirty="0">
                <a:latin typeface="Arial" charset="0"/>
              </a:rPr>
              <a:t>подія злочину</a:t>
            </a:r>
          </a:p>
          <a:p>
            <a:pPr algn="ctr" eaLnBrk="1" hangingPunct="1"/>
            <a:r>
              <a:rPr lang="uk-UA" altLang="ru-RU" sz="2000" b="1" dirty="0">
                <a:latin typeface="Arial" charset="0"/>
              </a:rPr>
              <a:t> має дійсне відображення 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992688" y="1628775"/>
            <a:ext cx="3900487" cy="10080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Arial" charset="0"/>
              </a:rPr>
              <a:t>2) </a:t>
            </a:r>
            <a:r>
              <a:rPr lang="uk-UA" altLang="ru-RU" sz="2000" b="1">
                <a:latin typeface="Arial" charset="0"/>
              </a:rPr>
              <a:t>подія злочину не має</a:t>
            </a:r>
          </a:p>
          <a:p>
            <a:pPr algn="ctr" eaLnBrk="1" hangingPunct="1"/>
            <a:r>
              <a:rPr lang="uk-UA" altLang="ru-RU" sz="2000" b="1">
                <a:latin typeface="Arial" charset="0"/>
              </a:rPr>
              <a:t> повного відображення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1188" y="2924175"/>
            <a:ext cx="3887787" cy="1152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2000" b="1">
                <a:latin typeface="Arial" charset="0"/>
              </a:rPr>
              <a:t>3) подія злочину</a:t>
            </a:r>
          </a:p>
          <a:p>
            <a:pPr algn="ctr" eaLnBrk="1" hangingPunct="1"/>
            <a:r>
              <a:rPr lang="uk-UA" altLang="ru-RU" sz="2000" b="1">
                <a:latin typeface="Arial" charset="0"/>
              </a:rPr>
              <a:t> не знаходить свого </a:t>
            </a:r>
          </a:p>
          <a:p>
            <a:pPr algn="ctr" eaLnBrk="1" hangingPunct="1"/>
            <a:r>
              <a:rPr lang="uk-UA" altLang="ru-RU" sz="2000" b="1">
                <a:latin typeface="Arial" charset="0"/>
              </a:rPr>
              <a:t>явного відображення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313" y="4652963"/>
            <a:ext cx="1943100" cy="1223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2000" b="1" dirty="0" smtClean="0">
                <a:latin typeface="Arial" charset="0"/>
              </a:rPr>
              <a:t>а) знищені</a:t>
            </a:r>
          </a:p>
          <a:p>
            <a:pPr algn="ctr" eaLnBrk="1" hangingPunct="1"/>
            <a:r>
              <a:rPr lang="uk-UA" altLang="ru-RU" sz="2000" b="1" dirty="0" smtClean="0">
                <a:latin typeface="Arial" charset="0"/>
              </a:rPr>
              <a:t> дані</a:t>
            </a:r>
          </a:p>
          <a:p>
            <a:pPr algn="ctr" eaLnBrk="1" hangingPunct="1"/>
            <a:r>
              <a:rPr lang="uk-UA" altLang="ru-RU" sz="2000" b="1" dirty="0" smtClean="0">
                <a:latin typeface="Arial" charset="0"/>
              </a:rPr>
              <a:t> на місці</a:t>
            </a:r>
          </a:p>
          <a:p>
            <a:pPr algn="ctr" eaLnBrk="1" hangingPunct="1"/>
            <a:r>
              <a:rPr lang="uk-UA" altLang="ru-RU" sz="2000" b="1" dirty="0" smtClean="0">
                <a:latin typeface="Arial" charset="0"/>
              </a:rPr>
              <a:t> події; </a:t>
            </a:r>
            <a:endParaRPr lang="uk-UA" altLang="ru-RU" sz="2000" b="1" dirty="0"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25725" y="4652963"/>
            <a:ext cx="2233613" cy="1223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Arial" charset="0"/>
              </a:rPr>
              <a:t>б) </a:t>
            </a:r>
            <a:r>
              <a:rPr lang="uk-UA" altLang="ru-RU" sz="2000" b="1" dirty="0" smtClean="0">
                <a:latin typeface="Arial" charset="0"/>
              </a:rPr>
              <a:t>подія</a:t>
            </a:r>
          </a:p>
          <a:p>
            <a:pPr algn="ctr" eaLnBrk="1" hangingPunct="1"/>
            <a:r>
              <a:rPr lang="uk-UA" altLang="ru-RU" sz="2000" b="1" dirty="0" smtClean="0">
                <a:latin typeface="Arial" charset="0"/>
              </a:rPr>
              <a:t> у цьому місці</a:t>
            </a:r>
          </a:p>
          <a:p>
            <a:pPr algn="ctr" eaLnBrk="1" hangingPunct="1"/>
            <a:r>
              <a:rPr lang="uk-UA" altLang="ru-RU" sz="2000" b="1" dirty="0" smtClean="0">
                <a:latin typeface="Arial" charset="0"/>
              </a:rPr>
              <a:t> не відбувалася </a:t>
            </a:r>
            <a:endParaRPr lang="uk-UA" altLang="ru-RU" sz="2000" b="1" dirty="0">
              <a:latin typeface="Arial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1331913" y="4094163"/>
            <a:ext cx="2159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132138" y="4106863"/>
            <a:ext cx="287337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03800" y="2924175"/>
            <a:ext cx="3889375" cy="1152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Arial" charset="0"/>
              </a:rPr>
              <a:t>4) </a:t>
            </a:r>
            <a:r>
              <a:rPr lang="uk-UA" altLang="ru-RU" sz="2000" b="1">
                <a:latin typeface="Arial" charset="0"/>
              </a:rPr>
              <a:t>подія злочину </a:t>
            </a:r>
          </a:p>
          <a:p>
            <a:pPr algn="ctr" eaLnBrk="1" hangingPunct="1"/>
            <a:r>
              <a:rPr lang="uk-UA" altLang="ru-RU" sz="2000" b="1">
                <a:latin typeface="Arial" charset="0"/>
              </a:rPr>
              <a:t>має фальшиве відображення</a:t>
            </a:r>
            <a:endParaRPr lang="uk-UA" altLang="ru-RU" sz="2000">
              <a:latin typeface="Arial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580063" y="4652964"/>
            <a:ext cx="2736850" cy="1223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2000" b="1">
                <a:latin typeface="Arial" charset="0"/>
              </a:rPr>
              <a:t>негативні</a:t>
            </a:r>
          </a:p>
          <a:p>
            <a:pPr algn="ctr" eaLnBrk="1" hangingPunct="1"/>
            <a:r>
              <a:rPr lang="uk-UA" altLang="ru-RU" sz="2000" b="1">
                <a:latin typeface="Arial" charset="0"/>
              </a:rPr>
              <a:t> обставини 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6935167" y="4094163"/>
            <a:ext cx="13320" cy="550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9" grpId="0" animBg="1"/>
      <p:bldP spid="31751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3600" b="1" dirty="0" smtClean="0">
                <a:latin typeface="Verdana" pitchFamily="34" charset="0"/>
              </a:rPr>
              <a:t>Система тактичних прийомів (тактичні комбінації)</a:t>
            </a:r>
            <a:endParaRPr lang="uk-UA" altLang="ru-RU" sz="3600" b="1" dirty="0" smtClean="0">
              <a:latin typeface="Verdana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39750" y="1628775"/>
            <a:ext cx="8280400" cy="1079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>
                <a:latin typeface="Arial" charset="0"/>
              </a:rPr>
              <a:t>При </a:t>
            </a:r>
            <a:r>
              <a:rPr lang="ru-RU" altLang="ru-RU" sz="2800" b="1" i="1" dirty="0" err="1" smtClean="0">
                <a:latin typeface="Arial" charset="0"/>
              </a:rPr>
              <a:t>дійсному</a:t>
            </a:r>
            <a:r>
              <a:rPr lang="ru-RU" altLang="ru-RU" sz="2800" b="1" i="1" dirty="0" smtClean="0">
                <a:latin typeface="Arial" charset="0"/>
              </a:rPr>
              <a:t> </a:t>
            </a:r>
            <a:r>
              <a:rPr lang="ru-RU" altLang="ru-RU" sz="2800" b="1" i="1" dirty="0" err="1" smtClean="0">
                <a:latin typeface="Arial" charset="0"/>
              </a:rPr>
              <a:t>відображенні</a:t>
            </a:r>
            <a:r>
              <a:rPr lang="ru-RU" altLang="ru-RU" sz="2800" b="1" i="1" dirty="0" smtClean="0">
                <a:latin typeface="Arial" charset="0"/>
              </a:rPr>
              <a:t>  </a:t>
            </a:r>
            <a:r>
              <a:rPr lang="ru-RU" altLang="ru-RU" sz="2800" b="1" i="1" dirty="0" err="1" smtClean="0">
                <a:latin typeface="Arial" charset="0"/>
              </a:rPr>
              <a:t>події</a:t>
            </a:r>
            <a:r>
              <a:rPr lang="ru-RU" altLang="ru-RU" sz="2800" b="1" i="1" dirty="0" smtClean="0">
                <a:latin typeface="Arial" charset="0"/>
              </a:rPr>
              <a:t> </a:t>
            </a:r>
            <a:r>
              <a:rPr lang="ru-RU" altLang="ru-RU" sz="2800" b="1" i="1" dirty="0" err="1" smtClean="0">
                <a:latin typeface="Arial" charset="0"/>
              </a:rPr>
              <a:t>злочину</a:t>
            </a:r>
            <a:r>
              <a:rPr lang="ru-RU" altLang="ru-RU" sz="2800" b="1" i="1" dirty="0" smtClean="0">
                <a:latin typeface="Arial" charset="0"/>
              </a:rPr>
              <a:t>:</a:t>
            </a:r>
            <a:r>
              <a:rPr lang="ru-RU" altLang="ru-RU" dirty="0" smtClean="0">
                <a:latin typeface="Arial" charset="0"/>
              </a:rPr>
              <a:t> 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9750" y="2924175"/>
            <a:ext cx="4537075" cy="21605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300" b="1" dirty="0">
                <a:latin typeface="Arial" charset="0"/>
              </a:rPr>
              <a:t>1) </a:t>
            </a:r>
            <a:r>
              <a:rPr lang="ru-RU" altLang="ru-RU" sz="2300" b="1" dirty="0" err="1" smtClean="0">
                <a:latin typeface="Arial" charset="0"/>
              </a:rPr>
              <a:t>зіставлення</a:t>
            </a:r>
            <a:r>
              <a:rPr lang="ru-RU" altLang="ru-RU" sz="2300" b="1" dirty="0" smtClean="0">
                <a:latin typeface="Arial" charset="0"/>
              </a:rPr>
              <a:t> </a:t>
            </a:r>
          </a:p>
          <a:p>
            <a:pPr algn="ctr" eaLnBrk="1" hangingPunct="1"/>
            <a:r>
              <a:rPr lang="ru-RU" altLang="ru-RU" sz="2300" b="1" dirty="0" err="1" smtClean="0">
                <a:latin typeface="Arial" charset="0"/>
              </a:rPr>
              <a:t>первинних</a:t>
            </a:r>
            <a:r>
              <a:rPr lang="ru-RU" altLang="ru-RU" sz="2300" b="1" dirty="0" smtClean="0">
                <a:latin typeface="Arial" charset="0"/>
              </a:rPr>
              <a:t> </a:t>
            </a:r>
            <a:r>
              <a:rPr lang="ru-RU" altLang="ru-RU" sz="2300" b="1" dirty="0" err="1" smtClean="0">
                <a:latin typeface="Arial" charset="0"/>
              </a:rPr>
              <a:t>даних</a:t>
            </a:r>
            <a:endParaRPr lang="ru-RU" altLang="ru-RU" sz="2300" b="1" dirty="0" smtClean="0">
              <a:latin typeface="Arial" charset="0"/>
            </a:endParaRPr>
          </a:p>
          <a:p>
            <a:pPr algn="ctr" eaLnBrk="1" hangingPunct="1"/>
            <a:r>
              <a:rPr lang="ru-RU" altLang="ru-RU" sz="2300" b="1" dirty="0" smtClean="0">
                <a:latin typeface="Arial" charset="0"/>
              </a:rPr>
              <a:t> і обстановки</a:t>
            </a:r>
          </a:p>
          <a:p>
            <a:pPr algn="ctr" eaLnBrk="1" hangingPunct="1"/>
            <a:r>
              <a:rPr lang="ru-RU" altLang="ru-RU" sz="2300" b="1" dirty="0" smtClean="0">
                <a:latin typeface="Arial" charset="0"/>
              </a:rPr>
              <a:t> </a:t>
            </a:r>
            <a:r>
              <a:rPr lang="ru-RU" altLang="ru-RU" sz="2300" b="1" dirty="0" err="1" smtClean="0">
                <a:latin typeface="Arial" charset="0"/>
              </a:rPr>
              <a:t>місця</a:t>
            </a:r>
            <a:r>
              <a:rPr lang="ru-RU" altLang="ru-RU" sz="2300" b="1" dirty="0" smtClean="0">
                <a:latin typeface="Arial" charset="0"/>
              </a:rPr>
              <a:t> </a:t>
            </a:r>
            <a:r>
              <a:rPr lang="ru-RU" altLang="ru-RU" sz="2300" b="1" dirty="0" err="1" smtClean="0">
                <a:latin typeface="Arial" charset="0"/>
              </a:rPr>
              <a:t>події</a:t>
            </a:r>
            <a:endParaRPr lang="ru-RU" altLang="ru-RU" sz="2300" b="1" dirty="0" smtClean="0">
              <a:latin typeface="Arial" charset="0"/>
            </a:endParaRPr>
          </a:p>
          <a:p>
            <a:pPr algn="ctr" eaLnBrk="1" hangingPunct="1"/>
            <a:r>
              <a:rPr lang="ru-RU" altLang="ru-RU" sz="2300" b="1" dirty="0" smtClean="0">
                <a:latin typeface="Arial" charset="0"/>
              </a:rPr>
              <a:t> з метою </a:t>
            </a:r>
            <a:r>
              <a:rPr lang="ru-RU" altLang="ru-RU" sz="2300" b="1" dirty="0" err="1" smtClean="0">
                <a:latin typeface="Arial" charset="0"/>
              </a:rPr>
              <a:t>виявлення</a:t>
            </a:r>
            <a:endParaRPr lang="ru-RU" altLang="ru-RU" sz="2300" b="1" dirty="0" smtClean="0">
              <a:latin typeface="Arial" charset="0"/>
            </a:endParaRPr>
          </a:p>
          <a:p>
            <a:pPr algn="ctr" eaLnBrk="1" hangingPunct="1"/>
            <a:r>
              <a:rPr lang="ru-RU" altLang="ru-RU" sz="2300" b="1" dirty="0" smtClean="0">
                <a:latin typeface="Arial" charset="0"/>
              </a:rPr>
              <a:t> </a:t>
            </a:r>
            <a:r>
              <a:rPr lang="ru-RU" altLang="ru-RU" sz="2300" b="1" dirty="0" err="1" smtClean="0">
                <a:latin typeface="Arial" charset="0"/>
              </a:rPr>
              <a:t>слідів</a:t>
            </a:r>
            <a:r>
              <a:rPr lang="ru-RU" altLang="ru-RU" sz="2300" b="1" dirty="0" smtClean="0">
                <a:latin typeface="Arial" charset="0"/>
              </a:rPr>
              <a:t> </a:t>
            </a:r>
            <a:r>
              <a:rPr lang="ru-RU" altLang="ru-RU" sz="2300" b="1" dirty="0" err="1" smtClean="0">
                <a:latin typeface="Arial" charset="0"/>
              </a:rPr>
              <a:t>злочину</a:t>
            </a:r>
            <a:r>
              <a:rPr lang="ru-RU" altLang="ru-RU" sz="2300" b="1" dirty="0" smtClean="0">
                <a:latin typeface="Arial" charset="0"/>
              </a:rPr>
              <a:t> </a:t>
            </a:r>
            <a:endParaRPr lang="ru-RU" altLang="ru-RU" sz="2300" b="1" dirty="0">
              <a:latin typeface="Arial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627313" y="5300663"/>
            <a:ext cx="4681537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Arial" charset="0"/>
              </a:rPr>
              <a:t>3) </a:t>
            </a:r>
            <a:r>
              <a:rPr lang="ru-RU" altLang="ru-RU" sz="2400" b="1" dirty="0" err="1" smtClean="0">
                <a:latin typeface="Arial" charset="0"/>
              </a:rPr>
              <a:t>моделювання</a:t>
            </a:r>
            <a:endParaRPr lang="ru-RU" altLang="ru-RU" sz="2400" b="1" dirty="0" smtClean="0">
              <a:latin typeface="Arial" charset="0"/>
            </a:endParaRPr>
          </a:p>
          <a:p>
            <a:pPr algn="ctr" eaLnBrk="1" hangingPunct="1"/>
            <a:r>
              <a:rPr lang="ru-RU" altLang="ru-RU" sz="2400" b="1" dirty="0" smtClean="0">
                <a:latin typeface="Arial" charset="0"/>
              </a:rPr>
              <a:t> </a:t>
            </a:r>
            <a:r>
              <a:rPr lang="ru-RU" altLang="ru-RU" sz="2400" b="1" dirty="0" err="1" smtClean="0">
                <a:latin typeface="Arial" charset="0"/>
              </a:rPr>
              <a:t>події</a:t>
            </a:r>
            <a:r>
              <a:rPr lang="ru-RU" altLang="ru-RU" sz="2400" b="1" dirty="0" smtClean="0">
                <a:latin typeface="Arial" charset="0"/>
              </a:rPr>
              <a:t>, </a:t>
            </a:r>
            <a:r>
              <a:rPr lang="ru-RU" altLang="ru-RU" sz="2400" b="1" dirty="0" err="1" smtClean="0">
                <a:latin typeface="Arial" charset="0"/>
              </a:rPr>
              <a:t>що</a:t>
            </a:r>
            <a:r>
              <a:rPr lang="ru-RU" altLang="ru-RU" sz="2400" b="1" dirty="0" smtClean="0">
                <a:latin typeface="Arial" charset="0"/>
              </a:rPr>
              <a:t> </a:t>
            </a:r>
            <a:r>
              <a:rPr lang="ru-RU" altLang="ru-RU" sz="2400" b="1" dirty="0" err="1" smtClean="0">
                <a:latin typeface="Arial" charset="0"/>
              </a:rPr>
              <a:t>сталася</a:t>
            </a:r>
            <a:endParaRPr lang="ru-RU" altLang="ru-RU" sz="2400" b="1" dirty="0">
              <a:latin typeface="Arial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580063" y="2924175"/>
            <a:ext cx="3240087" cy="21605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Arial" charset="0"/>
              </a:rPr>
              <a:t>2) </a:t>
            </a:r>
            <a:r>
              <a:rPr lang="ru-RU" altLang="ru-RU" sz="2400" b="1" dirty="0" err="1" smtClean="0">
                <a:latin typeface="Arial" charset="0"/>
              </a:rPr>
              <a:t>аналіз</a:t>
            </a:r>
            <a:endParaRPr lang="ru-RU" altLang="ru-RU" sz="2400" b="1" dirty="0" smtClean="0">
              <a:latin typeface="Arial" charset="0"/>
            </a:endParaRPr>
          </a:p>
          <a:p>
            <a:pPr algn="ctr" eaLnBrk="1" hangingPunct="1"/>
            <a:r>
              <a:rPr lang="ru-RU" altLang="ru-RU" sz="2400" b="1" dirty="0" smtClean="0">
                <a:latin typeface="Arial" charset="0"/>
              </a:rPr>
              <a:t> </a:t>
            </a:r>
            <a:r>
              <a:rPr lang="ru-RU" altLang="ru-RU" sz="2400" b="1" dirty="0" err="1" smtClean="0">
                <a:latin typeface="Arial" charset="0"/>
              </a:rPr>
              <a:t>окремих</a:t>
            </a:r>
            <a:r>
              <a:rPr lang="ru-RU" altLang="ru-RU" sz="2400" b="1" dirty="0" smtClean="0">
                <a:latin typeface="Arial" charset="0"/>
              </a:rPr>
              <a:t> </a:t>
            </a:r>
            <a:r>
              <a:rPr lang="ru-RU" altLang="ru-RU" sz="2400" b="1" dirty="0" err="1" smtClean="0">
                <a:latin typeface="Arial" charset="0"/>
              </a:rPr>
              <a:t>слідів</a:t>
            </a:r>
            <a:endParaRPr lang="ru-RU" altLang="ru-RU" sz="2400" b="1" dirty="0" smtClean="0">
              <a:latin typeface="Arial" charset="0"/>
            </a:endParaRPr>
          </a:p>
          <a:p>
            <a:pPr algn="ctr" eaLnBrk="1" hangingPunct="1"/>
            <a:r>
              <a:rPr lang="ru-RU" altLang="ru-RU" sz="2400" b="1" dirty="0" smtClean="0">
                <a:latin typeface="Arial" charset="0"/>
              </a:rPr>
              <a:t> на </a:t>
            </a:r>
            <a:r>
              <a:rPr lang="ru-RU" altLang="ru-RU" sz="2400" b="1" dirty="0" err="1" smtClean="0">
                <a:latin typeface="Arial" charset="0"/>
              </a:rPr>
              <a:t>місці</a:t>
            </a:r>
            <a:r>
              <a:rPr lang="ru-RU" altLang="ru-RU" sz="2400" b="1" dirty="0" smtClean="0">
                <a:latin typeface="Arial" charset="0"/>
              </a:rPr>
              <a:t> </a:t>
            </a:r>
          </a:p>
          <a:p>
            <a:pPr algn="ctr" eaLnBrk="1" hangingPunct="1"/>
            <a:r>
              <a:rPr lang="ru-RU" altLang="ru-RU" sz="2400" b="1" dirty="0" err="1" smtClean="0">
                <a:latin typeface="Arial" charset="0"/>
              </a:rPr>
              <a:t>події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2555875" y="2708275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5076825" y="3933825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6084888" y="50847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1117600"/>
          </a:xfrm>
        </p:spPr>
        <p:txBody>
          <a:bodyPr/>
          <a:lstStyle/>
          <a:p>
            <a:pPr eaLnBrk="1" hangingPunct="1"/>
            <a:r>
              <a:rPr lang="uk-UA" altLang="ru-RU" sz="3600" b="1" dirty="0" smtClean="0">
                <a:latin typeface="Verdana" pitchFamily="34" charset="0"/>
              </a:rPr>
              <a:t>Система тактичних прийомів (тактичні комбінації)</a:t>
            </a:r>
            <a:endParaRPr lang="ru-RU" altLang="ru-RU" sz="3600" b="1" dirty="0" smtClean="0">
              <a:latin typeface="Verdana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68313" y="1557338"/>
            <a:ext cx="8280400" cy="10080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latin typeface="Arial" charset="0"/>
              </a:rPr>
              <a:t>При </a:t>
            </a:r>
            <a:r>
              <a:rPr lang="uk-UA" altLang="ru-RU" sz="2400" b="1" i="1" dirty="0" smtClean="0">
                <a:latin typeface="Arial" charset="0"/>
              </a:rPr>
              <a:t>неповному відображенні події злочину:</a:t>
            </a:r>
            <a:r>
              <a:rPr lang="uk-UA" altLang="ru-RU" sz="2400" b="1" dirty="0" smtClean="0">
                <a:latin typeface="Arial" charset="0"/>
              </a:rPr>
              <a:t> </a:t>
            </a:r>
            <a:endParaRPr lang="uk-UA" altLang="ru-RU" sz="2400" b="1" dirty="0">
              <a:latin typeface="Arial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68313" y="2852738"/>
            <a:ext cx="4103687" cy="18002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Arial" charset="0"/>
              </a:rPr>
              <a:t>1)</a:t>
            </a:r>
            <a:r>
              <a:rPr lang="uk-UA" altLang="ru-RU" sz="2200" b="1" dirty="0">
                <a:latin typeface="Arial" charset="0"/>
              </a:rPr>
              <a:t> </a:t>
            </a:r>
            <a:r>
              <a:rPr lang="uk-UA" altLang="ru-RU" sz="2200" b="1" dirty="0" smtClean="0">
                <a:latin typeface="Arial" charset="0"/>
              </a:rPr>
              <a:t>аналіз 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окремих слідів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(предметів),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їхніх ознак, 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розташування</a:t>
            </a:r>
            <a:r>
              <a:rPr lang="ru-RU" altLang="ru-RU" sz="2200" b="1" dirty="0" smtClean="0">
                <a:latin typeface="Arial" charset="0"/>
              </a:rPr>
              <a:t>;</a:t>
            </a:r>
            <a:r>
              <a:rPr lang="ru-RU" altLang="ru-RU" dirty="0" smtClean="0">
                <a:latin typeface="Arial" charset="0"/>
              </a:rPr>
              <a:t> 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68313" y="5013325"/>
            <a:ext cx="4103687" cy="15128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Arial" charset="0"/>
              </a:rPr>
              <a:t>3) </a:t>
            </a:r>
            <a:r>
              <a:rPr lang="uk-UA" altLang="ru-RU" sz="2200" b="1" dirty="0" smtClean="0">
                <a:latin typeface="Arial" charset="0"/>
              </a:rPr>
              <a:t>моделювання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з метою відтворення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події, що сталася </a:t>
            </a:r>
            <a:endParaRPr lang="uk-UA" altLang="ru-RU" sz="2200" b="1" dirty="0">
              <a:latin typeface="Arial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003800" y="2852738"/>
            <a:ext cx="3889375" cy="18002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Arial" charset="0"/>
              </a:rPr>
              <a:t>2) </a:t>
            </a:r>
            <a:r>
              <a:rPr lang="uk-UA" altLang="ru-RU" sz="2200" b="1" dirty="0" smtClean="0">
                <a:latin typeface="Arial" charset="0"/>
              </a:rPr>
              <a:t>використання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уявної реконструкції 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окремих елементів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події; </a:t>
            </a:r>
            <a:endParaRPr lang="uk-UA" altLang="ru-RU" sz="2200" b="1" dirty="0">
              <a:latin typeface="Arial" charset="0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2411413" y="2565400"/>
            <a:ext cx="1444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572000" y="371633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4211638" y="4508500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5003800" y="5013325"/>
            <a:ext cx="3889375" cy="15128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Arial" charset="0"/>
              </a:rPr>
              <a:t>4) </a:t>
            </a:r>
            <a:r>
              <a:rPr lang="uk-UA" altLang="ru-RU" sz="2200" b="1" dirty="0" smtClean="0">
                <a:latin typeface="Arial" charset="0"/>
              </a:rPr>
              <a:t>зіставлення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події, що моделюється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і реальної картини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місця події. </a:t>
            </a:r>
            <a:endParaRPr lang="uk-UA" altLang="ru-RU" sz="2200" b="1" dirty="0">
              <a:latin typeface="Arial" charset="0"/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4572000" y="55895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animBg="1"/>
      <p:bldP spid="36868" grpId="0" animBg="1"/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3600" b="1" dirty="0" smtClean="0">
                <a:latin typeface="Verdana" pitchFamily="34" charset="0"/>
              </a:rPr>
              <a:t>Система тактичних прийомів (тактичні комбінації)</a:t>
            </a:r>
            <a:endParaRPr lang="ru-RU" altLang="ru-RU" sz="3600" b="1" dirty="0" smtClean="0">
              <a:latin typeface="Verdana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8313" y="1557338"/>
            <a:ext cx="8424862" cy="1079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i="1" dirty="0">
                <a:latin typeface="Arial" charset="0"/>
              </a:rPr>
              <a:t> </a:t>
            </a:r>
            <a:r>
              <a:rPr lang="ru-RU" altLang="ru-RU" sz="2400" b="1" i="1" dirty="0">
                <a:latin typeface="Arial" charset="0"/>
              </a:rPr>
              <a:t>При </a:t>
            </a:r>
            <a:r>
              <a:rPr lang="uk-UA" altLang="ru-RU" sz="2400" b="1" i="1" dirty="0" smtClean="0">
                <a:latin typeface="Arial" charset="0"/>
              </a:rPr>
              <a:t>відсутності явного відображення</a:t>
            </a:r>
          </a:p>
          <a:p>
            <a:pPr algn="ctr" eaLnBrk="1" hangingPunct="1"/>
            <a:r>
              <a:rPr lang="uk-UA" altLang="ru-RU" sz="2400" b="1" i="1" dirty="0" smtClean="0">
                <a:latin typeface="Arial" charset="0"/>
              </a:rPr>
              <a:t> події злочину:</a:t>
            </a:r>
            <a:r>
              <a:rPr lang="uk-UA" altLang="ru-RU" sz="2400" b="1" dirty="0" smtClean="0">
                <a:latin typeface="Arial" charset="0"/>
              </a:rPr>
              <a:t>  </a:t>
            </a:r>
            <a:endParaRPr lang="uk-UA" altLang="ru-RU" sz="2400" b="1" dirty="0">
              <a:latin typeface="Arial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95288" y="2924175"/>
            <a:ext cx="4392612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Arial" charset="0"/>
              </a:rPr>
              <a:t>1)</a:t>
            </a:r>
            <a:r>
              <a:rPr lang="uk-UA" altLang="ru-RU" sz="2200" b="1" dirty="0">
                <a:latin typeface="Arial" charset="0"/>
              </a:rPr>
              <a:t> </a:t>
            </a:r>
            <a:r>
              <a:rPr lang="uk-UA" altLang="ru-RU" sz="2200" b="1" dirty="0" smtClean="0">
                <a:latin typeface="Arial" charset="0"/>
              </a:rPr>
              <a:t>зіставлення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первинних даних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з інформацією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місця події </a:t>
            </a:r>
            <a:endParaRPr lang="uk-UA" altLang="ru-RU" sz="2200" b="1" dirty="0">
              <a:latin typeface="Arial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39750" y="4724400"/>
            <a:ext cx="3960813" cy="18732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Arial" charset="0"/>
              </a:rPr>
              <a:t>3) </a:t>
            </a:r>
            <a:r>
              <a:rPr lang="uk-UA" altLang="ru-RU" sz="2200" b="1" dirty="0" smtClean="0">
                <a:latin typeface="Arial" charset="0"/>
              </a:rPr>
              <a:t>аналіз 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ознак 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знищення слідів </a:t>
            </a:r>
            <a:endParaRPr lang="uk-UA" altLang="ru-RU" sz="2200" b="1" dirty="0">
              <a:latin typeface="Arial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219700" y="2924175"/>
            <a:ext cx="3671888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Arial" charset="0"/>
              </a:rPr>
              <a:t>2) </a:t>
            </a:r>
            <a:r>
              <a:rPr lang="uk-UA" altLang="ru-RU" sz="2200" b="1" dirty="0" smtClean="0">
                <a:latin typeface="Arial" charset="0"/>
              </a:rPr>
              <a:t>залучення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до участі в огляді осіб, 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які повідомили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про злочин </a:t>
            </a:r>
            <a:endParaRPr lang="uk-UA" altLang="ru-RU" sz="2200" b="1" dirty="0">
              <a:latin typeface="Arial" charset="0"/>
            </a:endParaRP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2771775" y="2636838"/>
            <a:ext cx="1444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4787900" y="34290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>
            <a:off x="4067175" y="4076700"/>
            <a:ext cx="115411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4859338" y="4724400"/>
            <a:ext cx="4033837" cy="18732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Arial" charset="0"/>
              </a:rPr>
              <a:t>4) </a:t>
            </a:r>
            <a:r>
              <a:rPr lang="uk-UA" altLang="ru-RU" sz="2200" b="1" dirty="0" smtClean="0">
                <a:latin typeface="Arial" charset="0"/>
              </a:rPr>
              <a:t>аналіз іншої інформації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місця події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 і її зіставлення із фактами, </a:t>
            </a:r>
          </a:p>
          <a:p>
            <a:pPr algn="ctr" eaLnBrk="1" hangingPunct="1"/>
            <a:r>
              <a:rPr lang="uk-UA" altLang="ru-RU" sz="2200" b="1" dirty="0" smtClean="0">
                <a:latin typeface="Arial" charset="0"/>
              </a:rPr>
              <a:t>що були встановлені </a:t>
            </a:r>
            <a:endParaRPr lang="uk-UA" altLang="ru-RU" sz="2200" b="1" dirty="0">
              <a:latin typeface="Arial" charset="0"/>
            </a:endParaRP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4500563" y="58769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animBg="1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b="1" smtClean="0">
                <a:latin typeface="Verdana" pitchFamily="34" charset="0"/>
              </a:rPr>
              <a:t>Огляд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24862" cy="4751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 b="1" smtClean="0"/>
              <a:t>	</a:t>
            </a:r>
            <a:r>
              <a:rPr lang="ru-RU" altLang="ru-RU" sz="3400" b="1" smtClean="0"/>
              <a:t>слідча дія, що складається з  безпосереднього сприйняття обєктів з метою виявлення слідів злочину та інших речових доказів, вияснення обставин події, а також обставин, що мають значення по кримінальному провадженні.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9625" cy="1143000"/>
          </a:xfrm>
        </p:spPr>
        <p:txBody>
          <a:bodyPr/>
          <a:lstStyle/>
          <a:p>
            <a:pPr eaLnBrk="1" hangingPunct="1"/>
            <a:r>
              <a:rPr lang="uk-UA" altLang="ru-RU" sz="3600" b="1" dirty="0" smtClean="0">
                <a:latin typeface="Verdana" pitchFamily="34" charset="0"/>
              </a:rPr>
              <a:t>Система тактичних прийомів (тактичні комбінації)</a:t>
            </a:r>
            <a:endParaRPr lang="ru-RU" altLang="ru-RU" sz="3600" b="1" dirty="0" smtClean="0">
              <a:latin typeface="Verdana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11188" y="1557338"/>
            <a:ext cx="8208962" cy="863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i="1" dirty="0">
                <a:latin typeface="Arial" charset="0"/>
              </a:rPr>
              <a:t> </a:t>
            </a:r>
            <a:r>
              <a:rPr lang="uk-UA" altLang="ru-RU" sz="2400" b="1" i="1" dirty="0" smtClean="0">
                <a:latin typeface="Arial" charset="0"/>
              </a:rPr>
              <a:t>При фальшивому відображенні події злочину:</a:t>
            </a:r>
            <a:r>
              <a:rPr lang="uk-UA" altLang="ru-RU" sz="2400" dirty="0" smtClean="0">
                <a:latin typeface="Arial" charset="0"/>
              </a:rPr>
              <a:t>  </a:t>
            </a:r>
            <a:endParaRPr lang="uk-UA" altLang="ru-RU" sz="2400" dirty="0">
              <a:latin typeface="Arial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23850" y="2565400"/>
            <a:ext cx="4248150" cy="15843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Arial" charset="0"/>
              </a:rPr>
              <a:t>1)</a:t>
            </a:r>
            <a:r>
              <a:rPr lang="uk-UA" altLang="ru-RU" sz="2200" dirty="0">
                <a:latin typeface="Arial" charset="0"/>
              </a:rPr>
              <a:t> </a:t>
            </a:r>
            <a:r>
              <a:rPr lang="uk-UA" altLang="ru-RU" sz="2200" dirty="0" smtClean="0">
                <a:latin typeface="Arial" charset="0"/>
              </a:rPr>
              <a:t>зіставлення інформації </a:t>
            </a:r>
          </a:p>
          <a:p>
            <a:pPr algn="ctr" eaLnBrk="1" hangingPunct="1"/>
            <a:r>
              <a:rPr lang="uk-UA" altLang="ru-RU" sz="2200" dirty="0" smtClean="0">
                <a:latin typeface="Arial" charset="0"/>
              </a:rPr>
              <a:t>місця події</a:t>
            </a:r>
          </a:p>
          <a:p>
            <a:pPr algn="ctr" eaLnBrk="1" hangingPunct="1"/>
            <a:r>
              <a:rPr lang="uk-UA" altLang="ru-RU" sz="2200" dirty="0" smtClean="0">
                <a:latin typeface="Arial" charset="0"/>
              </a:rPr>
              <a:t> із традиційним, </a:t>
            </a:r>
          </a:p>
          <a:p>
            <a:pPr algn="ctr" eaLnBrk="1" hangingPunct="1"/>
            <a:r>
              <a:rPr lang="uk-UA" altLang="ru-RU" sz="2200" dirty="0" smtClean="0">
                <a:latin typeface="Arial" charset="0"/>
              </a:rPr>
              <a:t>природнім ходом події </a:t>
            </a:r>
            <a:endParaRPr lang="uk-UA" altLang="ru-RU" sz="2200" dirty="0">
              <a:latin typeface="Arial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95288" y="4292600"/>
            <a:ext cx="4176712" cy="1152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Arial" charset="0"/>
              </a:rPr>
              <a:t>3) </a:t>
            </a:r>
            <a:r>
              <a:rPr lang="uk-UA" altLang="ru-RU" sz="2200" dirty="0" smtClean="0">
                <a:latin typeface="Arial" charset="0"/>
              </a:rPr>
              <a:t>зіставлення слідів</a:t>
            </a:r>
          </a:p>
          <a:p>
            <a:pPr algn="ctr" eaLnBrk="1" hangingPunct="1"/>
            <a:r>
              <a:rPr lang="uk-UA" altLang="ru-RU" sz="2200" dirty="0" smtClean="0">
                <a:latin typeface="Arial" charset="0"/>
              </a:rPr>
              <a:t> (предметів)</a:t>
            </a:r>
          </a:p>
          <a:p>
            <a:pPr algn="ctr" eaLnBrk="1" hangingPunct="1"/>
            <a:r>
              <a:rPr lang="uk-UA" altLang="ru-RU" sz="2200" dirty="0" smtClean="0">
                <a:latin typeface="Arial" charset="0"/>
              </a:rPr>
              <a:t> з довідковими даними</a:t>
            </a:r>
            <a:r>
              <a:rPr lang="ru-RU" altLang="ru-RU" sz="2200" dirty="0" smtClean="0">
                <a:latin typeface="Arial" charset="0"/>
              </a:rPr>
              <a:t>; </a:t>
            </a:r>
            <a:endParaRPr lang="ru-RU" altLang="ru-RU" sz="2200" dirty="0">
              <a:latin typeface="Arial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787900" y="2565400"/>
            <a:ext cx="4176713" cy="15843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Arial" charset="0"/>
              </a:rPr>
              <a:t>2) </a:t>
            </a:r>
            <a:r>
              <a:rPr lang="uk-UA" altLang="ru-RU" sz="2200" dirty="0" smtClean="0">
                <a:latin typeface="Arial" charset="0"/>
              </a:rPr>
              <a:t>зіставлення інформації</a:t>
            </a:r>
          </a:p>
          <a:p>
            <a:pPr algn="ctr" eaLnBrk="1" hangingPunct="1"/>
            <a:r>
              <a:rPr lang="uk-UA" altLang="ru-RU" sz="2200" dirty="0" smtClean="0">
                <a:latin typeface="Arial" charset="0"/>
              </a:rPr>
              <a:t>місця події</a:t>
            </a:r>
          </a:p>
          <a:p>
            <a:pPr algn="ctr" eaLnBrk="1" hangingPunct="1"/>
            <a:r>
              <a:rPr lang="uk-UA" altLang="ru-RU" sz="2200" dirty="0" smtClean="0">
                <a:latin typeface="Arial" charset="0"/>
              </a:rPr>
              <a:t> із типовими аналогами </a:t>
            </a:r>
            <a:endParaRPr lang="uk-UA" altLang="ru-RU" sz="2200" dirty="0">
              <a:latin typeface="Arial" charset="0"/>
            </a:endParaRP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484438" y="2420938"/>
            <a:ext cx="714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572000" y="3357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4787900" y="4292600"/>
            <a:ext cx="4176713" cy="1152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Arial" charset="0"/>
              </a:rPr>
              <a:t>4) </a:t>
            </a:r>
            <a:r>
              <a:rPr lang="uk-UA" altLang="ru-RU" sz="2200" dirty="0" smtClean="0">
                <a:latin typeface="Arial" charset="0"/>
              </a:rPr>
              <a:t>зіставлення таких слідів</a:t>
            </a:r>
          </a:p>
          <a:p>
            <a:pPr algn="ctr" eaLnBrk="1" hangingPunct="1"/>
            <a:r>
              <a:rPr lang="uk-UA" altLang="ru-RU" sz="2200" dirty="0" smtClean="0">
                <a:latin typeface="Arial" charset="0"/>
              </a:rPr>
              <a:t> (предметів) </a:t>
            </a:r>
          </a:p>
          <a:p>
            <a:pPr algn="ctr" eaLnBrk="1" hangingPunct="1"/>
            <a:r>
              <a:rPr lang="uk-UA" altLang="ru-RU" sz="2200" dirty="0" smtClean="0">
                <a:latin typeface="Arial" charset="0"/>
              </a:rPr>
              <a:t>між собою </a:t>
            </a:r>
            <a:endParaRPr lang="uk-UA" altLang="ru-RU" sz="2200" dirty="0">
              <a:latin typeface="Arial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042988" y="5805488"/>
            <a:ext cx="7777162" cy="9350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Arial" charset="0"/>
              </a:rPr>
              <a:t>5)</a:t>
            </a:r>
            <a:r>
              <a:rPr lang="uk-UA" altLang="ru-RU" sz="2200" dirty="0">
                <a:latin typeface="Arial" charset="0"/>
              </a:rPr>
              <a:t> </a:t>
            </a:r>
            <a:r>
              <a:rPr lang="uk-UA" altLang="ru-RU" sz="2200" dirty="0" smtClean="0">
                <a:latin typeface="Arial" charset="0"/>
              </a:rPr>
              <a:t>зіставлення даних місця події</a:t>
            </a:r>
          </a:p>
          <a:p>
            <a:pPr algn="ctr" eaLnBrk="1" hangingPunct="1"/>
            <a:r>
              <a:rPr lang="uk-UA" altLang="ru-RU" sz="2200" dirty="0" smtClean="0">
                <a:latin typeface="Arial" charset="0"/>
              </a:rPr>
              <a:t> із доказами, точно встановленими у справі </a:t>
            </a:r>
            <a:endParaRPr lang="uk-UA" altLang="ru-RU" sz="2200" dirty="0">
              <a:latin typeface="Arial" charset="0"/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4284663" y="4076700"/>
            <a:ext cx="5032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4572000" y="4941888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5651500" y="54451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animBg="1"/>
      <p:bldP spid="40964" grpId="0" animBg="1"/>
      <p:bldP spid="40965" grpId="0" animBg="1"/>
      <p:bldP spid="40966" grpId="0" animBg="1"/>
      <p:bldP spid="40967" grpId="0" animBg="1"/>
      <p:bldP spid="40968" grpId="0" animBg="1"/>
      <p:bldP spid="40970" grpId="0" animBg="1"/>
      <p:bldP spid="40972" grpId="0" animBg="1"/>
      <p:bldP spid="40973" grpId="0" animBg="1"/>
      <p:bldP spid="40976" grpId="0" animBg="1"/>
      <p:bldP spid="409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68313" y="1628775"/>
            <a:ext cx="8424862" cy="2305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2300" b="1" dirty="0" smtClean="0"/>
              <a:t>такі фактичні дані, які, судячи з </a:t>
            </a:r>
          </a:p>
          <a:p>
            <a:pPr algn="ctr" eaLnBrk="1" hangingPunct="1"/>
            <a:r>
              <a:rPr lang="uk-UA" altLang="ru-RU" sz="2300" b="1" dirty="0" smtClean="0"/>
              <a:t>розвитку події, що сталася  й </a:t>
            </a:r>
          </a:p>
          <a:p>
            <a:pPr algn="ctr" eaLnBrk="1" hangingPunct="1"/>
            <a:r>
              <a:rPr lang="uk-UA" altLang="ru-RU" sz="2300" b="1" dirty="0" smtClean="0"/>
              <a:t>поясненням конкретних осіб, не повинні </a:t>
            </a:r>
          </a:p>
          <a:p>
            <a:pPr algn="ctr" eaLnBrk="1" hangingPunct="1"/>
            <a:r>
              <a:rPr lang="uk-UA" altLang="ru-RU" sz="2300" b="1" dirty="0" smtClean="0"/>
              <a:t>перебувати в обстановці місця події</a:t>
            </a:r>
          </a:p>
          <a:p>
            <a:pPr algn="ctr" eaLnBrk="1" hangingPunct="1"/>
            <a:r>
              <a:rPr lang="uk-UA" altLang="ru-RU" sz="2300" b="1" dirty="0" smtClean="0"/>
              <a:t> або, навпаки,  повинні бути, </a:t>
            </a:r>
          </a:p>
          <a:p>
            <a:pPr algn="ctr" eaLnBrk="1" hangingPunct="1"/>
            <a:r>
              <a:rPr lang="uk-UA" altLang="ru-RU" sz="2300" b="1" dirty="0" smtClean="0"/>
              <a:t>але їх у наявності не виявилося</a:t>
            </a:r>
            <a:endParaRPr lang="uk-UA" altLang="ru-RU" sz="2300" b="1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8313" y="4437063"/>
            <a:ext cx="3959225" cy="10080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b="1" dirty="0" err="1" smtClean="0"/>
              <a:t>помилковість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висунутої</a:t>
            </a:r>
            <a:r>
              <a:rPr lang="ru-RU" altLang="ru-RU" sz="2000" b="1" dirty="0" smtClean="0"/>
              <a:t> </a:t>
            </a:r>
          </a:p>
          <a:p>
            <a:pPr algn="ctr" eaLnBrk="1" hangingPunct="1"/>
            <a:r>
              <a:rPr lang="ru-RU" altLang="ru-RU" sz="2000" b="1" dirty="0" err="1" smtClean="0"/>
              <a:t>слідчим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версії</a:t>
            </a:r>
            <a:endParaRPr lang="ru-RU" altLang="ru-RU" sz="2000" b="1" dirty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148263" y="4437063"/>
            <a:ext cx="3600450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b="1" dirty="0" err="1" smtClean="0"/>
              <a:t>неточність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отриманої</a:t>
            </a:r>
            <a:r>
              <a:rPr lang="ru-RU" altLang="ru-RU" sz="2000" b="1" dirty="0" smtClean="0"/>
              <a:t> </a:t>
            </a:r>
          </a:p>
          <a:p>
            <a:pPr algn="ctr" eaLnBrk="1" hangingPunct="1"/>
            <a:r>
              <a:rPr lang="ru-RU" altLang="ru-RU" sz="2000" b="1" dirty="0" err="1" smtClean="0"/>
              <a:t>вихідної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інформації</a:t>
            </a:r>
            <a:endParaRPr lang="ru-RU" altLang="ru-RU" sz="2000" b="1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203575" y="5589588"/>
            <a:ext cx="3600450" cy="10080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b="1" dirty="0" err="1" smtClean="0"/>
              <a:t>інсценування</a:t>
            </a:r>
            <a:endParaRPr lang="ru-RU" altLang="ru-RU" sz="2000" b="1" dirty="0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3059113" y="3933825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6227763" y="3933825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4859338" y="3933825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8" name="AutoShape 1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01700"/>
          </a:xfrm>
          <a:prstGeom prst="roundRect">
            <a:avLst>
              <a:gd name="adj" fmla="val 21667"/>
            </a:avLst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b="1" dirty="0" err="1" smtClean="0"/>
              <a:t>Негативні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обставини</a:t>
            </a:r>
            <a:endParaRPr lang="ru-RU" altLang="ru-RU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924800" cy="935038"/>
          </a:xfrm>
        </p:spPr>
        <p:txBody>
          <a:bodyPr/>
          <a:lstStyle/>
          <a:p>
            <a:pPr eaLnBrk="1" hangingPunct="1"/>
            <a:r>
              <a:rPr lang="ru-RU" altLang="ru-RU" sz="4800" b="1" dirty="0" err="1" smtClean="0"/>
              <a:t>Інсценування</a:t>
            </a:r>
            <a:r>
              <a:rPr lang="ru-RU" altLang="ru-RU" sz="4800" b="1" dirty="0" smtClean="0"/>
              <a:t> </a:t>
            </a:r>
            <a:r>
              <a:rPr lang="ru-RU" altLang="ru-RU" sz="4800" b="1" dirty="0" smtClean="0"/>
              <a:t>-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68313" y="2482076"/>
            <a:ext cx="8462962" cy="301621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uk-UA" altLang="ru-RU" sz="3800" b="1" dirty="0" smtClean="0"/>
              <a:t>це штучне створення або зміна зацікавленими особами обстановки місця події з метою ввести органи слідства в оману.</a:t>
            </a:r>
            <a:r>
              <a:rPr lang="uk-UA" altLang="ru-RU" dirty="0" smtClean="0"/>
              <a:t> </a:t>
            </a:r>
            <a:endParaRPr lang="uk-UA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924800" cy="935038"/>
          </a:xfrm>
        </p:spPr>
        <p:txBody>
          <a:bodyPr/>
          <a:lstStyle/>
          <a:p>
            <a:pPr eaLnBrk="1" hangingPunct="1"/>
            <a:r>
              <a:rPr lang="uk-UA" altLang="ru-RU" sz="4800" b="1" dirty="0" smtClean="0"/>
              <a:t>Види інсценування </a:t>
            </a:r>
            <a:endParaRPr lang="uk-UA" altLang="ru-RU" sz="4800" b="1" dirty="0" smtClean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8313" y="1632079"/>
            <a:ext cx="846296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uk-UA" altLang="ru-RU" sz="2800" b="1" dirty="0" smtClean="0">
                <a:solidFill>
                  <a:srgbClr val="FF0000"/>
                </a:solidFill>
              </a:rPr>
              <a:t>1.</a:t>
            </a:r>
            <a:r>
              <a:rPr lang="uk-UA" altLang="ru-RU" sz="2800" b="1" dirty="0" smtClean="0"/>
              <a:t> Приховування одного злочину під видом іншого (наприклад, інсценування крадіжки зі зломом для приховування розкрадання, вчиненого шляхом використання свого службового становища).</a:t>
            </a:r>
          </a:p>
          <a:p>
            <a:pPr eaLnBrk="1" hangingPunct="1"/>
            <a:r>
              <a:rPr lang="uk-UA" altLang="ru-RU" sz="2800" b="1" dirty="0" smtClean="0">
                <a:solidFill>
                  <a:srgbClr val="FF0000"/>
                </a:solidFill>
              </a:rPr>
              <a:t>2.</a:t>
            </a:r>
            <a:r>
              <a:rPr lang="uk-UA" altLang="ru-RU" sz="2800" b="1" dirty="0" smtClean="0"/>
              <a:t> Приховування скоєного злочину під видом події, </a:t>
            </a:r>
            <a:r>
              <a:rPr lang="uk-UA" altLang="ru-RU" sz="2800" b="1" dirty="0" smtClean="0"/>
              <a:t>що не має </a:t>
            </a:r>
            <a:r>
              <a:rPr lang="uk-UA" altLang="ru-RU" sz="2800" b="1" dirty="0" smtClean="0"/>
              <a:t>кримінального характеру, (наприклад, інсценування нещасного випадку або самогубства для приховування вбивства)</a:t>
            </a:r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924800" cy="935038"/>
          </a:xfrm>
        </p:spPr>
        <p:txBody>
          <a:bodyPr/>
          <a:lstStyle/>
          <a:p>
            <a:pPr eaLnBrk="1" hangingPunct="1"/>
            <a:r>
              <a:rPr lang="uk-UA" altLang="ru-RU" sz="4800" b="1" dirty="0" smtClean="0"/>
              <a:t>Види інсценування </a:t>
            </a:r>
            <a:endParaRPr lang="ru-RU" altLang="ru-RU" sz="4800" b="1" dirty="0" smtClean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68313" y="1601301"/>
            <a:ext cx="846296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uk-UA" altLang="ru-RU" sz="2600" b="1" dirty="0" smtClean="0">
                <a:solidFill>
                  <a:srgbClr val="FF0000"/>
                </a:solidFill>
              </a:rPr>
              <a:t>3.</a:t>
            </a:r>
            <a:r>
              <a:rPr lang="uk-UA" altLang="ru-RU" sz="2600" b="1" dirty="0" smtClean="0"/>
              <a:t> Приховування окремих обставин скоєного злочину шляхом створення неправильного уявлення про його окремі елементи (створення видимості </a:t>
            </a:r>
            <a:r>
              <a:rPr lang="uk-UA" altLang="ru-RU" sz="2600" b="1" dirty="0" err="1" smtClean="0"/>
              <a:t>скоєннязлочину</a:t>
            </a:r>
            <a:r>
              <a:rPr lang="uk-UA" altLang="ru-RU" sz="2600" b="1" dirty="0" smtClean="0"/>
              <a:t> іншою особою, в іншому місці, в інший час , за іншими мотивами).</a:t>
            </a:r>
          </a:p>
          <a:p>
            <a:pPr eaLnBrk="1" hangingPunct="1"/>
            <a:r>
              <a:rPr lang="uk-UA" altLang="ru-RU" sz="2600" b="1" dirty="0" smtClean="0">
                <a:solidFill>
                  <a:srgbClr val="FF0000"/>
                </a:solidFill>
              </a:rPr>
              <a:t>4.</a:t>
            </a:r>
            <a:r>
              <a:rPr lang="uk-UA" altLang="ru-RU" sz="2600" b="1" dirty="0" smtClean="0"/>
              <a:t> Приховування фактів аморальної поведінки, безтурботності й інших провин під видом скоєного злочину (наприклад, інсценування кишенькової крадіжки з метою приховування втрати документів або грошей).</a:t>
            </a:r>
            <a:endParaRPr lang="uk-UA" altLang="ru-RU" sz="2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428037" cy="1079401"/>
          </a:xfrm>
        </p:spPr>
        <p:txBody>
          <a:bodyPr/>
          <a:lstStyle/>
          <a:p>
            <a:pPr eaLnBrk="1" hangingPunct="1"/>
            <a:r>
              <a:rPr lang="uk-UA" altLang="ru-RU" sz="3400" b="1" dirty="0" smtClean="0"/>
              <a:t>З метою виявлення негативних обставин слід диференціювати зміни в обстановці:</a:t>
            </a:r>
            <a:endParaRPr lang="uk-UA" altLang="ru-RU" sz="3400" b="1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5288" y="1557338"/>
            <a:ext cx="8280400" cy="863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Arial" charset="0"/>
              </a:rPr>
              <a:t>а) </a:t>
            </a:r>
            <a:r>
              <a:rPr lang="uk-UA" altLang="ru-RU" sz="2400" b="1" dirty="0" smtClean="0">
                <a:latin typeface="Arial" charset="0"/>
              </a:rPr>
              <a:t>ті, що сталися в результаті скоєння злочину;</a:t>
            </a:r>
            <a:endParaRPr lang="uk-UA" altLang="ru-RU" sz="2400" b="1" dirty="0">
              <a:latin typeface="Arial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95288" y="2636838"/>
            <a:ext cx="8280400" cy="1079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Arial" charset="0"/>
              </a:rPr>
              <a:t>б) </a:t>
            </a:r>
            <a:r>
              <a:rPr lang="uk-UA" altLang="ru-RU" sz="2400" b="1" dirty="0" smtClean="0">
                <a:latin typeface="Arial" charset="0"/>
              </a:rPr>
              <a:t>внесені злочинцем</a:t>
            </a:r>
          </a:p>
          <a:p>
            <a:pPr algn="ctr" eaLnBrk="1" hangingPunct="1"/>
            <a:r>
              <a:rPr lang="uk-UA" altLang="ru-RU" sz="2400" b="1" dirty="0" smtClean="0">
                <a:latin typeface="Arial" charset="0"/>
              </a:rPr>
              <a:t> та іншими зацікавленими особами</a:t>
            </a:r>
          </a:p>
          <a:p>
            <a:pPr algn="ctr" eaLnBrk="1" hangingPunct="1"/>
            <a:r>
              <a:rPr lang="uk-UA" altLang="ru-RU" sz="2400" b="1" dirty="0" smtClean="0">
                <a:latin typeface="Arial" charset="0"/>
              </a:rPr>
              <a:t> у процесі інсценування;</a:t>
            </a:r>
            <a:endParaRPr lang="uk-UA" altLang="ru-RU" sz="2400" b="1" dirty="0">
              <a:latin typeface="Arial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95288" y="3933825"/>
            <a:ext cx="8280400" cy="720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Arial" charset="0"/>
              </a:rPr>
              <a:t>в) </a:t>
            </a:r>
            <a:r>
              <a:rPr lang="uk-UA" altLang="ru-RU" sz="2400" b="1" dirty="0" smtClean="0">
                <a:latin typeface="Arial" charset="0"/>
              </a:rPr>
              <a:t>ті, що з'явилися в силу об'єктивних причин</a:t>
            </a:r>
            <a:r>
              <a:rPr lang="ru-RU" altLang="ru-RU" sz="2400" b="1" dirty="0" smtClean="0">
                <a:latin typeface="Arial" charset="0"/>
              </a:rPr>
              <a:t>;</a:t>
            </a:r>
            <a:endParaRPr lang="ru-RU" altLang="ru-RU" sz="2400" b="1" dirty="0">
              <a:latin typeface="Arial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5288" y="4868863"/>
            <a:ext cx="8280400" cy="151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Arial" charset="0"/>
              </a:rPr>
              <a:t>г) </a:t>
            </a:r>
            <a:r>
              <a:rPr lang="uk-UA" altLang="ru-RU" sz="2400" b="1" dirty="0" smtClean="0">
                <a:latin typeface="Arial" charset="0"/>
              </a:rPr>
              <a:t>внесені сторонніми особами випадково, </a:t>
            </a:r>
          </a:p>
          <a:p>
            <a:pPr algn="ctr" eaLnBrk="1" hangingPunct="1"/>
            <a:r>
              <a:rPr lang="uk-UA" altLang="ru-RU" sz="2400" b="1" dirty="0" smtClean="0">
                <a:latin typeface="Arial" charset="0"/>
              </a:rPr>
              <a:t>поза зв'язком зі скоєним злочином</a:t>
            </a:r>
          </a:p>
          <a:p>
            <a:pPr algn="ctr" eaLnBrk="1" hangingPunct="1"/>
            <a:r>
              <a:rPr lang="uk-UA" altLang="ru-RU" sz="2400" b="1" dirty="0" smtClean="0">
                <a:latin typeface="Arial" charset="0"/>
              </a:rPr>
              <a:t> (до або після події) </a:t>
            </a:r>
          </a:p>
          <a:p>
            <a:pPr algn="ctr" eaLnBrk="1" hangingPunct="1"/>
            <a:r>
              <a:rPr lang="uk-UA" altLang="ru-RU" sz="2400" b="1" dirty="0" smtClean="0">
                <a:latin typeface="Arial" charset="0"/>
              </a:rPr>
              <a:t>або з метою відвести від себе підозру.</a:t>
            </a:r>
            <a:endParaRPr lang="uk-UA" altLang="ru-RU" sz="2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animBg="1"/>
      <p:bldP spid="26629" grpId="0" animBg="1"/>
      <p:bldP spid="26631" grpId="0" animBg="1"/>
      <p:bldP spid="266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dirty="0" err="1" smtClean="0"/>
              <a:t>Огляд</a:t>
            </a:r>
            <a:r>
              <a:rPr lang="ru-RU" altLang="ru-RU" sz="4800" b="1" dirty="0" smtClean="0"/>
              <a:t> трупа</a:t>
            </a:r>
            <a:endParaRPr lang="ru-RU" altLang="ru-RU" sz="4800" b="1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42350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altLang="ru-RU" sz="1000" dirty="0" smtClean="0"/>
              <a:t>	</a:t>
            </a:r>
            <a:r>
              <a:rPr lang="uk-UA" altLang="ru-RU" sz="3300" b="1" dirty="0" smtClean="0"/>
              <a:t>це слідча дія, що провадиться слідчим або особою, яка провадить дізнання, на місці виявлення трупа з метою виявлення ознак, що дозволяють встановити особу потерпілого, місце, час, обставини і причини смерті, а також для знайдення ознак, які вказують на можливого злочинця.</a:t>
            </a:r>
            <a:endParaRPr lang="uk-UA" altLang="ru-RU" sz="33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8001000" cy="750888"/>
          </a:xfrm>
        </p:spPr>
        <p:txBody>
          <a:bodyPr/>
          <a:lstStyle/>
          <a:p>
            <a:pPr eaLnBrk="1" hangingPunct="1"/>
            <a:r>
              <a:rPr lang="ru-RU" altLang="ru-RU" sz="4800" b="1" dirty="0" err="1" smtClean="0"/>
              <a:t>Етапи</a:t>
            </a:r>
            <a:r>
              <a:rPr lang="ru-RU" altLang="ru-RU" sz="4800" b="1" dirty="0" smtClean="0"/>
              <a:t> </a:t>
            </a:r>
            <a:r>
              <a:rPr lang="ru-RU" altLang="ru-RU" sz="4800" b="1" dirty="0" err="1" smtClean="0"/>
              <a:t>огляду</a:t>
            </a:r>
            <a:r>
              <a:rPr lang="ru-RU" altLang="ru-RU" sz="4800" b="1" dirty="0" smtClean="0"/>
              <a:t> </a:t>
            </a:r>
            <a:r>
              <a:rPr lang="ru-RU" altLang="ru-RU" sz="4800" b="1" dirty="0" smtClean="0"/>
              <a:t>трупа: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2051050" y="1773238"/>
            <a:ext cx="5473700" cy="6477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i="1" dirty="0">
                <a:latin typeface="Arial" charset="0"/>
              </a:rPr>
              <a:t> </a:t>
            </a:r>
            <a:r>
              <a:rPr lang="uk-UA" altLang="ru-RU" sz="3400" b="1" i="1" dirty="0" smtClean="0">
                <a:latin typeface="Arial" charset="0"/>
              </a:rPr>
              <a:t>загальний</a:t>
            </a:r>
            <a:endParaRPr lang="uk-UA" altLang="ru-RU" sz="3400" b="1" dirty="0">
              <a:latin typeface="Arial" charset="0"/>
            </a:endParaRPr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468313" y="2997200"/>
            <a:ext cx="8424862" cy="9350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2200" i="1" dirty="0" smtClean="0">
                <a:latin typeface="Arial" charset="0"/>
              </a:rPr>
              <a:t> </a:t>
            </a:r>
            <a:r>
              <a:rPr lang="uk-UA" altLang="ru-RU" sz="3200" b="1" dirty="0" smtClean="0">
                <a:latin typeface="Arial" charset="0"/>
              </a:rPr>
              <a:t>поза трупа</a:t>
            </a:r>
          </a:p>
          <a:p>
            <a:pPr algn="ctr" eaLnBrk="1" hangingPunct="1"/>
            <a:r>
              <a:rPr lang="uk-UA" altLang="ru-RU" sz="3200" b="1" dirty="0" smtClean="0">
                <a:latin typeface="Arial" charset="0"/>
              </a:rPr>
              <a:t> і його положення на місці події </a:t>
            </a:r>
            <a:endParaRPr lang="uk-UA" altLang="ru-RU" sz="3200" b="1" dirty="0">
              <a:latin typeface="Arial" charset="0"/>
            </a:endParaRP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468313" y="4221163"/>
            <a:ext cx="8424862" cy="720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i="1" dirty="0">
                <a:latin typeface="Arial" charset="0"/>
              </a:rPr>
              <a:t> </a:t>
            </a:r>
            <a:r>
              <a:rPr lang="uk-UA" altLang="ru-RU" sz="3200" b="1" i="1" dirty="0" smtClean="0">
                <a:latin typeface="Arial" charset="0"/>
              </a:rPr>
              <a:t>зовнішній стан одягу на трупі</a:t>
            </a:r>
            <a:endParaRPr lang="uk-UA" altLang="ru-RU" sz="3200" b="1" i="1" dirty="0">
              <a:latin typeface="Arial" charset="0"/>
            </a:endParaRP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468313" y="5300663"/>
            <a:ext cx="8424862" cy="1152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i="1" dirty="0">
                <a:latin typeface="Arial" charset="0"/>
              </a:rPr>
              <a:t> </a:t>
            </a:r>
            <a:r>
              <a:rPr lang="uk-UA" altLang="ru-RU" sz="3200" b="1" i="1" dirty="0" smtClean="0">
                <a:latin typeface="Arial" charset="0"/>
              </a:rPr>
              <a:t>знаряддя заподіяння смерті, </a:t>
            </a:r>
          </a:p>
          <a:p>
            <a:pPr algn="ctr" eaLnBrk="1" hangingPunct="1"/>
            <a:r>
              <a:rPr lang="uk-UA" altLang="ru-RU" sz="3200" b="1" i="1" dirty="0" smtClean="0">
                <a:latin typeface="Arial" charset="0"/>
              </a:rPr>
              <a:t>що перебувають на трупі </a:t>
            </a:r>
            <a:endParaRPr lang="uk-UA" altLang="ru-RU" sz="3200" b="1" i="1" dirty="0">
              <a:latin typeface="Arial" charset="0"/>
            </a:endParaRPr>
          </a:p>
        </p:txBody>
      </p:sp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2916238" y="2492375"/>
            <a:ext cx="36004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i="1" dirty="0">
                <a:latin typeface="Arial" charset="0"/>
              </a:rPr>
              <a:t> </a:t>
            </a:r>
            <a:r>
              <a:rPr lang="ru-RU" altLang="ru-RU" sz="2200" b="1" i="1" dirty="0" err="1" smtClean="0">
                <a:latin typeface="Arial" charset="0"/>
              </a:rPr>
              <a:t>досліджується</a:t>
            </a:r>
            <a:r>
              <a:rPr lang="ru-RU" altLang="ru-RU" sz="2200" i="1" dirty="0" smtClean="0">
                <a:latin typeface="Arial" charset="0"/>
              </a:rPr>
              <a:t>:</a:t>
            </a:r>
            <a:endParaRPr lang="ru-RU" altLang="ru-RU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  <p:bldP spid="244739" grpId="0" animBg="1"/>
      <p:bldP spid="244741" grpId="0" animBg="1"/>
      <p:bldP spid="244742" grpId="0" animBg="1"/>
      <p:bldP spid="244743" grpId="0" animBg="1"/>
      <p:bldP spid="2447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8001000" cy="750888"/>
          </a:xfrm>
        </p:spPr>
        <p:txBody>
          <a:bodyPr/>
          <a:lstStyle/>
          <a:p>
            <a:pPr eaLnBrk="1" hangingPunct="1"/>
            <a:r>
              <a:rPr lang="ru-RU" altLang="ru-RU" sz="4800" b="1" smtClean="0"/>
              <a:t>Этапы осмотра трупа:</a:t>
            </a: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835150" y="1700213"/>
            <a:ext cx="5976938" cy="6477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i="1" dirty="0" err="1" smtClean="0">
                <a:latin typeface="Arial" charset="0"/>
              </a:rPr>
              <a:t>детальний</a:t>
            </a:r>
            <a:endParaRPr lang="ru-RU" altLang="ru-RU" sz="3200" dirty="0">
              <a:latin typeface="Arial" charset="0"/>
            </a:endParaRPr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611188" y="2997200"/>
            <a:ext cx="8066087" cy="10080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i="1" dirty="0">
                <a:latin typeface="Arial" charset="0"/>
              </a:rPr>
              <a:t> </a:t>
            </a:r>
            <a:r>
              <a:rPr lang="ru-RU" altLang="ru-RU" sz="3200" b="1" dirty="0" smtClean="0">
                <a:latin typeface="Arial" charset="0"/>
              </a:rPr>
              <a:t> ложе трупа</a:t>
            </a:r>
          </a:p>
          <a:p>
            <a:pPr algn="ctr" eaLnBrk="1" hangingPunct="1"/>
            <a:r>
              <a:rPr lang="ru-RU" altLang="ru-RU" sz="3200" b="1" dirty="0" smtClean="0">
                <a:latin typeface="Arial" charset="0"/>
              </a:rPr>
              <a:t> (</a:t>
            </a:r>
            <a:r>
              <a:rPr lang="ru-RU" altLang="ru-RU" sz="3200" b="1" dirty="0" err="1" smtClean="0">
                <a:latin typeface="Arial" charset="0"/>
              </a:rPr>
              <a:t>ділянка</a:t>
            </a:r>
            <a:r>
              <a:rPr lang="ru-RU" altLang="ru-RU" sz="3200" b="1" dirty="0" smtClean="0">
                <a:latin typeface="Arial" charset="0"/>
              </a:rPr>
              <a:t> </a:t>
            </a:r>
            <a:r>
              <a:rPr lang="ru-RU" altLang="ru-RU" sz="3200" b="1" dirty="0" err="1" smtClean="0">
                <a:latin typeface="Arial" charset="0"/>
              </a:rPr>
              <a:t>підлоги</a:t>
            </a:r>
            <a:r>
              <a:rPr lang="ru-RU" altLang="ru-RU" sz="3200" b="1" dirty="0" smtClean="0">
                <a:latin typeface="Arial" charset="0"/>
              </a:rPr>
              <a:t> </a:t>
            </a:r>
            <a:r>
              <a:rPr lang="ru-RU" altLang="ru-RU" sz="3200" b="1" dirty="0" err="1" smtClean="0">
                <a:latin typeface="Arial" charset="0"/>
              </a:rPr>
              <a:t>або</a:t>
            </a:r>
            <a:r>
              <a:rPr lang="ru-RU" altLang="ru-RU" sz="3200" b="1" dirty="0" smtClean="0">
                <a:latin typeface="Arial" charset="0"/>
              </a:rPr>
              <a:t> </a:t>
            </a:r>
            <a:r>
              <a:rPr lang="ru-RU" altLang="ru-RU" sz="3200" b="1" dirty="0" err="1" smtClean="0">
                <a:latin typeface="Arial" charset="0"/>
              </a:rPr>
              <a:t>ґрунту</a:t>
            </a:r>
            <a:r>
              <a:rPr lang="ru-RU" altLang="ru-RU" sz="3200" b="1" dirty="0" smtClean="0">
                <a:latin typeface="Arial" charset="0"/>
              </a:rPr>
              <a:t> </a:t>
            </a:r>
            <a:r>
              <a:rPr lang="ru-RU" altLang="ru-RU" sz="3200" b="1" dirty="0" err="1" smtClean="0">
                <a:latin typeface="Arial" charset="0"/>
              </a:rPr>
              <a:t>під</a:t>
            </a:r>
            <a:r>
              <a:rPr lang="ru-RU" altLang="ru-RU" sz="3200" b="1" dirty="0" smtClean="0">
                <a:latin typeface="Arial" charset="0"/>
              </a:rPr>
              <a:t> трупом)</a:t>
            </a:r>
            <a:endParaRPr lang="ru-RU" altLang="ru-RU" sz="3200" b="1" dirty="0">
              <a:latin typeface="Arial" charset="0"/>
            </a:endParaRPr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3132138" y="2492375"/>
            <a:ext cx="36004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i="1" dirty="0">
                <a:latin typeface="Arial" charset="0"/>
              </a:rPr>
              <a:t> </a:t>
            </a:r>
            <a:r>
              <a:rPr lang="ru-RU" altLang="ru-RU" sz="2200" i="1" dirty="0" err="1" smtClean="0">
                <a:latin typeface="Arial" charset="0"/>
              </a:rPr>
              <a:t>досліджується</a:t>
            </a:r>
            <a:r>
              <a:rPr lang="ru-RU" altLang="ru-RU" sz="2200" i="1" dirty="0" smtClean="0">
                <a:latin typeface="Arial" charset="0"/>
              </a:rPr>
              <a:t>: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243723" name="Rectangle 11"/>
          <p:cNvSpPr>
            <a:spLocks noChangeArrowheads="1"/>
          </p:cNvSpPr>
          <p:nvPr/>
        </p:nvSpPr>
        <p:spPr bwMode="auto">
          <a:xfrm>
            <a:off x="611188" y="4221163"/>
            <a:ext cx="8066087" cy="720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i="1" dirty="0">
                <a:latin typeface="Arial" charset="0"/>
              </a:rPr>
              <a:t> </a:t>
            </a:r>
            <a:r>
              <a:rPr lang="ru-RU" altLang="ru-RU" sz="3200" b="1" i="1" dirty="0" err="1" smtClean="0">
                <a:latin typeface="Arial" charset="0"/>
              </a:rPr>
              <a:t>одяг</a:t>
            </a:r>
            <a:r>
              <a:rPr lang="ru-RU" altLang="ru-RU" sz="3200" b="1" i="1" dirty="0" smtClean="0">
                <a:latin typeface="Arial" charset="0"/>
              </a:rPr>
              <a:t> трупа</a:t>
            </a:r>
            <a:endParaRPr lang="ru-RU" altLang="ru-RU" sz="3200" b="1" dirty="0">
              <a:latin typeface="Arial" charset="0"/>
            </a:endParaRPr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611188" y="5300663"/>
            <a:ext cx="8066087" cy="7921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200" i="1" dirty="0">
                <a:latin typeface="Arial" charset="0"/>
              </a:rPr>
              <a:t> </a:t>
            </a:r>
            <a:r>
              <a:rPr lang="ru-RU" altLang="ru-RU" sz="3200" b="1" dirty="0" err="1" smtClean="0">
                <a:latin typeface="Arial" charset="0"/>
              </a:rPr>
              <a:t>тіло</a:t>
            </a:r>
            <a:r>
              <a:rPr lang="ru-RU" altLang="ru-RU" sz="3200" b="1" dirty="0" smtClean="0">
                <a:latin typeface="Arial" charset="0"/>
              </a:rPr>
              <a:t> трупа й </a:t>
            </a:r>
            <a:r>
              <a:rPr lang="ru-RU" altLang="ru-RU" sz="3200" b="1" dirty="0" err="1" smtClean="0">
                <a:latin typeface="Arial" charset="0"/>
              </a:rPr>
              <a:t>ушкодження</a:t>
            </a:r>
            <a:r>
              <a:rPr lang="ru-RU" altLang="ru-RU" sz="3200" b="1" dirty="0" smtClean="0">
                <a:latin typeface="Arial" charset="0"/>
              </a:rPr>
              <a:t> на </a:t>
            </a:r>
            <a:r>
              <a:rPr lang="ru-RU" altLang="ru-RU" sz="3200" b="1" dirty="0" err="1" smtClean="0">
                <a:latin typeface="Arial" charset="0"/>
              </a:rPr>
              <a:t>ньому</a:t>
            </a:r>
            <a:endParaRPr lang="ru-RU" altLang="ru-RU" sz="32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6" grpId="0" animBg="1"/>
      <p:bldP spid="243720" grpId="0" animBg="1"/>
      <p:bldP spid="243722" grpId="0"/>
      <p:bldP spid="243723" grpId="0" animBg="1"/>
      <p:bldP spid="2437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68313" y="1628775"/>
            <a:ext cx="2447925" cy="18716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Arial" charset="0"/>
              </a:rPr>
              <a:t>1) </a:t>
            </a:r>
            <a:r>
              <a:rPr lang="ru-RU" altLang="ru-RU" sz="2400" b="1" dirty="0" err="1" smtClean="0">
                <a:latin typeface="Arial" charset="0"/>
              </a:rPr>
              <a:t>угодованість</a:t>
            </a:r>
            <a:r>
              <a:rPr lang="ru-RU" altLang="ru-RU" sz="2400" b="1" dirty="0" smtClean="0">
                <a:latin typeface="Arial" charset="0"/>
              </a:rPr>
              <a:t>,</a:t>
            </a:r>
          </a:p>
          <a:p>
            <a:pPr algn="ctr" eaLnBrk="1" hangingPunct="1"/>
            <a:r>
              <a:rPr lang="ru-RU" altLang="ru-RU" sz="2400" b="1" dirty="0" err="1" smtClean="0">
                <a:latin typeface="Arial" charset="0"/>
              </a:rPr>
              <a:t>колір</a:t>
            </a:r>
            <a:r>
              <a:rPr lang="ru-RU" altLang="ru-RU" sz="2400" b="1" dirty="0" smtClean="0">
                <a:latin typeface="Arial" charset="0"/>
              </a:rPr>
              <a:t> </a:t>
            </a:r>
            <a:r>
              <a:rPr lang="ru-RU" altLang="ru-RU" sz="2400" b="1" dirty="0" err="1" smtClean="0">
                <a:latin typeface="Arial" charset="0"/>
              </a:rPr>
              <a:t>шкіри</a:t>
            </a:r>
            <a:r>
              <a:rPr lang="ru-RU" altLang="ru-RU" sz="2400" b="1" dirty="0" smtClean="0">
                <a:latin typeface="Arial" charset="0"/>
              </a:rPr>
              <a:t>, </a:t>
            </a:r>
          </a:p>
          <a:p>
            <a:pPr algn="ctr" eaLnBrk="1" hangingPunct="1"/>
            <a:r>
              <a:rPr lang="ru-RU" altLang="ru-RU" sz="2400" b="1" dirty="0" err="1" smtClean="0">
                <a:latin typeface="Arial" charset="0"/>
              </a:rPr>
              <a:t>статура</a:t>
            </a:r>
            <a:r>
              <a:rPr lang="ru-RU" altLang="ru-RU" sz="2400" b="1" dirty="0" smtClean="0">
                <a:latin typeface="Arial" charset="0"/>
              </a:rPr>
              <a:t>, </a:t>
            </a:r>
          </a:p>
          <a:p>
            <a:pPr algn="ctr" eaLnBrk="1" hangingPunct="1"/>
            <a:r>
              <a:rPr lang="ru-RU" altLang="ru-RU" sz="2400" b="1" dirty="0" err="1" smtClean="0">
                <a:latin typeface="Arial" charset="0"/>
              </a:rPr>
              <a:t>вік</a:t>
            </a:r>
            <a:r>
              <a:rPr lang="ru-RU" altLang="ru-RU" sz="2400" b="1" dirty="0" smtClean="0">
                <a:latin typeface="Arial" charset="0"/>
              </a:rPr>
              <a:t> і стать; 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68313" y="188640"/>
            <a:ext cx="8351837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chemeClr val="tx2"/>
                </a:solidFill>
                <a:latin typeface="Garamond" pitchFamily="18" charset="0"/>
              </a:rPr>
              <a:t>При </a:t>
            </a:r>
            <a:r>
              <a:rPr lang="ru-RU" altLang="ru-RU" sz="4000" b="1" dirty="0" err="1" smtClean="0">
                <a:solidFill>
                  <a:schemeClr val="tx2"/>
                </a:solidFill>
                <a:latin typeface="Garamond" pitchFamily="18" charset="0"/>
              </a:rPr>
              <a:t>огляді</a:t>
            </a:r>
            <a:r>
              <a:rPr lang="ru-RU" altLang="ru-RU" sz="4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altLang="ru-RU" sz="4000" b="1" dirty="0" err="1" smtClean="0">
                <a:solidFill>
                  <a:schemeClr val="tx2"/>
                </a:solidFill>
                <a:latin typeface="Garamond" pitchFamily="18" charset="0"/>
              </a:rPr>
              <a:t>виявленого</a:t>
            </a:r>
            <a:r>
              <a:rPr lang="ru-RU" altLang="ru-RU" sz="4000" b="1" dirty="0" smtClean="0">
                <a:solidFill>
                  <a:schemeClr val="tx2"/>
                </a:solidFill>
                <a:latin typeface="Garamond" pitchFamily="18" charset="0"/>
              </a:rPr>
              <a:t> трупа</a:t>
            </a:r>
          </a:p>
          <a:p>
            <a:pPr algn="ctr" eaLnBrk="1" hangingPunct="1"/>
            <a:r>
              <a:rPr lang="ru-RU" altLang="ru-RU" sz="4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altLang="ru-RU" sz="4000" b="1" dirty="0" err="1" smtClean="0">
                <a:solidFill>
                  <a:schemeClr val="tx2"/>
                </a:solidFill>
                <a:latin typeface="Garamond" pitchFamily="18" charset="0"/>
              </a:rPr>
              <a:t>фіксуються</a:t>
            </a:r>
            <a:r>
              <a:rPr lang="ru-RU" altLang="ru-RU" sz="4000" b="1" dirty="0" smtClean="0">
                <a:solidFill>
                  <a:schemeClr val="tx2"/>
                </a:solidFill>
                <a:latin typeface="Garamond" pitchFamily="18" charset="0"/>
              </a:rPr>
              <a:t>:</a:t>
            </a:r>
            <a:endParaRPr lang="ru-RU" altLang="ru-RU" sz="40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132138" y="1628775"/>
            <a:ext cx="3095625" cy="18716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Arial" charset="0"/>
              </a:rPr>
              <a:t>2) </a:t>
            </a:r>
            <a:r>
              <a:rPr lang="ru-RU" altLang="ru-RU" sz="2400" b="1" dirty="0" err="1" smtClean="0">
                <a:latin typeface="Arial" charset="0"/>
              </a:rPr>
              <a:t>трупні</a:t>
            </a:r>
            <a:r>
              <a:rPr lang="ru-RU" altLang="ru-RU" sz="2400" b="1" dirty="0" smtClean="0">
                <a:latin typeface="Arial" charset="0"/>
              </a:rPr>
              <a:t> </a:t>
            </a:r>
            <a:r>
              <a:rPr lang="ru-RU" altLang="ru-RU" sz="2400" b="1" dirty="0" err="1" smtClean="0">
                <a:latin typeface="Arial" charset="0"/>
              </a:rPr>
              <a:t>явища</a:t>
            </a:r>
            <a:endParaRPr lang="ru-RU" altLang="ru-RU" sz="2400" b="1" dirty="0" smtClean="0">
              <a:latin typeface="Arial" charset="0"/>
            </a:endParaRPr>
          </a:p>
          <a:p>
            <a:pPr algn="ctr" eaLnBrk="1" hangingPunct="1"/>
            <a:r>
              <a:rPr lang="ru-RU" altLang="ru-RU" sz="2400" b="1" dirty="0" smtClean="0">
                <a:latin typeface="Arial" charset="0"/>
              </a:rPr>
              <a:t> (</a:t>
            </a:r>
            <a:r>
              <a:rPr lang="ru-RU" altLang="ru-RU" sz="2400" b="1" dirty="0" err="1" smtClean="0">
                <a:latin typeface="Arial" charset="0"/>
              </a:rPr>
              <a:t>охолодження</a:t>
            </a:r>
            <a:r>
              <a:rPr lang="ru-RU" altLang="ru-RU" sz="2400" b="1" dirty="0" smtClean="0">
                <a:latin typeface="Arial" charset="0"/>
              </a:rPr>
              <a:t>, </a:t>
            </a:r>
          </a:p>
          <a:p>
            <a:pPr algn="ctr" eaLnBrk="1" hangingPunct="1"/>
            <a:r>
              <a:rPr lang="ru-RU" altLang="ru-RU" sz="2400" b="1" dirty="0" err="1" smtClean="0">
                <a:latin typeface="Arial" charset="0"/>
              </a:rPr>
              <a:t>висихання</a:t>
            </a:r>
            <a:r>
              <a:rPr lang="ru-RU" altLang="ru-RU" sz="2400" b="1" dirty="0" smtClean="0">
                <a:latin typeface="Arial" charset="0"/>
              </a:rPr>
              <a:t> </a:t>
            </a:r>
            <a:r>
              <a:rPr lang="ru-RU" altLang="ru-RU" sz="2400" b="1" dirty="0" err="1" smtClean="0">
                <a:latin typeface="Arial" charset="0"/>
              </a:rPr>
              <a:t>тіла</a:t>
            </a:r>
            <a:r>
              <a:rPr lang="ru-RU" altLang="ru-RU" sz="2400" b="1" dirty="0" smtClean="0">
                <a:latin typeface="Arial" charset="0"/>
              </a:rPr>
              <a:t>, </a:t>
            </a:r>
          </a:p>
          <a:p>
            <a:pPr algn="ctr" eaLnBrk="1" hangingPunct="1"/>
            <a:r>
              <a:rPr lang="ru-RU" altLang="ru-RU" sz="2400" b="1" dirty="0" err="1" smtClean="0">
                <a:latin typeface="Arial" charset="0"/>
              </a:rPr>
              <a:t>трупні</a:t>
            </a:r>
            <a:r>
              <a:rPr lang="ru-RU" altLang="ru-RU" sz="2400" b="1" dirty="0" smtClean="0">
                <a:latin typeface="Arial" charset="0"/>
              </a:rPr>
              <a:t> </a:t>
            </a:r>
            <a:r>
              <a:rPr lang="ru-RU" altLang="ru-RU" sz="2400" b="1" dirty="0" err="1" smtClean="0">
                <a:latin typeface="Arial" charset="0"/>
              </a:rPr>
              <a:t>плями</a:t>
            </a:r>
            <a:r>
              <a:rPr lang="ru-RU" altLang="ru-RU" sz="2400" b="1" dirty="0" smtClean="0">
                <a:latin typeface="Arial" charset="0"/>
              </a:rPr>
              <a:t>, </a:t>
            </a:r>
          </a:p>
          <a:p>
            <a:pPr algn="ctr" eaLnBrk="1" hangingPunct="1"/>
            <a:r>
              <a:rPr lang="ru-RU" altLang="ru-RU" sz="2400" b="1" dirty="0" err="1" smtClean="0">
                <a:latin typeface="Arial" charset="0"/>
              </a:rPr>
              <a:t>ознаки</a:t>
            </a:r>
            <a:r>
              <a:rPr lang="ru-RU" altLang="ru-RU" sz="2400" b="1" dirty="0" smtClean="0">
                <a:latin typeface="Arial" charset="0"/>
              </a:rPr>
              <a:t> </a:t>
            </a:r>
            <a:r>
              <a:rPr lang="ru-RU" altLang="ru-RU" sz="2400" b="1" dirty="0" err="1" smtClean="0">
                <a:latin typeface="Arial" charset="0"/>
              </a:rPr>
              <a:t>гниття</a:t>
            </a:r>
            <a:r>
              <a:rPr lang="ru-RU" altLang="ru-RU" sz="2400" b="1" dirty="0" smtClean="0">
                <a:latin typeface="Arial" charset="0"/>
              </a:rPr>
              <a:t>) </a:t>
            </a:r>
            <a:endParaRPr lang="ru-RU" altLang="ru-RU" sz="2400" b="1" dirty="0">
              <a:latin typeface="Arial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443663" y="1628775"/>
            <a:ext cx="2449512" cy="18716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Arial" charset="0"/>
              </a:rPr>
              <a:t>3) </a:t>
            </a:r>
            <a:r>
              <a:rPr lang="ru-RU" altLang="ru-RU" sz="2400" b="1" dirty="0" smtClean="0">
                <a:latin typeface="Arial" charset="0"/>
              </a:rPr>
              <a:t>вид </a:t>
            </a:r>
            <a:r>
              <a:rPr lang="ru-RU" altLang="ru-RU" sz="2400" b="1" dirty="0" err="1" smtClean="0">
                <a:latin typeface="Arial" charset="0"/>
              </a:rPr>
              <a:t>голови</a:t>
            </a:r>
            <a:endParaRPr lang="ru-RU" altLang="ru-RU" sz="2400" b="1" dirty="0" smtClean="0">
              <a:latin typeface="Arial" charset="0"/>
            </a:endParaRPr>
          </a:p>
          <a:p>
            <a:pPr algn="ctr" eaLnBrk="1" hangingPunct="1"/>
            <a:r>
              <a:rPr lang="ru-RU" altLang="ru-RU" sz="2400" b="1" dirty="0" smtClean="0">
                <a:latin typeface="Arial" charset="0"/>
              </a:rPr>
              <a:t> і </a:t>
            </a:r>
            <a:r>
              <a:rPr lang="ru-RU" altLang="ru-RU" sz="2400" b="1" dirty="0" err="1" smtClean="0">
                <a:latin typeface="Arial" charset="0"/>
              </a:rPr>
              <a:t>обличчя</a:t>
            </a:r>
            <a:r>
              <a:rPr lang="ru-RU" altLang="ru-RU" sz="2400" b="1" dirty="0" smtClean="0">
                <a:latin typeface="Arial" charset="0"/>
              </a:rPr>
              <a:t>; </a:t>
            </a:r>
            <a:endParaRPr lang="ru-RU" altLang="ru-RU" sz="2400" b="1" dirty="0">
              <a:latin typeface="Arial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68313" y="4005263"/>
            <a:ext cx="2447925" cy="19446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Arial" charset="0"/>
              </a:rPr>
              <a:t>4) вид живота; 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132138" y="4005263"/>
            <a:ext cx="3095625" cy="19446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Arial" charset="0"/>
              </a:rPr>
              <a:t>5) </a:t>
            </a:r>
            <a:r>
              <a:rPr lang="ru-RU" altLang="ru-RU" sz="2400" b="1" dirty="0" err="1" smtClean="0">
                <a:latin typeface="Arial" charset="0"/>
              </a:rPr>
              <a:t>індивідуальні</a:t>
            </a:r>
            <a:endParaRPr lang="ru-RU" altLang="ru-RU" sz="2400" b="1" dirty="0" smtClean="0">
              <a:latin typeface="Arial" charset="0"/>
            </a:endParaRPr>
          </a:p>
          <a:p>
            <a:pPr algn="ctr" eaLnBrk="1" hangingPunct="1"/>
            <a:r>
              <a:rPr lang="ru-RU" altLang="ru-RU" sz="2400" b="1" dirty="0" smtClean="0">
                <a:latin typeface="Arial" charset="0"/>
              </a:rPr>
              <a:t> </a:t>
            </a:r>
            <a:r>
              <a:rPr lang="ru-RU" altLang="ru-RU" sz="2400" b="1" dirty="0" err="1" smtClean="0">
                <a:latin typeface="Arial" charset="0"/>
              </a:rPr>
              <a:t>особливості</a:t>
            </a:r>
            <a:r>
              <a:rPr lang="ru-RU" altLang="ru-RU" sz="2400" b="1" dirty="0" smtClean="0">
                <a:latin typeface="Arial" charset="0"/>
              </a:rPr>
              <a:t>, </a:t>
            </a:r>
            <a:r>
              <a:rPr lang="ru-RU" altLang="ru-RU" sz="2400" b="1" dirty="0" err="1" smtClean="0">
                <a:latin typeface="Arial" charset="0"/>
              </a:rPr>
              <a:t>які</a:t>
            </a:r>
            <a:r>
              <a:rPr lang="ru-RU" altLang="ru-RU" sz="2400" b="1" dirty="0" smtClean="0">
                <a:latin typeface="Arial" charset="0"/>
              </a:rPr>
              <a:t> </a:t>
            </a:r>
          </a:p>
          <a:p>
            <a:pPr algn="ctr" eaLnBrk="1" hangingPunct="1"/>
            <a:r>
              <a:rPr lang="ru-RU" altLang="ru-RU" sz="2400" b="1" dirty="0" err="1" smtClean="0">
                <a:latin typeface="Arial" charset="0"/>
              </a:rPr>
              <a:t>спостерігаються</a:t>
            </a:r>
            <a:r>
              <a:rPr lang="ru-RU" altLang="ru-RU" sz="2400" b="1" dirty="0" smtClean="0">
                <a:latin typeface="Arial" charset="0"/>
              </a:rPr>
              <a:t> </a:t>
            </a:r>
          </a:p>
          <a:p>
            <a:pPr algn="ctr" eaLnBrk="1" hangingPunct="1"/>
            <a:r>
              <a:rPr lang="ru-RU" altLang="ru-RU" sz="2400" b="1" dirty="0" smtClean="0">
                <a:latin typeface="Arial" charset="0"/>
              </a:rPr>
              <a:t>на </a:t>
            </a:r>
            <a:r>
              <a:rPr lang="ru-RU" altLang="ru-RU" sz="2400" b="1" dirty="0" err="1" smtClean="0">
                <a:latin typeface="Arial" charset="0"/>
              </a:rPr>
              <a:t>тілі</a:t>
            </a:r>
            <a:r>
              <a:rPr lang="ru-RU" altLang="ru-RU" sz="2400" b="1" dirty="0" smtClean="0">
                <a:latin typeface="Arial" charset="0"/>
              </a:rPr>
              <a:t>; </a:t>
            </a:r>
            <a:endParaRPr lang="ru-RU" altLang="ru-RU" sz="2400" b="1" dirty="0">
              <a:latin typeface="Arial" charset="0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443663" y="4005263"/>
            <a:ext cx="2449512" cy="19446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Arial" charset="0"/>
              </a:rPr>
              <a:t>6) </a:t>
            </a:r>
            <a:r>
              <a:rPr lang="ru-RU" altLang="ru-RU" sz="2400" b="1" dirty="0" err="1" smtClean="0">
                <a:latin typeface="Arial" charset="0"/>
              </a:rPr>
              <a:t>ушкодження</a:t>
            </a:r>
            <a:endParaRPr lang="ru-RU" altLang="ru-RU" sz="2400" b="1" dirty="0" smtClean="0">
              <a:latin typeface="Arial" charset="0"/>
            </a:endParaRPr>
          </a:p>
          <a:p>
            <a:pPr algn="ctr" eaLnBrk="1" hangingPunct="1"/>
            <a:r>
              <a:rPr lang="ru-RU" altLang="ru-RU" sz="2400" b="1" dirty="0" smtClean="0">
                <a:latin typeface="Arial" charset="0"/>
              </a:rPr>
              <a:t> на </a:t>
            </a:r>
            <a:r>
              <a:rPr lang="ru-RU" altLang="ru-RU" sz="2400" b="1" dirty="0" err="1" smtClean="0">
                <a:latin typeface="Arial" charset="0"/>
              </a:rPr>
              <a:t>трупі</a:t>
            </a:r>
            <a:r>
              <a:rPr lang="ru-RU" altLang="ru-RU" sz="2400" b="1" dirty="0" smtClean="0">
                <a:latin typeface="Arial" charset="0"/>
              </a:rPr>
              <a:t>. </a:t>
            </a:r>
            <a:endParaRPr lang="ru-RU" altLang="ru-RU" sz="2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/>
      <p:bldP spid="45063" grpId="0" animBg="1"/>
      <p:bldP spid="45064" grpId="0" animBg="1"/>
      <p:bldP spid="45065" grpId="0" animBg="1"/>
      <p:bldP spid="45066" grpId="0" animBg="1"/>
      <p:bldP spid="450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b="1" smtClean="0"/>
              <a:t>Види</a:t>
            </a:r>
            <a:r>
              <a:rPr lang="uk-UA" altLang="ru-RU" sz="6600" b="1" smtClean="0"/>
              <a:t> </a:t>
            </a:r>
            <a:r>
              <a:rPr lang="ru-RU" altLang="ru-RU" sz="6600" b="1" smtClean="0"/>
              <a:t>огляду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569325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/>
              <a:t>	</a:t>
            </a:r>
            <a:r>
              <a:rPr lang="ru-RU" altLang="ru-RU" b="1" smtClean="0">
                <a:solidFill>
                  <a:srgbClr val="FF0000"/>
                </a:solidFill>
              </a:rPr>
              <a:t>а)</a:t>
            </a:r>
            <a:r>
              <a:rPr lang="ru-RU" altLang="ru-RU" b="1" smtClean="0"/>
              <a:t> огляд місця події;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/>
              <a:t>	</a:t>
            </a:r>
            <a:r>
              <a:rPr lang="ru-RU" altLang="ru-RU" b="1" smtClean="0">
                <a:solidFill>
                  <a:srgbClr val="FF0000"/>
                </a:solidFill>
              </a:rPr>
              <a:t>б)</a:t>
            </a:r>
            <a:r>
              <a:rPr lang="ru-RU" altLang="ru-RU" b="1" smtClean="0"/>
              <a:t> огляд предметів та документів;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/>
              <a:t>	</a:t>
            </a:r>
            <a:r>
              <a:rPr lang="ru-RU" altLang="ru-RU" b="1" smtClean="0">
                <a:solidFill>
                  <a:srgbClr val="FF0000"/>
                </a:solidFill>
              </a:rPr>
              <a:t>в)</a:t>
            </a:r>
            <a:r>
              <a:rPr lang="ru-RU" altLang="ru-RU" b="1" smtClean="0"/>
              <a:t> огляд поштово-телеграфної кореспонденції;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/>
              <a:t>	</a:t>
            </a:r>
            <a:r>
              <a:rPr lang="ru-RU" altLang="ru-RU" b="1" smtClean="0">
                <a:solidFill>
                  <a:srgbClr val="FF0000"/>
                </a:solidFill>
              </a:rPr>
              <a:t>г)</a:t>
            </a:r>
            <a:r>
              <a:rPr lang="ru-RU" altLang="ru-RU" b="1" smtClean="0"/>
              <a:t> огляд ділянок місцевості й приміщень поза місцем події;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/>
              <a:t>	</a:t>
            </a:r>
            <a:r>
              <a:rPr lang="ru-RU" altLang="ru-RU" b="1" smtClean="0">
                <a:solidFill>
                  <a:srgbClr val="FF0000"/>
                </a:solidFill>
              </a:rPr>
              <a:t>д)</a:t>
            </a:r>
            <a:r>
              <a:rPr lang="ru-RU" altLang="ru-RU" b="1" smtClean="0"/>
              <a:t> огляд трупа;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/>
              <a:t>	</a:t>
            </a:r>
            <a:r>
              <a:rPr lang="ru-RU" altLang="ru-RU" b="1" smtClean="0">
                <a:solidFill>
                  <a:srgbClr val="FF0000"/>
                </a:solidFill>
              </a:rPr>
              <a:t>е)</a:t>
            </a:r>
            <a:r>
              <a:rPr lang="ru-RU" altLang="ru-RU" b="1" smtClean="0"/>
              <a:t> огляд тіла живих осіб (освідування);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/>
              <a:t>	</a:t>
            </a:r>
            <a:r>
              <a:rPr lang="ru-RU" altLang="ru-RU" b="1" smtClean="0">
                <a:solidFill>
                  <a:srgbClr val="FF0000"/>
                </a:solidFill>
              </a:rPr>
              <a:t>ж)</a:t>
            </a:r>
            <a:r>
              <a:rPr lang="ru-RU" altLang="ru-RU" b="1" smtClean="0"/>
              <a:t> огляд тварин та їх трупів.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44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563938" y="1557338"/>
            <a:ext cx="1584325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Arial" charset="0"/>
              </a:rPr>
              <a:t>голова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63938" y="2781300"/>
            <a:ext cx="2016174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200" b="1" dirty="0" smtClean="0">
                <a:latin typeface="Arial" charset="0"/>
              </a:rPr>
              <a:t>обличчя</a:t>
            </a:r>
            <a:r>
              <a:rPr lang="ru-RU" altLang="ru-RU" dirty="0" smtClean="0">
                <a:latin typeface="Arial" charset="0"/>
              </a:rPr>
              <a:t> 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403350" y="4076700"/>
            <a:ext cx="1584325" cy="9350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latin typeface="Arial" charset="0"/>
              </a:rPr>
              <a:t>шия</a:t>
            </a:r>
            <a:endParaRPr lang="ru-RU" altLang="ru-RU" sz="3200" b="1" dirty="0">
              <a:latin typeface="Arial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563938" y="4076700"/>
            <a:ext cx="1584325" cy="9350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latin typeface="Arial" charset="0"/>
              </a:rPr>
              <a:t>груди</a:t>
            </a:r>
            <a:endParaRPr lang="ru-RU" altLang="ru-RU" sz="3200" b="1" dirty="0">
              <a:latin typeface="Arial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795963" y="4076700"/>
            <a:ext cx="1584325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 dirty="0" err="1" smtClean="0">
                <a:latin typeface="Arial" charset="0"/>
              </a:rPr>
              <a:t>живіт</a:t>
            </a:r>
            <a:r>
              <a:rPr lang="ru-RU" altLang="ru-RU" dirty="0" smtClean="0">
                <a:latin typeface="Arial" charset="0"/>
              </a:rPr>
              <a:t>  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795963" y="5445125"/>
            <a:ext cx="1584325" cy="9350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Arial" charset="0"/>
              </a:rPr>
              <a:t>спина</a:t>
            </a:r>
            <a:r>
              <a:rPr lang="ru-RU" altLang="ru-RU">
                <a:latin typeface="Arial" charset="0"/>
              </a:rPr>
              <a:t> 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492500" y="5445125"/>
            <a:ext cx="1655763" cy="9350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Arial" charset="0"/>
              </a:rPr>
              <a:t>руки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331913" y="5445125"/>
            <a:ext cx="1655762" cy="9350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Arial" charset="0"/>
              </a:rPr>
              <a:t>ноги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4356100" y="2492375"/>
            <a:ext cx="15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2339975" y="3213100"/>
            <a:ext cx="12239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2987675" y="45085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 flipV="1">
            <a:off x="5148263" y="594995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6659563" y="501332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V="1">
            <a:off x="5148263" y="44370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2987675" y="59499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611188" y="188913"/>
            <a:ext cx="82089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4000" b="1" dirty="0" smtClean="0">
                <a:solidFill>
                  <a:schemeClr val="tx2"/>
                </a:solidFill>
                <a:latin typeface="Garamond" pitchFamily="18" charset="0"/>
              </a:rPr>
              <a:t>Частини трупа описуються в </a:t>
            </a:r>
          </a:p>
          <a:p>
            <a:pPr algn="ctr" eaLnBrk="1" hangingPunct="1"/>
            <a:r>
              <a:rPr lang="uk-UA" altLang="ru-RU" sz="4000" b="1" dirty="0" smtClean="0">
                <a:solidFill>
                  <a:schemeClr val="tx2"/>
                </a:solidFill>
                <a:latin typeface="Garamond" pitchFamily="18" charset="0"/>
              </a:rPr>
              <a:t>такій послідовності:</a:t>
            </a:r>
            <a:endParaRPr lang="uk-UA" altLang="ru-RU" sz="40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4" grpId="0" animBg="1"/>
      <p:bldP spid="46085" grpId="0" animBg="1"/>
      <p:bldP spid="46086" grpId="0" animBg="1"/>
      <p:bldP spid="46087" grpId="0" animBg="1"/>
      <p:bldP spid="46088" grpId="0" animBg="1"/>
      <p:bldP spid="46089" grpId="0" animBg="1"/>
      <p:bldP spid="46090" grpId="0" animBg="1"/>
      <p:bldP spid="46092" grpId="0" animBg="1"/>
      <p:bldP spid="46093" grpId="0" animBg="1"/>
      <p:bldP spid="46094" grpId="0" animBg="1"/>
      <p:bldP spid="46095" grpId="0" animBg="1"/>
      <p:bldP spid="46096" grpId="0" animBg="1"/>
      <p:bldP spid="46097" grpId="0" animBg="1"/>
      <p:bldP spid="46098" grpId="0" animBg="1"/>
      <p:bldP spid="460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356600" cy="774700"/>
          </a:xfrm>
        </p:spPr>
        <p:txBody>
          <a:bodyPr/>
          <a:lstStyle/>
          <a:p>
            <a:pPr algn="ctr" eaLnBrk="1" hangingPunct="1"/>
            <a:r>
              <a:rPr lang="ru-RU" altLang="ru-RU" b="1" dirty="0" err="1" smtClean="0"/>
              <a:t>Заключна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стадія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огляду</a:t>
            </a:r>
            <a:endParaRPr lang="ru-RU" altLang="ru-RU" b="1" dirty="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8313" y="1628775"/>
            <a:ext cx="8424862" cy="1152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000" b="1" dirty="0" smtClean="0">
                <a:latin typeface="Arial" charset="0"/>
              </a:rPr>
              <a:t>Способи фіксації </a:t>
            </a:r>
          </a:p>
          <a:p>
            <a:pPr algn="ctr" eaLnBrk="1" hangingPunct="1"/>
            <a:r>
              <a:rPr lang="uk-UA" altLang="ru-RU" sz="3000" b="1" dirty="0" smtClean="0">
                <a:latin typeface="Arial" charset="0"/>
              </a:rPr>
              <a:t>результатів огляду місця події</a:t>
            </a:r>
            <a:r>
              <a:rPr lang="ru-RU" altLang="ru-RU" sz="3000" b="1" dirty="0" smtClean="0">
                <a:latin typeface="Arial" charset="0"/>
              </a:rPr>
              <a:t>:</a:t>
            </a:r>
            <a:endParaRPr lang="ru-RU" altLang="ru-RU" sz="3000" b="1" dirty="0">
              <a:latin typeface="Arial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900113" y="3213100"/>
            <a:ext cx="2303462" cy="1152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Arial" charset="0"/>
              </a:rPr>
              <a:t>протокол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516688" y="3284538"/>
            <a:ext cx="2303462" cy="1152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200" b="1" dirty="0" smtClean="0">
                <a:latin typeface="Arial" charset="0"/>
              </a:rPr>
              <a:t>плани</a:t>
            </a:r>
            <a:endParaRPr lang="uk-UA" altLang="ru-RU" sz="3200" b="1" dirty="0">
              <a:latin typeface="Arial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403350" y="5157788"/>
            <a:ext cx="2879725" cy="11509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200" b="1" dirty="0" smtClean="0">
                <a:latin typeface="Arial" charset="0"/>
              </a:rPr>
              <a:t>фотознімки</a:t>
            </a:r>
            <a:endParaRPr lang="uk-UA" altLang="ru-RU" sz="3200" b="1" dirty="0">
              <a:latin typeface="Arial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859338" y="5157788"/>
            <a:ext cx="3025775" cy="1079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200" b="1" dirty="0" err="1" smtClean="0">
                <a:latin typeface="Arial" charset="0"/>
              </a:rPr>
              <a:t>кіно-</a:t>
            </a:r>
            <a:endParaRPr lang="uk-UA" altLang="ru-RU" sz="3200" b="1" dirty="0" smtClean="0">
              <a:latin typeface="Arial" charset="0"/>
            </a:endParaRPr>
          </a:p>
          <a:p>
            <a:pPr algn="ctr" eaLnBrk="1" hangingPunct="1"/>
            <a:r>
              <a:rPr lang="uk-UA" altLang="ru-RU" sz="3200" b="1" dirty="0" smtClean="0">
                <a:latin typeface="Arial" charset="0"/>
              </a:rPr>
              <a:t>відеозапис</a:t>
            </a:r>
            <a:endParaRPr lang="uk-UA" altLang="ru-RU" sz="3200" b="1" dirty="0">
              <a:latin typeface="Arial" charset="0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212407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7451725" y="27813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3708400" y="27813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5651500" y="27813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animBg="1"/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1139825"/>
          </a:xfrm>
        </p:spPr>
        <p:txBody>
          <a:bodyPr/>
          <a:lstStyle/>
          <a:p>
            <a:pPr algn="ctr" eaLnBrk="1" hangingPunct="1"/>
            <a:r>
              <a:rPr lang="uk-UA" altLang="ru-RU" sz="3800" b="1" dirty="0" smtClean="0"/>
              <a:t>Протокол огляду місця події складається із трьох частин:</a:t>
            </a:r>
            <a:endParaRPr lang="uk-UA" altLang="ru-RU" sz="3800" b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2208213"/>
            <a:ext cx="6858000" cy="3489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4400" b="1" dirty="0" smtClean="0"/>
              <a:t> - </a:t>
            </a:r>
            <a:r>
              <a:rPr lang="uk-UA" altLang="ru-RU" sz="4400" b="1" dirty="0" smtClean="0"/>
              <a:t>вступна;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ru-RU" sz="4400" b="1" dirty="0" smtClean="0"/>
              <a:t> - описова;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4400" b="1" dirty="0" smtClean="0"/>
              <a:t> </a:t>
            </a:r>
            <a:r>
              <a:rPr lang="ru-RU" altLang="ru-RU" sz="4400" b="1" dirty="0" smtClean="0"/>
              <a:t>- </a:t>
            </a:r>
            <a:r>
              <a:rPr lang="uk-UA" altLang="ru-RU" sz="4400" b="1" dirty="0" smtClean="0"/>
              <a:t>заключна</a:t>
            </a:r>
            <a:r>
              <a:rPr lang="ru-RU" altLang="ru-RU" sz="4400" b="1" dirty="0" smtClean="0"/>
              <a:t>.</a:t>
            </a:r>
            <a:endParaRPr lang="ru-RU" altLang="ru-RU" sz="4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250825" y="260350"/>
            <a:ext cx="87137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500" b="1" dirty="0" smtClean="0">
                <a:solidFill>
                  <a:schemeClr val="tx2"/>
                </a:solidFill>
                <a:latin typeface="Garamond" pitchFamily="18" charset="0"/>
              </a:rPr>
              <a:t>Види фотозйомки на місці події</a:t>
            </a:r>
            <a:endParaRPr lang="uk-UA" altLang="ru-RU" sz="35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245767" name="Picture 7" descr="Фото места происшеств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0825" y="981075"/>
            <a:ext cx="8424863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1258888" y="6400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ru-RU" sz="2400" b="1" dirty="0" smtClean="0">
                <a:latin typeface="Times New Roman" pitchFamily="18" charset="0"/>
              </a:rPr>
              <a:t>Орієнтовна фотозйомка</a:t>
            </a:r>
            <a:endParaRPr lang="ru-RU" alt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245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Фото места происшествия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78486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990600" y="621665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dirty="0" err="1" smtClean="0">
                <a:latin typeface="Times New Roman" pitchFamily="18" charset="0"/>
              </a:rPr>
              <a:t>Обзорна</a:t>
            </a:r>
            <a:r>
              <a:rPr lang="ru-RU" altLang="ru-RU" sz="2400" b="1" dirty="0" smtClean="0"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</a:rPr>
              <a:t>фотозйомка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250825" y="260350"/>
            <a:ext cx="87137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500" b="1" dirty="0" smtClean="0">
                <a:solidFill>
                  <a:schemeClr val="tx2"/>
                </a:solidFill>
                <a:latin typeface="Garamond" pitchFamily="18" charset="0"/>
              </a:rPr>
              <a:t>Види фотозйомки на місці події</a:t>
            </a:r>
            <a:endParaRPr lang="uk-UA" altLang="ru-RU" sz="35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Фото места происшествия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7775575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990600" y="621665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dirty="0" err="1" smtClean="0">
                <a:latin typeface="Times New Roman" pitchFamily="18" charset="0"/>
              </a:rPr>
              <a:t>Вузлова</a:t>
            </a:r>
            <a:r>
              <a:rPr lang="ru-RU" altLang="ru-RU" sz="2400" b="1" dirty="0" smtClean="0">
                <a:latin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</a:rPr>
              <a:t>фотозйомка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250825" y="260350"/>
            <a:ext cx="87137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500" b="1" dirty="0" smtClean="0">
                <a:solidFill>
                  <a:schemeClr val="tx2"/>
                </a:solidFill>
                <a:latin typeface="Garamond" pitchFamily="18" charset="0"/>
              </a:rPr>
              <a:t>Види фотозйомки на місці події</a:t>
            </a:r>
            <a:endParaRPr lang="uk-UA" altLang="ru-RU" sz="35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Фото места происшествия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631112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066800" y="621665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latin typeface="Times New Roman" pitchFamily="18" charset="0"/>
              </a:rPr>
              <a:t>Детальна </a:t>
            </a:r>
            <a:r>
              <a:rPr lang="ru-RU" altLang="ru-RU" sz="2400" b="1" dirty="0" err="1" smtClean="0">
                <a:latin typeface="Times New Roman" pitchFamily="18" charset="0"/>
              </a:rPr>
              <a:t>фотозйомка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250825" y="260350"/>
            <a:ext cx="87137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altLang="ru-RU" sz="3500" b="1" dirty="0" smtClean="0">
                <a:solidFill>
                  <a:schemeClr val="tx2"/>
                </a:solidFill>
                <a:latin typeface="Garamond" pitchFamily="18" charset="0"/>
              </a:rPr>
              <a:t>Види фотозйомки на місці події</a:t>
            </a:r>
            <a:endParaRPr lang="uk-UA" altLang="ru-RU" sz="35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484438" y="1700213"/>
            <a:ext cx="4392612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600" b="1" dirty="0" err="1" smtClean="0">
                <a:latin typeface="Arial" charset="0"/>
              </a:rPr>
              <a:t>орієнтовні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2484438" y="2997200"/>
            <a:ext cx="4392612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600" b="1" dirty="0" err="1" smtClean="0">
                <a:latin typeface="Arial" charset="0"/>
              </a:rPr>
              <a:t>обзорні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484438" y="4292600"/>
            <a:ext cx="4392612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600" b="1" dirty="0" err="1" smtClean="0">
                <a:latin typeface="Arial" charset="0"/>
              </a:rPr>
              <a:t>вузлові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555875" y="5589588"/>
            <a:ext cx="4321175" cy="9350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600" b="1" dirty="0" err="1" smtClean="0">
                <a:latin typeface="Arial" charset="0"/>
              </a:rPr>
              <a:t>детальні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4572000" y="26368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4572000" y="39338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4572000" y="5229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9" name="Rectangle 19"/>
          <p:cNvSpPr>
            <a:spLocks noChangeArrowheads="1"/>
          </p:cNvSpPr>
          <p:nvPr/>
        </p:nvSpPr>
        <p:spPr bwMode="auto">
          <a:xfrm>
            <a:off x="250825" y="260350"/>
            <a:ext cx="8713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4400" b="1" dirty="0" err="1" smtClean="0">
                <a:solidFill>
                  <a:schemeClr val="tx2"/>
                </a:solidFill>
                <a:latin typeface="Garamond" pitchFamily="18" charset="0"/>
              </a:rPr>
              <a:t>Види</a:t>
            </a:r>
            <a:r>
              <a:rPr lang="ru-RU" altLang="ru-RU" sz="4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altLang="ru-RU" sz="4400" b="1" dirty="0" err="1" smtClean="0">
                <a:solidFill>
                  <a:schemeClr val="tx2"/>
                </a:solidFill>
                <a:latin typeface="Garamond" pitchFamily="18" charset="0"/>
              </a:rPr>
              <a:t>планів</a:t>
            </a:r>
            <a:endParaRPr lang="ru-RU" altLang="ru-RU" sz="44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8" grpId="0" animBg="1"/>
      <p:bldP spid="48139" grpId="0" animBg="1"/>
      <p:bldP spid="48140" grpId="0" animBg="1"/>
      <p:bldP spid="48143" grpId="0" animBg="1"/>
      <p:bldP spid="48144" grpId="0" animBg="1"/>
      <p:bldP spid="481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684213" y="3500438"/>
            <a:ext cx="3527425" cy="1079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600" b="1" dirty="0" err="1" smtClean="0">
                <a:latin typeface="Arial" charset="0"/>
              </a:rPr>
              <a:t>схематичні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684213" y="1773238"/>
            <a:ext cx="3527425" cy="1079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600" b="1" dirty="0" err="1" smtClean="0">
                <a:latin typeface="Arial" charset="0"/>
              </a:rPr>
              <a:t>масштабні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4859338" y="1773238"/>
            <a:ext cx="3960812" cy="1079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600" b="1" dirty="0" err="1" smtClean="0">
                <a:latin typeface="Arial" charset="0"/>
              </a:rPr>
              <a:t>площинні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4859338" y="3500438"/>
            <a:ext cx="3960812" cy="1079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600" b="1" dirty="0" err="1" smtClean="0">
                <a:latin typeface="Arial" charset="0"/>
              </a:rPr>
              <a:t>розгорнуті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49866" name="Line 10"/>
          <p:cNvSpPr>
            <a:spLocks noChangeShapeType="1"/>
          </p:cNvSpPr>
          <p:nvPr/>
        </p:nvSpPr>
        <p:spPr bwMode="auto">
          <a:xfrm>
            <a:off x="2339975" y="28527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9870" name="Line 14"/>
          <p:cNvSpPr>
            <a:spLocks noChangeShapeType="1"/>
          </p:cNvSpPr>
          <p:nvPr/>
        </p:nvSpPr>
        <p:spPr bwMode="auto">
          <a:xfrm>
            <a:off x="6877050" y="28527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2" name="Rectangle 15"/>
          <p:cNvSpPr>
            <a:spLocks noChangeArrowheads="1"/>
          </p:cNvSpPr>
          <p:nvPr/>
        </p:nvSpPr>
        <p:spPr bwMode="auto">
          <a:xfrm>
            <a:off x="250825" y="260350"/>
            <a:ext cx="8713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4400" b="1" dirty="0" err="1" smtClean="0">
                <a:solidFill>
                  <a:schemeClr val="tx2"/>
                </a:solidFill>
                <a:latin typeface="Garamond" pitchFamily="18" charset="0"/>
              </a:rPr>
              <a:t>Види</a:t>
            </a:r>
            <a:r>
              <a:rPr lang="ru-RU" altLang="ru-RU" sz="4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altLang="ru-RU" sz="4400" b="1" dirty="0" err="1" smtClean="0">
                <a:solidFill>
                  <a:schemeClr val="tx2"/>
                </a:solidFill>
                <a:latin typeface="Garamond" pitchFamily="18" charset="0"/>
              </a:rPr>
              <a:t>планів</a:t>
            </a:r>
            <a:endParaRPr lang="ru-RU" altLang="ru-RU" sz="44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animBg="1"/>
      <p:bldP spid="249860" grpId="0" animBg="1"/>
      <p:bldP spid="249861" grpId="0" animBg="1"/>
      <p:bldP spid="249862" grpId="0" animBg="1"/>
      <p:bldP spid="249866" grpId="0" animBg="1"/>
      <p:bldP spid="2498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Планы и схемы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3" b="10837"/>
          <a:stretch>
            <a:fillRect/>
          </a:stretch>
        </p:blipFill>
        <p:spPr bwMode="auto">
          <a:xfrm>
            <a:off x="228600" y="993775"/>
            <a:ext cx="57912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042988" y="260350"/>
            <a:ext cx="6813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kumimoji="1" lang="ru-RU" altLang="ru-RU" sz="2800" b="1" dirty="0" err="1" smtClean="0">
                <a:latin typeface="Times New Roman" pitchFamily="18" charset="0"/>
              </a:rPr>
              <a:t>Схематичний</a:t>
            </a:r>
            <a:r>
              <a:rPr kumimoji="1" lang="ru-RU" altLang="ru-RU" sz="2800" b="1" dirty="0" smtClean="0">
                <a:latin typeface="Times New Roman" pitchFamily="18" charset="0"/>
              </a:rPr>
              <a:t> </a:t>
            </a:r>
            <a:r>
              <a:rPr kumimoji="1" lang="ru-RU" altLang="ru-RU" sz="2800" b="1" dirty="0" err="1" smtClean="0">
                <a:latin typeface="Times New Roman" pitchFamily="18" charset="0"/>
              </a:rPr>
              <a:t>площинний</a:t>
            </a:r>
            <a:r>
              <a:rPr kumimoji="1" lang="ru-RU" altLang="ru-RU" sz="2800" b="1" dirty="0" smtClean="0">
                <a:latin typeface="Times New Roman" pitchFamily="18" charset="0"/>
              </a:rPr>
              <a:t> план </a:t>
            </a:r>
            <a:r>
              <a:rPr kumimoji="1" lang="ru-RU" altLang="ru-RU" sz="2800" b="1" dirty="0" err="1" smtClean="0">
                <a:latin typeface="Times New Roman" pitchFamily="18" charset="0"/>
              </a:rPr>
              <a:t>кімнати</a:t>
            </a:r>
            <a:r>
              <a:rPr kumimoji="1" lang="ru-RU" altLang="ru-RU" sz="2800" b="1" dirty="0" smtClean="0">
                <a:latin typeface="Times New Roman" pitchFamily="18" charset="0"/>
              </a:rPr>
              <a:t>:</a:t>
            </a:r>
            <a:endParaRPr kumimoji="1" lang="ru-RU" altLang="ru-RU" sz="2800" b="1" dirty="0">
              <a:latin typeface="Times New Roman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011863" y="1557338"/>
            <a:ext cx="280192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kumimoji="1" lang="uk-UA" altLang="ru-RU" sz="2400" dirty="0" smtClean="0">
                <a:latin typeface="Times New Roman" pitchFamily="18" charset="0"/>
              </a:rPr>
              <a:t>1 – письмовий стіл;</a:t>
            </a:r>
          </a:p>
          <a:p>
            <a:r>
              <a:rPr kumimoji="1" lang="uk-UA" altLang="ru-RU" sz="2400" dirty="0" smtClean="0">
                <a:latin typeface="Times New Roman" pitchFamily="18" charset="0"/>
              </a:rPr>
              <a:t>2 - тумбочка;</a:t>
            </a:r>
          </a:p>
          <a:p>
            <a:r>
              <a:rPr kumimoji="1" lang="uk-UA" altLang="ru-RU" sz="2400" dirty="0" smtClean="0">
                <a:latin typeface="Times New Roman" pitchFamily="18" charset="0"/>
              </a:rPr>
              <a:t>3, 4, 5 - крісла;</a:t>
            </a:r>
          </a:p>
          <a:p>
            <a:r>
              <a:rPr kumimoji="1" lang="uk-UA" altLang="ru-RU" sz="2400" dirty="0" smtClean="0">
                <a:latin typeface="Times New Roman" pitchFamily="18" charset="0"/>
              </a:rPr>
              <a:t>6 – </a:t>
            </a:r>
            <a:r>
              <a:rPr kumimoji="1" lang="uk-UA" altLang="ru-RU" sz="2400" dirty="0" err="1" smtClean="0">
                <a:latin typeface="Times New Roman" pitchFamily="18" charset="0"/>
              </a:rPr>
              <a:t>платяний</a:t>
            </a:r>
            <a:r>
              <a:rPr kumimoji="1" lang="uk-UA" altLang="ru-RU" sz="2400" dirty="0" smtClean="0">
                <a:latin typeface="Times New Roman" pitchFamily="18" charset="0"/>
              </a:rPr>
              <a:t> </a:t>
            </a:r>
            <a:r>
              <a:rPr kumimoji="1" lang="uk-UA" altLang="ru-RU" sz="2400" dirty="0" err="1" smtClean="0">
                <a:latin typeface="Times New Roman" pitchFamily="18" charset="0"/>
              </a:rPr>
              <a:t>шкаф</a:t>
            </a:r>
            <a:r>
              <a:rPr kumimoji="1" lang="uk-UA" altLang="ru-RU" sz="2400" dirty="0" smtClean="0">
                <a:latin typeface="Times New Roman" pitchFamily="18" charset="0"/>
              </a:rPr>
              <a:t>;</a:t>
            </a:r>
          </a:p>
          <a:p>
            <a:r>
              <a:rPr kumimoji="1" lang="uk-UA" altLang="ru-RU" sz="2400" dirty="0" smtClean="0">
                <a:latin typeface="Times New Roman" pitchFamily="18" charset="0"/>
              </a:rPr>
              <a:t>7 - диван;</a:t>
            </a:r>
          </a:p>
          <a:p>
            <a:r>
              <a:rPr kumimoji="1" lang="uk-UA" altLang="ru-RU" sz="2400" dirty="0" smtClean="0">
                <a:latin typeface="Times New Roman" pitchFamily="18" charset="0"/>
              </a:rPr>
              <a:t>8 – книжкові полки;</a:t>
            </a:r>
          </a:p>
          <a:p>
            <a:r>
              <a:rPr kumimoji="1" lang="uk-UA" altLang="ru-RU" sz="2400" dirty="0" smtClean="0">
                <a:latin typeface="Times New Roman" pitchFamily="18" charset="0"/>
              </a:rPr>
              <a:t>9 - труп</a:t>
            </a:r>
            <a:endParaRPr kumimoji="1" lang="uk-UA" altLang="ru-RU" sz="2400" dirty="0">
              <a:latin typeface="Times New Roman" pitchFamily="18" charset="0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5795963" y="5157788"/>
            <a:ext cx="3168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kumimoji="1" lang="ru-RU" altLang="ru-RU" sz="2400" b="1" dirty="0">
                <a:latin typeface="Times New Roman" pitchFamily="18" charset="0"/>
              </a:rPr>
              <a:t>  </a:t>
            </a:r>
            <a:r>
              <a:rPr kumimoji="1" lang="ru-RU" altLang="ru-RU" sz="2400" b="1" dirty="0" err="1" smtClean="0">
                <a:latin typeface="Times New Roman" pitchFamily="18" charset="0"/>
              </a:rPr>
              <a:t>Слідчі</a:t>
            </a:r>
            <a:endParaRPr kumimoji="1" lang="ru-RU" altLang="ru-RU" sz="2400" b="1" dirty="0">
              <a:latin typeface="Times New Roman" pitchFamily="18" charset="0"/>
            </a:endParaRPr>
          </a:p>
          <a:p>
            <a:r>
              <a:rPr kumimoji="1" lang="ru-RU" altLang="ru-RU" sz="2400" b="1" dirty="0">
                <a:latin typeface="Times New Roman" pitchFamily="18" charset="0"/>
              </a:rPr>
              <a:t>  </a:t>
            </a:r>
            <a:r>
              <a:rPr kumimoji="1" lang="ru-RU" altLang="ru-RU" sz="2400" b="1" dirty="0" err="1" smtClean="0">
                <a:latin typeface="Times New Roman" pitchFamily="18" charset="0"/>
              </a:rPr>
              <a:t>Поняті</a:t>
            </a:r>
            <a:endParaRPr kumimoji="1" lang="ru-RU" altLang="ru-RU" sz="2400" b="1" dirty="0">
              <a:latin typeface="Times New Roman" pitchFamily="18" charset="0"/>
            </a:endParaRPr>
          </a:p>
          <a:p>
            <a:r>
              <a:rPr kumimoji="1" lang="ru-RU" altLang="ru-RU" sz="2400" b="1" dirty="0">
                <a:latin typeface="Times New Roman" pitchFamily="18" charset="0"/>
              </a:rPr>
              <a:t>                     (</a:t>
            </a:r>
            <a:r>
              <a:rPr kumimoji="1" lang="ru-RU" altLang="ru-RU" sz="2400" b="1" dirty="0" err="1" smtClean="0">
                <a:latin typeface="Times New Roman" pitchFamily="18" charset="0"/>
              </a:rPr>
              <a:t>підписи</a:t>
            </a:r>
            <a:r>
              <a:rPr kumimoji="1" lang="ru-RU" altLang="ru-RU" sz="2400" b="1" dirty="0">
                <a:latin typeface="Times New Roman" pitchFamily="18" charset="0"/>
              </a:rPr>
              <a:t>)</a:t>
            </a:r>
            <a:endParaRPr kumimoji="1" lang="ru-RU" alt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6600" b="1" smtClean="0"/>
              <a:t>Види огляду</a:t>
            </a:r>
            <a:endParaRPr lang="ru-RU" altLang="ru-RU" sz="66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3994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</a:t>
            </a:r>
            <a:r>
              <a:rPr lang="ru-RU" altLang="ru-RU" sz="4400" smtClean="0"/>
              <a:t>- </a:t>
            </a:r>
            <a:r>
              <a:rPr lang="ru-RU" altLang="ru-RU" sz="4400" b="1" smtClean="0"/>
              <a:t>первинний огляд;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4400" b="1" smtClean="0"/>
              <a:t> - повторний огляд;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4400" b="1" smtClean="0"/>
              <a:t> - додатковий огляд.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96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Планы и схемы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6467" b="2991"/>
          <a:stretch>
            <a:fillRect/>
          </a:stretch>
        </p:blipFill>
        <p:spPr bwMode="auto">
          <a:xfrm>
            <a:off x="152400" y="838200"/>
            <a:ext cx="6096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187450" y="260350"/>
            <a:ext cx="66500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kumimoji="1" lang="ru-RU" altLang="ru-RU" sz="2800" b="1" dirty="0" err="1" smtClean="0">
                <a:latin typeface="Times New Roman" pitchFamily="18" charset="0"/>
              </a:rPr>
              <a:t>Розгорнутий</a:t>
            </a:r>
            <a:r>
              <a:rPr kumimoji="1" lang="ru-RU" altLang="ru-RU" sz="2800" b="1" dirty="0" smtClean="0">
                <a:latin typeface="Times New Roman" pitchFamily="18" charset="0"/>
              </a:rPr>
              <a:t> </a:t>
            </a:r>
            <a:r>
              <a:rPr kumimoji="1" lang="ru-RU" altLang="ru-RU" sz="2800" b="1" dirty="0" err="1" smtClean="0">
                <a:latin typeface="Times New Roman" pitchFamily="18" charset="0"/>
              </a:rPr>
              <a:t>масштабний</a:t>
            </a:r>
            <a:r>
              <a:rPr kumimoji="1" lang="ru-RU" altLang="ru-RU" sz="2800" b="1" dirty="0" smtClean="0">
                <a:latin typeface="Times New Roman" pitchFamily="18" charset="0"/>
              </a:rPr>
              <a:t> план </a:t>
            </a:r>
            <a:r>
              <a:rPr kumimoji="1" lang="ru-RU" altLang="ru-RU" sz="2800" b="1" dirty="0" err="1" smtClean="0">
                <a:latin typeface="Times New Roman" pitchFamily="18" charset="0"/>
              </a:rPr>
              <a:t>кімнати</a:t>
            </a:r>
            <a:endParaRPr kumimoji="1" lang="ru-RU" altLang="ru-RU" sz="2800" b="1" dirty="0">
              <a:latin typeface="Times New Roman" pitchFamily="18" charset="0"/>
            </a:endParaRPr>
          </a:p>
        </p:txBody>
      </p:sp>
      <p:pic>
        <p:nvPicPr>
          <p:cNvPr id="44037" name="Picture 5" descr="Планы и схемы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49725"/>
            <a:ext cx="237172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724525" y="5445125"/>
            <a:ext cx="3168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kumimoji="1" lang="ru-RU" altLang="ru-RU" sz="2400" b="1" dirty="0">
                <a:latin typeface="Times New Roman" pitchFamily="18" charset="0"/>
              </a:rPr>
              <a:t>       </a:t>
            </a:r>
            <a:r>
              <a:rPr kumimoji="1" lang="ru-RU" altLang="ru-RU" sz="2400" b="1" dirty="0" err="1" smtClean="0">
                <a:latin typeface="Times New Roman" pitchFamily="18" charset="0"/>
              </a:rPr>
              <a:t>Слідчи</a:t>
            </a:r>
            <a:endParaRPr kumimoji="1" lang="ru-RU" altLang="ru-RU" sz="2400" b="1" dirty="0">
              <a:latin typeface="Times New Roman" pitchFamily="18" charset="0"/>
            </a:endParaRPr>
          </a:p>
          <a:p>
            <a:r>
              <a:rPr kumimoji="1" lang="ru-RU" altLang="ru-RU" sz="2400" b="1" dirty="0">
                <a:latin typeface="Times New Roman" pitchFamily="18" charset="0"/>
              </a:rPr>
              <a:t>        </a:t>
            </a:r>
            <a:r>
              <a:rPr kumimoji="1" lang="ru-RU" altLang="ru-RU" sz="2400" b="1" dirty="0" err="1" smtClean="0">
                <a:latin typeface="Times New Roman" pitchFamily="18" charset="0"/>
              </a:rPr>
              <a:t>Поняті</a:t>
            </a:r>
            <a:endParaRPr kumimoji="1" lang="ru-RU" altLang="ru-RU" sz="2400" b="1" dirty="0">
              <a:latin typeface="Times New Roman" pitchFamily="18" charset="0"/>
            </a:endParaRPr>
          </a:p>
          <a:p>
            <a:r>
              <a:rPr kumimoji="1" lang="ru-RU" altLang="ru-RU" sz="2400" b="1" dirty="0">
                <a:latin typeface="Times New Roman" pitchFamily="18" charset="0"/>
              </a:rPr>
              <a:t>                     (</a:t>
            </a:r>
            <a:r>
              <a:rPr kumimoji="1" lang="ru-RU" altLang="ru-RU" sz="2400" b="1" dirty="0" err="1" smtClean="0">
                <a:latin typeface="Times New Roman" pitchFamily="18" charset="0"/>
              </a:rPr>
              <a:t>підписи</a:t>
            </a:r>
            <a:r>
              <a:rPr kumimoji="1" lang="ru-RU" altLang="ru-RU" sz="2400" b="1" dirty="0">
                <a:latin typeface="Times New Roman" pitchFamily="18" charset="0"/>
              </a:rPr>
              <a:t>)</a:t>
            </a:r>
            <a:endParaRPr kumimoji="1" lang="ru-RU" altLang="ru-RU" sz="2400" dirty="0"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57126" y="1557338"/>
            <a:ext cx="280192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kumimoji="1" lang="uk-UA" altLang="ru-RU" sz="2400" dirty="0" smtClean="0">
                <a:latin typeface="Times New Roman" pitchFamily="18" charset="0"/>
              </a:rPr>
              <a:t>1 – письмовий стіл;</a:t>
            </a:r>
          </a:p>
          <a:p>
            <a:r>
              <a:rPr kumimoji="1" lang="uk-UA" altLang="ru-RU" sz="2400" dirty="0" smtClean="0">
                <a:latin typeface="Times New Roman" pitchFamily="18" charset="0"/>
              </a:rPr>
              <a:t>2 - тумбочка;</a:t>
            </a:r>
          </a:p>
          <a:p>
            <a:r>
              <a:rPr kumimoji="1" lang="uk-UA" altLang="ru-RU" sz="2400" dirty="0" smtClean="0">
                <a:latin typeface="Times New Roman" pitchFamily="18" charset="0"/>
              </a:rPr>
              <a:t>3, 4, 5 - крісла;</a:t>
            </a:r>
          </a:p>
          <a:p>
            <a:r>
              <a:rPr kumimoji="1" lang="uk-UA" altLang="ru-RU" sz="2400" dirty="0" smtClean="0">
                <a:latin typeface="Times New Roman" pitchFamily="18" charset="0"/>
              </a:rPr>
              <a:t>6 – </a:t>
            </a:r>
            <a:r>
              <a:rPr kumimoji="1" lang="uk-UA" altLang="ru-RU" sz="2400" dirty="0" err="1" smtClean="0">
                <a:latin typeface="Times New Roman" pitchFamily="18" charset="0"/>
              </a:rPr>
              <a:t>платяний</a:t>
            </a:r>
            <a:r>
              <a:rPr kumimoji="1" lang="uk-UA" altLang="ru-RU" sz="2400" dirty="0" smtClean="0">
                <a:latin typeface="Times New Roman" pitchFamily="18" charset="0"/>
              </a:rPr>
              <a:t> </a:t>
            </a:r>
            <a:r>
              <a:rPr kumimoji="1" lang="uk-UA" altLang="ru-RU" sz="2400" dirty="0" err="1" smtClean="0">
                <a:latin typeface="Times New Roman" pitchFamily="18" charset="0"/>
              </a:rPr>
              <a:t>шкаф</a:t>
            </a:r>
            <a:r>
              <a:rPr kumimoji="1" lang="uk-UA" altLang="ru-RU" sz="2400" dirty="0" smtClean="0">
                <a:latin typeface="Times New Roman" pitchFamily="18" charset="0"/>
              </a:rPr>
              <a:t>;</a:t>
            </a:r>
          </a:p>
          <a:p>
            <a:r>
              <a:rPr kumimoji="1" lang="uk-UA" altLang="ru-RU" sz="2400" dirty="0" smtClean="0">
                <a:latin typeface="Times New Roman" pitchFamily="18" charset="0"/>
              </a:rPr>
              <a:t>7 - диван;</a:t>
            </a:r>
          </a:p>
          <a:p>
            <a:r>
              <a:rPr kumimoji="1" lang="uk-UA" altLang="ru-RU" sz="2400" dirty="0" smtClean="0">
                <a:latin typeface="Times New Roman" pitchFamily="18" charset="0"/>
              </a:rPr>
              <a:t>8 – книжкові полки;</a:t>
            </a:r>
          </a:p>
          <a:p>
            <a:r>
              <a:rPr kumimoji="1" lang="uk-UA" altLang="ru-RU" sz="2400" dirty="0" smtClean="0">
                <a:latin typeface="Times New Roman" pitchFamily="18" charset="0"/>
              </a:rPr>
              <a:t>9 - труп</a:t>
            </a:r>
            <a:endParaRPr kumimoji="1" lang="uk-UA" alt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1"/>
            <a:ext cx="7849368" cy="1124744"/>
          </a:xfrm>
        </p:spPr>
        <p:txBody>
          <a:bodyPr/>
          <a:lstStyle/>
          <a:p>
            <a:pPr eaLnBrk="1" hangingPunct="1"/>
            <a:r>
              <a:rPr lang="ru-RU" altLang="ru-RU" b="1" dirty="0" err="1" smtClean="0"/>
              <a:t>Схематичний</a:t>
            </a:r>
            <a:r>
              <a:rPr lang="ru-RU" altLang="ru-RU" b="1" dirty="0" smtClean="0"/>
              <a:t> </a:t>
            </a:r>
            <a:r>
              <a:rPr lang="ru-RU" altLang="ru-RU" b="1" dirty="0" smtClean="0"/>
              <a:t>план </a:t>
            </a:r>
            <a:r>
              <a:rPr lang="ru-RU" altLang="ru-RU" b="1" dirty="0" err="1" smtClean="0"/>
              <a:t>міста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події</a:t>
            </a:r>
            <a:endParaRPr lang="ru-RU" altLang="ru-RU" b="1" dirty="0" smtClean="0"/>
          </a:p>
        </p:txBody>
      </p:sp>
      <p:pic>
        <p:nvPicPr>
          <p:cNvPr id="4505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35100"/>
            <a:ext cx="9144000" cy="542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539750" y="419100"/>
            <a:ext cx="7981950" cy="6438900"/>
            <a:chOff x="480" y="144"/>
            <a:chExt cx="4545" cy="6089"/>
          </a:xfrm>
        </p:grpSpPr>
        <p:graphicFrame>
          <p:nvGraphicFramePr>
            <p:cNvPr id="46084" name="Object 4"/>
            <p:cNvGraphicFramePr>
              <a:graphicFrameLocks noChangeAspect="1"/>
            </p:cNvGraphicFramePr>
            <p:nvPr/>
          </p:nvGraphicFramePr>
          <p:xfrm>
            <a:off x="484" y="144"/>
            <a:ext cx="4541" cy="6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4" name="Документ" r:id="rId3" imgW="7298869" imgH="7206432" progId="Word.Document.8">
                    <p:embed/>
                  </p:oleObj>
                </mc:Choice>
                <mc:Fallback>
                  <p:oleObj name="Документ" r:id="rId3" imgW="7298869" imgH="7206432" progId="Word.Documen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144"/>
                          <a:ext cx="4541" cy="608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480" y="402"/>
              <a:ext cx="0" cy="3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083" name="Rectangle 9"/>
          <p:cNvSpPr>
            <a:spLocks noChangeArrowheads="1"/>
          </p:cNvSpPr>
          <p:nvPr/>
        </p:nvSpPr>
        <p:spPr bwMode="auto">
          <a:xfrm>
            <a:off x="395288" y="0"/>
            <a:ext cx="8208962" cy="4048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kumimoji="1" lang="uk-UA" altLang="ru-RU" b="1" dirty="0" smtClean="0">
                <a:latin typeface="Arial" charset="0"/>
              </a:rPr>
              <a:t>Умовні позначки, що застосовуються при складанні схем і планів</a:t>
            </a:r>
            <a:endParaRPr kumimoji="1" lang="uk-UA" altLang="ru-RU" b="1" dirty="0">
              <a:latin typeface="Arial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91680" y="1772816"/>
            <a:ext cx="7272338" cy="3024188"/>
          </a:xfrm>
        </p:spPr>
        <p:txBody>
          <a:bodyPr/>
          <a:lstStyle/>
          <a:p>
            <a:r>
              <a:rPr lang="uk-UA" altLang="ru-RU" sz="4400" b="1" i="1" dirty="0" smtClean="0"/>
              <a:t>СЛІДЧИЙ</a:t>
            </a:r>
            <a:br>
              <a:rPr lang="uk-UA" altLang="ru-RU" sz="4400" b="1" i="1" dirty="0" smtClean="0"/>
            </a:br>
            <a:r>
              <a:rPr lang="uk-UA" altLang="ru-RU" sz="4400" b="1" i="1" dirty="0" smtClean="0"/>
              <a:t> ЕКСПЕРИМЕНТ</a:t>
            </a:r>
            <a:endParaRPr lang="ru-RU" alt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973703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280920" cy="460851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uk-UA" altLang="ru-RU" sz="3600" b="1" dirty="0" smtClean="0"/>
              <a:t>  </a:t>
            </a:r>
            <a:r>
              <a:rPr lang="uk-UA" altLang="ru-RU" sz="2400" b="1" dirty="0" smtClean="0"/>
              <a:t>Слідчий експеримент регламентовано ст.240 КПК України, проводиться з</a:t>
            </a:r>
            <a:r>
              <a:rPr lang="uk-UA" sz="2400" b="1" dirty="0" smtClean="0"/>
              <a:t> метою перевірки і уточнення відомостей, які мають значення для встановлення обставин кримінального правопорушення шляхом відтворення дій, обстановки, обставин певної події, проведення необхідних дослідів чи випробувань</a:t>
            </a:r>
            <a:r>
              <a:rPr lang="uk-UA" altLang="ru-RU" sz="2400" b="1" dirty="0" smtClean="0"/>
              <a:t> </a:t>
            </a:r>
            <a:endParaRPr lang="uk-UA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87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39825"/>
          </a:xfrm>
        </p:spPr>
        <p:txBody>
          <a:bodyPr/>
          <a:lstStyle/>
          <a:p>
            <a:r>
              <a:rPr lang="uk-UA" altLang="ru-RU" b="1" dirty="0" smtClean="0"/>
              <a:t>Сутність слідчого експерименту</a:t>
            </a:r>
            <a:endParaRPr lang="uk-UA" altLang="ru-RU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563" y="1628800"/>
            <a:ext cx="8074917" cy="4608512"/>
          </a:xfrm>
        </p:spPr>
        <p:txBody>
          <a:bodyPr/>
          <a:lstStyle/>
          <a:p>
            <a:pPr>
              <a:buNone/>
            </a:pPr>
            <a:r>
              <a:rPr lang="uk-UA" altLang="ru-RU" b="1" i="1" dirty="0" smtClean="0"/>
              <a:t>    </a:t>
            </a:r>
            <a:r>
              <a:rPr lang="uk-UA" altLang="ru-RU" sz="3200" b="1" i="1" dirty="0" smtClean="0"/>
              <a:t>полягає в проведенні досвідів і безпосередньому сприйнятті слідчим досліджуваних явищ.</a:t>
            </a:r>
          </a:p>
          <a:p>
            <a:pPr>
              <a:buNone/>
            </a:pPr>
            <a:r>
              <a:rPr lang="uk-UA" altLang="ru-RU" sz="3200" b="1" i="1" dirty="0" smtClean="0"/>
              <a:t>   </a:t>
            </a:r>
          </a:p>
          <a:p>
            <a:pPr>
              <a:buNone/>
            </a:pPr>
            <a:r>
              <a:rPr lang="uk-UA" altLang="ru-RU" sz="3200" b="1" i="1" dirty="0" smtClean="0"/>
              <a:t> Доказове значення мають як позитивні, так і негативні результати експериментальної перевірки. </a:t>
            </a:r>
            <a:endParaRPr lang="uk-UA" altLang="ru-RU" b="1" dirty="0"/>
          </a:p>
        </p:txBody>
      </p:sp>
    </p:spTree>
    <p:extLst>
      <p:ext uri="{BB962C8B-B14F-4D97-AF65-F5344CB8AC3E}">
        <p14:creationId xmlns:p14="http://schemas.microsoft.com/office/powerpoint/2010/main" val="249584450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b="1" dirty="0" smtClean="0"/>
              <a:t>Мета слідчого експерименту</a:t>
            </a:r>
            <a:endParaRPr lang="uk-UA" altLang="ru-RU" b="1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00808"/>
            <a:ext cx="7776864" cy="4869160"/>
          </a:xfrm>
        </p:spPr>
        <p:txBody>
          <a:bodyPr/>
          <a:lstStyle/>
          <a:p>
            <a:pPr marL="533400" indent="-533400">
              <a:buNone/>
            </a:pPr>
            <a:r>
              <a:rPr lang="uk-UA" altLang="ru-RU" sz="3200" b="1" i="1" dirty="0" smtClean="0"/>
              <a:t>1) перевірка й уточнення зібраних у справі доказів;</a:t>
            </a:r>
          </a:p>
          <a:p>
            <a:pPr marL="533400" indent="-533400">
              <a:buNone/>
            </a:pPr>
            <a:endParaRPr lang="uk-UA" altLang="ru-RU" sz="3200" b="1" i="1" dirty="0" smtClean="0"/>
          </a:p>
          <a:p>
            <a:pPr marL="533400" indent="-533400">
              <a:buNone/>
            </a:pPr>
            <a:r>
              <a:rPr lang="uk-UA" altLang="ru-RU" sz="3200" b="1" i="1" dirty="0" smtClean="0"/>
              <a:t>2) одержання нових доказів;</a:t>
            </a:r>
          </a:p>
          <a:p>
            <a:pPr marL="533400" indent="-533400">
              <a:buNone/>
            </a:pPr>
            <a:endParaRPr lang="uk-UA" altLang="ru-RU" sz="3200" b="1" i="1" dirty="0" smtClean="0"/>
          </a:p>
          <a:p>
            <a:pPr marL="533400" indent="-533400">
              <a:buNone/>
            </a:pPr>
            <a:r>
              <a:rPr lang="uk-UA" altLang="ru-RU" sz="3200" b="1" i="1" dirty="0" smtClean="0"/>
              <a:t>3) перевірка слідчих версій. </a:t>
            </a:r>
            <a:endParaRPr lang="uk-UA" altLang="ru-RU" b="1" dirty="0"/>
          </a:p>
        </p:txBody>
      </p:sp>
    </p:spTree>
    <p:extLst>
      <p:ext uri="{BB962C8B-B14F-4D97-AF65-F5344CB8AC3E}">
        <p14:creationId xmlns:p14="http://schemas.microsoft.com/office/powerpoint/2010/main" val="141619387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848798" cy="936526"/>
          </a:xfrm>
        </p:spPr>
        <p:txBody>
          <a:bodyPr/>
          <a:lstStyle/>
          <a:p>
            <a:pPr algn="ctr"/>
            <a:r>
              <a:rPr lang="uk-UA" altLang="ru-RU" sz="4000" b="1" dirty="0" smtClean="0"/>
              <a:t>Слідчий експеримент</a:t>
            </a:r>
            <a:endParaRPr lang="uk-UA" altLang="ru-RU" sz="4000" b="1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064896" cy="4248472"/>
          </a:xfrm>
        </p:spPr>
        <p:txBody>
          <a:bodyPr/>
          <a:lstStyle/>
          <a:p>
            <a:pPr algn="ctr">
              <a:buNone/>
            </a:pPr>
            <a:r>
              <a:rPr lang="uk-UA" altLang="ru-RU" b="1" i="1" dirty="0" smtClean="0"/>
              <a:t>   проводиться в присутності понятих.</a:t>
            </a:r>
          </a:p>
          <a:p>
            <a:pPr algn="ctr">
              <a:buNone/>
            </a:pPr>
            <a:endParaRPr lang="uk-UA" altLang="ru-RU" b="1" i="1" dirty="0" smtClean="0"/>
          </a:p>
          <a:p>
            <a:pPr algn="just">
              <a:buNone/>
            </a:pPr>
            <a:r>
              <a:rPr lang="uk-UA" altLang="ru-RU" b="1" i="1" dirty="0" smtClean="0"/>
              <a:t>         До участі в слідчому експерименті можуть бути притягнуті підозрюваний (</a:t>
            </a:r>
            <a:r>
              <a:rPr lang="uk-UA" altLang="ru-RU" b="1" i="1" dirty="0" smtClean="0"/>
              <a:t>обвинувачуваний)</a:t>
            </a:r>
            <a:r>
              <a:rPr lang="uk-UA" altLang="ru-RU" b="1" i="1" dirty="0" smtClean="0"/>
              <a:t>, свідок, потерпілий, а також фахівці й допоміжні учасники (наприклад, статисти). </a:t>
            </a:r>
            <a:endParaRPr lang="uk-UA" altLang="ru-RU" b="1" dirty="0"/>
          </a:p>
        </p:txBody>
      </p:sp>
    </p:spTree>
    <p:extLst>
      <p:ext uri="{BB962C8B-B14F-4D97-AF65-F5344CB8AC3E}">
        <p14:creationId xmlns:p14="http://schemas.microsoft.com/office/powerpoint/2010/main" val="108834339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AutoShap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354887" cy="936104"/>
          </a:xfrm>
        </p:spPr>
        <p:txBody>
          <a:bodyPr/>
          <a:lstStyle/>
          <a:p>
            <a:r>
              <a:rPr lang="uk-UA" altLang="ru-RU" b="1" dirty="0" smtClean="0"/>
              <a:t>Види слідчого експерименту</a:t>
            </a:r>
            <a:endParaRPr lang="uk-UA" altLang="ru-RU" b="1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220" y="1628800"/>
            <a:ext cx="4468812" cy="1944216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33400" indent="-533400">
              <a:buNone/>
            </a:pPr>
            <a:r>
              <a:rPr lang="ru-RU" altLang="ru-RU" sz="3200" b="1" i="1" dirty="0"/>
              <a:t> </a:t>
            </a:r>
            <a:r>
              <a:rPr lang="ru-RU" altLang="ru-RU" sz="1800" b="1" i="1" dirty="0" smtClean="0"/>
              <a:t>1) </a:t>
            </a:r>
            <a:r>
              <a:rPr lang="uk-UA" altLang="ru-RU" sz="1800" b="1" i="1" dirty="0" smtClean="0"/>
              <a:t>слідчий експеримент по встановленню можливості сприйняття </a:t>
            </a:r>
            <a:r>
              <a:rPr lang="uk-UA" altLang="ru-RU" sz="1800" b="1" i="1" kern="0" dirty="0" smtClean="0"/>
              <a:t>яких-небудь</a:t>
            </a:r>
            <a:r>
              <a:rPr lang="uk-UA" altLang="ru-RU" sz="1800" b="1" i="1" dirty="0" smtClean="0"/>
              <a:t> </a:t>
            </a:r>
            <a:r>
              <a:rPr lang="uk-UA" altLang="ru-RU" sz="1800" b="1" i="1" dirty="0" err="1" smtClean="0"/>
              <a:t>факта</a:t>
            </a:r>
            <a:r>
              <a:rPr lang="uk-UA" altLang="ru-RU" sz="1800" b="1" i="1" dirty="0" smtClean="0"/>
              <a:t> або явища (можливості бачити, чути в даних конкретних умовах);</a:t>
            </a:r>
            <a:endParaRPr lang="uk-UA" altLang="ru-RU" sz="1800" b="1" i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1220" y="3789040"/>
            <a:ext cx="4468812" cy="19442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None/>
            </a:pPr>
            <a:r>
              <a:rPr lang="ru-RU" altLang="ru-RU" sz="3200" b="1" i="1" kern="0" dirty="0" smtClean="0"/>
              <a:t> </a:t>
            </a:r>
            <a:r>
              <a:rPr lang="ru-RU" altLang="ru-RU" sz="1800" b="1" i="1" kern="0" dirty="0" smtClean="0"/>
              <a:t>2) </a:t>
            </a:r>
            <a:r>
              <a:rPr lang="uk-UA" altLang="ru-RU" sz="1800" b="1" i="1" kern="0" dirty="0" smtClean="0"/>
              <a:t>слідчий експеримент по встановленню можливості здійснення яких-небудь дій (можливості проникнення в приміщення певним способом);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64088" y="2852936"/>
            <a:ext cx="3384376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None/>
            </a:pPr>
            <a:r>
              <a:rPr lang="uk-UA" altLang="ru-RU" sz="1800" b="1" i="1" dirty="0" smtClean="0"/>
              <a:t>3) слідчий експеримент для перевірки можливості здійснення якої-небудь дії за певний проміжок часу;</a:t>
            </a:r>
          </a:p>
        </p:txBody>
      </p:sp>
    </p:spTree>
    <p:extLst>
      <p:ext uri="{BB962C8B-B14F-4D97-AF65-F5344CB8AC3E}">
        <p14:creationId xmlns:p14="http://schemas.microsoft.com/office/powerpoint/2010/main" val="162837550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 animBg="1"/>
      <p:bldP spid="7" grpId="0" build="p" animBg="1"/>
      <p:bldP spid="8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AutoShap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354887" cy="936104"/>
          </a:xfrm>
        </p:spPr>
        <p:txBody>
          <a:bodyPr/>
          <a:lstStyle/>
          <a:p>
            <a:r>
              <a:rPr lang="uk-UA" altLang="ru-RU" b="1" dirty="0" smtClean="0"/>
              <a:t>Види слідчого експерименту</a:t>
            </a:r>
            <a:endParaRPr lang="uk-UA" altLang="ru-RU" b="1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220" y="1628800"/>
            <a:ext cx="4468812" cy="1944216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33400" indent="-533400">
              <a:buNone/>
            </a:pPr>
            <a:r>
              <a:rPr lang="ru-RU" altLang="ru-RU" sz="3200" b="1" i="1" dirty="0"/>
              <a:t> </a:t>
            </a:r>
            <a:r>
              <a:rPr lang="uk-UA" altLang="ru-RU" sz="1800" b="1" i="1" dirty="0" smtClean="0"/>
              <a:t>4) слідчий експеримент для встановлення спеціальних або професійних навичок особи;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1220" y="3789040"/>
            <a:ext cx="4468812" cy="19442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None/>
            </a:pPr>
            <a:r>
              <a:rPr lang="uk-UA" altLang="ru-RU" sz="1800" b="1" i="1" dirty="0" smtClean="0"/>
              <a:t>5) слідчий експеримент по встановленню можливості існування якого-небудь явища (можливості самозаймання речовини за певних умов);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64088" y="2996952"/>
            <a:ext cx="3384376" cy="20882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None/>
            </a:pPr>
            <a:r>
              <a:rPr lang="uk-UA" altLang="ru-RU" sz="1800" b="1" i="1" dirty="0" smtClean="0"/>
              <a:t>6) слідчий експеримент для перевірки можливості настання певних наслідків конкретних дій.</a:t>
            </a:r>
          </a:p>
        </p:txBody>
      </p:sp>
    </p:spTree>
    <p:extLst>
      <p:ext uri="{BB962C8B-B14F-4D97-AF65-F5344CB8AC3E}">
        <p14:creationId xmlns:p14="http://schemas.microsoft.com/office/powerpoint/2010/main" val="410661590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 animBg="1"/>
      <p:bldP spid="7" grpId="0" build="p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64613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/>
              <a:t>	невідкладна слідча дія, що полягає в безпосередньому сприйнятті, дослідженні й фіксації слідчим обстановки місця події, слідів і об'єктів, які мають відношення до кримінального провадження, їх ознак, властивостей, станів і взаємозв'язків з метою з'ясування сутності події, що сталася, механізму злочину і його обставин, які мають значення для правильного вирішення кримінального провадження.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b="1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80400" cy="1152525"/>
          </a:xfrm>
          <a:noFill/>
        </p:spPr>
        <p:txBody>
          <a:bodyPr/>
          <a:lstStyle/>
          <a:p>
            <a:pPr eaLnBrk="1" hangingPunct="1"/>
            <a:r>
              <a:rPr lang="ru-RU" altLang="ru-RU" sz="5400" b="1" smtClean="0"/>
              <a:t>Огляд місця події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96944" cy="1143000"/>
          </a:xfrm>
        </p:spPr>
        <p:txBody>
          <a:bodyPr/>
          <a:lstStyle/>
          <a:p>
            <a:pPr algn="ctr"/>
            <a:r>
              <a:rPr lang="ru-RU" altLang="ru-RU" b="1" dirty="0" err="1" smtClean="0"/>
              <a:t>Підготовка</a:t>
            </a:r>
            <a:r>
              <a:rPr lang="ru-RU" altLang="ru-RU" b="1" dirty="0" smtClean="0"/>
              <a:t> до </a:t>
            </a:r>
            <a:r>
              <a:rPr lang="ru-RU" altLang="ru-RU" b="1" dirty="0" err="1" smtClean="0"/>
              <a:t>слідчого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експерименту</a:t>
            </a:r>
            <a:endParaRPr lang="ru-RU" altLang="ru-RU" b="1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16832"/>
            <a:ext cx="7777162" cy="3960812"/>
          </a:xfrm>
        </p:spPr>
        <p:txBody>
          <a:bodyPr/>
          <a:lstStyle/>
          <a:p>
            <a:pPr marL="533400" indent="-533400" algn="ctr">
              <a:buNone/>
            </a:pPr>
            <a:r>
              <a:rPr lang="uk-UA" altLang="ru-RU" sz="3200" b="1" i="1" dirty="0" smtClean="0"/>
              <a:t>має два етапи:</a:t>
            </a:r>
          </a:p>
          <a:p>
            <a:pPr marL="533400" indent="-533400" algn="ctr">
              <a:buNone/>
            </a:pPr>
            <a:endParaRPr lang="uk-UA" altLang="ru-RU" sz="3200" b="1" i="1" dirty="0" smtClean="0"/>
          </a:p>
          <a:p>
            <a:pPr marL="533400" indent="-533400" algn="ctr">
              <a:buNone/>
            </a:pPr>
            <a:r>
              <a:rPr lang="uk-UA" altLang="ru-RU" sz="3200" b="1" i="1" dirty="0" smtClean="0"/>
              <a:t>1) попередній - до виїзду на місце проведення експерименту;</a:t>
            </a:r>
          </a:p>
          <a:p>
            <a:pPr marL="533400" indent="-533400" algn="ctr">
              <a:buNone/>
            </a:pPr>
            <a:endParaRPr lang="uk-UA" altLang="ru-RU" sz="3200" b="1" i="1" dirty="0" smtClean="0"/>
          </a:p>
          <a:p>
            <a:pPr marL="533400" indent="-533400" algn="ctr">
              <a:buNone/>
            </a:pPr>
            <a:r>
              <a:rPr lang="uk-UA" altLang="ru-RU" sz="3200" b="1" i="1" dirty="0" smtClean="0"/>
              <a:t>2) на місці його проведення. </a:t>
            </a:r>
            <a:r>
              <a:rPr lang="ru-RU" altLang="ru-RU" sz="3200" b="1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09543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354887" cy="1143000"/>
          </a:xfrm>
        </p:spPr>
        <p:txBody>
          <a:bodyPr/>
          <a:lstStyle/>
          <a:p>
            <a:r>
              <a:rPr lang="ru-RU" altLang="ru-RU" b="1" dirty="0" err="1" smtClean="0"/>
              <a:t>Попередній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етап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включає</a:t>
            </a:r>
            <a:r>
              <a:rPr lang="ru-RU" altLang="ru-RU" b="1" dirty="0" smtClean="0"/>
              <a:t>:</a:t>
            </a:r>
            <a:endParaRPr lang="ru-RU" altLang="ru-RU" b="1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568952" cy="4896544"/>
          </a:xfrm>
        </p:spPr>
        <p:txBody>
          <a:bodyPr/>
          <a:lstStyle/>
          <a:p>
            <a:pPr marL="533400" indent="-533400">
              <a:buNone/>
            </a:pPr>
            <a:r>
              <a:rPr lang="uk-UA" altLang="ru-RU" sz="2000" b="1" i="1" dirty="0" smtClean="0"/>
              <a:t>1) визначення завдань слідчого експерименту;</a:t>
            </a:r>
          </a:p>
          <a:p>
            <a:pPr marL="533400" indent="-533400">
              <a:buNone/>
            </a:pPr>
            <a:endParaRPr lang="uk-UA" altLang="ru-RU" sz="2000" b="1" i="1" dirty="0" smtClean="0"/>
          </a:p>
          <a:p>
            <a:pPr marL="533400" indent="-533400">
              <a:buNone/>
            </a:pPr>
            <a:r>
              <a:rPr lang="uk-UA" altLang="ru-RU" sz="2000" b="1" i="1" dirty="0" smtClean="0"/>
              <a:t>2) визначення місця й часу його проведення;</a:t>
            </a:r>
          </a:p>
          <a:p>
            <a:pPr marL="533400" indent="-533400">
              <a:buNone/>
            </a:pPr>
            <a:endParaRPr lang="uk-UA" altLang="ru-RU" sz="2000" b="1" i="1" dirty="0" smtClean="0"/>
          </a:p>
          <a:p>
            <a:pPr marL="533400" indent="-533400">
              <a:buNone/>
            </a:pPr>
            <a:r>
              <a:rPr lang="uk-UA" altLang="ru-RU" sz="2000" b="1" i="1" dirty="0" smtClean="0"/>
              <a:t>3) визначення змісту дослідів і їх послідовності;</a:t>
            </a:r>
          </a:p>
          <a:p>
            <a:pPr marL="533400" indent="-533400">
              <a:buNone/>
            </a:pPr>
            <a:r>
              <a:rPr lang="uk-UA" altLang="ru-RU" sz="2000" b="1" i="1" dirty="0" smtClean="0"/>
              <a:t>4) підготовку науково-технічних засобів;</a:t>
            </a:r>
          </a:p>
          <a:p>
            <a:pPr marL="533400" indent="-533400">
              <a:buNone/>
            </a:pPr>
            <a:endParaRPr lang="uk-UA" altLang="ru-RU" sz="2000" b="1" i="1" dirty="0" smtClean="0"/>
          </a:p>
          <a:p>
            <a:pPr marL="533400" indent="-533400">
              <a:buNone/>
            </a:pPr>
            <a:r>
              <a:rPr lang="uk-UA" altLang="ru-RU" sz="2000" b="1" i="1" dirty="0" smtClean="0"/>
              <a:t>5) визначення учасників слідчої дії й допоміжного персоналу;</a:t>
            </a:r>
          </a:p>
          <a:p>
            <a:pPr marL="533400" indent="-533400">
              <a:buNone/>
            </a:pPr>
            <a:endParaRPr lang="uk-UA" altLang="ru-RU" sz="2000" b="1" i="1" dirty="0" smtClean="0"/>
          </a:p>
          <a:p>
            <a:pPr marL="533400" indent="-533400">
              <a:buNone/>
            </a:pPr>
            <a:r>
              <a:rPr lang="uk-UA" altLang="ru-RU" sz="2000" b="1" i="1" dirty="0" smtClean="0"/>
              <a:t>6) у складних випадках складання письмового плану експерименту.</a:t>
            </a:r>
          </a:p>
          <a:p>
            <a:pPr marL="533400" indent="-533400">
              <a:buFont typeface="Wingdings" pitchFamily="2" charset="2"/>
              <a:buNone/>
            </a:pPr>
            <a:endParaRPr lang="ru-RU" alt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337164160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1224136"/>
          </a:xfrm>
        </p:spPr>
        <p:txBody>
          <a:bodyPr/>
          <a:lstStyle/>
          <a:p>
            <a:r>
              <a:rPr lang="ru-RU" altLang="ru-RU" b="1" dirty="0" err="1" smtClean="0"/>
              <a:t>Підготовчі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дії</a:t>
            </a:r>
            <a:r>
              <a:rPr lang="ru-RU" altLang="ru-RU" b="1" dirty="0" smtClean="0"/>
              <a:t> на </a:t>
            </a:r>
            <a:r>
              <a:rPr lang="ru-RU" altLang="ru-RU" b="1" dirty="0" err="1" smtClean="0"/>
              <a:t>місці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проведення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експерименту</a:t>
            </a:r>
            <a:endParaRPr lang="ru-RU" altLang="ru-RU" b="1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568952" cy="5040560"/>
          </a:xfrm>
        </p:spPr>
        <p:txBody>
          <a:bodyPr/>
          <a:lstStyle/>
          <a:p>
            <a:pPr marL="533400" indent="-533400">
              <a:buNone/>
            </a:pPr>
            <a:r>
              <a:rPr lang="uk-UA" altLang="ru-RU" sz="2000" b="1" i="1" dirty="0" smtClean="0"/>
              <a:t>1) здійснюється перевірка відповідності обстановки й умов тим, які мали місце, коли відбувалася подія;</a:t>
            </a:r>
          </a:p>
          <a:p>
            <a:pPr marL="533400" indent="-533400">
              <a:buNone/>
            </a:pPr>
            <a:r>
              <a:rPr lang="uk-UA" altLang="ru-RU" sz="2000" b="1" i="1" dirty="0" smtClean="0"/>
              <a:t>2) перевіряється наявність реквізиту для проведення дослідів;</a:t>
            </a:r>
          </a:p>
          <a:p>
            <a:pPr marL="533400" indent="-533400">
              <a:buNone/>
            </a:pPr>
            <a:r>
              <a:rPr lang="uk-UA" altLang="ru-RU" sz="2000" b="1" i="1" dirty="0" smtClean="0"/>
              <a:t>3) проводиться реконструкція обстановки місця події;</a:t>
            </a:r>
          </a:p>
          <a:p>
            <a:pPr marL="533400" indent="-533400">
              <a:buNone/>
            </a:pPr>
            <a:r>
              <a:rPr lang="uk-UA" altLang="ru-RU" sz="2000" b="1" i="1" dirty="0" smtClean="0"/>
              <a:t>4) здійснюється інструктаж учасників експерименту про зміст дослідів і тих дій, які вони повинні виконувати;</a:t>
            </a:r>
          </a:p>
          <a:p>
            <a:pPr marL="533400" indent="-533400">
              <a:buNone/>
            </a:pPr>
            <a:r>
              <a:rPr lang="uk-UA" altLang="ru-RU" sz="2000" b="1" i="1" dirty="0" smtClean="0"/>
              <a:t>5) забезпечується охорона місця, де проводиться експеримент;</a:t>
            </a:r>
          </a:p>
          <a:p>
            <a:pPr marL="533400" indent="-533400">
              <a:buNone/>
            </a:pPr>
            <a:r>
              <a:rPr lang="uk-UA" altLang="ru-RU" sz="2000" b="1" i="1" dirty="0" smtClean="0"/>
              <a:t>6) виконуються заходи, що забезпечують безпеку учасників слідчої дії.</a:t>
            </a:r>
            <a:endParaRPr lang="uk-UA" alt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15923441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8076059" cy="1213867"/>
          </a:xfrm>
        </p:spPr>
        <p:txBody>
          <a:bodyPr/>
          <a:lstStyle/>
          <a:p>
            <a:r>
              <a:rPr lang="uk-UA" altLang="ru-RU" b="1" dirty="0" smtClean="0"/>
              <a:t>Тактичні основи слідчого експерименту</a:t>
            </a:r>
            <a:endParaRPr lang="uk-UA" altLang="ru-RU" b="1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9"/>
            <a:ext cx="8424936" cy="792087"/>
          </a:xfrm>
        </p:spPr>
        <p:txBody>
          <a:bodyPr/>
          <a:lstStyle/>
          <a:p>
            <a:pPr marL="533400" indent="-533400" algn="ctr">
              <a:buNone/>
            </a:pPr>
            <a:r>
              <a:rPr lang="ru-RU" altLang="ru-RU" sz="2000" b="1" i="1" dirty="0" smtClean="0">
                <a:solidFill>
                  <a:srgbClr val="FF0000"/>
                </a:solidFill>
              </a:rPr>
              <a:t>Тактика </a:t>
            </a:r>
            <a:r>
              <a:rPr lang="ru-RU" altLang="ru-RU" sz="2000" b="1" i="1" dirty="0" err="1" smtClean="0">
                <a:solidFill>
                  <a:srgbClr val="FF0000"/>
                </a:solidFill>
              </a:rPr>
              <a:t>слідчого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i="1" dirty="0" err="1" smtClean="0">
                <a:solidFill>
                  <a:srgbClr val="FF0000"/>
                </a:solidFill>
              </a:rPr>
              <a:t>експерименту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 </a:t>
            </a:r>
          </a:p>
          <a:p>
            <a:pPr marL="533400" indent="-533400" algn="ctr">
              <a:buNone/>
            </a:pPr>
            <a:r>
              <a:rPr lang="ru-RU" altLang="ru-RU" sz="2000" b="1" i="1" dirty="0" err="1" smtClean="0">
                <a:solidFill>
                  <a:srgbClr val="FF0000"/>
                </a:solidFill>
              </a:rPr>
              <a:t>припускає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i="1" dirty="0" err="1" smtClean="0">
                <a:solidFill>
                  <a:srgbClr val="FF0000"/>
                </a:solidFill>
              </a:rPr>
              <a:t>дотримання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i="1" dirty="0" err="1" smtClean="0">
                <a:solidFill>
                  <a:srgbClr val="FF0000"/>
                </a:solidFill>
              </a:rPr>
              <a:t>наступних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 правил:</a:t>
            </a:r>
          </a:p>
          <a:p>
            <a:pPr marL="533400" indent="-533400">
              <a:buFont typeface="Wingdings" pitchFamily="2" charset="2"/>
              <a:buNone/>
            </a:pPr>
            <a:endParaRPr lang="ru-RU" altLang="ru-RU" sz="900" b="1" i="1" dirty="0"/>
          </a:p>
          <a:p>
            <a:pPr marL="533400" indent="-533400">
              <a:buFont typeface="Wingdings" pitchFamily="2" charset="2"/>
              <a:buNone/>
            </a:pPr>
            <a:endParaRPr lang="ru-RU" altLang="ru-RU" b="1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2700042"/>
            <a:ext cx="4176464" cy="1737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kern="0" dirty="0" smtClean="0"/>
              <a:t>1) </a:t>
            </a:r>
            <a:r>
              <a:rPr lang="ru-RU" altLang="ru-RU" sz="1800" b="1" i="1" kern="0" dirty="0" err="1" smtClean="0"/>
              <a:t>експеримент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слід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проводити</a:t>
            </a:r>
            <a:r>
              <a:rPr lang="ru-RU" altLang="ru-RU" sz="1800" b="1" i="1" kern="0" dirty="0" smtClean="0"/>
              <a:t> в </a:t>
            </a:r>
            <a:r>
              <a:rPr lang="ru-RU" altLang="ru-RU" sz="1800" b="1" i="1" kern="0" dirty="0" err="1" smtClean="0"/>
              <a:t>умовах</a:t>
            </a:r>
            <a:r>
              <a:rPr lang="ru-RU" altLang="ru-RU" sz="1800" b="1" i="1" kern="0" dirty="0" smtClean="0"/>
              <a:t> і </a:t>
            </a:r>
            <a:r>
              <a:rPr lang="ru-RU" altLang="ru-RU" sz="1800" b="1" i="1" kern="0" dirty="0" err="1" smtClean="0"/>
              <a:t>обстановці</a:t>
            </a:r>
            <a:r>
              <a:rPr lang="ru-RU" altLang="ru-RU" sz="1800" b="1" i="1" kern="0" dirty="0" smtClean="0"/>
              <a:t>, максимально </a:t>
            </a:r>
            <a:r>
              <a:rPr lang="ru-RU" altLang="ru-RU" sz="1800" b="1" i="1" kern="0" dirty="0" err="1" smtClean="0"/>
              <a:t>наближеним</a:t>
            </a:r>
            <a:r>
              <a:rPr lang="ru-RU" altLang="ru-RU" sz="1800" b="1" i="1" kern="0" dirty="0" smtClean="0"/>
              <a:t> до </a:t>
            </a:r>
            <a:r>
              <a:rPr lang="ru-RU" altLang="ru-RU" sz="1800" b="1" i="1" kern="0" dirty="0" err="1" smtClean="0"/>
              <a:t>дійсних</a:t>
            </a:r>
            <a:r>
              <a:rPr lang="ru-RU" altLang="ru-RU" sz="1800" b="1" i="1" kern="0" dirty="0" smtClean="0"/>
              <a:t>, </a:t>
            </a:r>
            <a:r>
              <a:rPr lang="ru-RU" altLang="ru-RU" sz="1800" b="1" i="1" kern="0" dirty="0" err="1" smtClean="0"/>
              <a:t>реальних</a:t>
            </a:r>
            <a:r>
              <a:rPr lang="ru-RU" altLang="ru-RU" sz="1800" b="1" i="1" kern="0" dirty="0" smtClean="0"/>
              <a:t>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92440" y="2700042"/>
            <a:ext cx="4176464" cy="1737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kern="0" dirty="0" smtClean="0"/>
              <a:t>2) </a:t>
            </a:r>
            <a:r>
              <a:rPr lang="ru-RU" altLang="ru-RU" sz="1800" b="1" i="1" kern="0" dirty="0" err="1" smtClean="0"/>
              <a:t>багаторазовість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проведення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одноразових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досвідів</a:t>
            </a:r>
            <a:r>
              <a:rPr lang="ru-RU" altLang="ru-RU" sz="1800" b="1" i="1" kern="0" dirty="0" smtClean="0"/>
              <a:t>;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33676" y="4916636"/>
            <a:ext cx="4146996" cy="1464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dirty="0" smtClean="0"/>
              <a:t>3) </a:t>
            </a:r>
            <a:r>
              <a:rPr lang="ru-RU" altLang="ru-RU" sz="1800" b="1" i="1" dirty="0" err="1" smtClean="0"/>
              <a:t>проведення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дослідів</a:t>
            </a:r>
            <a:r>
              <a:rPr lang="ru-RU" altLang="ru-RU" sz="1800" b="1" i="1" dirty="0" smtClean="0"/>
              <a:t> у </a:t>
            </a:r>
            <a:r>
              <a:rPr lang="ru-RU" altLang="ru-RU" sz="1800" b="1" i="1" dirty="0" err="1" smtClean="0"/>
              <a:t>кілька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етапів</a:t>
            </a:r>
            <a:r>
              <a:rPr lang="ru-RU" altLang="ru-RU" sz="1800" b="1" i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967463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8076059" cy="1213867"/>
          </a:xfrm>
        </p:spPr>
        <p:txBody>
          <a:bodyPr/>
          <a:lstStyle/>
          <a:p>
            <a:r>
              <a:rPr lang="uk-UA" altLang="ru-RU" b="1" dirty="0" smtClean="0"/>
              <a:t>Тактичні прийоми слідчого експерименту</a:t>
            </a:r>
            <a:endParaRPr lang="uk-UA" altLang="ru-RU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2700042"/>
            <a:ext cx="4176464" cy="1737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kern="0" dirty="0" smtClean="0"/>
              <a:t>1) </a:t>
            </a:r>
            <a:r>
              <a:rPr lang="ru-RU" altLang="ru-RU" sz="1800" b="1" i="1" kern="0" dirty="0" err="1" smtClean="0"/>
              <a:t>проведення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експерименту</a:t>
            </a:r>
            <a:r>
              <a:rPr lang="ru-RU" altLang="ru-RU" sz="1800" b="1" i="1" kern="0" dirty="0" smtClean="0"/>
              <a:t> в </a:t>
            </a:r>
            <a:r>
              <a:rPr lang="ru-RU" altLang="ru-RU" sz="1800" b="1" i="1" kern="0" dirty="0" err="1" smtClean="0"/>
              <a:t>подібний</a:t>
            </a:r>
            <a:r>
              <a:rPr lang="ru-RU" altLang="ru-RU" sz="1800" b="1" i="1" kern="0" dirty="0" smtClean="0"/>
              <a:t>  за характеристикою час </a:t>
            </a:r>
            <a:r>
              <a:rPr lang="ru-RU" altLang="ru-RU" sz="1800" b="1" i="1" kern="0" dirty="0" err="1" smtClean="0"/>
              <a:t>доби</a:t>
            </a:r>
            <a:r>
              <a:rPr lang="ru-RU" altLang="ru-RU" sz="1800" b="1" i="1" kern="0" dirty="0" smtClean="0"/>
              <a:t> й на тому ж </a:t>
            </a:r>
            <a:r>
              <a:rPr lang="ru-RU" altLang="ru-RU" sz="1800" b="1" i="1" kern="0" dirty="0" err="1" smtClean="0"/>
              <a:t>місці</a:t>
            </a:r>
            <a:r>
              <a:rPr lang="ru-RU" altLang="ru-RU" sz="1800" b="1" i="1" kern="0" dirty="0" smtClean="0"/>
              <a:t>, де </a:t>
            </a:r>
            <a:r>
              <a:rPr lang="ru-RU" altLang="ru-RU" sz="1800" b="1" i="1" kern="0" dirty="0" err="1" smtClean="0"/>
              <a:t>відбувалася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подія</a:t>
            </a:r>
            <a:r>
              <a:rPr lang="ru-RU" altLang="ru-RU" sz="1800" b="1" i="1" kern="0" dirty="0" smtClean="0"/>
              <a:t>;</a:t>
            </a:r>
          </a:p>
          <a:p>
            <a:pPr marL="533400" indent="-533400">
              <a:buNone/>
            </a:pPr>
            <a:endParaRPr lang="ru-RU" altLang="ru-RU" sz="1800" b="1" i="1" kern="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92440" y="2700042"/>
            <a:ext cx="3756024" cy="1737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kern="0" dirty="0" smtClean="0"/>
              <a:t>2) </a:t>
            </a:r>
            <a:r>
              <a:rPr lang="ru-RU" altLang="ru-RU" sz="1800" b="1" i="1" kern="0" dirty="0" err="1" smtClean="0"/>
              <a:t>обрання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подібних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кліматичних</a:t>
            </a:r>
            <a:r>
              <a:rPr lang="ru-RU" altLang="ru-RU" sz="1800" b="1" i="1" kern="0" dirty="0" smtClean="0"/>
              <a:t> умов </a:t>
            </a:r>
            <a:r>
              <a:rPr lang="ru-RU" altLang="ru-RU" sz="1800" b="1" i="1" kern="0" dirty="0" err="1" smtClean="0"/>
              <a:t>реальної</a:t>
            </a:r>
            <a:r>
              <a:rPr lang="ru-RU" altLang="ru-RU" sz="1800" b="1" i="1" kern="0" dirty="0" smtClean="0"/>
              <a:t> та </a:t>
            </a:r>
            <a:r>
              <a:rPr lang="ru-RU" altLang="ru-RU" sz="1800" b="1" i="1" kern="0" dirty="0" err="1" smtClean="0"/>
              <a:t>експериментальної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події</a:t>
            </a:r>
            <a:r>
              <a:rPr lang="ru-RU" altLang="ru-RU" sz="1800" b="1" i="1" kern="0" dirty="0" smtClean="0"/>
              <a:t>;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33676" y="4916636"/>
            <a:ext cx="4146996" cy="1464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dirty="0" smtClean="0"/>
              <a:t>3) </a:t>
            </a:r>
            <a:r>
              <a:rPr lang="ru-RU" altLang="ru-RU" sz="1800" b="1" i="1" dirty="0" err="1" smtClean="0"/>
              <a:t>проведення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реконструкції</a:t>
            </a:r>
            <a:r>
              <a:rPr lang="ru-RU" altLang="ru-RU" sz="1800" b="1" i="1" dirty="0" smtClean="0"/>
              <a:t> обстановки для </a:t>
            </a:r>
            <a:r>
              <a:rPr lang="ru-RU" altLang="ru-RU" sz="1800" b="1" i="1" dirty="0" err="1" smtClean="0"/>
              <a:t>проведення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дослідів</a:t>
            </a:r>
            <a:r>
              <a:rPr lang="ru-RU" altLang="ru-RU" sz="1800" b="1" i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768933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8076059" cy="1213867"/>
          </a:xfrm>
        </p:spPr>
        <p:txBody>
          <a:bodyPr/>
          <a:lstStyle/>
          <a:p>
            <a:r>
              <a:rPr lang="uk-UA" altLang="ru-RU" b="1" dirty="0" smtClean="0"/>
              <a:t>Тактичні прийоми слідчого експерименту</a:t>
            </a:r>
            <a:endParaRPr lang="uk-UA" altLang="ru-RU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2700042"/>
            <a:ext cx="4176464" cy="1737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kern="0" dirty="0"/>
              <a:t>4</a:t>
            </a:r>
            <a:r>
              <a:rPr lang="ru-RU" altLang="ru-RU" sz="1800" b="1" i="1" kern="0" dirty="0" smtClean="0"/>
              <a:t>) </a:t>
            </a:r>
            <a:r>
              <a:rPr lang="uk-UA" altLang="ru-RU" sz="1800" b="1" i="1" kern="0" dirty="0" smtClean="0"/>
              <a:t>використання тих же предметів, механізмів, матеріалів і ін.;</a:t>
            </a:r>
          </a:p>
          <a:p>
            <a:pPr marL="533400" indent="-533400">
              <a:buNone/>
            </a:pPr>
            <a:endParaRPr lang="ru-RU" altLang="ru-RU" sz="1800" b="1" i="1" kern="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92440" y="2700042"/>
            <a:ext cx="3756024" cy="1737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kern="0" dirty="0"/>
              <a:t>5</a:t>
            </a:r>
            <a:r>
              <a:rPr lang="uk-UA" altLang="ru-RU" sz="1800" b="1" i="1" kern="0" dirty="0" smtClean="0"/>
              <a:t>) використання макетування й подібних предметів (муляжів);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33676" y="4916636"/>
            <a:ext cx="4146996" cy="1464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dirty="0"/>
              <a:t>6</a:t>
            </a:r>
            <a:r>
              <a:rPr lang="ru-RU" altLang="ru-RU" sz="1800" b="1" i="1" dirty="0" smtClean="0"/>
              <a:t>) </a:t>
            </a:r>
            <a:r>
              <a:rPr lang="uk-UA" altLang="ru-RU" sz="1800" b="1" i="1" dirty="0" smtClean="0"/>
              <a:t>вибір темпу дослідів, що проводяться з темпом справжньої події. </a:t>
            </a:r>
          </a:p>
        </p:txBody>
      </p:sp>
    </p:spTree>
    <p:extLst>
      <p:ext uri="{BB962C8B-B14F-4D97-AF65-F5344CB8AC3E}">
        <p14:creationId xmlns:p14="http://schemas.microsoft.com/office/powerpoint/2010/main" val="386472911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8076059" cy="1213867"/>
          </a:xfrm>
        </p:spPr>
        <p:txBody>
          <a:bodyPr/>
          <a:lstStyle/>
          <a:p>
            <a:r>
              <a:rPr lang="uk-UA" altLang="ru-RU" b="1" dirty="0" smtClean="0"/>
              <a:t>Тактичні прийоми слідчого експерименту</a:t>
            </a:r>
            <a:endParaRPr lang="uk-UA" altLang="ru-RU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2700042"/>
            <a:ext cx="4176464" cy="1737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kern="0" dirty="0" smtClean="0"/>
              <a:t>1) </a:t>
            </a:r>
            <a:r>
              <a:rPr lang="uk-UA" altLang="ru-RU" sz="1800" b="1" i="1" kern="0" dirty="0" smtClean="0"/>
              <a:t>добір подібних звукових умов;</a:t>
            </a:r>
          </a:p>
          <a:p>
            <a:pPr marL="533400" indent="-533400">
              <a:buNone/>
            </a:pPr>
            <a:endParaRPr lang="ru-RU" altLang="ru-RU" sz="1800" b="1" i="1" kern="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92440" y="2700042"/>
            <a:ext cx="3756024" cy="1737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kern="0" dirty="0" smtClean="0"/>
              <a:t>2</a:t>
            </a:r>
            <a:r>
              <a:rPr lang="uk-UA" altLang="ru-RU" sz="1800" b="1" i="1" kern="0" dirty="0" smtClean="0"/>
              <a:t>) дотримання тих же характеристик дії, які мали місце в процесі скоєння злочину;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33676" y="4916636"/>
            <a:ext cx="4146996" cy="1464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dirty="0" smtClean="0"/>
              <a:t>3) </a:t>
            </a:r>
            <a:r>
              <a:rPr lang="ru-RU" altLang="ru-RU" sz="1800" b="1" i="1" dirty="0" err="1" smtClean="0"/>
              <a:t>проведення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дослідів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кілька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разів</a:t>
            </a:r>
            <a:r>
              <a:rPr lang="ru-RU" altLang="ru-RU" sz="1800" b="1" i="1" dirty="0" smtClean="0"/>
              <a:t> у </a:t>
            </a:r>
            <a:r>
              <a:rPr lang="ru-RU" altLang="ru-RU" sz="1800" b="1" i="1" dirty="0" err="1" smtClean="0"/>
              <a:t>різних</a:t>
            </a:r>
            <a:r>
              <a:rPr lang="ru-RU" altLang="ru-RU" sz="1800" b="1" i="1" dirty="0" smtClean="0"/>
              <a:t> </a:t>
            </a:r>
            <a:r>
              <a:rPr lang="ru-RU" altLang="ru-RU" sz="1800" b="1" i="1" dirty="0" err="1" smtClean="0"/>
              <a:t>варіантах</a:t>
            </a:r>
            <a:r>
              <a:rPr lang="ru-RU" altLang="ru-RU" sz="1800" b="1" i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2548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AutoShap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643812" cy="1008062"/>
          </a:xfrm>
        </p:spPr>
        <p:txBody>
          <a:bodyPr/>
          <a:lstStyle/>
          <a:p>
            <a:r>
              <a:rPr lang="ru-RU" altLang="ru-RU" b="1" dirty="0" err="1" smtClean="0"/>
              <a:t>Перевірка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показань</a:t>
            </a:r>
            <a:r>
              <a:rPr lang="ru-RU" altLang="ru-RU" b="1" dirty="0" smtClean="0"/>
              <a:t> на </a:t>
            </a:r>
            <a:r>
              <a:rPr lang="ru-RU" altLang="ru-RU" b="1" dirty="0" err="1" smtClean="0"/>
              <a:t>місці</a:t>
            </a:r>
            <a:endParaRPr lang="ru-RU" altLang="ru-RU" b="1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353425" cy="3960813"/>
          </a:xfrm>
        </p:spPr>
        <p:txBody>
          <a:bodyPr/>
          <a:lstStyle/>
          <a:p>
            <a:pPr marL="533400" indent="-533400">
              <a:buNone/>
            </a:pPr>
            <a:r>
              <a:rPr lang="ru-RU" altLang="ru-RU" b="1" i="1" dirty="0"/>
              <a:t> </a:t>
            </a:r>
            <a:r>
              <a:rPr lang="uk-UA" altLang="ru-RU" b="1" i="1" dirty="0" smtClean="0"/>
              <a:t>слідча дія, що полягає в зіставленні показань про </a:t>
            </a:r>
            <a:r>
              <a:rPr lang="uk-UA" altLang="ru-RU" b="1" i="1" dirty="0" smtClean="0"/>
              <a:t>обставини злочину, </a:t>
            </a:r>
            <a:r>
              <a:rPr lang="uk-UA" altLang="ru-RU" b="1" i="1" dirty="0" smtClean="0"/>
              <a:t>пов'язані з певним місцем з фактичною обстановкою на цьому місці, що показується слідчому в присутності понятих особою, яка давала раніше показання, з метою їх вірогідності.</a:t>
            </a:r>
            <a:r>
              <a:rPr lang="uk-UA" altLang="ru-RU" b="1" dirty="0" smtClean="0"/>
              <a:t> </a:t>
            </a:r>
            <a:endParaRPr lang="uk-UA" altLang="ru-RU" b="1" dirty="0"/>
          </a:p>
        </p:txBody>
      </p:sp>
    </p:spTree>
    <p:extLst>
      <p:ext uri="{BB962C8B-B14F-4D97-AF65-F5344CB8AC3E}">
        <p14:creationId xmlns:p14="http://schemas.microsoft.com/office/powerpoint/2010/main" val="371329549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29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856" cy="1080120"/>
          </a:xfrm>
        </p:spPr>
        <p:txBody>
          <a:bodyPr/>
          <a:lstStyle/>
          <a:p>
            <a:r>
              <a:rPr lang="ru-RU" altLang="ru-RU" b="1" dirty="0" err="1" smtClean="0"/>
              <a:t>Стадії</a:t>
            </a:r>
            <a:r>
              <a:rPr lang="ru-RU" altLang="ru-RU" b="1" dirty="0" smtClean="0"/>
              <a:t> </a:t>
            </a:r>
            <a:br>
              <a:rPr lang="ru-RU" altLang="ru-RU" b="1" dirty="0" smtClean="0"/>
            </a:br>
            <a:r>
              <a:rPr lang="ru-RU" altLang="ru-RU" b="1" dirty="0" err="1" smtClean="0"/>
              <a:t>перевірки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показань</a:t>
            </a:r>
            <a:r>
              <a:rPr lang="ru-RU" altLang="ru-RU" b="1" dirty="0" smtClean="0"/>
              <a:t> на </a:t>
            </a:r>
            <a:r>
              <a:rPr lang="ru-RU" altLang="ru-RU" b="1" dirty="0" err="1" smtClean="0"/>
              <a:t>місці</a:t>
            </a:r>
            <a:endParaRPr lang="ru-RU" altLang="ru-RU" b="1" dirty="0" smtClean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492375"/>
            <a:ext cx="7777162" cy="3673475"/>
          </a:xfrm>
        </p:spPr>
        <p:txBody>
          <a:bodyPr/>
          <a:lstStyle/>
          <a:p>
            <a:pPr marL="533400" indent="-533400">
              <a:buFontTx/>
              <a:buChar char="-"/>
            </a:pPr>
            <a:r>
              <a:rPr lang="ru-RU" altLang="ru-RU" sz="3200" b="1" dirty="0" err="1" smtClean="0"/>
              <a:t>Стадія</a:t>
            </a:r>
            <a:r>
              <a:rPr lang="ru-RU" altLang="ru-RU" sz="3200" b="1" dirty="0" smtClean="0"/>
              <a:t> </a:t>
            </a:r>
            <a:r>
              <a:rPr lang="ru-RU" altLang="ru-RU" sz="3200" b="1" dirty="0" err="1" smtClean="0"/>
              <a:t>підготовки</a:t>
            </a:r>
            <a:r>
              <a:rPr lang="ru-RU" altLang="ru-RU" sz="3200" b="1" dirty="0"/>
              <a:t>;</a:t>
            </a:r>
          </a:p>
          <a:p>
            <a:pPr marL="533400" indent="-533400">
              <a:buFontTx/>
              <a:buChar char="-"/>
            </a:pPr>
            <a:endParaRPr lang="ru-RU" altLang="ru-RU" sz="3200" b="1" dirty="0"/>
          </a:p>
          <a:p>
            <a:pPr marL="533400" indent="-533400">
              <a:buFontTx/>
              <a:buChar char="-"/>
            </a:pPr>
            <a:r>
              <a:rPr lang="ru-RU" altLang="ru-RU" sz="3200" b="1" dirty="0" err="1" smtClean="0"/>
              <a:t>Стадія</a:t>
            </a:r>
            <a:r>
              <a:rPr lang="ru-RU" altLang="ru-RU" sz="3200" b="1" dirty="0" smtClean="0"/>
              <a:t> </a:t>
            </a:r>
            <a:r>
              <a:rPr lang="ru-RU" altLang="ru-RU" sz="3200" b="1" dirty="0" err="1" smtClean="0"/>
              <a:t>перевірки</a:t>
            </a:r>
            <a:r>
              <a:rPr lang="ru-RU" altLang="ru-RU" sz="3200" b="1" dirty="0" smtClean="0"/>
              <a:t>;</a:t>
            </a:r>
            <a:endParaRPr lang="ru-RU" altLang="ru-RU" sz="3200" b="1" dirty="0"/>
          </a:p>
          <a:p>
            <a:pPr marL="533400" indent="-533400">
              <a:buFontTx/>
              <a:buChar char="-"/>
            </a:pPr>
            <a:endParaRPr lang="ru-RU" altLang="ru-RU" sz="3200" b="1" dirty="0"/>
          </a:p>
          <a:p>
            <a:pPr marL="533400" indent="-533400">
              <a:buFontTx/>
              <a:buChar char="-"/>
            </a:pPr>
            <a:r>
              <a:rPr lang="ru-RU" altLang="ru-RU" sz="3200" b="1" dirty="0" err="1" smtClean="0"/>
              <a:t>Стадія</a:t>
            </a:r>
            <a:r>
              <a:rPr lang="ru-RU" altLang="ru-RU" sz="3200" b="1" dirty="0" smtClean="0"/>
              <a:t> </a:t>
            </a:r>
            <a:r>
              <a:rPr lang="ru-RU" altLang="ru-RU" sz="3200" b="1" dirty="0" err="1" smtClean="0"/>
              <a:t>фіксації</a:t>
            </a:r>
            <a:r>
              <a:rPr lang="ru-RU" altLang="ru-RU" sz="3200" b="1" dirty="0" smtClean="0"/>
              <a:t> </a:t>
            </a:r>
            <a:r>
              <a:rPr lang="ru-RU" altLang="ru-RU" sz="3200" b="1" dirty="0" err="1" smtClean="0"/>
              <a:t>результатів</a:t>
            </a:r>
            <a:r>
              <a:rPr lang="ru-RU" altLang="ru-RU" sz="3200" b="1" dirty="0"/>
              <a:t>.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58089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/>
          <p:cNvSpPr>
            <a:spLocks noGrp="1" noChangeArrowheads="1"/>
          </p:cNvSpPr>
          <p:nvPr>
            <p:ph type="title"/>
          </p:nvPr>
        </p:nvSpPr>
        <p:spPr>
          <a:xfrm>
            <a:off x="899592" y="332656"/>
            <a:ext cx="7777163" cy="1079500"/>
          </a:xfrm>
        </p:spPr>
        <p:txBody>
          <a:bodyPr/>
          <a:lstStyle/>
          <a:p>
            <a:r>
              <a:rPr lang="ru-RU" altLang="ru-RU" b="1" dirty="0" err="1" smtClean="0"/>
              <a:t>Стадія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підготовки</a:t>
            </a:r>
            <a:r>
              <a:rPr lang="ru-RU" altLang="ru-RU" b="1" dirty="0" smtClean="0"/>
              <a:t> до </a:t>
            </a:r>
            <a:r>
              <a:rPr lang="ru-RU" altLang="ru-RU" b="1" dirty="0" err="1" smtClean="0"/>
              <a:t>перевірки</a:t>
            </a:r>
            <a:r>
              <a:rPr lang="ru-RU" altLang="ru-RU" b="1" dirty="0" smtClean="0"/>
              <a:t>  </a:t>
            </a:r>
            <a:r>
              <a:rPr lang="ru-RU" altLang="ru-RU" b="1" dirty="0" err="1" smtClean="0"/>
              <a:t>показань</a:t>
            </a:r>
            <a:r>
              <a:rPr lang="ru-RU" altLang="ru-RU" b="1" dirty="0" smtClean="0"/>
              <a:t> на </a:t>
            </a:r>
            <a:r>
              <a:rPr lang="ru-RU" altLang="ru-RU" b="1" dirty="0" err="1" smtClean="0"/>
              <a:t>місці</a:t>
            </a:r>
            <a:endParaRPr lang="ru-RU" altLang="ru-RU" b="1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584" y="1916833"/>
            <a:ext cx="8735912" cy="2160239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33400" indent="-533400" algn="ctr">
              <a:lnSpc>
                <a:spcPct val="90000"/>
              </a:lnSpc>
              <a:buNone/>
            </a:pPr>
            <a:r>
              <a:rPr lang="ru-RU" altLang="ru-RU" sz="1800" b="1" dirty="0" smtClean="0"/>
              <a:t>1</a:t>
            </a:r>
            <a:r>
              <a:rPr lang="uk-UA" altLang="ru-RU" sz="1800" b="1" dirty="0" smtClean="0"/>
              <a:t>) пропонує особі, показання якої перевіряються, взяти участь у слідчій дії й показати на місці те, про що вона повідомила; роз'ясняє сутність перевірки показань на місці й порядок проведення. </a:t>
            </a:r>
          </a:p>
          <a:p>
            <a:pPr marL="533400" indent="-533400" algn="ctr">
              <a:lnSpc>
                <a:spcPct val="90000"/>
              </a:lnSpc>
              <a:buNone/>
            </a:pPr>
            <a:endParaRPr lang="uk-UA" altLang="ru-RU" sz="1800" b="1" dirty="0" smtClean="0"/>
          </a:p>
          <a:p>
            <a:pPr marL="533400" indent="-533400" algn="ctr">
              <a:lnSpc>
                <a:spcPct val="90000"/>
              </a:lnSpc>
              <a:buNone/>
            </a:pPr>
            <a:r>
              <a:rPr lang="uk-UA" altLang="ru-RU" sz="1800" b="1" dirty="0" smtClean="0"/>
              <a:t>     Обов'язковою умовою перевірки показань на місці є добровільна згода допитуваного;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altLang="ru-RU" b="1" dirty="0"/>
          </a:p>
          <a:p>
            <a:pPr marL="533400" indent="-533400">
              <a:lnSpc>
                <a:spcPct val="90000"/>
              </a:lnSpc>
            </a:pPr>
            <a:endParaRPr lang="ru-RU" alt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47492" y="1484785"/>
            <a:ext cx="27363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kern="0" dirty="0" err="1" smtClean="0">
                <a:solidFill>
                  <a:srgbClr val="FF0000"/>
                </a:solidFill>
              </a:rPr>
              <a:t>слідчий</a:t>
            </a:r>
            <a:r>
              <a:rPr lang="ru-RU" altLang="ru-RU" sz="2000" kern="0" dirty="0" smtClean="0"/>
              <a:t>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293096"/>
            <a:ext cx="8712968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lnSpc>
                <a:spcPct val="90000"/>
              </a:lnSpc>
              <a:buNone/>
            </a:pPr>
            <a:r>
              <a:rPr lang="ru-RU" altLang="ru-RU" sz="1800" b="1" kern="0" dirty="0" smtClean="0"/>
              <a:t>2) </a:t>
            </a:r>
            <a:r>
              <a:rPr lang="ru-RU" altLang="ru-RU" sz="1800" b="1" kern="0" dirty="0" err="1" smtClean="0"/>
              <a:t>перевіряє</a:t>
            </a:r>
            <a:r>
              <a:rPr lang="ru-RU" altLang="ru-RU" sz="1800" b="1" kern="0" dirty="0" smtClean="0"/>
              <a:t> </a:t>
            </a:r>
            <a:r>
              <a:rPr lang="ru-RU" altLang="ru-RU" sz="1800" b="1" kern="0" dirty="0" err="1" smtClean="0"/>
              <a:t>достатність</a:t>
            </a:r>
            <a:r>
              <a:rPr lang="ru-RU" altLang="ru-RU" sz="1800" b="1" kern="0" dirty="0" smtClean="0"/>
              <a:t> і </a:t>
            </a:r>
            <a:r>
              <a:rPr lang="ru-RU" altLang="ru-RU" sz="1800" b="1" kern="0" dirty="0" err="1" smtClean="0"/>
              <a:t>ступінь</a:t>
            </a:r>
            <a:r>
              <a:rPr lang="ru-RU" altLang="ru-RU" sz="1800" b="1" kern="0" dirty="0" smtClean="0"/>
              <a:t> </a:t>
            </a:r>
            <a:r>
              <a:rPr lang="ru-RU" altLang="ru-RU" sz="1800" b="1" kern="0" dirty="0" err="1" smtClean="0"/>
              <a:t>конкретності</a:t>
            </a:r>
            <a:r>
              <a:rPr lang="ru-RU" altLang="ru-RU" sz="1800" b="1" kern="0" dirty="0" smtClean="0"/>
              <a:t> </a:t>
            </a:r>
            <a:r>
              <a:rPr lang="ru-RU" altLang="ru-RU" sz="1800" b="1" kern="0" dirty="0" err="1" smtClean="0"/>
              <a:t>даних</a:t>
            </a:r>
            <a:r>
              <a:rPr lang="ru-RU" altLang="ru-RU" sz="1800" b="1" kern="0" dirty="0" smtClean="0"/>
              <a:t> про </a:t>
            </a:r>
            <a:r>
              <a:rPr lang="ru-RU" altLang="ru-RU" sz="1800" b="1" kern="0" dirty="0" err="1" smtClean="0"/>
              <a:t>місце</a:t>
            </a:r>
            <a:r>
              <a:rPr lang="ru-RU" altLang="ru-RU" sz="1800" b="1" kern="0" dirty="0" smtClean="0"/>
              <a:t> </a:t>
            </a:r>
            <a:r>
              <a:rPr lang="ru-RU" altLang="ru-RU" sz="1800" b="1" kern="0" dirty="0" err="1" smtClean="0"/>
              <a:t>перевірки</a:t>
            </a:r>
            <a:r>
              <a:rPr lang="ru-RU" altLang="ru-RU" sz="1800" b="1" kern="0" dirty="0" smtClean="0"/>
              <a:t>. 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ru-RU" altLang="ru-RU" sz="1800" b="1" kern="0" dirty="0" smtClean="0"/>
              <a:t>     </a:t>
            </a:r>
            <a:r>
              <a:rPr lang="ru-RU" altLang="ru-RU" sz="1800" b="1" kern="0" dirty="0" err="1" smtClean="0"/>
              <a:t>Якщо</a:t>
            </a:r>
            <a:r>
              <a:rPr lang="ru-RU" altLang="ru-RU" sz="1800" b="1" kern="0" dirty="0" smtClean="0"/>
              <a:t> </a:t>
            </a:r>
            <a:r>
              <a:rPr lang="ru-RU" altLang="ru-RU" sz="1800" b="1" kern="0" dirty="0" err="1" smtClean="0"/>
              <a:t>цих</a:t>
            </a:r>
            <a:r>
              <a:rPr lang="ru-RU" altLang="ru-RU" sz="1800" b="1" kern="0" dirty="0" smtClean="0"/>
              <a:t> </a:t>
            </a:r>
            <a:r>
              <a:rPr lang="ru-RU" altLang="ru-RU" sz="1800" b="1" kern="0" dirty="0" err="1" smtClean="0"/>
              <a:t>даних</a:t>
            </a:r>
            <a:r>
              <a:rPr lang="ru-RU" altLang="ru-RU" sz="1800" b="1" kern="0" dirty="0" smtClean="0"/>
              <a:t> </a:t>
            </a:r>
            <a:r>
              <a:rPr lang="ru-RU" altLang="ru-RU" sz="1800" b="1" kern="0" dirty="0" err="1" smtClean="0"/>
              <a:t>недостатньо</a:t>
            </a:r>
            <a:r>
              <a:rPr lang="ru-RU" altLang="ru-RU" sz="1800" b="1" kern="0" dirty="0" smtClean="0"/>
              <a:t>, проводиться </a:t>
            </a:r>
            <a:r>
              <a:rPr lang="ru-RU" altLang="ru-RU" sz="1800" b="1" kern="0" dirty="0" err="1" smtClean="0"/>
              <a:t>додатковий</a:t>
            </a:r>
            <a:r>
              <a:rPr lang="ru-RU" altLang="ru-RU" sz="1800" b="1" kern="0" dirty="0" smtClean="0"/>
              <a:t> допит</a:t>
            </a:r>
          </a:p>
          <a:p>
            <a:pPr marL="533400" indent="-533400">
              <a:lnSpc>
                <a:spcPct val="90000"/>
              </a:lnSpc>
            </a:pPr>
            <a:endParaRPr lang="ru-RU" altLang="ru-RU" kern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5805264"/>
            <a:ext cx="8712968" cy="6480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lnSpc>
                <a:spcPct val="90000"/>
              </a:lnSpc>
              <a:buNone/>
            </a:pPr>
            <a:r>
              <a:rPr lang="ru-RU" altLang="ru-RU" sz="1800" b="1" kern="0" dirty="0" smtClean="0"/>
              <a:t>3) </a:t>
            </a:r>
            <a:r>
              <a:rPr lang="ru-RU" altLang="ru-RU" sz="1800" b="1" kern="0" dirty="0" err="1" smtClean="0"/>
              <a:t>визначає</a:t>
            </a:r>
            <a:r>
              <a:rPr lang="ru-RU" altLang="ru-RU" sz="1800" b="1" kern="0" dirty="0" smtClean="0"/>
              <a:t> склад </a:t>
            </a:r>
            <a:r>
              <a:rPr lang="ru-RU" altLang="ru-RU" sz="1800" b="1" kern="0" dirty="0" err="1" smtClean="0"/>
              <a:t>учасників</a:t>
            </a:r>
            <a:r>
              <a:rPr lang="ru-RU" altLang="ru-RU" sz="1800" b="1" kern="0" dirty="0" smtClean="0"/>
              <a:t>, </a:t>
            </a:r>
            <a:r>
              <a:rPr lang="ru-RU" altLang="ru-RU" sz="1800" b="1" kern="0" dirty="0" err="1" smtClean="0"/>
              <a:t>запрошує</a:t>
            </a:r>
            <a:r>
              <a:rPr lang="ru-RU" altLang="ru-RU" sz="1800" b="1" kern="0" dirty="0" smtClean="0"/>
              <a:t> </a:t>
            </a:r>
            <a:r>
              <a:rPr lang="ru-RU" altLang="ru-RU" sz="1800" b="1" kern="0" dirty="0" err="1" smtClean="0"/>
              <a:t>понятих</a:t>
            </a:r>
            <a:r>
              <a:rPr lang="ru-RU" altLang="ru-RU" sz="1800" b="1" kern="0" dirty="0" smtClean="0"/>
              <a:t>, </a:t>
            </a:r>
            <a:r>
              <a:rPr lang="ru-RU" altLang="ru-RU" sz="1800" b="1" kern="0" dirty="0" err="1" smtClean="0"/>
              <a:t>роз'ясняє</a:t>
            </a:r>
            <a:r>
              <a:rPr lang="ru-RU" altLang="ru-RU" sz="1800" b="1" kern="0" dirty="0" smtClean="0"/>
              <a:t> </a:t>
            </a:r>
            <a:r>
              <a:rPr lang="ru-RU" altLang="ru-RU" sz="1800" b="1" kern="0" dirty="0" err="1" smtClean="0"/>
              <a:t>їх</a:t>
            </a:r>
            <a:r>
              <a:rPr lang="ru-RU" altLang="ru-RU" sz="1800" b="1" kern="0" dirty="0" smtClean="0"/>
              <a:t> права й </a:t>
            </a:r>
            <a:r>
              <a:rPr lang="ru-RU" altLang="ru-RU" sz="1800" b="1" kern="0" dirty="0" err="1" smtClean="0"/>
              <a:t>обов'язку</a:t>
            </a:r>
            <a:r>
              <a:rPr lang="ru-RU" altLang="ru-RU" sz="1800" b="1" kern="0" dirty="0" smtClean="0"/>
              <a:t>;</a:t>
            </a:r>
          </a:p>
          <a:p>
            <a:pPr marL="533400" indent="-533400">
              <a:lnSpc>
                <a:spcPct val="90000"/>
              </a:lnSpc>
            </a:pPr>
            <a:endParaRPr lang="ru-RU" altLang="ru-RU" kern="0" dirty="0"/>
          </a:p>
        </p:txBody>
      </p:sp>
    </p:spTree>
    <p:extLst>
      <p:ext uri="{BB962C8B-B14F-4D97-AF65-F5344CB8AC3E}">
        <p14:creationId xmlns:p14="http://schemas.microsoft.com/office/powerpoint/2010/main" val="220586164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640763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   </a:t>
            </a:r>
            <a:r>
              <a:rPr lang="ru-RU" altLang="ru-RU" sz="2600" b="1" smtClean="0"/>
              <a:t>Під </a:t>
            </a:r>
            <a:r>
              <a:rPr lang="ru-RU" altLang="ru-RU" sz="2600" b="1" smtClean="0">
                <a:solidFill>
                  <a:srgbClr val="FF0000"/>
                </a:solidFill>
              </a:rPr>
              <a:t>місцем події </a:t>
            </a:r>
            <a:r>
              <a:rPr lang="ru-RU" altLang="ru-RU" sz="2600" b="1" smtClean="0"/>
              <a:t>розуміється приміщення або місцевість, де вчинено злочин або де є матеріальні сліди, пов'язані з подією злочину. </a:t>
            </a:r>
            <a:r>
              <a:rPr lang="ru-RU" altLang="ru-RU" sz="2600" b="1" smtClean="0">
                <a:solidFill>
                  <a:srgbClr val="FF0000"/>
                </a:solidFill>
              </a:rPr>
              <a:t>Місце злочину </a:t>
            </a:r>
            <a:r>
              <a:rPr lang="ru-RU" altLang="ru-RU" sz="2600" b="1" smtClean="0"/>
              <a:t>і </a:t>
            </a:r>
            <a:r>
              <a:rPr lang="ru-RU" altLang="ru-RU" sz="2600" b="1" smtClean="0">
                <a:solidFill>
                  <a:srgbClr val="FF0000"/>
                </a:solidFill>
              </a:rPr>
              <a:t>місце події </a:t>
            </a:r>
            <a:r>
              <a:rPr lang="ru-RU" altLang="ru-RU" sz="2600" b="1" smtClean="0"/>
              <a:t>— поняття, які не завжди співпадають: </a:t>
            </a:r>
            <a:r>
              <a:rPr lang="ru-RU" altLang="ru-RU" sz="2600" b="1" u="sng" smtClean="0">
                <a:solidFill>
                  <a:srgbClr val="FF0000"/>
                </a:solidFill>
              </a:rPr>
              <a:t>місце події </a:t>
            </a:r>
            <a:r>
              <a:rPr lang="ru-RU" altLang="ru-RU" sz="2600" b="1" smtClean="0"/>
              <a:t>— поняття більш широке, бо воно пов'язане з виявленням ознак, що мають відношення до події злочину; </a:t>
            </a:r>
            <a:r>
              <a:rPr lang="ru-RU" altLang="ru-RU" sz="2600" b="1" u="sng" smtClean="0">
                <a:solidFill>
                  <a:srgbClr val="FF0000"/>
                </a:solidFill>
              </a:rPr>
              <a:t>місце злочину </a:t>
            </a:r>
            <a:r>
              <a:rPr lang="ru-RU" altLang="ru-RU" sz="2600" b="1" smtClean="0"/>
              <a:t>— це місце безпосереднього вчинення злочинного наміру, яке спричинило певні матеріальні зміни (наявність слідів злому, взуття, крові та ін.).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80400" cy="1152525"/>
          </a:xfrm>
          <a:noFill/>
        </p:spPr>
        <p:txBody>
          <a:bodyPr/>
          <a:lstStyle/>
          <a:p>
            <a:pPr eaLnBrk="1" hangingPunct="1"/>
            <a:r>
              <a:rPr lang="ru-RU" altLang="ru-RU" sz="5400" b="1" smtClean="0"/>
              <a:t>Огляд місця події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/>
          <p:cNvSpPr>
            <a:spLocks noGrp="1" noChangeArrowheads="1"/>
          </p:cNvSpPr>
          <p:nvPr>
            <p:ph type="title"/>
          </p:nvPr>
        </p:nvSpPr>
        <p:spPr>
          <a:xfrm>
            <a:off x="899592" y="332656"/>
            <a:ext cx="7777163" cy="1079500"/>
          </a:xfrm>
        </p:spPr>
        <p:txBody>
          <a:bodyPr/>
          <a:lstStyle/>
          <a:p>
            <a:r>
              <a:rPr lang="ru-RU" altLang="ru-RU" b="1" dirty="0" err="1" smtClean="0"/>
              <a:t>Стадія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підготовки</a:t>
            </a:r>
            <a:r>
              <a:rPr lang="ru-RU" altLang="ru-RU" b="1" dirty="0" smtClean="0"/>
              <a:t> до </a:t>
            </a:r>
            <a:r>
              <a:rPr lang="ru-RU" altLang="ru-RU" b="1" dirty="0" err="1" smtClean="0"/>
              <a:t>перевірки</a:t>
            </a:r>
            <a:r>
              <a:rPr lang="ru-RU" altLang="ru-RU" b="1" dirty="0" smtClean="0"/>
              <a:t>  </a:t>
            </a:r>
            <a:r>
              <a:rPr lang="ru-RU" altLang="ru-RU" b="1" dirty="0" err="1" smtClean="0"/>
              <a:t>показань</a:t>
            </a:r>
            <a:r>
              <a:rPr lang="ru-RU" altLang="ru-RU" b="1" dirty="0" smtClean="0"/>
              <a:t> на </a:t>
            </a:r>
            <a:r>
              <a:rPr lang="ru-RU" altLang="ru-RU" b="1" dirty="0" err="1" smtClean="0"/>
              <a:t>місці</a:t>
            </a:r>
            <a:endParaRPr lang="ru-RU" altLang="ru-RU" b="1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276" y="1916833"/>
            <a:ext cx="8524204" cy="79208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33400" indent="-533400" algn="ctr">
              <a:lnSpc>
                <a:spcPct val="90000"/>
              </a:lnSpc>
              <a:buNone/>
            </a:pPr>
            <a:r>
              <a:rPr lang="ru-RU" altLang="ru-RU" sz="1800" b="1" dirty="0" smtClean="0"/>
              <a:t>4</a:t>
            </a:r>
            <a:r>
              <a:rPr lang="uk-UA" altLang="ru-RU" sz="1800" b="1" dirty="0" smtClean="0"/>
              <a:t>) </a:t>
            </a:r>
            <a:r>
              <a:rPr lang="ru-RU" altLang="ru-RU" sz="1800" b="1" dirty="0" err="1" smtClean="0"/>
              <a:t>готує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науково-технічні</a:t>
            </a:r>
            <a:r>
              <a:rPr lang="ru-RU" altLang="ru-RU" sz="1800" b="1" dirty="0" smtClean="0"/>
              <a:t> й </a:t>
            </a:r>
            <a:r>
              <a:rPr lang="ru-RU" altLang="ru-RU" sz="1800" b="1" dirty="0" err="1" smtClean="0"/>
              <a:t>допоміжні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засоби</a:t>
            </a:r>
            <a:r>
              <a:rPr lang="ru-RU" altLang="ru-RU" sz="1800" b="1" dirty="0" smtClean="0"/>
              <a:t>, транспорт</a:t>
            </a:r>
            <a:r>
              <a:rPr lang="uk-UA" altLang="ru-RU" sz="1800" b="1" dirty="0" smtClean="0"/>
              <a:t>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altLang="ru-RU" b="1" dirty="0"/>
          </a:p>
          <a:p>
            <a:pPr marL="533400" indent="-533400">
              <a:lnSpc>
                <a:spcPct val="90000"/>
              </a:lnSpc>
            </a:pPr>
            <a:endParaRPr lang="ru-RU" alt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47492" y="1484785"/>
            <a:ext cx="27363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kern="0" dirty="0" err="1" smtClean="0">
                <a:solidFill>
                  <a:srgbClr val="FF0000"/>
                </a:solidFill>
              </a:rPr>
              <a:t>слідчий</a:t>
            </a:r>
            <a:r>
              <a:rPr lang="ru-RU" altLang="ru-RU" sz="2000" kern="0" dirty="0" smtClean="0"/>
              <a:t>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8276" y="3140968"/>
            <a:ext cx="8524204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lnSpc>
                <a:spcPct val="90000"/>
              </a:lnSpc>
              <a:buNone/>
            </a:pPr>
            <a:r>
              <a:rPr lang="ru-RU" altLang="ru-RU" sz="1800" b="1" kern="0" dirty="0" smtClean="0"/>
              <a:t>5) </a:t>
            </a:r>
            <a:r>
              <a:rPr lang="ru-RU" altLang="ru-RU" sz="1800" b="1" kern="0" dirty="0" err="1" smtClean="0"/>
              <a:t>визначає</a:t>
            </a:r>
            <a:r>
              <a:rPr lang="ru-RU" altLang="ru-RU" sz="1800" b="1" kern="0" dirty="0" smtClean="0"/>
              <a:t> час </a:t>
            </a:r>
            <a:r>
              <a:rPr lang="ru-RU" altLang="ru-RU" sz="1800" b="1" kern="0" dirty="0" err="1" smtClean="0"/>
              <a:t>проведення</a:t>
            </a:r>
            <a:r>
              <a:rPr lang="ru-RU" altLang="ru-RU" sz="1800" b="1" kern="0" dirty="0" smtClean="0"/>
              <a:t> </a:t>
            </a:r>
            <a:r>
              <a:rPr lang="ru-RU" altLang="ru-RU" sz="1800" b="1" kern="0" dirty="0" err="1" smtClean="0"/>
              <a:t>перевірки</a:t>
            </a:r>
            <a:r>
              <a:rPr lang="ru-RU" altLang="ru-RU" sz="1800" b="1" kern="0" dirty="0" smtClean="0"/>
              <a:t> </a:t>
            </a:r>
            <a:r>
              <a:rPr lang="ru-RU" altLang="ru-RU" sz="1800" b="1" kern="0" dirty="0" err="1" smtClean="0"/>
              <a:t>показань</a:t>
            </a:r>
            <a:r>
              <a:rPr lang="ru-RU" altLang="ru-RU" sz="1800" b="1" kern="0" dirty="0" smtClean="0"/>
              <a:t> на </a:t>
            </a:r>
            <a:r>
              <a:rPr lang="ru-RU" altLang="ru-RU" sz="1800" b="1" kern="0" dirty="0" err="1" smtClean="0"/>
              <a:t>місці</a:t>
            </a:r>
            <a:r>
              <a:rPr lang="ru-RU" altLang="ru-RU" sz="1800" b="1" kern="0" dirty="0" smtClean="0"/>
              <a:t>;</a:t>
            </a:r>
          </a:p>
          <a:p>
            <a:pPr marL="533400" indent="-533400">
              <a:lnSpc>
                <a:spcPct val="90000"/>
              </a:lnSpc>
            </a:pPr>
            <a:endParaRPr lang="ru-RU" altLang="ru-RU" kern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8372" y="4500860"/>
            <a:ext cx="8584108" cy="14401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lnSpc>
                <a:spcPct val="90000"/>
              </a:lnSpc>
              <a:buNone/>
            </a:pPr>
            <a:r>
              <a:rPr lang="ru-RU" altLang="ru-RU" sz="1800" b="1" dirty="0" smtClean="0"/>
              <a:t>6) </a:t>
            </a:r>
            <a:r>
              <a:rPr lang="ru-RU" altLang="ru-RU" sz="1800" b="1" dirty="0" err="1" smtClean="0"/>
              <a:t>складає</a:t>
            </a:r>
            <a:r>
              <a:rPr lang="ru-RU" altLang="ru-RU" sz="1800" b="1" dirty="0" smtClean="0"/>
              <a:t> план </a:t>
            </a:r>
            <a:r>
              <a:rPr lang="ru-RU" altLang="ru-RU" sz="1800" b="1" dirty="0" err="1" smtClean="0"/>
              <a:t>проведення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слідчої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дії</a:t>
            </a:r>
            <a:r>
              <a:rPr lang="ru-RU" altLang="ru-RU" sz="1800" b="1" dirty="0" smtClean="0"/>
              <a:t>, у </a:t>
            </a:r>
            <a:r>
              <a:rPr lang="ru-RU" altLang="ru-RU" sz="1800" b="1" dirty="0" err="1" smtClean="0"/>
              <a:t>якому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вказується</a:t>
            </a:r>
            <a:r>
              <a:rPr lang="ru-RU" altLang="ru-RU" sz="1800" b="1" dirty="0" smtClean="0"/>
              <a:t>: де, коли й з </a:t>
            </a:r>
            <a:r>
              <a:rPr lang="ru-RU" altLang="ru-RU" sz="1800" b="1" dirty="0" err="1" smtClean="0"/>
              <a:t>якою</a:t>
            </a:r>
            <a:r>
              <a:rPr lang="ru-RU" altLang="ru-RU" sz="1800" b="1" dirty="0" smtClean="0"/>
              <a:t> метою проводиться </a:t>
            </a:r>
            <a:r>
              <a:rPr lang="ru-RU" altLang="ru-RU" sz="1800" b="1" dirty="0" err="1" smtClean="0"/>
              <a:t>перевірка</a:t>
            </a:r>
            <a:r>
              <a:rPr lang="ru-RU" altLang="ru-RU" sz="1800" b="1" dirty="0" smtClean="0"/>
              <a:t>, порядок і </a:t>
            </a:r>
            <a:r>
              <a:rPr lang="ru-RU" altLang="ru-RU" sz="1800" b="1" dirty="0" err="1" smtClean="0"/>
              <a:t>послідовність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дій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учасників</a:t>
            </a:r>
            <a:r>
              <a:rPr lang="ru-RU" altLang="ru-RU" sz="1800" b="1" dirty="0" smtClean="0"/>
              <a:t>.</a:t>
            </a:r>
            <a:endParaRPr lang="ru-RU" altLang="ru-RU" kern="0" dirty="0"/>
          </a:p>
        </p:txBody>
      </p:sp>
    </p:spTree>
    <p:extLst>
      <p:ext uri="{BB962C8B-B14F-4D97-AF65-F5344CB8AC3E}">
        <p14:creationId xmlns:p14="http://schemas.microsoft.com/office/powerpoint/2010/main" val="30686521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77163" cy="1295524"/>
          </a:xfrm>
        </p:spPr>
        <p:txBody>
          <a:bodyPr/>
          <a:lstStyle/>
          <a:p>
            <a:r>
              <a:rPr lang="ru-RU" altLang="ru-RU" b="1" dirty="0" err="1" smtClean="0"/>
              <a:t>Стадія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err="1" smtClean="0"/>
              <a:t>перевірки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показань</a:t>
            </a:r>
            <a:r>
              <a:rPr lang="ru-RU" altLang="ru-RU" b="1" dirty="0" smtClean="0"/>
              <a:t> на </a:t>
            </a:r>
            <a:r>
              <a:rPr lang="ru-RU" altLang="ru-RU" b="1" dirty="0" err="1" smtClean="0"/>
              <a:t>місці</a:t>
            </a:r>
            <a:endParaRPr lang="ru-RU" altLang="ru-RU" b="1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276" y="1916833"/>
            <a:ext cx="8524204" cy="1080119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33400" indent="-533400" algn="just">
              <a:lnSpc>
                <a:spcPct val="90000"/>
              </a:lnSpc>
              <a:buNone/>
            </a:pPr>
            <a:r>
              <a:rPr lang="ru-RU" altLang="ru-RU" sz="1800" b="1" dirty="0"/>
              <a:t>1</a:t>
            </a:r>
            <a:r>
              <a:rPr lang="uk-UA" altLang="ru-RU" sz="1800" b="1" dirty="0" smtClean="0"/>
              <a:t>) </a:t>
            </a:r>
            <a:r>
              <a:rPr lang="ru-RU" altLang="ru-RU" sz="1800" b="1" dirty="0" err="1" smtClean="0"/>
              <a:t>показання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повинні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перевірятися</a:t>
            </a:r>
            <a:r>
              <a:rPr lang="ru-RU" altLang="ru-RU" sz="1800" b="1" dirty="0" smtClean="0"/>
              <a:t> на тому </a:t>
            </a:r>
            <a:r>
              <a:rPr lang="ru-RU" altLang="ru-RU" sz="1800" b="1" dirty="0" err="1" smtClean="0"/>
              <a:t>місці</a:t>
            </a:r>
            <a:r>
              <a:rPr lang="ru-RU" altLang="ru-RU" sz="1800" b="1" dirty="0" smtClean="0"/>
              <a:t>, де </a:t>
            </a:r>
            <a:r>
              <a:rPr lang="ru-RU" altLang="ru-RU" sz="1800" b="1" dirty="0" err="1" smtClean="0"/>
              <a:t>відбувався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злочин</a:t>
            </a:r>
            <a:r>
              <a:rPr lang="ru-RU" altLang="ru-RU" sz="1800" b="1" dirty="0" smtClean="0"/>
              <a:t>, де </a:t>
            </a:r>
            <a:r>
              <a:rPr lang="ru-RU" altLang="ru-RU" sz="1800" b="1" dirty="0" err="1" smtClean="0"/>
              <a:t>був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підозрюваний</a:t>
            </a:r>
            <a:r>
              <a:rPr lang="ru-RU" altLang="ru-RU" sz="1800" b="1" dirty="0" smtClean="0"/>
              <a:t>, </a:t>
            </a:r>
            <a:r>
              <a:rPr lang="ru-RU" altLang="ru-RU" sz="1800" b="1" dirty="0" err="1" smtClean="0"/>
              <a:t>обвинувачуваний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або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свідок</a:t>
            </a:r>
            <a:r>
              <a:rPr lang="ru-RU" altLang="ru-RU" sz="1800" b="1" dirty="0" smtClean="0"/>
              <a:t>, де </a:t>
            </a:r>
            <a:r>
              <a:rPr lang="ru-RU" altLang="ru-RU" sz="1800" b="1" dirty="0" err="1" smtClean="0"/>
              <a:t>він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залишив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сліди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або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знаряддя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злочину</a:t>
            </a:r>
            <a:r>
              <a:rPr lang="ru-RU" altLang="ru-RU" sz="1800" b="1" dirty="0" smtClean="0"/>
              <a:t>;</a:t>
            </a:r>
            <a:endParaRPr lang="uk-UA" altLang="ru-RU" sz="1800" b="1" dirty="0" smtClean="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altLang="ru-RU" b="1" dirty="0"/>
          </a:p>
          <a:p>
            <a:pPr marL="533400" indent="-533400">
              <a:lnSpc>
                <a:spcPct val="90000"/>
              </a:lnSpc>
            </a:pPr>
            <a:endParaRPr lang="ru-RU" alt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47492" y="1484785"/>
            <a:ext cx="27363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kern="0" dirty="0" err="1" smtClean="0">
                <a:solidFill>
                  <a:srgbClr val="FF0000"/>
                </a:solidFill>
              </a:rPr>
              <a:t>слідчий</a:t>
            </a:r>
            <a:r>
              <a:rPr lang="ru-RU" altLang="ru-RU" sz="2000" kern="0" dirty="0" smtClean="0"/>
              <a:t>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8276" y="3140968"/>
            <a:ext cx="8524204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lnSpc>
                <a:spcPct val="90000"/>
              </a:lnSpc>
              <a:buNone/>
            </a:pPr>
            <a:r>
              <a:rPr lang="uk-UA" altLang="ru-RU" sz="1800" b="1" kern="0" dirty="0" smtClean="0"/>
              <a:t>2)  особа, показання якої перевіряються, повинна сама показувати, де й що відбувалося. Така особа дає згоду на перевірку показань на місці;</a:t>
            </a:r>
          </a:p>
          <a:p>
            <a:pPr marL="533400" indent="-533400">
              <a:lnSpc>
                <a:spcPct val="90000"/>
              </a:lnSpc>
              <a:buNone/>
            </a:pPr>
            <a:endParaRPr lang="ru-RU" altLang="ru-RU" sz="1800" b="1" kern="0" dirty="0" smtClean="0"/>
          </a:p>
          <a:p>
            <a:pPr marL="533400" indent="-533400">
              <a:lnSpc>
                <a:spcPct val="90000"/>
              </a:lnSpc>
            </a:pPr>
            <a:endParaRPr lang="ru-RU" altLang="ru-RU" kern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8372" y="4500860"/>
            <a:ext cx="8584108" cy="14401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lnSpc>
                <a:spcPct val="90000"/>
              </a:lnSpc>
              <a:buNone/>
            </a:pPr>
            <a:r>
              <a:rPr lang="uk-UA" altLang="ru-RU" sz="1800" b="1" dirty="0" smtClean="0"/>
              <a:t>3) якщо перевіряються показання декількох осіб, кожна з них виводиться на місце окремо. </a:t>
            </a:r>
          </a:p>
          <a:p>
            <a:pPr marL="533400" indent="-533400">
              <a:lnSpc>
                <a:spcPct val="90000"/>
              </a:lnSpc>
              <a:buNone/>
            </a:pPr>
            <a:endParaRPr lang="uk-UA" altLang="ru-RU" sz="1800" b="1" dirty="0" smtClean="0"/>
          </a:p>
          <a:p>
            <a:pPr marL="533400" indent="-533400">
              <a:lnSpc>
                <a:spcPct val="90000"/>
              </a:lnSpc>
              <a:buNone/>
            </a:pPr>
            <a:r>
              <a:rPr lang="uk-UA" altLang="ru-RU" sz="1800" b="1" dirty="0" smtClean="0"/>
              <a:t>     Групова перевірка суперечить сутності слідчої дії й втрачає своє доказове значення; </a:t>
            </a:r>
          </a:p>
        </p:txBody>
      </p:sp>
    </p:spTree>
    <p:extLst>
      <p:ext uri="{BB962C8B-B14F-4D97-AF65-F5344CB8AC3E}">
        <p14:creationId xmlns:p14="http://schemas.microsoft.com/office/powerpoint/2010/main" val="289944819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77163" cy="1295524"/>
          </a:xfrm>
        </p:spPr>
        <p:txBody>
          <a:bodyPr/>
          <a:lstStyle/>
          <a:p>
            <a:r>
              <a:rPr lang="ru-RU" altLang="ru-RU" b="1" dirty="0" err="1" smtClean="0"/>
              <a:t>Стадія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err="1" smtClean="0"/>
              <a:t>перевірки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показань</a:t>
            </a:r>
            <a:r>
              <a:rPr lang="ru-RU" altLang="ru-RU" b="1" dirty="0" smtClean="0"/>
              <a:t> на </a:t>
            </a:r>
            <a:r>
              <a:rPr lang="ru-RU" altLang="ru-RU" b="1" dirty="0" err="1" smtClean="0"/>
              <a:t>місці</a:t>
            </a:r>
            <a:endParaRPr lang="ru-RU" altLang="ru-RU" b="1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276" y="1916833"/>
            <a:ext cx="8524204" cy="1728191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33400" indent="-533400" algn="just">
              <a:lnSpc>
                <a:spcPct val="90000"/>
              </a:lnSpc>
              <a:buNone/>
            </a:pPr>
            <a:r>
              <a:rPr lang="uk-UA" altLang="ru-RU" sz="1800" b="1" dirty="0" smtClean="0"/>
              <a:t>4) під час перевірки показань на місці неприпустиме відтворення цинічних дій або дій, що загрожують безпеці навколишніх осіб, принижують їхню честь і гідність. Про такі дії підозрюваний може тільки розповісти на місці;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altLang="ru-RU" b="1" dirty="0"/>
          </a:p>
          <a:p>
            <a:pPr marL="533400" indent="-533400">
              <a:lnSpc>
                <a:spcPct val="90000"/>
              </a:lnSpc>
            </a:pPr>
            <a:endParaRPr lang="ru-RU" alt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47492" y="1484785"/>
            <a:ext cx="27363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kern="0" dirty="0" err="1" smtClean="0">
                <a:solidFill>
                  <a:srgbClr val="FF0000"/>
                </a:solidFill>
              </a:rPr>
              <a:t>слідчий</a:t>
            </a:r>
            <a:r>
              <a:rPr lang="ru-RU" altLang="ru-RU" sz="2000" kern="0" dirty="0" smtClean="0"/>
              <a:t>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1592" y="4437112"/>
            <a:ext cx="8524204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lnSpc>
                <a:spcPct val="90000"/>
              </a:lnSpc>
              <a:buNone/>
            </a:pPr>
            <a:r>
              <a:rPr lang="uk-UA" altLang="ru-RU" sz="1800" b="1" dirty="0" smtClean="0"/>
              <a:t>5) слідчий не повинен допускати у своїх діях і питаннях навідних вказівок або слів.</a:t>
            </a:r>
          </a:p>
          <a:p>
            <a:pPr marL="533400" indent="-533400">
              <a:lnSpc>
                <a:spcPct val="90000"/>
              </a:lnSpc>
              <a:buNone/>
            </a:pPr>
            <a:endParaRPr lang="ru-RU" altLang="ru-RU" sz="1800" b="1" kern="0" dirty="0" smtClean="0"/>
          </a:p>
          <a:p>
            <a:pPr marL="533400" indent="-533400">
              <a:lnSpc>
                <a:spcPct val="90000"/>
              </a:lnSpc>
            </a:pPr>
            <a:endParaRPr lang="ru-RU" altLang="ru-RU" kern="0" dirty="0"/>
          </a:p>
        </p:txBody>
      </p:sp>
    </p:spTree>
    <p:extLst>
      <p:ext uri="{BB962C8B-B14F-4D97-AF65-F5344CB8AC3E}">
        <p14:creationId xmlns:p14="http://schemas.microsoft.com/office/powerpoint/2010/main" val="82298465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8076059" cy="1213867"/>
          </a:xfrm>
        </p:spPr>
        <p:txBody>
          <a:bodyPr/>
          <a:lstStyle/>
          <a:p>
            <a:r>
              <a:rPr lang="uk-UA" altLang="ru-RU" b="1" dirty="0" smtClean="0"/>
              <a:t>Тактичні прийоми перевірки показань на місці</a:t>
            </a:r>
            <a:endParaRPr lang="uk-UA" altLang="ru-RU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2700042"/>
            <a:ext cx="4176464" cy="1737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kern="0" dirty="0" smtClean="0"/>
              <a:t>1) </a:t>
            </a:r>
            <a:r>
              <a:rPr lang="ru-RU" altLang="ru-RU" sz="1800" b="1" i="1" kern="0" dirty="0" err="1" smtClean="0"/>
              <a:t>аналіз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відповідей</a:t>
            </a:r>
            <a:r>
              <a:rPr lang="ru-RU" altLang="ru-RU" sz="1800" b="1" i="1" kern="0" dirty="0" smtClean="0"/>
              <a:t>  особи, </a:t>
            </a:r>
            <a:r>
              <a:rPr lang="ru-RU" altLang="ru-RU" sz="1800" b="1" i="1" kern="0" dirty="0" err="1" smtClean="0"/>
              <a:t>що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перевіряється</a:t>
            </a:r>
            <a:r>
              <a:rPr lang="ru-RU" altLang="ru-RU" sz="1800" b="1" i="1" kern="0" dirty="0" smtClean="0"/>
              <a:t>;</a:t>
            </a:r>
          </a:p>
          <a:p>
            <a:pPr marL="533400" indent="-533400">
              <a:buNone/>
            </a:pPr>
            <a:endParaRPr lang="ru-RU" altLang="ru-RU" sz="1800" b="1" i="1" kern="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92440" y="2700042"/>
            <a:ext cx="3756024" cy="1737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>
              <a:buNone/>
            </a:pPr>
            <a:r>
              <a:rPr lang="ru-RU" altLang="ru-RU" sz="1800" b="1" i="1" kern="0" dirty="0" smtClean="0"/>
              <a:t>2</a:t>
            </a:r>
            <a:r>
              <a:rPr lang="uk-UA" altLang="ru-RU" sz="1800" b="1" i="1" kern="0" dirty="0" smtClean="0"/>
              <a:t>) </a:t>
            </a:r>
            <a:r>
              <a:rPr lang="ru-RU" altLang="ru-RU" sz="1800" b="1" i="1" kern="0" dirty="0" err="1" smtClean="0"/>
              <a:t>зіставлення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показань</a:t>
            </a:r>
            <a:r>
              <a:rPr lang="ru-RU" altLang="ru-RU" sz="1800" b="1" i="1" kern="0" dirty="0" smtClean="0"/>
              <a:t>, </a:t>
            </a:r>
            <a:r>
              <a:rPr lang="ru-RU" altLang="ru-RU" sz="1800" b="1" i="1" kern="0" dirty="0" err="1" smtClean="0"/>
              <a:t>отриманих</a:t>
            </a:r>
            <a:r>
              <a:rPr lang="ru-RU" altLang="ru-RU" sz="1800" b="1" i="1" kern="0" dirty="0" smtClean="0"/>
              <a:t> на </a:t>
            </a:r>
            <a:r>
              <a:rPr lang="ru-RU" altLang="ru-RU" sz="1800" b="1" i="1" kern="0" dirty="0" err="1" smtClean="0"/>
              <a:t>допиті</a:t>
            </a:r>
            <a:r>
              <a:rPr lang="ru-RU" altLang="ru-RU" sz="1800" b="1" i="1" kern="0" dirty="0" smtClean="0"/>
              <a:t>, з реальною картиною </a:t>
            </a:r>
            <a:r>
              <a:rPr lang="ru-RU" altLang="ru-RU" sz="1800" b="1" i="1" kern="0" dirty="0" err="1" smtClean="0"/>
              <a:t>місця</a:t>
            </a:r>
            <a:r>
              <a:rPr lang="ru-RU" altLang="ru-RU" sz="1800" b="1" i="1" kern="0" dirty="0" smtClean="0"/>
              <a:t> </a:t>
            </a:r>
            <a:r>
              <a:rPr lang="ru-RU" altLang="ru-RU" sz="1800" b="1" i="1" kern="0" dirty="0" err="1" smtClean="0"/>
              <a:t>події</a:t>
            </a:r>
            <a:r>
              <a:rPr lang="ru-RU" altLang="ru-RU" sz="1800" b="1" i="1" kern="0" dirty="0" smtClean="0"/>
              <a:t>;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95736" y="4916636"/>
            <a:ext cx="5688632" cy="1464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 typeface="Wingdings" pitchFamily="2" charset="2"/>
              <a:buNone/>
            </a:pPr>
            <a:endParaRPr lang="ru-RU" altLang="ru-RU" sz="900" b="1" i="1" kern="0" dirty="0" smtClean="0"/>
          </a:p>
          <a:p>
            <a:pPr marL="533400" indent="-533400" algn="just">
              <a:buNone/>
            </a:pPr>
            <a:r>
              <a:rPr lang="uk-UA" altLang="ru-RU" sz="1800" b="1" i="1" dirty="0" smtClean="0"/>
              <a:t>3) надання свідкові (підозрюваному) можливості пояснити розбіжності між показаннями й даними місця події.</a:t>
            </a:r>
          </a:p>
        </p:txBody>
      </p:sp>
    </p:spTree>
    <p:extLst>
      <p:ext uri="{BB962C8B-B14F-4D97-AF65-F5344CB8AC3E}">
        <p14:creationId xmlns:p14="http://schemas.microsoft.com/office/powerpoint/2010/main" val="397951562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16633"/>
            <a:ext cx="8568952" cy="1296144"/>
          </a:xfrm>
        </p:spPr>
        <p:txBody>
          <a:bodyPr/>
          <a:lstStyle/>
          <a:p>
            <a:r>
              <a:rPr lang="ru-RU" altLang="ru-RU" b="1" dirty="0" err="1" smtClean="0"/>
              <a:t>Фіксація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результатів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відтворення</a:t>
            </a:r>
            <a:r>
              <a:rPr lang="ru-RU" altLang="ru-RU" b="1" dirty="0" smtClean="0"/>
              <a:t> обстановки й </a:t>
            </a:r>
            <a:r>
              <a:rPr lang="ru-RU" altLang="ru-RU" b="1" dirty="0" err="1" smtClean="0"/>
              <a:t>обставин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події</a:t>
            </a:r>
            <a:endParaRPr lang="ru-RU" altLang="ru-RU" b="1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351837" cy="4176712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ru-RU" altLang="ru-RU" b="1" dirty="0" smtClean="0"/>
              <a:t>     </a:t>
            </a:r>
            <a:r>
              <a:rPr lang="ru-RU" altLang="ru-RU" b="1" dirty="0" err="1" smtClean="0"/>
              <a:t>Основним</a:t>
            </a:r>
            <a:r>
              <a:rPr lang="ru-RU" altLang="ru-RU" b="1" dirty="0" smtClean="0"/>
              <a:t> способом </a:t>
            </a:r>
            <a:r>
              <a:rPr lang="ru-RU" altLang="ru-RU" b="1" dirty="0" err="1" smtClean="0"/>
              <a:t>фіксації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результатів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слідчого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експерименту</a:t>
            </a:r>
            <a:r>
              <a:rPr lang="ru-RU" altLang="ru-RU" b="1" dirty="0" smtClean="0"/>
              <a:t> та </a:t>
            </a:r>
            <a:r>
              <a:rPr lang="ru-RU" altLang="ru-RU" b="1" dirty="0" err="1" smtClean="0"/>
              <a:t>перевірки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показань</a:t>
            </a:r>
            <a:r>
              <a:rPr lang="ru-RU" altLang="ru-RU" b="1" dirty="0" smtClean="0"/>
              <a:t> на </a:t>
            </a:r>
            <a:r>
              <a:rPr lang="ru-RU" altLang="ru-RU" b="1" dirty="0" err="1" smtClean="0"/>
              <a:t>місці</a:t>
            </a:r>
            <a:r>
              <a:rPr lang="ru-RU" altLang="ru-RU" b="1" dirty="0" smtClean="0"/>
              <a:t> є протокол, </a:t>
            </a:r>
            <a:r>
              <a:rPr lang="ru-RU" altLang="ru-RU" b="1" dirty="0" err="1" smtClean="0"/>
              <a:t>який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складається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відповідно</a:t>
            </a:r>
            <a:r>
              <a:rPr lang="ru-RU" altLang="ru-RU" b="1" dirty="0" smtClean="0"/>
              <a:t> до  </a:t>
            </a:r>
            <a:r>
              <a:rPr lang="ru-RU" altLang="ru-RU" b="1" dirty="0" err="1" smtClean="0"/>
              <a:t>вимог</a:t>
            </a:r>
            <a:r>
              <a:rPr lang="ru-RU" altLang="ru-RU" b="1" dirty="0" smtClean="0"/>
              <a:t> КПК </a:t>
            </a:r>
            <a:r>
              <a:rPr lang="ru-RU" altLang="ru-RU" b="1" dirty="0" err="1" smtClean="0"/>
              <a:t>України</a:t>
            </a:r>
            <a:r>
              <a:rPr lang="ru-RU" altLang="ru-RU" b="1" dirty="0" smtClean="0"/>
              <a:t>. </a:t>
            </a:r>
          </a:p>
          <a:p>
            <a:pPr marL="533400" indent="-533400">
              <a:buFontTx/>
              <a:buNone/>
            </a:pPr>
            <a:endParaRPr lang="ru-RU" altLang="ru-RU" b="1" dirty="0"/>
          </a:p>
          <a:p>
            <a:pPr marL="533400" indent="-533400">
              <a:buFontTx/>
              <a:buNone/>
            </a:pPr>
            <a:r>
              <a:rPr lang="ru-RU" altLang="ru-RU" b="1" dirty="0"/>
              <a:t>          </a:t>
            </a:r>
            <a:r>
              <a:rPr lang="ru-RU" altLang="ru-RU" b="1" dirty="0" err="1" smtClean="0"/>
              <a:t>Він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складається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із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трьох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частин</a:t>
            </a:r>
            <a:r>
              <a:rPr lang="ru-RU" altLang="ru-RU" b="1" dirty="0" smtClean="0"/>
              <a:t>: </a:t>
            </a:r>
            <a:r>
              <a:rPr lang="ru-RU" altLang="ru-RU" b="1" dirty="0" err="1" smtClean="0"/>
              <a:t>вступної</a:t>
            </a:r>
            <a:r>
              <a:rPr lang="ru-RU" altLang="ru-RU" b="1" dirty="0" smtClean="0"/>
              <a:t>, </a:t>
            </a:r>
            <a:r>
              <a:rPr lang="ru-RU" altLang="ru-RU" b="1" dirty="0" err="1" smtClean="0"/>
              <a:t>описової</a:t>
            </a:r>
            <a:r>
              <a:rPr lang="ru-RU" altLang="ru-RU" b="1" dirty="0" smtClean="0"/>
              <a:t> й </a:t>
            </a:r>
            <a:r>
              <a:rPr lang="ru-RU" altLang="ru-RU" b="1" dirty="0" err="1" smtClean="0"/>
              <a:t>заключної</a:t>
            </a:r>
            <a:r>
              <a:rPr lang="ru-RU" altLang="ru-RU" b="1" dirty="0" smtClean="0"/>
              <a:t>.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86055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476251"/>
            <a:ext cx="8064500" cy="936526"/>
          </a:xfrm>
        </p:spPr>
        <p:txBody>
          <a:bodyPr/>
          <a:lstStyle/>
          <a:p>
            <a:r>
              <a:rPr lang="ru-RU" altLang="ru-RU" b="1" dirty="0" err="1" smtClean="0"/>
              <a:t>Додаткові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способи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фіксації</a:t>
            </a:r>
            <a:r>
              <a:rPr lang="ru-RU" altLang="ru-RU" dirty="0" smtClean="0"/>
              <a:t>:</a:t>
            </a:r>
            <a:endParaRPr lang="ru-RU" altLang="ru-RU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140968"/>
            <a:ext cx="7848600" cy="2232025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ru-RU" altLang="ru-RU" b="1" i="1" dirty="0"/>
              <a:t> </a:t>
            </a:r>
            <a:r>
              <a:rPr lang="ru-RU" altLang="ru-RU" b="1" i="1" dirty="0" smtClean="0"/>
              <a:t>- </a:t>
            </a:r>
            <a:r>
              <a:rPr lang="ru-RU" altLang="ru-RU" b="1" i="1" dirty="0" err="1" smtClean="0"/>
              <a:t>складання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планів</a:t>
            </a:r>
            <a:r>
              <a:rPr lang="ru-RU" altLang="ru-RU" b="1" i="1" dirty="0" smtClean="0"/>
              <a:t> і схем; </a:t>
            </a:r>
          </a:p>
          <a:p>
            <a:pPr marL="533400" indent="-533400">
              <a:buFontTx/>
              <a:buNone/>
            </a:pPr>
            <a:endParaRPr lang="ru-RU" altLang="ru-RU" b="1" i="1" dirty="0" smtClean="0"/>
          </a:p>
          <a:p>
            <a:pPr marL="533400" indent="-533400">
              <a:buFontTx/>
              <a:buNone/>
            </a:pPr>
            <a:r>
              <a:rPr lang="ru-RU" altLang="ru-RU" b="1" i="1" dirty="0" smtClean="0"/>
              <a:t>- </a:t>
            </a:r>
            <a:r>
              <a:rPr lang="ru-RU" altLang="ru-RU" b="1" i="1" dirty="0" err="1" smtClean="0"/>
              <a:t>використання</a:t>
            </a:r>
            <a:r>
              <a:rPr lang="ru-RU" altLang="ru-RU" b="1" i="1" dirty="0" smtClean="0"/>
              <a:t> фото-, </a:t>
            </a:r>
            <a:r>
              <a:rPr lang="ru-RU" altLang="ru-RU" b="1" i="1" dirty="0" err="1" smtClean="0"/>
              <a:t>кіно</a:t>
            </a:r>
            <a:r>
              <a:rPr lang="ru-RU" altLang="ru-RU" b="1" i="1" dirty="0" smtClean="0"/>
              <a:t>-, </a:t>
            </a:r>
            <a:r>
              <a:rPr lang="ru-RU" altLang="ru-RU" b="1" i="1" dirty="0" err="1" smtClean="0"/>
              <a:t>відеозйомки</a:t>
            </a:r>
            <a:r>
              <a:rPr lang="ru-RU" altLang="ru-RU" b="1" i="1" dirty="0" smtClean="0"/>
              <a:t>, </a:t>
            </a:r>
            <a:r>
              <a:rPr lang="ru-RU" altLang="ru-RU" b="1" i="1" dirty="0" err="1" smtClean="0"/>
              <a:t>звукозапису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353707339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b="1" smtClean="0"/>
              <a:t>Мета огляду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200" b="1" smtClean="0"/>
              <a:t>а) виявлення слідів злочину і речових доказів;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200" b="1" smtClean="0"/>
              <a:t>б) з'ясування обставин події;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200" b="1" smtClean="0"/>
              <a:t>в) висунення версій про подію злочину і його учасників;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200" b="1" smtClean="0"/>
              <a:t>г) отримання даних про осіб, які могли бачити вчинення злочину, з метою організації оперативно-розшукових заходів і наступних слідчих дій.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Принципи здійснення огляду місця події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800" b="1" i="1" smtClean="0">
                <a:solidFill>
                  <a:srgbClr val="FF0000"/>
                </a:solidFill>
              </a:rPr>
              <a:t>1)</a:t>
            </a:r>
            <a:r>
              <a:rPr lang="ru-RU" altLang="ru-RU" sz="3800" b="1" i="1" smtClean="0"/>
              <a:t> своєчасність огляду;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800" b="1" i="1" smtClean="0">
                <a:solidFill>
                  <a:srgbClr val="FF0000"/>
                </a:solidFill>
              </a:rPr>
              <a:t>2)</a:t>
            </a:r>
            <a:r>
              <a:rPr lang="ru-RU" altLang="ru-RU" sz="3800" b="1" i="1" smtClean="0"/>
              <a:t> об</a:t>
            </a:r>
            <a:r>
              <a:rPr lang="en-US" altLang="ru-RU" sz="3800" b="1" i="1" smtClean="0"/>
              <a:t>’</a:t>
            </a:r>
            <a:r>
              <a:rPr lang="ru-RU" altLang="ru-RU" sz="3800" b="1" i="1" smtClean="0"/>
              <a:t>єктивність та повнота огляду;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800" b="1" i="1" smtClean="0">
                <a:solidFill>
                  <a:srgbClr val="FF0000"/>
                </a:solidFill>
              </a:rPr>
              <a:t>3)</a:t>
            </a:r>
            <a:r>
              <a:rPr lang="ru-RU" altLang="ru-RU" sz="3800" b="1" i="1" smtClean="0"/>
              <a:t> планом</a:t>
            </a:r>
            <a:r>
              <a:rPr lang="uk-UA" altLang="ru-RU" sz="3800" b="1" i="1" smtClean="0"/>
              <a:t>ірність</a:t>
            </a:r>
            <a:r>
              <a:rPr lang="ru-RU" altLang="ru-RU" sz="3800" b="1" i="1" smtClean="0"/>
              <a:t> огляду</a:t>
            </a:r>
            <a:r>
              <a:rPr lang="uk-UA" altLang="ru-RU" sz="3800" b="1" i="1" smtClean="0"/>
              <a:t>;</a:t>
            </a:r>
            <a:r>
              <a:rPr lang="ru-RU" altLang="ru-RU" sz="3800" b="1" i="1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800" b="1" i="1" smtClean="0">
                <a:solidFill>
                  <a:srgbClr val="FF0000"/>
                </a:solidFill>
              </a:rPr>
              <a:t>4)</a:t>
            </a:r>
            <a:r>
              <a:rPr lang="ru-RU" altLang="ru-RU" sz="3800" b="1" i="1" smtClean="0"/>
              <a:t> застосування науково-технічних засобів.</a:t>
            </a:r>
            <a:r>
              <a:rPr lang="ru-RU" alt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990600"/>
          </a:xfrm>
        </p:spPr>
        <p:txBody>
          <a:bodyPr/>
          <a:lstStyle/>
          <a:p>
            <a:pPr eaLnBrk="1" hangingPunct="1"/>
            <a:r>
              <a:rPr lang="ru-RU" altLang="ru-RU" sz="4600" b="1" smtClean="0"/>
              <a:t>Учасники огляду місця події</a:t>
            </a:r>
            <a:r>
              <a:rPr lang="ru-RU" altLang="ru-RU" sz="400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686800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100" b="1" smtClean="0"/>
              <a:t>- слідчий;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100" b="1" smtClean="0"/>
              <a:t> - прокурор або начальник слідчого відділу;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100" b="1" smtClean="0"/>
              <a:t> - працівники міліції;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100" b="1" smtClean="0"/>
              <a:t> - поняті;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100" b="1" smtClean="0"/>
              <a:t> - фахівці;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100" b="1" smtClean="0"/>
              <a:t> - адвокат;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100" b="1" smtClean="0"/>
              <a:t> - підозрюваний;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100" b="1" smtClean="0"/>
              <a:t> - потерпілий;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100" b="1" smtClean="0"/>
              <a:t> - свідки.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theme/theme1.xml><?xml version="1.0" encoding="utf-8"?>
<a:theme xmlns:a="http://schemas.openxmlformats.org/drawingml/2006/main" name="Уровень">
  <a:themeElements>
    <a:clrScheme name="Уровень 9">
      <a:dk1>
        <a:srgbClr val="000000"/>
      </a:dk1>
      <a:lt1>
        <a:srgbClr val="FFFFCC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E2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9">
        <a:dk1>
          <a:srgbClr val="000000"/>
        </a:dk1>
        <a:lt1>
          <a:srgbClr val="FFFFCC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1471</TotalTime>
  <Words>2349</Words>
  <Application>Microsoft Office PowerPoint</Application>
  <PresentationFormat>Экран (4:3)</PresentationFormat>
  <Paragraphs>425</Paragraphs>
  <Slides>65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3" baseType="lpstr">
      <vt:lpstr>Verdana</vt:lpstr>
      <vt:lpstr>Arial</vt:lpstr>
      <vt:lpstr>Garamond</vt:lpstr>
      <vt:lpstr>Wingdings</vt:lpstr>
      <vt:lpstr>Calibri</vt:lpstr>
      <vt:lpstr>Times New Roman</vt:lpstr>
      <vt:lpstr>Уровень</vt:lpstr>
      <vt:lpstr>Документ Microsoft Word</vt:lpstr>
      <vt:lpstr>ОГЛЯД МІСЦЯ ПОДІЇ</vt:lpstr>
      <vt:lpstr>Огляд</vt:lpstr>
      <vt:lpstr>Види огляду</vt:lpstr>
      <vt:lpstr>Види огляду</vt:lpstr>
      <vt:lpstr>Огляд місця події</vt:lpstr>
      <vt:lpstr>Огляд місця події</vt:lpstr>
      <vt:lpstr>Мета огляду</vt:lpstr>
      <vt:lpstr>Принципи здійснення огляду місця події</vt:lpstr>
      <vt:lpstr>Учасники огляду місця події </vt:lpstr>
      <vt:lpstr>Презентация PowerPoint</vt:lpstr>
      <vt:lpstr>Етапи підготовчої стадії:</vt:lpstr>
      <vt:lpstr>Підготовчі дії  до виїзду на місце події</vt:lpstr>
      <vt:lpstr> Підготовчі дії після прибуття  на місце події</vt:lpstr>
      <vt:lpstr>Стадія орієнтовного дослідження:</vt:lpstr>
      <vt:lpstr>Стадія детального дослідження:</vt:lpstr>
      <vt:lpstr>Слідчі ситуації</vt:lpstr>
      <vt:lpstr>Система тактичних прийомів (тактичні комбінації)</vt:lpstr>
      <vt:lpstr>Система тактичних прийомів (тактичні комбінації)</vt:lpstr>
      <vt:lpstr>Система тактичних прийомів (тактичні комбінації)</vt:lpstr>
      <vt:lpstr>Система тактичних прийомів (тактичні комбінації)</vt:lpstr>
      <vt:lpstr>Негативні обставини</vt:lpstr>
      <vt:lpstr>Інсценування - </vt:lpstr>
      <vt:lpstr>Види інсценування </vt:lpstr>
      <vt:lpstr>Види інсценування </vt:lpstr>
      <vt:lpstr>З метою виявлення негативних обставин слід диференціювати зміни в обстановці:</vt:lpstr>
      <vt:lpstr>Огляд трупа</vt:lpstr>
      <vt:lpstr>Етапи огляду трупа:</vt:lpstr>
      <vt:lpstr>Этапы осмотра трупа:</vt:lpstr>
      <vt:lpstr>Презентация PowerPoint</vt:lpstr>
      <vt:lpstr>Презентация PowerPoint</vt:lpstr>
      <vt:lpstr>Заключна стадія огляду</vt:lpstr>
      <vt:lpstr>Протокол огляду місця події складається із трьох частин: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Схематичний план міста події</vt:lpstr>
      <vt:lpstr>Презентация PowerPoint</vt:lpstr>
      <vt:lpstr>СЛІДЧИЙ  ЕКСПЕРИМЕНТ</vt:lpstr>
      <vt:lpstr>Презентация PowerPoint</vt:lpstr>
      <vt:lpstr>Сутність слідчого експерименту</vt:lpstr>
      <vt:lpstr>Мета слідчого експерименту</vt:lpstr>
      <vt:lpstr>Слідчий експеримент</vt:lpstr>
      <vt:lpstr>Види слідчого експерименту</vt:lpstr>
      <vt:lpstr>Види слідчого експерименту</vt:lpstr>
      <vt:lpstr>Підготовка до слідчого експерименту</vt:lpstr>
      <vt:lpstr>Попередній етап включає:</vt:lpstr>
      <vt:lpstr>Підготовчі дії на місці проведення експерименту</vt:lpstr>
      <vt:lpstr>Тактичні основи слідчого експерименту</vt:lpstr>
      <vt:lpstr>Тактичні прийоми слідчого експерименту</vt:lpstr>
      <vt:lpstr>Тактичні прийоми слідчого експерименту</vt:lpstr>
      <vt:lpstr>Тактичні прийоми слідчого експерименту</vt:lpstr>
      <vt:lpstr>Перевірка показань на місці</vt:lpstr>
      <vt:lpstr>Стадії  перевірки показань на місці</vt:lpstr>
      <vt:lpstr>Стадія підготовки до перевірки  показань на місці</vt:lpstr>
      <vt:lpstr>Стадія підготовки до перевірки  показань на місці</vt:lpstr>
      <vt:lpstr>Стадія перевірки показань на місці</vt:lpstr>
      <vt:lpstr>Стадія перевірки показань на місці</vt:lpstr>
      <vt:lpstr>Тактичні прийоми перевірки показань на місці</vt:lpstr>
      <vt:lpstr>Фіксація результатів відтворення обстановки й обставин події</vt:lpstr>
      <vt:lpstr>Додаткові способи фіксації:</vt:lpstr>
    </vt:vector>
  </TitlesOfParts>
  <Company>Mshome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МІСЦЯ ПОДІЇ</dc:title>
  <dc:creator>User</dc:creator>
  <cp:lastModifiedBy>Admin</cp:lastModifiedBy>
  <cp:revision>96</cp:revision>
  <dcterms:created xsi:type="dcterms:W3CDTF">2007-11-19T08:14:09Z</dcterms:created>
  <dcterms:modified xsi:type="dcterms:W3CDTF">2014-02-06T11:39:09Z</dcterms:modified>
</cp:coreProperties>
</file>