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61"/>
  </p:notesMasterIdLst>
  <p:handoutMasterIdLst>
    <p:handoutMasterId r:id="rId62"/>
  </p:handoutMasterIdLst>
  <p:sldIdLst>
    <p:sldId id="256" r:id="rId2"/>
    <p:sldId id="293" r:id="rId3"/>
    <p:sldId id="294" r:id="rId4"/>
    <p:sldId id="295" r:id="rId5"/>
    <p:sldId id="296" r:id="rId6"/>
    <p:sldId id="309" r:id="rId7"/>
    <p:sldId id="297" r:id="rId8"/>
    <p:sldId id="298" r:id="rId9"/>
    <p:sldId id="305" r:id="rId10"/>
    <p:sldId id="326" r:id="rId11"/>
    <p:sldId id="299" r:id="rId12"/>
    <p:sldId id="300" r:id="rId13"/>
    <p:sldId id="301" r:id="rId14"/>
    <p:sldId id="310" r:id="rId15"/>
    <p:sldId id="311" r:id="rId16"/>
    <p:sldId id="312" r:id="rId17"/>
    <p:sldId id="313" r:id="rId18"/>
    <p:sldId id="314" r:id="rId19"/>
    <p:sldId id="308" r:id="rId20"/>
    <p:sldId id="306" r:id="rId21"/>
    <p:sldId id="307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38" r:id="rId32"/>
    <p:sldId id="327" r:id="rId33"/>
    <p:sldId id="330" r:id="rId34"/>
    <p:sldId id="365" r:id="rId35"/>
    <p:sldId id="357" r:id="rId36"/>
    <p:sldId id="331" r:id="rId37"/>
    <p:sldId id="339" r:id="rId38"/>
    <p:sldId id="340" r:id="rId39"/>
    <p:sldId id="363" r:id="rId40"/>
    <p:sldId id="364" r:id="rId41"/>
    <p:sldId id="358" r:id="rId42"/>
    <p:sldId id="359" r:id="rId43"/>
    <p:sldId id="360" r:id="rId44"/>
    <p:sldId id="361" r:id="rId45"/>
    <p:sldId id="362" r:id="rId46"/>
    <p:sldId id="368" r:id="rId47"/>
    <p:sldId id="367" r:id="rId48"/>
    <p:sldId id="369" r:id="rId49"/>
    <p:sldId id="370" r:id="rId50"/>
    <p:sldId id="371" r:id="rId51"/>
    <p:sldId id="373" r:id="rId52"/>
    <p:sldId id="372" r:id="rId53"/>
    <p:sldId id="374" r:id="rId54"/>
    <p:sldId id="333" r:id="rId55"/>
    <p:sldId id="334" r:id="rId56"/>
    <p:sldId id="335" r:id="rId57"/>
    <p:sldId id="375" r:id="rId58"/>
    <p:sldId id="376" r:id="rId59"/>
    <p:sldId id="336" r:id="rId60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385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uk-UA" altLang="ru-RU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uk-UA" altLang="ru-RU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uk-UA" altLang="ru-RU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C1B7B919-CAAA-4151-A485-4E259C0AB2F3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810994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uk-UA" altLang="ru-RU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uk-UA" altLang="ru-RU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 smtClean="0"/>
              <a:t>Образец текста</a:t>
            </a:r>
          </a:p>
          <a:p>
            <a:pPr lvl="1"/>
            <a:r>
              <a:rPr lang="uk-UA" altLang="ru-RU" smtClean="0"/>
              <a:t>Второй уровень</a:t>
            </a:r>
          </a:p>
          <a:p>
            <a:pPr lvl="2"/>
            <a:r>
              <a:rPr lang="uk-UA" altLang="ru-RU" smtClean="0"/>
              <a:t>Третий уровень</a:t>
            </a:r>
          </a:p>
          <a:p>
            <a:pPr lvl="3"/>
            <a:r>
              <a:rPr lang="uk-UA" altLang="ru-RU" smtClean="0"/>
              <a:t>Четвертый уровень</a:t>
            </a:r>
          </a:p>
          <a:p>
            <a:pPr lvl="4"/>
            <a:r>
              <a:rPr lang="uk-UA" altLang="ru-RU" smtClean="0"/>
              <a:t>Пятый уровень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uk-UA" altLang="ru-RU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5EE9E7D-BBC7-4E5D-999B-03259D09B731}" type="slidenum">
              <a:rPr lang="uk-UA" altLang="ru-RU"/>
              <a:pPr/>
              <a:t>‹#›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5934106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0A2899-1279-478A-89FB-1EC772F30517}" type="slidenum">
              <a:rPr lang="uk-UA" altLang="ru-RU"/>
              <a:pPr/>
              <a:t>1</a:t>
            </a:fld>
            <a:endParaRPr lang="uk-UA" altLang="ru-RU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9296D5-0C37-4C15-A449-EEC22BD476EB}" type="slidenum">
              <a:rPr lang="uk-UA" altLang="ru-RU"/>
              <a:pPr/>
              <a:t>10</a:t>
            </a:fld>
            <a:endParaRPr lang="uk-UA" altLang="ru-RU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396953-0D6F-40C9-B48F-FE83A8A9770F}" type="slidenum">
              <a:rPr lang="uk-UA" altLang="ru-RU"/>
              <a:pPr/>
              <a:t>11</a:t>
            </a:fld>
            <a:endParaRPr lang="uk-UA" altLang="ru-RU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980195-9141-4A57-BDF3-B187AAFFC9C7}" type="slidenum">
              <a:rPr lang="uk-UA" altLang="ru-RU"/>
              <a:pPr/>
              <a:t>12</a:t>
            </a:fld>
            <a:endParaRPr lang="uk-UA" altLang="ru-RU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402B59-6E40-4E70-8EC1-ACBCD0938222}" type="slidenum">
              <a:rPr lang="uk-UA" altLang="ru-RU"/>
              <a:pPr/>
              <a:t>13</a:t>
            </a:fld>
            <a:endParaRPr lang="uk-UA" altLang="ru-RU"/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7A9FBC-9986-43A9-B7B0-2B0C70A4FA7C}" type="slidenum">
              <a:rPr lang="uk-UA" altLang="ru-RU"/>
              <a:pPr/>
              <a:t>14</a:t>
            </a:fld>
            <a:endParaRPr lang="uk-UA" altLang="ru-RU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B2DBEA-8E71-49D3-A845-74CC71145DAE}" type="slidenum">
              <a:rPr lang="uk-UA" altLang="ru-RU"/>
              <a:pPr/>
              <a:t>15</a:t>
            </a:fld>
            <a:endParaRPr lang="uk-UA" altLang="ru-RU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F09D9C-D034-4AE3-B6BA-0B142D272196}" type="slidenum">
              <a:rPr lang="uk-UA" altLang="ru-RU"/>
              <a:pPr/>
              <a:t>16</a:t>
            </a:fld>
            <a:endParaRPr lang="uk-UA" altLang="ru-RU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E84D34-3FF8-410B-ACAB-A343C55E4389}" type="slidenum">
              <a:rPr lang="uk-UA" altLang="ru-RU"/>
              <a:pPr/>
              <a:t>17</a:t>
            </a:fld>
            <a:endParaRPr lang="uk-UA" altLang="ru-RU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5E150C-5FFB-4D31-A3F3-283B412E587B}" type="slidenum">
              <a:rPr lang="uk-UA" altLang="ru-RU"/>
              <a:pPr/>
              <a:t>18</a:t>
            </a:fld>
            <a:endParaRPr lang="uk-UA" altLang="ru-RU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F65086-3B59-4932-8836-3473D4435EAB}" type="slidenum">
              <a:rPr lang="uk-UA" altLang="ru-RU"/>
              <a:pPr/>
              <a:t>19</a:t>
            </a:fld>
            <a:endParaRPr lang="uk-UA" altLang="ru-RU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A09B47-A2C2-402B-82F6-937658A1BEFF}" type="slidenum">
              <a:rPr lang="uk-UA" altLang="ru-RU"/>
              <a:pPr/>
              <a:t>2</a:t>
            </a:fld>
            <a:endParaRPr lang="uk-UA" altLang="ru-RU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8BE163-1528-41D6-AABB-D51C4853FBAC}" type="slidenum">
              <a:rPr lang="uk-UA" altLang="ru-RU"/>
              <a:pPr/>
              <a:t>20</a:t>
            </a:fld>
            <a:endParaRPr lang="uk-UA" altLang="ru-RU"/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D060E8-B92E-4866-8E1C-78341FA9927A}" type="slidenum">
              <a:rPr lang="uk-UA" altLang="ru-RU"/>
              <a:pPr/>
              <a:t>21</a:t>
            </a:fld>
            <a:endParaRPr lang="uk-UA" altLang="ru-RU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38BB1D-2E24-4E8C-A238-1B43EDDEF99A}" type="slidenum">
              <a:rPr lang="uk-UA" altLang="ru-RU"/>
              <a:pPr/>
              <a:t>22</a:t>
            </a:fld>
            <a:endParaRPr lang="uk-UA" altLang="ru-RU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CB238-B45D-420C-A94B-2CC842B30DBD}" type="slidenum">
              <a:rPr lang="uk-UA" altLang="ru-RU"/>
              <a:pPr/>
              <a:t>23</a:t>
            </a:fld>
            <a:endParaRPr lang="uk-UA" altLang="ru-RU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E1573F-3C52-406A-A7DC-D2A0AE43AF10}" type="slidenum">
              <a:rPr lang="uk-UA" altLang="ru-RU"/>
              <a:pPr/>
              <a:t>24</a:t>
            </a:fld>
            <a:endParaRPr lang="uk-UA" altLang="ru-RU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61E591-95EA-4C83-AE04-B62E78090ED0}" type="slidenum">
              <a:rPr lang="uk-UA" altLang="ru-RU"/>
              <a:pPr/>
              <a:t>25</a:t>
            </a:fld>
            <a:endParaRPr lang="uk-UA" altLang="ru-RU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C00AD8-2197-4E00-A4B0-6A82043319F8}" type="slidenum">
              <a:rPr lang="uk-UA" altLang="ru-RU"/>
              <a:pPr/>
              <a:t>26</a:t>
            </a:fld>
            <a:endParaRPr lang="uk-UA" altLang="ru-RU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3FD01F-1CD9-46E8-BF94-F34BF5FBDE61}" type="slidenum">
              <a:rPr lang="uk-UA" altLang="ru-RU"/>
              <a:pPr/>
              <a:t>27</a:t>
            </a:fld>
            <a:endParaRPr lang="uk-UA" altLang="ru-RU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180D17-F358-404D-A797-D5BBAD8E84DC}" type="slidenum">
              <a:rPr lang="uk-UA" altLang="ru-RU"/>
              <a:pPr/>
              <a:t>28</a:t>
            </a:fld>
            <a:endParaRPr lang="uk-UA" altLang="ru-RU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241B4E-3428-470C-BA8B-592856DF390A}" type="slidenum">
              <a:rPr lang="uk-UA" altLang="ru-RU"/>
              <a:pPr/>
              <a:t>29</a:t>
            </a:fld>
            <a:endParaRPr lang="uk-UA" altLang="ru-RU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88070D-81B6-4672-B35F-206B8A7C7BA1}" type="slidenum">
              <a:rPr lang="uk-UA" altLang="ru-RU"/>
              <a:pPr/>
              <a:t>3</a:t>
            </a:fld>
            <a:endParaRPr lang="uk-UA" altLang="ru-RU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E2369-72BE-4F9F-940A-9DB02AA2DA8B}" type="slidenum">
              <a:rPr lang="uk-UA" altLang="ru-RU"/>
              <a:pPr/>
              <a:t>30</a:t>
            </a:fld>
            <a:endParaRPr lang="uk-UA" altLang="ru-RU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AAF214-59FA-4AC2-8E4F-F2DDE677C98A}" type="slidenum">
              <a:rPr lang="uk-UA" altLang="ru-RU"/>
              <a:pPr/>
              <a:t>4</a:t>
            </a:fld>
            <a:endParaRPr lang="uk-UA" altLang="ru-RU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23C879-0AA3-458D-B3EF-7FBA45AFF21C}" type="slidenum">
              <a:rPr lang="uk-UA" altLang="ru-RU"/>
              <a:pPr/>
              <a:t>5</a:t>
            </a:fld>
            <a:endParaRPr lang="uk-UA" altLang="ru-RU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FE0D2F-0E74-4C99-9B2E-476DB9C7FB91}" type="slidenum">
              <a:rPr lang="uk-UA" altLang="ru-RU"/>
              <a:pPr/>
              <a:t>6</a:t>
            </a:fld>
            <a:endParaRPr lang="uk-UA" altLang="ru-RU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2F353F-457A-46D0-B41C-BFA59E176AE2}" type="slidenum">
              <a:rPr lang="uk-UA" altLang="ru-RU"/>
              <a:pPr/>
              <a:t>7</a:t>
            </a:fld>
            <a:endParaRPr lang="uk-UA" altLang="ru-RU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F6CFD2-DB30-4BE2-9DE6-4D618705270C}" type="slidenum">
              <a:rPr lang="uk-UA" altLang="ru-RU"/>
              <a:pPr/>
              <a:t>8</a:t>
            </a:fld>
            <a:endParaRPr lang="uk-UA" altLang="ru-RU"/>
          </a:p>
        </p:txBody>
      </p:sp>
      <p:sp>
        <p:nvSpPr>
          <p:cNvPr id="167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9296D5-0C37-4C15-A449-EEC22BD476EB}" type="slidenum">
              <a:rPr lang="uk-UA" altLang="ru-RU"/>
              <a:pPr/>
              <a:t>9</a:t>
            </a:fld>
            <a:endParaRPr lang="uk-UA" altLang="ru-RU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4505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1" lang="uk-UA" altLang="ru-RU" sz="2400" b="0">
                <a:latin typeface="Times New Roman" pitchFamily="18" charset="0"/>
              </a:endParaRPr>
            </a:p>
          </p:txBody>
        </p:sp>
        <p:sp>
          <p:nvSpPr>
            <p:cNvPr id="45060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kumimoji="1" lang="uk-UA" altLang="ru-RU" sz="2400" b="0">
                <a:latin typeface="Times New Roman" pitchFamily="18" charset="0"/>
              </a:endParaRPr>
            </a:p>
          </p:txBody>
        </p:sp>
      </p:grpSp>
      <p:grpSp>
        <p:nvGrpSpPr>
          <p:cNvPr id="45061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4506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6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50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45065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 altLang="ru-RU"/>
          </a:p>
        </p:txBody>
      </p:sp>
      <p:sp>
        <p:nvSpPr>
          <p:cNvPr id="45067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6485C2BC-C798-4D6E-B897-292A252402C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50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A9108-FD94-4B99-B03E-2DADE96421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2317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673E11-7D71-4DB6-BD33-A7A4D9DD96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952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1A520-842F-4316-9F7A-B51785E27D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266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3C28D-2014-4657-86AC-DB80D7CA23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079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5478A-4396-4C36-AF07-1171429E89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4112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476CC-AB10-4F44-96D5-B78CE9B063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08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8CDB6-1AFE-42F6-B6F8-F11FD8D42B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942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F93C5-4720-45A7-93B5-503B04EFC2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66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43E4A-F552-4765-9B54-7C2DA16B60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792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3A3A8-D0C8-4B26-A44D-EE6450F177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4544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4403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4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4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44038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403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404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4404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40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endParaRPr lang="ru-RU" altLang="ru-RU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ru-RU" altLang="ru-RU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defRPr sz="2600">
                <a:solidFill>
                  <a:schemeClr val="bg1"/>
                </a:solidFill>
              </a:defRPr>
            </a:lvl1pPr>
          </a:lstStyle>
          <a:p>
            <a:fld id="{3C1AB448-3B2F-4F93-B456-1BA88547213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762000" y="1219200"/>
            <a:ext cx="7772400" cy="1470025"/>
          </a:xfrm>
        </p:spPr>
        <p:txBody>
          <a:bodyPr/>
          <a:lstStyle/>
          <a:p>
            <a:r>
              <a:rPr lang="uk-UA" altLang="ru-RU" sz="6600" dirty="0"/>
              <a:t>Тактика обшуку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924800" cy="1143000"/>
          </a:xfrm>
        </p:spPr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Тактика обшуку приміщення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8229600" cy="54102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dirty="0" smtClean="0">
                <a:solidFill>
                  <a:srgbClr val="FF0000"/>
                </a:solidFill>
              </a:rPr>
              <a:t>Перевіряючи </a:t>
            </a:r>
            <a:r>
              <a:rPr lang="uk-UA" altLang="ru-RU" dirty="0">
                <a:solidFill>
                  <a:srgbClr val="FF0000"/>
                </a:solidFill>
              </a:rPr>
              <a:t>меблі, </a:t>
            </a:r>
            <a:r>
              <a:rPr lang="uk-UA" altLang="ru-RU" dirty="0"/>
              <a:t>слід спочатку </a:t>
            </a:r>
            <a:r>
              <a:rPr lang="uk-UA" altLang="ru-RU" dirty="0">
                <a:solidFill>
                  <a:srgbClr val="FF0000"/>
                </a:solidFill>
              </a:rPr>
              <a:t>дослідити предмети чи документи, які знаходяться в (на) них,</a:t>
            </a:r>
            <a:r>
              <a:rPr lang="uk-UA" altLang="ru-RU" dirty="0"/>
              <a:t> а потім самі предмети обстановки. Треба оглянути усі пази, щілини, виміряти і порівняти усі внутрішні та зовнішні габарити.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dirty="0"/>
              <a:t>                  Пошукові дії </a:t>
            </a:r>
            <a:r>
              <a:rPr lang="uk-UA" altLang="ru-RU" dirty="0">
                <a:solidFill>
                  <a:srgbClr val="FF0000"/>
                </a:solidFill>
              </a:rPr>
              <a:t>в службових приміщеннях</a:t>
            </a:r>
            <a:r>
              <a:rPr lang="uk-UA" altLang="ru-RU" dirty="0"/>
              <a:t> слід розпочинати </a:t>
            </a:r>
            <a:r>
              <a:rPr lang="uk-UA" altLang="ru-RU" dirty="0">
                <a:solidFill>
                  <a:srgbClr val="FF0000"/>
                </a:solidFill>
              </a:rPr>
              <a:t>з робочого місця </a:t>
            </a:r>
            <a:r>
              <a:rPr lang="uk-UA" altLang="ru-RU" dirty="0" err="1">
                <a:solidFill>
                  <a:srgbClr val="FF0000"/>
                </a:solidFill>
              </a:rPr>
              <a:t>обшукуваного</a:t>
            </a:r>
            <a:r>
              <a:rPr lang="uk-UA" altLang="ru-RU" dirty="0">
                <a:solidFill>
                  <a:srgbClr val="FF0000"/>
                </a:solidFill>
              </a:rPr>
              <a:t>.</a:t>
            </a:r>
            <a:r>
              <a:rPr lang="uk-UA" altLang="ru-RU" dirty="0"/>
              <a:t> Насамперед оглядають робочий стіл, сейфи і шафи.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dirty="0"/>
              <a:t>                У службових приміщеннях тайників, як правило, не роблять, але предмети маскують, ховають за книжки, папки, папір, що створює певні труднощі у доступі до предмета пошуку.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1800" dirty="0"/>
              <a:t>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70721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dirty="0">
                <a:solidFill>
                  <a:srgbClr val="FF0000"/>
                </a:solidFill>
              </a:rPr>
              <a:t>Обшук на відкритій місцевості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8153400" cy="4876800"/>
          </a:xfrm>
          <a:solidFill>
            <a:schemeClr val="bg1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altLang="ru-RU" sz="2400" dirty="0"/>
              <a:t>            Притаманна трудомісткість пошуків. Обстеження необхідно здійснювати планомірно і у певній послідовності, попередньо </a:t>
            </a:r>
            <a:r>
              <a:rPr lang="uk-UA" altLang="ru-RU" sz="2400" dirty="0">
                <a:solidFill>
                  <a:srgbClr val="FF0000"/>
                </a:solidFill>
              </a:rPr>
              <a:t>розділивши ділянку території на сектори чи квадрати</a:t>
            </a:r>
            <a:r>
              <a:rPr lang="uk-UA" altLang="ru-RU" sz="2400" dirty="0"/>
              <a:t>.  </a:t>
            </a:r>
          </a:p>
          <a:p>
            <a:pPr>
              <a:buFont typeface="Wingdings" pitchFamily="2" charset="2"/>
              <a:buNone/>
            </a:pPr>
            <a:r>
              <a:rPr lang="uk-UA" altLang="ru-RU" sz="2400" dirty="0"/>
              <a:t>            Здебільшого тайники обладнують у землі, кущах, купах сміття, ямах. Ознаками тайника на місцевості можуть бути пошкодження ґрунту, неоднаковість його кольору, мітки на деревах та ін.</a:t>
            </a:r>
          </a:p>
          <a:p>
            <a:pPr>
              <a:buFont typeface="Wingdings" pitchFamily="2" charset="2"/>
              <a:buNone/>
            </a:pPr>
            <a:r>
              <a:rPr lang="uk-UA" altLang="ru-RU" sz="2400" dirty="0"/>
              <a:t>           Обшук </a:t>
            </a:r>
            <a:r>
              <a:rPr lang="uk-UA" altLang="ru-RU" sz="2400" dirty="0">
                <a:solidFill>
                  <a:srgbClr val="FF0000"/>
                </a:solidFill>
              </a:rPr>
              <a:t>ділянки місцевості </a:t>
            </a:r>
            <a:r>
              <a:rPr lang="uk-UA" altLang="ru-RU" sz="2400" dirty="0"/>
              <a:t>полягає у примусовому обстеженні присадибних та інших ділянок, які є у володінні </a:t>
            </a:r>
            <a:r>
              <a:rPr lang="uk-UA" altLang="ru-RU" sz="2400" dirty="0" err="1"/>
              <a:t>обшукуваної</a:t>
            </a:r>
            <a:r>
              <a:rPr lang="uk-UA" altLang="ru-RU" sz="2400" dirty="0"/>
              <a:t> особи.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Обшук особи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229600" cy="49530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sz="2000" dirty="0"/>
              <a:t>             Полягає у примусовому обстеженні людини, її одягу, взуття та інших речей</a:t>
            </a:r>
            <a:r>
              <a:rPr lang="ru-RU" altLang="ru-RU" sz="2000" dirty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sz="2000" dirty="0"/>
              <a:t>             Обшук особи рекомендується проводити у певній послідовності — </a:t>
            </a:r>
            <a:r>
              <a:rPr lang="uk-UA" altLang="ru-RU" sz="2000" dirty="0">
                <a:solidFill>
                  <a:srgbClr val="FF0000"/>
                </a:solidFill>
              </a:rPr>
              <a:t>«зверху донизу». </a:t>
            </a:r>
            <a:r>
              <a:rPr lang="uk-UA" altLang="ru-RU" sz="2000" dirty="0"/>
              <a:t>Спочатку обстежують головний убір, потім верхній одяг (пальто, сукню, піджак, брюки тощо), взуття.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sz="2000" dirty="0"/>
              <a:t>             Окремі предмети одягу знімають з метою обстеження білизни та інших речей. Особливу увагу слід приділяти кишеням, швам на одязі, підкладці пальта чи піджака, закаблукам взуття.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sz="2000" dirty="0"/>
              <a:t>            Такий обшук </a:t>
            </a:r>
            <a:r>
              <a:rPr lang="uk-UA" altLang="ru-RU" sz="2000" dirty="0">
                <a:solidFill>
                  <a:srgbClr val="FF0000"/>
                </a:solidFill>
              </a:rPr>
              <a:t>виконує особа однієї статі з </a:t>
            </a:r>
            <a:r>
              <a:rPr lang="uk-UA" altLang="ru-RU" sz="2000" dirty="0" err="1">
                <a:solidFill>
                  <a:srgbClr val="FF0000"/>
                </a:solidFill>
              </a:rPr>
              <a:t>обшукуваним</a:t>
            </a:r>
            <a:r>
              <a:rPr lang="uk-UA" altLang="ru-RU" sz="2000" dirty="0"/>
              <a:t>. У разі необхідності для цього запрошують медичного працівника.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sz="2000" dirty="0"/>
              <a:t>            </a:t>
            </a:r>
            <a:r>
              <a:rPr lang="uk-UA" altLang="ru-RU" sz="2000" dirty="0">
                <a:solidFill>
                  <a:srgbClr val="FF0000"/>
                </a:solidFill>
              </a:rPr>
              <a:t>До обшуку особи належить й обстеження речей, </a:t>
            </a:r>
            <a:r>
              <a:rPr lang="uk-UA" altLang="ru-RU" sz="2000" dirty="0"/>
              <a:t>які є у </a:t>
            </a:r>
            <a:r>
              <a:rPr lang="uk-UA" altLang="ru-RU" sz="2000" dirty="0" err="1"/>
              <a:t>обшукуваного</a:t>
            </a:r>
            <a:r>
              <a:rPr lang="uk-UA" altLang="ru-RU" sz="2000" dirty="0"/>
              <a:t>: портфелів, дипломатів, валіз, сумок, гаманців. Ці речі ретельно досліджують з метою виявлення тайників та предметів, які шукають.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Обшук транспортних засобів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229600" cy="49530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sz="2200" dirty="0"/>
              <a:t>           Передбачає примусове обстеження будь-якого транспортного засобу, який є у приватному володінні громадянина.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sz="2200" dirty="0"/>
              <a:t>          Такий обшук має певну специфіку залежно </a:t>
            </a:r>
            <a:r>
              <a:rPr lang="uk-UA" altLang="ru-RU" sz="2200" dirty="0">
                <a:solidFill>
                  <a:srgbClr val="FF0000"/>
                </a:solidFill>
              </a:rPr>
              <a:t>від виду обшуку та особливостей транспортного засобу.</a:t>
            </a:r>
            <a:r>
              <a:rPr lang="uk-UA" altLang="ru-RU" sz="2200" dirty="0"/>
              <a:t> </a:t>
            </a:r>
            <a:endParaRPr lang="uk-UA" altLang="ru-RU" sz="22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sz="2200" dirty="0" smtClean="0"/>
              <a:t>Обстеження </a:t>
            </a:r>
            <a:r>
              <a:rPr lang="uk-UA" altLang="ru-RU" sz="2200" dirty="0"/>
              <a:t>транспортних засобів повинно </a:t>
            </a:r>
            <a:r>
              <a:rPr lang="uk-UA" altLang="ru-RU" sz="2200" dirty="0">
                <a:solidFill>
                  <a:srgbClr val="FF0000"/>
                </a:solidFill>
              </a:rPr>
              <a:t>мати свою черговість і послідовність. </a:t>
            </a:r>
            <a:r>
              <a:rPr lang="uk-UA" altLang="ru-RU" sz="2200" dirty="0"/>
              <a:t>Так, обшук легкового автомобіля доцільно </a:t>
            </a:r>
            <a:r>
              <a:rPr lang="uk-UA" altLang="ru-RU" sz="2200" dirty="0">
                <a:solidFill>
                  <a:srgbClr val="FF0000"/>
                </a:solidFill>
              </a:rPr>
              <a:t>розпочинати з багажника і закінчувати мотором.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sz="2200" dirty="0"/>
              <a:t>           Механізми і деталі, що розташовані в автомобілі, під днищем, бажано дослідити на «ямі».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sz="2200" dirty="0"/>
              <a:t>           Оглядається автомобіль й під капотом. Обшук автотранспортних засобів доцільно проводити </a:t>
            </a:r>
            <a:r>
              <a:rPr lang="uk-UA" altLang="ru-RU" sz="2200" dirty="0">
                <a:solidFill>
                  <a:srgbClr val="FF0000"/>
                </a:solidFill>
              </a:rPr>
              <a:t>за участю </a:t>
            </a:r>
            <a:r>
              <a:rPr lang="uk-UA" altLang="ru-RU" sz="2200" dirty="0" err="1">
                <a:solidFill>
                  <a:srgbClr val="FF0000"/>
                </a:solidFill>
              </a:rPr>
              <a:t>спеціаліста-автотехніка</a:t>
            </a:r>
            <a:r>
              <a:rPr lang="uk-UA" altLang="ru-RU" sz="2200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AutoShape 2"/>
          <p:cNvSpPr>
            <a:spLocks noGrp="1" noChangeArrowheads="1"/>
          </p:cNvSpPr>
          <p:nvPr>
            <p:ph type="title"/>
          </p:nvPr>
        </p:nvSpPr>
        <p:spPr>
          <a:xfrm>
            <a:off x="2514600" y="990600"/>
            <a:ext cx="4648200" cy="685800"/>
          </a:xfrm>
          <a:noFill/>
          <a:ln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altLang="ru-RU"/>
              <a:t>Види обшуку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2438400"/>
            <a:ext cx="4648200" cy="609600"/>
          </a:xfrm>
          <a:solidFill>
            <a:schemeClr val="bg1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altLang="ru-RU" dirty="0">
                <a:solidFill>
                  <a:schemeClr val="tx2"/>
                </a:solidFill>
              </a:rPr>
              <a:t>  </a:t>
            </a:r>
            <a:r>
              <a:rPr lang="uk-UA" altLang="ru-RU" dirty="0">
                <a:solidFill>
                  <a:srgbClr val="FF0000"/>
                </a:solidFill>
              </a:rPr>
              <a:t>За обсягом дослідження</a:t>
            </a:r>
            <a:r>
              <a:rPr lang="uk-UA" altLang="ru-RU" dirty="0">
                <a:solidFill>
                  <a:schemeClr val="tx2"/>
                </a:solidFill>
              </a:rPr>
              <a:t>:</a:t>
            </a:r>
          </a:p>
        </p:txBody>
      </p:sp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1295400" y="3276600"/>
            <a:ext cx="7391400" cy="376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/>
              <a:t>У науковій літературі виділяться</a:t>
            </a:r>
            <a:r>
              <a:rPr lang="uk-UA" altLang="ru-RU" b="0">
                <a:solidFill>
                  <a:schemeClr val="tx2"/>
                </a:solidFill>
              </a:rPr>
              <a:t> </a:t>
            </a:r>
            <a:r>
              <a:rPr lang="uk-UA" altLang="ru-RU" b="0"/>
              <a:t>обшуки:</a:t>
            </a:r>
          </a:p>
        </p:txBody>
      </p:sp>
      <p:sp>
        <p:nvSpPr>
          <p:cNvPr id="183301" name="Rectangle 5"/>
          <p:cNvSpPr>
            <a:spLocks noChangeArrowheads="1"/>
          </p:cNvSpPr>
          <p:nvPr/>
        </p:nvSpPr>
        <p:spPr bwMode="auto">
          <a:xfrm>
            <a:off x="914400" y="5334000"/>
            <a:ext cx="8077200" cy="1196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400" b="0" dirty="0">
                <a:solidFill>
                  <a:srgbClr val="FF0000"/>
                </a:solidFill>
              </a:rPr>
              <a:t>Додатковий</a:t>
            </a:r>
            <a:r>
              <a:rPr lang="uk-UA" altLang="ru-RU" sz="2400" b="0" dirty="0">
                <a:solidFill>
                  <a:schemeClr val="tx2"/>
                </a:solidFill>
              </a:rPr>
              <a:t> </a:t>
            </a:r>
            <a:r>
              <a:rPr lang="uk-UA" altLang="ru-RU" sz="2400" b="0" dirty="0"/>
              <a:t>обшук, спрямований на дослідження</a:t>
            </a:r>
          </a:p>
          <a:p>
            <a:r>
              <a:rPr lang="uk-UA" altLang="ru-RU" sz="2400" b="0" dirty="0"/>
              <a:t>певних об’єктів або ділянок, що залишилися</a:t>
            </a:r>
          </a:p>
          <a:p>
            <a:r>
              <a:rPr lang="uk-UA" altLang="ru-RU" sz="2400" b="0" dirty="0"/>
              <a:t>необстеженими під час проведення основного обшуку</a:t>
            </a:r>
          </a:p>
        </p:txBody>
      </p:sp>
      <p:sp>
        <p:nvSpPr>
          <p:cNvPr id="183302" name="Rectangle 6"/>
          <p:cNvSpPr>
            <a:spLocks noChangeArrowheads="1"/>
          </p:cNvSpPr>
          <p:nvPr/>
        </p:nvSpPr>
        <p:spPr bwMode="auto">
          <a:xfrm>
            <a:off x="1524000" y="4495800"/>
            <a:ext cx="2057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uk-UA" altLang="ru-RU" dirty="0"/>
              <a:t> </a:t>
            </a:r>
            <a:r>
              <a:rPr lang="uk-UA" altLang="ru-RU" sz="2400" b="0" dirty="0">
                <a:solidFill>
                  <a:srgbClr val="FF0000"/>
                </a:solidFill>
              </a:rPr>
              <a:t>основний</a:t>
            </a:r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6324600" y="4495800"/>
            <a:ext cx="2057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uk-UA" altLang="ru-RU" sz="2400" dirty="0"/>
              <a:t> </a:t>
            </a:r>
            <a:r>
              <a:rPr lang="uk-UA" altLang="ru-RU" sz="2400" b="0" dirty="0">
                <a:solidFill>
                  <a:srgbClr val="FF0000"/>
                </a:solidFill>
              </a:rPr>
              <a:t>додатковий</a:t>
            </a:r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762000" y="1905000"/>
            <a:ext cx="7162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4724400" y="1676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3307" name="Line 11"/>
          <p:cNvSpPr>
            <a:spLocks noChangeShapeType="1"/>
          </p:cNvSpPr>
          <p:nvPr/>
        </p:nvSpPr>
        <p:spPr bwMode="auto">
          <a:xfrm>
            <a:off x="4724400" y="3048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3308" name="Line 12"/>
          <p:cNvSpPr>
            <a:spLocks noChangeShapeType="1"/>
          </p:cNvSpPr>
          <p:nvPr/>
        </p:nvSpPr>
        <p:spPr bwMode="auto">
          <a:xfrm flipH="1">
            <a:off x="3505200" y="3657600"/>
            <a:ext cx="1219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3309" name="Line 13"/>
          <p:cNvSpPr>
            <a:spLocks noChangeShapeType="1"/>
          </p:cNvSpPr>
          <p:nvPr/>
        </p:nvSpPr>
        <p:spPr bwMode="auto">
          <a:xfrm>
            <a:off x="4724400" y="3657600"/>
            <a:ext cx="1676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3310" name="Line 14"/>
          <p:cNvSpPr>
            <a:spLocks noChangeShapeType="1"/>
          </p:cNvSpPr>
          <p:nvPr/>
        </p:nvSpPr>
        <p:spPr bwMode="auto">
          <a:xfrm flipH="1">
            <a:off x="4419600" y="4876800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AutoShape 2"/>
          <p:cNvSpPr>
            <a:spLocks noGrp="1" noChangeArrowheads="1"/>
          </p:cNvSpPr>
          <p:nvPr>
            <p:ph type="title"/>
          </p:nvPr>
        </p:nvSpPr>
        <p:spPr>
          <a:xfrm>
            <a:off x="2514600" y="838200"/>
            <a:ext cx="4419600" cy="762000"/>
          </a:xfrm>
          <a:noFill/>
          <a:ln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altLang="ru-RU"/>
              <a:t>Види обшуку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91400" cy="609600"/>
          </a:xfrm>
          <a:solidFill>
            <a:schemeClr val="bg1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altLang="ru-RU" dirty="0">
                <a:solidFill>
                  <a:schemeClr val="tx2"/>
                </a:solidFill>
              </a:rPr>
              <a:t> </a:t>
            </a:r>
            <a:r>
              <a:rPr lang="uk-UA" altLang="ru-RU" dirty="0">
                <a:solidFill>
                  <a:srgbClr val="FF0000"/>
                </a:solidFill>
              </a:rPr>
              <a:t>за послідовністю (черговістю) проведення:</a:t>
            </a:r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936625" y="2540000"/>
            <a:ext cx="3079750" cy="528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 sz="2800" b="0" dirty="0">
                <a:solidFill>
                  <a:srgbClr val="FF0000"/>
                </a:solidFill>
              </a:rPr>
              <a:t>первинний </a:t>
            </a:r>
            <a:r>
              <a:rPr lang="uk-UA" altLang="ru-RU" sz="2800" b="0" dirty="0"/>
              <a:t>обшук</a:t>
            </a:r>
          </a:p>
        </p:txBody>
      </p:sp>
      <p:sp>
        <p:nvSpPr>
          <p:cNvPr id="184325" name="Rectangle 5"/>
          <p:cNvSpPr>
            <a:spLocks noChangeArrowheads="1"/>
          </p:cNvSpPr>
          <p:nvPr/>
        </p:nvSpPr>
        <p:spPr bwMode="auto">
          <a:xfrm>
            <a:off x="1143000" y="3429000"/>
            <a:ext cx="2819400" cy="650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/>
              <a:t>слідча дія, яка</a:t>
            </a:r>
          </a:p>
          <a:p>
            <a:r>
              <a:rPr lang="uk-UA" altLang="ru-RU" b="0"/>
              <a:t>проводиться вперше</a:t>
            </a:r>
          </a:p>
        </p:txBody>
      </p:sp>
      <p:sp>
        <p:nvSpPr>
          <p:cNvPr id="184326" name="Rectangle 6"/>
          <p:cNvSpPr>
            <a:spLocks noChangeArrowheads="1"/>
          </p:cNvSpPr>
          <p:nvPr/>
        </p:nvSpPr>
        <p:spPr bwMode="auto">
          <a:xfrm>
            <a:off x="5967413" y="2540000"/>
            <a:ext cx="3046412" cy="528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 sz="2800" b="0" dirty="0">
                <a:solidFill>
                  <a:srgbClr val="FF0000"/>
                </a:solidFill>
              </a:rPr>
              <a:t>повторний </a:t>
            </a:r>
            <a:r>
              <a:rPr lang="uk-UA" altLang="ru-RU" sz="2800" b="0" dirty="0"/>
              <a:t>обшук</a:t>
            </a:r>
          </a:p>
        </p:txBody>
      </p:sp>
      <p:sp>
        <p:nvSpPr>
          <p:cNvPr id="184327" name="Rectangle 7"/>
          <p:cNvSpPr>
            <a:spLocks noChangeArrowheads="1"/>
          </p:cNvSpPr>
          <p:nvPr/>
        </p:nvSpPr>
        <p:spPr bwMode="auto">
          <a:xfrm>
            <a:off x="5257800" y="3200400"/>
            <a:ext cx="3581400" cy="120032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 dirty="0"/>
              <a:t>У слідчій практиці можуть</a:t>
            </a:r>
          </a:p>
          <a:p>
            <a:r>
              <a:rPr lang="uk-UA" altLang="ru-RU" b="0" dirty="0"/>
              <a:t>складатися ситуації, які </a:t>
            </a:r>
            <a:r>
              <a:rPr lang="uk-UA" altLang="ru-RU" b="0" dirty="0">
                <a:solidFill>
                  <a:srgbClr val="FF0000"/>
                </a:solidFill>
              </a:rPr>
              <a:t>вимагають (зумовлюють) проведення повторного обшуку</a:t>
            </a:r>
            <a:r>
              <a:rPr lang="uk-UA" altLang="ru-RU" b="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84328" name="Rectangle 8"/>
          <p:cNvSpPr>
            <a:spLocks noChangeArrowheads="1"/>
          </p:cNvSpPr>
          <p:nvPr/>
        </p:nvSpPr>
        <p:spPr bwMode="auto">
          <a:xfrm>
            <a:off x="990600" y="4648200"/>
            <a:ext cx="1676400" cy="20240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uk-UA" altLang="ru-RU" b="0"/>
              <a:t>– первинний обшук, який проводився неякісно, з порушенням тактичних рекомендацій</a:t>
            </a:r>
          </a:p>
        </p:txBody>
      </p:sp>
      <p:sp>
        <p:nvSpPr>
          <p:cNvPr id="184329" name="Rectangle 9"/>
          <p:cNvSpPr>
            <a:spLocks noChangeArrowheads="1"/>
          </p:cNvSpPr>
          <p:nvPr/>
        </p:nvSpPr>
        <p:spPr bwMode="auto">
          <a:xfrm>
            <a:off x="2971800" y="5105400"/>
            <a:ext cx="2743200" cy="1474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uk-UA" altLang="ru-RU" b="0"/>
              <a:t>– під час подальшого розслідування були одержані відомості про не виявлені первинним обшуком</a:t>
            </a:r>
          </a:p>
        </p:txBody>
      </p:sp>
      <p:sp>
        <p:nvSpPr>
          <p:cNvPr id="184330" name="Rectangle 10"/>
          <p:cNvSpPr>
            <a:spLocks noChangeArrowheads="1"/>
          </p:cNvSpPr>
          <p:nvPr/>
        </p:nvSpPr>
        <p:spPr bwMode="auto">
          <a:xfrm>
            <a:off x="5943600" y="4800600"/>
            <a:ext cx="2819400" cy="1749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uk-UA" altLang="ru-RU" b="0"/>
              <a:t>– отримання оперативно-розшукової інформації про конкретне місце приховання розшукуваних об’єктів</a:t>
            </a:r>
          </a:p>
        </p:txBody>
      </p:sp>
      <p:sp>
        <p:nvSpPr>
          <p:cNvPr id="184331" name="Line 11"/>
          <p:cNvSpPr>
            <a:spLocks noChangeShapeType="1"/>
          </p:cNvSpPr>
          <p:nvPr/>
        </p:nvSpPr>
        <p:spPr bwMode="auto">
          <a:xfrm flipH="1">
            <a:off x="3962400" y="2362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32" name="Line 12"/>
          <p:cNvSpPr>
            <a:spLocks noChangeShapeType="1"/>
          </p:cNvSpPr>
          <p:nvPr/>
        </p:nvSpPr>
        <p:spPr bwMode="auto">
          <a:xfrm>
            <a:off x="4876800" y="2362200"/>
            <a:ext cx="1143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33" name="Line 13"/>
          <p:cNvSpPr>
            <a:spLocks noChangeShapeType="1"/>
          </p:cNvSpPr>
          <p:nvPr/>
        </p:nvSpPr>
        <p:spPr bwMode="auto">
          <a:xfrm>
            <a:off x="2514600" y="3048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34" name="Line 14"/>
          <p:cNvSpPr>
            <a:spLocks noChangeShapeType="1"/>
          </p:cNvSpPr>
          <p:nvPr/>
        </p:nvSpPr>
        <p:spPr bwMode="auto">
          <a:xfrm flipH="1">
            <a:off x="5486400" y="29718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35" name="Line 15"/>
          <p:cNvSpPr>
            <a:spLocks noChangeShapeType="1"/>
          </p:cNvSpPr>
          <p:nvPr/>
        </p:nvSpPr>
        <p:spPr bwMode="auto">
          <a:xfrm flipH="1">
            <a:off x="2514600" y="4419600"/>
            <a:ext cx="2895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36" name="Line 16"/>
          <p:cNvSpPr>
            <a:spLocks noChangeShapeType="1"/>
          </p:cNvSpPr>
          <p:nvPr/>
        </p:nvSpPr>
        <p:spPr bwMode="auto">
          <a:xfrm flipH="1">
            <a:off x="4876800" y="44196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38" name="Line 18"/>
          <p:cNvSpPr>
            <a:spLocks noChangeShapeType="1"/>
          </p:cNvSpPr>
          <p:nvPr/>
        </p:nvSpPr>
        <p:spPr bwMode="auto">
          <a:xfrm>
            <a:off x="5410200" y="4419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4600" y="762000"/>
            <a:ext cx="4876800" cy="762000"/>
          </a:xfrm>
          <a:noFill/>
          <a:ln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altLang="ru-RU"/>
              <a:t>Види обшуку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95600" y="1676400"/>
            <a:ext cx="4191000" cy="685800"/>
          </a:xfrm>
          <a:solidFill>
            <a:schemeClr val="bg1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altLang="ru-RU" dirty="0">
                <a:solidFill>
                  <a:srgbClr val="FF0000"/>
                </a:solidFill>
              </a:rPr>
              <a:t>за часом проведення</a:t>
            </a:r>
          </a:p>
        </p:txBody>
      </p:sp>
      <p:sp>
        <p:nvSpPr>
          <p:cNvPr id="185350" name="Rectangle 6"/>
          <p:cNvSpPr>
            <a:spLocks noChangeArrowheads="1"/>
          </p:cNvSpPr>
          <p:nvPr/>
        </p:nvSpPr>
        <p:spPr bwMode="auto">
          <a:xfrm>
            <a:off x="2743200" y="2514600"/>
            <a:ext cx="4572000" cy="650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/>
              <a:t>У науковій літературі більшість учених</a:t>
            </a:r>
          </a:p>
          <a:p>
            <a:r>
              <a:rPr lang="uk-UA" altLang="ru-RU" b="0"/>
              <a:t>обшук поділяє:</a:t>
            </a:r>
          </a:p>
        </p:txBody>
      </p:sp>
      <p:sp>
        <p:nvSpPr>
          <p:cNvPr id="185351" name="Rectangle 7"/>
          <p:cNvSpPr>
            <a:spLocks noChangeArrowheads="1"/>
          </p:cNvSpPr>
          <p:nvPr/>
        </p:nvSpPr>
        <p:spPr bwMode="auto">
          <a:xfrm>
            <a:off x="1600200" y="3352800"/>
            <a:ext cx="1449388" cy="376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 b="0" dirty="0">
                <a:solidFill>
                  <a:srgbClr val="FF0000"/>
                </a:solidFill>
              </a:rPr>
              <a:t>одночасний</a:t>
            </a:r>
          </a:p>
        </p:txBody>
      </p:sp>
      <p:sp>
        <p:nvSpPr>
          <p:cNvPr id="185352" name="Rectangle 8"/>
          <p:cNvSpPr>
            <a:spLocks noChangeArrowheads="1"/>
          </p:cNvSpPr>
          <p:nvPr/>
        </p:nvSpPr>
        <p:spPr bwMode="auto">
          <a:xfrm>
            <a:off x="6477000" y="3352800"/>
            <a:ext cx="1471613" cy="376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 b="0" dirty="0">
                <a:solidFill>
                  <a:srgbClr val="FF0000"/>
                </a:solidFill>
              </a:rPr>
              <a:t>різночасний</a:t>
            </a:r>
          </a:p>
        </p:txBody>
      </p:sp>
      <p:sp>
        <p:nvSpPr>
          <p:cNvPr id="185356" name="Rectangle 12"/>
          <p:cNvSpPr>
            <a:spLocks noChangeArrowheads="1"/>
          </p:cNvSpPr>
          <p:nvPr/>
        </p:nvSpPr>
        <p:spPr bwMode="auto">
          <a:xfrm>
            <a:off x="5257800" y="4038600"/>
            <a:ext cx="3733800" cy="2298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/>
              <a:t>це звичайні обшуки,</a:t>
            </a:r>
          </a:p>
          <a:p>
            <a:r>
              <a:rPr lang="uk-UA" altLang="ru-RU" b="0"/>
              <a:t>які проводяться в різний час у тієї самої особи або в різних осіб, що проходять</a:t>
            </a:r>
            <a:r>
              <a:rPr lang="en-US" altLang="ru-RU" b="0"/>
              <a:t> </a:t>
            </a:r>
            <a:r>
              <a:rPr lang="uk-UA" altLang="ru-RU" b="0"/>
              <a:t>підозрюваними за тією самою справою. Різночасний обшук проводиться із розривом у</a:t>
            </a:r>
          </a:p>
          <a:p>
            <a:r>
              <a:rPr lang="uk-UA" altLang="ru-RU" b="0"/>
              <a:t>часі на декількох об’єктах.</a:t>
            </a:r>
          </a:p>
        </p:txBody>
      </p:sp>
      <p:sp>
        <p:nvSpPr>
          <p:cNvPr id="185357" name="Rectangle 13"/>
          <p:cNvSpPr>
            <a:spLocks noChangeArrowheads="1"/>
          </p:cNvSpPr>
          <p:nvPr/>
        </p:nvSpPr>
        <p:spPr bwMode="auto">
          <a:xfrm>
            <a:off x="1066800" y="4114800"/>
            <a:ext cx="3962400" cy="2031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 dirty="0"/>
              <a:t>це погоджене</a:t>
            </a:r>
            <a:r>
              <a:rPr lang="en-US" altLang="ru-RU" b="0" dirty="0"/>
              <a:t> </a:t>
            </a:r>
            <a:r>
              <a:rPr lang="uk-UA" altLang="ru-RU" b="0" dirty="0"/>
              <a:t>за часом</a:t>
            </a:r>
            <a:r>
              <a:rPr lang="en-US" altLang="ru-RU" b="0" dirty="0"/>
              <a:t> </a:t>
            </a:r>
            <a:r>
              <a:rPr lang="uk-UA" altLang="ru-RU" b="0" dirty="0"/>
              <a:t>проведення слідчо-оперативними</a:t>
            </a:r>
            <a:r>
              <a:rPr lang="en-US" altLang="ru-RU" b="0" dirty="0"/>
              <a:t> </a:t>
            </a:r>
            <a:r>
              <a:rPr lang="uk-UA" altLang="ru-RU" b="0" dirty="0"/>
              <a:t>групами, що взаємодіють між собою, кількох</a:t>
            </a:r>
            <a:r>
              <a:rPr lang="en-US" altLang="ru-RU" b="0" dirty="0"/>
              <a:t> </a:t>
            </a:r>
            <a:r>
              <a:rPr lang="uk-UA" altLang="ru-RU" b="0" dirty="0"/>
              <a:t>обшуків у різних місцях або осіб.</a:t>
            </a:r>
            <a:endParaRPr lang="en-US" altLang="ru-RU" b="0" dirty="0"/>
          </a:p>
          <a:p>
            <a:r>
              <a:rPr lang="uk-UA" altLang="ru-RU" b="0" dirty="0"/>
              <a:t>Обшук проводиться одночасно на декількох об’єктах, його</a:t>
            </a:r>
          </a:p>
          <a:p>
            <a:r>
              <a:rPr lang="uk-UA" altLang="ru-RU" b="0" dirty="0">
                <a:solidFill>
                  <a:schemeClr val="tx2"/>
                </a:solidFill>
              </a:rPr>
              <a:t>називають ще </a:t>
            </a:r>
            <a:r>
              <a:rPr lang="uk-UA" altLang="ru-RU" b="0" dirty="0">
                <a:solidFill>
                  <a:srgbClr val="FF0000"/>
                </a:solidFill>
              </a:rPr>
              <a:t>груповим</a:t>
            </a:r>
            <a:r>
              <a:rPr lang="uk-UA" altLang="ru-RU" b="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85358" name="Line 14"/>
          <p:cNvSpPr>
            <a:spLocks noChangeShapeType="1"/>
          </p:cNvSpPr>
          <p:nvPr/>
        </p:nvSpPr>
        <p:spPr bwMode="auto">
          <a:xfrm>
            <a:off x="4876800" y="1524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5359" name="Line 15"/>
          <p:cNvSpPr>
            <a:spLocks noChangeShapeType="1"/>
          </p:cNvSpPr>
          <p:nvPr/>
        </p:nvSpPr>
        <p:spPr bwMode="auto">
          <a:xfrm>
            <a:off x="4876800" y="2362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5360" name="Line 16"/>
          <p:cNvSpPr>
            <a:spLocks noChangeShapeType="1"/>
          </p:cNvSpPr>
          <p:nvPr/>
        </p:nvSpPr>
        <p:spPr bwMode="auto">
          <a:xfrm flipH="1">
            <a:off x="3048000" y="3200400"/>
            <a:ext cx="1828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5361" name="Line 17"/>
          <p:cNvSpPr>
            <a:spLocks noChangeShapeType="1"/>
          </p:cNvSpPr>
          <p:nvPr/>
        </p:nvSpPr>
        <p:spPr bwMode="auto">
          <a:xfrm>
            <a:off x="4876800" y="3200400"/>
            <a:ext cx="1600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5362" name="Line 18"/>
          <p:cNvSpPr>
            <a:spLocks noChangeShapeType="1"/>
          </p:cNvSpPr>
          <p:nvPr/>
        </p:nvSpPr>
        <p:spPr bwMode="auto">
          <a:xfrm>
            <a:off x="2209800" y="3733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5363" name="Line 19"/>
          <p:cNvSpPr>
            <a:spLocks noChangeShapeType="1"/>
          </p:cNvSpPr>
          <p:nvPr/>
        </p:nvSpPr>
        <p:spPr bwMode="auto">
          <a:xfrm flipH="1">
            <a:off x="7162800" y="3733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5367" name="Rectangle 23"/>
          <p:cNvSpPr>
            <a:spLocks noChangeArrowheads="1"/>
          </p:cNvSpPr>
          <p:nvPr/>
        </p:nvSpPr>
        <p:spPr bwMode="auto">
          <a:xfrm>
            <a:off x="7162800" y="1905000"/>
            <a:ext cx="838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5368" name="Rectangle 24"/>
          <p:cNvSpPr>
            <a:spLocks noChangeArrowheads="1"/>
          </p:cNvSpPr>
          <p:nvPr/>
        </p:nvSpPr>
        <p:spPr bwMode="auto">
          <a:xfrm>
            <a:off x="762000" y="1905000"/>
            <a:ext cx="2057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AutoShape 2"/>
          <p:cNvSpPr>
            <a:spLocks noGrp="1" noChangeArrowheads="1"/>
          </p:cNvSpPr>
          <p:nvPr>
            <p:ph type="title"/>
          </p:nvPr>
        </p:nvSpPr>
        <p:spPr>
          <a:xfrm>
            <a:off x="2743200" y="838200"/>
            <a:ext cx="4572000" cy="685800"/>
          </a:xfrm>
          <a:noFill/>
          <a:ln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altLang="ru-RU" sz="3200"/>
              <a:t>Одночасний обшук</a:t>
            </a:r>
          </a:p>
        </p:txBody>
      </p:sp>
      <p:sp>
        <p:nvSpPr>
          <p:cNvPr id="186372" name="Rectangle 4"/>
          <p:cNvSpPr>
            <a:spLocks noChangeArrowheads="1"/>
          </p:cNvSpPr>
          <p:nvPr/>
        </p:nvSpPr>
        <p:spPr bwMode="auto">
          <a:xfrm>
            <a:off x="1143000" y="1676400"/>
            <a:ext cx="7620000" cy="1477328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 dirty="0" smtClean="0">
                <a:solidFill>
                  <a:srgbClr val="FF0000"/>
                </a:solidFill>
              </a:rPr>
              <a:t>Підстави</a:t>
            </a:r>
            <a:r>
              <a:rPr lang="uk-UA" altLang="ru-RU" b="0" dirty="0" smtClean="0">
                <a:solidFill>
                  <a:schemeClr val="tx2"/>
                </a:solidFill>
              </a:rPr>
              <a:t> для проведення</a:t>
            </a:r>
            <a:r>
              <a:rPr lang="uk-UA" altLang="ru-RU" b="0" dirty="0" smtClean="0"/>
              <a:t> </a:t>
            </a:r>
            <a:r>
              <a:rPr lang="uk-UA" altLang="ru-RU" b="0" dirty="0"/>
              <a:t>таких обшуків:</a:t>
            </a:r>
          </a:p>
          <a:p>
            <a:pPr algn="l"/>
            <a:r>
              <a:rPr lang="uk-UA" altLang="ru-RU" b="0" dirty="0"/>
              <a:t>– наявність стійкої організованої злочинної групи;</a:t>
            </a:r>
          </a:p>
          <a:p>
            <a:pPr algn="l"/>
            <a:r>
              <a:rPr lang="uk-UA" altLang="ru-RU" b="0" dirty="0"/>
              <a:t>– </a:t>
            </a:r>
            <a:r>
              <a:rPr lang="uk-UA" altLang="ru-RU" b="0" dirty="0" err="1"/>
              <a:t>розосереджуваність</a:t>
            </a:r>
            <a:r>
              <a:rPr lang="uk-UA" altLang="ru-RU" b="0" dirty="0"/>
              <a:t> об’єктів пошуку;</a:t>
            </a:r>
          </a:p>
          <a:p>
            <a:pPr algn="l"/>
            <a:r>
              <a:rPr lang="uk-UA" altLang="ru-RU" b="0" dirty="0"/>
              <a:t>– </a:t>
            </a:r>
            <a:r>
              <a:rPr lang="uk-UA" altLang="ru-RU" b="0" dirty="0" err="1"/>
              <a:t>невзяття</a:t>
            </a:r>
            <a:r>
              <a:rPr lang="uk-UA" altLang="ru-RU" b="0" dirty="0"/>
              <a:t> членів злочинного угруповання під варту;</a:t>
            </a:r>
          </a:p>
          <a:p>
            <a:pPr algn="l"/>
            <a:r>
              <a:rPr lang="uk-UA" altLang="ru-RU" b="0" dirty="0"/>
              <a:t>– наявність налагодженої системи взаємодії членів злочинної групи.</a:t>
            </a:r>
          </a:p>
        </p:txBody>
      </p:sp>
      <p:sp>
        <p:nvSpPr>
          <p:cNvPr id="186374" name="Rectangle 6"/>
          <p:cNvSpPr>
            <a:spLocks noChangeArrowheads="1"/>
          </p:cNvSpPr>
          <p:nvPr/>
        </p:nvSpPr>
        <p:spPr bwMode="auto">
          <a:xfrm>
            <a:off x="1219200" y="5181600"/>
            <a:ext cx="7696200" cy="1474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 dirty="0"/>
              <a:t>Одночасні обшуки можуть проводитися і за злочинами, які </a:t>
            </a:r>
            <a:r>
              <a:rPr lang="uk-UA" altLang="ru-RU" b="0" dirty="0">
                <a:solidFill>
                  <a:srgbClr val="FF0000"/>
                </a:solidFill>
              </a:rPr>
              <a:t>вчинені однією особою</a:t>
            </a:r>
            <a:r>
              <a:rPr lang="uk-UA" altLang="ru-RU" b="0" dirty="0"/>
              <a:t>. Щоб приховати сліди злочину, особа нерідко користується послугами інших осіб,що зумовлює проведення обшуків одночасно у різних місцях.  </a:t>
            </a:r>
          </a:p>
          <a:p>
            <a:r>
              <a:rPr lang="uk-UA" altLang="ru-RU" b="0" dirty="0"/>
              <a:t>Являє собою тактичну операцію.</a:t>
            </a:r>
          </a:p>
        </p:txBody>
      </p:sp>
      <p:sp>
        <p:nvSpPr>
          <p:cNvPr id="186375" name="Rectangle 7"/>
          <p:cNvSpPr>
            <a:spLocks noChangeArrowheads="1"/>
          </p:cNvSpPr>
          <p:nvPr/>
        </p:nvSpPr>
        <p:spPr bwMode="auto">
          <a:xfrm>
            <a:off x="1066800" y="3733800"/>
            <a:ext cx="7924800" cy="1200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 dirty="0"/>
              <a:t>Одночасні обшуки проводяться у справах, за якими проходять </a:t>
            </a:r>
            <a:r>
              <a:rPr lang="uk-UA" altLang="ru-RU" b="0" dirty="0">
                <a:solidFill>
                  <a:srgbClr val="FF0000"/>
                </a:solidFill>
              </a:rPr>
              <a:t>декілька</a:t>
            </a:r>
            <a:r>
              <a:rPr lang="uk-UA" altLang="ru-RU" b="0" dirty="0">
                <a:solidFill>
                  <a:schemeClr val="tx2"/>
                </a:solidFill>
              </a:rPr>
              <a:t> </a:t>
            </a:r>
            <a:r>
              <a:rPr lang="uk-UA" altLang="ru-RU" b="0" dirty="0"/>
              <a:t>осіб як підозрювані, одночасне проведення</a:t>
            </a:r>
          </a:p>
          <a:p>
            <a:r>
              <a:rPr lang="uk-UA" altLang="ru-RU" b="0" dirty="0"/>
              <a:t>обшуків необхідне для розслідування злочинів, </a:t>
            </a:r>
            <a:r>
              <a:rPr lang="uk-UA" altLang="ru-RU" b="0" dirty="0">
                <a:solidFill>
                  <a:srgbClr val="FF0000"/>
                </a:solidFill>
              </a:rPr>
              <a:t>учинених кількома особами.</a:t>
            </a:r>
          </a:p>
        </p:txBody>
      </p:sp>
      <p:sp>
        <p:nvSpPr>
          <p:cNvPr id="186376" name="Line 8"/>
          <p:cNvSpPr>
            <a:spLocks noChangeShapeType="1"/>
          </p:cNvSpPr>
          <p:nvPr/>
        </p:nvSpPr>
        <p:spPr bwMode="auto">
          <a:xfrm>
            <a:off x="4876800" y="1524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377" name="Line 9"/>
          <p:cNvSpPr>
            <a:spLocks noChangeShapeType="1"/>
          </p:cNvSpPr>
          <p:nvPr/>
        </p:nvSpPr>
        <p:spPr bwMode="auto">
          <a:xfrm>
            <a:off x="4953000" y="3153728"/>
            <a:ext cx="0" cy="5800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378" name="Line 10"/>
          <p:cNvSpPr>
            <a:spLocks noChangeShapeType="1"/>
          </p:cNvSpPr>
          <p:nvPr/>
        </p:nvSpPr>
        <p:spPr bwMode="auto">
          <a:xfrm>
            <a:off x="4953000" y="4953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828800"/>
            <a:ext cx="7010400" cy="685800"/>
          </a:xfrm>
          <a:solidFill>
            <a:schemeClr val="bg1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altLang="ru-RU" dirty="0">
                <a:solidFill>
                  <a:srgbClr val="FF0000"/>
                </a:solidFill>
              </a:rPr>
              <a:t>за етапами досудового розслідування</a:t>
            </a:r>
            <a:r>
              <a:rPr lang="uk-UA" altLang="ru-RU" dirty="0">
                <a:solidFill>
                  <a:schemeClr val="tx2"/>
                </a:solidFill>
              </a:rPr>
              <a:t>:</a:t>
            </a:r>
          </a:p>
        </p:txBody>
      </p:sp>
      <p:sp>
        <p:nvSpPr>
          <p:cNvPr id="187396" name="Rectangle 4"/>
          <p:cNvSpPr>
            <a:spLocks noChangeArrowheads="1"/>
          </p:cNvSpPr>
          <p:nvPr/>
        </p:nvSpPr>
        <p:spPr bwMode="auto">
          <a:xfrm>
            <a:off x="1828800" y="2819400"/>
            <a:ext cx="2362200" cy="92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 dirty="0"/>
              <a:t>на </a:t>
            </a:r>
            <a:r>
              <a:rPr lang="uk-UA" altLang="ru-RU" b="0" dirty="0">
                <a:solidFill>
                  <a:srgbClr val="FF0000"/>
                </a:solidFill>
              </a:rPr>
              <a:t>початковому</a:t>
            </a:r>
          </a:p>
          <a:p>
            <a:r>
              <a:rPr lang="uk-UA" altLang="ru-RU" b="0" dirty="0"/>
              <a:t>етапі досудового розслідування</a:t>
            </a:r>
          </a:p>
        </p:txBody>
      </p:sp>
      <p:sp>
        <p:nvSpPr>
          <p:cNvPr id="187397" name="Rectangle 5"/>
          <p:cNvSpPr>
            <a:spLocks noChangeArrowheads="1"/>
          </p:cNvSpPr>
          <p:nvPr/>
        </p:nvSpPr>
        <p:spPr bwMode="auto">
          <a:xfrm>
            <a:off x="2362200" y="4419600"/>
            <a:ext cx="4997450" cy="528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 sz="2800" b="0" dirty="0">
                <a:solidFill>
                  <a:srgbClr val="FF0000"/>
                </a:solidFill>
              </a:rPr>
              <a:t>за видом учиненого злочину</a:t>
            </a:r>
            <a:r>
              <a:rPr lang="uk-UA" altLang="ru-RU" sz="2800" b="0" dirty="0">
                <a:solidFill>
                  <a:schemeClr val="tx2"/>
                </a:solidFill>
              </a:rPr>
              <a:t>:</a:t>
            </a:r>
          </a:p>
        </p:txBody>
      </p:sp>
      <p:sp>
        <p:nvSpPr>
          <p:cNvPr id="187398" name="Rectangle 6"/>
          <p:cNvSpPr>
            <a:spLocks noChangeArrowheads="1"/>
          </p:cNvSpPr>
          <p:nvPr/>
        </p:nvSpPr>
        <p:spPr bwMode="auto">
          <a:xfrm>
            <a:off x="2057400" y="5334000"/>
            <a:ext cx="5562600" cy="9233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uk-UA" altLang="ru-RU" b="0" dirty="0" smtClean="0"/>
              <a:t>Обшук при розслідуванні</a:t>
            </a:r>
          </a:p>
          <a:p>
            <a:r>
              <a:rPr lang="uk-UA" altLang="ru-RU" b="0" dirty="0" smtClean="0"/>
              <a:t> </a:t>
            </a:r>
            <a:r>
              <a:rPr lang="uk-UA" altLang="ru-RU" b="0" dirty="0"/>
              <a:t>убивств, розбійних нападів, вимагань, крадіжок </a:t>
            </a:r>
          </a:p>
          <a:p>
            <a:r>
              <a:rPr lang="uk-UA" altLang="ru-RU" b="0" dirty="0"/>
              <a:t>та ін.</a:t>
            </a:r>
          </a:p>
        </p:txBody>
      </p:sp>
      <p:sp>
        <p:nvSpPr>
          <p:cNvPr id="187399" name="AutoShape 7"/>
          <p:cNvSpPr>
            <a:spLocks noGrp="1" noChangeArrowheads="1"/>
          </p:cNvSpPr>
          <p:nvPr>
            <p:ph type="title"/>
          </p:nvPr>
        </p:nvSpPr>
        <p:spPr>
          <a:xfrm>
            <a:off x="2514600" y="914400"/>
            <a:ext cx="4876800" cy="762000"/>
          </a:xfrm>
          <a:noFill/>
          <a:ln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altLang="ru-RU"/>
              <a:t>Види обшуку</a:t>
            </a:r>
          </a:p>
        </p:txBody>
      </p:sp>
      <p:sp>
        <p:nvSpPr>
          <p:cNvPr id="187400" name="Rectangle 8"/>
          <p:cNvSpPr>
            <a:spLocks noChangeArrowheads="1"/>
          </p:cNvSpPr>
          <p:nvPr/>
        </p:nvSpPr>
        <p:spPr bwMode="auto">
          <a:xfrm>
            <a:off x="5562600" y="2819400"/>
            <a:ext cx="2667000" cy="92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 dirty="0"/>
              <a:t>на </a:t>
            </a:r>
            <a:r>
              <a:rPr lang="uk-UA" altLang="ru-RU" b="0" dirty="0">
                <a:solidFill>
                  <a:srgbClr val="FF0000"/>
                </a:solidFill>
              </a:rPr>
              <a:t>подальшому </a:t>
            </a:r>
          </a:p>
          <a:p>
            <a:r>
              <a:rPr lang="uk-UA" altLang="ru-RU" b="0" dirty="0"/>
              <a:t>етапі досудового розслідування</a:t>
            </a:r>
          </a:p>
        </p:txBody>
      </p:sp>
      <p:sp>
        <p:nvSpPr>
          <p:cNvPr id="187401" name="Line 9"/>
          <p:cNvSpPr>
            <a:spLocks noChangeShapeType="1"/>
          </p:cNvSpPr>
          <p:nvPr/>
        </p:nvSpPr>
        <p:spPr bwMode="auto">
          <a:xfrm flipH="1">
            <a:off x="4191000" y="25146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02" name="Line 10"/>
          <p:cNvSpPr>
            <a:spLocks noChangeShapeType="1"/>
          </p:cNvSpPr>
          <p:nvPr/>
        </p:nvSpPr>
        <p:spPr bwMode="auto">
          <a:xfrm>
            <a:off x="4876800" y="25146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03" name="Line 11"/>
          <p:cNvSpPr>
            <a:spLocks noChangeShapeType="1"/>
          </p:cNvSpPr>
          <p:nvPr/>
        </p:nvSpPr>
        <p:spPr bwMode="auto">
          <a:xfrm>
            <a:off x="4800600" y="4953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04" name="Line 12"/>
          <p:cNvSpPr>
            <a:spLocks noChangeShapeType="1"/>
          </p:cNvSpPr>
          <p:nvPr/>
        </p:nvSpPr>
        <p:spPr bwMode="auto">
          <a:xfrm>
            <a:off x="762000" y="4038600"/>
            <a:ext cx="838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Тактика обшуку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 altLang="ru-RU"/>
              <a:t>       Поняття «тактика обшуку»</a:t>
            </a:r>
          </a:p>
          <a:p>
            <a:pPr>
              <a:buFont typeface="Wingdings" pitchFamily="2" charset="2"/>
              <a:buNone/>
            </a:pPr>
            <a:r>
              <a:rPr lang="uk-UA" altLang="ru-RU"/>
              <a:t>містить такі елементи:</a:t>
            </a:r>
          </a:p>
          <a:p>
            <a:pPr>
              <a:buFont typeface="Wingdings" pitchFamily="2" charset="2"/>
              <a:buNone/>
            </a:pPr>
            <a:r>
              <a:rPr lang="uk-UA" altLang="ru-RU"/>
              <a:t>– підготовка до обшуку;</a:t>
            </a:r>
          </a:p>
          <a:p>
            <a:pPr>
              <a:buFont typeface="Wingdings" pitchFamily="2" charset="2"/>
              <a:buNone/>
            </a:pPr>
            <a:r>
              <a:rPr lang="uk-UA" altLang="ru-RU"/>
              <a:t>– порядок проведення обшуку;</a:t>
            </a:r>
          </a:p>
          <a:p>
            <a:pPr>
              <a:buFont typeface="Wingdings" pitchFamily="2" charset="2"/>
              <a:buNone/>
            </a:pPr>
            <a:r>
              <a:rPr lang="uk-UA" altLang="ru-RU"/>
              <a:t>– тактичні прийоми обшуку.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686800" cy="4191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altLang="ru-RU" dirty="0"/>
              <a:t>          Відшукання прихованих об’єктів (знарядь злочину, речових доказів, трупів, осіб, які переховуються від суду і слідства) може бути здійснено під час проведення обшуку.</a:t>
            </a:r>
          </a:p>
          <a:p>
            <a:pPr>
              <a:buFont typeface="Wingdings" pitchFamily="2" charset="2"/>
              <a:buNone/>
            </a:pPr>
            <a:r>
              <a:rPr lang="uk-UA" altLang="ru-RU" dirty="0"/>
              <a:t>          </a:t>
            </a:r>
            <a:r>
              <a:rPr lang="uk-UA" altLang="ru-RU" dirty="0">
                <a:solidFill>
                  <a:srgbClr val="FF0000"/>
                </a:solidFill>
              </a:rPr>
              <a:t>Обшук </a:t>
            </a:r>
            <a:r>
              <a:rPr lang="uk-UA" altLang="ru-RU" dirty="0"/>
              <a:t>є одним із способів отримання доказової інформації у кримінальному процесі.</a:t>
            </a:r>
          </a:p>
          <a:p>
            <a:pPr>
              <a:buFont typeface="Wingdings" pitchFamily="2" charset="2"/>
              <a:buNone/>
            </a:pPr>
            <a:r>
              <a:rPr lang="uk-UA" altLang="ru-RU" dirty="0"/>
              <a:t>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924800" cy="762000"/>
          </a:xfrm>
          <a:noFill/>
          <a:ln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Організаційні і тактичні заходи:</a:t>
            </a:r>
          </a:p>
        </p:txBody>
      </p:sp>
      <p:sp>
        <p:nvSpPr>
          <p:cNvPr id="176132" name="Rectangle 4"/>
          <p:cNvSpPr>
            <a:spLocks noChangeArrowheads="1"/>
          </p:cNvSpPr>
          <p:nvPr/>
        </p:nvSpPr>
        <p:spPr bwMode="auto">
          <a:xfrm>
            <a:off x="838200" y="1828800"/>
            <a:ext cx="8153400" cy="4770438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FontTx/>
              <a:buChar char="-"/>
            </a:pPr>
            <a:r>
              <a:rPr lang="uk-UA" altLang="ru-RU" dirty="0"/>
              <a:t>ознайомлення обшуканого з процесуальними документами;</a:t>
            </a:r>
          </a:p>
          <a:p>
            <a:pPr algn="l">
              <a:buFontTx/>
              <a:buChar char="-"/>
            </a:pPr>
            <a:endParaRPr lang="uk-UA" altLang="ru-RU" dirty="0"/>
          </a:p>
          <a:p>
            <a:pPr algn="l">
              <a:buFontTx/>
              <a:buChar char="-"/>
            </a:pPr>
            <a:r>
              <a:rPr lang="uk-UA" altLang="ru-RU" dirty="0"/>
              <a:t>процесуальне оформлення, роз’яснення прав та обов’язків, мети й порядку, повідомлення про застосування технічних засобів, забезпечення реалізації їх прав та обов’язків;</a:t>
            </a:r>
          </a:p>
          <a:p>
            <a:pPr algn="l">
              <a:buFontTx/>
              <a:buChar char="-"/>
            </a:pPr>
            <a:endParaRPr lang="uk-UA" altLang="ru-RU" dirty="0"/>
          </a:p>
          <a:p>
            <a:pPr algn="l">
              <a:buFontTx/>
              <a:buChar char="-"/>
            </a:pPr>
            <a:r>
              <a:rPr lang="uk-UA" altLang="ru-RU" dirty="0"/>
              <a:t>забезпечення інформаційної взаємодії між учасниками обшуку та досліджуваними об’єктами за допомогою методів пізнання;</a:t>
            </a:r>
          </a:p>
          <a:p>
            <a:pPr algn="l">
              <a:buFontTx/>
              <a:buChar char="-"/>
            </a:pPr>
            <a:endParaRPr lang="uk-UA" altLang="ru-RU" dirty="0"/>
          </a:p>
          <a:p>
            <a:pPr algn="l">
              <a:buFontTx/>
              <a:buChar char="-"/>
            </a:pPr>
            <a:r>
              <a:rPr lang="uk-UA" altLang="ru-RU" dirty="0"/>
              <a:t>забезпечення цілісності шуканих об’єктів від дій осіб, зацікавлених у їх невиявлені, фальсифікації або знищенні;</a:t>
            </a:r>
          </a:p>
          <a:p>
            <a:pPr algn="l">
              <a:buFontTx/>
              <a:buChar char="-"/>
            </a:pPr>
            <a:endParaRPr lang="uk-UA" altLang="ru-RU" dirty="0"/>
          </a:p>
          <a:p>
            <a:pPr algn="l">
              <a:buFontTx/>
              <a:buChar char="-"/>
            </a:pPr>
            <a:r>
              <a:rPr lang="uk-UA" altLang="ru-RU" dirty="0"/>
              <a:t>перевірка загальних та окремих криміналістичних версій одержання слідчим у процесі обшуку доказової та іншої інформації від учасників обшуку;</a:t>
            </a:r>
          </a:p>
          <a:p>
            <a:pPr algn="l">
              <a:buFontTx/>
              <a:buChar char="-"/>
            </a:pPr>
            <a:endParaRPr lang="uk-UA" altLang="ru-RU" dirty="0"/>
          </a:p>
          <a:p>
            <a:pPr algn="l"/>
            <a:r>
              <a:rPr lang="uk-UA" altLang="ru-RU" dirty="0"/>
              <a:t>- фіксація перебігу проведення та результатів обшуку.</a:t>
            </a:r>
          </a:p>
        </p:txBody>
      </p:sp>
      <p:sp>
        <p:nvSpPr>
          <p:cNvPr id="176133" name="Line 5"/>
          <p:cNvSpPr>
            <a:spLocks noChangeShapeType="1"/>
          </p:cNvSpPr>
          <p:nvPr/>
        </p:nvSpPr>
        <p:spPr bwMode="auto">
          <a:xfrm>
            <a:off x="4800600" y="160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Тактичні прийоми обшуку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8305800" cy="838200"/>
          </a:xfrm>
          <a:solidFill>
            <a:schemeClr val="bg1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ru-RU" sz="2400" dirty="0"/>
              <a:t>          </a:t>
            </a:r>
            <a:r>
              <a:rPr lang="uk-UA" altLang="ru-RU" sz="2400" dirty="0"/>
              <a:t>Тактичні прийоми обшуку</a:t>
            </a:r>
            <a:r>
              <a:rPr lang="en-US" altLang="ru-RU" sz="2400" dirty="0"/>
              <a:t> </a:t>
            </a:r>
            <a:r>
              <a:rPr lang="uk-UA" altLang="ru-RU" sz="2400" dirty="0"/>
              <a:t>поділяють залежно </a:t>
            </a:r>
            <a:r>
              <a:rPr lang="uk-UA" altLang="ru-RU" sz="2400" dirty="0">
                <a:solidFill>
                  <a:srgbClr val="FF0000"/>
                </a:solidFill>
              </a:rPr>
              <a:t>від двох етапів обшуку: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ru-RU" sz="800" dirty="0"/>
              <a:t>                    </a:t>
            </a: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ru-RU" sz="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ru-RU" sz="800" dirty="0"/>
              <a:t>             </a:t>
            </a:r>
            <a:endParaRPr lang="uk-UA" altLang="ru-RU" sz="800" dirty="0"/>
          </a:p>
        </p:txBody>
      </p:sp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5105400" y="3352800"/>
            <a:ext cx="3867150" cy="2844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000" b="0" dirty="0"/>
              <a:t>Заходи, що проводить слідчий </a:t>
            </a:r>
            <a:r>
              <a:rPr lang="uk-UA" altLang="ru-RU" sz="2000" b="0" dirty="0">
                <a:solidFill>
                  <a:srgbClr val="FF0000"/>
                </a:solidFill>
              </a:rPr>
              <a:t>після прибуття на місце </a:t>
            </a:r>
            <a:r>
              <a:rPr lang="uk-UA" altLang="ru-RU" sz="2000" b="0" dirty="0"/>
              <a:t>проведення обшуку: </a:t>
            </a:r>
          </a:p>
          <a:p>
            <a:endParaRPr lang="uk-UA" altLang="ru-RU" sz="2000" b="0" dirty="0"/>
          </a:p>
          <a:p>
            <a:pPr algn="l">
              <a:buFontTx/>
              <a:buChar char="-"/>
            </a:pPr>
            <a:r>
              <a:rPr lang="uk-UA" altLang="ru-RU" sz="2000" b="0" dirty="0"/>
              <a:t> розстановка охорони, </a:t>
            </a:r>
          </a:p>
          <a:p>
            <a:pPr algn="l">
              <a:buFontTx/>
              <a:buChar char="-"/>
            </a:pPr>
            <a:r>
              <a:rPr lang="uk-UA" altLang="ru-RU" sz="2000" b="0" dirty="0"/>
              <a:t> способи проникнення на об’єкт обшуку;</a:t>
            </a:r>
          </a:p>
          <a:p>
            <a:pPr algn="l">
              <a:buFontTx/>
              <a:buChar char="-"/>
            </a:pPr>
            <a:r>
              <a:rPr lang="uk-UA" altLang="ru-RU" sz="2000" b="0" dirty="0"/>
              <a:t> порядок дій слідчого на місці обшуку.</a:t>
            </a:r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838200" y="3200400"/>
            <a:ext cx="4191000" cy="344094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uk-UA" altLang="ru-RU" sz="2400" b="0" dirty="0"/>
              <a:t> </a:t>
            </a:r>
            <a:r>
              <a:rPr lang="uk-UA" altLang="ru-RU" sz="2000" b="0" dirty="0"/>
              <a:t>Заходи, що проводить слідчий </a:t>
            </a:r>
            <a:r>
              <a:rPr lang="uk-UA" altLang="ru-RU" sz="2000" b="0" dirty="0">
                <a:solidFill>
                  <a:srgbClr val="FF0000"/>
                </a:solidFill>
              </a:rPr>
              <a:t>до прибуття на місце </a:t>
            </a:r>
            <a:r>
              <a:rPr lang="uk-UA" altLang="ru-RU" sz="2000" b="0" dirty="0"/>
              <a:t>проведення обшуку: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uk-UA" altLang="ru-RU" sz="2000" b="0" dirty="0"/>
              <a:t> - вивчення матеріалів </a:t>
            </a:r>
            <a:r>
              <a:rPr lang="uk-UA" altLang="ru-RU" sz="2000" b="0" dirty="0" smtClean="0"/>
              <a:t>кримінального провадження,</a:t>
            </a:r>
            <a:endParaRPr lang="uk-UA" altLang="ru-RU" sz="2000" b="0" dirty="0"/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uk-UA" altLang="ru-RU" sz="2000" b="0" dirty="0"/>
              <a:t> - збирання </a:t>
            </a:r>
            <a:r>
              <a:rPr lang="uk-UA" altLang="ru-RU" sz="2000" b="0" dirty="0" smtClean="0"/>
              <a:t>орієнтуючої </a:t>
            </a:r>
            <a:r>
              <a:rPr lang="uk-UA" altLang="ru-RU" sz="2000" b="0" dirty="0"/>
              <a:t>інформації;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-"/>
            </a:pPr>
            <a:r>
              <a:rPr lang="uk-UA" altLang="ru-RU" sz="2000" b="0" dirty="0"/>
              <a:t>визначення часу проведення обшуку,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</a:pPr>
            <a:r>
              <a:rPr lang="uk-UA" altLang="ru-RU" sz="2000" b="0" dirty="0"/>
              <a:t>- тактико-технічне його забезпечення тощо.</a:t>
            </a:r>
          </a:p>
        </p:txBody>
      </p:sp>
      <p:sp>
        <p:nvSpPr>
          <p:cNvPr id="179206" name="Line 6"/>
          <p:cNvSpPr>
            <a:spLocks noChangeShapeType="1"/>
          </p:cNvSpPr>
          <p:nvPr/>
        </p:nvSpPr>
        <p:spPr bwMode="auto">
          <a:xfrm>
            <a:off x="4038600" y="2819400"/>
            <a:ext cx="3581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9207" name="Line 7"/>
          <p:cNvSpPr>
            <a:spLocks noChangeShapeType="1"/>
          </p:cNvSpPr>
          <p:nvPr/>
        </p:nvSpPr>
        <p:spPr bwMode="auto">
          <a:xfrm>
            <a:off x="4038600" y="2819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381000"/>
            <a:ext cx="8153400" cy="1905000"/>
          </a:xfrm>
          <a:solidFill>
            <a:schemeClr val="bg1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altLang="ru-RU" dirty="0"/>
              <a:t>          Обрання ж </a:t>
            </a:r>
            <a:r>
              <a:rPr lang="uk-UA" altLang="ru-RU" dirty="0">
                <a:solidFill>
                  <a:srgbClr val="FF0000"/>
                </a:solidFill>
              </a:rPr>
              <a:t>відповідної тактики обшуку</a:t>
            </a:r>
            <a:r>
              <a:rPr lang="uk-UA" altLang="ru-RU" dirty="0"/>
              <a:t>, оптимальне використання тактичних прийомів </a:t>
            </a:r>
            <a:r>
              <a:rPr lang="uk-UA" altLang="ru-RU" dirty="0" smtClean="0"/>
              <a:t>передбачається відповідно до слідчої ситуації обшуку, а саме:</a:t>
            </a:r>
            <a:endParaRPr lang="uk-UA" altLang="ru-RU" dirty="0"/>
          </a:p>
          <a:p>
            <a:pPr>
              <a:buFont typeface="Wingdings" pitchFamily="2" charset="2"/>
              <a:buNone/>
            </a:pPr>
            <a:endParaRPr lang="uk-UA" altLang="ru-RU" dirty="0"/>
          </a:p>
        </p:txBody>
      </p:sp>
      <p:sp>
        <p:nvSpPr>
          <p:cNvPr id="190468" name="Rectangle 4"/>
          <p:cNvSpPr>
            <a:spLocks noChangeArrowheads="1"/>
          </p:cNvSpPr>
          <p:nvPr/>
        </p:nvSpPr>
        <p:spPr bwMode="auto">
          <a:xfrm>
            <a:off x="5257800" y="4724400"/>
            <a:ext cx="3505200" cy="1809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800" b="0" dirty="0"/>
              <a:t>Залежно від </a:t>
            </a:r>
            <a:r>
              <a:rPr lang="uk-UA" altLang="ru-RU" sz="2800" b="0" dirty="0">
                <a:solidFill>
                  <a:srgbClr val="FF0000"/>
                </a:solidFill>
              </a:rPr>
              <a:t>ставлення </a:t>
            </a:r>
            <a:r>
              <a:rPr lang="uk-UA" altLang="ru-RU" sz="2800" b="0" dirty="0" err="1">
                <a:solidFill>
                  <a:srgbClr val="FF0000"/>
                </a:solidFill>
              </a:rPr>
              <a:t>обшукуваного</a:t>
            </a:r>
            <a:r>
              <a:rPr lang="uk-UA" altLang="ru-RU" sz="2800" b="0" dirty="0">
                <a:solidFill>
                  <a:srgbClr val="FF0000"/>
                </a:solidFill>
              </a:rPr>
              <a:t> до пропозиції </a:t>
            </a:r>
            <a:r>
              <a:rPr lang="uk-UA" altLang="ru-RU" sz="2800" b="0" dirty="0"/>
              <a:t>слідчого</a:t>
            </a:r>
          </a:p>
        </p:txBody>
      </p:sp>
      <p:sp>
        <p:nvSpPr>
          <p:cNvPr id="190469" name="Rectangle 5"/>
          <p:cNvSpPr>
            <a:spLocks noChangeArrowheads="1"/>
          </p:cNvSpPr>
          <p:nvPr/>
        </p:nvSpPr>
        <p:spPr bwMode="auto">
          <a:xfrm>
            <a:off x="1066800" y="4495800"/>
            <a:ext cx="3657600" cy="2236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800" b="0" dirty="0"/>
              <a:t>Залежно від </a:t>
            </a:r>
            <a:r>
              <a:rPr lang="uk-UA" altLang="ru-RU" sz="2800" b="0" dirty="0">
                <a:solidFill>
                  <a:srgbClr val="FF0000"/>
                </a:solidFill>
              </a:rPr>
              <a:t>ставлення </a:t>
            </a:r>
            <a:r>
              <a:rPr lang="uk-UA" altLang="ru-RU" sz="2800" b="0" dirty="0" err="1">
                <a:solidFill>
                  <a:srgbClr val="FF0000"/>
                </a:solidFill>
              </a:rPr>
              <a:t>обшукуваного</a:t>
            </a:r>
            <a:r>
              <a:rPr lang="uk-UA" altLang="ru-RU" sz="2800" b="0" dirty="0">
                <a:solidFill>
                  <a:srgbClr val="FF0000"/>
                </a:solidFill>
              </a:rPr>
              <a:t> </a:t>
            </a:r>
            <a:r>
              <a:rPr lang="uk-UA" altLang="ru-RU" sz="2800" b="0" dirty="0"/>
              <a:t>до здійснюваного обшуку.</a:t>
            </a:r>
          </a:p>
        </p:txBody>
      </p:sp>
      <p:sp>
        <p:nvSpPr>
          <p:cNvPr id="190470" name="Rectangle 6"/>
          <p:cNvSpPr>
            <a:spLocks noChangeArrowheads="1"/>
          </p:cNvSpPr>
          <p:nvPr/>
        </p:nvSpPr>
        <p:spPr bwMode="auto">
          <a:xfrm>
            <a:off x="5181600" y="2590800"/>
            <a:ext cx="3505200" cy="1809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800" b="0" dirty="0"/>
              <a:t>Залежно від </a:t>
            </a:r>
            <a:r>
              <a:rPr lang="uk-UA" altLang="ru-RU" sz="2800" b="0" dirty="0">
                <a:solidFill>
                  <a:srgbClr val="FF0000"/>
                </a:solidFill>
              </a:rPr>
              <a:t>передбачуваного способу схову </a:t>
            </a:r>
            <a:r>
              <a:rPr lang="uk-UA" altLang="ru-RU" sz="2800" b="0" dirty="0"/>
              <a:t>предмета пошуку.</a:t>
            </a:r>
          </a:p>
        </p:txBody>
      </p:sp>
      <p:sp>
        <p:nvSpPr>
          <p:cNvPr id="190471" name="Rectangle 7"/>
          <p:cNvSpPr>
            <a:spLocks noChangeArrowheads="1"/>
          </p:cNvSpPr>
          <p:nvPr/>
        </p:nvSpPr>
        <p:spPr bwMode="auto">
          <a:xfrm>
            <a:off x="1143000" y="2590800"/>
            <a:ext cx="3581400" cy="1638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uk-UA" altLang="ru-RU" sz="2800" b="0" dirty="0"/>
              <a:t>Залежно від </a:t>
            </a:r>
            <a:r>
              <a:rPr lang="uk-UA" altLang="ru-RU" sz="2800" b="0" dirty="0">
                <a:solidFill>
                  <a:srgbClr val="FF0000"/>
                </a:solidFill>
              </a:rPr>
              <a:t>присутності чи навпаки, відсутності </a:t>
            </a:r>
            <a:r>
              <a:rPr lang="uk-UA" altLang="ru-RU" sz="2800" b="0" dirty="0" err="1"/>
              <a:t>обшукуваного</a:t>
            </a:r>
            <a:r>
              <a:rPr lang="uk-UA" altLang="ru-RU" sz="2800" b="0" dirty="0"/>
              <a:t>.</a:t>
            </a:r>
          </a:p>
        </p:txBody>
      </p:sp>
      <p:sp>
        <p:nvSpPr>
          <p:cNvPr id="190472" name="Line 8"/>
          <p:cNvSpPr>
            <a:spLocks noChangeShapeType="1"/>
          </p:cNvSpPr>
          <p:nvPr/>
        </p:nvSpPr>
        <p:spPr bwMode="auto">
          <a:xfrm flipH="1">
            <a:off x="4724400" y="2286000"/>
            <a:ext cx="304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473" name="Line 9"/>
          <p:cNvSpPr>
            <a:spLocks noChangeShapeType="1"/>
          </p:cNvSpPr>
          <p:nvPr/>
        </p:nvSpPr>
        <p:spPr bwMode="auto">
          <a:xfrm flipH="1">
            <a:off x="4724400" y="2286000"/>
            <a:ext cx="3048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474" name="Line 10"/>
          <p:cNvSpPr>
            <a:spLocks noChangeShapeType="1"/>
          </p:cNvSpPr>
          <p:nvPr/>
        </p:nvSpPr>
        <p:spPr bwMode="auto">
          <a:xfrm>
            <a:off x="5029200" y="2286000"/>
            <a:ext cx="152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475" name="Line 11"/>
          <p:cNvSpPr>
            <a:spLocks noChangeShapeType="1"/>
          </p:cNvSpPr>
          <p:nvPr/>
        </p:nvSpPr>
        <p:spPr bwMode="auto">
          <a:xfrm>
            <a:off x="5029200" y="2286000"/>
            <a:ext cx="2286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762000"/>
            <a:ext cx="7693025" cy="1600200"/>
          </a:xfrm>
          <a:solidFill>
            <a:schemeClr val="bg1"/>
          </a:solidFill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altLang="ru-RU" dirty="0"/>
              <a:t>       Стосовно кожного блоку ситуацій пропонуються й </a:t>
            </a:r>
            <a:r>
              <a:rPr lang="uk-UA" altLang="ru-RU" dirty="0">
                <a:solidFill>
                  <a:srgbClr val="FF0000"/>
                </a:solidFill>
              </a:rPr>
              <a:t>два види систем тактичних прийомів</a:t>
            </a:r>
            <a:r>
              <a:rPr lang="uk-UA" altLang="ru-RU" dirty="0"/>
              <a:t>: </a:t>
            </a:r>
          </a:p>
          <a:p>
            <a:endParaRPr lang="uk-UA" altLang="ru-RU" dirty="0"/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838200" y="2362200"/>
            <a:ext cx="3886200" cy="4368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AutoNum type="arabicParenR"/>
            </a:pPr>
            <a:r>
              <a:rPr lang="uk-UA" altLang="ru-RU" sz="2000" b="0" dirty="0">
                <a:solidFill>
                  <a:srgbClr val="FF0000"/>
                </a:solidFill>
              </a:rPr>
              <a:t>пов’язані з взаємодією з </a:t>
            </a:r>
            <a:r>
              <a:rPr lang="uk-UA" altLang="ru-RU" sz="2000" b="0" dirty="0" err="1">
                <a:solidFill>
                  <a:srgbClr val="FF0000"/>
                </a:solidFill>
              </a:rPr>
              <a:t>обшукуваним</a:t>
            </a:r>
            <a:r>
              <a:rPr lang="uk-UA" altLang="ru-RU" sz="2000" b="0" dirty="0">
                <a:solidFill>
                  <a:srgbClr val="FF0000"/>
                </a:solidFill>
              </a:rPr>
              <a:t>:</a:t>
            </a:r>
          </a:p>
          <a:p>
            <a:r>
              <a:rPr lang="uk-UA" altLang="ru-RU" sz="2000" b="0" dirty="0"/>
              <a:t>- система тактичних прийомів, спрямована на усунення активної протидії </a:t>
            </a:r>
            <a:r>
              <a:rPr lang="uk-UA" altLang="ru-RU" sz="2000" b="0" dirty="0" err="1"/>
              <a:t>обшукуваного</a:t>
            </a:r>
            <a:r>
              <a:rPr lang="uk-UA" altLang="ru-RU" sz="2000" b="0" dirty="0"/>
              <a:t>;</a:t>
            </a:r>
          </a:p>
          <a:p>
            <a:r>
              <a:rPr lang="uk-UA" altLang="ru-RU" sz="2000" b="0" dirty="0"/>
              <a:t>- система тактичних прийомів, спрямована на подолання відмови </a:t>
            </a:r>
            <a:r>
              <a:rPr lang="uk-UA" altLang="ru-RU" sz="2000" b="0" dirty="0" err="1"/>
              <a:t>обшукуваного</a:t>
            </a:r>
            <a:r>
              <a:rPr lang="uk-UA" altLang="ru-RU" sz="2000" b="0" dirty="0"/>
              <a:t> від спілкування;</a:t>
            </a:r>
          </a:p>
          <a:p>
            <a:r>
              <a:rPr lang="uk-UA" altLang="ru-RU" sz="2000" b="0" dirty="0"/>
              <a:t>- система тактичних прийомів, спрямована на отримання пошукової інформації від </a:t>
            </a:r>
            <a:r>
              <a:rPr lang="uk-UA" altLang="ru-RU" sz="2000" b="0" dirty="0" err="1"/>
              <a:t>обшукуваного</a:t>
            </a:r>
            <a:r>
              <a:rPr lang="uk-UA" altLang="ru-RU" sz="2000" b="0" dirty="0"/>
              <a:t>;</a:t>
            </a:r>
            <a:r>
              <a:rPr lang="uk-UA" altLang="ru-RU" b="0" dirty="0"/>
              <a:t> 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876800" y="2362200"/>
            <a:ext cx="4083050" cy="4368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000" b="0" dirty="0">
                <a:solidFill>
                  <a:srgbClr val="FF0000"/>
                </a:solidFill>
              </a:rPr>
              <a:t>2) пов’язані з взаємодією з матеріальними об’єктами</a:t>
            </a:r>
          </a:p>
          <a:p>
            <a:pPr algn="l"/>
            <a:r>
              <a:rPr lang="uk-UA" altLang="ru-RU" sz="2000" b="0" dirty="0"/>
              <a:t> -  система тактичних прийомів,  </a:t>
            </a:r>
          </a:p>
          <a:p>
            <a:pPr algn="l"/>
            <a:r>
              <a:rPr lang="uk-UA" altLang="ru-RU" sz="2000" b="0" dirty="0"/>
              <a:t>       спрямована на пошук           </a:t>
            </a:r>
          </a:p>
          <a:p>
            <a:pPr algn="l"/>
            <a:r>
              <a:rPr lang="uk-UA" altLang="ru-RU" sz="2000" b="0" dirty="0"/>
              <a:t>       об’єктів, без спеціального </a:t>
            </a:r>
          </a:p>
          <a:p>
            <a:pPr algn="l"/>
            <a:r>
              <a:rPr lang="uk-UA" altLang="ru-RU" sz="2000" b="0" dirty="0"/>
              <a:t>       маскування; </a:t>
            </a:r>
          </a:p>
          <a:p>
            <a:pPr algn="l">
              <a:buFontTx/>
              <a:buChar char="-"/>
            </a:pPr>
            <a:r>
              <a:rPr lang="uk-UA" altLang="ru-RU" sz="2000" b="0" dirty="0"/>
              <a:t> система тактичних прийомів, </a:t>
            </a:r>
          </a:p>
          <a:p>
            <a:pPr algn="l"/>
            <a:r>
              <a:rPr lang="uk-UA" altLang="ru-RU" sz="2000" b="0" dirty="0"/>
              <a:t>      спрямована на пошук </a:t>
            </a:r>
          </a:p>
          <a:p>
            <a:pPr algn="l"/>
            <a:r>
              <a:rPr lang="uk-UA" altLang="ru-RU" sz="2000" b="0" dirty="0"/>
              <a:t>      видозмінених або знищених </a:t>
            </a:r>
          </a:p>
          <a:p>
            <a:pPr algn="l"/>
            <a:r>
              <a:rPr lang="uk-UA" altLang="ru-RU" sz="2000" b="0" dirty="0"/>
              <a:t>      об’єктів; </a:t>
            </a:r>
          </a:p>
          <a:p>
            <a:pPr algn="l">
              <a:buFontTx/>
              <a:buChar char="-"/>
            </a:pPr>
            <a:r>
              <a:rPr lang="uk-UA" altLang="ru-RU" sz="2000" b="0" dirty="0"/>
              <a:t> система тактичних прийомів, </a:t>
            </a:r>
          </a:p>
          <a:p>
            <a:pPr algn="l"/>
            <a:r>
              <a:rPr lang="uk-UA" altLang="ru-RU" sz="2000" b="0" dirty="0"/>
              <a:t>     спрямована на пошук </a:t>
            </a:r>
          </a:p>
          <a:p>
            <a:pPr algn="l"/>
            <a:r>
              <a:rPr lang="uk-UA" altLang="ru-RU" sz="2000" b="0" dirty="0"/>
              <a:t>     об’єктів, схованих у </a:t>
            </a:r>
          </a:p>
          <a:p>
            <a:pPr algn="l"/>
            <a:r>
              <a:rPr lang="uk-UA" altLang="ru-RU" sz="2000" b="0" dirty="0"/>
              <a:t>     спеціальних тайниках.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AutoShape 2"/>
          <p:cNvSpPr>
            <a:spLocks noGrp="1" noChangeArrowheads="1"/>
          </p:cNvSpPr>
          <p:nvPr>
            <p:ph type="title"/>
          </p:nvPr>
        </p:nvSpPr>
        <p:spPr>
          <a:xfrm>
            <a:off x="990600" y="838200"/>
            <a:ext cx="7924800" cy="609600"/>
          </a:xfrm>
          <a:noFill/>
          <a:ln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uk-UA" altLang="ru-RU" sz="3200" dirty="0">
                <a:solidFill>
                  <a:srgbClr val="FF0000"/>
                </a:solidFill>
              </a:rPr>
              <a:t>Системи тактичних прийомів обшуку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693025" cy="1600200"/>
          </a:xfrm>
          <a:solidFill>
            <a:schemeClr val="bg1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altLang="ru-RU" sz="2400" dirty="0"/>
              <a:t>— це своєрідні алгоритми (типові програми) для слідчого в процесі їх використання. </a:t>
            </a:r>
            <a:endParaRPr lang="uk-UA" altLang="ru-RU" sz="2400" dirty="0" smtClean="0"/>
          </a:p>
          <a:p>
            <a:pPr>
              <a:buFont typeface="Wingdings" pitchFamily="2" charset="2"/>
              <a:buNone/>
            </a:pPr>
            <a:r>
              <a:rPr lang="uk-UA" altLang="ru-RU" sz="2400" dirty="0" smtClean="0"/>
              <a:t>Застосування </a:t>
            </a:r>
            <a:r>
              <a:rPr lang="uk-UA" altLang="ru-RU" sz="2400" dirty="0"/>
              <a:t>таких систем полегшує прийняття правильних рішень у різних ситуаціях.</a:t>
            </a:r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1295400" y="4572000"/>
            <a:ext cx="3581400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400"/>
              <a:t>1) роз’яснення мети і необхідності обшуку; </a:t>
            </a:r>
          </a:p>
        </p:txBody>
      </p:sp>
      <p:sp>
        <p:nvSpPr>
          <p:cNvPr id="203781" name="Rectangle 5"/>
          <p:cNvSpPr>
            <a:spLocks noChangeArrowheads="1"/>
          </p:cNvSpPr>
          <p:nvPr/>
        </p:nvSpPr>
        <p:spPr bwMode="auto">
          <a:xfrm>
            <a:off x="1219200" y="3352800"/>
            <a:ext cx="1938338" cy="528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dirty="0" err="1">
                <a:solidFill>
                  <a:srgbClr val="FF0000"/>
                </a:solidFill>
              </a:rPr>
              <a:t>включає</a:t>
            </a:r>
            <a:r>
              <a:rPr lang="ru-RU" altLang="ru-RU" sz="2800" dirty="0">
                <a:solidFill>
                  <a:srgbClr val="FF0000"/>
                </a:solidFill>
              </a:rPr>
              <a:t>: </a:t>
            </a:r>
          </a:p>
        </p:txBody>
      </p:sp>
      <p:sp>
        <p:nvSpPr>
          <p:cNvPr id="203782" name="Rectangle 6"/>
          <p:cNvSpPr>
            <a:spLocks noChangeArrowheads="1"/>
          </p:cNvSpPr>
          <p:nvPr/>
        </p:nvSpPr>
        <p:spPr bwMode="auto">
          <a:xfrm>
            <a:off x="1295400" y="5791200"/>
            <a:ext cx="3733800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400"/>
              <a:t>2) постановку нейтральних запитань; </a:t>
            </a:r>
          </a:p>
        </p:txBody>
      </p:sp>
      <p:sp>
        <p:nvSpPr>
          <p:cNvPr id="203783" name="Rectangle 7"/>
          <p:cNvSpPr>
            <a:spLocks noChangeArrowheads="1"/>
          </p:cNvSpPr>
          <p:nvPr/>
        </p:nvSpPr>
        <p:spPr bwMode="auto">
          <a:xfrm>
            <a:off x="5943600" y="3810000"/>
            <a:ext cx="2895600" cy="1562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400"/>
              <a:t>3) залучення обшукуваного до діяльності слідчого; </a:t>
            </a:r>
          </a:p>
        </p:txBody>
      </p:sp>
      <p:sp>
        <p:nvSpPr>
          <p:cNvPr id="203784" name="Rectangle 8"/>
          <p:cNvSpPr>
            <a:spLocks noChangeArrowheads="1"/>
          </p:cNvSpPr>
          <p:nvPr/>
        </p:nvSpPr>
        <p:spPr bwMode="auto">
          <a:xfrm>
            <a:off x="5943600" y="5791200"/>
            <a:ext cx="1985963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400"/>
              <a:t>4) словесну розвідку.</a:t>
            </a:r>
          </a:p>
        </p:txBody>
      </p:sp>
      <p:sp>
        <p:nvSpPr>
          <p:cNvPr id="203785" name="Line 9"/>
          <p:cNvSpPr>
            <a:spLocks noChangeShapeType="1"/>
          </p:cNvSpPr>
          <p:nvPr/>
        </p:nvSpPr>
        <p:spPr bwMode="auto">
          <a:xfrm>
            <a:off x="3124200" y="3581400"/>
            <a:ext cx="2819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786" name="Line 10"/>
          <p:cNvSpPr>
            <a:spLocks noChangeShapeType="1"/>
          </p:cNvSpPr>
          <p:nvPr/>
        </p:nvSpPr>
        <p:spPr bwMode="auto">
          <a:xfrm>
            <a:off x="3124200" y="3581400"/>
            <a:ext cx="1752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787" name="Line 11"/>
          <p:cNvSpPr>
            <a:spLocks noChangeShapeType="1"/>
          </p:cNvSpPr>
          <p:nvPr/>
        </p:nvSpPr>
        <p:spPr bwMode="auto">
          <a:xfrm>
            <a:off x="4724400" y="3733800"/>
            <a:ext cx="12192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788" name="Line 12"/>
          <p:cNvSpPr>
            <a:spLocks noChangeShapeType="1"/>
          </p:cNvSpPr>
          <p:nvPr/>
        </p:nvSpPr>
        <p:spPr bwMode="auto">
          <a:xfrm flipH="1">
            <a:off x="5029200" y="48768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Роз’яснення мети і необхідності обшуку.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 altLang="ru-RU" dirty="0"/>
              <a:t>         </a:t>
            </a:r>
            <a:r>
              <a:rPr lang="uk-UA" altLang="ru-RU" b="1" dirty="0"/>
              <a:t>Передбачає розкриття причин візиту слідчого, важливості виявлення об’єктів пошуку, зв’язку </a:t>
            </a:r>
            <a:r>
              <a:rPr lang="uk-UA" altLang="ru-RU" b="1" dirty="0" err="1"/>
              <a:t>обшукуваної</a:t>
            </a:r>
            <a:r>
              <a:rPr lang="uk-UA" altLang="ru-RU" b="1" dirty="0"/>
              <a:t> особи з розшукуваним предметом. </a:t>
            </a:r>
          </a:p>
          <a:p>
            <a:pPr>
              <a:buFont typeface="Wingdings" pitchFamily="2" charset="2"/>
              <a:buNone/>
            </a:pPr>
            <a:r>
              <a:rPr lang="uk-UA" altLang="ru-RU" b="1" dirty="0"/>
              <a:t>         Цей прийом впливає на </a:t>
            </a:r>
            <a:r>
              <a:rPr lang="uk-UA" altLang="ru-RU" b="1" dirty="0" err="1"/>
              <a:t>обшукуваного</a:t>
            </a:r>
            <a:r>
              <a:rPr lang="uk-UA" altLang="ru-RU" b="1" dirty="0"/>
              <a:t>, </a:t>
            </a:r>
            <a:r>
              <a:rPr lang="uk-UA" altLang="ru-RU" b="1" dirty="0">
                <a:solidFill>
                  <a:srgbClr val="FF0000"/>
                </a:solidFill>
              </a:rPr>
              <a:t>спонукає його </a:t>
            </a:r>
            <a:r>
              <a:rPr lang="uk-UA" altLang="ru-RU" b="1" dirty="0"/>
              <a:t>до аргументації відсутності у нього певних речей.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Постановка нейтральних запитань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534400" cy="4724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2400" dirty="0"/>
              <a:t>           Подоланню відмови від спілкування сприяє постановка </a:t>
            </a:r>
            <a:r>
              <a:rPr lang="uk-UA" altLang="ru-RU" sz="2400" dirty="0">
                <a:solidFill>
                  <a:srgbClr val="FF0000"/>
                </a:solidFill>
              </a:rPr>
              <a:t>нейтральних запитань</a:t>
            </a:r>
            <a:r>
              <a:rPr lang="uk-UA" altLang="ru-RU" sz="2400" dirty="0">
                <a:solidFill>
                  <a:schemeClr val="tx2"/>
                </a:solidFill>
              </a:rPr>
              <a:t>, </a:t>
            </a:r>
            <a:r>
              <a:rPr lang="uk-UA" altLang="ru-RU" sz="2400" dirty="0">
                <a:solidFill>
                  <a:srgbClr val="FF0000"/>
                </a:solidFill>
              </a:rPr>
              <a:t>які не пов’язані з предметом обшуку.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2400" dirty="0"/>
              <a:t>           Відповіді на такі запитання ні до чого не зобов’язують респондента і разом з тим сприяють його залученню до спілкування.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2400" dirty="0"/>
              <a:t>          У психології такий прийом іноді називають </a:t>
            </a:r>
            <a:r>
              <a:rPr lang="uk-UA" altLang="ru-RU" sz="2400" dirty="0">
                <a:solidFill>
                  <a:srgbClr val="FF0000"/>
                </a:solidFill>
              </a:rPr>
              <a:t>методом «зачіпки», </a:t>
            </a:r>
            <a:r>
              <a:rPr lang="uk-UA" altLang="ru-RU" sz="2400" dirty="0"/>
              <a:t>який дає змогу увійти в контакт із співрозмовником.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2400" dirty="0"/>
              <a:t>           Важливим тут є те, що співрозмовника необхідно «спіймати на гачок» зацікавленості, використовуючи для цього незначну подію, порівняння, особисте враження, анекдотичний випадок чи незвичне запитання.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Залучення </a:t>
            </a:r>
            <a:r>
              <a:rPr lang="uk-UA" altLang="ru-RU" dirty="0" err="1">
                <a:solidFill>
                  <a:srgbClr val="FF0000"/>
                </a:solidFill>
              </a:rPr>
              <a:t>обшукуваного</a:t>
            </a:r>
            <a:r>
              <a:rPr lang="uk-UA" altLang="ru-RU" dirty="0">
                <a:solidFill>
                  <a:srgbClr val="FF0000"/>
                </a:solidFill>
              </a:rPr>
              <a:t> до діяльності слідчого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362200"/>
            <a:ext cx="8382000" cy="480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altLang="ru-RU" dirty="0"/>
              <a:t>           </a:t>
            </a:r>
            <a:r>
              <a:rPr lang="uk-UA" altLang="ru-RU" sz="3200" dirty="0"/>
              <a:t>Такий прийом включає пропозиції слідчого надати йому технічну допомогу (відкрити шухляду або шафу, перенести білизну тощо). </a:t>
            </a:r>
          </a:p>
          <a:p>
            <a:pPr>
              <a:buFont typeface="Wingdings" pitchFamily="2" charset="2"/>
              <a:buNone/>
            </a:pPr>
            <a:r>
              <a:rPr lang="uk-UA" altLang="ru-RU" sz="3200" dirty="0"/>
              <a:t>           </a:t>
            </a:r>
            <a:r>
              <a:rPr lang="uk-UA" altLang="ru-RU" sz="3200" dirty="0">
                <a:solidFill>
                  <a:srgbClr val="FF0000"/>
                </a:solidFill>
              </a:rPr>
              <a:t>Процес «спільної» діяльності </a:t>
            </a:r>
            <a:r>
              <a:rPr lang="uk-UA" altLang="ru-RU" sz="3200" dirty="0"/>
              <a:t>спонукає </a:t>
            </a:r>
            <a:r>
              <a:rPr lang="uk-UA" altLang="ru-RU" sz="3200" dirty="0" err="1"/>
              <a:t>обшукуваного</a:t>
            </a:r>
            <a:r>
              <a:rPr lang="uk-UA" altLang="ru-RU" sz="3200" dirty="0"/>
              <a:t> до спілкування зі слідчим.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Словесна розвідка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153400" cy="4876800"/>
          </a:xfrm>
          <a:solidFill>
            <a:schemeClr val="bg1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altLang="ru-RU" sz="2400" dirty="0"/>
              <a:t>            Цей прийом має силу побічного навіювання.</a:t>
            </a:r>
          </a:p>
          <a:p>
            <a:pPr>
              <a:buFont typeface="Wingdings" pitchFamily="2" charset="2"/>
              <a:buNone/>
            </a:pPr>
            <a:r>
              <a:rPr lang="uk-UA" altLang="ru-RU" sz="2400" dirty="0"/>
              <a:t>            Слідчий звертається не до </a:t>
            </a:r>
            <a:r>
              <a:rPr lang="uk-UA" altLang="ru-RU" sz="2400" dirty="0" err="1"/>
              <a:t>обшукуваного</a:t>
            </a:r>
            <a:r>
              <a:rPr lang="uk-UA" altLang="ru-RU" sz="2400" dirty="0"/>
              <a:t>, а до інших учасників обшуку з певними вказівками і пропозиціями.   </a:t>
            </a:r>
          </a:p>
          <a:p>
            <a:pPr>
              <a:buFont typeface="Wingdings" pitchFamily="2" charset="2"/>
              <a:buNone/>
            </a:pPr>
            <a:r>
              <a:rPr lang="uk-UA" altLang="ru-RU" sz="2400" dirty="0"/>
              <a:t>            Використання прийому словесної розвідки дозволяє слідчому не тільки </a:t>
            </a:r>
            <a:r>
              <a:rPr lang="uk-UA" altLang="ru-RU" sz="2400" dirty="0">
                <a:solidFill>
                  <a:srgbClr val="FF0000"/>
                </a:solidFill>
              </a:rPr>
              <a:t>діагностувати ставлення </a:t>
            </a:r>
            <a:r>
              <a:rPr lang="uk-UA" altLang="ru-RU" sz="2400" dirty="0" err="1">
                <a:solidFill>
                  <a:srgbClr val="FF0000"/>
                </a:solidFill>
              </a:rPr>
              <a:t>обшукуваного</a:t>
            </a:r>
            <a:r>
              <a:rPr lang="uk-UA" altLang="ru-RU" sz="2400" dirty="0">
                <a:solidFill>
                  <a:srgbClr val="FF0000"/>
                </a:solidFill>
              </a:rPr>
              <a:t> до того, що відбувається</a:t>
            </a:r>
            <a:r>
              <a:rPr lang="uk-UA" altLang="ru-RU" sz="2400" dirty="0"/>
              <a:t>, а й спонукати його до спілкування, змінити поведінку й обрану позицію. </a:t>
            </a:r>
          </a:p>
          <a:p>
            <a:pPr>
              <a:buFont typeface="Wingdings" pitchFamily="2" charset="2"/>
              <a:buNone/>
            </a:pPr>
            <a:r>
              <a:rPr lang="uk-UA" altLang="ru-RU" sz="2400" dirty="0"/>
              <a:t>             </a:t>
            </a:r>
            <a:r>
              <a:rPr lang="uk-UA" altLang="ru-RU" sz="2400" dirty="0" err="1">
                <a:solidFill>
                  <a:srgbClr val="FF0000"/>
                </a:solidFill>
              </a:rPr>
              <a:t>Обшукуваний</a:t>
            </a:r>
            <a:r>
              <a:rPr lang="uk-UA" altLang="ru-RU" sz="2400" dirty="0">
                <a:solidFill>
                  <a:srgbClr val="FF0000"/>
                </a:solidFill>
              </a:rPr>
              <a:t> може відмовитись від зайнятої ним нейтральної позиції </a:t>
            </a:r>
            <a:r>
              <a:rPr lang="uk-UA" altLang="ru-RU" sz="2400" dirty="0"/>
              <a:t>і зробити спробу вербальної взаємодії зі слідчим.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AutoShape 2"/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5715000" cy="2057400"/>
          </a:xfrm>
          <a:solidFill>
            <a:schemeClr val="bg1"/>
          </a:solidFill>
          <a:ln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altLang="ru-RU" sz="3200" dirty="0">
                <a:solidFill>
                  <a:srgbClr val="FF0000"/>
                </a:solidFill>
              </a:rPr>
              <a:t>Система тактичних прийомів, спрямована на взаємодією з </a:t>
            </a:r>
            <a:r>
              <a:rPr lang="uk-UA" altLang="ru-RU" sz="3200" dirty="0">
                <a:solidFill>
                  <a:schemeClr val="tx1"/>
                </a:solidFill>
              </a:rPr>
              <a:t>матеріальними об’єктами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3429000"/>
            <a:ext cx="3962400" cy="1524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2400" dirty="0"/>
              <a:t>  1) </a:t>
            </a:r>
            <a:r>
              <a:rPr lang="uk-UA" altLang="ru-RU" sz="2400" dirty="0">
                <a:solidFill>
                  <a:srgbClr val="FF0000"/>
                </a:solidFill>
              </a:rPr>
              <a:t>аналіз обстановки </a:t>
            </a:r>
            <a:r>
              <a:rPr lang="uk-UA" altLang="ru-RU" sz="2400" dirty="0"/>
              <a:t>місця обшуку з метою визначення місць природного зберігання предмета пошуку; </a:t>
            </a:r>
          </a:p>
          <a:p>
            <a:pPr>
              <a:lnSpc>
                <a:spcPct val="80000"/>
              </a:lnSpc>
            </a:pPr>
            <a:endParaRPr lang="uk-UA" altLang="ru-RU" sz="2400" dirty="0"/>
          </a:p>
        </p:txBody>
      </p:sp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4495800" y="2514600"/>
            <a:ext cx="1704975" cy="442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uk-UA" altLang="ru-RU" sz="2800" b="0"/>
              <a:t>включає</a:t>
            </a:r>
            <a:r>
              <a:rPr lang="uk-UA" altLang="ru-RU" b="0"/>
              <a:t>:</a:t>
            </a:r>
            <a:r>
              <a:rPr lang="uk-UA" altLang="ru-RU"/>
              <a:t> </a:t>
            </a:r>
          </a:p>
        </p:txBody>
      </p:sp>
      <p:sp>
        <p:nvSpPr>
          <p:cNvPr id="209925" name="Rectangle 5"/>
          <p:cNvSpPr>
            <a:spLocks noChangeArrowheads="1"/>
          </p:cNvSpPr>
          <p:nvPr/>
        </p:nvSpPr>
        <p:spPr bwMode="auto">
          <a:xfrm>
            <a:off x="5638800" y="3429000"/>
            <a:ext cx="2971800" cy="1562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sz="2400" b="0" dirty="0"/>
              <a:t>2) </a:t>
            </a:r>
            <a:r>
              <a:rPr lang="uk-UA" altLang="ru-RU" sz="2400" b="0" dirty="0">
                <a:solidFill>
                  <a:srgbClr val="FF0000"/>
                </a:solidFill>
              </a:rPr>
              <a:t>аналіз об’єктів, </a:t>
            </a:r>
            <a:r>
              <a:rPr lang="uk-UA" altLang="ru-RU" sz="2400" b="0" dirty="0"/>
              <a:t>виявлених у місцях їх природного зберігання; </a:t>
            </a:r>
          </a:p>
        </p:txBody>
      </p:sp>
      <p:sp>
        <p:nvSpPr>
          <p:cNvPr id="209926" name="Rectangle 6"/>
          <p:cNvSpPr>
            <a:spLocks noChangeArrowheads="1"/>
          </p:cNvSpPr>
          <p:nvPr/>
        </p:nvSpPr>
        <p:spPr bwMode="auto">
          <a:xfrm>
            <a:off x="2514600" y="5791200"/>
            <a:ext cx="5035550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 sz="2400" b="0" dirty="0"/>
              <a:t>3) </a:t>
            </a:r>
            <a:r>
              <a:rPr lang="uk-UA" altLang="ru-RU" sz="2400" b="0" dirty="0">
                <a:solidFill>
                  <a:srgbClr val="FF0000"/>
                </a:solidFill>
              </a:rPr>
              <a:t>зіставлення виявленого об’єкта</a:t>
            </a:r>
          </a:p>
          <a:p>
            <a:r>
              <a:rPr lang="uk-UA" altLang="ru-RU" sz="2400" b="0" dirty="0"/>
              <a:t> з ознаками того, що шукають.</a:t>
            </a:r>
          </a:p>
        </p:txBody>
      </p:sp>
      <p:sp>
        <p:nvSpPr>
          <p:cNvPr id="209927" name="Line 7"/>
          <p:cNvSpPr>
            <a:spLocks noChangeShapeType="1"/>
          </p:cNvSpPr>
          <p:nvPr/>
        </p:nvSpPr>
        <p:spPr bwMode="auto">
          <a:xfrm>
            <a:off x="5257800" y="29718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928" name="Line 8"/>
          <p:cNvSpPr>
            <a:spLocks noChangeShapeType="1"/>
          </p:cNvSpPr>
          <p:nvPr/>
        </p:nvSpPr>
        <p:spPr bwMode="auto">
          <a:xfrm flipH="1">
            <a:off x="4876800" y="2971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929" name="Line 9"/>
          <p:cNvSpPr>
            <a:spLocks noChangeShapeType="1"/>
          </p:cNvSpPr>
          <p:nvPr/>
        </p:nvSpPr>
        <p:spPr bwMode="auto">
          <a:xfrm>
            <a:off x="5257800" y="2971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dirty="0" smtClean="0">
                <a:solidFill>
                  <a:srgbClr val="FF0000"/>
                </a:solidFill>
              </a:rPr>
              <a:t>О</a:t>
            </a:r>
            <a:r>
              <a:rPr lang="uk-UA" altLang="ru-RU" dirty="0" err="1" smtClean="0">
                <a:solidFill>
                  <a:srgbClr val="FF0000"/>
                </a:solidFill>
              </a:rPr>
              <a:t>бшук</a:t>
            </a:r>
            <a:endParaRPr lang="uk-UA" altLang="ru-RU" dirty="0">
              <a:solidFill>
                <a:srgbClr val="FF0000"/>
              </a:solidFill>
            </a:endParaRP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8153400" cy="4343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dirty="0" smtClean="0"/>
              <a:t>    </a:t>
            </a:r>
            <a:r>
              <a:rPr lang="uk-UA" altLang="ru-RU" sz="3600" dirty="0" smtClean="0"/>
              <a:t>являє </a:t>
            </a:r>
            <a:r>
              <a:rPr lang="uk-UA" altLang="ru-RU" sz="3600" dirty="0"/>
              <a:t>собою самостійну слідчу дію, змістом якої є примусове обстеження </a:t>
            </a:r>
            <a:r>
              <a:rPr lang="uk-UA" altLang="ru-RU" sz="3600" dirty="0" smtClean="0"/>
              <a:t>приміщень </a:t>
            </a:r>
            <a:r>
              <a:rPr lang="uk-UA" altLang="ru-RU" sz="3600" dirty="0"/>
              <a:t>і споруд, ділянок місцевості, окремих </a:t>
            </a:r>
            <a:r>
              <a:rPr lang="uk-UA" altLang="ru-RU" sz="3600" dirty="0" smtClean="0"/>
              <a:t>громадян </a:t>
            </a:r>
            <a:r>
              <a:rPr lang="uk-UA" altLang="ru-RU" sz="3600" dirty="0"/>
              <a:t>з метою відшукання і вилучення </a:t>
            </a:r>
            <a:r>
              <a:rPr lang="uk-UA" altLang="ru-RU" sz="3600" dirty="0" smtClean="0"/>
              <a:t>предметів</a:t>
            </a:r>
            <a:r>
              <a:rPr lang="uk-UA" altLang="ru-RU" sz="3600" dirty="0"/>
              <a:t>, що мають значення у справі, а також </a:t>
            </a:r>
            <a:r>
              <a:rPr lang="uk-UA" altLang="ru-RU" sz="3600" dirty="0" smtClean="0"/>
              <a:t>виявлення </a:t>
            </a:r>
            <a:r>
              <a:rPr lang="uk-UA" altLang="ru-RU" sz="3600" dirty="0"/>
              <a:t>розшукуваних осіб.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ru-RU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2000" dirty="0"/>
              <a:t>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848600" cy="1676400"/>
          </a:xfrm>
          <a:solidFill>
            <a:schemeClr val="bg1"/>
          </a:solidFill>
          <a:ln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altLang="ru-RU" sz="2800" dirty="0">
                <a:solidFill>
                  <a:srgbClr val="FF0000"/>
                </a:solidFill>
              </a:rPr>
              <a:t>Система тактичних прийомів, спрямована на пошук об’єктів, схованих у </a:t>
            </a:r>
            <a:r>
              <a:rPr lang="uk-UA" altLang="ru-RU" sz="2800" dirty="0">
                <a:solidFill>
                  <a:schemeClr val="tx1"/>
                </a:solidFill>
              </a:rPr>
              <a:t>спеціальних тайниках або інших суб’єктивно недоступних місцях.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3886200" y="2590800"/>
            <a:ext cx="1704975" cy="442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uk-UA" altLang="ru-RU" sz="2800" b="0"/>
              <a:t>включає</a:t>
            </a:r>
            <a:r>
              <a:rPr lang="uk-UA" altLang="ru-RU" b="0"/>
              <a:t>:</a:t>
            </a:r>
            <a:r>
              <a:rPr lang="uk-UA" altLang="ru-RU"/>
              <a:t> </a:t>
            </a:r>
          </a:p>
        </p:txBody>
      </p:sp>
      <p:sp>
        <p:nvSpPr>
          <p:cNvPr id="210949" name="Rectangle 5"/>
          <p:cNvSpPr>
            <a:spLocks noChangeArrowheads="1"/>
          </p:cNvSpPr>
          <p:nvPr/>
        </p:nvSpPr>
        <p:spPr bwMode="auto">
          <a:xfrm>
            <a:off x="914400" y="2895600"/>
            <a:ext cx="2751138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uk-UA" altLang="ru-RU" sz="2400" b="0" dirty="0">
                <a:solidFill>
                  <a:srgbClr val="FF0000"/>
                </a:solidFill>
              </a:rPr>
              <a:t>аналіз ознак </a:t>
            </a:r>
          </a:p>
          <a:p>
            <a:r>
              <a:rPr lang="uk-UA" altLang="ru-RU" sz="2400" b="0" dirty="0"/>
              <a:t>предмета пошуку;</a:t>
            </a:r>
          </a:p>
        </p:txBody>
      </p:sp>
      <p:sp>
        <p:nvSpPr>
          <p:cNvPr id="210950" name="Rectangle 6"/>
          <p:cNvSpPr>
            <a:spLocks noChangeArrowheads="1"/>
          </p:cNvSpPr>
          <p:nvPr/>
        </p:nvSpPr>
        <p:spPr bwMode="auto">
          <a:xfrm>
            <a:off x="1295400" y="5486400"/>
            <a:ext cx="3733800" cy="1196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b="0" dirty="0">
                <a:solidFill>
                  <a:schemeClr val="tx2"/>
                </a:solidFill>
              </a:rPr>
              <a:t>- </a:t>
            </a:r>
            <a:r>
              <a:rPr lang="uk-UA" altLang="ru-RU" sz="2400" b="0" dirty="0">
                <a:solidFill>
                  <a:srgbClr val="FF0000"/>
                </a:solidFill>
              </a:rPr>
              <a:t>зіставлення предмета </a:t>
            </a:r>
            <a:r>
              <a:rPr lang="uk-UA" altLang="ru-RU" sz="2400" b="0" dirty="0"/>
              <a:t>пошуку з різними об’єктами місця обшуку;</a:t>
            </a:r>
          </a:p>
        </p:txBody>
      </p:sp>
      <p:sp>
        <p:nvSpPr>
          <p:cNvPr id="210951" name="Rectangle 7"/>
          <p:cNvSpPr>
            <a:spLocks noChangeArrowheads="1"/>
          </p:cNvSpPr>
          <p:nvPr/>
        </p:nvSpPr>
        <p:spPr bwMode="auto">
          <a:xfrm>
            <a:off x="5334000" y="3962400"/>
            <a:ext cx="3670300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0" dirty="0">
                <a:solidFill>
                  <a:schemeClr val="tx2"/>
                </a:solidFill>
              </a:rPr>
              <a:t>- </a:t>
            </a:r>
            <a:r>
              <a:rPr lang="uk-UA" altLang="ru-RU" sz="2400" b="0" dirty="0">
                <a:solidFill>
                  <a:srgbClr val="FF0000"/>
                </a:solidFill>
              </a:rPr>
              <a:t>зіставлення однакових </a:t>
            </a:r>
          </a:p>
          <a:p>
            <a:r>
              <a:rPr lang="uk-UA" altLang="ru-RU" sz="2400" b="0" dirty="0">
                <a:solidFill>
                  <a:srgbClr val="FF0000"/>
                </a:solidFill>
              </a:rPr>
              <a:t>предметів </a:t>
            </a:r>
            <a:r>
              <a:rPr lang="uk-UA" altLang="ru-RU" sz="2400" b="0" dirty="0"/>
              <a:t>між собою.</a:t>
            </a:r>
          </a:p>
        </p:txBody>
      </p:sp>
      <p:sp>
        <p:nvSpPr>
          <p:cNvPr id="210952" name="Rectangle 8"/>
          <p:cNvSpPr>
            <a:spLocks noChangeArrowheads="1"/>
          </p:cNvSpPr>
          <p:nvPr/>
        </p:nvSpPr>
        <p:spPr bwMode="auto">
          <a:xfrm>
            <a:off x="838200" y="3810000"/>
            <a:ext cx="3959225" cy="1562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b="0" dirty="0">
                <a:solidFill>
                  <a:srgbClr val="FF0000"/>
                </a:solidFill>
              </a:rPr>
              <a:t>- </a:t>
            </a:r>
            <a:r>
              <a:rPr lang="uk-UA" altLang="ru-RU" sz="2400" b="0" dirty="0">
                <a:solidFill>
                  <a:srgbClr val="FF0000"/>
                </a:solidFill>
              </a:rPr>
              <a:t>орієнтацію на професійні </a:t>
            </a:r>
          </a:p>
          <a:p>
            <a:r>
              <a:rPr lang="uk-UA" altLang="ru-RU" sz="2400" b="0" dirty="0">
                <a:solidFill>
                  <a:srgbClr val="FF0000"/>
                </a:solidFill>
              </a:rPr>
              <a:t>навички </a:t>
            </a:r>
            <a:r>
              <a:rPr lang="uk-UA" altLang="ru-RU" sz="2400" b="0" dirty="0" err="1"/>
              <a:t>обшукуваного</a:t>
            </a:r>
            <a:r>
              <a:rPr lang="uk-UA" altLang="ru-RU" sz="2400" b="0" dirty="0"/>
              <a:t> </a:t>
            </a:r>
          </a:p>
          <a:p>
            <a:r>
              <a:rPr lang="uk-UA" altLang="ru-RU" sz="2400" b="0" dirty="0"/>
              <a:t>під час визначення місця схову;</a:t>
            </a:r>
          </a:p>
        </p:txBody>
      </p:sp>
      <p:sp>
        <p:nvSpPr>
          <p:cNvPr id="210953" name="Rectangle 9"/>
          <p:cNvSpPr>
            <a:spLocks noChangeArrowheads="1"/>
          </p:cNvSpPr>
          <p:nvPr/>
        </p:nvSpPr>
        <p:spPr bwMode="auto">
          <a:xfrm>
            <a:off x="5334000" y="5105400"/>
            <a:ext cx="3665538" cy="1562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b="0" dirty="0"/>
              <a:t>- </a:t>
            </a:r>
            <a:r>
              <a:rPr lang="uk-UA" altLang="ru-RU" sz="2400" b="0" dirty="0"/>
              <a:t>аналіз окремих ділянок приміщення, меблів, з метою </a:t>
            </a:r>
            <a:r>
              <a:rPr lang="uk-UA" altLang="ru-RU" sz="2400" b="0" dirty="0">
                <a:solidFill>
                  <a:srgbClr val="FF0000"/>
                </a:solidFill>
              </a:rPr>
              <a:t>встановлення демаскуючих ознак</a:t>
            </a:r>
            <a:r>
              <a:rPr lang="uk-UA" altLang="ru-RU" sz="2400" b="0" dirty="0">
                <a:solidFill>
                  <a:schemeClr val="tx2"/>
                </a:solidFill>
              </a:rPr>
              <a:t>;</a:t>
            </a:r>
          </a:p>
        </p:txBody>
      </p:sp>
      <p:sp>
        <p:nvSpPr>
          <p:cNvPr id="210954" name="Rectangle 10"/>
          <p:cNvSpPr>
            <a:spLocks noChangeArrowheads="1"/>
          </p:cNvSpPr>
          <p:nvPr/>
        </p:nvSpPr>
        <p:spPr bwMode="auto">
          <a:xfrm>
            <a:off x="6172200" y="2895600"/>
            <a:ext cx="2687638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 sz="2000" b="0" dirty="0"/>
              <a:t>- </a:t>
            </a:r>
            <a:r>
              <a:rPr lang="uk-UA" altLang="ru-RU" sz="2400" b="0" dirty="0"/>
              <a:t>використання</a:t>
            </a:r>
          </a:p>
          <a:p>
            <a:r>
              <a:rPr lang="uk-UA" altLang="ru-RU" sz="2400" b="0" dirty="0">
                <a:solidFill>
                  <a:srgbClr val="FF0000"/>
                </a:solidFill>
              </a:rPr>
              <a:t>типових аналогів</a:t>
            </a:r>
            <a:r>
              <a:rPr lang="uk-UA" altLang="ru-RU" sz="2400" b="0" dirty="0"/>
              <a:t>;</a:t>
            </a:r>
          </a:p>
        </p:txBody>
      </p:sp>
      <p:sp>
        <p:nvSpPr>
          <p:cNvPr id="210955" name="Line 11"/>
          <p:cNvSpPr>
            <a:spLocks noChangeShapeType="1"/>
          </p:cNvSpPr>
          <p:nvPr/>
        </p:nvSpPr>
        <p:spPr bwMode="auto">
          <a:xfrm>
            <a:off x="5029200" y="3048000"/>
            <a:ext cx="1143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956" name="Line 12"/>
          <p:cNvSpPr>
            <a:spLocks noChangeShapeType="1"/>
          </p:cNvSpPr>
          <p:nvPr/>
        </p:nvSpPr>
        <p:spPr bwMode="auto">
          <a:xfrm>
            <a:off x="5029200" y="3048000"/>
            <a:ext cx="533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957" name="Line 13"/>
          <p:cNvSpPr>
            <a:spLocks noChangeShapeType="1"/>
          </p:cNvSpPr>
          <p:nvPr/>
        </p:nvSpPr>
        <p:spPr bwMode="auto">
          <a:xfrm>
            <a:off x="5029200" y="3048000"/>
            <a:ext cx="304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958" name="Line 14"/>
          <p:cNvSpPr>
            <a:spLocks noChangeShapeType="1"/>
          </p:cNvSpPr>
          <p:nvPr/>
        </p:nvSpPr>
        <p:spPr bwMode="auto">
          <a:xfrm flipH="1">
            <a:off x="3657600" y="3048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959" name="Line 15"/>
          <p:cNvSpPr>
            <a:spLocks noChangeShapeType="1"/>
          </p:cNvSpPr>
          <p:nvPr/>
        </p:nvSpPr>
        <p:spPr bwMode="auto">
          <a:xfrm flipH="1">
            <a:off x="4267200" y="30480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960" name="Line 16"/>
          <p:cNvSpPr>
            <a:spLocks noChangeShapeType="1"/>
          </p:cNvSpPr>
          <p:nvPr/>
        </p:nvSpPr>
        <p:spPr bwMode="auto">
          <a:xfrm flipH="1">
            <a:off x="4953000" y="3048000"/>
            <a:ext cx="762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893218"/>
            <a:ext cx="5486400" cy="2745582"/>
          </a:xfrm>
        </p:spPr>
        <p:txBody>
          <a:bodyPr/>
          <a:lstStyle/>
          <a:p>
            <a:r>
              <a:rPr lang="uk-UA" altLang="ru-RU" sz="7200" b="1" i="1" dirty="0" smtClean="0">
                <a:latin typeface="Times New Roman" pitchFamily="18" charset="0"/>
              </a:rPr>
              <a:t>ТАКТИКА ДОПИТУ</a:t>
            </a:r>
            <a:r>
              <a:rPr lang="uk-UA" altLang="ru-RU" sz="3200" dirty="0"/>
              <a:t/>
            </a:r>
            <a:br>
              <a:rPr lang="uk-UA" altLang="ru-RU" sz="3200" dirty="0"/>
            </a:br>
            <a:endParaRPr lang="ru-RU" altLang="ru-RU" sz="3200" dirty="0"/>
          </a:p>
        </p:txBody>
      </p:sp>
    </p:spTree>
    <p:extLst>
      <p:ext uri="{BB962C8B-B14F-4D97-AF65-F5344CB8AC3E}">
        <p14:creationId xmlns:p14="http://schemas.microsoft.com/office/powerpoint/2010/main" val="20827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28601" y="228600"/>
            <a:ext cx="8661256" cy="2667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200" b="1" i="1" dirty="0" smtClean="0">
                <a:solidFill>
                  <a:srgbClr val="000000"/>
                </a:solidFill>
                <a:latin typeface="Times New Roman" pitchFamily="18" charset="0"/>
              </a:rPr>
              <a:t>       </a:t>
            </a:r>
            <a:r>
              <a:rPr lang="uk-UA" altLang="ru-RU" sz="2200" b="1" i="1" dirty="0" smtClean="0">
                <a:solidFill>
                  <a:srgbClr val="FF0000"/>
                </a:solidFill>
                <a:latin typeface="Times New Roman" pitchFamily="18" charset="0"/>
              </a:rPr>
              <a:t>Допит</a:t>
            </a:r>
            <a:r>
              <a:rPr lang="uk-UA" altLang="ru-RU" sz="22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uk-UA" altLang="ru-RU" sz="2200" dirty="0">
                <a:latin typeface="Times New Roman" pitchFamily="18" charset="0"/>
              </a:rPr>
              <a:t>– це слідча дія, сутність якої складається в тому</a:t>
            </a:r>
            <a:r>
              <a:rPr lang="uk-UA" altLang="ru-RU" sz="2200" dirty="0" smtClean="0">
                <a:latin typeface="Times New Roman" pitchFamily="18" charset="0"/>
              </a:rPr>
              <a:t>, що </a:t>
            </a:r>
          </a:p>
          <a:p>
            <a:r>
              <a:rPr lang="uk-UA" altLang="ru-RU" sz="2200" dirty="0" smtClean="0">
                <a:latin typeface="Times New Roman" pitchFamily="18" charset="0"/>
              </a:rPr>
              <a:t>уповноважена посадова </a:t>
            </a:r>
            <a:r>
              <a:rPr lang="uk-UA" altLang="ru-RU" sz="2200" dirty="0">
                <a:latin typeface="Times New Roman" pitchFamily="18" charset="0"/>
              </a:rPr>
              <a:t>особа (орган) отримує </a:t>
            </a:r>
            <a:r>
              <a:rPr lang="uk-UA" altLang="ru-RU" sz="2200" dirty="0" smtClean="0">
                <a:latin typeface="Times New Roman" pitchFamily="18" charset="0"/>
              </a:rPr>
              <a:t>та</a:t>
            </a:r>
          </a:p>
          <a:p>
            <a:r>
              <a:rPr lang="uk-UA" altLang="ru-RU" sz="2200" dirty="0" smtClean="0">
                <a:latin typeface="Times New Roman" pitchFamily="18" charset="0"/>
              </a:rPr>
              <a:t>фіксує </a:t>
            </a:r>
            <a:r>
              <a:rPr lang="uk-UA" altLang="ru-RU" sz="2200" dirty="0">
                <a:latin typeface="Times New Roman" pitchFamily="18" charset="0"/>
              </a:rPr>
              <a:t>показання свідків, потерпілих, </a:t>
            </a:r>
          </a:p>
          <a:p>
            <a:r>
              <a:rPr lang="uk-UA" altLang="ru-RU" sz="2200" dirty="0">
                <a:latin typeface="Times New Roman" pitchFamily="18" charset="0"/>
              </a:rPr>
              <a:t>підозрюваних, обвинувачених про відомі їм факти, </a:t>
            </a:r>
            <a:endParaRPr lang="uk-UA" altLang="ru-RU" sz="2200" dirty="0" smtClean="0">
              <a:latin typeface="Times New Roman" pitchFamily="18" charset="0"/>
            </a:endParaRPr>
          </a:p>
          <a:p>
            <a:r>
              <a:rPr lang="uk-UA" altLang="ru-RU" sz="2200" dirty="0" smtClean="0">
                <a:latin typeface="Times New Roman" pitchFamily="18" charset="0"/>
              </a:rPr>
              <a:t>що </a:t>
            </a:r>
            <a:r>
              <a:rPr lang="uk-UA" altLang="ru-RU" sz="2200" dirty="0">
                <a:latin typeface="Times New Roman" pitchFamily="18" charset="0"/>
              </a:rPr>
              <a:t>мають значення </a:t>
            </a:r>
          </a:p>
          <a:p>
            <a:r>
              <a:rPr lang="uk-UA" altLang="ru-RU" sz="2200" dirty="0">
                <a:latin typeface="Times New Roman" pitchFamily="18" charset="0"/>
              </a:rPr>
              <a:t>для правильного вирішення </a:t>
            </a:r>
            <a:r>
              <a:rPr lang="uk-UA" altLang="ru-RU" sz="2200" dirty="0" smtClean="0">
                <a:latin typeface="Times New Roman" pitchFamily="18" charset="0"/>
              </a:rPr>
              <a:t>справи</a:t>
            </a:r>
          </a:p>
          <a:p>
            <a:r>
              <a:rPr lang="uk-UA" altLang="ru-RU" sz="2200" dirty="0" smtClean="0">
                <a:latin typeface="Times New Roman" pitchFamily="18" charset="0"/>
              </a:rPr>
              <a:t> по кримінальному провадженню.</a:t>
            </a:r>
            <a:endParaRPr lang="uk-UA" altLang="ru-RU" sz="2200" dirty="0">
              <a:latin typeface="Times New Roman" pitchFamily="18" charset="0"/>
            </a:endParaRPr>
          </a:p>
          <a:p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900113" y="3213100"/>
            <a:ext cx="0" cy="5032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28600" y="3213100"/>
            <a:ext cx="8661255" cy="14351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200" b="1" i="1" dirty="0">
                <a:solidFill>
                  <a:srgbClr val="FF0000"/>
                </a:solidFill>
                <a:latin typeface="Times New Roman" pitchFamily="18" charset="0"/>
              </a:rPr>
              <a:t>Предметом допиту</a:t>
            </a:r>
            <a:r>
              <a:rPr lang="uk-UA" altLang="ru-RU" sz="2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uk-UA" altLang="ru-RU" sz="2200" dirty="0">
                <a:latin typeface="Times New Roman" pitchFamily="18" charset="0"/>
              </a:rPr>
              <a:t>– є коло обставин, що стосуються події злочину,</a:t>
            </a:r>
          </a:p>
          <a:p>
            <a:r>
              <a:rPr lang="uk-UA" altLang="ru-RU" sz="2200" dirty="0">
                <a:latin typeface="Times New Roman" pitchFamily="18" charset="0"/>
              </a:rPr>
              <a:t>Фактів, що викривають чи виправдовують </a:t>
            </a:r>
            <a:r>
              <a:rPr lang="uk-UA" altLang="ru-RU" sz="2200" dirty="0" smtClean="0">
                <a:latin typeface="Times New Roman" pitchFamily="18" charset="0"/>
              </a:rPr>
              <a:t>підозрюваного,</a:t>
            </a:r>
            <a:endParaRPr lang="uk-UA" altLang="ru-RU" sz="2200" dirty="0">
              <a:latin typeface="Times New Roman" pitchFamily="18" charset="0"/>
            </a:endParaRPr>
          </a:p>
          <a:p>
            <a:r>
              <a:rPr lang="uk-UA" altLang="ru-RU" sz="2200" dirty="0">
                <a:latin typeface="Times New Roman" pitchFamily="18" charset="0"/>
              </a:rPr>
              <a:t>наслідків злочинної дії, а також обставин, які сприяли злочину.</a:t>
            </a:r>
            <a:r>
              <a:rPr lang="uk-UA" altLang="ru-RU" sz="2200" dirty="0"/>
              <a:t>    </a:t>
            </a:r>
            <a:endParaRPr lang="ru-RU" altLang="ru-RU" sz="2200" dirty="0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4190568" y="4648200"/>
            <a:ext cx="0" cy="28813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28601" y="4953000"/>
            <a:ext cx="8682035" cy="160416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200" b="1" i="1" dirty="0">
                <a:solidFill>
                  <a:srgbClr val="FF0000"/>
                </a:solidFill>
                <a:latin typeface="Times New Roman" pitchFamily="18" charset="0"/>
              </a:rPr>
              <a:t>Мета допиту</a:t>
            </a:r>
            <a:r>
              <a:rPr lang="uk-UA" altLang="ru-RU" sz="2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uk-UA" altLang="ru-RU" sz="2200" dirty="0">
                <a:latin typeface="Times New Roman" pitchFamily="18" charset="0"/>
              </a:rPr>
              <a:t>– отримання правдивої інформації про обставини, </a:t>
            </a:r>
            <a:endParaRPr lang="uk-UA" altLang="ru-RU" sz="2200" dirty="0" smtClean="0">
              <a:latin typeface="Times New Roman" pitchFamily="18" charset="0"/>
            </a:endParaRPr>
          </a:p>
          <a:p>
            <a:r>
              <a:rPr lang="uk-UA" altLang="ru-RU" sz="2200" dirty="0">
                <a:latin typeface="Times New Roman" pitchFamily="18" charset="0"/>
              </a:rPr>
              <a:t>щ</a:t>
            </a:r>
            <a:r>
              <a:rPr lang="uk-UA" altLang="ru-RU" sz="2200" dirty="0" smtClean="0">
                <a:latin typeface="Times New Roman" pitchFamily="18" charset="0"/>
              </a:rPr>
              <a:t>о мають </a:t>
            </a:r>
            <a:r>
              <a:rPr lang="uk-UA" altLang="ru-RU" sz="2200" dirty="0">
                <a:latin typeface="Times New Roman" pitchFamily="18" charset="0"/>
              </a:rPr>
              <a:t>значення для справи.</a:t>
            </a:r>
            <a:endParaRPr lang="ru-RU" altLang="ru-RU" sz="2200" dirty="0">
              <a:latin typeface="Times New Roman" pitchFamily="18" charset="0"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4191000" y="2888456"/>
            <a:ext cx="0" cy="28813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11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30033" y="304800"/>
            <a:ext cx="7924800" cy="1143000"/>
          </a:xfrm>
        </p:spPr>
        <p:txBody>
          <a:bodyPr/>
          <a:lstStyle/>
          <a:p>
            <a:r>
              <a:rPr lang="uk-UA" altLang="ru-RU" sz="3200" b="1" i="1">
                <a:latin typeface="Times New Roman" pitchFamily="18" charset="0"/>
              </a:rPr>
              <a:t>3)Підготовка до допиту</a:t>
            </a:r>
            <a:endParaRPr lang="ru-RU" altLang="ru-RU" sz="3200" b="1" i="1">
              <a:latin typeface="Times New Roman" pitchFamily="18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33400" y="247577"/>
            <a:ext cx="8188036" cy="1084263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3600" b="1" i="1" dirty="0">
                <a:latin typeface="Times New Roman" pitchFamily="18" charset="0"/>
              </a:rPr>
              <a:t>Заходи для підготовки допиту</a:t>
            </a:r>
            <a:endParaRPr lang="ru-RU" altLang="ru-RU" sz="3600" b="1" i="1" dirty="0">
              <a:latin typeface="Times New Roman" pitchFamily="18" charset="0"/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1841500" y="1331840"/>
            <a:ext cx="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533400" y="1667885"/>
            <a:ext cx="8135287" cy="16637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i="1" dirty="0">
                <a:latin typeface="Times New Roman" pitchFamily="18" charset="0"/>
              </a:rPr>
              <a:t>А) </a:t>
            </a:r>
            <a:r>
              <a:rPr lang="uk-UA" altLang="ru-RU" sz="2000" i="1" dirty="0">
                <a:solidFill>
                  <a:srgbClr val="FF0000"/>
                </a:solidFill>
                <a:latin typeface="Times New Roman" pitchFamily="18" charset="0"/>
              </a:rPr>
              <a:t>вивчення матеріалів справи.</a:t>
            </a:r>
            <a:r>
              <a:rPr lang="uk-UA" altLang="ru-RU" sz="20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uk-UA" altLang="ru-RU" sz="2000" dirty="0">
                <a:latin typeface="Times New Roman" pitchFamily="18" charset="0"/>
              </a:rPr>
              <a:t>До </a:t>
            </a:r>
            <a:r>
              <a:rPr lang="uk-UA" altLang="ru-RU" sz="2000" dirty="0" smtClean="0">
                <a:latin typeface="Times New Roman" pitchFamily="18" charset="0"/>
              </a:rPr>
              <a:t>них </a:t>
            </a:r>
            <a:r>
              <a:rPr lang="uk-UA" altLang="ru-RU" sz="2000" dirty="0">
                <a:latin typeface="Times New Roman" pitchFamily="18" charset="0"/>
              </a:rPr>
              <a:t>належить: предметна </a:t>
            </a:r>
          </a:p>
          <a:p>
            <a:r>
              <a:rPr lang="uk-UA" altLang="ru-RU" sz="2000" dirty="0">
                <a:latin typeface="Times New Roman" pitchFamily="18" charset="0"/>
              </a:rPr>
              <a:t>систематизація матеріалу; вивчення допоміжних даних; виявлення </a:t>
            </a:r>
          </a:p>
          <a:p>
            <a:r>
              <a:rPr lang="uk-UA" altLang="ru-RU" sz="2000" dirty="0">
                <a:latin typeface="Times New Roman" pitchFamily="18" charset="0"/>
              </a:rPr>
              <a:t>протиріч і прогалин; вивчення матеріалів з метою одержання </a:t>
            </a:r>
          </a:p>
          <a:p>
            <a:r>
              <a:rPr lang="uk-UA" altLang="ru-RU" sz="2000" dirty="0" smtClean="0">
                <a:latin typeface="Times New Roman" pitchFamily="18" charset="0"/>
              </a:rPr>
              <a:t>відомостей</a:t>
            </a:r>
            <a:endParaRPr lang="ru-RU" altLang="ru-RU" sz="2000" dirty="0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1828800" y="3331585"/>
            <a:ext cx="6350" cy="3956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47255" y="3739428"/>
            <a:ext cx="8153399" cy="149939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b="1" i="1" dirty="0">
                <a:latin typeface="Times New Roman" pitchFamily="18" charset="0"/>
              </a:rPr>
              <a:t>Б) </a:t>
            </a:r>
            <a:r>
              <a:rPr lang="uk-UA" altLang="ru-RU" sz="2000" b="1" i="1" dirty="0">
                <a:solidFill>
                  <a:srgbClr val="FF0000"/>
                </a:solidFill>
                <a:latin typeface="Times New Roman" pitchFamily="18" charset="0"/>
              </a:rPr>
              <a:t>Вивчення даних про особу допитуваного. </a:t>
            </a:r>
            <a:r>
              <a:rPr lang="uk-UA" altLang="ru-RU" sz="2000" dirty="0">
                <a:latin typeface="Times New Roman" pitchFamily="18" charset="0"/>
              </a:rPr>
              <a:t>Це вивчення його </a:t>
            </a:r>
          </a:p>
          <a:p>
            <a:r>
              <a:rPr lang="uk-UA" altLang="ru-RU" sz="2000" dirty="0">
                <a:latin typeface="Times New Roman" pitchFamily="18" charset="0"/>
              </a:rPr>
              <a:t>фізичних і психічних якостей, службової діяльності, ставлення до</a:t>
            </a:r>
          </a:p>
          <a:p>
            <a:r>
              <a:rPr lang="uk-UA" altLang="ru-RU" sz="2000" dirty="0" smtClean="0">
                <a:latin typeface="Times New Roman" pitchFamily="18" charset="0"/>
              </a:rPr>
              <a:t>підозрюваного, </a:t>
            </a:r>
            <a:r>
              <a:rPr lang="uk-UA" altLang="ru-RU" sz="2000" dirty="0">
                <a:latin typeface="Times New Roman" pitchFamily="18" charset="0"/>
              </a:rPr>
              <a:t>виявлення нахилів, звичок, манери висловлювання</a:t>
            </a:r>
            <a:r>
              <a:rPr lang="uk-UA" altLang="ru-RU" sz="2000" dirty="0"/>
              <a:t> </a:t>
            </a:r>
            <a:endParaRPr lang="ru-RU" altLang="ru-RU" sz="2000" b="1" i="1" dirty="0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1828800" y="5253759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533401" y="5612534"/>
            <a:ext cx="8188036" cy="827953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b="1" i="1" dirty="0">
                <a:latin typeface="Times New Roman" pitchFamily="18" charset="0"/>
              </a:rPr>
              <a:t>В) </a:t>
            </a:r>
            <a:r>
              <a:rPr lang="uk-UA" altLang="ru-RU" sz="2000" b="1" i="1" dirty="0">
                <a:solidFill>
                  <a:srgbClr val="FF0000"/>
                </a:solidFill>
                <a:latin typeface="Times New Roman" pitchFamily="18" charset="0"/>
              </a:rPr>
              <a:t>Складання плану допиту. </a:t>
            </a:r>
            <a:r>
              <a:rPr lang="uk-UA" altLang="ru-RU" sz="2000" dirty="0">
                <a:latin typeface="Times New Roman" pitchFamily="18" charset="0"/>
              </a:rPr>
              <a:t>Допит без плану </a:t>
            </a:r>
            <a:r>
              <a:rPr lang="uk-UA" altLang="ru-RU" sz="2000" dirty="0" smtClean="0">
                <a:latin typeface="Times New Roman" pitchFamily="18" charset="0"/>
              </a:rPr>
              <a:t>приречений </a:t>
            </a:r>
            <a:r>
              <a:rPr lang="uk-UA" altLang="ru-RU" sz="2000" dirty="0">
                <a:latin typeface="Times New Roman" pitchFamily="18" charset="0"/>
              </a:rPr>
              <a:t>на </a:t>
            </a:r>
          </a:p>
          <a:p>
            <a:r>
              <a:rPr lang="uk-UA" altLang="ru-RU" sz="2000" dirty="0" smtClean="0">
                <a:latin typeface="Times New Roman" pitchFamily="18" charset="0"/>
              </a:rPr>
              <a:t>пасивність, </a:t>
            </a:r>
            <a:r>
              <a:rPr lang="uk-UA" altLang="ru-RU" sz="2000" dirty="0" err="1" smtClean="0">
                <a:latin typeface="Times New Roman" pitchFamily="18" charset="0"/>
              </a:rPr>
              <a:t>самовплив</a:t>
            </a:r>
            <a:r>
              <a:rPr lang="uk-UA" altLang="ru-RU" sz="2000" dirty="0">
                <a:latin typeface="Times New Roman" pitchFamily="18" charset="0"/>
              </a:rPr>
              <a:t>, не має необхідної доцільності</a:t>
            </a:r>
            <a:r>
              <a:rPr lang="uk-UA" altLang="ru-RU" sz="2000" dirty="0"/>
              <a:t> </a:t>
            </a:r>
            <a:endParaRPr lang="ru-RU" alt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317759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04800" y="228600"/>
            <a:ext cx="8458200" cy="10668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700" b="1" i="1" dirty="0"/>
              <a:t>Підготовка до допиту складається із </a:t>
            </a:r>
            <a:r>
              <a:rPr lang="uk-UA" altLang="ru-RU" sz="2700" b="1" i="1" dirty="0">
                <a:solidFill>
                  <a:srgbClr val="FF0000"/>
                </a:solidFill>
              </a:rPr>
              <a:t>3 рівнів</a:t>
            </a:r>
            <a:r>
              <a:rPr lang="uk-UA" altLang="ru-RU" sz="2700" b="1" i="1" dirty="0"/>
              <a:t>:</a:t>
            </a:r>
            <a:endParaRPr lang="ru-RU" altLang="ru-RU" sz="2700" b="1" i="1" dirty="0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304800" y="1295400"/>
            <a:ext cx="0" cy="41767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04800" y="17526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881063" y="1524000"/>
            <a:ext cx="7881937" cy="156448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i="1" dirty="0">
                <a:solidFill>
                  <a:srgbClr val="FF0000"/>
                </a:solidFill>
              </a:rPr>
              <a:t>Пізнавальний рівень</a:t>
            </a:r>
            <a:r>
              <a:rPr lang="uk-UA" altLang="ru-RU" sz="2000" i="1" dirty="0"/>
              <a:t>:</a:t>
            </a:r>
          </a:p>
          <a:p>
            <a:r>
              <a:rPr lang="uk-UA" altLang="ru-RU" sz="2000" dirty="0"/>
              <a:t> - полягає у вивченні матеріалів </a:t>
            </a:r>
            <a:r>
              <a:rPr lang="uk-UA" altLang="ru-RU" sz="2000" dirty="0" smtClean="0"/>
              <a:t>кримінального провадження</a:t>
            </a:r>
            <a:endParaRPr lang="uk-UA" altLang="ru-RU" sz="2000" dirty="0"/>
          </a:p>
          <a:p>
            <a:r>
              <a:rPr lang="uk-UA" altLang="ru-RU" sz="2000" dirty="0"/>
              <a:t> - ознайомлення з оперативно-розшуковими даними  </a:t>
            </a:r>
          </a:p>
          <a:p>
            <a:r>
              <a:rPr lang="uk-UA" altLang="ru-RU" sz="2000" dirty="0"/>
              <a:t> - збирання відомостей про особу допитуваного</a:t>
            </a:r>
          </a:p>
          <a:p>
            <a:r>
              <a:rPr lang="uk-UA" altLang="ru-RU" sz="2000" dirty="0"/>
              <a:t> - вивчення спеціальних питань</a:t>
            </a:r>
            <a:endParaRPr lang="ru-RU" altLang="ru-RU" sz="2000" dirty="0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304799" y="393382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931068" y="3383756"/>
            <a:ext cx="7831932" cy="134064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i="1" dirty="0">
                <a:solidFill>
                  <a:srgbClr val="FF0000"/>
                </a:solidFill>
              </a:rPr>
              <a:t>Прогностичний рівень</a:t>
            </a:r>
            <a:r>
              <a:rPr lang="uk-UA" altLang="ru-RU" sz="2000" i="1" dirty="0"/>
              <a:t>:</a:t>
            </a:r>
            <a:r>
              <a:rPr lang="uk-UA" altLang="ru-RU" sz="2000" dirty="0"/>
              <a:t> </a:t>
            </a:r>
          </a:p>
          <a:p>
            <a:r>
              <a:rPr lang="uk-UA" altLang="ru-RU" sz="2000" dirty="0"/>
              <a:t> - дозволяє прогнозувати різні ситуації допиту</a:t>
            </a:r>
          </a:p>
          <a:p>
            <a:r>
              <a:rPr lang="uk-UA" altLang="ru-RU" sz="2000" dirty="0"/>
              <a:t> - обирати способи встановлення психологічного контакту</a:t>
            </a:r>
            <a:endParaRPr lang="ru-RU" altLang="ru-RU" sz="2000" dirty="0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304800" y="5492317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952500" y="4988286"/>
            <a:ext cx="7810500" cy="141251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i="1" dirty="0">
                <a:solidFill>
                  <a:srgbClr val="FF0000"/>
                </a:solidFill>
              </a:rPr>
              <a:t>Синтезуючий рівень</a:t>
            </a:r>
            <a:r>
              <a:rPr lang="uk-UA" altLang="ru-RU" sz="2000" i="1" dirty="0"/>
              <a:t>:</a:t>
            </a:r>
          </a:p>
          <a:p>
            <a:r>
              <a:rPr lang="uk-UA" altLang="ru-RU" sz="2000" dirty="0"/>
              <a:t> - охоплює складання плану допиту</a:t>
            </a:r>
          </a:p>
          <a:p>
            <a:r>
              <a:rPr lang="uk-UA" altLang="ru-RU" sz="2000" dirty="0"/>
              <a:t> - вирішення питань, </a:t>
            </a:r>
            <a:r>
              <a:rPr lang="uk-UA" altLang="ru-RU" sz="2000" dirty="0" err="1" smtClean="0"/>
              <a:t>пов</a:t>
            </a:r>
            <a:r>
              <a:rPr lang="en-US" altLang="ru-RU" sz="2000" dirty="0" smtClean="0"/>
              <a:t>’</a:t>
            </a:r>
            <a:r>
              <a:rPr lang="uk-UA" altLang="ru-RU" sz="2000" dirty="0" err="1" smtClean="0"/>
              <a:t>язаних</a:t>
            </a:r>
            <a:r>
              <a:rPr lang="uk-UA" altLang="ru-RU" sz="2000" dirty="0" smtClean="0"/>
              <a:t> </a:t>
            </a:r>
            <a:r>
              <a:rPr lang="uk-UA" altLang="ru-RU" sz="2000" dirty="0"/>
              <a:t>з </a:t>
            </a:r>
            <a:r>
              <a:rPr lang="uk-UA" altLang="ru-RU" sz="2000" dirty="0" smtClean="0"/>
              <a:t>визначенням</a:t>
            </a:r>
            <a:endParaRPr lang="en-US" altLang="ru-RU" sz="2000" dirty="0" smtClean="0"/>
          </a:p>
          <a:p>
            <a:r>
              <a:rPr lang="uk-UA" altLang="ru-RU" sz="2000" dirty="0" smtClean="0"/>
              <a:t>доцільного </a:t>
            </a:r>
            <a:r>
              <a:rPr lang="uk-UA" altLang="ru-RU" sz="2000" dirty="0"/>
              <a:t>місця</a:t>
            </a:r>
            <a:r>
              <a:rPr lang="uk-UA" altLang="ru-RU" sz="2000" dirty="0" smtClean="0"/>
              <a:t>,</a:t>
            </a:r>
            <a:r>
              <a:rPr lang="en-US" altLang="ru-RU" sz="2000" dirty="0" smtClean="0"/>
              <a:t> </a:t>
            </a:r>
            <a:r>
              <a:rPr lang="uk-UA" altLang="ru-RU" sz="2000" dirty="0" smtClean="0"/>
              <a:t>часу </a:t>
            </a:r>
            <a:r>
              <a:rPr lang="uk-UA" altLang="ru-RU" sz="2000" dirty="0"/>
              <a:t>та режиму його здійснення.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160221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04800" y="228600"/>
            <a:ext cx="8534400" cy="9906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3200" i="1" dirty="0"/>
              <a:t>Є </a:t>
            </a:r>
            <a:r>
              <a:rPr lang="uk-UA" altLang="ru-RU" sz="3200" i="1" dirty="0">
                <a:solidFill>
                  <a:srgbClr val="FF0000"/>
                </a:solidFill>
              </a:rPr>
              <a:t>три методи </a:t>
            </a:r>
            <a:r>
              <a:rPr lang="uk-UA" altLang="ru-RU" sz="3200" i="1" dirty="0"/>
              <a:t>одержання показань:</a:t>
            </a:r>
            <a:endParaRPr lang="ru-RU" altLang="ru-RU" sz="3200" i="1" dirty="0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1924050" y="1219200"/>
            <a:ext cx="0" cy="5352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04800" y="1754476"/>
            <a:ext cx="3797300" cy="58737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400" dirty="0"/>
              <a:t>вільна розповідь</a:t>
            </a:r>
            <a:endParaRPr lang="ru-RU" altLang="ru-RU" sz="2400" dirty="0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7010400" y="1219201"/>
            <a:ext cx="0" cy="5429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5324042" y="1762125"/>
            <a:ext cx="3529013" cy="58737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400" dirty="0"/>
              <a:t>“запитання-відповідь”</a:t>
            </a:r>
            <a:endParaRPr lang="ru-RU" altLang="ru-RU" sz="2400" dirty="0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4732771" y="1219200"/>
            <a:ext cx="0" cy="148554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2807493" y="2704742"/>
            <a:ext cx="3529013" cy="56875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400" dirty="0"/>
              <a:t>змішаний</a:t>
            </a:r>
            <a:endParaRPr lang="ru-RU" altLang="ru-RU" sz="2400" dirty="0"/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318655" y="3429000"/>
            <a:ext cx="8534399" cy="50323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700" dirty="0"/>
              <a:t>Положення точної і правильної фіксації показань</a:t>
            </a:r>
            <a:endParaRPr lang="ru-RU" altLang="ru-RU" sz="2700" dirty="0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4619481" y="3932238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318655" y="4318722"/>
            <a:ext cx="8520545" cy="231067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dirty="0">
                <a:latin typeface="Times New Roman" pitchFamily="18" charset="0"/>
              </a:rPr>
              <a:t> - дослівний запис показань від першої особи</a:t>
            </a:r>
          </a:p>
          <a:p>
            <a:r>
              <a:rPr lang="uk-UA" altLang="ru-RU" sz="2000" dirty="0">
                <a:latin typeface="Times New Roman" pitchFamily="18" charset="0"/>
              </a:rPr>
              <a:t> - дослівний запис поставлених запитань і відповідей на них</a:t>
            </a:r>
          </a:p>
          <a:p>
            <a:r>
              <a:rPr lang="uk-UA" altLang="ru-RU" sz="2000" dirty="0">
                <a:latin typeface="Times New Roman" pitchFamily="18" charset="0"/>
              </a:rPr>
              <a:t> - власноручне викладення показань допитуваного з </a:t>
            </a:r>
            <a:r>
              <a:rPr lang="uk-UA" altLang="ru-RU" sz="2000" dirty="0" smtClean="0">
                <a:latin typeface="Times New Roman" pitchFamily="18" charset="0"/>
              </a:rPr>
              <a:t>відповідною</a:t>
            </a:r>
          </a:p>
          <a:p>
            <a:r>
              <a:rPr lang="uk-UA" altLang="ru-RU" sz="2000" dirty="0">
                <a:latin typeface="Times New Roman" pitchFamily="18" charset="0"/>
              </a:rPr>
              <a:t>в</a:t>
            </a:r>
            <a:r>
              <a:rPr lang="uk-UA" altLang="ru-RU" sz="2000" dirty="0" smtClean="0">
                <a:latin typeface="Times New Roman" pitchFamily="18" charset="0"/>
              </a:rPr>
              <a:t>ідміткою слідчим </a:t>
            </a:r>
            <a:r>
              <a:rPr lang="uk-UA" altLang="ru-RU" sz="2000" dirty="0">
                <a:latin typeface="Times New Roman" pitchFamily="18" charset="0"/>
              </a:rPr>
              <a:t>у протоколі</a:t>
            </a:r>
          </a:p>
          <a:p>
            <a:r>
              <a:rPr lang="uk-UA" altLang="ru-RU" sz="2000" dirty="0">
                <a:latin typeface="Times New Roman" pitchFamily="18" charset="0"/>
              </a:rPr>
              <a:t> - відображення в протоколі всіх </a:t>
            </a:r>
            <a:r>
              <a:rPr lang="uk-UA" altLang="ru-RU" sz="2000" dirty="0" smtClean="0">
                <a:latin typeface="Times New Roman" pitchFamily="18" charset="0"/>
              </a:rPr>
              <a:t>виразів, </a:t>
            </a:r>
            <a:r>
              <a:rPr lang="uk-UA" altLang="ru-RU" sz="2000" dirty="0">
                <a:latin typeface="Times New Roman" pitchFamily="18" charset="0"/>
              </a:rPr>
              <a:t>які вживає допитуваний</a:t>
            </a:r>
          </a:p>
          <a:p>
            <a:r>
              <a:rPr lang="uk-UA" altLang="ru-RU" sz="2000" dirty="0">
                <a:latin typeface="Times New Roman" pitchFamily="18" charset="0"/>
              </a:rPr>
              <a:t> - підписання протоколу всіма присутніми на допиті</a:t>
            </a:r>
            <a:endParaRPr lang="ru-RU" altLang="ru-RU" sz="2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90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57201" y="381000"/>
            <a:ext cx="8229600" cy="12954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800" b="1" i="1" dirty="0"/>
              <a:t>Класифікація запитань,  </a:t>
            </a:r>
            <a:endParaRPr lang="uk-UA" altLang="ru-RU" sz="2800" b="1" i="1" dirty="0" smtClean="0"/>
          </a:p>
          <a:p>
            <a:pPr algn="ctr"/>
            <a:r>
              <a:rPr lang="uk-UA" altLang="ru-RU" sz="2800" b="1" i="1" dirty="0" smtClean="0"/>
              <a:t>які </a:t>
            </a:r>
            <a:r>
              <a:rPr lang="uk-UA" altLang="ru-RU" sz="2800" b="1" i="1" dirty="0"/>
              <a:t>визначаються цільовим призначенням</a:t>
            </a:r>
            <a:endParaRPr lang="ru-RU" altLang="ru-RU" sz="2800" b="1" i="1" dirty="0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457200" y="1676400"/>
            <a:ext cx="28863" cy="45918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457200" y="24384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840149" y="1844676"/>
            <a:ext cx="7846652" cy="74612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300" i="1" dirty="0">
                <a:solidFill>
                  <a:srgbClr val="FF0000"/>
                </a:solidFill>
              </a:rPr>
              <a:t>Основні</a:t>
            </a:r>
            <a:r>
              <a:rPr lang="uk-UA" altLang="ru-RU" sz="2300" dirty="0">
                <a:solidFill>
                  <a:srgbClr val="FF0000"/>
                </a:solidFill>
              </a:rPr>
              <a:t> </a:t>
            </a:r>
            <a:r>
              <a:rPr lang="uk-UA" altLang="ru-RU" sz="2300" dirty="0"/>
              <a:t>– </a:t>
            </a:r>
            <a:r>
              <a:rPr lang="uk-UA" altLang="ru-RU" sz="2300" dirty="0" smtClean="0"/>
              <a:t>стосуються головних </a:t>
            </a:r>
            <a:r>
              <a:rPr lang="uk-UA" altLang="ru-RU" sz="2300" dirty="0"/>
              <a:t>відомостей у </a:t>
            </a:r>
            <a:r>
              <a:rPr lang="uk-UA" altLang="ru-RU" sz="2300" dirty="0" smtClean="0"/>
              <a:t>справі</a:t>
            </a:r>
            <a:endParaRPr lang="ru-RU" altLang="ru-RU" sz="2300" dirty="0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457201" y="3435927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32067" y="2778125"/>
            <a:ext cx="7868083" cy="9144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300" i="1" dirty="0" err="1">
                <a:solidFill>
                  <a:srgbClr val="FF0000"/>
                </a:solidFill>
              </a:rPr>
              <a:t>Доповнюючі</a:t>
            </a:r>
            <a:r>
              <a:rPr lang="uk-UA" altLang="ru-RU" sz="2300" dirty="0">
                <a:solidFill>
                  <a:srgbClr val="FF0000"/>
                </a:solidFill>
              </a:rPr>
              <a:t> </a:t>
            </a:r>
            <a:r>
              <a:rPr lang="uk-UA" altLang="ru-RU" sz="2300" dirty="0"/>
              <a:t>– </a:t>
            </a:r>
            <a:r>
              <a:rPr lang="uk-UA" altLang="ru-RU" sz="2300" dirty="0" smtClean="0"/>
              <a:t>стосуються фактів</a:t>
            </a:r>
            <a:r>
              <a:rPr lang="uk-UA" altLang="ru-RU" sz="2300" dirty="0"/>
              <a:t>, </a:t>
            </a:r>
            <a:r>
              <a:rPr lang="uk-UA" altLang="ru-RU" sz="2300" dirty="0" smtClean="0"/>
              <a:t>пропущених</a:t>
            </a:r>
          </a:p>
          <a:p>
            <a:r>
              <a:rPr lang="uk-UA" altLang="ru-RU" sz="2300" dirty="0"/>
              <a:t>д</a:t>
            </a:r>
            <a:r>
              <a:rPr lang="uk-UA" altLang="ru-RU" sz="2300" dirty="0" smtClean="0"/>
              <a:t>опитуваним  </a:t>
            </a:r>
            <a:r>
              <a:rPr lang="uk-UA" altLang="ru-RU" sz="2300" dirty="0"/>
              <a:t>у вільній розповіді</a:t>
            </a:r>
            <a:endParaRPr lang="ru-RU" altLang="ru-RU" sz="2300" dirty="0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466003" y="425855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859776" y="3868918"/>
            <a:ext cx="7827023" cy="77928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300" i="1" dirty="0">
                <a:solidFill>
                  <a:srgbClr val="FF0000"/>
                </a:solidFill>
              </a:rPr>
              <a:t>Уточнюючі</a:t>
            </a:r>
            <a:r>
              <a:rPr lang="uk-UA" altLang="ru-RU" sz="2300" dirty="0">
                <a:solidFill>
                  <a:srgbClr val="FF0000"/>
                </a:solidFill>
              </a:rPr>
              <a:t> </a:t>
            </a:r>
            <a:r>
              <a:rPr lang="uk-UA" altLang="ru-RU" sz="2300" dirty="0"/>
              <a:t>– </a:t>
            </a:r>
            <a:r>
              <a:rPr lang="uk-UA" altLang="ru-RU" sz="2300" dirty="0" smtClean="0"/>
              <a:t>стосуються обставин</a:t>
            </a:r>
            <a:r>
              <a:rPr lang="uk-UA" altLang="ru-RU" sz="2300" dirty="0"/>
              <a:t>, </a:t>
            </a:r>
            <a:r>
              <a:rPr lang="uk-UA" altLang="ru-RU" sz="2300" dirty="0" smtClean="0"/>
              <a:t>спрямованих</a:t>
            </a:r>
          </a:p>
          <a:p>
            <a:r>
              <a:rPr lang="uk-UA" altLang="ru-RU" sz="2300" dirty="0" smtClean="0"/>
              <a:t> </a:t>
            </a:r>
            <a:r>
              <a:rPr lang="uk-UA" altLang="ru-RU" sz="2300" dirty="0"/>
              <a:t>на найповніше </a:t>
            </a:r>
            <a:r>
              <a:rPr lang="uk-UA" altLang="ru-RU" sz="2300" dirty="0" smtClean="0"/>
              <a:t>з</a:t>
            </a:r>
            <a:r>
              <a:rPr lang="en-US" altLang="ru-RU" sz="2300" dirty="0" smtClean="0"/>
              <a:t>’</a:t>
            </a:r>
            <a:r>
              <a:rPr lang="uk-UA" altLang="ru-RU" sz="2300" dirty="0" err="1" smtClean="0"/>
              <a:t>ясування</a:t>
            </a:r>
            <a:r>
              <a:rPr lang="uk-UA" altLang="ru-RU" sz="2300" dirty="0" smtClean="0"/>
              <a:t> </a:t>
            </a:r>
            <a:r>
              <a:rPr lang="uk-UA" altLang="ru-RU" sz="2300" dirty="0"/>
              <a:t>питань</a:t>
            </a:r>
            <a:endParaRPr lang="ru-RU" altLang="ru-RU" sz="2300" dirty="0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499413" y="522258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863600" y="4800310"/>
            <a:ext cx="7823199" cy="90833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300" i="1" dirty="0" err="1">
                <a:solidFill>
                  <a:srgbClr val="FF0000"/>
                </a:solidFill>
              </a:rPr>
              <a:t>Нагадуючі</a:t>
            </a:r>
            <a:r>
              <a:rPr lang="uk-UA" altLang="ru-RU" sz="2300" dirty="0">
                <a:solidFill>
                  <a:srgbClr val="FF0000"/>
                </a:solidFill>
              </a:rPr>
              <a:t> </a:t>
            </a:r>
            <a:r>
              <a:rPr lang="uk-UA" altLang="ru-RU" sz="2300" dirty="0"/>
              <a:t>– </a:t>
            </a:r>
            <a:r>
              <a:rPr lang="uk-UA" altLang="ru-RU" sz="2300" dirty="0" smtClean="0"/>
              <a:t>стосуються фактів </a:t>
            </a:r>
            <a:r>
              <a:rPr lang="uk-UA" altLang="ru-RU" sz="2300" dirty="0"/>
              <a:t>чи подій, </a:t>
            </a:r>
            <a:endParaRPr lang="uk-UA" altLang="ru-RU" sz="2300" dirty="0" smtClean="0"/>
          </a:p>
          <a:p>
            <a:r>
              <a:rPr lang="uk-UA" altLang="ru-RU" sz="2300" dirty="0" smtClean="0"/>
              <a:t>забутих допитуваним</a:t>
            </a:r>
            <a:endParaRPr lang="ru-RU" altLang="ru-RU" sz="2300" dirty="0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479785" y="627069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863600" y="5867400"/>
            <a:ext cx="7823198" cy="80168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300" i="1" dirty="0">
                <a:solidFill>
                  <a:srgbClr val="FF0000"/>
                </a:solidFill>
              </a:rPr>
              <a:t>Контрольні</a:t>
            </a:r>
            <a:r>
              <a:rPr lang="uk-UA" altLang="ru-RU" sz="2300" dirty="0">
                <a:solidFill>
                  <a:srgbClr val="FF0000"/>
                </a:solidFill>
              </a:rPr>
              <a:t> </a:t>
            </a:r>
            <a:r>
              <a:rPr lang="uk-UA" altLang="ru-RU" sz="2300" dirty="0"/>
              <a:t>– </a:t>
            </a:r>
            <a:r>
              <a:rPr lang="uk-UA" altLang="ru-RU" sz="2300" dirty="0" smtClean="0"/>
              <a:t>направлені на </a:t>
            </a:r>
            <a:r>
              <a:rPr lang="uk-UA" altLang="ru-RU" sz="2300" dirty="0"/>
              <a:t>перевірку даних, </a:t>
            </a:r>
            <a:endParaRPr lang="en-US" altLang="ru-RU" sz="2300" dirty="0" smtClean="0"/>
          </a:p>
          <a:p>
            <a:r>
              <a:rPr lang="uk-UA" altLang="ru-RU" sz="2300" dirty="0" smtClean="0"/>
              <a:t>для з</a:t>
            </a:r>
            <a:r>
              <a:rPr lang="en-US" altLang="ru-RU" sz="2300" dirty="0" smtClean="0"/>
              <a:t>’</a:t>
            </a:r>
            <a:r>
              <a:rPr lang="uk-UA" altLang="ru-RU" sz="2300" dirty="0" err="1" smtClean="0"/>
              <a:t>ясування</a:t>
            </a:r>
            <a:r>
              <a:rPr lang="uk-UA" altLang="ru-RU" sz="2300" dirty="0" smtClean="0"/>
              <a:t> </a:t>
            </a:r>
            <a:r>
              <a:rPr lang="uk-UA" altLang="ru-RU" sz="2300" dirty="0"/>
              <a:t>джерел </a:t>
            </a:r>
            <a:r>
              <a:rPr lang="uk-UA" altLang="ru-RU" sz="2300" dirty="0" smtClean="0"/>
              <a:t>одержання</a:t>
            </a:r>
            <a:r>
              <a:rPr lang="en-US" altLang="ru-RU" sz="2300" dirty="0" smtClean="0"/>
              <a:t> </a:t>
            </a:r>
            <a:r>
              <a:rPr lang="uk-UA" altLang="ru-RU" sz="2300" dirty="0" smtClean="0"/>
              <a:t>свідком </a:t>
            </a:r>
            <a:r>
              <a:rPr lang="uk-UA" altLang="ru-RU" sz="2300" dirty="0"/>
              <a:t>фактів</a:t>
            </a:r>
            <a:endParaRPr lang="ru-RU" altLang="ru-RU" sz="2300" dirty="0"/>
          </a:p>
        </p:txBody>
      </p:sp>
    </p:spTree>
    <p:extLst>
      <p:ext uri="{BB962C8B-B14F-4D97-AF65-F5344CB8AC3E}">
        <p14:creationId xmlns:p14="http://schemas.microsoft.com/office/powerpoint/2010/main" val="100328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4" y="2438399"/>
            <a:ext cx="8740775" cy="4267201"/>
          </a:xfrm>
        </p:spPr>
        <p:txBody>
          <a:bodyPr/>
          <a:lstStyle/>
          <a:p>
            <a:pPr marL="609600" indent="-609600" algn="ctr">
              <a:buNone/>
            </a:pPr>
            <a:r>
              <a:rPr lang="en-US" altLang="ru-RU" sz="3200" b="1" dirty="0"/>
              <a:t>     </a:t>
            </a:r>
            <a:r>
              <a:rPr lang="ru-RU" altLang="ru-RU" sz="3200" b="1" dirty="0" err="1"/>
              <a:t>Відповідно</a:t>
            </a:r>
            <a:r>
              <a:rPr lang="ru-RU" altLang="ru-RU" sz="3200" b="1" dirty="0"/>
              <a:t> до  </a:t>
            </a:r>
            <a:r>
              <a:rPr lang="ru-RU" altLang="ru-RU" sz="3200" b="1" dirty="0" err="1"/>
              <a:t>К</a:t>
            </a:r>
            <a:r>
              <a:rPr lang="ru-RU" altLang="ru-RU" sz="3200" b="1" dirty="0" err="1" smtClean="0"/>
              <a:t>римінального</a:t>
            </a:r>
            <a:r>
              <a:rPr lang="ru-RU" altLang="ru-RU" sz="3200" b="1" dirty="0" smtClean="0"/>
              <a:t> </a:t>
            </a:r>
            <a:r>
              <a:rPr lang="ru-RU" altLang="ru-RU" sz="3200" b="1" dirty="0" err="1" smtClean="0"/>
              <a:t>процесуального</a:t>
            </a:r>
            <a:r>
              <a:rPr lang="ru-RU" altLang="ru-RU" sz="3200" b="1" dirty="0" smtClean="0"/>
              <a:t> кодексу </a:t>
            </a:r>
            <a:r>
              <a:rPr lang="ru-RU" altLang="ru-RU" sz="3200" b="1" dirty="0" err="1" smtClean="0"/>
              <a:t>України</a:t>
            </a:r>
            <a:endParaRPr lang="ru-RU" altLang="ru-RU" sz="3200" b="1" dirty="0"/>
          </a:p>
          <a:p>
            <a:pPr marL="609600" indent="-609600" algn="ctr">
              <a:buNone/>
            </a:pPr>
            <a:r>
              <a:rPr lang="ru-RU" altLang="ru-RU" sz="3200" b="1" dirty="0"/>
              <a:t>         (</a:t>
            </a:r>
            <a:r>
              <a:rPr lang="ru-RU" altLang="ru-RU" sz="3200" b="1" dirty="0" err="1" smtClean="0">
                <a:solidFill>
                  <a:srgbClr val="FF0000"/>
                </a:solidFill>
              </a:rPr>
              <a:t>стаття</a:t>
            </a:r>
            <a:r>
              <a:rPr lang="ru-RU" altLang="ru-RU" sz="32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200" b="1" dirty="0">
                <a:solidFill>
                  <a:srgbClr val="FF0000"/>
                </a:solidFill>
              </a:rPr>
              <a:t>352 УПК </a:t>
            </a:r>
            <a:r>
              <a:rPr lang="ru-RU" altLang="ru-RU" sz="3200" b="1" dirty="0" err="1">
                <a:solidFill>
                  <a:srgbClr val="FF0000"/>
                </a:solidFill>
              </a:rPr>
              <a:t>України</a:t>
            </a:r>
            <a:r>
              <a:rPr lang="ru-RU" altLang="ru-RU" sz="3200" b="1" dirty="0"/>
              <a:t>) </a:t>
            </a:r>
            <a:r>
              <a:rPr lang="ru-RU" altLang="ru-RU" sz="3200" b="1" dirty="0" err="1"/>
              <a:t>забороняється</a:t>
            </a:r>
            <a:r>
              <a:rPr lang="ru-RU" altLang="ru-RU" sz="3200" b="1" dirty="0"/>
              <a:t> постановка </a:t>
            </a:r>
            <a:r>
              <a:rPr lang="ru-RU" altLang="ru-RU" sz="3200" b="1" dirty="0" err="1" smtClean="0"/>
              <a:t>запитань</a:t>
            </a:r>
            <a:r>
              <a:rPr lang="ru-RU" altLang="ru-RU" sz="3200" b="1" dirty="0"/>
              <a:t>, </a:t>
            </a:r>
            <a:r>
              <a:rPr lang="ru-RU" sz="3200" b="1" dirty="0"/>
              <a:t>у </a:t>
            </a:r>
            <a:r>
              <a:rPr lang="ru-RU" sz="3200" b="1" dirty="0" err="1"/>
              <a:t>формулюванні</a:t>
            </a:r>
            <a:r>
              <a:rPr lang="ru-RU" sz="3200" b="1" dirty="0"/>
              <a:t> </a:t>
            </a:r>
            <a:r>
              <a:rPr lang="ru-RU" sz="3200" b="1" dirty="0" err="1"/>
              <a:t>яких</a:t>
            </a:r>
            <a:r>
              <a:rPr lang="ru-RU" sz="3200" b="1" dirty="0"/>
              <a:t> </a:t>
            </a:r>
            <a:r>
              <a:rPr lang="ru-RU" sz="3200" b="1" dirty="0" err="1"/>
              <a:t>міститься</a:t>
            </a:r>
            <a:r>
              <a:rPr lang="ru-RU" sz="3200" b="1" dirty="0"/>
              <a:t> </a:t>
            </a:r>
            <a:r>
              <a:rPr lang="ru-RU" sz="3200" b="1" dirty="0" err="1"/>
              <a:t>відповідь</a:t>
            </a:r>
            <a:r>
              <a:rPr lang="ru-RU" sz="3200" b="1" dirty="0"/>
              <a:t>, </a:t>
            </a:r>
            <a:r>
              <a:rPr lang="ru-RU" sz="3200" b="1" dirty="0" err="1"/>
              <a:t>частина</a:t>
            </a:r>
            <a:r>
              <a:rPr lang="ru-RU" sz="3200" b="1" dirty="0"/>
              <a:t> </a:t>
            </a:r>
            <a:r>
              <a:rPr lang="ru-RU" sz="3200" b="1" dirty="0" err="1"/>
              <a:t>відповіді</a:t>
            </a:r>
            <a:r>
              <a:rPr lang="ru-RU" sz="3200" b="1" dirty="0"/>
              <a:t> </a:t>
            </a:r>
            <a:r>
              <a:rPr lang="ru-RU" sz="3200" b="1" dirty="0" err="1"/>
              <a:t>або</a:t>
            </a:r>
            <a:r>
              <a:rPr lang="ru-RU" sz="3200" b="1" dirty="0"/>
              <a:t> </a:t>
            </a:r>
            <a:r>
              <a:rPr lang="ru-RU" sz="3200" b="1" dirty="0" err="1"/>
              <a:t>підказка</a:t>
            </a:r>
            <a:r>
              <a:rPr lang="ru-RU" sz="3200" b="1" dirty="0"/>
              <a:t> до </a:t>
            </a:r>
            <a:r>
              <a:rPr lang="ru-RU" sz="3200" b="1" dirty="0" err="1" smtClean="0"/>
              <a:t>неї</a:t>
            </a:r>
            <a:endParaRPr lang="ru-RU" sz="3200" b="1" dirty="0" smtClean="0"/>
          </a:p>
          <a:p>
            <a:pPr marL="609600" indent="-609600" algn="ctr">
              <a:buNone/>
            </a:pPr>
            <a:r>
              <a:rPr lang="ru-RU" altLang="ru-RU" sz="3200" b="1" dirty="0" smtClean="0"/>
              <a:t>        (</a:t>
            </a:r>
            <a:r>
              <a:rPr lang="ru-RU" altLang="ru-RU" sz="3200" b="1" dirty="0" err="1" smtClean="0">
                <a:solidFill>
                  <a:srgbClr val="FF0000"/>
                </a:solidFill>
              </a:rPr>
              <a:t>навідні</a:t>
            </a:r>
            <a:r>
              <a:rPr lang="ru-RU" altLang="ru-RU" sz="32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200" b="1" dirty="0" err="1" smtClean="0">
                <a:solidFill>
                  <a:srgbClr val="FF0000"/>
                </a:solidFill>
              </a:rPr>
              <a:t>запитання</a:t>
            </a:r>
            <a:r>
              <a:rPr lang="ru-RU" altLang="ru-RU" sz="3200" b="1" dirty="0" smtClean="0"/>
              <a:t>) </a:t>
            </a:r>
          </a:p>
          <a:p>
            <a:pPr marL="609600" indent="-609600" algn="ctr">
              <a:buClr>
                <a:schemeClr val="tx1"/>
              </a:buClr>
              <a:buFont typeface="Wingdings" pitchFamily="2" charset="2"/>
              <a:buNone/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08504672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72143" y="152400"/>
            <a:ext cx="8632369" cy="654050"/>
          </a:xfrm>
        </p:spPr>
        <p:txBody>
          <a:bodyPr/>
          <a:lstStyle/>
          <a:p>
            <a:r>
              <a:rPr lang="ru-RU" altLang="ru-RU" dirty="0"/>
              <a:t> </a:t>
            </a:r>
            <a:endParaRPr lang="uk-UA" altLang="ru-RU" sz="4000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74172" y="914400"/>
            <a:ext cx="8799284" cy="13716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altLang="ru-RU" sz="2200" dirty="0" smtClean="0">
                <a:solidFill>
                  <a:srgbClr val="FF0000"/>
                </a:solidFill>
              </a:rPr>
              <a:t>1) </a:t>
            </a:r>
            <a:r>
              <a:rPr lang="uk-UA" altLang="ru-RU" sz="2200" dirty="0" smtClean="0"/>
              <a:t>запитання, що містять пряму підказку, коли вплив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спрямований безпосередньо на предмет запитання й 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збігається з ним (</a:t>
            </a:r>
            <a:r>
              <a:rPr lang="uk-UA" altLang="ru-RU" sz="2200" dirty="0" smtClean="0">
                <a:solidFill>
                  <a:srgbClr val="FF0000"/>
                </a:solidFill>
              </a:rPr>
              <a:t>наприклад</a:t>
            </a:r>
            <a:r>
              <a:rPr lang="uk-UA" altLang="ru-RU" sz="2200" dirty="0" smtClean="0"/>
              <a:t>: «Чи були на викрадачі 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рукавички?", за умови, що свідок викрадача назвав); </a:t>
            </a:r>
            <a:endParaRPr lang="uk-UA" altLang="ru-RU" sz="2200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80522" y="2489200"/>
            <a:ext cx="8786583" cy="16764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altLang="ru-RU" sz="2200" dirty="0" smtClean="0">
                <a:solidFill>
                  <a:srgbClr val="FF0000"/>
                </a:solidFill>
              </a:rPr>
              <a:t>2) </a:t>
            </a:r>
            <a:r>
              <a:rPr lang="uk-UA" altLang="ru-RU" sz="2200" dirty="0" smtClean="0"/>
              <a:t>запитання, що спрямовані на характеристику властивостей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 уявлення, що </a:t>
            </a:r>
            <a:r>
              <a:rPr lang="uk-UA" altLang="ru-RU" sz="2200" dirty="0" err="1" smtClean="0"/>
              <a:t>внушається</a:t>
            </a:r>
            <a:r>
              <a:rPr lang="uk-UA" altLang="ru-RU" sz="2200" dirty="0" smtClean="0"/>
              <a:t>, на уточнення його  деталей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(</a:t>
            </a:r>
            <a:r>
              <a:rPr lang="uk-UA" altLang="ru-RU" sz="2200" dirty="0" smtClean="0">
                <a:solidFill>
                  <a:srgbClr val="FF0000"/>
                </a:solidFill>
              </a:rPr>
              <a:t>наприклад</a:t>
            </a:r>
            <a:r>
              <a:rPr lang="uk-UA" altLang="ru-RU" sz="2200" dirty="0" smtClean="0"/>
              <a:t>: "Якого кольору були рукавички  у викрадача?",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 за умови, що свідок назвав викрадача, але про наявність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 рукавичок не говорив);</a:t>
            </a:r>
            <a:endParaRPr lang="uk-UA" altLang="ru-RU" sz="22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52400" y="4343400"/>
            <a:ext cx="8799285" cy="23622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altLang="ru-RU" sz="2200" dirty="0" smtClean="0">
                <a:solidFill>
                  <a:srgbClr val="FF0000"/>
                </a:solidFill>
              </a:rPr>
              <a:t>3) </a:t>
            </a:r>
            <a:r>
              <a:rPr lang="uk-UA" altLang="ru-RU" sz="2200" dirty="0" smtClean="0"/>
              <a:t>запитання, що представляють собою непряму підказку, 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коли вони спрямовані на предмет, особу, дію, що реально 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існує, відоме свідкові і ним назване. Вплив спрямований на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неіснуючі, але, на перший погляд, незначні деталі 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(</a:t>
            </a:r>
            <a:r>
              <a:rPr lang="uk-UA" altLang="ru-RU" sz="2200" dirty="0" smtClean="0">
                <a:solidFill>
                  <a:srgbClr val="FF0000"/>
                </a:solidFill>
              </a:rPr>
              <a:t>наприклад</a:t>
            </a:r>
            <a:r>
              <a:rPr lang="uk-UA" altLang="ru-RU" sz="2200" dirty="0" smtClean="0"/>
              <a:t>: "Як виглядав  </a:t>
            </a:r>
            <a:r>
              <a:rPr lang="uk-UA" altLang="ru-RU" sz="2200" dirty="0" err="1" smtClean="0"/>
              <a:t>сидівший</a:t>
            </a:r>
            <a:r>
              <a:rPr lang="uk-UA" altLang="ru-RU" sz="2200" dirty="0" smtClean="0"/>
              <a:t> за кермом викрадач, 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Який був у рукавичках?", за умови, що свідок</a:t>
            </a:r>
          </a:p>
          <a:p>
            <a:pPr>
              <a:buClr>
                <a:schemeClr val="tx1"/>
              </a:buClr>
            </a:pPr>
            <a:r>
              <a:rPr lang="uk-UA" altLang="ru-RU" sz="2200" dirty="0" smtClean="0"/>
              <a:t> описував факт викрадення машини й називав викрадачів). </a:t>
            </a:r>
            <a:endParaRPr lang="uk-UA" altLang="ru-RU" sz="2200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74172" y="152400"/>
            <a:ext cx="8777512" cy="6096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altLang="ru-RU" sz="3200" dirty="0">
                <a:solidFill>
                  <a:srgbClr val="FF0000"/>
                </a:solidFill>
              </a:rPr>
              <a:t>Три типи навідних запитань</a:t>
            </a:r>
          </a:p>
        </p:txBody>
      </p:sp>
    </p:spTree>
    <p:extLst>
      <p:ext uri="{BB962C8B-B14F-4D97-AF65-F5344CB8AC3E}">
        <p14:creationId xmlns:p14="http://schemas.microsoft.com/office/powerpoint/2010/main" val="3517776388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39750" y="762000"/>
            <a:ext cx="8064499" cy="1524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3200" b="1" i="1" dirty="0">
                <a:solidFill>
                  <a:srgbClr val="000000"/>
                </a:solidFill>
                <a:latin typeface="Times New Roman" pitchFamily="18" charset="0"/>
              </a:rPr>
              <a:t>Тактичні прийоми </a:t>
            </a:r>
            <a:r>
              <a:rPr lang="uk-UA" altLang="ru-RU" sz="3200" b="1" i="1" dirty="0" smtClean="0">
                <a:solidFill>
                  <a:srgbClr val="000000"/>
                </a:solidFill>
                <a:latin typeface="Times New Roman" pitchFamily="18" charset="0"/>
              </a:rPr>
              <a:t>допиту</a:t>
            </a:r>
          </a:p>
          <a:p>
            <a:r>
              <a:rPr lang="uk-UA" altLang="ru-RU" sz="3200" b="1" i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uk-UA" altLang="ru-RU" sz="3200" b="1" i="1" dirty="0">
                <a:solidFill>
                  <a:srgbClr val="000000"/>
                </a:solidFill>
                <a:latin typeface="Times New Roman" pitchFamily="18" charset="0"/>
              </a:rPr>
              <a:t>поділяються на такі </a:t>
            </a:r>
            <a:r>
              <a:rPr lang="uk-UA" altLang="ru-RU" sz="3200" b="1" i="1" dirty="0">
                <a:solidFill>
                  <a:srgbClr val="FF0000"/>
                </a:solidFill>
                <a:latin typeface="Times New Roman" pitchFamily="18" charset="0"/>
              </a:rPr>
              <a:t>групи</a:t>
            </a:r>
            <a:r>
              <a:rPr lang="uk-UA" altLang="ru-RU" sz="2500" b="1" i="1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  <a:endParaRPr lang="ru-RU" altLang="ru-RU" sz="2500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900113" y="2286000"/>
            <a:ext cx="0" cy="3663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900113" y="3141663"/>
            <a:ext cx="9350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835150" y="2781300"/>
            <a:ext cx="6769099" cy="792163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400" dirty="0"/>
              <a:t>Кращого відтворення сприйнятого</a:t>
            </a:r>
            <a:endParaRPr lang="ru-RU" altLang="ru-RU" sz="2400" dirty="0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900113" y="4076700"/>
            <a:ext cx="9350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835150" y="3789363"/>
            <a:ext cx="6769099" cy="6477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400" dirty="0"/>
              <a:t>Викриття завідомо неправдивих показань</a:t>
            </a:r>
            <a:endParaRPr lang="ru-RU" altLang="ru-RU" sz="2400" dirty="0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900113" y="4868863"/>
            <a:ext cx="863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1763712" y="4652963"/>
            <a:ext cx="6840537" cy="57626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400" dirty="0"/>
              <a:t>Виявлення помилок і протиріч у показаннях</a:t>
            </a:r>
            <a:endParaRPr lang="ru-RU" altLang="ru-RU" sz="2400" dirty="0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900113" y="5661025"/>
            <a:ext cx="863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763712" y="5373688"/>
            <a:ext cx="6840537" cy="71913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400" dirty="0"/>
              <a:t>Одержання правдивих показань</a:t>
            </a: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val="421067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AutoShape 2"/>
          <p:cNvSpPr>
            <a:spLocks noGrp="1" noChangeArrowheads="1"/>
          </p:cNvSpPr>
          <p:nvPr>
            <p:ph type="title"/>
          </p:nvPr>
        </p:nvSpPr>
        <p:spPr>
          <a:xfrm>
            <a:off x="3276600" y="685800"/>
            <a:ext cx="3505200" cy="762000"/>
          </a:xfrm>
          <a:noFill/>
          <a:ln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altLang="ru-RU"/>
              <a:t>Мета обшуку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3429000" y="4495800"/>
            <a:ext cx="2209800" cy="20240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 dirty="0"/>
              <a:t> </a:t>
            </a:r>
            <a:r>
              <a:rPr lang="uk-UA" altLang="ru-RU" b="0" dirty="0">
                <a:solidFill>
                  <a:srgbClr val="FF0000"/>
                </a:solidFill>
              </a:rPr>
              <a:t>Пошук майна </a:t>
            </a:r>
            <a:r>
              <a:rPr lang="uk-UA" altLang="ru-RU" b="0" dirty="0"/>
              <a:t>для забезпечення відшкодування заподіяних збитків або в цілях можливої конфіскації.</a:t>
            </a:r>
          </a:p>
        </p:txBody>
      </p:sp>
      <p:sp>
        <p:nvSpPr>
          <p:cNvPr id="153605" name="Rectangle 5"/>
          <p:cNvSpPr>
            <a:spLocks noChangeArrowheads="1"/>
          </p:cNvSpPr>
          <p:nvPr/>
        </p:nvSpPr>
        <p:spPr bwMode="auto">
          <a:xfrm>
            <a:off x="914400" y="1600200"/>
            <a:ext cx="8077200" cy="22860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b="0" dirty="0">
                <a:solidFill>
                  <a:srgbClr val="FF0000"/>
                </a:solidFill>
              </a:rPr>
              <a:t>виявлення та </a:t>
            </a:r>
            <a:r>
              <a:rPr lang="uk-UA" altLang="ru-RU" sz="2400" b="0" dirty="0" smtClean="0">
                <a:solidFill>
                  <a:srgbClr val="FF0000"/>
                </a:solidFill>
              </a:rPr>
              <a:t>фіксація </a:t>
            </a:r>
            <a:r>
              <a:rPr lang="uk-UA" altLang="ru-RU" sz="2400" b="0" dirty="0"/>
              <a:t>відомостей про обставини вчинення кримінального правопорушення, </a:t>
            </a:r>
            <a:r>
              <a:rPr lang="uk-UA" altLang="ru-RU" sz="2400" b="0" dirty="0">
                <a:solidFill>
                  <a:srgbClr val="FF0000"/>
                </a:solidFill>
              </a:rPr>
              <a:t>відшукання</a:t>
            </a:r>
            <a:r>
              <a:rPr lang="uk-UA" altLang="ru-RU" sz="2400" b="0" dirty="0"/>
              <a:t> знаряддя кримінального правопорушення або майна, яке було здобуте у результаті його вчинення, а також </a:t>
            </a:r>
            <a:r>
              <a:rPr lang="uk-UA" altLang="ru-RU" sz="2400" b="0" dirty="0">
                <a:solidFill>
                  <a:srgbClr val="FF0000"/>
                </a:solidFill>
              </a:rPr>
              <a:t>встановлення місцезнаходження</a:t>
            </a:r>
            <a:r>
              <a:rPr lang="uk-UA" altLang="ru-RU" sz="2400" b="0" dirty="0"/>
              <a:t> розшукуваних осіб.</a:t>
            </a:r>
          </a:p>
        </p:txBody>
      </p:sp>
      <p:sp>
        <p:nvSpPr>
          <p:cNvPr id="153608" name="Rectangle 8"/>
          <p:cNvSpPr>
            <a:spLocks noChangeArrowheads="1"/>
          </p:cNvSpPr>
          <p:nvPr/>
        </p:nvSpPr>
        <p:spPr bwMode="auto">
          <a:xfrm>
            <a:off x="6019800" y="4114800"/>
            <a:ext cx="29718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000" b="0" u="sng" dirty="0">
                <a:solidFill>
                  <a:srgbClr val="FF0000"/>
                </a:solidFill>
              </a:rPr>
              <a:t>Додатковою метою </a:t>
            </a:r>
            <a:r>
              <a:rPr lang="uk-UA" altLang="ru-RU" sz="2000" b="0" dirty="0"/>
              <a:t>обшуку є виявлення і вилучення речей і предметів, вилучених з цивільного обороту і заборонених для використання</a:t>
            </a:r>
          </a:p>
        </p:txBody>
      </p:sp>
      <p:sp>
        <p:nvSpPr>
          <p:cNvPr id="153609" name="Rectangle 9"/>
          <p:cNvSpPr>
            <a:spLocks noChangeArrowheads="1"/>
          </p:cNvSpPr>
          <p:nvPr/>
        </p:nvSpPr>
        <p:spPr bwMode="auto">
          <a:xfrm>
            <a:off x="914400" y="4648200"/>
            <a:ext cx="1792288" cy="20240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b="0" dirty="0"/>
              <a:t>Метою обшуку може бути також </a:t>
            </a:r>
            <a:r>
              <a:rPr lang="uk-UA" altLang="ru-RU" b="0" dirty="0">
                <a:solidFill>
                  <a:srgbClr val="FF0000"/>
                </a:solidFill>
              </a:rPr>
              <a:t>виявлення розшукуваних </a:t>
            </a:r>
            <a:r>
              <a:rPr lang="uk-UA" altLang="ru-RU" b="0" dirty="0"/>
              <a:t>осіб, трупів, тварин.</a:t>
            </a:r>
            <a:r>
              <a:rPr lang="uk-UA" altLang="ru-RU" dirty="0"/>
              <a:t> </a:t>
            </a:r>
          </a:p>
        </p:txBody>
      </p:sp>
      <p:sp>
        <p:nvSpPr>
          <p:cNvPr id="153610" name="Line 10"/>
          <p:cNvSpPr>
            <a:spLocks noChangeShapeType="1"/>
          </p:cNvSpPr>
          <p:nvPr/>
        </p:nvSpPr>
        <p:spPr bwMode="auto">
          <a:xfrm>
            <a:off x="2057400" y="3886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11" name="Line 11"/>
          <p:cNvSpPr>
            <a:spLocks noChangeShapeType="1"/>
          </p:cNvSpPr>
          <p:nvPr/>
        </p:nvSpPr>
        <p:spPr bwMode="auto">
          <a:xfrm>
            <a:off x="2667000" y="5791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12" name="Line 12"/>
          <p:cNvSpPr>
            <a:spLocks noChangeShapeType="1"/>
          </p:cNvSpPr>
          <p:nvPr/>
        </p:nvSpPr>
        <p:spPr bwMode="auto">
          <a:xfrm>
            <a:off x="1981200" y="3886200"/>
            <a:ext cx="419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23850" y="228600"/>
            <a:ext cx="8515350" cy="14478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800" b="1" i="1" dirty="0">
                <a:solidFill>
                  <a:srgbClr val="FF0000"/>
                </a:solidFill>
              </a:rPr>
              <a:t>До факторів, які визначають доцільність </a:t>
            </a:r>
            <a:endParaRPr lang="uk-UA" altLang="ru-RU" sz="2800" b="1" i="1" dirty="0" smtClean="0">
              <a:solidFill>
                <a:srgbClr val="FF0000"/>
              </a:solidFill>
            </a:endParaRPr>
          </a:p>
          <a:p>
            <a:pPr algn="ctr"/>
            <a:r>
              <a:rPr lang="uk-UA" altLang="ru-RU" sz="2800" b="1" i="1" dirty="0" smtClean="0">
                <a:solidFill>
                  <a:srgbClr val="FF0000"/>
                </a:solidFill>
              </a:rPr>
              <a:t>застосування </a:t>
            </a:r>
            <a:r>
              <a:rPr lang="uk-UA" altLang="ru-RU" sz="2800" b="1" i="1" dirty="0">
                <a:solidFill>
                  <a:srgbClr val="FF0000"/>
                </a:solidFill>
              </a:rPr>
              <a:t>тактичних </a:t>
            </a:r>
            <a:r>
              <a:rPr lang="uk-UA" altLang="ru-RU" sz="2800" b="1" i="1" dirty="0" smtClean="0">
                <a:solidFill>
                  <a:srgbClr val="FF0000"/>
                </a:solidFill>
              </a:rPr>
              <a:t>прийомів допиту</a:t>
            </a:r>
          </a:p>
          <a:p>
            <a:pPr algn="ctr"/>
            <a:r>
              <a:rPr lang="uk-UA" altLang="ru-RU" sz="2800" b="1" i="1" dirty="0" smtClean="0">
                <a:solidFill>
                  <a:srgbClr val="FF0000"/>
                </a:solidFill>
              </a:rPr>
              <a:t> </a:t>
            </a:r>
            <a:r>
              <a:rPr lang="uk-UA" altLang="ru-RU" sz="2800" b="1" i="1" dirty="0">
                <a:solidFill>
                  <a:srgbClr val="FF0000"/>
                </a:solidFill>
              </a:rPr>
              <a:t>належать </a:t>
            </a:r>
            <a:endParaRPr lang="ru-RU" altLang="ru-RU" sz="2800" b="1" i="1" dirty="0">
              <a:solidFill>
                <a:srgbClr val="FF0000"/>
              </a:solidFill>
            </a:endParaRP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356100" y="1676400"/>
            <a:ext cx="0" cy="287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23850" y="1963737"/>
            <a:ext cx="8515350" cy="1312863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dirty="0"/>
              <a:t>Особа допитуваного (особливості сприйняття, </a:t>
            </a:r>
            <a:r>
              <a:rPr lang="uk-UA" altLang="ru-RU" sz="2000" dirty="0" err="1" smtClean="0"/>
              <a:t>запам</a:t>
            </a:r>
            <a:r>
              <a:rPr lang="en-US" altLang="ru-RU" sz="2000" dirty="0" smtClean="0"/>
              <a:t>’</a:t>
            </a:r>
            <a:r>
              <a:rPr lang="uk-UA" altLang="ru-RU" sz="2000" dirty="0" err="1" smtClean="0"/>
              <a:t>ятовування</a:t>
            </a:r>
            <a:r>
              <a:rPr lang="uk-UA" altLang="ru-RU" sz="2000" dirty="0"/>
              <a:t>, </a:t>
            </a:r>
          </a:p>
          <a:p>
            <a:r>
              <a:rPr lang="uk-UA" altLang="ru-RU" sz="2000" dirty="0"/>
              <a:t>здатність відтворення, бажання давати показання, тощо)</a:t>
            </a:r>
            <a:endParaRPr lang="ru-RU" altLang="ru-RU" sz="2000" dirty="0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4356100" y="3274004"/>
            <a:ext cx="0" cy="2524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323850" y="3526416"/>
            <a:ext cx="8515350" cy="119798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dirty="0"/>
              <a:t>Наявність зібраних доказів, що дозволяє використати дані, що є в</a:t>
            </a:r>
          </a:p>
          <a:p>
            <a:r>
              <a:rPr lang="uk-UA" altLang="ru-RU" sz="2000" dirty="0"/>
              <a:t>Них для постановки </a:t>
            </a:r>
            <a:r>
              <a:rPr lang="uk-UA" altLang="ru-RU" sz="2000" dirty="0" smtClean="0"/>
              <a:t>нагадуючи</a:t>
            </a:r>
            <a:r>
              <a:rPr lang="ru-RU" altLang="ru-RU" sz="2000" dirty="0" smtClean="0"/>
              <a:t>х</a:t>
            </a:r>
            <a:r>
              <a:rPr lang="uk-UA" altLang="ru-RU" sz="2000" dirty="0" smtClean="0"/>
              <a:t>, </a:t>
            </a:r>
            <a:r>
              <a:rPr lang="uk-UA" altLang="ru-RU" sz="2000" dirty="0"/>
              <a:t>контрольних запитань, </a:t>
            </a:r>
          </a:p>
          <a:p>
            <a:r>
              <a:rPr lang="uk-UA" altLang="ru-RU" sz="2000" dirty="0"/>
              <a:t>оголошення показання інших осіб, </a:t>
            </a:r>
            <a:r>
              <a:rPr lang="uk-UA" altLang="ru-RU" sz="2000" dirty="0" smtClean="0"/>
              <a:t>тощо</a:t>
            </a:r>
            <a:endParaRPr lang="ru-RU" altLang="ru-RU" sz="2000" dirty="0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356100" y="4724400"/>
            <a:ext cx="0" cy="431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23850" y="5156200"/>
            <a:ext cx="8515350" cy="1016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dirty="0"/>
              <a:t>Етап розслідування </a:t>
            </a:r>
            <a:r>
              <a:rPr lang="uk-UA" altLang="ru-RU" sz="2000" dirty="0" smtClean="0"/>
              <a:t>у кримінальному провадженні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71975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72143" y="152400"/>
            <a:ext cx="8632369" cy="654050"/>
          </a:xfrm>
        </p:spPr>
        <p:txBody>
          <a:bodyPr/>
          <a:lstStyle/>
          <a:p>
            <a:r>
              <a:rPr lang="ru-RU" altLang="ru-RU" dirty="0"/>
              <a:t> </a:t>
            </a:r>
            <a:endParaRPr lang="uk-UA" altLang="ru-RU" sz="4000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976745" y="1143000"/>
            <a:ext cx="7391400" cy="11430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ru-RU" altLang="ru-RU" sz="2800" dirty="0" smtClean="0">
                <a:solidFill>
                  <a:srgbClr val="FF0000"/>
                </a:solidFill>
              </a:rPr>
              <a:t>За характером </a:t>
            </a:r>
          </a:p>
          <a:p>
            <a:pPr marL="609600" indent="-609600"/>
            <a:r>
              <a:rPr lang="ru-RU" altLang="ru-RU" sz="2800" dirty="0" err="1" smtClean="0">
                <a:solidFill>
                  <a:srgbClr val="FF0000"/>
                </a:solidFill>
              </a:rPr>
              <a:t>використання</a:t>
            </a:r>
            <a:r>
              <a:rPr lang="ru-RU" altLang="ru-RU" sz="2800" dirty="0" smtClean="0">
                <a:solidFill>
                  <a:srgbClr val="FF0000"/>
                </a:solidFill>
              </a:rPr>
              <a:t> </a:t>
            </a:r>
            <a:r>
              <a:rPr lang="ru-RU" altLang="ru-RU" sz="2800" dirty="0" err="1">
                <a:solidFill>
                  <a:srgbClr val="FF0000"/>
                </a:solidFill>
              </a:rPr>
              <a:t>доказів</a:t>
            </a:r>
            <a:r>
              <a:rPr lang="ru-RU" altLang="ru-RU" sz="2800" dirty="0">
                <a:solidFill>
                  <a:srgbClr val="FF0000"/>
                </a:solidFill>
              </a:rPr>
              <a:t> у </a:t>
            </a:r>
            <a:r>
              <a:rPr lang="ru-RU" altLang="ru-RU" sz="2800" dirty="0" err="1" smtClean="0">
                <a:solidFill>
                  <a:srgbClr val="FF0000"/>
                </a:solidFill>
              </a:rPr>
              <a:t>розслідуванні</a:t>
            </a:r>
            <a:r>
              <a:rPr lang="ru-RU" altLang="ru-RU" sz="2800" dirty="0" smtClean="0">
                <a:solidFill>
                  <a:srgbClr val="FF0000"/>
                </a:solidFill>
              </a:rPr>
              <a:t>:</a:t>
            </a:r>
            <a:endParaRPr lang="ru-RU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04800" y="2985655"/>
            <a:ext cx="4086677" cy="32258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ru-RU" altLang="ru-RU" sz="2600" dirty="0" err="1"/>
              <a:t>пред'явлення</a:t>
            </a:r>
            <a:r>
              <a:rPr lang="ru-RU" altLang="ru-RU" sz="2600" dirty="0"/>
              <a:t> </a:t>
            </a:r>
            <a:r>
              <a:rPr lang="ru-RU" altLang="ru-RU" sz="2600" dirty="0" err="1" smtClean="0"/>
              <a:t>доказів</a:t>
            </a:r>
            <a:endParaRPr lang="ru-RU" altLang="ru-RU" sz="2600" dirty="0" smtClean="0"/>
          </a:p>
          <a:p>
            <a:pPr marL="609600" indent="-609600">
              <a:buFont typeface="Wingdings" pitchFamily="2" charset="2"/>
              <a:buNone/>
            </a:pPr>
            <a:r>
              <a:rPr lang="ru-RU" altLang="ru-RU" sz="2600" dirty="0" smtClean="0"/>
              <a:t> </a:t>
            </a:r>
            <a:r>
              <a:rPr lang="ru-RU" altLang="ru-RU" sz="2600" dirty="0"/>
              <a:t>на одному </a:t>
            </a:r>
            <a:r>
              <a:rPr lang="ru-RU" altLang="ru-RU" sz="2600" dirty="0" err="1"/>
              <a:t>допиті</a:t>
            </a:r>
            <a:r>
              <a:rPr lang="ru-RU" altLang="ru-RU" sz="2600" dirty="0"/>
              <a:t>;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724400" y="2964873"/>
            <a:ext cx="4086677" cy="319809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ru-RU" altLang="ru-RU" sz="2600" dirty="0" err="1" smtClean="0">
                <a:solidFill>
                  <a:schemeClr val="tx1">
                    <a:lumMod val="75000"/>
                  </a:schemeClr>
                </a:solidFill>
              </a:rPr>
              <a:t>пред'явлення</a:t>
            </a:r>
            <a:r>
              <a:rPr lang="ru-RU" altLang="ru-RU" sz="26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altLang="ru-RU" sz="2600" dirty="0" err="1" smtClean="0">
                <a:solidFill>
                  <a:schemeClr val="tx1">
                    <a:lumMod val="75000"/>
                  </a:schemeClr>
                </a:solidFill>
              </a:rPr>
              <a:t>доказів</a:t>
            </a:r>
            <a:endParaRPr lang="ru-RU" altLang="ru-RU" sz="2600" dirty="0" smtClean="0">
              <a:solidFill>
                <a:schemeClr val="tx1">
                  <a:lumMod val="75000"/>
                </a:schemeClr>
              </a:solidFill>
            </a:endParaRPr>
          </a:p>
          <a:p>
            <a:pPr>
              <a:buClr>
                <a:schemeClr val="tx1"/>
              </a:buClr>
            </a:pPr>
            <a:r>
              <a:rPr lang="ru-RU" altLang="ru-RU" sz="26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altLang="ru-RU" sz="2600" dirty="0">
                <a:solidFill>
                  <a:schemeClr val="tx1">
                    <a:lumMod val="75000"/>
                  </a:schemeClr>
                </a:solidFill>
              </a:rPr>
              <a:t>у </a:t>
            </a:r>
            <a:r>
              <a:rPr lang="ru-RU" altLang="ru-RU" sz="2600" dirty="0" err="1">
                <a:solidFill>
                  <a:schemeClr val="tx1">
                    <a:lumMod val="75000"/>
                  </a:schemeClr>
                </a:solidFill>
              </a:rPr>
              <a:t>ході</a:t>
            </a:r>
            <a:r>
              <a:rPr lang="ru-RU" altLang="ru-RU" sz="2600" dirty="0">
                <a:solidFill>
                  <a:schemeClr val="tx1">
                    <a:lumMod val="75000"/>
                  </a:schemeClr>
                </a:solidFill>
              </a:rPr>
              <a:t> ряду </a:t>
            </a:r>
            <a:r>
              <a:rPr lang="ru-RU" altLang="ru-RU" sz="2600" dirty="0" err="1" smtClean="0">
                <a:solidFill>
                  <a:schemeClr val="tx1">
                    <a:lumMod val="75000"/>
                  </a:schemeClr>
                </a:solidFill>
              </a:rPr>
              <a:t>допитів</a:t>
            </a:r>
            <a:endParaRPr lang="ru-RU" altLang="ru-RU" sz="2600" dirty="0" smtClean="0">
              <a:solidFill>
                <a:schemeClr val="tx1">
                  <a:lumMod val="75000"/>
                </a:schemeClr>
              </a:solidFill>
            </a:endParaRPr>
          </a:p>
          <a:p>
            <a:pPr>
              <a:buClr>
                <a:schemeClr val="tx1"/>
              </a:buClr>
            </a:pPr>
            <a:r>
              <a:rPr lang="ru-RU" altLang="ru-RU" sz="26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altLang="ru-RU" sz="2600" dirty="0" err="1" smtClean="0">
                <a:solidFill>
                  <a:schemeClr val="tx1">
                    <a:lumMod val="75000"/>
                  </a:schemeClr>
                </a:solidFill>
              </a:rPr>
              <a:t>однієї</a:t>
            </a:r>
            <a:r>
              <a:rPr lang="ru-RU" altLang="ru-RU" sz="2600" dirty="0" smtClean="0">
                <a:solidFill>
                  <a:schemeClr val="tx1">
                    <a:lumMod val="75000"/>
                  </a:schemeClr>
                </a:solidFill>
              </a:rPr>
              <a:t> особи</a:t>
            </a:r>
            <a:endParaRPr lang="ru-RU" altLang="ru-RU" sz="26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74172" y="152400"/>
            <a:ext cx="8777512" cy="6096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altLang="ru-RU" sz="3200" dirty="0" smtClean="0">
                <a:solidFill>
                  <a:srgbClr val="FF0000"/>
                </a:solidFill>
              </a:rPr>
              <a:t>Порядок </a:t>
            </a:r>
            <a:r>
              <a:rPr lang="uk-UA" altLang="ru-RU" sz="3200" dirty="0" err="1" smtClean="0">
                <a:solidFill>
                  <a:srgbClr val="FF0000"/>
                </a:solidFill>
              </a:rPr>
              <a:t>пред</a:t>
            </a:r>
            <a:r>
              <a:rPr lang="en-US" altLang="ru-RU" sz="3200" dirty="0" smtClean="0">
                <a:solidFill>
                  <a:srgbClr val="FF0000"/>
                </a:solidFill>
              </a:rPr>
              <a:t>’</a:t>
            </a:r>
            <a:r>
              <a:rPr lang="uk-UA" altLang="ru-RU" sz="3200" dirty="0" smtClean="0">
                <a:solidFill>
                  <a:srgbClr val="FF0000"/>
                </a:solidFill>
              </a:rPr>
              <a:t>явлення доказів</a:t>
            </a:r>
            <a:endParaRPr lang="uk-UA" altLang="ru-RU" sz="3200" dirty="0">
              <a:solidFill>
                <a:srgbClr val="FF0000"/>
              </a:solidFill>
            </a:endParaRPr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 flipH="1">
            <a:off x="2743200" y="2286000"/>
            <a:ext cx="152400" cy="6996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>
            <a:off x="6172200" y="2286000"/>
            <a:ext cx="228600" cy="67887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802608318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72143" y="152400"/>
            <a:ext cx="8632369" cy="654050"/>
          </a:xfrm>
        </p:spPr>
        <p:txBody>
          <a:bodyPr/>
          <a:lstStyle/>
          <a:p>
            <a:r>
              <a:rPr lang="ru-RU" altLang="ru-RU" dirty="0"/>
              <a:t> </a:t>
            </a:r>
            <a:endParaRPr lang="uk-UA" altLang="ru-RU" sz="4000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95777" y="304800"/>
            <a:ext cx="7391400" cy="11430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ru-RU" altLang="ru-RU" sz="2800" dirty="0" smtClean="0">
                <a:solidFill>
                  <a:srgbClr val="FF0000"/>
                </a:solidFill>
              </a:rPr>
              <a:t>За характером </a:t>
            </a:r>
            <a:r>
              <a:rPr lang="ru-RU" altLang="ru-RU" sz="2800" dirty="0" err="1" smtClean="0">
                <a:solidFill>
                  <a:srgbClr val="FF0000"/>
                </a:solidFill>
              </a:rPr>
              <a:t>взаємозв'язку</a:t>
            </a:r>
            <a:r>
              <a:rPr lang="ru-RU" altLang="ru-RU" sz="2800" dirty="0" smtClean="0">
                <a:solidFill>
                  <a:srgbClr val="FF0000"/>
                </a:solidFill>
              </a:rPr>
              <a:t> </a:t>
            </a:r>
            <a:r>
              <a:rPr lang="ru-RU" altLang="ru-RU" sz="2800" dirty="0" err="1" smtClean="0">
                <a:solidFill>
                  <a:srgbClr val="FF0000"/>
                </a:solidFill>
              </a:rPr>
              <a:t>доказів</a:t>
            </a:r>
            <a:endParaRPr lang="ru-RU" altLang="ru-RU" sz="2800" dirty="0" smtClean="0">
              <a:solidFill>
                <a:srgbClr val="FF0000"/>
              </a:solidFill>
            </a:endParaRPr>
          </a:p>
          <a:p>
            <a:pPr marL="609600" indent="-609600"/>
            <a:r>
              <a:rPr lang="ru-RU" altLang="ru-RU" sz="2800" dirty="0" smtClean="0">
                <a:solidFill>
                  <a:srgbClr val="FF0000"/>
                </a:solidFill>
              </a:rPr>
              <a:t> </a:t>
            </a:r>
            <a:r>
              <a:rPr lang="ru-RU" altLang="ru-RU" sz="2800" dirty="0">
                <a:solidFill>
                  <a:srgbClr val="FF0000"/>
                </a:solidFill>
              </a:rPr>
              <a:t>у </a:t>
            </a:r>
            <a:r>
              <a:rPr lang="ru-RU" altLang="ru-RU" sz="2800" dirty="0" err="1" smtClean="0">
                <a:solidFill>
                  <a:srgbClr val="FF0000"/>
                </a:solidFill>
              </a:rPr>
              <a:t>кримінальному</a:t>
            </a:r>
            <a:r>
              <a:rPr lang="ru-RU" altLang="ru-RU" sz="2800" dirty="0" smtClean="0">
                <a:solidFill>
                  <a:srgbClr val="FF0000"/>
                </a:solidFill>
              </a:rPr>
              <a:t> </a:t>
            </a:r>
            <a:r>
              <a:rPr lang="ru-RU" altLang="ru-RU" sz="2800" dirty="0" err="1" smtClean="0">
                <a:solidFill>
                  <a:srgbClr val="FF0000"/>
                </a:solidFill>
              </a:rPr>
              <a:t>провадженні</a:t>
            </a:r>
            <a:r>
              <a:rPr lang="ru-RU" altLang="ru-RU" sz="2800" dirty="0" smtClean="0">
                <a:solidFill>
                  <a:srgbClr val="FF0000"/>
                </a:solidFill>
              </a:rPr>
              <a:t>:</a:t>
            </a:r>
            <a:endParaRPr lang="ru-RU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28600" y="1995054"/>
            <a:ext cx="2438400" cy="32258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Роздільне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 пред'явлення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 одиничних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доказів</a:t>
            </a:r>
            <a:endParaRPr lang="uk-UA" altLang="ru-RU" sz="24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6248400" y="1995054"/>
            <a:ext cx="2438400" cy="319809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пред'явлення</a:t>
            </a:r>
          </a:p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 усієї</a:t>
            </a:r>
          </a:p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 системи</a:t>
            </a:r>
          </a:p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 доказів</a:t>
            </a:r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>
            <a:off x="1676400" y="1447800"/>
            <a:ext cx="0" cy="5334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>
            <a:off x="7353300" y="1447800"/>
            <a:ext cx="0" cy="54725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971800" y="1981200"/>
            <a:ext cx="3048000" cy="319809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пред'явлення </a:t>
            </a:r>
          </a:p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комплексу </a:t>
            </a:r>
          </a:p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взаємопов'язаних</a:t>
            </a:r>
          </a:p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 доказів</a:t>
            </a:r>
            <a:endParaRPr lang="uk-UA" altLang="ru-RU" sz="24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 bwMode="auto">
          <a:xfrm>
            <a:off x="4374159" y="1447800"/>
            <a:ext cx="0" cy="54725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50261171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95777" y="304800"/>
            <a:ext cx="7391400" cy="11430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За характером</a:t>
            </a:r>
          </a:p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 демонстрації доказів на допиті: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28600" y="1995054"/>
            <a:ext cx="3505200" cy="196734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Нагадування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на допиті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 про докази,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що є у наявності</a:t>
            </a:r>
            <a:endParaRPr lang="uk-UA" altLang="ru-RU" sz="24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187207" y="1974600"/>
            <a:ext cx="3657600" cy="196008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Перерахування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доказів, що </a:t>
            </a:r>
            <a:r>
              <a:rPr lang="uk-UA" altLang="ru-RU" sz="2400" dirty="0"/>
              <a:t>є </a:t>
            </a:r>
            <a:endParaRPr lang="uk-UA" altLang="ru-RU" sz="2400" dirty="0" smtClean="0"/>
          </a:p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у наявності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altLang="ru-RU" sz="2400" dirty="0"/>
              <a:t>і</a:t>
            </a:r>
            <a:r>
              <a:rPr lang="uk-UA" altLang="ru-RU" sz="2400" dirty="0" smtClean="0"/>
              <a:t>з вказівкою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altLang="ru-RU" sz="2400" dirty="0" smtClean="0"/>
              <a:t>джерела їх походження</a:t>
            </a:r>
            <a:endParaRPr lang="uk-UA" altLang="ru-RU" sz="2400" dirty="0"/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 flipH="1">
            <a:off x="3733801" y="2628240"/>
            <a:ext cx="657676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 flipH="1">
            <a:off x="3733800" y="5321629"/>
            <a:ext cx="64126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28601" y="4341584"/>
            <a:ext cx="3505200" cy="196008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пред'явлення </a:t>
            </a:r>
          </a:p>
          <a:p>
            <a:pPr>
              <a:buClr>
                <a:schemeClr val="tx1"/>
              </a:buClr>
            </a:pPr>
            <a:r>
              <a:rPr lang="uk-UA" altLang="ru-RU" sz="2400" dirty="0">
                <a:solidFill>
                  <a:schemeClr val="tx1">
                    <a:lumMod val="75000"/>
                  </a:schemeClr>
                </a:solidFill>
              </a:rPr>
              <a:t>д</a:t>
            </a: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оказів особі, </a:t>
            </a:r>
          </a:p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що допитується </a:t>
            </a:r>
          </a:p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не повністю, мимохідь</a:t>
            </a:r>
          </a:p>
        </p:txBody>
      </p:sp>
      <p:cxnSp>
        <p:nvCxnSpPr>
          <p:cNvPr id="14" name="Прямая со стрелкой 13"/>
          <p:cNvCxnSpPr/>
          <p:nvPr/>
        </p:nvCxnSpPr>
        <p:spPr bwMode="auto">
          <a:xfrm>
            <a:off x="4375064" y="5321629"/>
            <a:ext cx="777507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181600" y="4341584"/>
            <a:ext cx="3657600" cy="196008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Підкреслена</a:t>
            </a:r>
          </a:p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демонстрація</a:t>
            </a:r>
          </a:p>
          <a:p>
            <a:pPr>
              <a:buClr>
                <a:schemeClr val="tx1"/>
              </a:buClr>
            </a:pP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 ознак об'єкта</a:t>
            </a:r>
            <a:r>
              <a:rPr lang="ru-RU" altLang="ru-RU" sz="2400" dirty="0" smtClean="0">
                <a:solidFill>
                  <a:schemeClr val="tx1">
                    <a:lumMod val="75000"/>
                  </a:schemeClr>
                </a:solidFill>
              </a:rPr>
              <a:t>, </a:t>
            </a:r>
          </a:p>
          <a:p>
            <a:pPr>
              <a:buClr>
                <a:schemeClr val="tx1"/>
              </a:buClr>
            </a:pPr>
            <a:r>
              <a:rPr lang="uk-UA" altLang="ru-RU" sz="2400" dirty="0">
                <a:solidFill>
                  <a:schemeClr val="tx1">
                    <a:lumMod val="75000"/>
                  </a:schemeClr>
                </a:solidFill>
              </a:rPr>
              <a:t>щ</a:t>
            </a:r>
            <a:r>
              <a:rPr lang="uk-UA" altLang="ru-RU" sz="2400" dirty="0" smtClean="0">
                <a:solidFill>
                  <a:schemeClr val="tx1">
                    <a:lumMod val="75000"/>
                  </a:schemeClr>
                </a:solidFill>
              </a:rPr>
              <a:t>о пред'являється </a:t>
            </a:r>
            <a:endParaRPr lang="uk-UA" altLang="ru-RU" sz="24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8" name="Прямая соединительная линия 7"/>
          <p:cNvCxnSpPr>
            <a:stCxn id="4" idx="2"/>
          </p:cNvCxnSpPr>
          <p:nvPr/>
        </p:nvCxnSpPr>
        <p:spPr bwMode="auto">
          <a:xfrm>
            <a:off x="4391477" y="1447800"/>
            <a:ext cx="0" cy="387383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 стрелкой 23"/>
          <p:cNvCxnSpPr/>
          <p:nvPr/>
        </p:nvCxnSpPr>
        <p:spPr bwMode="auto">
          <a:xfrm>
            <a:off x="4375064" y="2628240"/>
            <a:ext cx="806536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94220590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533400" y="685800"/>
            <a:ext cx="7391400" cy="16002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За характером </a:t>
            </a:r>
          </a:p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послідовності пред'явлення доказів</a:t>
            </a:r>
            <a:r>
              <a:rPr lang="ru-RU" altLang="ru-RU" sz="2800" dirty="0" smtClean="0">
                <a:solidFill>
                  <a:srgbClr val="FF0000"/>
                </a:solidFill>
              </a:rPr>
              <a:t>:</a:t>
            </a:r>
            <a:endParaRPr lang="ru-RU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04800" y="2985655"/>
            <a:ext cx="4086677" cy="32258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altLang="ru-RU" sz="2800" dirty="0" smtClean="0"/>
              <a:t>пред'явлення доказів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altLang="ru-RU" sz="2800" dirty="0" smtClean="0"/>
              <a:t> </a:t>
            </a:r>
            <a:r>
              <a:rPr lang="uk-UA" sz="2800" dirty="0" smtClean="0"/>
              <a:t>у послідовності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800" dirty="0" smtClean="0"/>
              <a:t>“зростання сили”</a:t>
            </a:r>
            <a:endParaRPr lang="uk-UA" altLang="ru-RU" sz="28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724400" y="2964873"/>
            <a:ext cx="4086677" cy="319809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800" dirty="0" smtClean="0"/>
              <a:t>пред'явлення доказів</a:t>
            </a:r>
          </a:p>
          <a:p>
            <a:pPr>
              <a:buClr>
                <a:schemeClr val="tx1"/>
              </a:buClr>
            </a:pPr>
            <a:r>
              <a:rPr lang="uk-UA" sz="2800" dirty="0" smtClean="0"/>
              <a:t> у послідовності </a:t>
            </a:r>
          </a:p>
          <a:p>
            <a:pPr>
              <a:buClr>
                <a:schemeClr val="tx1"/>
              </a:buClr>
            </a:pPr>
            <a:r>
              <a:rPr lang="uk-UA" sz="2800" dirty="0" smtClean="0"/>
              <a:t>“зменшення сили” </a:t>
            </a:r>
            <a:endParaRPr lang="uk-UA" altLang="ru-RU" sz="26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 flipH="1">
            <a:off x="2743200" y="2286000"/>
            <a:ext cx="152400" cy="699655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>
            <a:off x="6172200" y="2286000"/>
            <a:ext cx="228600" cy="678873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45316857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95777" y="304800"/>
            <a:ext cx="7391400" cy="11430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За характером додаткових умов, </a:t>
            </a:r>
          </a:p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що підсилюють вплив на допитуваного</a:t>
            </a:r>
            <a:r>
              <a:rPr lang="ru-RU" altLang="ru-RU" sz="2800" dirty="0" smtClean="0">
                <a:solidFill>
                  <a:srgbClr val="FF0000"/>
                </a:solidFill>
              </a:rPr>
              <a:t>: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45011" y="1718293"/>
            <a:ext cx="3657599" cy="1483613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100" dirty="0"/>
              <a:t>н</a:t>
            </a:r>
            <a:r>
              <a:rPr lang="uk-UA" sz="2100" dirty="0" smtClean="0"/>
              <a:t>есподіване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100" dirty="0" smtClean="0"/>
              <a:t> пред'явлення доказів</a:t>
            </a:r>
            <a:endParaRPr lang="uk-UA" altLang="ru-RU" sz="21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851400" y="1754580"/>
            <a:ext cx="3962400" cy="148361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100" dirty="0" smtClean="0"/>
              <a:t>пред'явлення доказів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100" dirty="0" smtClean="0"/>
              <a:t>після попереднього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100" dirty="0" smtClean="0"/>
              <a:t>з'ясування обставин,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100" dirty="0" smtClean="0"/>
              <a:t>які пов'язані з ними;</a:t>
            </a:r>
            <a:endParaRPr lang="uk-UA" altLang="ru-RU" sz="2100" dirty="0"/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 flipH="1">
            <a:off x="3886199" y="2628240"/>
            <a:ext cx="505278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 flipH="1">
            <a:off x="3920753" y="4364758"/>
            <a:ext cx="488867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63155" y="3384715"/>
            <a:ext cx="3657598" cy="196008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100" dirty="0" smtClean="0"/>
              <a:t>пред'явлення доказів</a:t>
            </a:r>
          </a:p>
          <a:p>
            <a:pPr>
              <a:buClr>
                <a:schemeClr val="tx1"/>
              </a:buClr>
            </a:pPr>
            <a:r>
              <a:rPr lang="uk-UA" sz="2100" dirty="0" smtClean="0"/>
              <a:t> і роз'яснення їх </a:t>
            </a:r>
          </a:p>
          <a:p>
            <a:pPr>
              <a:buClr>
                <a:schemeClr val="tx1"/>
              </a:buClr>
            </a:pPr>
            <a:r>
              <a:rPr lang="uk-UA" sz="2100" dirty="0"/>
              <a:t>з</a:t>
            </a:r>
            <a:r>
              <a:rPr lang="uk-UA" sz="2100" dirty="0" smtClean="0"/>
              <a:t>начення у </a:t>
            </a:r>
          </a:p>
          <a:p>
            <a:pPr>
              <a:buClr>
                <a:schemeClr val="tx1"/>
              </a:buClr>
            </a:pPr>
            <a:r>
              <a:rPr lang="uk-UA" sz="2100" dirty="0" smtClean="0"/>
              <a:t>кримінальному</a:t>
            </a:r>
          </a:p>
          <a:p>
            <a:pPr>
              <a:buClr>
                <a:schemeClr val="tx1"/>
              </a:buClr>
            </a:pPr>
            <a:r>
              <a:rPr lang="uk-UA" sz="2100" dirty="0" smtClean="0"/>
              <a:t> провадженні;</a:t>
            </a:r>
            <a:endParaRPr lang="uk-UA" altLang="ru-RU" sz="21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 bwMode="auto">
          <a:xfrm>
            <a:off x="4417285" y="4364757"/>
            <a:ext cx="435020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826000" y="3385044"/>
            <a:ext cx="3987800" cy="195976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100" dirty="0" smtClean="0"/>
              <a:t>Використання</a:t>
            </a:r>
          </a:p>
          <a:p>
            <a:pPr>
              <a:buClr>
                <a:schemeClr val="tx1"/>
              </a:buClr>
            </a:pPr>
            <a:r>
              <a:rPr lang="uk-UA" sz="2100" dirty="0" smtClean="0"/>
              <a:t> науково-технічних засобів</a:t>
            </a:r>
          </a:p>
          <a:p>
            <a:pPr>
              <a:buClr>
                <a:schemeClr val="tx1"/>
              </a:buClr>
            </a:pPr>
            <a:r>
              <a:rPr lang="uk-UA" sz="2100" dirty="0" smtClean="0"/>
              <a:t> для роз'яснення </a:t>
            </a:r>
          </a:p>
          <a:p>
            <a:pPr>
              <a:buClr>
                <a:schemeClr val="tx1"/>
              </a:buClr>
            </a:pPr>
            <a:r>
              <a:rPr lang="uk-UA" sz="2100" dirty="0" smtClean="0"/>
              <a:t>допитуваному особливостей</a:t>
            </a:r>
          </a:p>
          <a:p>
            <a:pPr>
              <a:buClr>
                <a:schemeClr val="tx1"/>
              </a:buClr>
            </a:pPr>
            <a:r>
              <a:rPr lang="uk-UA" sz="2100" dirty="0" smtClean="0"/>
              <a:t> доказів</a:t>
            </a:r>
            <a:r>
              <a:rPr lang="ru-RU" sz="2100" dirty="0" smtClean="0"/>
              <a:t>, </a:t>
            </a:r>
            <a:r>
              <a:rPr lang="uk-UA" sz="2100" dirty="0" smtClean="0"/>
              <a:t>що</a:t>
            </a:r>
            <a:r>
              <a:rPr lang="ru-RU" sz="2100" dirty="0" smtClean="0"/>
              <a:t> </a:t>
            </a:r>
            <a:r>
              <a:rPr lang="uk-UA" sz="2100" dirty="0" smtClean="0"/>
              <a:t>пред'являються</a:t>
            </a:r>
            <a:r>
              <a:rPr lang="uk-UA" altLang="ru-RU" sz="2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endParaRPr lang="uk-UA" altLang="ru-RU" sz="22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8" name="Прямая соединительная линия 7"/>
          <p:cNvCxnSpPr>
            <a:stCxn id="4" idx="2"/>
          </p:cNvCxnSpPr>
          <p:nvPr/>
        </p:nvCxnSpPr>
        <p:spPr bwMode="auto">
          <a:xfrm>
            <a:off x="4391477" y="1447800"/>
            <a:ext cx="0" cy="387383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 стрелкой 23"/>
          <p:cNvCxnSpPr/>
          <p:nvPr/>
        </p:nvCxnSpPr>
        <p:spPr bwMode="auto">
          <a:xfrm>
            <a:off x="4375064" y="2628240"/>
            <a:ext cx="501736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228598" y="5635751"/>
            <a:ext cx="8610602" cy="106984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100" dirty="0" smtClean="0"/>
              <a:t>супроводження пред'явлення доказів описом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100" dirty="0" smtClean="0"/>
              <a:t>передбачуваного перебігу розслідуваної події та її обставин</a:t>
            </a:r>
            <a:endParaRPr lang="uk-UA" altLang="ru-RU" sz="2100" dirty="0"/>
          </a:p>
        </p:txBody>
      </p:sp>
      <p:cxnSp>
        <p:nvCxnSpPr>
          <p:cNvPr id="17" name="Прямая со стрелкой 16"/>
          <p:cNvCxnSpPr/>
          <p:nvPr/>
        </p:nvCxnSpPr>
        <p:spPr bwMode="auto">
          <a:xfrm>
            <a:off x="4391477" y="4951474"/>
            <a:ext cx="0" cy="684277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41757376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95777" y="304800"/>
            <a:ext cx="7391400" cy="6096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Типові ситуації допиту</a:t>
            </a:r>
            <a:r>
              <a:rPr lang="ru-RU" altLang="ru-RU" sz="2800" dirty="0" smtClean="0">
                <a:solidFill>
                  <a:srgbClr val="FF0000"/>
                </a:solidFill>
              </a:rPr>
              <a:t>: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882573" y="5181598"/>
            <a:ext cx="3804226" cy="137160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000" dirty="0"/>
              <a:t>н</a:t>
            </a:r>
            <a:r>
              <a:rPr lang="uk-UA" sz="2000" dirty="0" smtClean="0"/>
              <a:t>еможливість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 повідомлення певної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/>
              <a:t>і</a:t>
            </a:r>
            <a:r>
              <a:rPr lang="uk-UA" sz="2000" dirty="0" smtClean="0"/>
              <a:t>нформації внаслідок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забування окремих моментів</a:t>
            </a:r>
            <a:endParaRPr lang="uk-UA" altLang="ru-RU" sz="20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910282" y="1981200"/>
            <a:ext cx="3776517" cy="9906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000" dirty="0"/>
              <a:t>п</a:t>
            </a:r>
            <a:r>
              <a:rPr lang="uk-UA" sz="2000" dirty="0" smtClean="0"/>
              <a:t>овідомлення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 достовірних показань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 допитуваним</a:t>
            </a:r>
            <a:endParaRPr lang="uk-UA" altLang="ru-RU" sz="2000" dirty="0"/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 flipH="1">
            <a:off x="3930319" y="1443676"/>
            <a:ext cx="505278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63237" y="1981200"/>
            <a:ext cx="3657598" cy="14879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відмова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допитуваного від показань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882570" y="3201906"/>
            <a:ext cx="3804229" cy="82417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виникнення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/>
              <a:t>п</a:t>
            </a:r>
            <a:r>
              <a:rPr lang="uk-UA" sz="2000" dirty="0" smtClean="0"/>
              <a:t>ерекручень у показаннях</a:t>
            </a:r>
            <a:endParaRPr lang="uk-UA" altLang="ru-RU" sz="2000" dirty="0"/>
          </a:p>
        </p:txBody>
      </p:sp>
      <p:cxnSp>
        <p:nvCxnSpPr>
          <p:cNvPr id="8" name="Прямая соединительная линия 7"/>
          <p:cNvCxnSpPr>
            <a:stCxn id="4" idx="2"/>
          </p:cNvCxnSpPr>
          <p:nvPr/>
        </p:nvCxnSpPr>
        <p:spPr bwMode="auto">
          <a:xfrm>
            <a:off x="4391477" y="914400"/>
            <a:ext cx="0" cy="53340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 стрелкой 23"/>
          <p:cNvCxnSpPr/>
          <p:nvPr/>
        </p:nvCxnSpPr>
        <p:spPr bwMode="auto">
          <a:xfrm>
            <a:off x="4103787" y="1443676"/>
            <a:ext cx="834411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263237" y="3823208"/>
            <a:ext cx="3620406" cy="14879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повідомлення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неправди у показаннях</a:t>
            </a:r>
            <a:endParaRPr lang="uk-UA" altLang="ru-RU" sz="2000" dirty="0"/>
          </a:p>
        </p:txBody>
      </p:sp>
      <p:cxnSp>
        <p:nvCxnSpPr>
          <p:cNvPr id="17" name="Прямая со стрелкой 16"/>
          <p:cNvCxnSpPr/>
          <p:nvPr/>
        </p:nvCxnSpPr>
        <p:spPr bwMode="auto">
          <a:xfrm>
            <a:off x="2008123" y="1752600"/>
            <a:ext cx="0" cy="2286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279233" y="1143000"/>
            <a:ext cx="3651086" cy="6096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конфліктні</a:t>
            </a:r>
            <a:r>
              <a:rPr lang="ru-RU" altLang="ru-RU" sz="2800" dirty="0" smtClean="0">
                <a:solidFill>
                  <a:srgbClr val="FF0000"/>
                </a:solidFill>
              </a:rPr>
              <a:t>: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927393" y="1143000"/>
            <a:ext cx="3759406" cy="6096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безконфліктні</a:t>
            </a:r>
            <a:r>
              <a:rPr lang="ru-RU" altLang="ru-RU" sz="2800" dirty="0" smtClean="0">
                <a:solidFill>
                  <a:srgbClr val="FF0000"/>
                </a:solidFill>
              </a:rPr>
              <a:t>: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4882570" y="4155073"/>
            <a:ext cx="3790374" cy="82417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виникнення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суперечностей у показаннях</a:t>
            </a:r>
            <a:endParaRPr lang="uk-UA" altLang="ru-RU" sz="2000" dirty="0"/>
          </a:p>
        </p:txBody>
      </p:sp>
      <p:cxnSp>
        <p:nvCxnSpPr>
          <p:cNvPr id="35" name="Прямая соединительная линия 34"/>
          <p:cNvCxnSpPr/>
          <p:nvPr/>
        </p:nvCxnSpPr>
        <p:spPr bwMode="auto">
          <a:xfrm>
            <a:off x="2002595" y="3469101"/>
            <a:ext cx="0" cy="35410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Прямая со стрелкой 37"/>
          <p:cNvCxnSpPr>
            <a:stCxn id="19" idx="2"/>
            <a:endCxn id="6" idx="0"/>
          </p:cNvCxnSpPr>
          <p:nvPr/>
        </p:nvCxnSpPr>
        <p:spPr bwMode="auto">
          <a:xfrm flipH="1">
            <a:off x="6798541" y="1752600"/>
            <a:ext cx="8555" cy="2286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Прямая соединительная линия 44"/>
          <p:cNvCxnSpPr/>
          <p:nvPr/>
        </p:nvCxnSpPr>
        <p:spPr bwMode="auto">
          <a:xfrm>
            <a:off x="6807096" y="4979245"/>
            <a:ext cx="0" cy="202353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Прямая соединительная линия 47"/>
          <p:cNvCxnSpPr/>
          <p:nvPr/>
        </p:nvCxnSpPr>
        <p:spPr bwMode="auto">
          <a:xfrm>
            <a:off x="6781800" y="2999553"/>
            <a:ext cx="0" cy="202353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Прямая соединительная линия 49"/>
          <p:cNvCxnSpPr/>
          <p:nvPr/>
        </p:nvCxnSpPr>
        <p:spPr bwMode="auto">
          <a:xfrm>
            <a:off x="6768313" y="4026078"/>
            <a:ext cx="0" cy="10117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01862403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95777" y="304800"/>
            <a:ext cx="7391400" cy="11430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Система тактичних прийомів</a:t>
            </a:r>
          </a:p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(тактичні комбінації)</a:t>
            </a:r>
            <a:r>
              <a:rPr lang="ru-RU" altLang="ru-RU" sz="2800" dirty="0" smtClean="0">
                <a:solidFill>
                  <a:srgbClr val="FF0000"/>
                </a:solidFill>
              </a:rPr>
              <a:t>: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45011" y="1718293"/>
            <a:ext cx="3657599" cy="1483613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200" dirty="0" smtClean="0"/>
              <a:t>встановлення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200" dirty="0" smtClean="0"/>
              <a:t>психологічного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200" dirty="0" smtClean="0"/>
              <a:t>контакту з допитуваним</a:t>
            </a:r>
            <a:endParaRPr lang="uk-UA" altLang="ru-RU" sz="22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876800" y="1714005"/>
            <a:ext cx="3962400" cy="148361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200" dirty="0" smtClean="0"/>
              <a:t>спонукання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200" dirty="0" smtClean="0"/>
              <a:t>допитуваного до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200" dirty="0" smtClean="0"/>
              <a:t>давання показань</a:t>
            </a:r>
            <a:endParaRPr lang="uk-UA" altLang="ru-RU" sz="2200" dirty="0"/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 flipH="1">
            <a:off x="3886199" y="2628240"/>
            <a:ext cx="505278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 flipH="1">
            <a:off x="3867968" y="4364758"/>
            <a:ext cx="488867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28601" y="3411123"/>
            <a:ext cx="3657598" cy="14879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200" dirty="0" smtClean="0"/>
              <a:t>уточнення свідчень</a:t>
            </a:r>
          </a:p>
          <a:p>
            <a:pPr>
              <a:buClr>
                <a:schemeClr val="tx1"/>
              </a:buClr>
            </a:pPr>
            <a:r>
              <a:rPr lang="uk-UA" sz="2200" dirty="0" smtClean="0"/>
              <a:t> і усунення в них</a:t>
            </a:r>
          </a:p>
          <a:p>
            <a:pPr>
              <a:buClr>
                <a:schemeClr val="tx1"/>
              </a:buClr>
            </a:pPr>
            <a:r>
              <a:rPr lang="uk-UA" sz="2200" dirty="0" smtClean="0"/>
              <a:t> суперечностей</a:t>
            </a:r>
            <a:endParaRPr lang="uk-UA" altLang="ru-RU" sz="22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 bwMode="auto">
          <a:xfrm>
            <a:off x="4356835" y="4364757"/>
            <a:ext cx="495470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876800" y="3385044"/>
            <a:ext cx="3937000" cy="151398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200" dirty="0" smtClean="0"/>
              <a:t>актуалізацію забутого</a:t>
            </a:r>
          </a:p>
          <a:p>
            <a:pPr>
              <a:buClr>
                <a:schemeClr val="tx1"/>
              </a:buClr>
            </a:pPr>
            <a:r>
              <a:rPr lang="uk-UA" sz="2200" dirty="0" smtClean="0"/>
              <a:t> в пам'яті допитуваного</a:t>
            </a:r>
            <a:endParaRPr lang="uk-UA" altLang="ru-RU" sz="22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8" name="Прямая соединительная линия 7"/>
          <p:cNvCxnSpPr>
            <a:stCxn id="4" idx="2"/>
          </p:cNvCxnSpPr>
          <p:nvPr/>
        </p:nvCxnSpPr>
        <p:spPr bwMode="auto">
          <a:xfrm flipH="1">
            <a:off x="4356835" y="1447800"/>
            <a:ext cx="34642" cy="446073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 стрелкой 23"/>
          <p:cNvCxnSpPr/>
          <p:nvPr/>
        </p:nvCxnSpPr>
        <p:spPr bwMode="auto">
          <a:xfrm>
            <a:off x="4375064" y="2628240"/>
            <a:ext cx="501736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228601" y="5181598"/>
            <a:ext cx="3620406" cy="14879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200" dirty="0" smtClean="0"/>
              <a:t>викриття неправди</a:t>
            </a:r>
            <a:endParaRPr lang="uk-UA" altLang="ru-RU" sz="2200" dirty="0"/>
          </a:p>
        </p:txBody>
      </p:sp>
      <p:cxnSp>
        <p:nvCxnSpPr>
          <p:cNvPr id="17" name="Прямая со стрелкой 16"/>
          <p:cNvCxnSpPr>
            <a:endCxn id="16" idx="3"/>
          </p:cNvCxnSpPr>
          <p:nvPr/>
        </p:nvCxnSpPr>
        <p:spPr bwMode="auto">
          <a:xfrm flipH="1">
            <a:off x="3849007" y="5925549"/>
            <a:ext cx="507828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876800" y="5164580"/>
            <a:ext cx="3937000" cy="14879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200" dirty="0" smtClean="0"/>
              <a:t>усунення перекручень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200" dirty="0" smtClean="0"/>
              <a:t>при добросовісній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200" dirty="0" smtClean="0"/>
              <a:t>помилці допитуваного</a:t>
            </a:r>
            <a:endParaRPr lang="uk-UA" altLang="ru-RU" sz="2200" dirty="0"/>
          </a:p>
        </p:txBody>
      </p:sp>
      <p:cxnSp>
        <p:nvCxnSpPr>
          <p:cNvPr id="20" name="Прямая со стрелкой 19"/>
          <p:cNvCxnSpPr/>
          <p:nvPr/>
        </p:nvCxnSpPr>
        <p:spPr bwMode="auto">
          <a:xfrm>
            <a:off x="4356835" y="5925549"/>
            <a:ext cx="51996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1988196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95777" y="304800"/>
            <a:ext cx="7391400" cy="11430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Встановлення психологічного контакту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45011" y="1718293"/>
            <a:ext cx="8594189" cy="1483613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sz="2200" dirty="0" smtClean="0">
                <a:solidFill>
                  <a:srgbClr val="FF0000"/>
                </a:solidFill>
              </a:rPr>
              <a:t>Психологічний контакт </a:t>
            </a:r>
            <a:r>
              <a:rPr lang="uk-UA" sz="2200" dirty="0" smtClean="0"/>
              <a:t>— це найбільш сприятлива </a:t>
            </a:r>
          </a:p>
          <a:p>
            <a:r>
              <a:rPr lang="uk-UA" sz="2200" dirty="0" smtClean="0"/>
              <a:t>психологічна “атмосфера” допиту, яка допомагає взаємодії </a:t>
            </a:r>
          </a:p>
          <a:p>
            <a:r>
              <a:rPr lang="uk-UA" sz="2200" dirty="0" smtClean="0"/>
              <a:t>та взаємовідносинам між її учасниками, </a:t>
            </a:r>
          </a:p>
          <a:p>
            <a:r>
              <a:rPr lang="uk-UA" sz="2200" dirty="0" smtClean="0"/>
              <a:t>це певний “настрій” на спілкування</a:t>
            </a:r>
            <a:endParaRPr lang="uk-UA" sz="2200" dirty="0"/>
          </a:p>
        </p:txBody>
      </p:sp>
      <p:cxnSp>
        <p:nvCxnSpPr>
          <p:cNvPr id="9" name="Прямая со стрелкой 8"/>
          <p:cNvCxnSpPr/>
          <p:nvPr/>
        </p:nvCxnSpPr>
        <p:spPr bwMode="auto">
          <a:xfrm>
            <a:off x="2362200" y="3181124"/>
            <a:ext cx="0" cy="95607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45011" y="4157977"/>
            <a:ext cx="3657598" cy="14879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коли допитуваний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бажає давати показання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 bwMode="auto">
          <a:xfrm>
            <a:off x="7005203" y="3181124"/>
            <a:ext cx="0" cy="95607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5173353" y="4157977"/>
            <a:ext cx="3620406" cy="14879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коли допитуваного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примушують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давати показання</a:t>
            </a:r>
            <a:endParaRPr lang="uk-UA" altLang="ru-RU" sz="2000" dirty="0"/>
          </a:p>
        </p:txBody>
      </p:sp>
    </p:spTree>
    <p:extLst>
      <p:ext uri="{BB962C8B-B14F-4D97-AF65-F5344CB8AC3E}">
        <p14:creationId xmlns:p14="http://schemas.microsoft.com/office/powerpoint/2010/main" val="1429337489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88520" y="152400"/>
            <a:ext cx="7391400" cy="11430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Тактичні прийоми, що сприяють </a:t>
            </a:r>
          </a:p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встановленню психологічного контакту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45009" y="1523999"/>
            <a:ext cx="8670389" cy="79630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sz="2000" i="1" dirty="0" smtClean="0">
                <a:solidFill>
                  <a:srgbClr val="FF0000"/>
                </a:solidFill>
              </a:rPr>
              <a:t>Тактичні прийоми, що сприяють адаптації до обстановки</a:t>
            </a:r>
          </a:p>
          <a:p>
            <a:r>
              <a:rPr lang="uk-UA" sz="2000" i="1" dirty="0" smtClean="0">
                <a:solidFill>
                  <a:srgbClr val="FF0000"/>
                </a:solidFill>
              </a:rPr>
              <a:t> допиту і усуненню небажаних станів психіки допитуваного</a:t>
            </a:r>
            <a:endParaRPr lang="uk-UA" sz="2000" i="1" dirty="0">
              <a:solidFill>
                <a:srgbClr val="FF0000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 bwMode="auto">
          <a:xfrm>
            <a:off x="2362200" y="3181124"/>
            <a:ext cx="0" cy="31443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45009" y="3495562"/>
            <a:ext cx="4139212" cy="321003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уточнення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анкетно-біографічних даних;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бесіда на сторонню тему або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на тему, що цікавить, але не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відноситься до предмета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допиту; демонстрація слідчим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 поінформованості  про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обставини життя допитуваного,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його потреби, інтереси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4812473" y="3495562"/>
            <a:ext cx="4139211" cy="321003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повідомлення про мету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допиту; бесіда на сторонню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тему або на тему, що цікавить,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але не відноситься до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предмета допиту;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переконання у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невідворотності покарання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злочинців</a:t>
            </a:r>
            <a:endParaRPr lang="uk-UA" altLang="ru-RU" sz="2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33401" y="2437174"/>
            <a:ext cx="3657598" cy="74395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>
                <a:solidFill>
                  <a:srgbClr val="7030A0"/>
                </a:solidFill>
              </a:rPr>
              <a:t>Відносно підозрюваного</a:t>
            </a:r>
          </a:p>
          <a:p>
            <a:pPr>
              <a:buClr>
                <a:schemeClr val="tx1"/>
              </a:buClr>
            </a:pPr>
            <a:r>
              <a:rPr lang="uk-UA" sz="2000" dirty="0" smtClean="0">
                <a:solidFill>
                  <a:srgbClr val="7030A0"/>
                </a:solidFill>
              </a:rPr>
              <a:t> (обвинуваченого)</a:t>
            </a:r>
            <a:endParaRPr lang="uk-UA" altLang="ru-RU" sz="2000" dirty="0" smtClean="0">
              <a:solidFill>
                <a:srgbClr val="7030A0"/>
              </a:solidFill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053279" y="2455267"/>
            <a:ext cx="3657598" cy="74395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>
                <a:solidFill>
                  <a:srgbClr val="7030A0"/>
                </a:solidFill>
              </a:rPr>
              <a:t>Відносно свідка</a:t>
            </a:r>
          </a:p>
          <a:p>
            <a:pPr>
              <a:buClr>
                <a:schemeClr val="tx1"/>
              </a:buClr>
            </a:pPr>
            <a:r>
              <a:rPr lang="uk-UA" sz="2000" dirty="0" smtClean="0">
                <a:solidFill>
                  <a:srgbClr val="7030A0"/>
                </a:solidFill>
              </a:rPr>
              <a:t> (потерпілого)</a:t>
            </a:r>
            <a:endParaRPr lang="uk-UA" altLang="ru-RU" sz="2000" dirty="0" smtClean="0">
              <a:solidFill>
                <a:srgbClr val="7030A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 bwMode="auto">
          <a:xfrm>
            <a:off x="6882078" y="3199217"/>
            <a:ext cx="0" cy="31443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70670696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Об’єкти обшуку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763000" cy="4343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ru-RU" sz="2400" dirty="0"/>
              <a:t>            </a:t>
            </a:r>
            <a:r>
              <a:rPr lang="uk-UA" altLang="ru-RU" sz="2700" dirty="0"/>
              <a:t>У теорії криміналістики при характеристиці обшуку використовуються два різних терміни — «об’єкти пошуку» і «об’єкти обшуку». </a:t>
            </a:r>
          </a:p>
          <a:p>
            <a:pPr>
              <a:buFont typeface="Wingdings" pitchFamily="2" charset="2"/>
              <a:buNone/>
            </a:pPr>
            <a:r>
              <a:rPr lang="en-US" altLang="ru-RU" sz="2700" dirty="0"/>
              <a:t>            </a:t>
            </a:r>
            <a:r>
              <a:rPr lang="uk-UA" altLang="ru-RU" sz="2700" dirty="0">
                <a:solidFill>
                  <a:srgbClr val="FF0000"/>
                </a:solidFill>
              </a:rPr>
              <a:t>Об’єкт пошуку </a:t>
            </a:r>
            <a:r>
              <a:rPr lang="uk-UA" altLang="ru-RU" sz="2700" dirty="0"/>
              <a:t>— це те, що необхідно відшукати, виявити, знайти. У процесі обшуку такими об’єктами є люди, трупи, знаряддя злочину, предмети злочинного посягання, документи, сліди тощо. </a:t>
            </a:r>
          </a:p>
          <a:p>
            <a:pPr>
              <a:buFont typeface="Wingdings" pitchFamily="2" charset="2"/>
              <a:buNone/>
            </a:pPr>
            <a:r>
              <a:rPr lang="en-US" altLang="ru-RU" sz="2700" dirty="0"/>
              <a:t>            </a:t>
            </a:r>
            <a:r>
              <a:rPr lang="uk-UA" altLang="ru-RU" sz="2700" dirty="0"/>
              <a:t>Обшук передбачає відшукання предметів, які можуть бути речовими доказами.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31154" y="76200"/>
            <a:ext cx="8670389" cy="79630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sz="2000" i="1" dirty="0" smtClean="0">
                <a:solidFill>
                  <a:srgbClr val="FF0000"/>
                </a:solidFill>
              </a:rPr>
              <a:t>Тактичні прийоми, що стимулюють </a:t>
            </a:r>
          </a:p>
          <a:p>
            <a:r>
              <a:rPr lang="ru-RU" sz="2000" i="1" dirty="0" smtClean="0">
                <a:solidFill>
                  <a:srgbClr val="FF0000"/>
                </a:solidFill>
              </a:rPr>
              <a:t>установку </a:t>
            </a:r>
            <a:r>
              <a:rPr lang="ru-RU" sz="2000" i="1" dirty="0">
                <a:solidFill>
                  <a:srgbClr val="FF0000"/>
                </a:solidFill>
              </a:rPr>
              <a:t>на </a:t>
            </a:r>
            <a:r>
              <a:rPr lang="uk-UA" sz="2000" i="1" dirty="0" smtClean="0">
                <a:solidFill>
                  <a:srgbClr val="FF0000"/>
                </a:solidFill>
              </a:rPr>
              <a:t>необхідність</a:t>
            </a:r>
            <a:r>
              <a:rPr lang="ru-RU" sz="2000" i="1" dirty="0" smtClean="0">
                <a:solidFill>
                  <a:srgbClr val="FF0000"/>
                </a:solidFill>
              </a:rPr>
              <a:t> </a:t>
            </a:r>
            <a:r>
              <a:rPr lang="uk-UA" sz="2000" i="1" dirty="0" smtClean="0">
                <a:solidFill>
                  <a:srgbClr val="FF0000"/>
                </a:solidFill>
              </a:rPr>
              <a:t>спілкування</a:t>
            </a:r>
            <a:endParaRPr lang="uk-UA" sz="2000" i="1" dirty="0">
              <a:solidFill>
                <a:srgbClr val="FF0000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 bwMode="auto">
          <a:xfrm>
            <a:off x="1905000" y="1734550"/>
            <a:ext cx="0" cy="288159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45008" y="1984427"/>
            <a:ext cx="6308192" cy="210909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роз'яснення допитуваному суті його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процесуального становища; демонстрація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перспектив ситуації, що склалася;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роз'яснення значення щиросердості розкаяння,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Інших пом'якшуючих обставин; використання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позитивної оцінки окремих якостей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особи допитуваного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1524000" y="4343400"/>
            <a:ext cx="7363689" cy="222487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переконання в необхідності надання допомоги органам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 розслідування; роз'яснення суті наслідків вчиненого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злочину або можливості їх виникнення у майбутньому;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показ фотознімків (предметів), пов'язаних із вчиненим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злочином та його наслідками; використання позитивної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оцінки якостей особи допитуваного </a:t>
            </a:r>
            <a:endParaRPr lang="uk-UA" altLang="ru-RU" sz="2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58863" y="990600"/>
            <a:ext cx="3657598" cy="74395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>
                <a:solidFill>
                  <a:srgbClr val="7030A0"/>
                </a:solidFill>
              </a:rPr>
              <a:t>Відносно підозрюваного</a:t>
            </a:r>
          </a:p>
          <a:p>
            <a:pPr>
              <a:buClr>
                <a:schemeClr val="tx1"/>
              </a:buClr>
            </a:pPr>
            <a:r>
              <a:rPr lang="uk-UA" sz="2000" dirty="0" smtClean="0">
                <a:solidFill>
                  <a:srgbClr val="7030A0"/>
                </a:solidFill>
              </a:rPr>
              <a:t> (обвинуваченого)</a:t>
            </a:r>
            <a:endParaRPr lang="uk-UA" altLang="ru-RU" sz="2000" dirty="0" smtClean="0">
              <a:solidFill>
                <a:srgbClr val="7030A0"/>
              </a:solidFill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243945" y="990600"/>
            <a:ext cx="3657598" cy="74395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>
                <a:solidFill>
                  <a:srgbClr val="7030A0"/>
                </a:solidFill>
              </a:rPr>
              <a:t>Відносно свідка</a:t>
            </a:r>
          </a:p>
          <a:p>
            <a:pPr>
              <a:buClr>
                <a:schemeClr val="tx1"/>
              </a:buClr>
            </a:pPr>
            <a:r>
              <a:rPr lang="uk-UA" sz="2000" dirty="0" smtClean="0">
                <a:solidFill>
                  <a:srgbClr val="7030A0"/>
                </a:solidFill>
              </a:rPr>
              <a:t> (потерпілого)</a:t>
            </a:r>
            <a:endParaRPr lang="uk-UA" altLang="ru-RU" sz="2000" dirty="0" smtClean="0">
              <a:solidFill>
                <a:srgbClr val="7030A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 bwMode="auto">
          <a:xfrm>
            <a:off x="7848600" y="1734550"/>
            <a:ext cx="0" cy="260885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979615791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63156" y="304800"/>
            <a:ext cx="8550644" cy="11430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>
                <a:solidFill>
                  <a:srgbClr val="FF0000"/>
                </a:solidFill>
              </a:rPr>
              <a:t>Система тактичних прийомів при </a:t>
            </a:r>
          </a:p>
          <a:p>
            <a:pPr marL="609600" indent="-609600"/>
            <a:r>
              <a:rPr lang="uk-UA" altLang="ru-RU" sz="2800" dirty="0">
                <a:solidFill>
                  <a:srgbClr val="FF0000"/>
                </a:solidFill>
              </a:rPr>
              <a:t>актуалізації забутого в пам'яті допитуваного: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45011" y="1718293"/>
            <a:ext cx="3657599" cy="1483613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400" dirty="0"/>
              <a:t>п</a:t>
            </a:r>
            <a:r>
              <a:rPr lang="uk-UA" sz="2400" dirty="0" smtClean="0"/>
              <a:t>остановка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400" dirty="0" smtClean="0"/>
              <a:t> </a:t>
            </a:r>
            <a:r>
              <a:rPr lang="uk-UA" sz="2400" dirty="0" err="1"/>
              <a:t>нагадуючих</a:t>
            </a:r>
            <a:r>
              <a:rPr lang="uk-UA" sz="2400" dirty="0"/>
              <a:t> запитань</a:t>
            </a:r>
            <a:endParaRPr lang="uk-UA" altLang="ru-RU" sz="21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851400" y="1754580"/>
            <a:ext cx="3962400" cy="148361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sz="2400" dirty="0"/>
              <a:t>показ доказів</a:t>
            </a:r>
          </a:p>
          <a:p>
            <a:pPr marL="609600" indent="-609600">
              <a:buFont typeface="Wingdings" pitchFamily="2" charset="2"/>
              <a:buNone/>
            </a:pPr>
            <a:endParaRPr lang="uk-UA" altLang="ru-RU" sz="2100" dirty="0"/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 flipH="1">
            <a:off x="3886199" y="2628240"/>
            <a:ext cx="505278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 flipH="1">
            <a:off x="3920753" y="4364758"/>
            <a:ext cx="488867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63155" y="3384715"/>
            <a:ext cx="3657598" cy="196008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400" dirty="0"/>
              <a:t>д</a:t>
            </a:r>
            <a:r>
              <a:rPr lang="uk-UA" sz="2400" dirty="0" smtClean="0"/>
              <a:t>емонстрація</a:t>
            </a:r>
          </a:p>
          <a:p>
            <a:pPr>
              <a:buClr>
                <a:schemeClr val="tx1"/>
              </a:buClr>
            </a:pPr>
            <a:r>
              <a:rPr lang="uk-UA" sz="2400" dirty="0" smtClean="0"/>
              <a:t> </a:t>
            </a:r>
            <a:r>
              <a:rPr lang="uk-UA" sz="2400" dirty="0"/>
              <a:t>іншої </a:t>
            </a:r>
            <a:r>
              <a:rPr lang="uk-UA" sz="2400" dirty="0" smtClean="0"/>
              <a:t>матеріалізованої</a:t>
            </a:r>
          </a:p>
          <a:p>
            <a:pPr>
              <a:buClr>
                <a:schemeClr val="tx1"/>
              </a:buClr>
            </a:pPr>
            <a:r>
              <a:rPr lang="uk-UA" sz="2400" dirty="0" smtClean="0"/>
              <a:t> </a:t>
            </a:r>
            <a:r>
              <a:rPr lang="uk-UA" sz="2400" dirty="0"/>
              <a:t>інформації</a:t>
            </a:r>
            <a:endParaRPr lang="uk-UA" altLang="ru-RU" sz="21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 bwMode="auto">
          <a:xfrm>
            <a:off x="4417285" y="4364757"/>
            <a:ext cx="435020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826000" y="3385044"/>
            <a:ext cx="3987800" cy="195976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altLang="ru-RU" sz="2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uk-UA" sz="2400" dirty="0"/>
              <a:t>допит на місці події</a:t>
            </a:r>
            <a:endParaRPr lang="uk-UA" altLang="ru-RU" sz="22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 bwMode="auto">
          <a:xfrm>
            <a:off x="4375064" y="1447800"/>
            <a:ext cx="0" cy="384581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 стрелкой 23"/>
          <p:cNvCxnSpPr/>
          <p:nvPr/>
        </p:nvCxnSpPr>
        <p:spPr bwMode="auto">
          <a:xfrm>
            <a:off x="4375064" y="2628240"/>
            <a:ext cx="501736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1947678" y="5683893"/>
            <a:ext cx="5181600" cy="106984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sz="2400" dirty="0" smtClean="0"/>
              <a:t>оголошення </a:t>
            </a:r>
            <a:r>
              <a:rPr lang="uk-UA" sz="2400" dirty="0"/>
              <a:t>показань інших </a:t>
            </a:r>
            <a:r>
              <a:rPr lang="uk-UA" sz="2400" dirty="0" smtClean="0"/>
              <a:t>осіб</a:t>
            </a:r>
            <a:endParaRPr lang="uk-UA" sz="2400" dirty="0"/>
          </a:p>
        </p:txBody>
      </p:sp>
      <p:cxnSp>
        <p:nvCxnSpPr>
          <p:cNvPr id="17" name="Прямая со стрелкой 16"/>
          <p:cNvCxnSpPr/>
          <p:nvPr/>
        </p:nvCxnSpPr>
        <p:spPr bwMode="auto">
          <a:xfrm>
            <a:off x="4375064" y="5002665"/>
            <a:ext cx="0" cy="684277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62833533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04800" y="304800"/>
            <a:ext cx="8534399" cy="11430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Система тактичних прийомів при </a:t>
            </a:r>
            <a:r>
              <a:rPr lang="uk-UA" sz="2800" dirty="0" smtClean="0">
                <a:solidFill>
                  <a:srgbClr val="FF0000"/>
                </a:solidFill>
              </a:rPr>
              <a:t>викритті</a:t>
            </a:r>
          </a:p>
          <a:p>
            <a:pPr marL="609600" indent="-609600"/>
            <a:r>
              <a:rPr lang="uk-UA" sz="2800" dirty="0" smtClean="0">
                <a:solidFill>
                  <a:srgbClr val="FF0000"/>
                </a:solidFill>
              </a:rPr>
              <a:t> неправди в показаннях </a:t>
            </a:r>
            <a:r>
              <a:rPr lang="uk-UA" altLang="ru-RU" sz="2800" dirty="0" smtClean="0">
                <a:solidFill>
                  <a:srgbClr val="FF0000"/>
                </a:solidFill>
              </a:rPr>
              <a:t>допитуваного: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28600" y="1995055"/>
            <a:ext cx="3505200" cy="166254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sz="2000" dirty="0" smtClean="0"/>
              <a:t>викриття неправди при </a:t>
            </a:r>
          </a:p>
          <a:p>
            <a:r>
              <a:rPr lang="uk-UA" sz="2000" dirty="0" smtClean="0"/>
              <a:t>повному запереченні </a:t>
            </a:r>
          </a:p>
          <a:p>
            <a:r>
              <a:rPr lang="uk-UA" sz="2000" dirty="0" smtClean="0"/>
              <a:t>обвинуваченим своєї </a:t>
            </a:r>
          </a:p>
          <a:p>
            <a:r>
              <a:rPr lang="uk-UA" sz="2000" dirty="0" smtClean="0"/>
              <a:t>вини і висуненні ним </a:t>
            </a:r>
          </a:p>
          <a:p>
            <a:r>
              <a:rPr lang="uk-UA" sz="2000" dirty="0" smtClean="0"/>
              <a:t>своєї версії</a:t>
            </a:r>
            <a:endParaRPr lang="uk-UA" sz="20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187207" y="1974601"/>
            <a:ext cx="3651991" cy="1683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sz="2000" dirty="0" smtClean="0"/>
              <a:t>подолання замовчування </a:t>
            </a:r>
          </a:p>
          <a:p>
            <a:pPr marL="609600" indent="-609600"/>
            <a:r>
              <a:rPr lang="uk-UA" sz="2000" dirty="0" smtClean="0"/>
              <a:t>обвинуваченим фактів, </a:t>
            </a:r>
          </a:p>
          <a:p>
            <a:pPr marL="609600" indent="-609600"/>
            <a:r>
              <a:rPr lang="uk-UA" sz="2000" dirty="0" smtClean="0"/>
              <a:t>які інтересують </a:t>
            </a:r>
          </a:p>
          <a:p>
            <a:pPr marL="609600" indent="-609600"/>
            <a:r>
              <a:rPr lang="uk-UA" sz="2000" dirty="0" smtClean="0"/>
              <a:t>органи розслідування</a:t>
            </a:r>
            <a:endParaRPr lang="uk-UA" altLang="ru-RU" sz="2000" dirty="0"/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 flipH="1">
            <a:off x="3733801" y="2628240"/>
            <a:ext cx="657676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 flipH="1">
            <a:off x="3750212" y="4457700"/>
            <a:ext cx="64126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28601" y="3810000"/>
            <a:ext cx="3505200" cy="12954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викриття неправди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 у ситуації часткового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 визнання обвинуваченим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своєї вини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 bwMode="auto">
          <a:xfrm>
            <a:off x="4404093" y="4457700"/>
            <a:ext cx="777507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181599" y="3810000"/>
            <a:ext cx="3657599" cy="12954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викриття неправдивої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заяви про алібі</a:t>
            </a:r>
            <a:endParaRPr lang="uk-UA" altLang="ru-RU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 bwMode="auto">
          <a:xfrm>
            <a:off x="4391477" y="1447800"/>
            <a:ext cx="16414" cy="453390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 стрелкой 23"/>
          <p:cNvCxnSpPr/>
          <p:nvPr/>
        </p:nvCxnSpPr>
        <p:spPr bwMode="auto">
          <a:xfrm>
            <a:off x="4375064" y="2628240"/>
            <a:ext cx="806536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279400" y="5410202"/>
            <a:ext cx="3505200" cy="114299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встановлення обмови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5187207" y="5410200"/>
            <a:ext cx="3657600" cy="114299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встановлення </a:t>
            </a:r>
            <a:r>
              <a:rPr lang="uk-UA" sz="2000" dirty="0" err="1" smtClean="0"/>
              <a:t>саобмови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 bwMode="auto">
          <a:xfrm flipH="1">
            <a:off x="3784600" y="5976256"/>
            <a:ext cx="64126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Прямая со стрелкой 19"/>
          <p:cNvCxnSpPr/>
          <p:nvPr/>
        </p:nvCxnSpPr>
        <p:spPr bwMode="auto">
          <a:xfrm>
            <a:off x="4409700" y="5976256"/>
            <a:ext cx="777507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33015769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04800" y="304800"/>
            <a:ext cx="8534399" cy="11430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sz="2800" dirty="0" smtClean="0">
                <a:solidFill>
                  <a:srgbClr val="FF0000"/>
                </a:solidFill>
              </a:rPr>
              <a:t>Найбільш доцільні тактичні прийоми </a:t>
            </a:r>
            <a:r>
              <a:rPr lang="uk-UA" altLang="ru-RU" sz="2800" dirty="0" smtClean="0">
                <a:solidFill>
                  <a:srgbClr val="FF0000"/>
                </a:solidFill>
              </a:rPr>
              <a:t>при </a:t>
            </a:r>
          </a:p>
          <a:p>
            <a:pPr marL="609600" indent="-609600"/>
            <a:r>
              <a:rPr lang="uk-UA" sz="2800" dirty="0" smtClean="0">
                <a:solidFill>
                  <a:srgbClr val="FF0000"/>
                </a:solidFill>
              </a:rPr>
              <a:t>викритті неправди в показаннях </a:t>
            </a:r>
            <a:r>
              <a:rPr lang="uk-UA" altLang="ru-RU" sz="2800" dirty="0" smtClean="0">
                <a:solidFill>
                  <a:srgbClr val="FF0000"/>
                </a:solidFill>
              </a:rPr>
              <a:t>допитуваного: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21673" y="1676400"/>
            <a:ext cx="3505200" cy="166254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sz="2000" dirty="0" smtClean="0"/>
              <a:t>постановка </a:t>
            </a:r>
          </a:p>
          <a:p>
            <a:r>
              <a:rPr lang="uk-UA" sz="2000" dirty="0" err="1" smtClean="0"/>
              <a:t>деталізуючих</a:t>
            </a:r>
            <a:r>
              <a:rPr lang="uk-UA" sz="2000" dirty="0" smtClean="0"/>
              <a:t> запитань </a:t>
            </a:r>
          </a:p>
          <a:p>
            <a:r>
              <a:rPr lang="uk-UA" sz="2000" dirty="0" smtClean="0"/>
              <a:t>щодо перебування </a:t>
            </a:r>
          </a:p>
          <a:p>
            <a:r>
              <a:rPr lang="uk-UA" sz="2000" dirty="0" smtClean="0"/>
              <a:t>допитуваного </a:t>
            </a:r>
          </a:p>
          <a:p>
            <a:r>
              <a:rPr lang="uk-UA" sz="2000" dirty="0" smtClean="0"/>
              <a:t>у вказаному місці</a:t>
            </a:r>
            <a:endParaRPr lang="uk-UA" sz="20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181599" y="1676400"/>
            <a:ext cx="3651991" cy="12192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sz="2000" dirty="0"/>
              <a:t>п</a:t>
            </a:r>
            <a:r>
              <a:rPr lang="uk-UA" sz="2000" dirty="0" smtClean="0"/>
              <a:t>остановка</a:t>
            </a:r>
          </a:p>
          <a:p>
            <a:pPr marL="609600" indent="-609600"/>
            <a:r>
              <a:rPr lang="uk-UA" sz="2000" dirty="0" smtClean="0"/>
              <a:t> контрольних запитань </a:t>
            </a:r>
          </a:p>
          <a:p>
            <a:pPr marL="609600" indent="-609600"/>
            <a:r>
              <a:rPr lang="uk-UA" sz="2000" dirty="0" smtClean="0"/>
              <a:t>щодо фактів, точно </a:t>
            </a:r>
          </a:p>
          <a:p>
            <a:pPr marL="609600" indent="-609600"/>
            <a:r>
              <a:rPr lang="uk-UA" sz="2000" dirty="0" smtClean="0"/>
              <a:t>встановлених у справі</a:t>
            </a:r>
            <a:endParaRPr lang="uk-UA" altLang="ru-RU" sz="2000" dirty="0"/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 flipH="1">
            <a:off x="3733801" y="2628240"/>
            <a:ext cx="657676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 flipH="1">
            <a:off x="3750212" y="4305300"/>
            <a:ext cx="64126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28601" y="3505200"/>
            <a:ext cx="3505200" cy="16002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оголошення фрагментів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показань осіб, на яких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 посилався підозрюваний,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стосовно суперечностей,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що виникли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 bwMode="auto">
          <a:xfrm>
            <a:off x="4434598" y="3771901"/>
            <a:ext cx="777507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181599" y="3238502"/>
            <a:ext cx="3657599" cy="106679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оголошення показань осіб, 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які спростовують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 заяву про алібі</a:t>
            </a:r>
            <a:endParaRPr lang="uk-UA" altLang="ru-RU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 bwMode="auto">
          <a:xfrm>
            <a:off x="4391477" y="1447800"/>
            <a:ext cx="16414" cy="453390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 стрелкой 23"/>
          <p:cNvCxnSpPr/>
          <p:nvPr/>
        </p:nvCxnSpPr>
        <p:spPr bwMode="auto">
          <a:xfrm>
            <a:off x="4375064" y="2628240"/>
            <a:ext cx="806536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221673" y="5257800"/>
            <a:ext cx="3562927" cy="1524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пред'явлення доказів,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які підтверджують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перебування допитуваного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у місці вчинення злочину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5187207" y="4495800"/>
            <a:ext cx="3657600" cy="2286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оголошення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висновку експерта,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результатів окремих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слідчих дій, які свідчать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про можливість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перебування допитуваного 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на місці злочину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 bwMode="auto">
          <a:xfrm flipH="1">
            <a:off x="3784600" y="5976256"/>
            <a:ext cx="64126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Прямая со стрелкой 19"/>
          <p:cNvCxnSpPr/>
          <p:nvPr/>
        </p:nvCxnSpPr>
        <p:spPr bwMode="auto">
          <a:xfrm>
            <a:off x="4409700" y="5486400"/>
            <a:ext cx="777507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24918509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54145" y="152400"/>
            <a:ext cx="8686800" cy="9906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800" i="1" dirty="0">
                <a:solidFill>
                  <a:srgbClr val="FF0000"/>
                </a:solidFill>
              </a:rPr>
              <a:t>Особливості допиту свідка і потерпілого </a:t>
            </a:r>
            <a:endParaRPr lang="ru-RU" altLang="ru-RU" sz="2800" i="1" dirty="0">
              <a:solidFill>
                <a:srgbClr val="FF0000"/>
              </a:solidFill>
            </a:endParaRP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4500563" y="1143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971550" y="32845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242455" y="1468151"/>
            <a:ext cx="8686800" cy="1288904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ru-RU" altLang="ru-RU" sz="2000" dirty="0"/>
              <a:t> - через </a:t>
            </a:r>
            <a:r>
              <a:rPr lang="uk-UA" altLang="ru-RU" sz="2000" dirty="0"/>
              <a:t>існування небезпеки життя і </a:t>
            </a:r>
            <a:r>
              <a:rPr lang="uk-UA" altLang="ru-RU" sz="2000" dirty="0" smtClean="0"/>
              <a:t>здоров</a:t>
            </a:r>
            <a:r>
              <a:rPr lang="en-US" altLang="ru-RU" sz="2000" dirty="0" smtClean="0"/>
              <a:t>’</a:t>
            </a:r>
            <a:r>
              <a:rPr lang="uk-UA" altLang="ru-RU" sz="2000" dirty="0" smtClean="0"/>
              <a:t>я </a:t>
            </a:r>
            <a:r>
              <a:rPr lang="uk-UA" altLang="ru-RU" sz="2000" dirty="0"/>
              <a:t>свідка чи потерпілого, </a:t>
            </a:r>
            <a:endParaRPr lang="en-US" altLang="ru-RU" sz="2000" dirty="0" smtClean="0"/>
          </a:p>
          <a:p>
            <a:r>
              <a:rPr lang="uk-UA" altLang="ru-RU" sz="2000" dirty="0" smtClean="0"/>
              <a:t>їх </a:t>
            </a:r>
            <a:r>
              <a:rPr lang="uk-UA" altLang="ru-RU" sz="2000" dirty="0"/>
              <a:t>тяжкої хвороби, </a:t>
            </a:r>
            <a:r>
              <a:rPr lang="uk-UA" altLang="ru-RU" sz="2000" dirty="0" smtClean="0"/>
              <a:t>наявності </a:t>
            </a:r>
            <a:r>
              <a:rPr lang="uk-UA" altLang="ru-RU" sz="2000" dirty="0"/>
              <a:t>інших обставин, що </a:t>
            </a:r>
            <a:r>
              <a:rPr lang="uk-UA" altLang="ru-RU" sz="2000" dirty="0" smtClean="0"/>
              <a:t>можуть</a:t>
            </a:r>
            <a:endParaRPr lang="en-US" altLang="ru-RU" sz="2000" dirty="0" smtClean="0"/>
          </a:p>
          <a:p>
            <a:r>
              <a:rPr lang="ru-RU" altLang="ru-RU" sz="2000" dirty="0" smtClean="0"/>
              <a:t>у</a:t>
            </a:r>
            <a:r>
              <a:rPr lang="uk-UA" altLang="ru-RU" sz="2000" dirty="0" err="1" smtClean="0"/>
              <a:t>неможливити</a:t>
            </a:r>
            <a:r>
              <a:rPr lang="en-US" altLang="ru-RU" sz="2000" dirty="0" smtClean="0"/>
              <a:t> </a:t>
            </a:r>
            <a:r>
              <a:rPr lang="uk-UA" altLang="ru-RU" sz="2000" dirty="0" smtClean="0"/>
              <a:t>їх </a:t>
            </a:r>
            <a:r>
              <a:rPr lang="uk-UA" altLang="ru-RU" sz="2000" dirty="0"/>
              <a:t>допит в суді, за </a:t>
            </a:r>
            <a:r>
              <a:rPr lang="uk-UA" altLang="ru-RU" sz="2000" dirty="0" smtClean="0"/>
              <a:t>клопотанням</a:t>
            </a:r>
            <a:r>
              <a:rPr lang="en-US" altLang="ru-RU" sz="2000" dirty="0" smtClean="0"/>
              <a:t> </a:t>
            </a:r>
            <a:r>
              <a:rPr lang="uk-UA" altLang="ru-RU" sz="2000" dirty="0" smtClean="0"/>
              <a:t>можна </a:t>
            </a:r>
            <a:r>
              <a:rPr lang="uk-UA" altLang="ru-RU" sz="2000" dirty="0"/>
              <a:t>провести </a:t>
            </a:r>
            <a:endParaRPr lang="en-US" altLang="ru-RU" sz="2000" dirty="0" smtClean="0"/>
          </a:p>
          <a:p>
            <a:r>
              <a:rPr lang="uk-UA" altLang="ru-RU" sz="2000" dirty="0" smtClean="0"/>
              <a:t>допит у </a:t>
            </a:r>
            <a:r>
              <a:rPr lang="uk-UA" altLang="ru-RU" sz="2000" dirty="0"/>
              <a:t>судовому засіданні, слідчим суддею</a:t>
            </a:r>
            <a:endParaRPr lang="ru-RU" altLang="ru-RU" sz="2000" dirty="0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4484544" y="275705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240290" y="3044393"/>
            <a:ext cx="8686800" cy="95408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FontTx/>
              <a:buChar char="-"/>
            </a:pPr>
            <a:r>
              <a:rPr lang="uk-UA" altLang="ru-RU" sz="2000" dirty="0"/>
              <a:t> для допиту тяжко хворого свідка, </a:t>
            </a:r>
            <a:r>
              <a:rPr lang="uk-UA" altLang="ru-RU" sz="2000" dirty="0" smtClean="0"/>
              <a:t>потерпілого</a:t>
            </a:r>
          </a:p>
          <a:p>
            <a:r>
              <a:rPr lang="uk-UA" altLang="ru-RU" sz="2000" dirty="0" smtClean="0"/>
              <a:t>під </a:t>
            </a:r>
            <a:r>
              <a:rPr lang="uk-UA" altLang="ru-RU" sz="2000" dirty="0"/>
              <a:t>час досудового розслідування може</a:t>
            </a:r>
          </a:p>
          <a:p>
            <a:r>
              <a:rPr lang="uk-UA" altLang="ru-RU" sz="2000" dirty="0"/>
              <a:t> бути проведено виїзне судове </a:t>
            </a:r>
            <a:r>
              <a:rPr lang="uk-UA" altLang="ru-RU" sz="2000" dirty="0" smtClean="0"/>
              <a:t>засідання</a:t>
            </a:r>
            <a:endParaRPr lang="ru-RU" altLang="ru-RU" sz="2000" dirty="0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4500563" y="399848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240289" y="4318145"/>
            <a:ext cx="8700655" cy="93965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FontTx/>
              <a:buChar char="-"/>
            </a:pPr>
            <a:r>
              <a:rPr lang="uk-UA" altLang="ru-RU" sz="2000" dirty="0"/>
              <a:t> допит свідка чи потерпілого здійснюється слідчим </a:t>
            </a:r>
            <a:r>
              <a:rPr lang="uk-UA" altLang="ru-RU" sz="2000" dirty="0" smtClean="0"/>
              <a:t>суддею</a:t>
            </a:r>
          </a:p>
          <a:p>
            <a:r>
              <a:rPr lang="uk-UA" altLang="ru-RU" sz="2000" dirty="0" smtClean="0"/>
              <a:t>у </a:t>
            </a:r>
            <a:r>
              <a:rPr lang="uk-UA" altLang="ru-RU" sz="2000" dirty="0"/>
              <a:t>судовому засіданні в </a:t>
            </a:r>
            <a:r>
              <a:rPr lang="uk-UA" altLang="ru-RU" sz="2000" dirty="0" smtClean="0"/>
              <a:t>місці </a:t>
            </a:r>
            <a:r>
              <a:rPr lang="uk-UA" altLang="ru-RU" sz="2000" dirty="0"/>
              <a:t>розташування </a:t>
            </a:r>
            <a:r>
              <a:rPr lang="uk-UA" altLang="ru-RU" sz="2000" dirty="0" smtClean="0"/>
              <a:t>суду</a:t>
            </a:r>
          </a:p>
          <a:p>
            <a:r>
              <a:rPr lang="uk-UA" altLang="ru-RU" sz="2000" dirty="0" smtClean="0"/>
              <a:t> </a:t>
            </a:r>
            <a:r>
              <a:rPr lang="uk-UA" altLang="ru-RU" sz="2000" dirty="0"/>
              <a:t>чи перебування хворого свідка чи </a:t>
            </a:r>
            <a:r>
              <a:rPr lang="uk-UA" altLang="ru-RU" sz="2000" dirty="0" smtClean="0"/>
              <a:t>потерпілого</a:t>
            </a:r>
            <a:endParaRPr lang="ru-RU" altLang="ru-RU" sz="2000" dirty="0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4500563" y="52578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254145" y="5473700"/>
            <a:ext cx="8675110" cy="128111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dirty="0"/>
              <a:t> - якщо у судді чи сторін виникають сумніви щодо </a:t>
            </a:r>
            <a:r>
              <a:rPr lang="uk-UA" altLang="ru-RU" sz="2000" dirty="0" smtClean="0"/>
              <a:t>правдивості</a:t>
            </a:r>
          </a:p>
          <a:p>
            <a:r>
              <a:rPr lang="uk-UA" altLang="ru-RU" sz="2000" dirty="0" smtClean="0"/>
              <a:t> </a:t>
            </a:r>
            <a:r>
              <a:rPr lang="uk-UA" altLang="ru-RU" sz="2000" dirty="0"/>
              <a:t>показань свідка чи </a:t>
            </a:r>
            <a:r>
              <a:rPr lang="uk-UA" altLang="ru-RU" sz="2000" dirty="0" smtClean="0"/>
              <a:t>потерпілого</a:t>
            </a:r>
            <a:r>
              <a:rPr lang="uk-UA" altLang="ru-RU" sz="2000" dirty="0"/>
              <a:t>, наданих слідчому </a:t>
            </a:r>
            <a:r>
              <a:rPr lang="uk-UA" altLang="ru-RU" sz="2000" dirty="0" smtClean="0"/>
              <a:t>судді</a:t>
            </a:r>
          </a:p>
          <a:p>
            <a:r>
              <a:rPr lang="uk-UA" altLang="ru-RU" sz="2000" dirty="0" smtClean="0"/>
              <a:t>під </a:t>
            </a:r>
            <a:r>
              <a:rPr lang="uk-UA" altLang="ru-RU" sz="2000" dirty="0"/>
              <a:t>час досудового розслідування, ці показання </a:t>
            </a:r>
          </a:p>
          <a:p>
            <a:r>
              <a:rPr lang="uk-UA" altLang="ru-RU" sz="2000" dirty="0"/>
              <a:t>можуть бути оголошені після його допиту в судовому </a:t>
            </a:r>
            <a:r>
              <a:rPr lang="uk-UA" altLang="ru-RU" sz="2000" dirty="0" smtClean="0"/>
              <a:t>засіданні  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312863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49381" y="152400"/>
            <a:ext cx="8610599" cy="1143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3200" b="1" i="1" dirty="0">
                <a:solidFill>
                  <a:srgbClr val="FF0000"/>
                </a:solidFill>
              </a:rPr>
              <a:t>Особливості </a:t>
            </a:r>
            <a:r>
              <a:rPr lang="uk-UA" altLang="ru-RU" sz="3200" b="1" i="1" dirty="0" smtClean="0">
                <a:solidFill>
                  <a:srgbClr val="FF0000"/>
                </a:solidFill>
              </a:rPr>
              <a:t>допиту підозрюваного:</a:t>
            </a:r>
            <a:endParaRPr lang="ru-RU" altLang="ru-RU" sz="3200" b="1" i="1" dirty="0">
              <a:solidFill>
                <a:srgbClr val="FF0000"/>
              </a:solidFill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4191000" y="129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228599" y="1752600"/>
            <a:ext cx="8610599" cy="48768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dirty="0">
                <a:latin typeface="Times New Roman" pitchFamily="18" charset="0"/>
              </a:rPr>
              <a:t> - Дача показань, не є обов'язком підозрюваного. </a:t>
            </a:r>
            <a:endParaRPr lang="uk-UA" altLang="ru-RU" sz="2000" dirty="0" smtClean="0">
              <a:latin typeface="Times New Roman" pitchFamily="18" charset="0"/>
            </a:endParaRPr>
          </a:p>
          <a:p>
            <a:r>
              <a:rPr lang="uk-UA" altLang="ru-RU" sz="2000" dirty="0" smtClean="0">
                <a:latin typeface="Times New Roman" pitchFamily="18" charset="0"/>
              </a:rPr>
              <a:t>Його </a:t>
            </a:r>
            <a:r>
              <a:rPr lang="uk-UA" altLang="ru-RU" sz="2000" dirty="0">
                <a:latin typeface="Times New Roman" pitchFamily="18" charset="0"/>
              </a:rPr>
              <a:t>допит може </a:t>
            </a:r>
            <a:r>
              <a:rPr lang="uk-UA" altLang="ru-RU" sz="2000" dirty="0" smtClean="0">
                <a:latin typeface="Times New Roman" pitchFamily="18" charset="0"/>
              </a:rPr>
              <a:t>відбутися </a:t>
            </a:r>
            <a:r>
              <a:rPr lang="uk-UA" altLang="ru-RU" sz="2000" dirty="0">
                <a:latin typeface="Times New Roman" pitchFamily="18" charset="0"/>
              </a:rPr>
              <a:t>тільки в тому випадку, </a:t>
            </a:r>
            <a:r>
              <a:rPr lang="uk-UA" altLang="ru-RU" sz="2000" dirty="0" smtClean="0">
                <a:latin typeface="Times New Roman" pitchFamily="18" charset="0"/>
              </a:rPr>
              <a:t>коли </a:t>
            </a:r>
            <a:r>
              <a:rPr lang="uk-UA" altLang="ru-RU" sz="2000" dirty="0">
                <a:latin typeface="Times New Roman" pitchFamily="18" charset="0"/>
              </a:rPr>
              <a:t>він </a:t>
            </a:r>
            <a:r>
              <a:rPr lang="uk-UA" altLang="ru-RU" sz="2000" dirty="0" smtClean="0">
                <a:latin typeface="Times New Roman" pitchFamily="18" charset="0"/>
              </a:rPr>
              <a:t>погодився</a:t>
            </a:r>
          </a:p>
          <a:p>
            <a:r>
              <a:rPr lang="uk-UA" altLang="ru-RU" sz="2000" dirty="0" smtClean="0">
                <a:latin typeface="Times New Roman" pitchFamily="18" charset="0"/>
              </a:rPr>
              <a:t>або </a:t>
            </a:r>
            <a:r>
              <a:rPr lang="uk-UA" altLang="ru-RU" sz="2000" dirty="0">
                <a:latin typeface="Times New Roman" pitchFamily="18" charset="0"/>
              </a:rPr>
              <a:t>особисто </a:t>
            </a:r>
            <a:r>
              <a:rPr lang="uk-UA" altLang="ru-RU" sz="2000" dirty="0" smtClean="0">
                <a:latin typeface="Times New Roman" pitchFamily="18" charset="0"/>
              </a:rPr>
              <a:t>виявив бажання </a:t>
            </a:r>
            <a:r>
              <a:rPr lang="uk-UA" altLang="ru-RU" sz="2000" dirty="0">
                <a:latin typeface="Times New Roman" pitchFamily="18" charset="0"/>
              </a:rPr>
              <a:t>давати показання. </a:t>
            </a:r>
          </a:p>
          <a:p>
            <a:endParaRPr lang="uk-UA" altLang="ru-RU" sz="2000" dirty="0">
              <a:latin typeface="Times New Roman" pitchFamily="18" charset="0"/>
            </a:endParaRPr>
          </a:p>
          <a:p>
            <a:r>
              <a:rPr lang="uk-UA" altLang="ru-RU" sz="2000" dirty="0">
                <a:latin typeface="Times New Roman" pitchFamily="18" charset="0"/>
              </a:rPr>
              <a:t> - Коли підозрюваний відмовився давати показання</a:t>
            </a:r>
            <a:r>
              <a:rPr lang="uk-UA" altLang="ru-RU" sz="2000" dirty="0" smtClean="0">
                <a:latin typeface="Times New Roman" pitchFamily="18" charset="0"/>
              </a:rPr>
              <a:t>, особа, яка </a:t>
            </a:r>
            <a:r>
              <a:rPr lang="uk-UA" altLang="ru-RU" sz="2000" dirty="0">
                <a:latin typeface="Times New Roman" pitchFamily="18" charset="0"/>
              </a:rPr>
              <a:t>проводить </a:t>
            </a:r>
            <a:endParaRPr lang="uk-UA" altLang="ru-RU" sz="2000" dirty="0" smtClean="0">
              <a:latin typeface="Times New Roman" pitchFamily="18" charset="0"/>
            </a:endParaRPr>
          </a:p>
          <a:p>
            <a:r>
              <a:rPr lang="uk-UA" altLang="ru-RU" sz="2000" dirty="0" smtClean="0">
                <a:latin typeface="Times New Roman" pitchFamily="18" charset="0"/>
              </a:rPr>
              <a:t>допит</a:t>
            </a:r>
            <a:r>
              <a:rPr lang="uk-UA" altLang="ru-RU" sz="2000" dirty="0">
                <a:latin typeface="Times New Roman" pitchFamily="18" charset="0"/>
              </a:rPr>
              <a:t>, </a:t>
            </a:r>
            <a:r>
              <a:rPr lang="uk-UA" altLang="ru-RU" sz="2000" dirty="0" smtClean="0">
                <a:latin typeface="Times New Roman" pitchFamily="18" charset="0"/>
              </a:rPr>
              <a:t>повинна </a:t>
            </a:r>
            <a:r>
              <a:rPr lang="uk-UA" altLang="ru-RU" sz="2000" dirty="0">
                <a:latin typeface="Times New Roman" pitchFamily="18" charset="0"/>
              </a:rPr>
              <a:t>його </a:t>
            </a:r>
            <a:r>
              <a:rPr lang="uk-UA" altLang="ru-RU" sz="2000" dirty="0" smtClean="0">
                <a:latin typeface="Times New Roman" pitchFamily="18" charset="0"/>
              </a:rPr>
              <a:t>зупинити одразу </a:t>
            </a:r>
            <a:r>
              <a:rPr lang="uk-UA" altLang="ru-RU" sz="2000" dirty="0">
                <a:latin typeface="Times New Roman" pitchFamily="18" charset="0"/>
              </a:rPr>
              <a:t>після отримання такої заяви.</a:t>
            </a:r>
          </a:p>
          <a:p>
            <a:endParaRPr lang="uk-UA" altLang="ru-RU" sz="2000" dirty="0">
              <a:latin typeface="Times New Roman" pitchFamily="18" charset="0"/>
            </a:endParaRPr>
          </a:p>
          <a:p>
            <a:r>
              <a:rPr lang="uk-UA" altLang="ru-RU" sz="2000" dirty="0">
                <a:latin typeface="Times New Roman" pitchFamily="18" charset="0"/>
              </a:rPr>
              <a:t> - Факт відмови підозрюваного </a:t>
            </a:r>
            <a:r>
              <a:rPr lang="uk-UA" altLang="ru-RU" sz="2000" dirty="0" smtClean="0">
                <a:latin typeface="Times New Roman" pitchFamily="18" charset="0"/>
              </a:rPr>
              <a:t>відповідати  </a:t>
            </a:r>
            <a:r>
              <a:rPr lang="uk-UA" altLang="ru-RU" sz="2000" dirty="0">
                <a:latin typeface="Times New Roman" pitchFamily="18" charset="0"/>
              </a:rPr>
              <a:t>на запитання чи </a:t>
            </a:r>
            <a:r>
              <a:rPr lang="uk-UA" altLang="ru-RU" sz="2000" dirty="0" smtClean="0">
                <a:latin typeface="Times New Roman" pitchFamily="18" charset="0"/>
              </a:rPr>
              <a:t>давати</a:t>
            </a:r>
          </a:p>
          <a:p>
            <a:r>
              <a:rPr lang="uk-UA" altLang="ru-RU" sz="2000" dirty="0">
                <a:latin typeface="Times New Roman" pitchFamily="18" charset="0"/>
              </a:rPr>
              <a:t>п</a:t>
            </a:r>
            <a:r>
              <a:rPr lang="uk-UA" altLang="ru-RU" sz="2000" dirty="0" smtClean="0">
                <a:latin typeface="Times New Roman" pitchFamily="18" charset="0"/>
              </a:rPr>
              <a:t>оказання повинен </a:t>
            </a:r>
            <a:r>
              <a:rPr lang="uk-UA" altLang="ru-RU" sz="2000" dirty="0">
                <a:latin typeface="Times New Roman" pitchFamily="18" charset="0"/>
              </a:rPr>
              <a:t>бути </a:t>
            </a:r>
            <a:r>
              <a:rPr lang="uk-UA" altLang="ru-RU" sz="2000" dirty="0" smtClean="0">
                <a:latin typeface="Times New Roman" pitchFamily="18" charset="0"/>
              </a:rPr>
              <a:t>зафіксований у </a:t>
            </a:r>
            <a:r>
              <a:rPr lang="uk-UA" altLang="ru-RU" sz="2000" dirty="0">
                <a:latin typeface="Times New Roman" pitchFamily="18" charset="0"/>
              </a:rPr>
              <a:t>протоколі допиту з вказівкою </a:t>
            </a:r>
          </a:p>
          <a:p>
            <a:r>
              <a:rPr lang="uk-UA" altLang="ru-RU" sz="2000" dirty="0">
                <a:latin typeface="Times New Roman" pitchFamily="18" charset="0"/>
              </a:rPr>
              <a:t>мотивів, якщо підозрюваний їх повідомив.</a:t>
            </a:r>
          </a:p>
          <a:p>
            <a:endParaRPr lang="uk-UA" altLang="ru-RU" sz="2000" dirty="0">
              <a:latin typeface="Times New Roman" pitchFamily="18" charset="0"/>
            </a:endParaRPr>
          </a:p>
          <a:p>
            <a:r>
              <a:rPr lang="uk-UA" altLang="ru-RU" sz="2000" dirty="0">
                <a:latin typeface="Times New Roman" pitchFamily="18" charset="0"/>
              </a:rPr>
              <a:t> - Підозрюваний також може відмовитись від </a:t>
            </a:r>
            <a:r>
              <a:rPr lang="uk-UA" altLang="ru-RU" sz="2000" dirty="0" smtClean="0">
                <a:latin typeface="Times New Roman" pitchFamily="18" charset="0"/>
              </a:rPr>
              <a:t>відповіді  </a:t>
            </a:r>
            <a:r>
              <a:rPr lang="uk-UA" altLang="ru-RU" sz="2000" dirty="0">
                <a:latin typeface="Times New Roman" pitchFamily="18" charset="0"/>
              </a:rPr>
              <a:t>не на всі, </a:t>
            </a:r>
            <a:endParaRPr lang="uk-UA" altLang="ru-RU" sz="2000" dirty="0" smtClean="0">
              <a:latin typeface="Times New Roman" pitchFamily="18" charset="0"/>
            </a:endParaRPr>
          </a:p>
          <a:p>
            <a:r>
              <a:rPr lang="uk-UA" altLang="ru-RU" sz="2000" dirty="0" smtClean="0">
                <a:latin typeface="Times New Roman" pitchFamily="18" charset="0"/>
              </a:rPr>
              <a:t>а </a:t>
            </a:r>
            <a:r>
              <a:rPr lang="uk-UA" altLang="ru-RU" sz="2000" dirty="0">
                <a:latin typeface="Times New Roman" pitchFamily="18" charset="0"/>
              </a:rPr>
              <a:t>на </a:t>
            </a:r>
            <a:r>
              <a:rPr lang="uk-UA" altLang="ru-RU" sz="2000" dirty="0" smtClean="0">
                <a:latin typeface="Times New Roman" pitchFamily="18" charset="0"/>
              </a:rPr>
              <a:t>конкретні </a:t>
            </a:r>
            <a:r>
              <a:rPr lang="uk-UA" altLang="ru-RU" sz="2000" dirty="0">
                <a:latin typeface="Times New Roman" pitchFamily="18" charset="0"/>
              </a:rPr>
              <a:t>запитання. У цьому випадку слідчий </a:t>
            </a:r>
            <a:endParaRPr lang="uk-UA" altLang="ru-RU" sz="2000" dirty="0" smtClean="0">
              <a:latin typeface="Times New Roman" pitchFamily="18" charset="0"/>
            </a:endParaRPr>
          </a:p>
          <a:p>
            <a:r>
              <a:rPr lang="uk-UA" altLang="ru-RU" sz="2000" dirty="0" smtClean="0">
                <a:latin typeface="Times New Roman" pitchFamily="18" charset="0"/>
              </a:rPr>
              <a:t>повинен </a:t>
            </a:r>
            <a:r>
              <a:rPr lang="uk-UA" altLang="ru-RU" sz="2000" dirty="0">
                <a:latin typeface="Times New Roman" pitchFamily="18" charset="0"/>
              </a:rPr>
              <a:t>скласти протокол </a:t>
            </a:r>
            <a:r>
              <a:rPr lang="uk-UA" altLang="ru-RU" sz="2000" dirty="0" smtClean="0">
                <a:latin typeface="Times New Roman" pitchFamily="18" charset="0"/>
              </a:rPr>
              <a:t>та позначити</a:t>
            </a:r>
          </a:p>
          <a:p>
            <a:r>
              <a:rPr lang="uk-UA" altLang="ru-RU" sz="2000" dirty="0" smtClean="0">
                <a:latin typeface="Times New Roman" pitchFamily="18" charset="0"/>
              </a:rPr>
              <a:t> </a:t>
            </a:r>
            <a:r>
              <a:rPr lang="uk-UA" altLang="ru-RU" sz="2000" dirty="0">
                <a:latin typeface="Times New Roman" pitchFamily="18" charset="0"/>
              </a:rPr>
              <a:t>на які саме запитання підозрюваний відмовився відповідати</a:t>
            </a:r>
            <a:endParaRPr lang="ru-RU" altLang="ru-RU" sz="2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83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68287" y="304800"/>
            <a:ext cx="8723313" cy="762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3200" dirty="0">
                <a:solidFill>
                  <a:srgbClr val="FF0000"/>
                </a:solidFill>
              </a:rPr>
              <a:t>Особливості допиту обвинуваченого:</a:t>
            </a:r>
            <a:endParaRPr lang="ru-RU" altLang="ru-RU" sz="3200" dirty="0">
              <a:solidFill>
                <a:srgbClr val="FF0000"/>
              </a:solidFill>
            </a:endParaRP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268287" y="1066799"/>
            <a:ext cx="73025" cy="50332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254432" y="16002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86232" y="1219200"/>
            <a:ext cx="8305368" cy="1143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FontTx/>
              <a:buChar char="-"/>
            </a:pPr>
            <a:r>
              <a:rPr lang="uk-UA" altLang="ru-RU" sz="2000" dirty="0">
                <a:latin typeface="Times New Roman" pitchFamily="18" charset="0"/>
              </a:rPr>
              <a:t>Допит обвинуваченого починається з пропозиції </a:t>
            </a:r>
            <a:r>
              <a:rPr lang="uk-UA" altLang="ru-RU" sz="2000" dirty="0" smtClean="0">
                <a:latin typeface="Times New Roman" pitchFamily="18" charset="0"/>
              </a:rPr>
              <a:t>головуючого</a:t>
            </a:r>
          </a:p>
          <a:p>
            <a:r>
              <a:rPr lang="uk-UA" altLang="ru-RU" sz="2000" dirty="0" smtClean="0">
                <a:latin typeface="Times New Roman" pitchFamily="18" charset="0"/>
              </a:rPr>
              <a:t>надати показання </a:t>
            </a:r>
            <a:r>
              <a:rPr lang="uk-UA" altLang="ru-RU" sz="2000" dirty="0">
                <a:latin typeface="Times New Roman" pitchFamily="18" charset="0"/>
              </a:rPr>
              <a:t>щодо кримінального провадження, після </a:t>
            </a:r>
            <a:r>
              <a:rPr lang="uk-UA" altLang="ru-RU" sz="2000" dirty="0" smtClean="0">
                <a:latin typeface="Times New Roman" pitchFamily="18" charset="0"/>
              </a:rPr>
              <a:t>чого</a:t>
            </a:r>
          </a:p>
          <a:p>
            <a:r>
              <a:rPr lang="uk-UA" altLang="ru-RU" sz="2000" dirty="0">
                <a:latin typeface="Times New Roman" pitchFamily="18" charset="0"/>
              </a:rPr>
              <a:t>о</a:t>
            </a:r>
            <a:r>
              <a:rPr lang="uk-UA" altLang="ru-RU" sz="2000" dirty="0" smtClean="0">
                <a:latin typeface="Times New Roman" pitchFamily="18" charset="0"/>
              </a:rPr>
              <a:t>бвинуваченого першим </a:t>
            </a:r>
            <a:r>
              <a:rPr lang="uk-UA" altLang="ru-RU" sz="2000" dirty="0">
                <a:latin typeface="Times New Roman" pitchFamily="18" charset="0"/>
              </a:rPr>
              <a:t>допитує прокурор, а потім </a:t>
            </a:r>
            <a:r>
              <a:rPr lang="uk-UA" altLang="ru-RU" sz="2000" dirty="0" smtClean="0">
                <a:latin typeface="Times New Roman" pitchFamily="18" charset="0"/>
              </a:rPr>
              <a:t>захисник</a:t>
            </a: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304799" y="3328194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700087" y="2546495"/>
            <a:ext cx="8305368" cy="1670843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dirty="0">
                <a:latin typeface="Times New Roman" pitchFamily="18" charset="0"/>
              </a:rPr>
              <a:t>Після цього обвинуваченому можуть бути поставлені </a:t>
            </a:r>
            <a:r>
              <a:rPr lang="uk-UA" altLang="ru-RU" sz="2000" dirty="0" smtClean="0">
                <a:latin typeface="Times New Roman" pitchFamily="18" charset="0"/>
              </a:rPr>
              <a:t>запитання</a:t>
            </a:r>
          </a:p>
          <a:p>
            <a:r>
              <a:rPr lang="uk-UA" altLang="ru-RU" sz="2000" dirty="0" smtClean="0">
                <a:latin typeface="Times New Roman" pitchFamily="18" charset="0"/>
              </a:rPr>
              <a:t>потерпілим, іншими </a:t>
            </a:r>
            <a:r>
              <a:rPr lang="uk-UA" altLang="ru-RU" sz="2000" dirty="0">
                <a:latin typeface="Times New Roman" pitchFamily="18" charset="0"/>
              </a:rPr>
              <a:t>обвинуваченими, цивільним </a:t>
            </a:r>
            <a:r>
              <a:rPr lang="uk-UA" altLang="ru-RU" sz="2000" dirty="0" smtClean="0">
                <a:latin typeface="Times New Roman" pitchFamily="18" charset="0"/>
              </a:rPr>
              <a:t>позивачем</a:t>
            </a:r>
          </a:p>
          <a:p>
            <a:r>
              <a:rPr lang="uk-UA" altLang="ru-RU" sz="2000" dirty="0" smtClean="0">
                <a:latin typeface="Times New Roman" pitchFamily="18" charset="0"/>
              </a:rPr>
              <a:t>та </a:t>
            </a:r>
            <a:r>
              <a:rPr lang="uk-UA" altLang="ru-RU" sz="2000" dirty="0">
                <a:latin typeface="Times New Roman" pitchFamily="18" charset="0"/>
              </a:rPr>
              <a:t>відповідачем, а також </a:t>
            </a:r>
            <a:r>
              <a:rPr lang="uk-UA" altLang="ru-RU" sz="2000" dirty="0" smtClean="0">
                <a:latin typeface="Times New Roman" pitchFamily="18" charset="0"/>
              </a:rPr>
              <a:t>головуючим </a:t>
            </a:r>
            <a:r>
              <a:rPr lang="uk-UA" altLang="ru-RU" sz="2000" dirty="0">
                <a:latin typeface="Times New Roman" pitchFamily="18" charset="0"/>
              </a:rPr>
              <a:t>і суддями. Головуючий має </a:t>
            </a:r>
            <a:r>
              <a:rPr lang="uk-UA" altLang="ru-RU" sz="2000" dirty="0" smtClean="0">
                <a:latin typeface="Times New Roman" pitchFamily="18" charset="0"/>
              </a:rPr>
              <a:t>право</a:t>
            </a:r>
          </a:p>
          <a:p>
            <a:r>
              <a:rPr lang="uk-UA" altLang="ru-RU" sz="2000" dirty="0" smtClean="0">
                <a:latin typeface="Times New Roman" pitchFamily="18" charset="0"/>
              </a:rPr>
              <a:t>протягом </a:t>
            </a:r>
            <a:r>
              <a:rPr lang="uk-UA" altLang="ru-RU" sz="2000" dirty="0">
                <a:latin typeface="Times New Roman" pitchFamily="18" charset="0"/>
              </a:rPr>
              <a:t>всього </a:t>
            </a:r>
            <a:r>
              <a:rPr lang="uk-UA" altLang="ru-RU" sz="2000" dirty="0" smtClean="0">
                <a:latin typeface="Times New Roman" pitchFamily="18" charset="0"/>
              </a:rPr>
              <a:t>допиту обвинуваченого </a:t>
            </a:r>
            <a:r>
              <a:rPr lang="uk-UA" altLang="ru-RU" sz="2000" dirty="0">
                <a:latin typeface="Times New Roman" pitchFamily="18" charset="0"/>
              </a:rPr>
              <a:t>ставити йому </a:t>
            </a:r>
            <a:r>
              <a:rPr lang="uk-UA" altLang="ru-RU" sz="2000" dirty="0" smtClean="0">
                <a:latin typeface="Times New Roman" pitchFamily="18" charset="0"/>
              </a:rPr>
              <a:t>запитання</a:t>
            </a:r>
          </a:p>
          <a:p>
            <a:r>
              <a:rPr lang="uk-UA" altLang="ru-RU" sz="2000" dirty="0" smtClean="0">
                <a:latin typeface="Times New Roman" pitchFamily="18" charset="0"/>
              </a:rPr>
              <a:t>для </a:t>
            </a:r>
            <a:r>
              <a:rPr lang="uk-UA" altLang="ru-RU" sz="2000" dirty="0">
                <a:latin typeface="Times New Roman" pitchFamily="18" charset="0"/>
              </a:rPr>
              <a:t>уточнення і </a:t>
            </a:r>
            <a:r>
              <a:rPr lang="uk-UA" altLang="ru-RU" sz="2000" dirty="0" smtClean="0">
                <a:latin typeface="Times New Roman" pitchFamily="18" charset="0"/>
              </a:rPr>
              <a:t>доповнення його </a:t>
            </a:r>
            <a:r>
              <a:rPr lang="uk-UA" altLang="ru-RU" sz="2000" dirty="0">
                <a:latin typeface="Times New Roman" pitchFamily="18" charset="0"/>
              </a:rPr>
              <a:t>відповідей.</a:t>
            </a: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341312" y="487131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736599" y="4419599"/>
            <a:ext cx="8255001" cy="93662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dirty="0">
                <a:latin typeface="Times New Roman" pitchFamily="18" charset="0"/>
              </a:rPr>
              <a:t>Якщо обвинувачений висловлюється нечітко або з його слів не можна </a:t>
            </a:r>
          </a:p>
          <a:p>
            <a:r>
              <a:rPr lang="uk-UA" altLang="ru-RU" sz="2000" dirty="0">
                <a:latin typeface="Times New Roman" pitchFamily="18" charset="0"/>
              </a:rPr>
              <a:t>дійти висновку, чи визнає він обставини чи заперечує проти них, суд </a:t>
            </a:r>
            <a:endParaRPr lang="uk-UA" altLang="ru-RU" sz="2000" dirty="0" smtClean="0">
              <a:latin typeface="Times New Roman" pitchFamily="18" charset="0"/>
            </a:endParaRPr>
          </a:p>
          <a:p>
            <a:r>
              <a:rPr lang="uk-UA" altLang="ru-RU" sz="2000" dirty="0">
                <a:latin typeface="Times New Roman" pitchFamily="18" charset="0"/>
              </a:rPr>
              <a:t>м</a:t>
            </a:r>
            <a:r>
              <a:rPr lang="uk-UA" altLang="ru-RU" sz="2000" dirty="0" smtClean="0">
                <a:latin typeface="Times New Roman" pitchFamily="18" charset="0"/>
              </a:rPr>
              <a:t>ає право </a:t>
            </a:r>
            <a:r>
              <a:rPr lang="uk-UA" altLang="ru-RU" sz="2000" dirty="0">
                <a:latin typeface="Times New Roman" pitchFamily="18" charset="0"/>
              </a:rPr>
              <a:t>зажадати від нього конкретної відповіді – “так” чи “ні”  </a:t>
            </a: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359568" y="6072331"/>
            <a:ext cx="37703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736598" y="5570683"/>
            <a:ext cx="8255001" cy="105871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000" dirty="0">
                <a:latin typeface="Times New Roman" pitchFamily="18" charset="0"/>
              </a:rPr>
              <a:t>У разі здійснення судового розгляду стосовно </a:t>
            </a:r>
            <a:r>
              <a:rPr lang="uk-UA" altLang="ru-RU" sz="2000" dirty="0" smtClean="0">
                <a:latin typeface="Times New Roman" pitchFamily="18" charset="0"/>
              </a:rPr>
              <a:t>декількох</a:t>
            </a:r>
          </a:p>
          <a:p>
            <a:r>
              <a:rPr lang="uk-UA" altLang="ru-RU" sz="2000" dirty="0" smtClean="0">
                <a:latin typeface="Times New Roman" pitchFamily="18" charset="0"/>
              </a:rPr>
              <a:t>обвинувачених</a:t>
            </a:r>
            <a:r>
              <a:rPr lang="uk-UA" altLang="ru-RU" sz="2000" dirty="0">
                <a:latin typeface="Times New Roman" pitchFamily="18" charset="0"/>
              </a:rPr>
              <a:t>, </a:t>
            </a:r>
            <a:r>
              <a:rPr lang="uk-UA" altLang="ru-RU" sz="2000" dirty="0" smtClean="0">
                <a:latin typeface="Times New Roman" pitchFamily="18" charset="0"/>
              </a:rPr>
              <a:t>може </a:t>
            </a:r>
            <a:r>
              <a:rPr lang="uk-UA" altLang="ru-RU" sz="2000" dirty="0">
                <a:latin typeface="Times New Roman" pitchFamily="18" charset="0"/>
              </a:rPr>
              <a:t>здійснюватись </a:t>
            </a:r>
            <a:r>
              <a:rPr lang="uk-UA" altLang="ru-RU" sz="2000" dirty="0" err="1" smtClean="0">
                <a:latin typeface="Times New Roman" pitchFamily="18" charset="0"/>
              </a:rPr>
              <a:t>відеоконференція</a:t>
            </a:r>
            <a:endParaRPr lang="uk-UA" altLang="ru-RU" sz="2000" dirty="0" smtClean="0">
              <a:latin typeface="Times New Roman" pitchFamily="18" charset="0"/>
            </a:endParaRPr>
          </a:p>
          <a:p>
            <a:r>
              <a:rPr lang="uk-UA" altLang="ru-RU" sz="2000" dirty="0" smtClean="0">
                <a:latin typeface="Times New Roman" pitchFamily="18" charset="0"/>
              </a:rPr>
              <a:t> </a:t>
            </a:r>
            <a:r>
              <a:rPr lang="uk-UA" altLang="ru-RU" sz="2000" dirty="0">
                <a:latin typeface="Times New Roman" pitchFamily="18" charset="0"/>
              </a:rPr>
              <a:t>при трансляції з іншого </a:t>
            </a:r>
            <a:r>
              <a:rPr lang="uk-UA" altLang="ru-RU" sz="2000" dirty="0" smtClean="0">
                <a:latin typeface="Times New Roman" pitchFamily="18" charset="0"/>
              </a:rPr>
              <a:t>приміщення</a:t>
            </a:r>
            <a:endParaRPr lang="ru-RU" altLang="ru-RU" sz="2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03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04800" y="304800"/>
            <a:ext cx="8534399" cy="114300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800" dirty="0" smtClean="0">
                <a:solidFill>
                  <a:srgbClr val="FF0000"/>
                </a:solidFill>
              </a:rPr>
              <a:t>ОСОБЛИВОСТІ ДОПИТУ НЕПОВНОЛІТНІХ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28600" y="2816101"/>
            <a:ext cx="3505199" cy="8415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sz="2000" dirty="0" smtClean="0"/>
              <a:t>дитячій вік</a:t>
            </a:r>
          </a:p>
          <a:p>
            <a:r>
              <a:rPr lang="uk-UA" sz="2000" dirty="0" smtClean="0"/>
              <a:t> (до 1 року</a:t>
            </a:r>
            <a:r>
              <a:rPr lang="ru-RU" sz="2000" dirty="0" smtClean="0"/>
              <a:t>)</a:t>
            </a:r>
            <a:endParaRPr lang="uk-UA" sz="20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187207" y="2816101"/>
            <a:ext cx="3651991" cy="8415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sz="2000" dirty="0" smtClean="0"/>
              <a:t>раннє дитинство</a:t>
            </a:r>
          </a:p>
          <a:p>
            <a:pPr marL="609600" indent="-609600"/>
            <a:r>
              <a:rPr lang="uk-UA" sz="2000" dirty="0" smtClean="0"/>
              <a:t> (від 1 до 3 років</a:t>
            </a:r>
            <a:r>
              <a:rPr lang="ru-RU" sz="2000" dirty="0" smtClean="0"/>
              <a:t>)</a:t>
            </a:r>
            <a:endParaRPr lang="uk-UA" altLang="ru-RU" sz="2000" dirty="0"/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 flipH="1">
            <a:off x="3717388" y="3124200"/>
            <a:ext cx="657676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 flipH="1">
            <a:off x="3750212" y="4457700"/>
            <a:ext cx="64126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28601" y="3810000"/>
            <a:ext cx="3505200" cy="12954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дошкільний вік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 (від 3 до 7 років</a:t>
            </a:r>
            <a:r>
              <a:rPr lang="ru-RU" sz="2000" dirty="0" smtClean="0"/>
              <a:t>)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 bwMode="auto">
          <a:xfrm>
            <a:off x="4404093" y="4457700"/>
            <a:ext cx="777507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181599" y="3810000"/>
            <a:ext cx="3657599" cy="129540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молодший шкільний вік</a:t>
            </a:r>
          </a:p>
          <a:p>
            <a:pPr marL="609600" indent="-609600">
              <a:buFont typeface="Wingdings" pitchFamily="2" charset="2"/>
              <a:buNone/>
            </a:pPr>
            <a:r>
              <a:rPr lang="uk-UA" sz="2000" dirty="0" smtClean="0"/>
              <a:t> (від 7 до 11-12 років) </a:t>
            </a:r>
            <a:endParaRPr lang="uk-UA" altLang="ru-RU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 bwMode="auto">
          <a:xfrm>
            <a:off x="4404093" y="2547175"/>
            <a:ext cx="3798" cy="343452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 стрелкой 23"/>
          <p:cNvCxnSpPr/>
          <p:nvPr/>
        </p:nvCxnSpPr>
        <p:spPr bwMode="auto">
          <a:xfrm>
            <a:off x="4389578" y="3124200"/>
            <a:ext cx="806536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279400" y="5410202"/>
            <a:ext cx="3505200" cy="114299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chemeClr val="tx1"/>
              </a:buClr>
            </a:pPr>
            <a:r>
              <a:rPr lang="uk-UA" sz="2000" dirty="0" smtClean="0"/>
              <a:t>підлітковий вік</a:t>
            </a:r>
          </a:p>
          <a:p>
            <a:pPr>
              <a:buClr>
                <a:schemeClr val="tx1"/>
              </a:buClr>
            </a:pPr>
            <a:r>
              <a:rPr lang="uk-UA" sz="2000" dirty="0" smtClean="0"/>
              <a:t>(від 11 до 14-15 років) </a:t>
            </a:r>
            <a:endParaRPr lang="uk-UA" altLang="ru-RU" sz="2000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5187207" y="5410200"/>
            <a:ext cx="3657600" cy="114299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sz="2000" dirty="0" smtClean="0"/>
              <a:t>старший шкільний вік</a:t>
            </a:r>
          </a:p>
          <a:p>
            <a:r>
              <a:rPr lang="uk-UA" sz="2000" dirty="0" smtClean="0"/>
              <a:t>(від 14 до 18 років)</a:t>
            </a:r>
            <a:endParaRPr lang="uk-UA" sz="2000" dirty="0"/>
          </a:p>
        </p:txBody>
      </p:sp>
      <p:cxnSp>
        <p:nvCxnSpPr>
          <p:cNvPr id="19" name="Прямая со стрелкой 18"/>
          <p:cNvCxnSpPr/>
          <p:nvPr/>
        </p:nvCxnSpPr>
        <p:spPr bwMode="auto">
          <a:xfrm flipH="1">
            <a:off x="3784600" y="5976256"/>
            <a:ext cx="64126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Прямая со стрелкой 19"/>
          <p:cNvCxnSpPr/>
          <p:nvPr/>
        </p:nvCxnSpPr>
        <p:spPr bwMode="auto">
          <a:xfrm>
            <a:off x="4409700" y="5976256"/>
            <a:ext cx="777507" cy="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81000" y="1822615"/>
            <a:ext cx="8381998" cy="72456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609600" indent="-609600"/>
            <a:r>
              <a:rPr lang="uk-UA" altLang="ru-RU" sz="2400" dirty="0" smtClean="0">
                <a:solidFill>
                  <a:srgbClr val="FF0000"/>
                </a:solidFill>
              </a:rPr>
              <a:t>В криміналістиці виділяють наступні</a:t>
            </a:r>
          </a:p>
          <a:p>
            <a:pPr marL="609600" indent="-609600"/>
            <a:r>
              <a:rPr lang="uk-UA" altLang="ru-RU" sz="2400" dirty="0">
                <a:solidFill>
                  <a:srgbClr val="FF0000"/>
                </a:solidFill>
              </a:rPr>
              <a:t>в</a:t>
            </a:r>
            <a:r>
              <a:rPr lang="uk-UA" altLang="ru-RU" sz="2400" dirty="0" smtClean="0">
                <a:solidFill>
                  <a:srgbClr val="FF0000"/>
                </a:solidFill>
              </a:rPr>
              <a:t>ікові групи неповнолітніх:</a:t>
            </a:r>
            <a:endParaRPr lang="uk-UA" alt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964190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66726" y="228600"/>
            <a:ext cx="8372474" cy="6858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800" i="1" dirty="0">
                <a:solidFill>
                  <a:srgbClr val="FF0000"/>
                </a:solidFill>
              </a:rPr>
              <a:t>Особливості допиту </a:t>
            </a:r>
            <a:r>
              <a:rPr lang="uk-UA" altLang="ru-RU" sz="2800" i="1" dirty="0" smtClean="0">
                <a:solidFill>
                  <a:srgbClr val="FF0000"/>
                </a:solidFill>
              </a:rPr>
              <a:t>неповнолітніх</a:t>
            </a:r>
            <a:r>
              <a:rPr lang="uk-UA" altLang="ru-RU" dirty="0" smtClean="0">
                <a:solidFill>
                  <a:srgbClr val="FF0000"/>
                </a:solidFill>
              </a:rPr>
              <a:t>:</a:t>
            </a:r>
            <a:endParaRPr lang="ru-RU" altLang="ru-RU" dirty="0">
              <a:solidFill>
                <a:srgbClr val="FF0000"/>
              </a:solidFill>
            </a:endParaRP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4501697" y="914400"/>
            <a:ext cx="0" cy="2881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228600" y="1223159"/>
            <a:ext cx="8763000" cy="220005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sz="2000" dirty="0" smtClean="0"/>
              <a:t>Для дітей </a:t>
            </a:r>
            <a:r>
              <a:rPr lang="uk-UA" sz="2000" i="1" dirty="0" smtClean="0">
                <a:solidFill>
                  <a:srgbClr val="FF0000"/>
                </a:solidFill>
              </a:rPr>
              <a:t>дошкільної вікової групи</a:t>
            </a:r>
          </a:p>
          <a:p>
            <a:r>
              <a:rPr lang="uk-UA" sz="2000" i="1" dirty="0" smtClean="0">
                <a:solidFill>
                  <a:srgbClr val="FF0000"/>
                </a:solidFill>
              </a:rPr>
              <a:t> </a:t>
            </a:r>
            <a:r>
              <a:rPr lang="uk-UA" sz="2000" dirty="0" smtClean="0"/>
              <a:t>характерна кмітливість, їх сприйняттю притаманна деталізація. </a:t>
            </a:r>
          </a:p>
          <a:p>
            <a:r>
              <a:rPr lang="uk-UA" sz="2000" dirty="0"/>
              <a:t>П</a:t>
            </a:r>
            <a:r>
              <a:rPr lang="uk-UA" sz="2000" dirty="0" smtClean="0"/>
              <a:t>ри відтворенні події, що спостерігалася, діти можуть свідчити</a:t>
            </a:r>
          </a:p>
          <a:p>
            <a:r>
              <a:rPr lang="uk-UA" sz="2000" dirty="0" smtClean="0"/>
              <a:t> про факти,  яких не помітили дорослі. </a:t>
            </a:r>
          </a:p>
          <a:p>
            <a:r>
              <a:rPr lang="uk-UA" sz="2000" dirty="0" smtClean="0"/>
              <a:t>У цьому віці діти не мають достатньої здатності до послідовного </a:t>
            </a:r>
          </a:p>
          <a:p>
            <a:r>
              <a:rPr lang="uk-UA" sz="2000" dirty="0" smtClean="0"/>
              <a:t>логічного мислення і можуть давати лише нескладні відповіді</a:t>
            </a:r>
          </a:p>
          <a:p>
            <a:r>
              <a:rPr lang="uk-UA" sz="2000" dirty="0" smtClean="0"/>
              <a:t>на зрозумілі їм запитання</a:t>
            </a:r>
            <a:endParaRPr lang="uk-UA" altLang="ru-RU" sz="2000" dirty="0">
              <a:latin typeface="Times New Roman" pitchFamily="18" charset="0"/>
            </a:endParaRP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4497369" y="3423217"/>
            <a:ext cx="0" cy="21669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228600" y="3644229"/>
            <a:ext cx="8763000" cy="130877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sz="2000" dirty="0" smtClean="0"/>
              <a:t>Для дітей </a:t>
            </a:r>
            <a:r>
              <a:rPr lang="uk-UA" sz="2000" i="1" dirty="0" smtClean="0">
                <a:solidFill>
                  <a:srgbClr val="FF0000"/>
                </a:solidFill>
              </a:rPr>
              <a:t>дошкільного і молодшого шкільного віку</a:t>
            </a:r>
            <a:r>
              <a:rPr lang="uk-UA" sz="2000" dirty="0" smtClean="0"/>
              <a:t> характерною є</a:t>
            </a:r>
          </a:p>
          <a:p>
            <a:r>
              <a:rPr lang="uk-UA" sz="2000" dirty="0" smtClean="0"/>
              <a:t>наявність підвищеного навіювання та схильність до фантазування.</a:t>
            </a:r>
          </a:p>
          <a:p>
            <a:r>
              <a:rPr lang="uk-UA" sz="2000" dirty="0" smtClean="0"/>
              <a:t> Ці психологічні особливості необхідно враховувати </a:t>
            </a:r>
          </a:p>
          <a:p>
            <a:r>
              <a:rPr lang="uk-UA" sz="2000" dirty="0" smtClean="0"/>
              <a:t>у процесі допиту і при оцінці показань неповнолітнього.</a:t>
            </a:r>
            <a:endParaRPr lang="uk-UA" sz="2000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28600" y="5105400"/>
            <a:ext cx="8763000" cy="161357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sz="2000" dirty="0" smtClean="0"/>
              <a:t>Для </a:t>
            </a:r>
            <a:r>
              <a:rPr lang="uk-UA" sz="2000" i="1" dirty="0" smtClean="0">
                <a:solidFill>
                  <a:srgbClr val="FF0000"/>
                </a:solidFill>
              </a:rPr>
              <a:t>дітей-підлітків </a:t>
            </a:r>
            <a:r>
              <a:rPr lang="uk-UA" sz="2000" dirty="0" smtClean="0"/>
              <a:t>характерним є “почуття дорослості”. </a:t>
            </a:r>
          </a:p>
          <a:p>
            <a:r>
              <a:rPr lang="uk-UA" sz="2000" dirty="0" smtClean="0"/>
              <a:t>Підліткам притаманні імпульсивність, швидка зміна настрою, </a:t>
            </a:r>
          </a:p>
          <a:p>
            <a:r>
              <a:rPr lang="uk-UA" sz="2000" dirty="0" smtClean="0"/>
              <a:t>негативізм. Ці якості можуть бути причиною відмови від </a:t>
            </a:r>
            <a:r>
              <a:rPr lang="uk-UA" sz="2000" dirty="0" err="1" smtClean="0"/>
              <a:t>спіл-</a:t>
            </a:r>
            <a:endParaRPr lang="uk-UA" sz="2000" dirty="0" smtClean="0"/>
          </a:p>
          <a:p>
            <a:r>
              <a:rPr lang="uk-UA" sz="2000" dirty="0" smtClean="0"/>
              <a:t>кування зі слідчим і повідомлення необхідної інформації.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95270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66726" y="228600"/>
            <a:ext cx="8372474" cy="12192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uk-UA" altLang="ru-RU" sz="2800" i="1" dirty="0">
                <a:solidFill>
                  <a:srgbClr val="FF0000"/>
                </a:solidFill>
              </a:rPr>
              <a:t>Особливості допиту </a:t>
            </a:r>
            <a:r>
              <a:rPr lang="uk-UA" altLang="ru-RU" sz="2800" i="1" dirty="0" smtClean="0">
                <a:solidFill>
                  <a:srgbClr val="FF0000"/>
                </a:solidFill>
              </a:rPr>
              <a:t>неповнолітніх</a:t>
            </a:r>
            <a:r>
              <a:rPr lang="uk-UA" altLang="ru-RU" sz="2400" dirty="0" smtClean="0">
                <a:solidFill>
                  <a:srgbClr val="FF0000"/>
                </a:solidFill>
              </a:rPr>
              <a:t>:</a:t>
            </a:r>
            <a:endParaRPr lang="ru-RU" altLang="ru-RU" sz="2400" dirty="0">
              <a:solidFill>
                <a:srgbClr val="FF0000"/>
              </a:solidFill>
            </a:endParaRP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4500563" y="1447800"/>
            <a:ext cx="0" cy="2881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66726" y="1762342"/>
            <a:ext cx="8372474" cy="105705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uk-UA" altLang="ru-RU" sz="2400" dirty="0">
                <a:latin typeface="Times New Roman" pitchFamily="18" charset="0"/>
              </a:rPr>
              <a:t> - </a:t>
            </a:r>
            <a:r>
              <a:rPr lang="uk-UA" altLang="ru-RU" sz="2200" dirty="0">
                <a:latin typeface="Times New Roman" pitchFamily="18" charset="0"/>
              </a:rPr>
              <a:t>допит проводиться у присутності законного представника, </a:t>
            </a:r>
          </a:p>
          <a:p>
            <a:r>
              <a:rPr lang="uk-UA" altLang="ru-RU" sz="2200" dirty="0">
                <a:latin typeface="Times New Roman" pitchFamily="18" charset="0"/>
              </a:rPr>
              <a:t>педагога або психолога, а за необхідності – лікаря.</a:t>
            </a:r>
            <a:endParaRPr lang="ru-RU" altLang="ru-RU" sz="2200" dirty="0">
              <a:latin typeface="Times New Roman" pitchFamily="18" charset="0"/>
            </a:endParaRP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4498399" y="2819400"/>
            <a:ext cx="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487508" y="3293484"/>
            <a:ext cx="8351692" cy="104991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FontTx/>
              <a:buChar char="-"/>
            </a:pPr>
            <a:r>
              <a:rPr lang="uk-UA" altLang="ru-RU" sz="2200" dirty="0">
                <a:latin typeface="Times New Roman" pitchFamily="18" charset="0"/>
              </a:rPr>
              <a:t> допит не може продовжуватись без перерви понад одну годину,</a:t>
            </a:r>
          </a:p>
          <a:p>
            <a:r>
              <a:rPr lang="uk-UA" altLang="ru-RU" sz="2200" dirty="0">
                <a:latin typeface="Times New Roman" pitchFamily="18" charset="0"/>
              </a:rPr>
              <a:t> а загалом – понад дві години на день </a:t>
            </a:r>
            <a:endParaRPr lang="ru-RU" altLang="ru-RU" sz="2200" dirty="0">
              <a:latin typeface="Times New Roman" pitchFamily="18" charset="0"/>
            </a:endParaRP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4496235" y="4343399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508290" y="4703762"/>
            <a:ext cx="8330910" cy="124618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FontTx/>
              <a:buChar char="-"/>
            </a:pPr>
            <a:r>
              <a:rPr lang="uk-UA" altLang="ru-RU" sz="2200" dirty="0">
                <a:latin typeface="Times New Roman" pitchFamily="18" charset="0"/>
              </a:rPr>
              <a:t>особам, які не досягли 16 р</a:t>
            </a:r>
            <a:r>
              <a:rPr lang="uk-UA" altLang="ru-RU" sz="2200" dirty="0" smtClean="0">
                <a:latin typeface="Times New Roman" pitchFamily="18" charset="0"/>
              </a:rPr>
              <a:t>., роз'яснюється </a:t>
            </a:r>
            <a:r>
              <a:rPr lang="uk-UA" altLang="ru-RU" sz="2200" dirty="0">
                <a:latin typeface="Times New Roman" pitchFamily="18" charset="0"/>
              </a:rPr>
              <a:t>обов'язок про </a:t>
            </a:r>
          </a:p>
          <a:p>
            <a:r>
              <a:rPr lang="uk-UA" altLang="ru-RU" sz="2200" dirty="0">
                <a:latin typeface="Times New Roman" pitchFamily="18" charset="0"/>
              </a:rPr>
              <a:t>необхідність давання правдивих показань, не попереджуючи про </a:t>
            </a:r>
          </a:p>
          <a:p>
            <a:r>
              <a:rPr lang="uk-UA" altLang="ru-RU" sz="2200" dirty="0">
                <a:latin typeface="Times New Roman" pitchFamily="18" charset="0"/>
              </a:rPr>
              <a:t>кримінальну </a:t>
            </a:r>
            <a:r>
              <a:rPr lang="uk-UA" altLang="ru-RU" sz="2200" dirty="0" smtClean="0">
                <a:latin typeface="Times New Roman" pitchFamily="18" charset="0"/>
              </a:rPr>
              <a:t>відповідальність</a:t>
            </a:r>
            <a:endParaRPr lang="ru-RU" altLang="ru-RU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54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Види обшуку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dirty="0"/>
              <a:t>за характером об’єктів обшуку;</a:t>
            </a:r>
          </a:p>
          <a:p>
            <a:r>
              <a:rPr lang="uk-UA" altLang="ru-RU" dirty="0"/>
              <a:t>за обсягом дослідження;</a:t>
            </a:r>
          </a:p>
          <a:p>
            <a:r>
              <a:rPr lang="uk-UA" altLang="ru-RU" dirty="0"/>
              <a:t>за послідовністю (черговістю) проведення;</a:t>
            </a:r>
          </a:p>
          <a:p>
            <a:r>
              <a:rPr lang="uk-UA" altLang="ru-RU" dirty="0"/>
              <a:t>за часом проведення;</a:t>
            </a:r>
          </a:p>
          <a:p>
            <a:r>
              <a:rPr lang="uk-UA" altLang="ru-RU" dirty="0"/>
              <a:t>за етапами досудового розслідування;</a:t>
            </a:r>
          </a:p>
          <a:p>
            <a:r>
              <a:rPr lang="uk-UA" altLang="ru-RU" dirty="0"/>
              <a:t>за видом учиненого злочину.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Види обшуку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22098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dirty="0"/>
              <a:t>         У криміналістичній теорії прийнято розрізняти декілька видів обшуку залежно від тих чи інших підстав їх диференціації. </a:t>
            </a:r>
            <a:r>
              <a:rPr lang="en-US" altLang="ru-RU" dirty="0"/>
              <a:t>   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ru-RU" dirty="0"/>
              <a:t>         </a:t>
            </a:r>
            <a:r>
              <a:rPr lang="uk-UA" altLang="ru-RU" dirty="0"/>
              <a:t>Так, </a:t>
            </a:r>
            <a:r>
              <a:rPr lang="uk-UA" altLang="ru-RU" dirty="0">
                <a:solidFill>
                  <a:srgbClr val="FF0000"/>
                </a:solidFill>
              </a:rPr>
              <a:t>за характером об’єктів </a:t>
            </a:r>
            <a:r>
              <a:rPr lang="uk-UA" altLang="ru-RU" dirty="0"/>
              <a:t>обшуку розрізняють обшук: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914400" y="5410200"/>
            <a:ext cx="2057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приміщень</a:t>
            </a:r>
            <a:endParaRPr lang="uk-UA" altLang="ru-RU"/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>
            <a:off x="3733800" y="4953000"/>
            <a:ext cx="2057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особи</a:t>
            </a:r>
            <a:endParaRPr lang="uk-UA" altLang="ru-RU"/>
          </a:p>
        </p:txBody>
      </p:sp>
      <p:sp>
        <p:nvSpPr>
          <p:cNvPr id="155654" name="Rectangle 6"/>
          <p:cNvSpPr>
            <a:spLocks noChangeArrowheads="1"/>
          </p:cNvSpPr>
          <p:nvPr/>
        </p:nvSpPr>
        <p:spPr bwMode="auto">
          <a:xfrm>
            <a:off x="6705600" y="5486400"/>
            <a:ext cx="20574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ru-RU"/>
          </a:p>
          <a:p>
            <a:r>
              <a:rPr lang="ru-RU" altLang="ru-RU"/>
              <a:t>місцевості</a:t>
            </a:r>
            <a:endParaRPr lang="uk-UA" altLang="ru-RU"/>
          </a:p>
          <a:p>
            <a:endParaRPr lang="uk-UA" altLang="ru-RU"/>
          </a:p>
        </p:txBody>
      </p:sp>
      <p:sp>
        <p:nvSpPr>
          <p:cNvPr id="155657" name="Rectangle 9"/>
          <p:cNvSpPr>
            <a:spLocks noChangeArrowheads="1"/>
          </p:cNvSpPr>
          <p:nvPr/>
        </p:nvSpPr>
        <p:spPr bwMode="auto">
          <a:xfrm>
            <a:off x="3429000" y="5867400"/>
            <a:ext cx="2743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uk-UA" altLang="ru-RU"/>
              <a:t>транспортних</a:t>
            </a:r>
            <a:r>
              <a:rPr lang="ru-RU" altLang="ru-RU"/>
              <a:t> засобів </a:t>
            </a:r>
            <a:endParaRPr lang="uk-UA" altLang="ru-RU"/>
          </a:p>
        </p:txBody>
      </p:sp>
      <p:sp>
        <p:nvSpPr>
          <p:cNvPr id="155658" name="Line 10"/>
          <p:cNvSpPr>
            <a:spLocks noChangeShapeType="1"/>
          </p:cNvSpPr>
          <p:nvPr/>
        </p:nvSpPr>
        <p:spPr bwMode="auto">
          <a:xfrm>
            <a:off x="47244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5659" name="Line 11"/>
          <p:cNvSpPr>
            <a:spLocks noChangeShapeType="1"/>
          </p:cNvSpPr>
          <p:nvPr/>
        </p:nvSpPr>
        <p:spPr bwMode="auto">
          <a:xfrm flipH="1">
            <a:off x="1981200" y="4572000"/>
            <a:ext cx="2743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5660" name="Line 12"/>
          <p:cNvSpPr>
            <a:spLocks noChangeShapeType="1"/>
          </p:cNvSpPr>
          <p:nvPr/>
        </p:nvSpPr>
        <p:spPr bwMode="auto">
          <a:xfrm>
            <a:off x="4724400" y="4572000"/>
            <a:ext cx="3048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5661" name="Line 13"/>
          <p:cNvSpPr>
            <a:spLocks noChangeShapeType="1"/>
          </p:cNvSpPr>
          <p:nvPr/>
        </p:nvSpPr>
        <p:spPr bwMode="auto">
          <a:xfrm>
            <a:off x="4724400" y="5715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Обшук у приміщенні 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610600" cy="37242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dirty="0"/>
              <a:t>           Передбачає примусове обстеження всіх приміщень, які є у володінні фізичних чи юридичних осіб, якщо там можуть знаходитися об’єкти пошуку.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dirty="0"/>
              <a:t>          </a:t>
            </a:r>
            <a:r>
              <a:rPr lang="uk-UA" altLang="ru-RU" dirty="0">
                <a:solidFill>
                  <a:srgbClr val="FF0000"/>
                </a:solidFill>
              </a:rPr>
              <a:t>Обшук приміщень </a:t>
            </a:r>
            <a:r>
              <a:rPr lang="uk-UA" altLang="ru-RU" dirty="0"/>
              <a:t>полягає у вивченні та аналізі конструктивних вузлів будинку (споруди), житлових і підсобних приміщень, предметів домашньої обстановки.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altLang="ru-RU" dirty="0"/>
              <a:t>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924800" cy="1143000"/>
          </a:xfrm>
        </p:spPr>
        <p:txBody>
          <a:bodyPr/>
          <a:lstStyle/>
          <a:p>
            <a:pPr algn="ctr"/>
            <a:r>
              <a:rPr lang="uk-UA" altLang="ru-RU" dirty="0">
                <a:solidFill>
                  <a:srgbClr val="FF0000"/>
                </a:solidFill>
              </a:rPr>
              <a:t>Тактика обшуку приміщення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8229600" cy="54102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2600" dirty="0"/>
              <a:t>     </a:t>
            </a:r>
            <a:r>
              <a:rPr lang="uk-UA" altLang="ru-RU" sz="2600" dirty="0" smtClean="0"/>
              <a:t>Обшук </a:t>
            </a:r>
            <a:r>
              <a:rPr lang="uk-UA" altLang="ru-RU" sz="2600" dirty="0"/>
              <a:t>рекомендується розпочинати з найбільш «важких» ділянок приміщення, проводити пошук </a:t>
            </a:r>
            <a:r>
              <a:rPr lang="uk-UA" altLang="ru-RU" sz="2600" dirty="0">
                <a:solidFill>
                  <a:srgbClr val="FF0000"/>
                </a:solidFill>
              </a:rPr>
              <a:t>спочатку у нежитлових</a:t>
            </a:r>
            <a:r>
              <a:rPr lang="uk-UA" altLang="ru-RU" sz="2600" dirty="0"/>
              <a:t>, а потім у </a:t>
            </a:r>
            <a:r>
              <a:rPr lang="uk-UA" altLang="ru-RU" sz="2600" dirty="0">
                <a:solidFill>
                  <a:srgbClr val="FF0000"/>
                </a:solidFill>
              </a:rPr>
              <a:t>житлових</a:t>
            </a:r>
            <a:r>
              <a:rPr lang="uk-UA" altLang="ru-RU" sz="2600" dirty="0"/>
              <a:t> приміщеннях, </a:t>
            </a:r>
            <a:r>
              <a:rPr lang="uk-UA" altLang="ru-RU" sz="2600" dirty="0">
                <a:solidFill>
                  <a:srgbClr val="FF0000"/>
                </a:solidFill>
              </a:rPr>
              <a:t>здійснювати обшук у </a:t>
            </a:r>
            <a:r>
              <a:rPr lang="uk-UA" altLang="ru-RU" sz="2600" dirty="0"/>
              <a:t>напрямку</a:t>
            </a:r>
            <a:r>
              <a:rPr lang="uk-UA" altLang="ru-RU" sz="2600" dirty="0">
                <a:solidFill>
                  <a:schemeClr val="tx2"/>
                </a:solidFill>
              </a:rPr>
              <a:t> </a:t>
            </a:r>
            <a:r>
              <a:rPr lang="uk-UA" altLang="ru-RU" sz="2600" dirty="0">
                <a:solidFill>
                  <a:srgbClr val="FF0000"/>
                </a:solidFill>
              </a:rPr>
              <a:t>від входу до </a:t>
            </a:r>
            <a:r>
              <a:rPr lang="uk-UA" altLang="ru-RU" sz="2600" dirty="0" smtClean="0">
                <a:solidFill>
                  <a:srgbClr val="FF0000"/>
                </a:solidFill>
              </a:rPr>
              <a:t>виходу з приміщення</a:t>
            </a:r>
            <a:r>
              <a:rPr lang="uk-UA" altLang="ru-RU" sz="2600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2600" dirty="0"/>
              <a:t>                    Під час обшуку приміщень необхідним є </a:t>
            </a:r>
            <a:r>
              <a:rPr lang="uk-UA" altLang="ru-RU" sz="2600" dirty="0">
                <a:solidFill>
                  <a:srgbClr val="FF0000"/>
                </a:solidFill>
              </a:rPr>
              <a:t>обстеження окремих вузлів будівлі.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2600" dirty="0"/>
              <a:t>                    При обстеженні конструктивних вузлів будівлі слід звертати увагу на елементи, що не передбачені проектом, </a:t>
            </a:r>
            <a:r>
              <a:rPr lang="uk-UA" altLang="ru-RU" sz="2600" dirty="0" smtClean="0"/>
              <a:t>відсутність їх,  </a:t>
            </a:r>
            <a:r>
              <a:rPr lang="uk-UA" altLang="ru-RU" sz="2600" dirty="0"/>
              <a:t>неоднорідність пофарбування, відмінність, пошкодження.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2600" dirty="0"/>
              <a:t>                  У процесі обшуку в житлових приміщеннях необхідно ретельно обстежувати </a:t>
            </a:r>
            <a:r>
              <a:rPr lang="uk-UA" altLang="ru-RU" sz="2600" dirty="0">
                <a:solidFill>
                  <a:srgbClr val="FF0000"/>
                </a:solidFill>
              </a:rPr>
              <a:t>предмети обстановки.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altLang="ru-RU" sz="1800" dirty="0" smtClean="0"/>
              <a:t>                 </a:t>
            </a:r>
            <a:endParaRPr lang="uk-UA" alt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1960</TotalTime>
  <Words>4002</Words>
  <Application>Microsoft Office PowerPoint</Application>
  <PresentationFormat>Экран (4:3)</PresentationFormat>
  <Paragraphs>653</Paragraphs>
  <Slides>59</Slides>
  <Notes>30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59</vt:i4>
      </vt:variant>
    </vt:vector>
  </HeadingPairs>
  <TitlesOfParts>
    <vt:vector size="60" baseType="lpstr">
      <vt:lpstr>Капсулы</vt:lpstr>
      <vt:lpstr>Тактика обшуку</vt:lpstr>
      <vt:lpstr>Презентация PowerPoint</vt:lpstr>
      <vt:lpstr>Обшук</vt:lpstr>
      <vt:lpstr>Мета обшуку</vt:lpstr>
      <vt:lpstr>Об’єкти обшуку</vt:lpstr>
      <vt:lpstr>Види обшуку</vt:lpstr>
      <vt:lpstr>Види обшуку</vt:lpstr>
      <vt:lpstr>Обшук у приміщенні </vt:lpstr>
      <vt:lpstr>Тактика обшуку приміщення</vt:lpstr>
      <vt:lpstr>Тактика обшуку приміщення</vt:lpstr>
      <vt:lpstr>Обшук на відкритій місцевості</vt:lpstr>
      <vt:lpstr>Обшук особи</vt:lpstr>
      <vt:lpstr>Обшук транспортних засобів</vt:lpstr>
      <vt:lpstr>Види обшуку</vt:lpstr>
      <vt:lpstr>Види обшуку</vt:lpstr>
      <vt:lpstr>Види обшуку</vt:lpstr>
      <vt:lpstr>Одночасний обшук</vt:lpstr>
      <vt:lpstr>Види обшуку</vt:lpstr>
      <vt:lpstr>Тактика обшуку</vt:lpstr>
      <vt:lpstr>Організаційні і тактичні заходи:</vt:lpstr>
      <vt:lpstr>Тактичні прийоми обшуку</vt:lpstr>
      <vt:lpstr>Презентация PowerPoint</vt:lpstr>
      <vt:lpstr>Презентация PowerPoint</vt:lpstr>
      <vt:lpstr>Системи тактичних прийомів обшуку</vt:lpstr>
      <vt:lpstr>Роз’яснення мети і необхідності обшуку.</vt:lpstr>
      <vt:lpstr>Постановка нейтральних запитань</vt:lpstr>
      <vt:lpstr>Залучення обшукуваного до діяльності слідчого</vt:lpstr>
      <vt:lpstr>Словесна розвідка</vt:lpstr>
      <vt:lpstr>Система тактичних прийомів, спрямована на взаємодією з матеріальними об’єктами</vt:lpstr>
      <vt:lpstr>Система тактичних прийомів, спрямована на пошук об’єктів, схованих у спеціальних тайниках або інших суб’єктивно недоступних місцях.</vt:lpstr>
      <vt:lpstr>ТАКТИКА ДОПИТУ </vt:lpstr>
      <vt:lpstr>Презентация PowerPoint</vt:lpstr>
      <vt:lpstr>3)Підготовка до допиту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 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183</cp:revision>
  <cp:lastPrinted>1601-01-01T00:00:00Z</cp:lastPrinted>
  <dcterms:created xsi:type="dcterms:W3CDTF">1601-01-01T00:00:00Z</dcterms:created>
  <dcterms:modified xsi:type="dcterms:W3CDTF">2014-02-20T12:22:19Z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