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73"/>
  </p:notesMasterIdLst>
  <p:sldIdLst>
    <p:sldId id="275" r:id="rId2"/>
    <p:sldId id="276" r:id="rId3"/>
    <p:sldId id="277" r:id="rId4"/>
    <p:sldId id="330" r:id="rId5"/>
    <p:sldId id="331" r:id="rId6"/>
    <p:sldId id="332" r:id="rId7"/>
    <p:sldId id="333" r:id="rId8"/>
    <p:sldId id="336" r:id="rId9"/>
    <p:sldId id="338" r:id="rId10"/>
    <p:sldId id="334" r:id="rId11"/>
    <p:sldId id="339" r:id="rId12"/>
    <p:sldId id="340" r:id="rId13"/>
    <p:sldId id="341" r:id="rId14"/>
    <p:sldId id="354" r:id="rId15"/>
    <p:sldId id="355" r:id="rId16"/>
    <p:sldId id="342" r:id="rId17"/>
    <p:sldId id="343" r:id="rId18"/>
    <p:sldId id="344" r:id="rId19"/>
    <p:sldId id="345" r:id="rId20"/>
    <p:sldId id="346" r:id="rId21"/>
    <p:sldId id="347" r:id="rId22"/>
    <p:sldId id="349" r:id="rId23"/>
    <p:sldId id="350" r:id="rId24"/>
    <p:sldId id="351" r:id="rId25"/>
    <p:sldId id="352" r:id="rId26"/>
    <p:sldId id="353" r:id="rId27"/>
    <p:sldId id="356" r:id="rId28"/>
    <p:sldId id="357" r:id="rId29"/>
    <p:sldId id="358" r:id="rId30"/>
    <p:sldId id="359" r:id="rId31"/>
    <p:sldId id="360" r:id="rId32"/>
    <p:sldId id="361" r:id="rId33"/>
    <p:sldId id="362" r:id="rId34"/>
    <p:sldId id="363" r:id="rId35"/>
    <p:sldId id="256" r:id="rId36"/>
    <p:sldId id="257" r:id="rId37"/>
    <p:sldId id="258" r:id="rId38"/>
    <p:sldId id="259" r:id="rId39"/>
    <p:sldId id="260" r:id="rId40"/>
    <p:sldId id="261" r:id="rId41"/>
    <p:sldId id="262" r:id="rId42"/>
    <p:sldId id="364" r:id="rId43"/>
    <p:sldId id="365" r:id="rId44"/>
    <p:sldId id="366" r:id="rId45"/>
    <p:sldId id="367" r:id="rId46"/>
    <p:sldId id="368" r:id="rId47"/>
    <p:sldId id="369" r:id="rId48"/>
    <p:sldId id="370" r:id="rId49"/>
    <p:sldId id="371" r:id="rId50"/>
    <p:sldId id="372" r:id="rId51"/>
    <p:sldId id="373" r:id="rId52"/>
    <p:sldId id="374" r:id="rId53"/>
    <p:sldId id="375" r:id="rId54"/>
    <p:sldId id="376" r:id="rId55"/>
    <p:sldId id="377" r:id="rId56"/>
    <p:sldId id="378" r:id="rId57"/>
    <p:sldId id="379" r:id="rId58"/>
    <p:sldId id="263" r:id="rId59"/>
    <p:sldId id="264" r:id="rId60"/>
    <p:sldId id="267" r:id="rId61"/>
    <p:sldId id="269" r:id="rId62"/>
    <p:sldId id="270" r:id="rId63"/>
    <p:sldId id="271" r:id="rId64"/>
    <p:sldId id="272" r:id="rId65"/>
    <p:sldId id="273" r:id="rId66"/>
    <p:sldId id="274" r:id="rId67"/>
    <p:sldId id="386" r:id="rId68"/>
    <p:sldId id="387" r:id="rId69"/>
    <p:sldId id="388" r:id="rId70"/>
    <p:sldId id="389" r:id="rId71"/>
    <p:sldId id="385" r:id="rId72"/>
  </p:sldIdLst>
  <p:sldSz cx="9144000" cy="6858000" type="screen4x3"/>
  <p:notesSz cx="6858000" cy="9144000"/>
  <p:defaultTextStyle>
    <a:defPPr>
      <a:defRPr lang="ru-RU"/>
    </a:defPPr>
    <a:lvl1pPr algn="l" rtl="0" fontAlgn="base">
      <a:spcBef>
        <a:spcPct val="0"/>
      </a:spcBef>
      <a:spcAft>
        <a:spcPct val="0"/>
      </a:spcAft>
      <a:defRPr sz="2900" kern="1200">
        <a:solidFill>
          <a:schemeClr val="tx1"/>
        </a:solidFill>
        <a:latin typeface="Arial" charset="0"/>
        <a:ea typeface="+mn-ea"/>
        <a:cs typeface="Arial" charset="0"/>
      </a:defRPr>
    </a:lvl1pPr>
    <a:lvl2pPr marL="457200" algn="l" rtl="0" fontAlgn="base">
      <a:spcBef>
        <a:spcPct val="0"/>
      </a:spcBef>
      <a:spcAft>
        <a:spcPct val="0"/>
      </a:spcAft>
      <a:defRPr sz="2900" kern="1200">
        <a:solidFill>
          <a:schemeClr val="tx1"/>
        </a:solidFill>
        <a:latin typeface="Arial" charset="0"/>
        <a:ea typeface="+mn-ea"/>
        <a:cs typeface="Arial" charset="0"/>
      </a:defRPr>
    </a:lvl2pPr>
    <a:lvl3pPr marL="914400" algn="l" rtl="0" fontAlgn="base">
      <a:spcBef>
        <a:spcPct val="0"/>
      </a:spcBef>
      <a:spcAft>
        <a:spcPct val="0"/>
      </a:spcAft>
      <a:defRPr sz="2900" kern="1200">
        <a:solidFill>
          <a:schemeClr val="tx1"/>
        </a:solidFill>
        <a:latin typeface="Arial" charset="0"/>
        <a:ea typeface="+mn-ea"/>
        <a:cs typeface="Arial" charset="0"/>
      </a:defRPr>
    </a:lvl3pPr>
    <a:lvl4pPr marL="1371600" algn="l" rtl="0" fontAlgn="base">
      <a:spcBef>
        <a:spcPct val="0"/>
      </a:spcBef>
      <a:spcAft>
        <a:spcPct val="0"/>
      </a:spcAft>
      <a:defRPr sz="2900" kern="1200">
        <a:solidFill>
          <a:schemeClr val="tx1"/>
        </a:solidFill>
        <a:latin typeface="Arial" charset="0"/>
        <a:ea typeface="+mn-ea"/>
        <a:cs typeface="Arial" charset="0"/>
      </a:defRPr>
    </a:lvl4pPr>
    <a:lvl5pPr marL="1828800" algn="l" rtl="0" fontAlgn="base">
      <a:spcBef>
        <a:spcPct val="0"/>
      </a:spcBef>
      <a:spcAft>
        <a:spcPct val="0"/>
      </a:spcAft>
      <a:defRPr sz="2900" kern="1200">
        <a:solidFill>
          <a:schemeClr val="tx1"/>
        </a:solidFill>
        <a:latin typeface="Arial" charset="0"/>
        <a:ea typeface="+mn-ea"/>
        <a:cs typeface="Arial" charset="0"/>
      </a:defRPr>
    </a:lvl5pPr>
    <a:lvl6pPr marL="2286000" algn="l" defTabSz="914400" rtl="0" eaLnBrk="1" latinLnBrk="0" hangingPunct="1">
      <a:defRPr sz="2900" kern="1200">
        <a:solidFill>
          <a:schemeClr val="tx1"/>
        </a:solidFill>
        <a:latin typeface="Arial" charset="0"/>
        <a:ea typeface="+mn-ea"/>
        <a:cs typeface="Arial" charset="0"/>
      </a:defRPr>
    </a:lvl6pPr>
    <a:lvl7pPr marL="2743200" algn="l" defTabSz="914400" rtl="0" eaLnBrk="1" latinLnBrk="0" hangingPunct="1">
      <a:defRPr sz="2900" kern="1200">
        <a:solidFill>
          <a:schemeClr val="tx1"/>
        </a:solidFill>
        <a:latin typeface="Arial" charset="0"/>
        <a:ea typeface="+mn-ea"/>
        <a:cs typeface="Arial" charset="0"/>
      </a:defRPr>
    </a:lvl7pPr>
    <a:lvl8pPr marL="3200400" algn="l" defTabSz="914400" rtl="0" eaLnBrk="1" latinLnBrk="0" hangingPunct="1">
      <a:defRPr sz="2900" kern="1200">
        <a:solidFill>
          <a:schemeClr val="tx1"/>
        </a:solidFill>
        <a:latin typeface="Arial" charset="0"/>
        <a:ea typeface="+mn-ea"/>
        <a:cs typeface="Arial" charset="0"/>
      </a:defRPr>
    </a:lvl8pPr>
    <a:lvl9pPr marL="3657600" algn="l" defTabSz="914400" rtl="0" eaLnBrk="1" latinLnBrk="0" hangingPunct="1">
      <a:defRPr sz="29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643A9-FC64-4CE2-8306-9EF08FA845E3}" type="datetimeFigureOut">
              <a:rPr lang="ru-RU" smtClean="0"/>
              <a:t>21.03.2014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B43E4A-7C6B-42C5-BA62-8973A1622FB9}" type="slidenum">
              <a:rPr lang="ru-RU" smtClean="0"/>
              <a:t>‹#›</a:t>
            </a:fld>
            <a:endParaRPr lang="ru-RU"/>
          </a:p>
        </p:txBody>
      </p:sp>
    </p:spTree>
    <p:extLst>
      <p:ext uri="{BB962C8B-B14F-4D97-AF65-F5344CB8AC3E}">
        <p14:creationId xmlns:p14="http://schemas.microsoft.com/office/powerpoint/2010/main" val="2036457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218" name="Group 2"/>
          <p:cNvGrpSpPr>
            <a:grpSpLocks/>
          </p:cNvGrpSpPr>
          <p:nvPr/>
        </p:nvGrpSpPr>
        <p:grpSpPr bwMode="auto">
          <a:xfrm>
            <a:off x="0" y="0"/>
            <a:ext cx="9144000" cy="6858000"/>
            <a:chOff x="0" y="0"/>
            <a:chExt cx="5760" cy="4320"/>
          </a:xfrm>
        </p:grpSpPr>
        <p:sp>
          <p:nvSpPr>
            <p:cNvPr id="9219"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itchFamily="18" charset="0"/>
              </a:endParaRPr>
            </a:p>
          </p:txBody>
        </p:sp>
        <p:sp>
          <p:nvSpPr>
            <p:cNvPr id="9220"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grpSp>
          <p:nvGrpSpPr>
            <p:cNvPr id="9221" name="Group 5"/>
            <p:cNvGrpSpPr>
              <a:grpSpLocks/>
            </p:cNvGrpSpPr>
            <p:nvPr/>
          </p:nvGrpSpPr>
          <p:grpSpPr bwMode="auto">
            <a:xfrm>
              <a:off x="0" y="672"/>
              <a:ext cx="1806" cy="1989"/>
              <a:chOff x="0" y="672"/>
              <a:chExt cx="1806" cy="1989"/>
            </a:xfrm>
          </p:grpSpPr>
          <p:sp>
            <p:nvSpPr>
              <p:cNvPr id="9222"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3"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4"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5"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6"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7"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8"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29"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30"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9231"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grpSp>
      </p:grpSp>
      <p:sp>
        <p:nvSpPr>
          <p:cNvPr id="9232" name="Rectangle 16"/>
          <p:cNvSpPr>
            <a:spLocks noGrp="1" noChangeArrowheads="1"/>
          </p:cNvSpPr>
          <p:nvPr>
            <p:ph type="dt" sz="half" idx="2"/>
          </p:nvPr>
        </p:nvSpPr>
        <p:spPr>
          <a:xfrm>
            <a:off x="457200" y="6248400"/>
            <a:ext cx="2133600" cy="457200"/>
          </a:xfrm>
        </p:spPr>
        <p:txBody>
          <a:bodyPr/>
          <a:lstStyle>
            <a:lvl1pPr>
              <a:defRPr/>
            </a:lvl1pPr>
          </a:lstStyle>
          <a:p>
            <a:endParaRPr lang="ru-RU" altLang="ru-RU"/>
          </a:p>
        </p:txBody>
      </p:sp>
      <p:sp>
        <p:nvSpPr>
          <p:cNvPr id="9233" name="Rectangle 17"/>
          <p:cNvSpPr>
            <a:spLocks noGrp="1" noChangeArrowheads="1"/>
          </p:cNvSpPr>
          <p:nvPr>
            <p:ph type="ftr" sz="quarter" idx="3"/>
          </p:nvPr>
        </p:nvSpPr>
        <p:spPr/>
        <p:txBody>
          <a:bodyPr/>
          <a:lstStyle>
            <a:lvl1pPr>
              <a:defRPr/>
            </a:lvl1pPr>
          </a:lstStyle>
          <a:p>
            <a:endParaRPr lang="ru-RU" altLang="ru-RU"/>
          </a:p>
        </p:txBody>
      </p:sp>
      <p:sp>
        <p:nvSpPr>
          <p:cNvPr id="9234" name="Rectangle 18"/>
          <p:cNvSpPr>
            <a:spLocks noGrp="1" noChangeArrowheads="1"/>
          </p:cNvSpPr>
          <p:nvPr>
            <p:ph type="sldNum" sz="quarter" idx="4"/>
          </p:nvPr>
        </p:nvSpPr>
        <p:spPr/>
        <p:txBody>
          <a:bodyPr/>
          <a:lstStyle>
            <a:lvl1pPr>
              <a:defRPr/>
            </a:lvl1pPr>
          </a:lstStyle>
          <a:p>
            <a:fld id="{2ADE2BAE-AFEF-41AF-9A12-8AD2990F8EAF}" type="slidenum">
              <a:rPr lang="ru-RU" altLang="ru-RU"/>
              <a:pPr/>
              <a:t>‹#›</a:t>
            </a:fld>
            <a:endParaRPr lang="ru-RU" altLang="ru-RU"/>
          </a:p>
        </p:txBody>
      </p:sp>
      <p:sp>
        <p:nvSpPr>
          <p:cNvPr id="9235"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ru-RU" altLang="ru-RU" noProof="0" smtClean="0"/>
              <a:t>Образец заголовка</a:t>
            </a:r>
          </a:p>
        </p:txBody>
      </p:sp>
      <p:sp>
        <p:nvSpPr>
          <p:cNvPr id="923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ru-RU" altLang="ru-RU" noProof="0" smtClean="0"/>
              <a:t>Образец подзаголовка</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A9DFA6BD-8136-4C87-98EA-102AF8F3A44F}" type="slidenum">
              <a:rPr lang="ru-RU" altLang="ru-RU"/>
              <a:pPr/>
              <a:t>‹#›</a:t>
            </a:fld>
            <a:endParaRPr lang="ru-RU" altLang="ru-RU"/>
          </a:p>
        </p:txBody>
      </p:sp>
      <p:sp>
        <p:nvSpPr>
          <p:cNvPr id="6" name="Дата 5"/>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1162224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DE83E79B-8DE6-4791-B50E-F44C3EF57394}" type="slidenum">
              <a:rPr lang="ru-RU" altLang="ru-RU"/>
              <a:pPr/>
              <a:t>‹#›</a:t>
            </a:fld>
            <a:endParaRPr lang="ru-RU" altLang="ru-RU"/>
          </a:p>
        </p:txBody>
      </p:sp>
      <p:sp>
        <p:nvSpPr>
          <p:cNvPr id="6" name="Дата 5"/>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2857340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Нижний колонтитул 3"/>
          <p:cNvSpPr>
            <a:spLocks noGrp="1"/>
          </p:cNvSpPr>
          <p:nvPr>
            <p:ph type="ftr" sz="quarter"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03C1A342-D90F-418C-8635-CAF9C98A5E64}" type="slidenum">
              <a:rPr lang="ru-RU" altLang="ru-RU"/>
              <a:pPr/>
              <a:t>‹#›</a:t>
            </a:fld>
            <a:endParaRPr lang="ru-RU" altLang="ru-RU"/>
          </a:p>
        </p:txBody>
      </p:sp>
      <p:sp>
        <p:nvSpPr>
          <p:cNvPr id="6" name="Дата 5"/>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864704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Нижний колонтитул 3"/>
          <p:cNvSpPr>
            <a:spLocks noGrp="1"/>
          </p:cNvSpPr>
          <p:nvPr>
            <p:ph type="ftr" sz="quarter" idx="10"/>
          </p:nvPr>
        </p:nvSpPr>
        <p:spPr/>
        <p:txBody>
          <a:bodyPr/>
          <a:lstStyle>
            <a:lvl1pPr>
              <a:defRPr/>
            </a:lvl1pPr>
          </a:lstStyle>
          <a:p>
            <a:endParaRPr lang="ru-RU" altLang="ru-RU"/>
          </a:p>
        </p:txBody>
      </p:sp>
      <p:sp>
        <p:nvSpPr>
          <p:cNvPr id="5" name="Номер слайда 4"/>
          <p:cNvSpPr>
            <a:spLocks noGrp="1"/>
          </p:cNvSpPr>
          <p:nvPr>
            <p:ph type="sldNum" sz="quarter" idx="11"/>
          </p:nvPr>
        </p:nvSpPr>
        <p:spPr/>
        <p:txBody>
          <a:bodyPr/>
          <a:lstStyle>
            <a:lvl1pPr>
              <a:defRPr/>
            </a:lvl1pPr>
          </a:lstStyle>
          <a:p>
            <a:fld id="{1B882826-08B6-46AA-BB87-540A729C4143}" type="slidenum">
              <a:rPr lang="ru-RU" altLang="ru-RU"/>
              <a:pPr/>
              <a:t>‹#›</a:t>
            </a:fld>
            <a:endParaRPr lang="ru-RU" altLang="ru-RU"/>
          </a:p>
        </p:txBody>
      </p:sp>
      <p:sp>
        <p:nvSpPr>
          <p:cNvPr id="6" name="Дата 5"/>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1246784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Нижний колонтитул 4"/>
          <p:cNvSpPr>
            <a:spLocks noGrp="1"/>
          </p:cNvSpPr>
          <p:nvPr>
            <p:ph type="ftr" sz="quarter" idx="10"/>
          </p:nvPr>
        </p:nvSpPr>
        <p:spPr/>
        <p:txBody>
          <a:bodyPr/>
          <a:lstStyle>
            <a:lvl1pPr>
              <a:defRPr/>
            </a:lvl1pPr>
          </a:lstStyle>
          <a:p>
            <a:endParaRPr lang="ru-RU" altLang="ru-RU"/>
          </a:p>
        </p:txBody>
      </p:sp>
      <p:sp>
        <p:nvSpPr>
          <p:cNvPr id="6" name="Номер слайда 5"/>
          <p:cNvSpPr>
            <a:spLocks noGrp="1"/>
          </p:cNvSpPr>
          <p:nvPr>
            <p:ph type="sldNum" sz="quarter" idx="11"/>
          </p:nvPr>
        </p:nvSpPr>
        <p:spPr/>
        <p:txBody>
          <a:bodyPr/>
          <a:lstStyle>
            <a:lvl1pPr>
              <a:defRPr/>
            </a:lvl1pPr>
          </a:lstStyle>
          <a:p>
            <a:fld id="{E105C5E7-67D6-4F8D-9904-8C8BC8EF4444}" type="slidenum">
              <a:rPr lang="ru-RU" altLang="ru-RU"/>
              <a:pPr/>
              <a:t>‹#›</a:t>
            </a:fld>
            <a:endParaRPr lang="ru-RU" altLang="ru-RU"/>
          </a:p>
        </p:txBody>
      </p:sp>
      <p:sp>
        <p:nvSpPr>
          <p:cNvPr id="7" name="Дата 6"/>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872892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Нижний колонтитул 6"/>
          <p:cNvSpPr>
            <a:spLocks noGrp="1"/>
          </p:cNvSpPr>
          <p:nvPr>
            <p:ph type="ftr" sz="quarter" idx="10"/>
          </p:nvPr>
        </p:nvSpPr>
        <p:spPr/>
        <p:txBody>
          <a:bodyPr/>
          <a:lstStyle>
            <a:lvl1pPr>
              <a:defRPr/>
            </a:lvl1pPr>
          </a:lstStyle>
          <a:p>
            <a:endParaRPr lang="ru-RU" altLang="ru-RU"/>
          </a:p>
        </p:txBody>
      </p:sp>
      <p:sp>
        <p:nvSpPr>
          <p:cNvPr id="8" name="Номер слайда 7"/>
          <p:cNvSpPr>
            <a:spLocks noGrp="1"/>
          </p:cNvSpPr>
          <p:nvPr>
            <p:ph type="sldNum" sz="quarter" idx="11"/>
          </p:nvPr>
        </p:nvSpPr>
        <p:spPr/>
        <p:txBody>
          <a:bodyPr/>
          <a:lstStyle>
            <a:lvl1pPr>
              <a:defRPr/>
            </a:lvl1pPr>
          </a:lstStyle>
          <a:p>
            <a:fld id="{63BD8786-9B80-46F3-9705-4ED43827F52E}" type="slidenum">
              <a:rPr lang="ru-RU" altLang="ru-RU"/>
              <a:pPr/>
              <a:t>‹#›</a:t>
            </a:fld>
            <a:endParaRPr lang="ru-RU" altLang="ru-RU"/>
          </a:p>
        </p:txBody>
      </p:sp>
      <p:sp>
        <p:nvSpPr>
          <p:cNvPr id="9" name="Дата 8"/>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4133125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Нижний колонтитул 2"/>
          <p:cNvSpPr>
            <a:spLocks noGrp="1"/>
          </p:cNvSpPr>
          <p:nvPr>
            <p:ph type="ftr" sz="quarter" idx="10"/>
          </p:nvPr>
        </p:nvSpPr>
        <p:spPr/>
        <p:txBody>
          <a:bodyPr/>
          <a:lstStyle>
            <a:lvl1pPr>
              <a:defRPr/>
            </a:lvl1pPr>
          </a:lstStyle>
          <a:p>
            <a:endParaRPr lang="ru-RU" altLang="ru-RU"/>
          </a:p>
        </p:txBody>
      </p:sp>
      <p:sp>
        <p:nvSpPr>
          <p:cNvPr id="4" name="Номер слайда 3"/>
          <p:cNvSpPr>
            <a:spLocks noGrp="1"/>
          </p:cNvSpPr>
          <p:nvPr>
            <p:ph type="sldNum" sz="quarter" idx="11"/>
          </p:nvPr>
        </p:nvSpPr>
        <p:spPr/>
        <p:txBody>
          <a:bodyPr/>
          <a:lstStyle>
            <a:lvl1pPr>
              <a:defRPr/>
            </a:lvl1pPr>
          </a:lstStyle>
          <a:p>
            <a:fld id="{7953DFFA-3CFC-4B0F-A1B6-374911246B67}" type="slidenum">
              <a:rPr lang="ru-RU" altLang="ru-RU"/>
              <a:pPr/>
              <a:t>‹#›</a:t>
            </a:fld>
            <a:endParaRPr lang="ru-RU" altLang="ru-RU"/>
          </a:p>
        </p:txBody>
      </p:sp>
      <p:sp>
        <p:nvSpPr>
          <p:cNvPr id="5" name="Дата 4"/>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1601510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Нижний колонтитул 1"/>
          <p:cNvSpPr>
            <a:spLocks noGrp="1"/>
          </p:cNvSpPr>
          <p:nvPr>
            <p:ph type="ftr" sz="quarter" idx="10"/>
          </p:nvPr>
        </p:nvSpPr>
        <p:spPr/>
        <p:txBody>
          <a:bodyPr/>
          <a:lstStyle>
            <a:lvl1pPr>
              <a:defRPr/>
            </a:lvl1pPr>
          </a:lstStyle>
          <a:p>
            <a:endParaRPr lang="ru-RU" altLang="ru-RU"/>
          </a:p>
        </p:txBody>
      </p:sp>
      <p:sp>
        <p:nvSpPr>
          <p:cNvPr id="3" name="Номер слайда 2"/>
          <p:cNvSpPr>
            <a:spLocks noGrp="1"/>
          </p:cNvSpPr>
          <p:nvPr>
            <p:ph type="sldNum" sz="quarter" idx="11"/>
          </p:nvPr>
        </p:nvSpPr>
        <p:spPr/>
        <p:txBody>
          <a:bodyPr/>
          <a:lstStyle>
            <a:lvl1pPr>
              <a:defRPr/>
            </a:lvl1pPr>
          </a:lstStyle>
          <a:p>
            <a:fld id="{AD491B23-AEEE-46C2-A195-119C1A57D4FE}" type="slidenum">
              <a:rPr lang="ru-RU" altLang="ru-RU"/>
              <a:pPr/>
              <a:t>‹#›</a:t>
            </a:fld>
            <a:endParaRPr lang="ru-RU" altLang="ru-RU"/>
          </a:p>
        </p:txBody>
      </p:sp>
      <p:sp>
        <p:nvSpPr>
          <p:cNvPr id="4" name="Дата 3"/>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652666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ltLang="ru-RU"/>
          </a:p>
        </p:txBody>
      </p:sp>
      <p:sp>
        <p:nvSpPr>
          <p:cNvPr id="6" name="Номер слайда 5"/>
          <p:cNvSpPr>
            <a:spLocks noGrp="1"/>
          </p:cNvSpPr>
          <p:nvPr>
            <p:ph type="sldNum" sz="quarter" idx="11"/>
          </p:nvPr>
        </p:nvSpPr>
        <p:spPr/>
        <p:txBody>
          <a:bodyPr/>
          <a:lstStyle>
            <a:lvl1pPr>
              <a:defRPr/>
            </a:lvl1pPr>
          </a:lstStyle>
          <a:p>
            <a:fld id="{278CFB01-C30B-48BF-9E3F-6CE1D183B78F}" type="slidenum">
              <a:rPr lang="ru-RU" altLang="ru-RU"/>
              <a:pPr/>
              <a:t>‹#›</a:t>
            </a:fld>
            <a:endParaRPr lang="ru-RU" altLang="ru-RU"/>
          </a:p>
        </p:txBody>
      </p:sp>
      <p:sp>
        <p:nvSpPr>
          <p:cNvPr id="7" name="Дата 6"/>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152085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Нижний колонтитул 4"/>
          <p:cNvSpPr>
            <a:spLocks noGrp="1"/>
          </p:cNvSpPr>
          <p:nvPr>
            <p:ph type="ftr" sz="quarter" idx="10"/>
          </p:nvPr>
        </p:nvSpPr>
        <p:spPr/>
        <p:txBody>
          <a:bodyPr/>
          <a:lstStyle>
            <a:lvl1pPr>
              <a:defRPr/>
            </a:lvl1pPr>
          </a:lstStyle>
          <a:p>
            <a:endParaRPr lang="ru-RU" altLang="ru-RU"/>
          </a:p>
        </p:txBody>
      </p:sp>
      <p:sp>
        <p:nvSpPr>
          <p:cNvPr id="6" name="Номер слайда 5"/>
          <p:cNvSpPr>
            <a:spLocks noGrp="1"/>
          </p:cNvSpPr>
          <p:nvPr>
            <p:ph type="sldNum" sz="quarter" idx="11"/>
          </p:nvPr>
        </p:nvSpPr>
        <p:spPr/>
        <p:txBody>
          <a:bodyPr/>
          <a:lstStyle>
            <a:lvl1pPr>
              <a:defRPr/>
            </a:lvl1pPr>
          </a:lstStyle>
          <a:p>
            <a:fld id="{67367BB2-C5F0-4E27-B91E-264524DBD1B4}" type="slidenum">
              <a:rPr lang="ru-RU" altLang="ru-RU"/>
              <a:pPr/>
              <a:t>‹#›</a:t>
            </a:fld>
            <a:endParaRPr lang="ru-RU" altLang="ru-RU"/>
          </a:p>
        </p:txBody>
      </p:sp>
      <p:sp>
        <p:nvSpPr>
          <p:cNvPr id="7" name="Дата 6"/>
          <p:cNvSpPr>
            <a:spLocks noGrp="1"/>
          </p:cNvSpPr>
          <p:nvPr>
            <p:ph type="dt" sz="half" idx="12"/>
          </p:nvPr>
        </p:nvSpPr>
        <p:spPr/>
        <p:txBody>
          <a:bodyPr/>
          <a:lstStyle>
            <a:lvl1pPr>
              <a:defRPr/>
            </a:lvl1pPr>
          </a:lstStyle>
          <a:p>
            <a:endParaRPr lang="ru-RU" altLang="ru-RU"/>
          </a:p>
        </p:txBody>
      </p:sp>
    </p:spTree>
    <p:extLst>
      <p:ext uri="{BB962C8B-B14F-4D97-AF65-F5344CB8AC3E}">
        <p14:creationId xmlns:p14="http://schemas.microsoft.com/office/powerpoint/2010/main" val="1048822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lang="ru-RU" altLang="ru-RU"/>
          </a:p>
        </p:txBody>
      </p:sp>
      <p:sp>
        <p:nvSpPr>
          <p:cNvPr id="8195"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8AAB2D9E-999D-4162-84C6-D7C5D6F87F15}" type="slidenum">
              <a:rPr lang="ru-RU" altLang="ru-RU"/>
              <a:pPr/>
              <a:t>‹#›</a:t>
            </a:fld>
            <a:endParaRPr lang="ru-RU" altLang="ru-RU"/>
          </a:p>
        </p:txBody>
      </p:sp>
      <p:grpSp>
        <p:nvGrpSpPr>
          <p:cNvPr id="8196" name="Group 4"/>
          <p:cNvGrpSpPr>
            <a:grpSpLocks/>
          </p:cNvGrpSpPr>
          <p:nvPr/>
        </p:nvGrpSpPr>
        <p:grpSpPr bwMode="auto">
          <a:xfrm>
            <a:off x="0" y="0"/>
            <a:ext cx="9144000" cy="546100"/>
            <a:chOff x="0" y="0"/>
            <a:chExt cx="5760" cy="344"/>
          </a:xfrm>
        </p:grpSpPr>
        <p:sp>
          <p:nvSpPr>
            <p:cNvPr id="819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sz="2400">
                <a:latin typeface="Times New Roman" pitchFamily="18" charset="0"/>
              </a:endParaRPr>
            </a:p>
          </p:txBody>
        </p:sp>
        <p:sp>
          <p:nvSpPr>
            <p:cNvPr id="819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8199"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1800">
                <a:solidFill>
                  <a:schemeClr val="hlink"/>
                </a:solidFill>
              </a:endParaRPr>
            </a:p>
          </p:txBody>
        </p:sp>
        <p:sp>
          <p:nvSpPr>
            <p:cNvPr id="8200"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1800">
                <a:solidFill>
                  <a:schemeClr val="hlink"/>
                </a:solidFill>
              </a:endParaRPr>
            </a:p>
          </p:txBody>
        </p:sp>
        <p:sp>
          <p:nvSpPr>
            <p:cNvPr id="8201"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1800">
                <a:solidFill>
                  <a:schemeClr val="accent2"/>
                </a:solidFill>
              </a:endParaRPr>
            </a:p>
          </p:txBody>
        </p:sp>
        <p:sp>
          <p:nvSpPr>
            <p:cNvPr id="8202"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1800">
                <a:solidFill>
                  <a:schemeClr val="hlink"/>
                </a:solidFill>
              </a:endParaRPr>
            </a:p>
          </p:txBody>
        </p:sp>
        <p:sp>
          <p:nvSpPr>
            <p:cNvPr id="8203"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2400">
                <a:latin typeface="Times New Roman" pitchFamily="18" charset="0"/>
              </a:endParaRPr>
            </a:p>
          </p:txBody>
        </p:sp>
        <p:sp>
          <p:nvSpPr>
            <p:cNvPr id="8204"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1800">
                <a:solidFill>
                  <a:schemeClr val="accent2"/>
                </a:solidFill>
              </a:endParaRPr>
            </a:p>
          </p:txBody>
        </p:sp>
        <p:sp>
          <p:nvSpPr>
            <p:cNvPr id="8205"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sz="1800">
                <a:solidFill>
                  <a:schemeClr val="accent2"/>
                </a:solidFill>
              </a:endParaRPr>
            </a:p>
          </p:txBody>
        </p:sp>
      </p:grpSp>
      <p:sp>
        <p:nvSpPr>
          <p:cNvPr id="8206"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8207"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8208"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ru-RU" altLang="ru-RU"/>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http://ua-referat.com/%D0%9C%D0%B5%D1%82%D0%BE%D0%B4%D0%B8%D1%87%D0%BA%D0%B0" TargetMode="External"/><Relationship Id="rId2" Type="http://schemas.openxmlformats.org/officeDocument/2006/relationships/hyperlink" Target="http://ua-referat.com/%D0%97%D0%BB%D0%BE%D1%87%D0%B8%D0%BD"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ua-referat.com/%D0%9C%D0%B5%D1%82%D0%BE%D0%B4%D0%B8%D0%BA%D0%B0_%D1%80%D0%BE%D0%B7%D1%81%D0%BB%D1%96%D0%B4%D1%83%D0%B2%D0%B0%D0%BD%D0%BD%D1%8F"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ua-referat.com/%D0%9F%D1%96%D0%B4%D1%81%D1%82%D0%B0%D0%B2%D0%B8"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95400" y="1905000"/>
            <a:ext cx="7696200" cy="2232025"/>
          </a:xfrm>
        </p:spPr>
        <p:txBody>
          <a:bodyPr/>
          <a:lstStyle/>
          <a:p>
            <a:r>
              <a:rPr lang="ru-RU" altLang="ru-RU" sz="3200" b="1" i="1" dirty="0" smtClean="0">
                <a:solidFill>
                  <a:schemeClr val="bg1"/>
                </a:solidFill>
              </a:rPr>
              <a:t>         КОНЦЕПТУАЛЬНІ ПОЛОЖЕННЯ</a:t>
            </a:r>
            <a:br>
              <a:rPr lang="ru-RU" altLang="ru-RU" sz="3200" b="1" i="1" dirty="0" smtClean="0">
                <a:solidFill>
                  <a:schemeClr val="bg1"/>
                </a:solidFill>
              </a:rPr>
            </a:br>
            <a:r>
              <a:rPr lang="ru-RU" altLang="ru-RU" sz="3200" b="1" i="1" dirty="0" smtClean="0">
                <a:solidFill>
                  <a:schemeClr val="bg1"/>
                </a:solidFill>
              </a:rPr>
              <a:t>    КРИМІНАЛІСТИЧНОЇ МЕТОДИКИ</a:t>
            </a:r>
            <a:endParaRPr lang="ru-RU" altLang="ru-RU" sz="3200" b="1" i="1" dirty="0">
              <a:solidFill>
                <a:schemeClr val="bg1"/>
              </a:solidFill>
            </a:endParaRPr>
          </a:p>
        </p:txBody>
      </p:sp>
    </p:spTree>
    <p:extLst>
      <p:ext uri="{BB962C8B-B14F-4D97-AF65-F5344CB8AC3E}">
        <p14:creationId xmlns:p14="http://schemas.microsoft.com/office/powerpoint/2010/main" val="1185825060"/>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1" y="1295400"/>
            <a:ext cx="8610600" cy="5334000"/>
          </a:xfrm>
          <a:solidFill>
            <a:schemeClr val="accent5"/>
          </a:solidFill>
        </p:spPr>
        <p:txBody>
          <a:bodyPr/>
          <a:lstStyle/>
          <a:p>
            <a:pPr marL="0" indent="0">
              <a:buNone/>
            </a:pPr>
            <a:r>
              <a:rPr lang="ru-RU" sz="2400" b="1" dirty="0" smtClean="0">
                <a:solidFill>
                  <a:schemeClr val="tx1"/>
                </a:solidFill>
              </a:rPr>
              <a:t>   </a:t>
            </a:r>
            <a:r>
              <a:rPr lang="uk-UA" sz="2400" b="1" dirty="0" smtClean="0">
                <a:solidFill>
                  <a:schemeClr val="tx1"/>
                </a:solidFill>
              </a:rPr>
              <a:t>7. Виявлення загальних закономірностей розслідування злочинів і розробка на їх основі методичних рекомендацій з розкриття злочинів.</a:t>
            </a:r>
          </a:p>
          <a:p>
            <a:pPr marL="0" indent="0">
              <a:buNone/>
            </a:pPr>
            <a:r>
              <a:rPr lang="uk-UA" sz="2400" b="1" dirty="0" smtClean="0">
                <a:solidFill>
                  <a:schemeClr val="tx1"/>
                </a:solidFill>
              </a:rPr>
              <a:t>   8. Розробка нових, найбільш ефективних методів і засобів розслідування і розкриття злочинів та вдосконалення тих, що застосовуються.</a:t>
            </a:r>
          </a:p>
          <a:p>
            <a:pPr marL="0" indent="0">
              <a:buNone/>
            </a:pPr>
            <a:r>
              <a:rPr lang="uk-UA" sz="2400" b="1" dirty="0" smtClean="0">
                <a:solidFill>
                  <a:schemeClr val="tx1"/>
                </a:solidFill>
              </a:rPr>
              <a:t>   9. Розробка криміналістичних аспектів з проблеми латентності і розкриття злочинів (ряд злочинів виявляється через певний, іноді тривалий час, а деякі взагалі не виявляються).</a:t>
            </a:r>
          </a:p>
          <a:p>
            <a:pPr marL="0" indent="0">
              <a:buNone/>
            </a:pPr>
            <a:r>
              <a:rPr lang="uk-UA" sz="2400" b="1" dirty="0" smtClean="0">
                <a:solidFill>
                  <a:schemeClr val="tx1"/>
                </a:solidFill>
              </a:rPr>
              <a:t>   10. Розробка методик з розслідування злочинів, що вчиняються організованими групами у сфері виробництва, торгівлі, обслуговування, банківській та іншій економічній діяльності.</a:t>
            </a:r>
            <a:endParaRPr lang="uk-UA" altLang="ru-RU" sz="2400" b="1" i="1" dirty="0"/>
          </a:p>
        </p:txBody>
      </p:sp>
      <p:sp>
        <p:nvSpPr>
          <p:cNvPr id="3" name="Rectangle 2"/>
          <p:cNvSpPr>
            <a:spLocks noGrp="1" noChangeArrowheads="1"/>
          </p:cNvSpPr>
          <p:nvPr>
            <p:ph type="title"/>
          </p:nvPr>
        </p:nvSpPr>
        <p:spPr>
          <a:xfrm>
            <a:off x="152400" y="381000"/>
            <a:ext cx="8839200" cy="685800"/>
          </a:xfrm>
        </p:spPr>
        <p:txBody>
          <a:bodyPr/>
          <a:lstStyle/>
          <a:p>
            <a:pPr algn="ctr"/>
            <a:r>
              <a:rPr lang="ru-RU" altLang="ru-RU" sz="2400" b="1" dirty="0" smtClean="0">
                <a:solidFill>
                  <a:srgbClr val="FF0000"/>
                </a:solidFill>
              </a:rPr>
              <a:t>З </a:t>
            </a:r>
            <a:r>
              <a:rPr lang="ru-RU" altLang="ru-RU" sz="2400" b="1" dirty="0" err="1" smtClean="0">
                <a:solidFill>
                  <a:srgbClr val="FF0000"/>
                </a:solidFill>
              </a:rPr>
              <a:t>цієї</a:t>
            </a:r>
            <a:r>
              <a:rPr lang="ru-RU" altLang="ru-RU" sz="2400" b="1" dirty="0" smtClean="0">
                <a:solidFill>
                  <a:srgbClr val="FF0000"/>
                </a:solidFill>
              </a:rPr>
              <a:t> </a:t>
            </a:r>
            <a:r>
              <a:rPr lang="ru-RU" altLang="ru-RU" sz="2400" b="1" dirty="0" err="1" smtClean="0">
                <a:solidFill>
                  <a:srgbClr val="FF0000"/>
                </a:solidFill>
              </a:rPr>
              <a:t>системи</a:t>
            </a:r>
            <a:r>
              <a:rPr lang="ru-RU" altLang="ru-RU" sz="2400" b="1" dirty="0" smtClean="0">
                <a:solidFill>
                  <a:srgbClr val="FF0000"/>
                </a:solidFill>
              </a:rPr>
              <a:t> методики </a:t>
            </a:r>
            <a:r>
              <a:rPr lang="uk-UA" altLang="ru-RU" sz="2400" b="1" dirty="0" smtClean="0">
                <a:solidFill>
                  <a:srgbClr val="FF0000"/>
                </a:solidFill>
              </a:rPr>
              <a:t>розслідування випливають наступні основні завдання </a:t>
            </a:r>
            <a:r>
              <a:rPr lang="ru-RU" altLang="ru-RU" sz="2400" b="1" dirty="0" smtClean="0">
                <a:solidFill>
                  <a:srgbClr val="FF0000"/>
                </a:solidFill>
              </a:rPr>
              <a:t>методики</a:t>
            </a:r>
            <a:r>
              <a:rPr lang="uk-UA" altLang="ru-RU" sz="2400" b="1" dirty="0" smtClean="0">
                <a:solidFill>
                  <a:srgbClr val="FF0000"/>
                </a:solidFill>
              </a:rPr>
              <a:t>:</a:t>
            </a:r>
            <a:endParaRPr lang="uk-UA" altLang="ru-RU" sz="2400" b="1" dirty="0">
              <a:solidFill>
                <a:srgbClr val="FF0000"/>
              </a:solidFill>
            </a:endParaRPr>
          </a:p>
        </p:txBody>
      </p:sp>
    </p:spTree>
    <p:extLst>
      <p:ext uri="{BB962C8B-B14F-4D97-AF65-F5344CB8AC3E}">
        <p14:creationId xmlns:p14="http://schemas.microsoft.com/office/powerpoint/2010/main" val="315226100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par>
                                <p:cTn id="38" presetID="22" presetClass="entr" presetSubtype="4" fill="hold" grpId="0" nodeType="with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wipe(down)">
                                      <p:cBhvr>
                                        <p:cTn id="4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1" y="1295400"/>
            <a:ext cx="8610600" cy="5334000"/>
          </a:xfrm>
          <a:solidFill>
            <a:schemeClr val="accent5"/>
          </a:solidFill>
        </p:spPr>
        <p:txBody>
          <a:bodyPr/>
          <a:lstStyle/>
          <a:p>
            <a:pPr marL="0" indent="0">
              <a:buNone/>
            </a:pPr>
            <a:r>
              <a:rPr lang="ru-RU" sz="2400" b="1" dirty="0" smtClean="0">
                <a:solidFill>
                  <a:schemeClr val="tx1"/>
                </a:solidFill>
              </a:rPr>
              <a:t>   </a:t>
            </a:r>
            <a:r>
              <a:rPr lang="uk-UA" sz="2400" b="1" dirty="0" smtClean="0">
                <a:solidFill>
                  <a:schemeClr val="tx1"/>
                </a:solidFill>
              </a:rPr>
              <a:t>7. Виявлення загальних закономірностей розслідування злочинів і розробка на їх основі методичних рекомендацій з розкриття злочинів.</a:t>
            </a:r>
          </a:p>
          <a:p>
            <a:pPr marL="0" indent="0">
              <a:buNone/>
            </a:pPr>
            <a:r>
              <a:rPr lang="uk-UA" sz="2400" b="1" dirty="0" smtClean="0">
                <a:solidFill>
                  <a:schemeClr val="tx1"/>
                </a:solidFill>
              </a:rPr>
              <a:t>   8. Розробка нових, найбільш ефективних методів і засобів розслідування і розкриття злочинів та вдосконалення тих, що застосовуються.</a:t>
            </a:r>
          </a:p>
          <a:p>
            <a:pPr marL="0" indent="0">
              <a:buNone/>
            </a:pPr>
            <a:r>
              <a:rPr lang="uk-UA" sz="2400" b="1" dirty="0" smtClean="0">
                <a:solidFill>
                  <a:schemeClr val="tx1"/>
                </a:solidFill>
              </a:rPr>
              <a:t>   9. Розробка криміналістичних аспектів з проблеми латентності і розкриття злочинів (ряд злочинів виявляється через певний, іноді тривалий час, а деякі взагалі не виявляються).</a:t>
            </a:r>
          </a:p>
          <a:p>
            <a:pPr marL="0" indent="0">
              <a:buNone/>
            </a:pPr>
            <a:r>
              <a:rPr lang="uk-UA" sz="2400" b="1" dirty="0" smtClean="0">
                <a:solidFill>
                  <a:schemeClr val="tx1"/>
                </a:solidFill>
              </a:rPr>
              <a:t>   10. Розробка методик з розслідування злочинів, що вчиняються організованими групами у сфері виробництва, торгівлі, обслуговування, банківській та іншій економічній діяльності.</a:t>
            </a:r>
            <a:endParaRPr lang="uk-UA" altLang="ru-RU" sz="2400" b="1" i="1" dirty="0"/>
          </a:p>
        </p:txBody>
      </p:sp>
      <p:sp>
        <p:nvSpPr>
          <p:cNvPr id="3" name="Rectangle 2"/>
          <p:cNvSpPr>
            <a:spLocks noGrp="1" noChangeArrowheads="1"/>
          </p:cNvSpPr>
          <p:nvPr>
            <p:ph type="title"/>
          </p:nvPr>
        </p:nvSpPr>
        <p:spPr>
          <a:xfrm>
            <a:off x="152400" y="381000"/>
            <a:ext cx="8839200" cy="685800"/>
          </a:xfrm>
        </p:spPr>
        <p:txBody>
          <a:bodyPr/>
          <a:lstStyle/>
          <a:p>
            <a:pPr algn="ctr"/>
            <a:r>
              <a:rPr lang="ru-RU" altLang="ru-RU" sz="2400" b="1" dirty="0" smtClean="0">
                <a:solidFill>
                  <a:srgbClr val="FF0000"/>
                </a:solidFill>
              </a:rPr>
              <a:t>З </a:t>
            </a:r>
            <a:r>
              <a:rPr lang="ru-RU" altLang="ru-RU" sz="2400" b="1" dirty="0" err="1" smtClean="0">
                <a:solidFill>
                  <a:srgbClr val="FF0000"/>
                </a:solidFill>
              </a:rPr>
              <a:t>цієї</a:t>
            </a:r>
            <a:r>
              <a:rPr lang="ru-RU" altLang="ru-RU" sz="2400" b="1" dirty="0" smtClean="0">
                <a:solidFill>
                  <a:srgbClr val="FF0000"/>
                </a:solidFill>
              </a:rPr>
              <a:t> </a:t>
            </a:r>
            <a:r>
              <a:rPr lang="ru-RU" altLang="ru-RU" sz="2400" b="1" dirty="0" err="1" smtClean="0">
                <a:solidFill>
                  <a:srgbClr val="FF0000"/>
                </a:solidFill>
              </a:rPr>
              <a:t>системи</a:t>
            </a:r>
            <a:r>
              <a:rPr lang="ru-RU" altLang="ru-RU" sz="2400" b="1" dirty="0" smtClean="0">
                <a:solidFill>
                  <a:srgbClr val="FF0000"/>
                </a:solidFill>
              </a:rPr>
              <a:t> методики </a:t>
            </a:r>
            <a:r>
              <a:rPr lang="uk-UA" altLang="ru-RU" sz="2400" b="1" dirty="0" smtClean="0">
                <a:solidFill>
                  <a:srgbClr val="FF0000"/>
                </a:solidFill>
              </a:rPr>
              <a:t>розслідування випливають наступні основні завдання </a:t>
            </a:r>
            <a:r>
              <a:rPr lang="ru-RU" altLang="ru-RU" sz="2400" b="1" dirty="0" smtClean="0">
                <a:solidFill>
                  <a:srgbClr val="FF0000"/>
                </a:solidFill>
              </a:rPr>
              <a:t>методики</a:t>
            </a:r>
            <a:r>
              <a:rPr lang="uk-UA" altLang="ru-RU" sz="2400" b="1" dirty="0" smtClean="0">
                <a:solidFill>
                  <a:srgbClr val="FF0000"/>
                </a:solidFill>
              </a:rPr>
              <a:t>:</a:t>
            </a:r>
            <a:endParaRPr lang="uk-UA" altLang="ru-RU" sz="2400" b="1" dirty="0">
              <a:solidFill>
                <a:srgbClr val="FF0000"/>
              </a:solidFill>
            </a:endParaRPr>
          </a:p>
        </p:txBody>
      </p:sp>
    </p:spTree>
    <p:extLst>
      <p:ext uri="{BB962C8B-B14F-4D97-AF65-F5344CB8AC3E}">
        <p14:creationId xmlns:p14="http://schemas.microsoft.com/office/powerpoint/2010/main" val="364531968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par>
                                <p:cTn id="38" presetID="22" presetClass="entr" presetSubtype="4" fill="hold" grpId="0" nodeType="with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wipe(down)">
                                      <p:cBhvr>
                                        <p:cTn id="4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1" y="1524000"/>
            <a:ext cx="8610600" cy="5105400"/>
          </a:xfrm>
          <a:solidFill>
            <a:schemeClr val="accent5"/>
          </a:solidFill>
        </p:spPr>
        <p:txBody>
          <a:bodyPr/>
          <a:lstStyle/>
          <a:p>
            <a:pPr>
              <a:buFontTx/>
              <a:buChar char="-"/>
            </a:pPr>
            <a:r>
              <a:rPr lang="ru-RU" sz="2800" b="1" dirty="0" err="1" smtClean="0">
                <a:solidFill>
                  <a:schemeClr val="tx1"/>
                </a:solidFill>
              </a:rPr>
              <a:t>законодавство</a:t>
            </a:r>
            <a:r>
              <a:rPr lang="uk-UA" sz="2800" b="1" dirty="0" smtClean="0"/>
              <a:t>;</a:t>
            </a:r>
          </a:p>
          <a:p>
            <a:pPr>
              <a:buFontTx/>
              <a:buChar char="-"/>
            </a:pPr>
            <a:r>
              <a:rPr lang="ru-RU" sz="2800" b="1" dirty="0" err="1" smtClean="0">
                <a:solidFill>
                  <a:schemeClr val="tx1"/>
                </a:solidFill>
              </a:rPr>
              <a:t>теоретичні</a:t>
            </a:r>
            <a:r>
              <a:rPr lang="ru-RU" sz="2800" b="1" dirty="0" smtClean="0">
                <a:solidFill>
                  <a:schemeClr val="tx1"/>
                </a:solidFill>
              </a:rPr>
              <a:t> </a:t>
            </a:r>
            <a:r>
              <a:rPr lang="ru-RU" sz="2800" b="1" dirty="0" err="1">
                <a:solidFill>
                  <a:schemeClr val="tx1"/>
                </a:solidFill>
              </a:rPr>
              <a:t>положення</a:t>
            </a:r>
            <a:r>
              <a:rPr lang="ru-RU" sz="2800" b="1" dirty="0">
                <a:solidFill>
                  <a:schemeClr val="tx1"/>
                </a:solidFill>
              </a:rPr>
              <a:t> </a:t>
            </a:r>
            <a:r>
              <a:rPr lang="ru-RU" sz="2800" b="1" dirty="0" err="1" smtClean="0">
                <a:solidFill>
                  <a:schemeClr val="tx1"/>
                </a:solidFill>
              </a:rPr>
              <a:t>криміналістики</a:t>
            </a:r>
            <a:r>
              <a:rPr lang="ru-RU" sz="2800" b="1" dirty="0" smtClean="0">
                <a:solidFill>
                  <a:schemeClr val="tx1"/>
                </a:solidFill>
              </a:rPr>
              <a:t>;</a:t>
            </a:r>
          </a:p>
          <a:p>
            <a:pPr>
              <a:buFontTx/>
              <a:buChar char="-"/>
            </a:pPr>
            <a:r>
              <a:rPr lang="ru-RU" sz="2800" b="1" dirty="0" err="1" smtClean="0">
                <a:solidFill>
                  <a:schemeClr val="tx1"/>
                </a:solidFill>
              </a:rPr>
              <a:t>слідча</a:t>
            </a:r>
            <a:r>
              <a:rPr lang="ru-RU" sz="2800" b="1" dirty="0" smtClean="0">
                <a:solidFill>
                  <a:schemeClr val="tx1"/>
                </a:solidFill>
              </a:rPr>
              <a:t> практика;</a:t>
            </a:r>
          </a:p>
          <a:p>
            <a:pPr>
              <a:buFontTx/>
              <a:buChar char="-"/>
            </a:pPr>
            <a:r>
              <a:rPr lang="ru-RU" sz="2800" b="1" dirty="0" err="1" smtClean="0">
                <a:solidFill>
                  <a:schemeClr val="tx1"/>
                </a:solidFill>
              </a:rPr>
              <a:t>положення</a:t>
            </a:r>
            <a:r>
              <a:rPr lang="ru-RU" sz="2800" b="1" dirty="0" smtClean="0">
                <a:solidFill>
                  <a:schemeClr val="tx1"/>
                </a:solidFill>
              </a:rPr>
              <a:t> </a:t>
            </a:r>
            <a:r>
              <a:rPr lang="ru-RU" sz="2800" b="1" dirty="0" err="1">
                <a:solidFill>
                  <a:schemeClr val="tx1"/>
                </a:solidFill>
              </a:rPr>
              <a:t>природничих</a:t>
            </a:r>
            <a:r>
              <a:rPr lang="ru-RU" sz="2800" b="1" dirty="0">
                <a:solidFill>
                  <a:schemeClr val="tx1"/>
                </a:solidFill>
              </a:rPr>
              <a:t>, </a:t>
            </a:r>
            <a:r>
              <a:rPr lang="ru-RU" sz="2800" b="1" dirty="0" err="1">
                <a:solidFill>
                  <a:schemeClr val="tx1"/>
                </a:solidFill>
              </a:rPr>
              <a:t>технічних</a:t>
            </a:r>
            <a:r>
              <a:rPr lang="ru-RU" sz="2800" b="1" dirty="0">
                <a:solidFill>
                  <a:schemeClr val="tx1"/>
                </a:solidFill>
              </a:rPr>
              <a:t> і </a:t>
            </a:r>
            <a:r>
              <a:rPr lang="ru-RU" sz="2800" b="1" dirty="0" err="1">
                <a:solidFill>
                  <a:schemeClr val="tx1"/>
                </a:solidFill>
              </a:rPr>
              <a:t>суспільних</a:t>
            </a:r>
            <a:r>
              <a:rPr lang="ru-RU" sz="2800" b="1" dirty="0">
                <a:solidFill>
                  <a:schemeClr val="tx1"/>
                </a:solidFill>
              </a:rPr>
              <a:t> наук. </a:t>
            </a:r>
            <a:endParaRPr lang="ru-RU" sz="2800" b="1" dirty="0" smtClean="0">
              <a:solidFill>
                <a:schemeClr val="tx1"/>
              </a:solidFill>
            </a:endParaRPr>
          </a:p>
          <a:p>
            <a:pPr marL="0" indent="0">
              <a:buNone/>
            </a:pPr>
            <a:endParaRPr lang="ru-RU" sz="2800" b="1" dirty="0" smtClean="0">
              <a:solidFill>
                <a:schemeClr val="tx1"/>
              </a:solidFill>
            </a:endParaRPr>
          </a:p>
          <a:p>
            <a:pPr marL="0" indent="0">
              <a:buNone/>
            </a:pPr>
            <a:r>
              <a:rPr lang="ru-RU" sz="2800" b="1" dirty="0" smtClean="0">
                <a:solidFill>
                  <a:schemeClr val="tx1"/>
                </a:solidFill>
              </a:rPr>
              <a:t>	При </a:t>
            </a:r>
            <a:r>
              <a:rPr lang="ru-RU" sz="2800" b="1" dirty="0" err="1">
                <a:solidFill>
                  <a:schemeClr val="tx1"/>
                </a:solidFill>
              </a:rPr>
              <a:t>цьому</a:t>
            </a:r>
            <a:r>
              <a:rPr lang="ru-RU" sz="2800" b="1" dirty="0">
                <a:solidFill>
                  <a:schemeClr val="tx1"/>
                </a:solidFill>
              </a:rPr>
              <a:t> </a:t>
            </a:r>
            <a:r>
              <a:rPr lang="ru-RU" sz="2800" b="1" dirty="0" err="1">
                <a:solidFill>
                  <a:schemeClr val="tx1"/>
                </a:solidFill>
              </a:rPr>
              <a:t>головна</a:t>
            </a:r>
            <a:r>
              <a:rPr lang="ru-RU" sz="2800" b="1" dirty="0">
                <a:solidFill>
                  <a:schemeClr val="tx1"/>
                </a:solidFill>
              </a:rPr>
              <a:t> і </a:t>
            </a:r>
            <a:r>
              <a:rPr lang="ru-RU" sz="2800" b="1" dirty="0" err="1" smtClean="0">
                <a:solidFill>
                  <a:schemeClr val="tx1"/>
                </a:solidFill>
              </a:rPr>
              <a:t>визначальна</a:t>
            </a:r>
            <a:r>
              <a:rPr lang="ru-RU" sz="2800" b="1" dirty="0" smtClean="0">
                <a:solidFill>
                  <a:schemeClr val="tx1"/>
                </a:solidFill>
              </a:rPr>
              <a:t> </a:t>
            </a:r>
            <a:r>
              <a:rPr lang="ru-RU" sz="2800" b="1" dirty="0">
                <a:solidFill>
                  <a:schemeClr val="tx1"/>
                </a:solidFill>
              </a:rPr>
              <a:t>роль </a:t>
            </a:r>
            <a:r>
              <a:rPr lang="ru-RU" sz="2800" b="1" dirty="0" err="1">
                <a:solidFill>
                  <a:schemeClr val="tx1"/>
                </a:solidFill>
              </a:rPr>
              <a:t>належить</a:t>
            </a:r>
            <a:r>
              <a:rPr lang="ru-RU" sz="2800" b="1" dirty="0">
                <a:solidFill>
                  <a:schemeClr val="tx1"/>
                </a:solidFill>
              </a:rPr>
              <a:t> </a:t>
            </a:r>
            <a:r>
              <a:rPr lang="ru-RU" sz="2800" b="1" dirty="0" err="1">
                <a:solidFill>
                  <a:srgbClr val="FF0000"/>
                </a:solidFill>
              </a:rPr>
              <a:t>кримінальному</a:t>
            </a:r>
            <a:r>
              <a:rPr lang="ru-RU" sz="2800" b="1" dirty="0">
                <a:solidFill>
                  <a:srgbClr val="FF0000"/>
                </a:solidFill>
              </a:rPr>
              <a:t> </a:t>
            </a:r>
            <a:r>
              <a:rPr lang="ru-RU" sz="2800" b="1" dirty="0">
                <a:solidFill>
                  <a:schemeClr val="tx1"/>
                </a:solidFill>
              </a:rPr>
              <a:t>і </a:t>
            </a:r>
            <a:r>
              <a:rPr lang="ru-RU" sz="2800" b="1" dirty="0" err="1" smtClean="0">
                <a:solidFill>
                  <a:srgbClr val="FF0000"/>
                </a:solidFill>
              </a:rPr>
              <a:t>кримінальному</a:t>
            </a:r>
            <a:r>
              <a:rPr lang="ru-RU" sz="2800" b="1" dirty="0" smtClean="0">
                <a:solidFill>
                  <a:srgbClr val="FF0000"/>
                </a:solidFill>
              </a:rPr>
              <a:t> </a:t>
            </a:r>
            <a:r>
              <a:rPr lang="ru-RU" sz="2800" b="1" dirty="0" err="1" smtClean="0">
                <a:solidFill>
                  <a:srgbClr val="FF0000"/>
                </a:solidFill>
              </a:rPr>
              <a:t>процесуальному</a:t>
            </a:r>
            <a:r>
              <a:rPr lang="ru-RU" sz="2800" b="1" dirty="0" smtClean="0">
                <a:solidFill>
                  <a:srgbClr val="FF0000"/>
                </a:solidFill>
              </a:rPr>
              <a:t> </a:t>
            </a:r>
            <a:r>
              <a:rPr lang="ru-RU" sz="2800" b="1" dirty="0">
                <a:solidFill>
                  <a:schemeClr val="tx1"/>
                </a:solidFill>
              </a:rPr>
              <a:t>праву.</a:t>
            </a:r>
          </a:p>
          <a:p>
            <a:pPr marL="0" indent="0">
              <a:buNone/>
            </a:pPr>
            <a:r>
              <a:rPr lang="ru-RU" sz="2000" dirty="0" smtClean="0">
                <a:solidFill>
                  <a:schemeClr val="tx1"/>
                </a:solidFill>
              </a:rPr>
              <a:t>	</a:t>
            </a:r>
            <a:endParaRPr lang="uk-UA" altLang="ru-RU" sz="2000" b="1" i="1" dirty="0"/>
          </a:p>
        </p:txBody>
      </p:sp>
      <p:sp>
        <p:nvSpPr>
          <p:cNvPr id="3" name="Rectangle 2"/>
          <p:cNvSpPr>
            <a:spLocks noGrp="1" noChangeArrowheads="1"/>
          </p:cNvSpPr>
          <p:nvPr>
            <p:ph type="title"/>
          </p:nvPr>
        </p:nvSpPr>
        <p:spPr>
          <a:xfrm>
            <a:off x="152400" y="609600"/>
            <a:ext cx="8839200" cy="685800"/>
          </a:xfrm>
        </p:spPr>
        <p:txBody>
          <a:bodyPr/>
          <a:lstStyle/>
          <a:p>
            <a:pPr algn="ctr"/>
            <a:r>
              <a:rPr lang="ru-RU" altLang="ru-RU" sz="2800" b="1" dirty="0" err="1" smtClean="0">
                <a:solidFill>
                  <a:srgbClr val="FF0000"/>
                </a:solidFill>
              </a:rPr>
              <a:t>Джерелами</a:t>
            </a:r>
            <a:r>
              <a:rPr lang="ru-RU" altLang="ru-RU" sz="2800" b="1" dirty="0" smtClean="0">
                <a:solidFill>
                  <a:srgbClr val="FF0000"/>
                </a:solidFill>
              </a:rPr>
              <a:t> </a:t>
            </a:r>
            <a:r>
              <a:rPr lang="ru-RU" altLang="ru-RU" sz="2800" b="1" dirty="0" err="1" smtClean="0">
                <a:solidFill>
                  <a:srgbClr val="FF0000"/>
                </a:solidFill>
              </a:rPr>
              <a:t>криміналістичної</a:t>
            </a:r>
            <a:r>
              <a:rPr lang="ru-RU" altLang="ru-RU" sz="2800" b="1" dirty="0" smtClean="0">
                <a:solidFill>
                  <a:srgbClr val="FF0000"/>
                </a:solidFill>
              </a:rPr>
              <a:t> методики </a:t>
            </a:r>
            <a:r>
              <a:rPr lang="ru-RU" altLang="ru-RU" sz="2800" b="1" dirty="0" err="1" smtClean="0">
                <a:solidFill>
                  <a:srgbClr val="FF0000"/>
                </a:solidFill>
              </a:rPr>
              <a:t>розслідування</a:t>
            </a:r>
            <a:r>
              <a:rPr lang="ru-RU" altLang="ru-RU" sz="2800" b="1" dirty="0" smtClean="0">
                <a:solidFill>
                  <a:srgbClr val="FF0000"/>
                </a:solidFill>
              </a:rPr>
              <a:t> </a:t>
            </a:r>
            <a:r>
              <a:rPr lang="ru-RU" altLang="ru-RU" sz="2800" b="1" dirty="0" err="1" smtClean="0">
                <a:solidFill>
                  <a:srgbClr val="FF0000"/>
                </a:solidFill>
              </a:rPr>
              <a:t>злочинів</a:t>
            </a:r>
            <a:r>
              <a:rPr lang="ru-RU" altLang="ru-RU" sz="2800" b="1" dirty="0" smtClean="0">
                <a:solidFill>
                  <a:srgbClr val="FF0000"/>
                </a:solidFill>
              </a:rPr>
              <a:t> є</a:t>
            </a:r>
            <a:r>
              <a:rPr lang="uk-UA" altLang="ru-RU" sz="2800" b="1" dirty="0" smtClean="0">
                <a:solidFill>
                  <a:srgbClr val="FF0000"/>
                </a:solidFill>
              </a:rPr>
              <a:t>:</a:t>
            </a:r>
            <a:endParaRPr lang="uk-UA" altLang="ru-RU" sz="2800" b="1" dirty="0">
              <a:solidFill>
                <a:srgbClr val="FF0000"/>
              </a:solidFill>
            </a:endParaRPr>
          </a:p>
        </p:txBody>
      </p:sp>
    </p:spTree>
    <p:extLst>
      <p:ext uri="{BB962C8B-B14F-4D97-AF65-F5344CB8AC3E}">
        <p14:creationId xmlns:p14="http://schemas.microsoft.com/office/powerpoint/2010/main" val="228287545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childTnLst>
                                    <p:set>
                                      <p:cBhvr>
                                        <p:cTn id="41" dur="1" fill="hold">
                                          <p:stCondLst>
                                            <p:cond delay="0"/>
                                          </p:stCondLst>
                                        </p:cTn>
                                        <p:tgtEl>
                                          <p:spTgt spid="377859">
                                            <p:txEl>
                                              <p:pRg st="5" end="5"/>
                                            </p:txEl>
                                          </p:spTgt>
                                        </p:tgtEl>
                                        <p:attrNameLst>
                                          <p:attrName>style.visibility</p:attrName>
                                        </p:attrNameLst>
                                      </p:cBhvr>
                                      <p:to>
                                        <p:strVal val="visible"/>
                                      </p:to>
                                    </p:set>
                                    <p:animEffect transition="in" filter="fade">
                                      <p:cBhvr>
                                        <p:cTn id="42" dur="1000">
                                          <p:stCondLst>
                                            <p:cond delay="0"/>
                                          </p:stCondLst>
                                        </p:cTn>
                                        <p:tgtEl>
                                          <p:spTgt spid="377859">
                                            <p:txEl>
                                              <p:pRg st="5" end="5"/>
                                            </p:txEl>
                                          </p:spTgt>
                                        </p:tgtEl>
                                      </p:cBhvr>
                                    </p:animEffect>
                                    <p:anim calcmode="lin" valueType="num">
                                      <p:cBhvr>
                                        <p:cTn id="43" dur="1000" fill="hold">
                                          <p:stCondLst>
                                            <p:cond delay="0"/>
                                          </p:stCondLst>
                                        </p:cTn>
                                        <p:tgtEl>
                                          <p:spTgt spid="377859">
                                            <p:txEl>
                                              <p:pRg st="5" end="5"/>
                                            </p:txEl>
                                          </p:spTgt>
                                        </p:tgtEl>
                                        <p:attrNameLst>
                                          <p:attrName>ppt_x</p:attrName>
                                        </p:attrNameLst>
                                      </p:cBhvr>
                                      <p:tavLst>
                                        <p:tav tm="0">
                                          <p:val>
                                            <p:strVal val="#ppt_x-.1"/>
                                          </p:val>
                                        </p:tav>
                                        <p:tav tm="100000">
                                          <p:val>
                                            <p:strVal val="#ppt_x"/>
                                          </p:val>
                                        </p:tav>
                                      </p:tavLst>
                                    </p:anim>
                                    <p:anim calcmode="lin" valueType="num">
                                      <p:cBhvr>
                                        <p:cTn id="44" dur="1000" fill="hold">
                                          <p:stCondLst>
                                            <p:cond delay="0"/>
                                          </p:stCondLst>
                                        </p:cTn>
                                        <p:tgtEl>
                                          <p:spTgt spid="3778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grpId="0" nodeType="clickEffect">
                                  <p:stCondLst>
                                    <p:cond delay="0"/>
                                  </p:stCondLst>
                                  <p:childTnLst>
                                    <p:set>
                                      <p:cBhvr>
                                        <p:cTn id="48" dur="1" fill="hold">
                                          <p:stCondLst>
                                            <p:cond delay="0"/>
                                          </p:stCondLst>
                                        </p:cTn>
                                        <p:tgtEl>
                                          <p:spTgt spid="377859">
                                            <p:txEl>
                                              <p:pRg st="6" end="6"/>
                                            </p:txEl>
                                          </p:spTgt>
                                        </p:tgtEl>
                                        <p:attrNameLst>
                                          <p:attrName>style.visibility</p:attrName>
                                        </p:attrNameLst>
                                      </p:cBhvr>
                                      <p:to>
                                        <p:strVal val="visible"/>
                                      </p:to>
                                    </p:set>
                                    <p:animEffect transition="in" filter="fade">
                                      <p:cBhvr>
                                        <p:cTn id="49" dur="1000">
                                          <p:stCondLst>
                                            <p:cond delay="0"/>
                                          </p:stCondLst>
                                        </p:cTn>
                                        <p:tgtEl>
                                          <p:spTgt spid="377859">
                                            <p:txEl>
                                              <p:pRg st="6" end="6"/>
                                            </p:txEl>
                                          </p:spTgt>
                                        </p:tgtEl>
                                      </p:cBhvr>
                                    </p:animEffect>
                                    <p:anim calcmode="lin" valueType="num">
                                      <p:cBhvr>
                                        <p:cTn id="50" dur="1000" fill="hold">
                                          <p:stCondLst>
                                            <p:cond delay="0"/>
                                          </p:stCondLst>
                                        </p:cTn>
                                        <p:tgtEl>
                                          <p:spTgt spid="377859">
                                            <p:txEl>
                                              <p:pRg st="6" end="6"/>
                                            </p:txEl>
                                          </p:spTgt>
                                        </p:tgtEl>
                                        <p:attrNameLst>
                                          <p:attrName>ppt_x</p:attrName>
                                        </p:attrNameLst>
                                      </p:cBhvr>
                                      <p:tavLst>
                                        <p:tav tm="0">
                                          <p:val>
                                            <p:strVal val="#ppt_x-.1"/>
                                          </p:val>
                                        </p:tav>
                                        <p:tav tm="100000">
                                          <p:val>
                                            <p:strVal val="#ppt_x"/>
                                          </p:val>
                                        </p:tav>
                                      </p:tavLst>
                                    </p:anim>
                                    <p:anim calcmode="lin" valueType="num">
                                      <p:cBhvr>
                                        <p:cTn id="51" dur="1000" fill="hold">
                                          <p:stCondLst>
                                            <p:cond delay="0"/>
                                          </p:stCondLst>
                                        </p:cTn>
                                        <p:tgtEl>
                                          <p:spTgt spid="377859">
                                            <p:txEl>
                                              <p:pRg st="6" end="6"/>
                                            </p:txEl>
                                          </p:spTgt>
                                        </p:tgtEl>
                                        <p:attrNameLst>
                                          <p:attrName>ppt_y</p:attrName>
                                        </p:attrNameLst>
                                      </p:cBhvr>
                                      <p:tavLst>
                                        <p:tav tm="0">
                                          <p:val>
                                            <p:strVal val="#ppt_y"/>
                                          </p:val>
                                        </p:tav>
                                        <p:tav tm="100000">
                                          <p:val>
                                            <p:strVal val="#ppt_y"/>
                                          </p:val>
                                        </p:tav>
                                      </p:tavLst>
                                    </p:anim>
                                  </p:childTnLst>
                                </p:cTn>
                              </p:par>
                              <p:par>
                                <p:cTn id="52" presetID="22" presetClass="entr" presetSubtype="4" fill="hold" grpId="0" nodeType="with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wipe(down)">
                                      <p:cBhvr>
                                        <p:cTn id="5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1" y="838200"/>
            <a:ext cx="8610600" cy="5791200"/>
          </a:xfrm>
          <a:solidFill>
            <a:schemeClr val="accent5"/>
          </a:solidFill>
        </p:spPr>
        <p:txBody>
          <a:bodyPr/>
          <a:lstStyle/>
          <a:p>
            <a:pPr marL="0" indent="0">
              <a:buNone/>
            </a:pPr>
            <a:r>
              <a:rPr lang="ru-RU" sz="2400" b="1" dirty="0" smtClean="0">
                <a:solidFill>
                  <a:schemeClr val="tx1"/>
                </a:solidFill>
              </a:rPr>
              <a:t>	</a:t>
            </a:r>
            <a:r>
              <a:rPr lang="ru-RU" sz="2400" b="1" dirty="0" smtClean="0">
                <a:solidFill>
                  <a:srgbClr val="FF0000"/>
                </a:solidFill>
              </a:rPr>
              <a:t>Практика</a:t>
            </a:r>
            <a:r>
              <a:rPr lang="ru-RU" sz="2400" b="1" dirty="0" smtClean="0">
                <a:solidFill>
                  <a:schemeClr val="tx1"/>
                </a:solidFill>
              </a:rPr>
              <a:t> </a:t>
            </a:r>
            <a:r>
              <a:rPr lang="ru-RU" sz="2400" b="1" dirty="0">
                <a:solidFill>
                  <a:schemeClr val="tx1"/>
                </a:solidFill>
              </a:rPr>
              <a:t>є основою </a:t>
            </a:r>
            <a:r>
              <a:rPr lang="ru-RU" sz="2400" b="1" dirty="0" err="1">
                <a:solidFill>
                  <a:schemeClr val="tx1"/>
                </a:solidFill>
              </a:rPr>
              <a:t>пізнання</a:t>
            </a:r>
            <a:r>
              <a:rPr lang="ru-RU" sz="2400" b="1" dirty="0">
                <a:solidFill>
                  <a:schemeClr val="tx1"/>
                </a:solidFill>
              </a:rPr>
              <a:t> і </a:t>
            </a:r>
            <a:r>
              <a:rPr lang="ru-RU" sz="2400" b="1" dirty="0" err="1">
                <a:solidFill>
                  <a:schemeClr val="tx1"/>
                </a:solidFill>
              </a:rPr>
              <a:t>критерієм</a:t>
            </a:r>
            <a:r>
              <a:rPr lang="ru-RU" sz="2400" b="1" dirty="0">
                <a:solidFill>
                  <a:schemeClr val="tx1"/>
                </a:solidFill>
              </a:rPr>
              <a:t> </a:t>
            </a:r>
            <a:r>
              <a:rPr lang="ru-RU" sz="2400" b="1" dirty="0" err="1">
                <a:solidFill>
                  <a:schemeClr val="tx1"/>
                </a:solidFill>
              </a:rPr>
              <a:t>істини</a:t>
            </a:r>
            <a:r>
              <a:rPr lang="ru-RU" sz="2400" b="1" dirty="0">
                <a:solidFill>
                  <a:schemeClr val="tx1"/>
                </a:solidFill>
              </a:rPr>
              <a:t>. </a:t>
            </a:r>
            <a:endParaRPr lang="ru-RU" sz="2400" b="1" dirty="0" smtClean="0">
              <a:solidFill>
                <a:schemeClr val="tx1"/>
              </a:solidFill>
            </a:endParaRPr>
          </a:p>
          <a:p>
            <a:pPr marL="0" indent="0">
              <a:buNone/>
            </a:pPr>
            <a:r>
              <a:rPr lang="ru-RU" sz="2400" b="1" dirty="0" err="1" smtClean="0">
                <a:solidFill>
                  <a:schemeClr val="tx1"/>
                </a:solidFill>
              </a:rPr>
              <a:t>Взаємозв’язок</a:t>
            </a:r>
            <a:r>
              <a:rPr lang="ru-RU" sz="2400" b="1" dirty="0" smtClean="0">
                <a:solidFill>
                  <a:schemeClr val="tx1"/>
                </a:solidFill>
              </a:rPr>
              <a:t> </a:t>
            </a:r>
            <a:r>
              <a:rPr lang="ru-RU" sz="2400" b="1" dirty="0" err="1" smtClean="0">
                <a:solidFill>
                  <a:schemeClr val="tx1"/>
                </a:solidFill>
              </a:rPr>
              <a:t>слідчої</a:t>
            </a:r>
            <a:r>
              <a:rPr lang="ru-RU" sz="2400" b="1" dirty="0" smtClean="0">
                <a:solidFill>
                  <a:schemeClr val="tx1"/>
                </a:solidFill>
              </a:rPr>
              <a:t> практики </a:t>
            </a:r>
            <a:r>
              <a:rPr lang="ru-RU" sz="2400" b="1" dirty="0">
                <a:solidFill>
                  <a:schemeClr val="tx1"/>
                </a:solidFill>
              </a:rPr>
              <a:t>з </a:t>
            </a:r>
            <a:r>
              <a:rPr lang="ru-RU" sz="2400" b="1" dirty="0" err="1">
                <a:solidFill>
                  <a:schemeClr val="tx1"/>
                </a:solidFill>
              </a:rPr>
              <a:t>криміналістичною</a:t>
            </a:r>
            <a:r>
              <a:rPr lang="ru-RU" sz="2400" b="1" dirty="0">
                <a:solidFill>
                  <a:schemeClr val="tx1"/>
                </a:solidFill>
              </a:rPr>
              <a:t> методикою </a:t>
            </a:r>
            <a:r>
              <a:rPr lang="ru-RU" sz="2400" b="1" dirty="0" err="1">
                <a:solidFill>
                  <a:schemeClr val="tx1"/>
                </a:solidFill>
              </a:rPr>
              <a:t>реалізується</a:t>
            </a:r>
            <a:r>
              <a:rPr lang="ru-RU" sz="2400" b="1" dirty="0">
                <a:solidFill>
                  <a:schemeClr val="tx1"/>
                </a:solidFill>
              </a:rPr>
              <a:t> в </a:t>
            </a:r>
            <a:r>
              <a:rPr lang="ru-RU" sz="2400" b="1" dirty="0" err="1">
                <a:solidFill>
                  <a:schemeClr val="tx1"/>
                </a:solidFill>
              </a:rPr>
              <a:t>наступних</a:t>
            </a:r>
            <a:r>
              <a:rPr lang="ru-RU" sz="2400" b="1" dirty="0">
                <a:solidFill>
                  <a:schemeClr val="tx1"/>
                </a:solidFill>
              </a:rPr>
              <a:t> </a:t>
            </a:r>
            <a:r>
              <a:rPr lang="ru-RU" sz="2400" b="1" dirty="0" err="1" smtClean="0">
                <a:solidFill>
                  <a:schemeClr val="tx1"/>
                </a:solidFill>
              </a:rPr>
              <a:t>основних</a:t>
            </a:r>
            <a:r>
              <a:rPr lang="ru-RU" sz="2400" b="1" dirty="0" smtClean="0">
                <a:solidFill>
                  <a:schemeClr val="tx1"/>
                </a:solidFill>
              </a:rPr>
              <a:t> </a:t>
            </a:r>
            <a:r>
              <a:rPr lang="ru-RU" sz="2400" b="1" dirty="0" err="1" smtClean="0">
                <a:solidFill>
                  <a:schemeClr val="tx1"/>
                </a:solidFill>
              </a:rPr>
              <a:t>напрямках</a:t>
            </a:r>
            <a:r>
              <a:rPr lang="ru-RU" sz="2400" b="1" dirty="0">
                <a:solidFill>
                  <a:schemeClr val="tx1"/>
                </a:solidFill>
              </a:rPr>
              <a:t>:</a:t>
            </a:r>
          </a:p>
          <a:p>
            <a:pPr marL="0" indent="0">
              <a:buNone/>
            </a:pPr>
            <a:r>
              <a:rPr lang="ru-RU" sz="2400" b="1" dirty="0" smtClean="0">
                <a:solidFill>
                  <a:schemeClr val="tx1"/>
                </a:solidFill>
              </a:rPr>
              <a:t>	• </a:t>
            </a:r>
            <a:r>
              <a:rPr lang="ru-RU" sz="2400" b="1" dirty="0">
                <a:solidFill>
                  <a:schemeClr val="tx1"/>
                </a:solidFill>
              </a:rPr>
              <a:t>потреби </a:t>
            </a:r>
            <a:r>
              <a:rPr lang="ru-RU" sz="2400" b="1" dirty="0" err="1">
                <a:solidFill>
                  <a:schemeClr val="tx1"/>
                </a:solidFill>
              </a:rPr>
              <a:t>слідчої</a:t>
            </a:r>
            <a:r>
              <a:rPr lang="ru-RU" sz="2400" b="1" dirty="0">
                <a:solidFill>
                  <a:schemeClr val="tx1"/>
                </a:solidFill>
              </a:rPr>
              <a:t> практики </a:t>
            </a:r>
            <a:r>
              <a:rPr lang="ru-RU" sz="2400" b="1" dirty="0" err="1">
                <a:solidFill>
                  <a:schemeClr val="tx1"/>
                </a:solidFill>
              </a:rPr>
              <a:t>служать</a:t>
            </a:r>
            <a:r>
              <a:rPr lang="ru-RU" sz="2400" b="1" dirty="0">
                <a:solidFill>
                  <a:schemeClr val="tx1"/>
                </a:solidFill>
              </a:rPr>
              <a:t> основою для </a:t>
            </a:r>
            <a:r>
              <a:rPr lang="ru-RU" sz="2400" b="1" dirty="0" err="1">
                <a:solidFill>
                  <a:schemeClr val="tx1"/>
                </a:solidFill>
              </a:rPr>
              <a:t>визначення</a:t>
            </a:r>
            <a:r>
              <a:rPr lang="ru-RU" sz="2400" b="1" dirty="0">
                <a:solidFill>
                  <a:schemeClr val="tx1"/>
                </a:solidFill>
              </a:rPr>
              <a:t> </a:t>
            </a:r>
            <a:r>
              <a:rPr lang="ru-RU" sz="2400" b="1" dirty="0" err="1" smtClean="0">
                <a:solidFill>
                  <a:schemeClr val="tx1"/>
                </a:solidFill>
              </a:rPr>
              <a:t>завдань</a:t>
            </a:r>
            <a:r>
              <a:rPr lang="ru-RU" sz="2400" b="1" dirty="0" smtClean="0">
                <a:solidFill>
                  <a:schemeClr val="tx1"/>
                </a:solidFill>
              </a:rPr>
              <a:t> з </a:t>
            </a:r>
            <a:r>
              <a:rPr lang="ru-RU" sz="2400" b="1" dirty="0" err="1">
                <a:solidFill>
                  <a:schemeClr val="tx1"/>
                </a:solidFill>
              </a:rPr>
              <a:t>розробки</a:t>
            </a:r>
            <a:r>
              <a:rPr lang="ru-RU" sz="2400" b="1" dirty="0">
                <a:solidFill>
                  <a:schemeClr val="tx1"/>
                </a:solidFill>
              </a:rPr>
              <a:t> і </a:t>
            </a:r>
            <a:r>
              <a:rPr lang="ru-RU" sz="2400" b="1" dirty="0" err="1">
                <a:solidFill>
                  <a:schemeClr val="tx1"/>
                </a:solidFill>
              </a:rPr>
              <a:t>вдосконалення</a:t>
            </a:r>
            <a:r>
              <a:rPr lang="ru-RU" sz="2400" b="1" dirty="0">
                <a:solidFill>
                  <a:schemeClr val="tx1"/>
                </a:solidFill>
              </a:rPr>
              <a:t> </a:t>
            </a:r>
            <a:r>
              <a:rPr lang="ru-RU" sz="2400" b="1" dirty="0" err="1">
                <a:solidFill>
                  <a:schemeClr val="tx1"/>
                </a:solidFill>
              </a:rPr>
              <a:t>конкретних</a:t>
            </a:r>
            <a:r>
              <a:rPr lang="ru-RU" sz="2400" b="1" dirty="0">
                <a:solidFill>
                  <a:schemeClr val="tx1"/>
                </a:solidFill>
              </a:rPr>
              <a:t> методик </a:t>
            </a:r>
            <a:r>
              <a:rPr lang="ru-RU" sz="2400" b="1" dirty="0" err="1">
                <a:solidFill>
                  <a:schemeClr val="tx1"/>
                </a:solidFill>
              </a:rPr>
              <a:t>розслідування</a:t>
            </a:r>
            <a:r>
              <a:rPr lang="ru-RU" sz="2400" b="1" dirty="0">
                <a:solidFill>
                  <a:schemeClr val="tx1"/>
                </a:solidFill>
              </a:rPr>
              <a:t>;</a:t>
            </a:r>
          </a:p>
          <a:p>
            <a:pPr marL="0" indent="0">
              <a:buNone/>
            </a:pPr>
            <a:r>
              <a:rPr lang="ru-RU" sz="2400" b="1" dirty="0" smtClean="0">
                <a:solidFill>
                  <a:schemeClr val="tx1"/>
                </a:solidFill>
              </a:rPr>
              <a:t>	• </a:t>
            </a:r>
            <a:r>
              <a:rPr lang="ru-RU" sz="2400" b="1" dirty="0" err="1">
                <a:solidFill>
                  <a:schemeClr val="tx1"/>
                </a:solidFill>
              </a:rPr>
              <a:t>розроблені</a:t>
            </a:r>
            <a:r>
              <a:rPr lang="ru-RU" sz="2400" b="1" dirty="0">
                <a:solidFill>
                  <a:schemeClr val="tx1"/>
                </a:solidFill>
              </a:rPr>
              <a:t> наукою </a:t>
            </a:r>
            <a:r>
              <a:rPr lang="ru-RU" sz="2400" b="1" dirty="0" err="1">
                <a:solidFill>
                  <a:schemeClr val="tx1"/>
                </a:solidFill>
              </a:rPr>
              <a:t>рекомендації</a:t>
            </a:r>
            <a:r>
              <a:rPr lang="ru-RU" sz="2400" b="1" dirty="0">
                <a:solidFill>
                  <a:schemeClr val="tx1"/>
                </a:solidFill>
              </a:rPr>
              <a:t> </a:t>
            </a:r>
            <a:r>
              <a:rPr lang="ru-RU" sz="2400" b="1" dirty="0" err="1">
                <a:solidFill>
                  <a:schemeClr val="tx1"/>
                </a:solidFill>
              </a:rPr>
              <a:t>отримують</a:t>
            </a:r>
            <a:r>
              <a:rPr lang="ru-RU" sz="2400" b="1" dirty="0">
                <a:solidFill>
                  <a:schemeClr val="tx1"/>
                </a:solidFill>
              </a:rPr>
              <a:t> </a:t>
            </a:r>
            <a:r>
              <a:rPr lang="ru-RU" sz="2400" b="1" dirty="0" err="1">
                <a:solidFill>
                  <a:schemeClr val="tx1"/>
                </a:solidFill>
              </a:rPr>
              <a:t>підтвердження</a:t>
            </a:r>
            <a:r>
              <a:rPr lang="ru-RU" sz="2400" b="1" dirty="0">
                <a:solidFill>
                  <a:schemeClr val="tx1"/>
                </a:solidFill>
              </a:rPr>
              <a:t> </a:t>
            </a:r>
            <a:r>
              <a:rPr lang="ru-RU" sz="2400" b="1" dirty="0" err="1">
                <a:solidFill>
                  <a:schemeClr val="tx1"/>
                </a:solidFill>
              </a:rPr>
              <a:t>своєї</a:t>
            </a:r>
            <a:r>
              <a:rPr lang="ru-RU" sz="2400" b="1" dirty="0">
                <a:solidFill>
                  <a:schemeClr val="tx1"/>
                </a:solidFill>
              </a:rPr>
              <a:t> </a:t>
            </a:r>
            <a:r>
              <a:rPr lang="ru-RU" sz="2400" b="1" dirty="0" err="1" smtClean="0">
                <a:solidFill>
                  <a:schemeClr val="tx1"/>
                </a:solidFill>
              </a:rPr>
              <a:t>істинності</a:t>
            </a:r>
            <a:r>
              <a:rPr lang="ru-RU" sz="2400" b="1" dirty="0" smtClean="0">
                <a:solidFill>
                  <a:schemeClr val="tx1"/>
                </a:solidFill>
              </a:rPr>
              <a:t> </a:t>
            </a:r>
            <a:r>
              <a:rPr lang="ru-RU" sz="2400" b="1" dirty="0" err="1">
                <a:solidFill>
                  <a:schemeClr val="tx1"/>
                </a:solidFill>
              </a:rPr>
              <a:t>або</a:t>
            </a:r>
            <a:r>
              <a:rPr lang="ru-RU" sz="2400" b="1" dirty="0">
                <a:solidFill>
                  <a:schemeClr val="tx1"/>
                </a:solidFill>
              </a:rPr>
              <a:t> </a:t>
            </a:r>
            <a:r>
              <a:rPr lang="ru-RU" sz="2400" b="1" dirty="0" err="1">
                <a:solidFill>
                  <a:schemeClr val="tx1"/>
                </a:solidFill>
              </a:rPr>
              <a:t>неповноти</a:t>
            </a:r>
            <a:r>
              <a:rPr lang="ru-RU" sz="2400" b="1" dirty="0">
                <a:solidFill>
                  <a:schemeClr val="tx1"/>
                </a:solidFill>
              </a:rPr>
              <a:t> і </a:t>
            </a:r>
            <a:r>
              <a:rPr lang="ru-RU" sz="2400" b="1" dirty="0" err="1">
                <a:solidFill>
                  <a:schemeClr val="tx1"/>
                </a:solidFill>
              </a:rPr>
              <a:t>необґрунтованості</a:t>
            </a:r>
            <a:r>
              <a:rPr lang="ru-RU" sz="2400" b="1" dirty="0">
                <a:solidFill>
                  <a:schemeClr val="tx1"/>
                </a:solidFill>
              </a:rPr>
              <a:t> при </a:t>
            </a:r>
            <a:r>
              <a:rPr lang="ru-RU" sz="2400" b="1" dirty="0" err="1">
                <a:solidFill>
                  <a:schemeClr val="tx1"/>
                </a:solidFill>
              </a:rPr>
              <a:t>перевірці</a:t>
            </a:r>
            <a:r>
              <a:rPr lang="ru-RU" sz="2400" b="1" dirty="0">
                <a:solidFill>
                  <a:schemeClr val="tx1"/>
                </a:solidFill>
              </a:rPr>
              <a:t> </a:t>
            </a:r>
            <a:r>
              <a:rPr lang="ru-RU" sz="2400" b="1" dirty="0" err="1">
                <a:solidFill>
                  <a:schemeClr val="tx1"/>
                </a:solidFill>
              </a:rPr>
              <a:t>їх</a:t>
            </a:r>
            <a:r>
              <a:rPr lang="ru-RU" sz="2400" b="1" dirty="0">
                <a:solidFill>
                  <a:schemeClr val="tx1"/>
                </a:solidFill>
              </a:rPr>
              <a:t> на </a:t>
            </a:r>
            <a:r>
              <a:rPr lang="ru-RU" sz="2400" b="1" dirty="0" err="1">
                <a:solidFill>
                  <a:schemeClr val="tx1"/>
                </a:solidFill>
              </a:rPr>
              <a:t>практиці</a:t>
            </a:r>
            <a:r>
              <a:rPr lang="ru-RU" sz="2400" b="1" dirty="0">
                <a:solidFill>
                  <a:schemeClr val="tx1"/>
                </a:solidFill>
              </a:rPr>
              <a:t>;</a:t>
            </a:r>
          </a:p>
          <a:p>
            <a:pPr marL="0" indent="0">
              <a:buNone/>
            </a:pPr>
            <a:r>
              <a:rPr lang="ru-RU" sz="2400" b="1" dirty="0" smtClean="0">
                <a:solidFill>
                  <a:schemeClr val="tx1"/>
                </a:solidFill>
              </a:rPr>
              <a:t>	• </a:t>
            </a:r>
            <a:r>
              <a:rPr lang="ru-RU" sz="2400" b="1" dirty="0" err="1">
                <a:solidFill>
                  <a:schemeClr val="tx1"/>
                </a:solidFill>
              </a:rPr>
              <a:t>нові</a:t>
            </a:r>
            <a:r>
              <a:rPr lang="ru-RU" sz="2400" b="1" dirty="0">
                <a:solidFill>
                  <a:schemeClr val="tx1"/>
                </a:solidFill>
              </a:rPr>
              <a:t> </a:t>
            </a:r>
            <a:r>
              <a:rPr lang="ru-RU" sz="2400" b="1" dirty="0" err="1">
                <a:solidFill>
                  <a:schemeClr val="tx1"/>
                </a:solidFill>
              </a:rPr>
              <a:t>засоби</a:t>
            </a:r>
            <a:r>
              <a:rPr lang="ru-RU" sz="2400" b="1" dirty="0">
                <a:solidFill>
                  <a:schemeClr val="tx1"/>
                </a:solidFill>
              </a:rPr>
              <a:t>, </a:t>
            </a:r>
            <a:r>
              <a:rPr lang="ru-RU" sz="2400" b="1" dirty="0" err="1">
                <a:solidFill>
                  <a:schemeClr val="tx1"/>
                </a:solidFill>
              </a:rPr>
              <a:t>прийоми</a:t>
            </a:r>
            <a:r>
              <a:rPr lang="ru-RU" sz="2400" b="1" dirty="0">
                <a:solidFill>
                  <a:schemeClr val="tx1"/>
                </a:solidFill>
              </a:rPr>
              <a:t> і </a:t>
            </a:r>
            <a:r>
              <a:rPr lang="ru-RU" sz="2400" b="1" dirty="0" err="1">
                <a:solidFill>
                  <a:schemeClr val="tx1"/>
                </a:solidFill>
              </a:rPr>
              <a:t>методи</a:t>
            </a:r>
            <a:r>
              <a:rPr lang="ru-RU" sz="2400" b="1" dirty="0">
                <a:solidFill>
                  <a:schemeClr val="tx1"/>
                </a:solidFill>
              </a:rPr>
              <a:t>, </a:t>
            </a:r>
            <a:r>
              <a:rPr lang="ru-RU" sz="2400" b="1" dirty="0" err="1">
                <a:solidFill>
                  <a:schemeClr val="tx1"/>
                </a:solidFill>
              </a:rPr>
              <a:t>що</a:t>
            </a:r>
            <a:r>
              <a:rPr lang="ru-RU" sz="2400" b="1" dirty="0">
                <a:solidFill>
                  <a:schemeClr val="tx1"/>
                </a:solidFill>
              </a:rPr>
              <a:t> </a:t>
            </a:r>
            <a:r>
              <a:rPr lang="ru-RU" sz="2400" b="1" dirty="0" err="1">
                <a:solidFill>
                  <a:schemeClr val="tx1"/>
                </a:solidFill>
              </a:rPr>
              <a:t>виникли</a:t>
            </a:r>
            <a:r>
              <a:rPr lang="ru-RU" sz="2400" b="1" dirty="0">
                <a:solidFill>
                  <a:schemeClr val="tx1"/>
                </a:solidFill>
              </a:rPr>
              <a:t> на </a:t>
            </a:r>
            <a:r>
              <a:rPr lang="ru-RU" sz="2400" b="1" dirty="0" err="1">
                <a:solidFill>
                  <a:schemeClr val="tx1"/>
                </a:solidFill>
              </a:rPr>
              <a:t>практиці</a:t>
            </a:r>
            <a:r>
              <a:rPr lang="ru-RU" sz="2400" b="1" dirty="0">
                <a:solidFill>
                  <a:schemeClr val="tx1"/>
                </a:solidFill>
              </a:rPr>
              <a:t>, </a:t>
            </a:r>
            <a:r>
              <a:rPr lang="ru-RU" sz="2400" b="1" dirty="0" err="1" smtClean="0">
                <a:solidFill>
                  <a:schemeClr val="tx1"/>
                </a:solidFill>
              </a:rPr>
              <a:t>набувають</a:t>
            </a:r>
            <a:r>
              <a:rPr lang="ru-RU" sz="2400" b="1" dirty="0" smtClean="0">
                <a:solidFill>
                  <a:schemeClr val="tx1"/>
                </a:solidFill>
              </a:rPr>
              <a:t> </a:t>
            </a:r>
            <a:r>
              <a:rPr lang="ru-RU" sz="2400" b="1" dirty="0" err="1" smtClean="0">
                <a:solidFill>
                  <a:schemeClr val="tx1"/>
                </a:solidFill>
              </a:rPr>
              <a:t>методологічної</a:t>
            </a:r>
            <a:r>
              <a:rPr lang="ru-RU" sz="2400" b="1" dirty="0" smtClean="0">
                <a:solidFill>
                  <a:schemeClr val="tx1"/>
                </a:solidFill>
              </a:rPr>
              <a:t> </a:t>
            </a:r>
            <a:r>
              <a:rPr lang="ru-RU" sz="2400" b="1" dirty="0">
                <a:solidFill>
                  <a:schemeClr val="tx1"/>
                </a:solidFill>
              </a:rPr>
              <a:t>і </a:t>
            </a:r>
            <a:r>
              <a:rPr lang="ru-RU" sz="2400" b="1" dirty="0" err="1">
                <a:solidFill>
                  <a:schemeClr val="tx1"/>
                </a:solidFill>
              </a:rPr>
              <a:t>процедурної</a:t>
            </a:r>
            <a:r>
              <a:rPr lang="ru-RU" sz="2400" b="1" dirty="0">
                <a:solidFill>
                  <a:schemeClr val="tx1"/>
                </a:solidFill>
              </a:rPr>
              <a:t> </a:t>
            </a:r>
            <a:r>
              <a:rPr lang="ru-RU" sz="2400" b="1" dirty="0" err="1">
                <a:solidFill>
                  <a:schemeClr val="tx1"/>
                </a:solidFill>
              </a:rPr>
              <a:t>завершеності</a:t>
            </a:r>
            <a:r>
              <a:rPr lang="ru-RU" sz="2400" b="1" dirty="0">
                <a:solidFill>
                  <a:schemeClr val="tx1"/>
                </a:solidFill>
              </a:rPr>
              <a:t> в </a:t>
            </a:r>
            <a:r>
              <a:rPr lang="ru-RU" sz="2400" b="1" dirty="0" err="1">
                <a:solidFill>
                  <a:schemeClr val="tx1"/>
                </a:solidFill>
              </a:rPr>
              <a:t>ході</a:t>
            </a:r>
            <a:r>
              <a:rPr lang="ru-RU" sz="2400" b="1" dirty="0">
                <a:solidFill>
                  <a:schemeClr val="tx1"/>
                </a:solidFill>
              </a:rPr>
              <a:t> </a:t>
            </a:r>
            <a:r>
              <a:rPr lang="ru-RU" sz="2400" b="1" dirty="0" err="1">
                <a:solidFill>
                  <a:schemeClr val="tx1"/>
                </a:solidFill>
              </a:rPr>
              <a:t>наукового</a:t>
            </a:r>
            <a:r>
              <a:rPr lang="ru-RU" sz="2400" b="1" dirty="0">
                <a:solidFill>
                  <a:schemeClr val="tx1"/>
                </a:solidFill>
              </a:rPr>
              <a:t> </a:t>
            </a:r>
            <a:r>
              <a:rPr lang="ru-RU" sz="2400" b="1" dirty="0" err="1" smtClean="0">
                <a:solidFill>
                  <a:schemeClr val="tx1"/>
                </a:solidFill>
              </a:rPr>
              <a:t>узагальнення</a:t>
            </a:r>
            <a:r>
              <a:rPr lang="ru-RU" sz="2400" b="1" dirty="0" smtClean="0">
                <a:solidFill>
                  <a:schemeClr val="tx1"/>
                </a:solidFill>
              </a:rPr>
              <a:t> і </a:t>
            </a:r>
            <a:r>
              <a:rPr lang="ru-RU" sz="2400" b="1" dirty="0" err="1">
                <a:solidFill>
                  <a:schemeClr val="tx1"/>
                </a:solidFill>
              </a:rPr>
              <a:t>дослідження</a:t>
            </a:r>
            <a:r>
              <a:rPr lang="ru-RU" sz="2400" b="1" dirty="0">
                <a:solidFill>
                  <a:schemeClr val="tx1"/>
                </a:solidFill>
              </a:rPr>
              <a:t>.</a:t>
            </a:r>
            <a:endParaRPr lang="uk-UA" altLang="ru-RU" sz="2400" b="1" i="1" dirty="0"/>
          </a:p>
        </p:txBody>
      </p:sp>
    </p:spTree>
    <p:extLst>
      <p:ext uri="{BB962C8B-B14F-4D97-AF65-F5344CB8AC3E}">
        <p14:creationId xmlns:p14="http://schemas.microsoft.com/office/powerpoint/2010/main" val="4417001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childTnLst>
                                    <p:set>
                                      <p:cBhvr>
                                        <p:cTn id="41" dur="1" fill="hold">
                                          <p:stCondLst>
                                            <p:cond delay="0"/>
                                          </p:stCondLst>
                                        </p:cTn>
                                        <p:tgtEl>
                                          <p:spTgt spid="377859">
                                            <p:txEl>
                                              <p:pRg st="4" end="4"/>
                                            </p:txEl>
                                          </p:spTgt>
                                        </p:tgtEl>
                                        <p:attrNameLst>
                                          <p:attrName>style.visibility</p:attrName>
                                        </p:attrNameLst>
                                      </p:cBhvr>
                                      <p:to>
                                        <p:strVal val="visible"/>
                                      </p:to>
                                    </p:set>
                                    <p:animEffect transition="in" filter="fade">
                                      <p:cBhvr>
                                        <p:cTn id="42" dur="1000">
                                          <p:stCondLst>
                                            <p:cond delay="0"/>
                                          </p:stCondLst>
                                        </p:cTn>
                                        <p:tgtEl>
                                          <p:spTgt spid="377859">
                                            <p:txEl>
                                              <p:pRg st="4" end="4"/>
                                            </p:txEl>
                                          </p:spTgt>
                                        </p:tgtEl>
                                      </p:cBhvr>
                                    </p:animEffect>
                                    <p:anim calcmode="lin" valueType="num">
                                      <p:cBhvr>
                                        <p:cTn id="43" dur="1000" fill="hold">
                                          <p:stCondLst>
                                            <p:cond delay="0"/>
                                          </p:stCondLst>
                                        </p:cTn>
                                        <p:tgtEl>
                                          <p:spTgt spid="377859">
                                            <p:txEl>
                                              <p:pRg st="4" end="4"/>
                                            </p:txEl>
                                          </p:spTgt>
                                        </p:tgtEl>
                                        <p:attrNameLst>
                                          <p:attrName>ppt_x</p:attrName>
                                        </p:attrNameLst>
                                      </p:cBhvr>
                                      <p:tavLst>
                                        <p:tav tm="0">
                                          <p:val>
                                            <p:strVal val="#ppt_x-.1"/>
                                          </p:val>
                                        </p:tav>
                                        <p:tav tm="100000">
                                          <p:val>
                                            <p:strVal val="#ppt_x"/>
                                          </p:val>
                                        </p:tav>
                                      </p:tavLst>
                                    </p:anim>
                                    <p:anim calcmode="lin" valueType="num">
                                      <p:cBhvr>
                                        <p:cTn id="44" dur="1000" fill="hold">
                                          <p:stCondLst>
                                            <p:cond delay="0"/>
                                          </p:stCondLst>
                                        </p:cTn>
                                        <p:tgtEl>
                                          <p:spTgt spid="37785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Rectangle 3"/>
          <p:cNvSpPr txBox="1">
            <a:spLocks noChangeArrowheads="1"/>
          </p:cNvSpPr>
          <p:nvPr/>
        </p:nvSpPr>
        <p:spPr bwMode="auto">
          <a:xfrm>
            <a:off x="284018" y="609600"/>
            <a:ext cx="8610599" cy="1676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000" dirty="0"/>
              <a:t>При </a:t>
            </a:r>
            <a:r>
              <a:rPr lang="uk-UA" sz="2000" dirty="0" smtClean="0"/>
              <a:t>розробці криміналістичної методики наука відкидає спроби створити схему, придатну для розкриття будь-якого злочину, що і є якоюсь "універсальною відмичкою". Криміналістика виходить із індивідуальності кожного злочину й осіб, його, що вчинили, що обумовлює індивідуальність шляхів установлення істини. </a:t>
            </a:r>
            <a:endParaRPr lang="uk-UA" sz="2000" dirty="0"/>
          </a:p>
        </p:txBody>
      </p:sp>
      <p:sp>
        <p:nvSpPr>
          <p:cNvPr id="4" name="Rectangle 3"/>
          <p:cNvSpPr txBox="1">
            <a:spLocks noChangeArrowheads="1"/>
          </p:cNvSpPr>
          <p:nvPr/>
        </p:nvSpPr>
        <p:spPr bwMode="auto">
          <a:xfrm>
            <a:off x="284017" y="2514600"/>
            <a:ext cx="8610599" cy="1981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uk-UA" sz="2000" dirty="0"/>
              <a:t>Загальні видові методики формуються на основі кримінально-правової класифікації злочинів (крадіжки, розбої, зґвалтування, бандитизм і т.п. ). Вони можуть поєднуватися в ще більші групи відповідно до  класифікації, прийнятої в Кримінальному кодексі: </a:t>
            </a:r>
            <a:r>
              <a:rPr lang="uk-UA" sz="2000" dirty="0" smtClean="0"/>
              <a:t>злочини </a:t>
            </a:r>
            <a:r>
              <a:rPr lang="uk-UA" sz="2000" dirty="0"/>
              <a:t>проти </a:t>
            </a:r>
            <a:r>
              <a:rPr lang="uk-UA" sz="2000" dirty="0" smtClean="0"/>
              <a:t>особи, злочини </a:t>
            </a:r>
            <a:r>
              <a:rPr lang="uk-UA" sz="2000" dirty="0"/>
              <a:t>проти суспільної безпеки, проти правосуддя і т.д</a:t>
            </a:r>
            <a:r>
              <a:rPr lang="uk-UA" sz="2000" dirty="0" smtClean="0"/>
              <a:t>.</a:t>
            </a:r>
            <a:endParaRPr lang="uk-UA" sz="2000" dirty="0"/>
          </a:p>
          <a:p>
            <a:pPr marL="0" indent="0">
              <a:buNone/>
            </a:pPr>
            <a:endParaRPr lang="uk-UA" altLang="ru-RU" sz="2200" b="1" i="1" kern="0" dirty="0"/>
          </a:p>
        </p:txBody>
      </p:sp>
      <p:sp>
        <p:nvSpPr>
          <p:cNvPr id="5" name="Rectangle 3"/>
          <p:cNvSpPr txBox="1">
            <a:spLocks noChangeArrowheads="1"/>
          </p:cNvSpPr>
          <p:nvPr/>
        </p:nvSpPr>
        <p:spPr bwMode="auto">
          <a:xfrm>
            <a:off x="290945" y="4648200"/>
            <a:ext cx="8610599" cy="1981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uk-UA" sz="2000" dirty="0"/>
              <a:t>Подальша деталізація </a:t>
            </a:r>
            <a:r>
              <a:rPr lang="uk-UA" sz="2000" dirty="0" smtClean="0"/>
              <a:t>окремих методик </a:t>
            </a:r>
            <a:r>
              <a:rPr lang="uk-UA" sz="2000" dirty="0"/>
              <a:t>здійснюється найчастіше  на основі особливостей "того або іншого елемента складу злочину, звичайно </a:t>
            </a:r>
            <a:r>
              <a:rPr lang="uk-UA" sz="2000" dirty="0" smtClean="0"/>
              <a:t>за </a:t>
            </a:r>
            <a:r>
              <a:rPr lang="uk-UA" sz="2000" dirty="0"/>
              <a:t>його </a:t>
            </a:r>
            <a:r>
              <a:rPr lang="uk-UA" sz="2000" dirty="0" smtClean="0"/>
              <a:t>об'єктивною стороною </a:t>
            </a:r>
            <a:r>
              <a:rPr lang="uk-UA" sz="2000" dirty="0"/>
              <a:t>- </a:t>
            </a:r>
            <a:r>
              <a:rPr lang="uk-UA" sz="2000" dirty="0" smtClean="0"/>
              <a:t>за способом вчинення </a:t>
            </a:r>
            <a:r>
              <a:rPr lang="uk-UA" sz="2000" dirty="0"/>
              <a:t>й </a:t>
            </a:r>
            <a:r>
              <a:rPr lang="uk-UA" sz="2000" dirty="0" smtClean="0"/>
              <a:t>приховування </a:t>
            </a:r>
            <a:r>
              <a:rPr lang="uk-UA" sz="2000" dirty="0"/>
              <a:t>або </a:t>
            </a:r>
            <a:r>
              <a:rPr lang="uk-UA" sz="2000" dirty="0" smtClean="0"/>
              <a:t>місцем вчинення </a:t>
            </a:r>
            <a:r>
              <a:rPr lang="uk-UA" sz="2000" dirty="0"/>
              <a:t>злочину (крадіжки із квартир, з магазинів, на транспорті, вимагання під </a:t>
            </a:r>
            <a:r>
              <a:rPr lang="uk-UA" sz="2000" dirty="0" smtClean="0"/>
              <a:t>загрозою </a:t>
            </a:r>
            <a:r>
              <a:rPr lang="uk-UA" sz="2000" dirty="0"/>
              <a:t>застосування насильства, із застосуванням насильства і </a:t>
            </a:r>
            <a:r>
              <a:rPr lang="uk-UA" sz="2000" dirty="0" err="1" smtClean="0"/>
              <a:t>т.ін</a:t>
            </a:r>
            <a:r>
              <a:rPr lang="uk-UA" sz="2000" dirty="0" smtClean="0"/>
              <a:t>.).</a:t>
            </a:r>
            <a:endParaRPr lang="uk-UA" sz="2000" dirty="0"/>
          </a:p>
          <a:p>
            <a:pPr marL="0" indent="0">
              <a:buNone/>
            </a:pPr>
            <a:endParaRPr lang="uk-UA" altLang="ru-RU" sz="2200" b="1" i="1" kern="0" dirty="0"/>
          </a:p>
        </p:txBody>
      </p:sp>
    </p:spTree>
    <p:extLst>
      <p:ext uri="{BB962C8B-B14F-4D97-AF65-F5344CB8AC3E}">
        <p14:creationId xmlns:p14="http://schemas.microsoft.com/office/powerpoint/2010/main" val="249682626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8">
                                            <p:bg/>
                                          </p:spTgt>
                                        </p:tgtEl>
                                        <p:attrNameLst>
                                          <p:attrName>style.visibility</p:attrName>
                                        </p:attrNameLst>
                                      </p:cBhvr>
                                      <p:to>
                                        <p:strVal val="visible"/>
                                      </p:to>
                                    </p:set>
                                    <p:animEffect transition="in" filter="fade">
                                      <p:cBhvr>
                                        <p:cTn id="7" dur="1000">
                                          <p:stCondLst>
                                            <p:cond delay="0"/>
                                          </p:stCondLst>
                                        </p:cTn>
                                        <p:tgtEl>
                                          <p:spTgt spid="8">
                                            <p:bg/>
                                          </p:spTgt>
                                        </p:tgtEl>
                                      </p:cBhvr>
                                    </p:animEffect>
                                    <p:anim calcmode="lin" valueType="num">
                                      <p:cBhvr>
                                        <p:cTn id="8"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fade">
                                      <p:cBhvr>
                                        <p:cTn id="14" dur="1000">
                                          <p:stCondLst>
                                            <p:cond delay="0"/>
                                          </p:stCondLst>
                                        </p:cTn>
                                        <p:tgtEl>
                                          <p:spTgt spid="8">
                                            <p:txEl>
                                              <p:pRg st="0" end="0"/>
                                            </p:txEl>
                                          </p:spTgt>
                                        </p:tgtEl>
                                      </p:cBhvr>
                                    </p:animEffect>
                                    <p:anim calcmode="lin" valueType="num">
                                      <p:cBhvr>
                                        <p:cTn id="15"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1000"/>
                            </p:stCondLst>
                            <p:childTnLst>
                              <p:par>
                                <p:cTn id="18" presetID="40" presetClass="entr" presetSubtype="0" fill="hold" grpId="0" nodeType="afterEffect">
                                  <p:stCondLst>
                                    <p:cond delay="0"/>
                                  </p:stCondLst>
                                  <p:childTnLst>
                                    <p:set>
                                      <p:cBhvr>
                                        <p:cTn id="19" dur="1" fill="hold">
                                          <p:stCondLst>
                                            <p:cond delay="0"/>
                                          </p:stCondLst>
                                        </p:cTn>
                                        <p:tgtEl>
                                          <p:spTgt spid="4">
                                            <p:bg/>
                                          </p:spTgt>
                                        </p:tgtEl>
                                        <p:attrNameLst>
                                          <p:attrName>style.visibility</p:attrName>
                                        </p:attrNameLst>
                                      </p:cBhvr>
                                      <p:to>
                                        <p:strVal val="visible"/>
                                      </p:to>
                                    </p:set>
                                    <p:animEffect transition="in" filter="fade">
                                      <p:cBhvr>
                                        <p:cTn id="20" dur="1000">
                                          <p:stCondLst>
                                            <p:cond delay="0"/>
                                          </p:stCondLst>
                                        </p:cTn>
                                        <p:tgtEl>
                                          <p:spTgt spid="4">
                                            <p:bg/>
                                          </p:spTgt>
                                        </p:tgtEl>
                                      </p:cBhvr>
                                    </p:animEffect>
                                    <p:anim calcmode="lin" valueType="num">
                                      <p:cBhvr>
                                        <p:cTn id="21"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2"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0" presetClass="entr" presetSubtype="0" fill="hold" grpId="0"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fade">
                                      <p:cBhvr>
                                        <p:cTn id="27" dur="1000">
                                          <p:stCondLst>
                                            <p:cond delay="0"/>
                                          </p:stCondLst>
                                        </p:cTn>
                                        <p:tgtEl>
                                          <p:spTgt spid="4">
                                            <p:txEl>
                                              <p:pRg st="0" end="0"/>
                                            </p:txEl>
                                          </p:spTgt>
                                        </p:tgtEl>
                                      </p:cBhvr>
                                    </p:animEffect>
                                    <p:anim calcmode="lin" valueType="num">
                                      <p:cBhvr>
                                        <p:cTn id="28"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29"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30" fill="hold">
                            <p:stCondLst>
                              <p:cond delay="1000"/>
                            </p:stCondLst>
                            <p:childTnLst>
                              <p:par>
                                <p:cTn id="31" presetID="40" presetClass="entr" presetSubtype="0" fill="hold" grpId="0" nodeType="afterEffect">
                                  <p:stCondLst>
                                    <p:cond delay="0"/>
                                  </p:stCondLst>
                                  <p:childTnLst>
                                    <p:set>
                                      <p:cBhvr>
                                        <p:cTn id="32" dur="1" fill="hold">
                                          <p:stCondLst>
                                            <p:cond delay="0"/>
                                          </p:stCondLst>
                                        </p:cTn>
                                        <p:tgtEl>
                                          <p:spTgt spid="5">
                                            <p:bg/>
                                          </p:spTgt>
                                        </p:tgtEl>
                                        <p:attrNameLst>
                                          <p:attrName>style.visibility</p:attrName>
                                        </p:attrNameLst>
                                      </p:cBhvr>
                                      <p:to>
                                        <p:strVal val="visible"/>
                                      </p:to>
                                    </p:set>
                                    <p:animEffect transition="in" filter="fade">
                                      <p:cBhvr>
                                        <p:cTn id="33" dur="1000">
                                          <p:stCondLst>
                                            <p:cond delay="0"/>
                                          </p:stCondLst>
                                        </p:cTn>
                                        <p:tgtEl>
                                          <p:spTgt spid="5">
                                            <p:bg/>
                                          </p:spTgt>
                                        </p:tgtEl>
                                      </p:cBhvr>
                                    </p:animEffect>
                                    <p:anim calcmode="lin" valueType="num">
                                      <p:cBhvr>
                                        <p:cTn id="34"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35"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0" presetClass="entr" presetSubtype="0" fill="hold" grpId="0" nodeType="clickEffect">
                                  <p:stCondLst>
                                    <p:cond delay="0"/>
                                  </p:stCondLst>
                                  <p:childTnLst>
                                    <p:set>
                                      <p:cBhvr>
                                        <p:cTn id="39" dur="1" fill="hold">
                                          <p:stCondLst>
                                            <p:cond delay="0"/>
                                          </p:stCondLst>
                                        </p:cTn>
                                        <p:tgtEl>
                                          <p:spTgt spid="5">
                                            <p:txEl>
                                              <p:pRg st="0" end="0"/>
                                            </p:txEl>
                                          </p:spTgt>
                                        </p:tgtEl>
                                        <p:attrNameLst>
                                          <p:attrName>style.visibility</p:attrName>
                                        </p:attrNameLst>
                                      </p:cBhvr>
                                      <p:to>
                                        <p:strVal val="visible"/>
                                      </p:to>
                                    </p:set>
                                    <p:animEffect transition="in" filter="fade">
                                      <p:cBhvr>
                                        <p:cTn id="40" dur="1000">
                                          <p:stCondLst>
                                            <p:cond delay="0"/>
                                          </p:stCondLst>
                                        </p:cTn>
                                        <p:tgtEl>
                                          <p:spTgt spid="5">
                                            <p:txEl>
                                              <p:pRg st="0" end="0"/>
                                            </p:txEl>
                                          </p:spTgt>
                                        </p:tgtEl>
                                      </p:cBhvr>
                                    </p:animEffect>
                                    <p:anim calcmode="lin" valueType="num">
                                      <p:cBhvr>
                                        <p:cTn id="41" dur="1000" fill="hold">
                                          <p:stCondLst>
                                            <p:cond delay="0"/>
                                          </p:stCondLst>
                                        </p:cTn>
                                        <p:tgtEl>
                                          <p:spTgt spid="5">
                                            <p:txEl>
                                              <p:pRg st="0" end="0"/>
                                            </p:txEl>
                                          </p:spTgt>
                                        </p:tgtEl>
                                        <p:attrNameLst>
                                          <p:attrName>ppt_x</p:attrName>
                                        </p:attrNameLst>
                                      </p:cBhvr>
                                      <p:tavLst>
                                        <p:tav tm="0">
                                          <p:val>
                                            <p:strVal val="#ppt_x-.1"/>
                                          </p:val>
                                        </p:tav>
                                        <p:tav tm="100000">
                                          <p:val>
                                            <p:strVal val="#ppt_x"/>
                                          </p:val>
                                        </p:tav>
                                      </p:tavLst>
                                    </p:anim>
                                    <p:anim calcmode="lin" valueType="num">
                                      <p:cBhvr>
                                        <p:cTn id="42" dur="1000" fill="hold">
                                          <p:stCondLst>
                                            <p:cond delay="0"/>
                                          </p:stCondLst>
                                        </p:cTn>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animBg="1"/>
      <p:bldP spid="4" grpId="0" build="p" animBg="1"/>
      <p:bldP spid="5"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284016" y="1676400"/>
            <a:ext cx="8707584" cy="1143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400" b="1" dirty="0"/>
              <a:t> 1. </a:t>
            </a:r>
            <a:r>
              <a:rPr lang="ru-RU" sz="2400" b="1" dirty="0" err="1" smtClean="0"/>
              <a:t>Удосконалення</a:t>
            </a:r>
            <a:r>
              <a:rPr lang="ru-RU" sz="2400" b="1" dirty="0" smtClean="0"/>
              <a:t> </a:t>
            </a:r>
            <a:r>
              <a:rPr lang="ru-RU" sz="2400" b="1" dirty="0" err="1"/>
              <a:t>існуючих</a:t>
            </a:r>
            <a:r>
              <a:rPr lang="ru-RU" sz="2400" b="1" dirty="0"/>
              <a:t> </a:t>
            </a:r>
            <a:r>
              <a:rPr lang="ru-RU" sz="2400" b="1" dirty="0" smtClean="0"/>
              <a:t>та </a:t>
            </a:r>
            <a:r>
              <a:rPr lang="ru-RU" sz="2400" b="1" dirty="0" err="1"/>
              <a:t>розробка</a:t>
            </a:r>
            <a:r>
              <a:rPr lang="ru-RU" sz="2400" b="1" dirty="0"/>
              <a:t> </a:t>
            </a:r>
            <a:r>
              <a:rPr lang="ru-RU" sz="2400" b="1" dirty="0" err="1"/>
              <a:t>нових</a:t>
            </a:r>
            <a:r>
              <a:rPr lang="ru-RU" sz="2400" b="1" dirty="0"/>
              <a:t> методик</a:t>
            </a:r>
            <a:endParaRPr lang="uk-UA" altLang="ru-RU" sz="2400" b="1" i="1" kern="0" dirty="0"/>
          </a:p>
        </p:txBody>
      </p:sp>
      <p:sp>
        <p:nvSpPr>
          <p:cNvPr id="5" name="Rectangle 3"/>
          <p:cNvSpPr txBox="1">
            <a:spLocks noChangeArrowheads="1"/>
          </p:cNvSpPr>
          <p:nvPr/>
        </p:nvSpPr>
        <p:spPr bwMode="auto">
          <a:xfrm>
            <a:off x="284016" y="3124200"/>
            <a:ext cx="8707584" cy="3505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uk-UA" sz="2400" b="1" dirty="0"/>
              <a:t> 2. Створення комплексів </a:t>
            </a:r>
            <a:r>
              <a:rPr lang="uk-UA" sz="2400" b="1" dirty="0" smtClean="0"/>
              <a:t>окремо-методичних </a:t>
            </a:r>
            <a:r>
              <a:rPr lang="uk-UA" sz="2400" b="1" dirty="0"/>
              <a:t>рекомендацій більшого ступеня спільності, що охоплюють кілька видів і навіть </a:t>
            </a:r>
            <a:r>
              <a:rPr lang="uk-UA" sz="2400" b="1" dirty="0" smtClean="0"/>
              <a:t>родів злочинів</a:t>
            </a:r>
            <a:r>
              <a:rPr lang="uk-UA" sz="2400" b="1" dirty="0"/>
              <a:t>, але </a:t>
            </a:r>
            <a:r>
              <a:rPr lang="uk-UA" sz="2400" b="1" dirty="0" smtClean="0"/>
              <a:t>таких, що вчинюються </a:t>
            </a:r>
            <a:r>
              <a:rPr lang="uk-UA" sz="2400" b="1" dirty="0"/>
              <a:t>у певних умовах місця, часу або особами</a:t>
            </a:r>
            <a:r>
              <a:rPr lang="uk-UA" sz="2400" b="1" dirty="0" smtClean="0"/>
              <a:t>, що характеризуються тією </a:t>
            </a:r>
            <a:r>
              <a:rPr lang="uk-UA" sz="2400" b="1" dirty="0"/>
              <a:t>або іншою загальною відмітною ознакою. Такі комплекси відрізняються від традиційних </a:t>
            </a:r>
            <a:r>
              <a:rPr lang="uk-UA" sz="2400" b="1" dirty="0" smtClean="0"/>
              <a:t>окремих криміналістичних </a:t>
            </a:r>
            <a:r>
              <a:rPr lang="uk-UA" sz="2400" b="1" dirty="0"/>
              <a:t>методик і своєю структурою, і своїм змістом. </a:t>
            </a:r>
            <a:endParaRPr lang="uk-UA" altLang="ru-RU" sz="2400" b="1" i="1" kern="0" dirty="0"/>
          </a:p>
        </p:txBody>
      </p:sp>
      <p:sp>
        <p:nvSpPr>
          <p:cNvPr id="6" name="Rectangle 2"/>
          <p:cNvSpPr>
            <a:spLocks noGrp="1" noChangeArrowheads="1"/>
          </p:cNvSpPr>
          <p:nvPr>
            <p:ph type="title"/>
          </p:nvPr>
        </p:nvSpPr>
        <p:spPr>
          <a:xfrm>
            <a:off x="152400" y="609600"/>
            <a:ext cx="8839200" cy="685800"/>
          </a:xfrm>
        </p:spPr>
        <p:txBody>
          <a:bodyPr/>
          <a:lstStyle/>
          <a:p>
            <a:pPr algn="ctr"/>
            <a:r>
              <a:rPr lang="ru-RU" altLang="ru-RU" sz="2800" b="1" dirty="0">
                <a:solidFill>
                  <a:srgbClr val="FF0000"/>
                </a:solidFill>
              </a:rPr>
              <a:t>У </a:t>
            </a:r>
            <a:r>
              <a:rPr lang="ru-RU" altLang="ru-RU" sz="2800" b="1" dirty="0" err="1">
                <a:solidFill>
                  <a:srgbClr val="FF0000"/>
                </a:solidFill>
              </a:rPr>
              <a:t>сучасній</a:t>
            </a:r>
            <a:r>
              <a:rPr lang="ru-RU" altLang="ru-RU" sz="2800" b="1" dirty="0">
                <a:solidFill>
                  <a:srgbClr val="FF0000"/>
                </a:solidFill>
              </a:rPr>
              <a:t> </a:t>
            </a:r>
            <a:r>
              <a:rPr lang="ru-RU" altLang="ru-RU" sz="2800" b="1" dirty="0" err="1">
                <a:solidFill>
                  <a:srgbClr val="FF0000"/>
                </a:solidFill>
              </a:rPr>
              <a:t>криміналістиці</a:t>
            </a:r>
            <a:r>
              <a:rPr lang="ru-RU" altLang="ru-RU" sz="2800" b="1" dirty="0">
                <a:solidFill>
                  <a:srgbClr val="FF0000"/>
                </a:solidFill>
              </a:rPr>
              <a:t> </a:t>
            </a:r>
            <a:r>
              <a:rPr lang="ru-RU" altLang="ru-RU" sz="2800" b="1" dirty="0" err="1">
                <a:solidFill>
                  <a:srgbClr val="FF0000"/>
                </a:solidFill>
              </a:rPr>
              <a:t>формування</a:t>
            </a:r>
            <a:r>
              <a:rPr lang="ru-RU" altLang="ru-RU" sz="2800" b="1" dirty="0">
                <a:solidFill>
                  <a:srgbClr val="FF0000"/>
                </a:solidFill>
              </a:rPr>
              <a:t> </a:t>
            </a:r>
            <a:r>
              <a:rPr lang="ru-RU" altLang="ru-RU" sz="2800" b="1" dirty="0" err="1" smtClean="0">
                <a:solidFill>
                  <a:srgbClr val="FF0000"/>
                </a:solidFill>
              </a:rPr>
              <a:t>окремих</a:t>
            </a:r>
            <a:r>
              <a:rPr lang="ru-RU" altLang="ru-RU" sz="2800" b="1" dirty="0" smtClean="0">
                <a:solidFill>
                  <a:srgbClr val="FF0000"/>
                </a:solidFill>
              </a:rPr>
              <a:t> методик </a:t>
            </a:r>
            <a:r>
              <a:rPr lang="ru-RU" altLang="ru-RU" sz="2800" b="1" dirty="0" err="1">
                <a:solidFill>
                  <a:srgbClr val="FF0000"/>
                </a:solidFill>
              </a:rPr>
              <a:t>здійснюється</a:t>
            </a:r>
            <a:r>
              <a:rPr lang="ru-RU" altLang="ru-RU" sz="2800" b="1" dirty="0">
                <a:solidFill>
                  <a:srgbClr val="FF0000"/>
                </a:solidFill>
              </a:rPr>
              <a:t> </a:t>
            </a:r>
            <a:r>
              <a:rPr lang="ru-RU" altLang="ru-RU" sz="2800" b="1" dirty="0" smtClean="0">
                <a:solidFill>
                  <a:srgbClr val="FF0000"/>
                </a:solidFill>
              </a:rPr>
              <a:t> за </a:t>
            </a:r>
            <a:r>
              <a:rPr lang="ru-RU" altLang="ru-RU" sz="2800" b="1" dirty="0" err="1" smtClean="0">
                <a:solidFill>
                  <a:srgbClr val="FF0000"/>
                </a:solidFill>
              </a:rPr>
              <a:t>двома</a:t>
            </a:r>
            <a:r>
              <a:rPr lang="ru-RU" altLang="ru-RU" sz="2800" b="1" dirty="0" smtClean="0">
                <a:solidFill>
                  <a:srgbClr val="FF0000"/>
                </a:solidFill>
              </a:rPr>
              <a:t> </a:t>
            </a:r>
            <a:r>
              <a:rPr lang="ru-RU" altLang="ru-RU" sz="2800" b="1" dirty="0" err="1" smtClean="0">
                <a:solidFill>
                  <a:srgbClr val="FF0000"/>
                </a:solidFill>
              </a:rPr>
              <a:t>напрямками</a:t>
            </a:r>
            <a:r>
              <a:rPr lang="ru-RU" altLang="ru-RU" sz="2800" b="1" dirty="0" smtClean="0">
                <a:solidFill>
                  <a:srgbClr val="FF0000"/>
                </a:solidFill>
              </a:rPr>
              <a:t>:</a:t>
            </a:r>
            <a:endParaRPr lang="ru-RU" altLang="ru-RU" sz="2800" b="1" dirty="0">
              <a:solidFill>
                <a:srgbClr val="FF0000"/>
              </a:solidFill>
            </a:endParaRPr>
          </a:p>
        </p:txBody>
      </p:sp>
    </p:spTree>
    <p:extLst>
      <p:ext uri="{BB962C8B-B14F-4D97-AF65-F5344CB8AC3E}">
        <p14:creationId xmlns:p14="http://schemas.microsoft.com/office/powerpoint/2010/main" val="67912866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stCondLst>
                                            <p:cond delay="0"/>
                                          </p:stCondLst>
                                        </p:cTn>
                                        <p:tgtEl>
                                          <p:spTgt spid="4">
                                            <p:bg/>
                                          </p:spTgt>
                                        </p:tgtEl>
                                      </p:cBhvr>
                                    </p:animEffect>
                                    <p:anim calcmode="lin" valueType="num">
                                      <p:cBhvr>
                                        <p:cTn id="8"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stCondLst>
                                            <p:cond delay="0"/>
                                          </p:stCondLst>
                                        </p:cTn>
                                        <p:tgtEl>
                                          <p:spTgt spid="4">
                                            <p:txEl>
                                              <p:pRg st="0" end="0"/>
                                            </p:txEl>
                                          </p:spTgt>
                                        </p:tgtEl>
                                      </p:cBhvr>
                                    </p:animEffect>
                                    <p:anim calcmode="lin" valueType="num">
                                      <p:cBhvr>
                                        <p:cTn id="15"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17" fill="hold">
                            <p:stCondLst>
                              <p:cond delay="1000"/>
                            </p:stCondLst>
                            <p:childTnLst>
                              <p:par>
                                <p:cTn id="18" presetID="40" presetClass="entr" presetSubtype="0" fill="hold" grpId="0" nodeType="afterEffect">
                                  <p:stCondLst>
                                    <p:cond delay="0"/>
                                  </p:stCondLst>
                                  <p:childTnLst>
                                    <p:set>
                                      <p:cBhvr>
                                        <p:cTn id="19" dur="1" fill="hold">
                                          <p:stCondLst>
                                            <p:cond delay="0"/>
                                          </p:stCondLst>
                                        </p:cTn>
                                        <p:tgtEl>
                                          <p:spTgt spid="5">
                                            <p:bg/>
                                          </p:spTgt>
                                        </p:tgtEl>
                                        <p:attrNameLst>
                                          <p:attrName>style.visibility</p:attrName>
                                        </p:attrNameLst>
                                      </p:cBhvr>
                                      <p:to>
                                        <p:strVal val="visible"/>
                                      </p:to>
                                    </p:set>
                                    <p:animEffect transition="in" filter="fade">
                                      <p:cBhvr>
                                        <p:cTn id="20" dur="1000">
                                          <p:stCondLst>
                                            <p:cond delay="0"/>
                                          </p:stCondLst>
                                        </p:cTn>
                                        <p:tgtEl>
                                          <p:spTgt spid="5">
                                            <p:bg/>
                                          </p:spTgt>
                                        </p:tgtEl>
                                      </p:cBhvr>
                                    </p:animEffect>
                                    <p:anim calcmode="lin" valueType="num">
                                      <p:cBhvr>
                                        <p:cTn id="21"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22"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0" presetClass="entr" presetSubtype="0"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fade">
                                      <p:cBhvr>
                                        <p:cTn id="27" dur="1000">
                                          <p:stCondLst>
                                            <p:cond delay="0"/>
                                          </p:stCondLst>
                                        </p:cTn>
                                        <p:tgtEl>
                                          <p:spTgt spid="5">
                                            <p:txEl>
                                              <p:pRg st="0" end="0"/>
                                            </p:txEl>
                                          </p:spTgt>
                                        </p:tgtEl>
                                      </p:cBhvr>
                                    </p:animEffect>
                                    <p:anim calcmode="lin" valueType="num">
                                      <p:cBhvr>
                                        <p:cTn id="28" dur="1000" fill="hold">
                                          <p:stCondLst>
                                            <p:cond delay="0"/>
                                          </p:stCondLst>
                                        </p:cTn>
                                        <p:tgtEl>
                                          <p:spTgt spid="5">
                                            <p:txEl>
                                              <p:pRg st="0" end="0"/>
                                            </p:txEl>
                                          </p:spTgt>
                                        </p:tgtEl>
                                        <p:attrNameLst>
                                          <p:attrName>ppt_x</p:attrName>
                                        </p:attrNameLst>
                                      </p:cBhvr>
                                      <p:tavLst>
                                        <p:tav tm="0">
                                          <p:val>
                                            <p:strVal val="#ppt_x-.1"/>
                                          </p:val>
                                        </p:tav>
                                        <p:tav tm="100000">
                                          <p:val>
                                            <p:strVal val="#ppt_x"/>
                                          </p:val>
                                        </p:tav>
                                      </p:tavLst>
                                    </p:anim>
                                    <p:anim calcmode="lin" valueType="num">
                                      <p:cBhvr>
                                        <p:cTn id="29" dur="1000" fill="hold">
                                          <p:stCondLst>
                                            <p:cond delay="0"/>
                                          </p:stCondLst>
                                        </p:cTn>
                                        <p:tgtEl>
                                          <p:spTgt spid="5">
                                            <p:txEl>
                                              <p:pRg st="0" end="0"/>
                                            </p:txEl>
                                          </p:spTgt>
                                        </p:tgtEl>
                                        <p:attrNameLst>
                                          <p:attrName>ppt_y</p:attrName>
                                        </p:attrNameLst>
                                      </p:cBhvr>
                                      <p:tavLst>
                                        <p:tav tm="0">
                                          <p:val>
                                            <p:strVal val="#ppt_y"/>
                                          </p:val>
                                        </p:tav>
                                        <p:tav tm="100000">
                                          <p:val>
                                            <p:strVal val="#ppt_y"/>
                                          </p:val>
                                        </p:tav>
                                      </p:tavLst>
                                    </p:anim>
                                  </p:childTnLst>
                                </p:cTn>
                              </p:par>
                              <p:par>
                                <p:cTn id="30" presetID="22" presetClass="entr" presetSubtype="4" fill="hold" grpId="0"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5" grpId="0" build="p" animBg="1"/>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81000" y="990600"/>
            <a:ext cx="3886200" cy="3276600"/>
          </a:xfrm>
          <a:solidFill>
            <a:schemeClr val="accent5"/>
          </a:solidFill>
          <a:ln>
            <a:solidFill>
              <a:schemeClr val="tx1"/>
            </a:solidFill>
          </a:ln>
        </p:spPr>
        <p:txBody>
          <a:bodyPr/>
          <a:lstStyle/>
          <a:p>
            <a:pPr marL="0" indent="0" algn="ctr">
              <a:buNone/>
            </a:pPr>
            <a:r>
              <a:rPr lang="ru-RU" sz="2400" dirty="0" smtClean="0">
                <a:solidFill>
                  <a:srgbClr val="FF0000"/>
                </a:solidFill>
              </a:rPr>
              <a:t>За </a:t>
            </a:r>
            <a:r>
              <a:rPr lang="uk-UA" sz="2400" dirty="0" smtClean="0">
                <a:solidFill>
                  <a:srgbClr val="FF0000"/>
                </a:solidFill>
              </a:rPr>
              <a:t>суб'єктами </a:t>
            </a:r>
            <a:r>
              <a:rPr lang="uk-UA" sz="2400" dirty="0" smtClean="0"/>
              <a:t>- відносно  злочинних зазіхань:</a:t>
            </a:r>
          </a:p>
          <a:p>
            <a:pPr marL="0" indent="0">
              <a:buNone/>
            </a:pPr>
            <a:r>
              <a:rPr lang="uk-UA" sz="2000" dirty="0" smtClean="0"/>
              <a:t>- неповнолітніх;</a:t>
            </a:r>
          </a:p>
          <a:p>
            <a:pPr marL="0" indent="0">
              <a:buNone/>
            </a:pPr>
            <a:r>
              <a:rPr lang="uk-UA" sz="2000" dirty="0" smtClean="0"/>
              <a:t>- рецидивістів;</a:t>
            </a:r>
          </a:p>
          <a:p>
            <a:pPr marL="0" indent="0">
              <a:buNone/>
            </a:pPr>
            <a:r>
              <a:rPr lang="uk-UA" sz="2000" dirty="0" smtClean="0"/>
              <a:t>- засуджених у місцях позбавлення волі;</a:t>
            </a:r>
          </a:p>
          <a:p>
            <a:pPr marL="0" indent="0">
              <a:buNone/>
            </a:pPr>
            <a:r>
              <a:rPr lang="uk-UA" sz="2000" dirty="0" smtClean="0"/>
              <a:t>- вчинених організованими співтовариствами</a:t>
            </a:r>
            <a:r>
              <a:rPr lang="ru-RU" sz="2000" dirty="0" smtClean="0"/>
              <a:t>;</a:t>
            </a:r>
          </a:p>
          <a:p>
            <a:pPr marL="0" indent="0">
              <a:buNone/>
            </a:pPr>
            <a:r>
              <a:rPr lang="uk-UA" sz="2000" dirty="0" smtClean="0"/>
              <a:t>- вчинених</a:t>
            </a:r>
            <a:r>
              <a:rPr lang="ru-RU" sz="2000" dirty="0" smtClean="0"/>
              <a:t> </a:t>
            </a:r>
            <a:r>
              <a:rPr lang="uk-UA" sz="2000" dirty="0" smtClean="0"/>
              <a:t>іноземцями</a:t>
            </a:r>
            <a:r>
              <a:rPr lang="ru-RU" sz="2000" dirty="0" smtClean="0"/>
              <a:t> та </a:t>
            </a:r>
            <a:r>
              <a:rPr lang="ru-RU" sz="2000" dirty="0" err="1"/>
              <a:t>ін</a:t>
            </a:r>
            <a:r>
              <a:rPr lang="ru-RU" sz="2000" dirty="0"/>
              <a:t>.</a:t>
            </a:r>
          </a:p>
          <a:p>
            <a:pPr marL="0" indent="0">
              <a:buNone/>
            </a:pPr>
            <a:r>
              <a:rPr lang="ru-RU" sz="2000" dirty="0" smtClean="0">
                <a:solidFill>
                  <a:schemeClr val="tx1"/>
                </a:solidFill>
              </a:rPr>
              <a:t>	</a:t>
            </a:r>
            <a:endParaRPr lang="uk-UA" altLang="ru-RU" sz="2000" b="1" i="1" dirty="0"/>
          </a:p>
        </p:txBody>
      </p:sp>
      <p:sp>
        <p:nvSpPr>
          <p:cNvPr id="3" name="Rectangle 2"/>
          <p:cNvSpPr>
            <a:spLocks noGrp="1" noChangeArrowheads="1"/>
          </p:cNvSpPr>
          <p:nvPr>
            <p:ph type="title"/>
          </p:nvPr>
        </p:nvSpPr>
        <p:spPr>
          <a:xfrm>
            <a:off x="152400" y="457200"/>
            <a:ext cx="8839200" cy="381000"/>
          </a:xfrm>
        </p:spPr>
        <p:txBody>
          <a:bodyPr/>
          <a:lstStyle/>
          <a:p>
            <a:pPr algn="ctr"/>
            <a:r>
              <a:rPr lang="ru-RU" altLang="ru-RU" sz="2600" b="1" dirty="0" err="1" smtClean="0">
                <a:solidFill>
                  <a:srgbClr val="FF0000"/>
                </a:solidFill>
              </a:rPr>
              <a:t>Комплекси</a:t>
            </a:r>
            <a:r>
              <a:rPr lang="ru-RU" altLang="ru-RU" sz="2600" b="1" dirty="0" smtClean="0">
                <a:solidFill>
                  <a:srgbClr val="FF0000"/>
                </a:solidFill>
              </a:rPr>
              <a:t> </a:t>
            </a:r>
            <a:r>
              <a:rPr lang="ru-RU" altLang="ru-RU" sz="2600" b="1" dirty="0" err="1" smtClean="0">
                <a:solidFill>
                  <a:srgbClr val="FF0000"/>
                </a:solidFill>
              </a:rPr>
              <a:t>окремо-методичних</a:t>
            </a:r>
            <a:r>
              <a:rPr lang="ru-RU" altLang="ru-RU" sz="2600" b="1" dirty="0" smtClean="0">
                <a:solidFill>
                  <a:srgbClr val="FF0000"/>
                </a:solidFill>
              </a:rPr>
              <a:t> </a:t>
            </a:r>
            <a:r>
              <a:rPr lang="ru-RU" altLang="ru-RU" sz="2600" b="1" dirty="0" err="1" smtClean="0">
                <a:solidFill>
                  <a:srgbClr val="FF0000"/>
                </a:solidFill>
              </a:rPr>
              <a:t>рекомендацій</a:t>
            </a:r>
            <a:r>
              <a:rPr lang="ru-RU" altLang="ru-RU" sz="2600" b="1" dirty="0" smtClean="0">
                <a:solidFill>
                  <a:srgbClr val="FF0000"/>
                </a:solidFill>
              </a:rPr>
              <a:t>:</a:t>
            </a:r>
            <a:endParaRPr lang="uk-UA" altLang="ru-RU" sz="2400" b="1" dirty="0">
              <a:solidFill>
                <a:srgbClr val="FF0000"/>
              </a:solidFill>
            </a:endParaRPr>
          </a:p>
        </p:txBody>
      </p:sp>
      <p:sp>
        <p:nvSpPr>
          <p:cNvPr id="5" name="Rectangle 3"/>
          <p:cNvSpPr txBox="1">
            <a:spLocks noChangeArrowheads="1"/>
          </p:cNvSpPr>
          <p:nvPr/>
        </p:nvSpPr>
        <p:spPr bwMode="auto">
          <a:xfrm>
            <a:off x="4572000" y="990600"/>
            <a:ext cx="4343400" cy="1828800"/>
          </a:xfrm>
          <a:prstGeom prst="rect">
            <a:avLst/>
          </a:prstGeom>
          <a:solidFill>
            <a:schemeClr val="accent5"/>
          </a:solidFill>
          <a:ln>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kern="0" dirty="0" smtClean="0">
                <a:solidFill>
                  <a:srgbClr val="FF0000"/>
                </a:solidFill>
              </a:rPr>
              <a:t>За часом вчинення </a:t>
            </a:r>
            <a:r>
              <a:rPr lang="uk-UA" sz="2400" kern="0" dirty="0" smtClean="0"/>
              <a:t>- щодо розслідування злочинів:</a:t>
            </a:r>
          </a:p>
          <a:p>
            <a:pPr marL="0" indent="0">
              <a:buNone/>
            </a:pPr>
            <a:r>
              <a:rPr lang="uk-UA" sz="2000" kern="0" dirty="0" smtClean="0"/>
              <a:t>- по «гарячих слідах";</a:t>
            </a:r>
          </a:p>
          <a:p>
            <a:pPr marL="0" indent="0">
              <a:buNone/>
            </a:pPr>
            <a:r>
              <a:rPr lang="uk-UA" sz="2000" kern="0" dirty="0" smtClean="0"/>
              <a:t>- минулих років.</a:t>
            </a:r>
          </a:p>
          <a:p>
            <a:pPr marL="0" indent="0">
              <a:buFont typeface="Wingdings" pitchFamily="2" charset="2"/>
              <a:buNone/>
            </a:pPr>
            <a:r>
              <a:rPr lang="ru-RU" sz="2000" kern="0" dirty="0" smtClean="0"/>
              <a:t>	</a:t>
            </a:r>
            <a:endParaRPr lang="uk-UA" altLang="ru-RU" sz="2000" b="1" i="1" kern="0" dirty="0"/>
          </a:p>
        </p:txBody>
      </p:sp>
      <p:sp>
        <p:nvSpPr>
          <p:cNvPr id="6" name="Rectangle 3"/>
          <p:cNvSpPr txBox="1">
            <a:spLocks noChangeArrowheads="1"/>
          </p:cNvSpPr>
          <p:nvPr/>
        </p:nvSpPr>
        <p:spPr bwMode="auto">
          <a:xfrm>
            <a:off x="4572000" y="3048000"/>
            <a:ext cx="4343400" cy="3581400"/>
          </a:xfrm>
          <a:prstGeom prst="rect">
            <a:avLst/>
          </a:prstGeom>
          <a:solidFill>
            <a:schemeClr val="accent5"/>
          </a:solidFill>
          <a:ln>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ru-RU" sz="2400" kern="0" dirty="0" smtClean="0">
                <a:solidFill>
                  <a:srgbClr val="FF0000"/>
                </a:solidFill>
              </a:rPr>
              <a:t>За </a:t>
            </a:r>
            <a:r>
              <a:rPr lang="uk-UA" sz="2400" kern="0" dirty="0" smtClean="0">
                <a:solidFill>
                  <a:srgbClr val="FF0000"/>
                </a:solidFill>
              </a:rPr>
              <a:t>місцем вчинення - щодо злочинів</a:t>
            </a:r>
            <a:r>
              <a:rPr lang="ru-RU" sz="2400" kern="0" dirty="0" smtClean="0">
                <a:solidFill>
                  <a:srgbClr val="FF0000"/>
                </a:solidFill>
              </a:rPr>
              <a:t>:</a:t>
            </a:r>
            <a:endParaRPr lang="ru-RU" sz="2400" kern="0" dirty="0">
              <a:solidFill>
                <a:srgbClr val="FF0000"/>
              </a:solidFill>
            </a:endParaRPr>
          </a:p>
          <a:p>
            <a:pPr marL="0" indent="0">
              <a:buNone/>
            </a:pPr>
            <a:r>
              <a:rPr lang="ru-RU" sz="2000" kern="0" dirty="0" smtClean="0"/>
              <a:t>- на </a:t>
            </a:r>
            <a:r>
              <a:rPr lang="uk-UA" sz="2000" kern="0" dirty="0" smtClean="0"/>
              <a:t>транспорті;</a:t>
            </a:r>
          </a:p>
          <a:p>
            <a:pPr marL="0" indent="0">
              <a:buNone/>
            </a:pPr>
            <a:r>
              <a:rPr lang="uk-UA" sz="2000" kern="0" dirty="0" smtClean="0"/>
              <a:t>- вчинених у курортних зонах і місцях масового туризму;</a:t>
            </a:r>
          </a:p>
          <a:p>
            <a:pPr marL="0" indent="0">
              <a:buNone/>
            </a:pPr>
            <a:r>
              <a:rPr lang="uk-UA" sz="2000" kern="0" dirty="0" smtClean="0"/>
              <a:t>- вчинених в екстремальних кліматичних або територіальних і виробничих умовах (на віддалених лісорозробках, зимівлях, гірських метеостанціях </a:t>
            </a:r>
            <a:r>
              <a:rPr lang="ru-RU" sz="2000" kern="0" dirty="0" smtClean="0"/>
              <a:t>і </a:t>
            </a:r>
            <a:r>
              <a:rPr lang="ru-RU" sz="2000" kern="0" dirty="0"/>
              <a:t>т.п. </a:t>
            </a:r>
            <a:r>
              <a:rPr lang="ru-RU" sz="2000" kern="0" dirty="0" smtClean="0"/>
              <a:t>).	</a:t>
            </a:r>
            <a:endParaRPr lang="uk-UA" altLang="ru-RU" sz="2000" b="1" i="1" kern="0" dirty="0"/>
          </a:p>
        </p:txBody>
      </p:sp>
      <p:sp>
        <p:nvSpPr>
          <p:cNvPr id="8" name="Rectangle 3"/>
          <p:cNvSpPr txBox="1">
            <a:spLocks noChangeArrowheads="1"/>
          </p:cNvSpPr>
          <p:nvPr/>
        </p:nvSpPr>
        <p:spPr bwMode="auto">
          <a:xfrm>
            <a:off x="381000" y="4419600"/>
            <a:ext cx="3886200" cy="2209800"/>
          </a:xfrm>
          <a:prstGeom prst="rect">
            <a:avLst/>
          </a:prstGeom>
          <a:solidFill>
            <a:schemeClr val="accent5"/>
          </a:solidFill>
          <a:ln>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ru-RU" sz="2400" kern="0" dirty="0" smtClean="0">
                <a:solidFill>
                  <a:srgbClr val="FF0000"/>
                </a:solidFill>
              </a:rPr>
              <a:t>За особою </a:t>
            </a:r>
            <a:r>
              <a:rPr lang="uk-UA" sz="2400" kern="0" dirty="0" smtClean="0">
                <a:solidFill>
                  <a:srgbClr val="FF0000"/>
                </a:solidFill>
              </a:rPr>
              <a:t>потерпілого - щодо злочинів</a:t>
            </a:r>
            <a:r>
              <a:rPr lang="ru-RU" sz="2400" kern="0" dirty="0" smtClean="0">
                <a:solidFill>
                  <a:srgbClr val="FF0000"/>
                </a:solidFill>
              </a:rPr>
              <a:t>:</a:t>
            </a:r>
            <a:endParaRPr lang="ru-RU" sz="2400" kern="0" dirty="0">
              <a:solidFill>
                <a:srgbClr val="FF0000"/>
              </a:solidFill>
            </a:endParaRPr>
          </a:p>
          <a:p>
            <a:pPr marL="0" indent="0">
              <a:buNone/>
            </a:pPr>
            <a:r>
              <a:rPr lang="ru-RU" sz="2000" kern="0" dirty="0" smtClean="0"/>
              <a:t>- </a:t>
            </a:r>
            <a:r>
              <a:rPr lang="uk-UA" sz="2000" kern="0" dirty="0" smtClean="0"/>
              <a:t>проти іноземців;</a:t>
            </a:r>
          </a:p>
          <a:p>
            <a:pPr marL="0" indent="0">
              <a:buNone/>
            </a:pPr>
            <a:r>
              <a:rPr lang="uk-UA" sz="2000" kern="0" dirty="0" smtClean="0"/>
              <a:t>- проти осіб </a:t>
            </a:r>
            <a:r>
              <a:rPr lang="ru-RU" sz="2000" kern="0" dirty="0" smtClean="0"/>
              <a:t>з </a:t>
            </a:r>
            <a:r>
              <a:rPr lang="ru-RU" sz="2000" kern="0" dirty="0"/>
              <a:t>дефектами й </a:t>
            </a:r>
            <a:r>
              <a:rPr lang="uk-UA" sz="2000" kern="0" dirty="0" smtClean="0"/>
              <a:t>розладами психіки</a:t>
            </a:r>
            <a:r>
              <a:rPr lang="ru-RU" sz="2000" kern="0" dirty="0" smtClean="0"/>
              <a:t>.</a:t>
            </a:r>
            <a:endParaRPr lang="ru-RU" sz="2000" kern="0" dirty="0"/>
          </a:p>
          <a:p>
            <a:pPr marL="0" indent="0">
              <a:buFont typeface="Wingdings" pitchFamily="2" charset="2"/>
              <a:buNone/>
            </a:pPr>
            <a:r>
              <a:rPr lang="ru-RU" sz="2000" kern="0" dirty="0" smtClean="0"/>
              <a:t>	</a:t>
            </a:r>
            <a:endParaRPr lang="uk-UA" altLang="ru-RU" sz="2000" b="1" i="1" kern="0" dirty="0"/>
          </a:p>
        </p:txBody>
      </p:sp>
    </p:spTree>
    <p:extLst>
      <p:ext uri="{BB962C8B-B14F-4D97-AF65-F5344CB8AC3E}">
        <p14:creationId xmlns:p14="http://schemas.microsoft.com/office/powerpoint/2010/main" val="259689698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childTnLst>
                                    <p:set>
                                      <p:cBhvr>
                                        <p:cTn id="41" dur="1" fill="hold">
                                          <p:stCondLst>
                                            <p:cond delay="0"/>
                                          </p:stCondLst>
                                        </p:cTn>
                                        <p:tgtEl>
                                          <p:spTgt spid="377859">
                                            <p:txEl>
                                              <p:pRg st="4" end="4"/>
                                            </p:txEl>
                                          </p:spTgt>
                                        </p:tgtEl>
                                        <p:attrNameLst>
                                          <p:attrName>style.visibility</p:attrName>
                                        </p:attrNameLst>
                                      </p:cBhvr>
                                      <p:to>
                                        <p:strVal val="visible"/>
                                      </p:to>
                                    </p:set>
                                    <p:animEffect transition="in" filter="fade">
                                      <p:cBhvr>
                                        <p:cTn id="42" dur="1000">
                                          <p:stCondLst>
                                            <p:cond delay="0"/>
                                          </p:stCondLst>
                                        </p:cTn>
                                        <p:tgtEl>
                                          <p:spTgt spid="377859">
                                            <p:txEl>
                                              <p:pRg st="4" end="4"/>
                                            </p:txEl>
                                          </p:spTgt>
                                        </p:tgtEl>
                                      </p:cBhvr>
                                    </p:animEffect>
                                    <p:anim calcmode="lin" valueType="num">
                                      <p:cBhvr>
                                        <p:cTn id="43" dur="1000" fill="hold">
                                          <p:stCondLst>
                                            <p:cond delay="0"/>
                                          </p:stCondLst>
                                        </p:cTn>
                                        <p:tgtEl>
                                          <p:spTgt spid="377859">
                                            <p:txEl>
                                              <p:pRg st="4" end="4"/>
                                            </p:txEl>
                                          </p:spTgt>
                                        </p:tgtEl>
                                        <p:attrNameLst>
                                          <p:attrName>ppt_x</p:attrName>
                                        </p:attrNameLst>
                                      </p:cBhvr>
                                      <p:tavLst>
                                        <p:tav tm="0">
                                          <p:val>
                                            <p:strVal val="#ppt_x-.1"/>
                                          </p:val>
                                        </p:tav>
                                        <p:tav tm="100000">
                                          <p:val>
                                            <p:strVal val="#ppt_x"/>
                                          </p:val>
                                        </p:tav>
                                      </p:tavLst>
                                    </p:anim>
                                    <p:anim calcmode="lin" valueType="num">
                                      <p:cBhvr>
                                        <p:cTn id="44" dur="1000" fill="hold">
                                          <p:stCondLst>
                                            <p:cond delay="0"/>
                                          </p:stCondLst>
                                        </p:cTn>
                                        <p:tgtEl>
                                          <p:spTgt spid="377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grpId="0" nodeType="clickEffect">
                                  <p:stCondLst>
                                    <p:cond delay="0"/>
                                  </p:stCondLst>
                                  <p:childTnLst>
                                    <p:set>
                                      <p:cBhvr>
                                        <p:cTn id="48" dur="1" fill="hold">
                                          <p:stCondLst>
                                            <p:cond delay="0"/>
                                          </p:stCondLst>
                                        </p:cTn>
                                        <p:tgtEl>
                                          <p:spTgt spid="377859">
                                            <p:txEl>
                                              <p:pRg st="5" end="5"/>
                                            </p:txEl>
                                          </p:spTgt>
                                        </p:tgtEl>
                                        <p:attrNameLst>
                                          <p:attrName>style.visibility</p:attrName>
                                        </p:attrNameLst>
                                      </p:cBhvr>
                                      <p:to>
                                        <p:strVal val="visible"/>
                                      </p:to>
                                    </p:set>
                                    <p:animEffect transition="in" filter="fade">
                                      <p:cBhvr>
                                        <p:cTn id="49" dur="1000">
                                          <p:stCondLst>
                                            <p:cond delay="0"/>
                                          </p:stCondLst>
                                        </p:cTn>
                                        <p:tgtEl>
                                          <p:spTgt spid="377859">
                                            <p:txEl>
                                              <p:pRg st="5" end="5"/>
                                            </p:txEl>
                                          </p:spTgt>
                                        </p:tgtEl>
                                      </p:cBhvr>
                                    </p:animEffect>
                                    <p:anim calcmode="lin" valueType="num">
                                      <p:cBhvr>
                                        <p:cTn id="50" dur="1000" fill="hold">
                                          <p:stCondLst>
                                            <p:cond delay="0"/>
                                          </p:stCondLst>
                                        </p:cTn>
                                        <p:tgtEl>
                                          <p:spTgt spid="377859">
                                            <p:txEl>
                                              <p:pRg st="5" end="5"/>
                                            </p:txEl>
                                          </p:spTgt>
                                        </p:tgtEl>
                                        <p:attrNameLst>
                                          <p:attrName>ppt_x</p:attrName>
                                        </p:attrNameLst>
                                      </p:cBhvr>
                                      <p:tavLst>
                                        <p:tav tm="0">
                                          <p:val>
                                            <p:strVal val="#ppt_x-.1"/>
                                          </p:val>
                                        </p:tav>
                                        <p:tav tm="100000">
                                          <p:val>
                                            <p:strVal val="#ppt_x"/>
                                          </p:val>
                                        </p:tav>
                                      </p:tavLst>
                                    </p:anim>
                                    <p:anim calcmode="lin" valueType="num">
                                      <p:cBhvr>
                                        <p:cTn id="51" dur="1000" fill="hold">
                                          <p:stCondLst>
                                            <p:cond delay="0"/>
                                          </p:stCondLst>
                                        </p:cTn>
                                        <p:tgtEl>
                                          <p:spTgt spid="3778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grpId="0" nodeType="clickEffect">
                                  <p:stCondLst>
                                    <p:cond delay="0"/>
                                  </p:stCondLst>
                                  <p:childTnLst>
                                    <p:set>
                                      <p:cBhvr>
                                        <p:cTn id="55" dur="1" fill="hold">
                                          <p:stCondLst>
                                            <p:cond delay="0"/>
                                          </p:stCondLst>
                                        </p:cTn>
                                        <p:tgtEl>
                                          <p:spTgt spid="377859">
                                            <p:txEl>
                                              <p:pRg st="6" end="6"/>
                                            </p:txEl>
                                          </p:spTgt>
                                        </p:tgtEl>
                                        <p:attrNameLst>
                                          <p:attrName>style.visibility</p:attrName>
                                        </p:attrNameLst>
                                      </p:cBhvr>
                                      <p:to>
                                        <p:strVal val="visible"/>
                                      </p:to>
                                    </p:set>
                                    <p:animEffect transition="in" filter="fade">
                                      <p:cBhvr>
                                        <p:cTn id="56" dur="1000">
                                          <p:stCondLst>
                                            <p:cond delay="0"/>
                                          </p:stCondLst>
                                        </p:cTn>
                                        <p:tgtEl>
                                          <p:spTgt spid="377859">
                                            <p:txEl>
                                              <p:pRg st="6" end="6"/>
                                            </p:txEl>
                                          </p:spTgt>
                                        </p:tgtEl>
                                      </p:cBhvr>
                                    </p:animEffect>
                                    <p:anim calcmode="lin" valueType="num">
                                      <p:cBhvr>
                                        <p:cTn id="57" dur="1000" fill="hold">
                                          <p:stCondLst>
                                            <p:cond delay="0"/>
                                          </p:stCondLst>
                                        </p:cTn>
                                        <p:tgtEl>
                                          <p:spTgt spid="377859">
                                            <p:txEl>
                                              <p:pRg st="6" end="6"/>
                                            </p:txEl>
                                          </p:spTgt>
                                        </p:tgtEl>
                                        <p:attrNameLst>
                                          <p:attrName>ppt_x</p:attrName>
                                        </p:attrNameLst>
                                      </p:cBhvr>
                                      <p:tavLst>
                                        <p:tav tm="0">
                                          <p:val>
                                            <p:strVal val="#ppt_x-.1"/>
                                          </p:val>
                                        </p:tav>
                                        <p:tav tm="100000">
                                          <p:val>
                                            <p:strVal val="#ppt_x"/>
                                          </p:val>
                                        </p:tav>
                                      </p:tavLst>
                                    </p:anim>
                                    <p:anim calcmode="lin" valueType="num">
                                      <p:cBhvr>
                                        <p:cTn id="58" dur="1000" fill="hold">
                                          <p:stCondLst>
                                            <p:cond delay="0"/>
                                          </p:stCondLst>
                                        </p:cTn>
                                        <p:tgtEl>
                                          <p:spTgt spid="377859">
                                            <p:txEl>
                                              <p:pRg st="6" end="6"/>
                                            </p:txEl>
                                          </p:spTgt>
                                        </p:tgtEl>
                                        <p:attrNameLst>
                                          <p:attrName>ppt_y</p:attrName>
                                        </p:attrNameLst>
                                      </p:cBhvr>
                                      <p:tavLst>
                                        <p:tav tm="0">
                                          <p:val>
                                            <p:strVal val="#ppt_y"/>
                                          </p:val>
                                        </p:tav>
                                        <p:tav tm="100000">
                                          <p:val>
                                            <p:strVal val="#ppt_y"/>
                                          </p:val>
                                        </p:tav>
                                      </p:tavLst>
                                    </p:anim>
                                  </p:childTnLst>
                                </p:cTn>
                              </p:par>
                              <p:par>
                                <p:cTn id="59" presetID="22" presetClass="entr" presetSubtype="4" fill="hold" grpId="0" nodeType="with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wipe(down)">
                                      <p:cBhvr>
                                        <p:cTn id="61" dur="500"/>
                                        <p:tgtEl>
                                          <p:spTgt spid="3"/>
                                        </p:tgtEl>
                                      </p:cBhvr>
                                    </p:animEffect>
                                  </p:childTnLst>
                                </p:cTn>
                              </p:par>
                            </p:childTnLst>
                          </p:cTn>
                        </p:par>
                        <p:par>
                          <p:cTn id="62" fill="hold">
                            <p:stCondLst>
                              <p:cond delay="1000"/>
                            </p:stCondLst>
                            <p:childTnLst>
                              <p:par>
                                <p:cTn id="63" presetID="40" presetClass="entr" presetSubtype="0" fill="hold" grpId="0" nodeType="afterEffect">
                                  <p:stCondLst>
                                    <p:cond delay="0"/>
                                  </p:stCondLst>
                                  <p:childTnLst>
                                    <p:set>
                                      <p:cBhvr>
                                        <p:cTn id="64" dur="1" fill="hold">
                                          <p:stCondLst>
                                            <p:cond delay="0"/>
                                          </p:stCondLst>
                                        </p:cTn>
                                        <p:tgtEl>
                                          <p:spTgt spid="5">
                                            <p:bg/>
                                          </p:spTgt>
                                        </p:tgtEl>
                                        <p:attrNameLst>
                                          <p:attrName>style.visibility</p:attrName>
                                        </p:attrNameLst>
                                      </p:cBhvr>
                                      <p:to>
                                        <p:strVal val="visible"/>
                                      </p:to>
                                    </p:set>
                                    <p:animEffect transition="in" filter="fade">
                                      <p:cBhvr>
                                        <p:cTn id="65" dur="1000">
                                          <p:stCondLst>
                                            <p:cond delay="0"/>
                                          </p:stCondLst>
                                        </p:cTn>
                                        <p:tgtEl>
                                          <p:spTgt spid="5">
                                            <p:bg/>
                                          </p:spTgt>
                                        </p:tgtEl>
                                      </p:cBhvr>
                                    </p:animEffect>
                                    <p:anim calcmode="lin" valueType="num">
                                      <p:cBhvr>
                                        <p:cTn id="66"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67"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0" presetClass="entr" presetSubtype="0" fill="hold" grpId="0" nodeType="clickEffect">
                                  <p:stCondLst>
                                    <p:cond delay="0"/>
                                  </p:stCondLst>
                                  <p:childTnLst>
                                    <p:set>
                                      <p:cBhvr>
                                        <p:cTn id="71" dur="1" fill="hold">
                                          <p:stCondLst>
                                            <p:cond delay="0"/>
                                          </p:stCondLst>
                                        </p:cTn>
                                        <p:tgtEl>
                                          <p:spTgt spid="5">
                                            <p:txEl>
                                              <p:pRg st="0" end="0"/>
                                            </p:txEl>
                                          </p:spTgt>
                                        </p:tgtEl>
                                        <p:attrNameLst>
                                          <p:attrName>style.visibility</p:attrName>
                                        </p:attrNameLst>
                                      </p:cBhvr>
                                      <p:to>
                                        <p:strVal val="visible"/>
                                      </p:to>
                                    </p:set>
                                    <p:animEffect transition="in" filter="fade">
                                      <p:cBhvr>
                                        <p:cTn id="72" dur="1000">
                                          <p:stCondLst>
                                            <p:cond delay="0"/>
                                          </p:stCondLst>
                                        </p:cTn>
                                        <p:tgtEl>
                                          <p:spTgt spid="5">
                                            <p:txEl>
                                              <p:pRg st="0" end="0"/>
                                            </p:txEl>
                                          </p:spTgt>
                                        </p:tgtEl>
                                      </p:cBhvr>
                                    </p:animEffect>
                                    <p:anim calcmode="lin" valueType="num">
                                      <p:cBhvr>
                                        <p:cTn id="73" dur="1000" fill="hold">
                                          <p:stCondLst>
                                            <p:cond delay="0"/>
                                          </p:stCondLst>
                                        </p:cTn>
                                        <p:tgtEl>
                                          <p:spTgt spid="5">
                                            <p:txEl>
                                              <p:pRg st="0" end="0"/>
                                            </p:txEl>
                                          </p:spTgt>
                                        </p:tgtEl>
                                        <p:attrNameLst>
                                          <p:attrName>ppt_x</p:attrName>
                                        </p:attrNameLst>
                                      </p:cBhvr>
                                      <p:tavLst>
                                        <p:tav tm="0">
                                          <p:val>
                                            <p:strVal val="#ppt_x-.1"/>
                                          </p:val>
                                        </p:tav>
                                        <p:tav tm="100000">
                                          <p:val>
                                            <p:strVal val="#ppt_x"/>
                                          </p:val>
                                        </p:tav>
                                      </p:tavLst>
                                    </p:anim>
                                    <p:anim calcmode="lin" valueType="num">
                                      <p:cBhvr>
                                        <p:cTn id="74" dur="1000" fill="hold">
                                          <p:stCondLst>
                                            <p:cond delay="0"/>
                                          </p:stCondLst>
                                        </p:cTn>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0" presetClass="entr" presetSubtype="0" fill="hold" grpId="0" nodeType="clickEffect">
                                  <p:stCondLst>
                                    <p:cond delay="0"/>
                                  </p:stCondLst>
                                  <p:childTnLst>
                                    <p:set>
                                      <p:cBhvr>
                                        <p:cTn id="78" dur="1" fill="hold">
                                          <p:stCondLst>
                                            <p:cond delay="0"/>
                                          </p:stCondLst>
                                        </p:cTn>
                                        <p:tgtEl>
                                          <p:spTgt spid="5">
                                            <p:txEl>
                                              <p:pRg st="1" end="1"/>
                                            </p:txEl>
                                          </p:spTgt>
                                        </p:tgtEl>
                                        <p:attrNameLst>
                                          <p:attrName>style.visibility</p:attrName>
                                        </p:attrNameLst>
                                      </p:cBhvr>
                                      <p:to>
                                        <p:strVal val="visible"/>
                                      </p:to>
                                    </p:set>
                                    <p:animEffect transition="in" filter="fade">
                                      <p:cBhvr>
                                        <p:cTn id="79" dur="1000">
                                          <p:stCondLst>
                                            <p:cond delay="0"/>
                                          </p:stCondLst>
                                        </p:cTn>
                                        <p:tgtEl>
                                          <p:spTgt spid="5">
                                            <p:txEl>
                                              <p:pRg st="1" end="1"/>
                                            </p:txEl>
                                          </p:spTgt>
                                        </p:tgtEl>
                                      </p:cBhvr>
                                    </p:animEffect>
                                    <p:anim calcmode="lin" valueType="num">
                                      <p:cBhvr>
                                        <p:cTn id="80" dur="1000" fill="hold">
                                          <p:stCondLst>
                                            <p:cond delay="0"/>
                                          </p:stCondLst>
                                        </p:cTn>
                                        <p:tgtEl>
                                          <p:spTgt spid="5">
                                            <p:txEl>
                                              <p:pRg st="1" end="1"/>
                                            </p:txEl>
                                          </p:spTgt>
                                        </p:tgtEl>
                                        <p:attrNameLst>
                                          <p:attrName>ppt_x</p:attrName>
                                        </p:attrNameLst>
                                      </p:cBhvr>
                                      <p:tavLst>
                                        <p:tav tm="0">
                                          <p:val>
                                            <p:strVal val="#ppt_x-.1"/>
                                          </p:val>
                                        </p:tav>
                                        <p:tav tm="100000">
                                          <p:val>
                                            <p:strVal val="#ppt_x"/>
                                          </p:val>
                                        </p:tav>
                                      </p:tavLst>
                                    </p:anim>
                                    <p:anim calcmode="lin" valueType="num">
                                      <p:cBhvr>
                                        <p:cTn id="81" dur="1000" fill="hold">
                                          <p:stCondLst>
                                            <p:cond delay="0"/>
                                          </p:stCondLst>
                                        </p:cTn>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0" presetClass="entr" presetSubtype="0" fill="hold" grpId="0" nodeType="clickEffect">
                                  <p:stCondLst>
                                    <p:cond delay="0"/>
                                  </p:stCondLst>
                                  <p:childTnLst>
                                    <p:set>
                                      <p:cBhvr>
                                        <p:cTn id="85" dur="1" fill="hold">
                                          <p:stCondLst>
                                            <p:cond delay="0"/>
                                          </p:stCondLst>
                                        </p:cTn>
                                        <p:tgtEl>
                                          <p:spTgt spid="5">
                                            <p:txEl>
                                              <p:pRg st="2" end="2"/>
                                            </p:txEl>
                                          </p:spTgt>
                                        </p:tgtEl>
                                        <p:attrNameLst>
                                          <p:attrName>style.visibility</p:attrName>
                                        </p:attrNameLst>
                                      </p:cBhvr>
                                      <p:to>
                                        <p:strVal val="visible"/>
                                      </p:to>
                                    </p:set>
                                    <p:animEffect transition="in" filter="fade">
                                      <p:cBhvr>
                                        <p:cTn id="86" dur="1000">
                                          <p:stCondLst>
                                            <p:cond delay="0"/>
                                          </p:stCondLst>
                                        </p:cTn>
                                        <p:tgtEl>
                                          <p:spTgt spid="5">
                                            <p:txEl>
                                              <p:pRg st="2" end="2"/>
                                            </p:txEl>
                                          </p:spTgt>
                                        </p:tgtEl>
                                      </p:cBhvr>
                                    </p:animEffect>
                                    <p:anim calcmode="lin" valueType="num">
                                      <p:cBhvr>
                                        <p:cTn id="87" dur="1000" fill="hold">
                                          <p:stCondLst>
                                            <p:cond delay="0"/>
                                          </p:stCondLst>
                                        </p:cTn>
                                        <p:tgtEl>
                                          <p:spTgt spid="5">
                                            <p:txEl>
                                              <p:pRg st="2" end="2"/>
                                            </p:txEl>
                                          </p:spTgt>
                                        </p:tgtEl>
                                        <p:attrNameLst>
                                          <p:attrName>ppt_x</p:attrName>
                                        </p:attrNameLst>
                                      </p:cBhvr>
                                      <p:tavLst>
                                        <p:tav tm="0">
                                          <p:val>
                                            <p:strVal val="#ppt_x-.1"/>
                                          </p:val>
                                        </p:tav>
                                        <p:tav tm="100000">
                                          <p:val>
                                            <p:strVal val="#ppt_x"/>
                                          </p:val>
                                        </p:tav>
                                      </p:tavLst>
                                    </p:anim>
                                    <p:anim calcmode="lin" valueType="num">
                                      <p:cBhvr>
                                        <p:cTn id="88" dur="1000" fill="hold">
                                          <p:stCondLst>
                                            <p:cond delay="0"/>
                                          </p:stCondLst>
                                        </p:cTn>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40" presetClass="entr" presetSubtype="0" fill="hold" grpId="0" nodeType="clickEffect">
                                  <p:stCondLst>
                                    <p:cond delay="0"/>
                                  </p:stCondLst>
                                  <p:childTnLst>
                                    <p:set>
                                      <p:cBhvr>
                                        <p:cTn id="92" dur="1" fill="hold">
                                          <p:stCondLst>
                                            <p:cond delay="0"/>
                                          </p:stCondLst>
                                        </p:cTn>
                                        <p:tgtEl>
                                          <p:spTgt spid="5">
                                            <p:txEl>
                                              <p:pRg st="3" end="3"/>
                                            </p:txEl>
                                          </p:spTgt>
                                        </p:tgtEl>
                                        <p:attrNameLst>
                                          <p:attrName>style.visibility</p:attrName>
                                        </p:attrNameLst>
                                      </p:cBhvr>
                                      <p:to>
                                        <p:strVal val="visible"/>
                                      </p:to>
                                    </p:set>
                                    <p:animEffect transition="in" filter="fade">
                                      <p:cBhvr>
                                        <p:cTn id="93" dur="1000">
                                          <p:stCondLst>
                                            <p:cond delay="0"/>
                                          </p:stCondLst>
                                        </p:cTn>
                                        <p:tgtEl>
                                          <p:spTgt spid="5">
                                            <p:txEl>
                                              <p:pRg st="3" end="3"/>
                                            </p:txEl>
                                          </p:spTgt>
                                        </p:tgtEl>
                                      </p:cBhvr>
                                    </p:animEffect>
                                    <p:anim calcmode="lin" valueType="num">
                                      <p:cBhvr>
                                        <p:cTn id="94" dur="1000" fill="hold">
                                          <p:stCondLst>
                                            <p:cond delay="0"/>
                                          </p:stCondLst>
                                        </p:cTn>
                                        <p:tgtEl>
                                          <p:spTgt spid="5">
                                            <p:txEl>
                                              <p:pRg st="3" end="3"/>
                                            </p:txEl>
                                          </p:spTgt>
                                        </p:tgtEl>
                                        <p:attrNameLst>
                                          <p:attrName>ppt_x</p:attrName>
                                        </p:attrNameLst>
                                      </p:cBhvr>
                                      <p:tavLst>
                                        <p:tav tm="0">
                                          <p:val>
                                            <p:strVal val="#ppt_x-.1"/>
                                          </p:val>
                                        </p:tav>
                                        <p:tav tm="100000">
                                          <p:val>
                                            <p:strVal val="#ppt_x"/>
                                          </p:val>
                                        </p:tav>
                                      </p:tavLst>
                                    </p:anim>
                                    <p:anim calcmode="lin" valueType="num">
                                      <p:cBhvr>
                                        <p:cTn id="95" dur="1000" fill="hold">
                                          <p:stCondLst>
                                            <p:cond delay="0"/>
                                          </p:stCondLst>
                                        </p:cTn>
                                        <p:tgtEl>
                                          <p:spTgt spid="5">
                                            <p:txEl>
                                              <p:pRg st="3" end="3"/>
                                            </p:txEl>
                                          </p:spTgt>
                                        </p:tgtEl>
                                        <p:attrNameLst>
                                          <p:attrName>ppt_y</p:attrName>
                                        </p:attrNameLst>
                                      </p:cBhvr>
                                      <p:tavLst>
                                        <p:tav tm="0">
                                          <p:val>
                                            <p:strVal val="#ppt_y"/>
                                          </p:val>
                                        </p:tav>
                                        <p:tav tm="100000">
                                          <p:val>
                                            <p:strVal val="#ppt_y"/>
                                          </p:val>
                                        </p:tav>
                                      </p:tavLst>
                                    </p:anim>
                                  </p:childTnLst>
                                </p:cTn>
                              </p:par>
                            </p:childTnLst>
                          </p:cTn>
                        </p:par>
                        <p:par>
                          <p:cTn id="96" fill="hold">
                            <p:stCondLst>
                              <p:cond delay="1000"/>
                            </p:stCondLst>
                            <p:childTnLst>
                              <p:par>
                                <p:cTn id="97" presetID="40" presetClass="entr" presetSubtype="0" fill="hold" grpId="0" nodeType="afterEffect">
                                  <p:stCondLst>
                                    <p:cond delay="0"/>
                                  </p:stCondLst>
                                  <p:childTnLst>
                                    <p:set>
                                      <p:cBhvr>
                                        <p:cTn id="98" dur="1" fill="hold">
                                          <p:stCondLst>
                                            <p:cond delay="0"/>
                                          </p:stCondLst>
                                        </p:cTn>
                                        <p:tgtEl>
                                          <p:spTgt spid="6">
                                            <p:bg/>
                                          </p:spTgt>
                                        </p:tgtEl>
                                        <p:attrNameLst>
                                          <p:attrName>style.visibility</p:attrName>
                                        </p:attrNameLst>
                                      </p:cBhvr>
                                      <p:to>
                                        <p:strVal val="visible"/>
                                      </p:to>
                                    </p:set>
                                    <p:animEffect transition="in" filter="fade">
                                      <p:cBhvr>
                                        <p:cTn id="99" dur="1000">
                                          <p:stCondLst>
                                            <p:cond delay="0"/>
                                          </p:stCondLst>
                                        </p:cTn>
                                        <p:tgtEl>
                                          <p:spTgt spid="6">
                                            <p:bg/>
                                          </p:spTgt>
                                        </p:tgtEl>
                                      </p:cBhvr>
                                    </p:animEffect>
                                    <p:anim calcmode="lin" valueType="num">
                                      <p:cBhvr>
                                        <p:cTn id="100"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101"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par>
                    <p:cTn id="102" fill="hold">
                      <p:stCondLst>
                        <p:cond delay="indefinite"/>
                      </p:stCondLst>
                      <p:childTnLst>
                        <p:par>
                          <p:cTn id="103" fill="hold">
                            <p:stCondLst>
                              <p:cond delay="0"/>
                            </p:stCondLst>
                            <p:childTnLst>
                              <p:par>
                                <p:cTn id="104" presetID="40" presetClass="entr" presetSubtype="0" fill="hold" grpId="0" nodeType="clickEffect">
                                  <p:stCondLst>
                                    <p:cond delay="0"/>
                                  </p:stCondLst>
                                  <p:childTnLst>
                                    <p:set>
                                      <p:cBhvr>
                                        <p:cTn id="105" dur="1" fill="hold">
                                          <p:stCondLst>
                                            <p:cond delay="0"/>
                                          </p:stCondLst>
                                        </p:cTn>
                                        <p:tgtEl>
                                          <p:spTgt spid="6">
                                            <p:txEl>
                                              <p:pRg st="0" end="0"/>
                                            </p:txEl>
                                          </p:spTgt>
                                        </p:tgtEl>
                                        <p:attrNameLst>
                                          <p:attrName>style.visibility</p:attrName>
                                        </p:attrNameLst>
                                      </p:cBhvr>
                                      <p:to>
                                        <p:strVal val="visible"/>
                                      </p:to>
                                    </p:set>
                                    <p:animEffect transition="in" filter="fade">
                                      <p:cBhvr>
                                        <p:cTn id="106" dur="1000">
                                          <p:stCondLst>
                                            <p:cond delay="0"/>
                                          </p:stCondLst>
                                        </p:cTn>
                                        <p:tgtEl>
                                          <p:spTgt spid="6">
                                            <p:txEl>
                                              <p:pRg st="0" end="0"/>
                                            </p:txEl>
                                          </p:spTgt>
                                        </p:tgtEl>
                                      </p:cBhvr>
                                    </p:animEffect>
                                    <p:anim calcmode="lin" valueType="num">
                                      <p:cBhvr>
                                        <p:cTn id="107" dur="1000" fill="hold">
                                          <p:stCondLst>
                                            <p:cond delay="0"/>
                                          </p:stCondLst>
                                        </p:cTn>
                                        <p:tgtEl>
                                          <p:spTgt spid="6">
                                            <p:txEl>
                                              <p:pRg st="0" end="0"/>
                                            </p:txEl>
                                          </p:spTgt>
                                        </p:tgtEl>
                                        <p:attrNameLst>
                                          <p:attrName>ppt_x</p:attrName>
                                        </p:attrNameLst>
                                      </p:cBhvr>
                                      <p:tavLst>
                                        <p:tav tm="0">
                                          <p:val>
                                            <p:strVal val="#ppt_x-.1"/>
                                          </p:val>
                                        </p:tav>
                                        <p:tav tm="100000">
                                          <p:val>
                                            <p:strVal val="#ppt_x"/>
                                          </p:val>
                                        </p:tav>
                                      </p:tavLst>
                                    </p:anim>
                                    <p:anim calcmode="lin" valueType="num">
                                      <p:cBhvr>
                                        <p:cTn id="108" dur="1000" fill="hold">
                                          <p:stCondLst>
                                            <p:cond delay="0"/>
                                          </p:stCondLst>
                                        </p:cTn>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9" fill="hold">
                      <p:stCondLst>
                        <p:cond delay="indefinite"/>
                      </p:stCondLst>
                      <p:childTnLst>
                        <p:par>
                          <p:cTn id="110" fill="hold">
                            <p:stCondLst>
                              <p:cond delay="0"/>
                            </p:stCondLst>
                            <p:childTnLst>
                              <p:par>
                                <p:cTn id="111" presetID="40" presetClass="entr" presetSubtype="0" fill="hold" grpId="0" nodeType="clickEffect">
                                  <p:stCondLst>
                                    <p:cond delay="0"/>
                                  </p:stCondLst>
                                  <p:childTnLst>
                                    <p:set>
                                      <p:cBhvr>
                                        <p:cTn id="112" dur="1" fill="hold">
                                          <p:stCondLst>
                                            <p:cond delay="0"/>
                                          </p:stCondLst>
                                        </p:cTn>
                                        <p:tgtEl>
                                          <p:spTgt spid="6">
                                            <p:txEl>
                                              <p:pRg st="1" end="1"/>
                                            </p:txEl>
                                          </p:spTgt>
                                        </p:tgtEl>
                                        <p:attrNameLst>
                                          <p:attrName>style.visibility</p:attrName>
                                        </p:attrNameLst>
                                      </p:cBhvr>
                                      <p:to>
                                        <p:strVal val="visible"/>
                                      </p:to>
                                    </p:set>
                                    <p:animEffect transition="in" filter="fade">
                                      <p:cBhvr>
                                        <p:cTn id="113" dur="1000">
                                          <p:stCondLst>
                                            <p:cond delay="0"/>
                                          </p:stCondLst>
                                        </p:cTn>
                                        <p:tgtEl>
                                          <p:spTgt spid="6">
                                            <p:txEl>
                                              <p:pRg st="1" end="1"/>
                                            </p:txEl>
                                          </p:spTgt>
                                        </p:tgtEl>
                                      </p:cBhvr>
                                    </p:animEffect>
                                    <p:anim calcmode="lin" valueType="num">
                                      <p:cBhvr>
                                        <p:cTn id="114" dur="1000" fill="hold">
                                          <p:stCondLst>
                                            <p:cond delay="0"/>
                                          </p:stCondLst>
                                        </p:cTn>
                                        <p:tgtEl>
                                          <p:spTgt spid="6">
                                            <p:txEl>
                                              <p:pRg st="1" end="1"/>
                                            </p:txEl>
                                          </p:spTgt>
                                        </p:tgtEl>
                                        <p:attrNameLst>
                                          <p:attrName>ppt_x</p:attrName>
                                        </p:attrNameLst>
                                      </p:cBhvr>
                                      <p:tavLst>
                                        <p:tav tm="0">
                                          <p:val>
                                            <p:strVal val="#ppt_x-.1"/>
                                          </p:val>
                                        </p:tav>
                                        <p:tav tm="100000">
                                          <p:val>
                                            <p:strVal val="#ppt_x"/>
                                          </p:val>
                                        </p:tav>
                                      </p:tavLst>
                                    </p:anim>
                                    <p:anim calcmode="lin" valueType="num">
                                      <p:cBhvr>
                                        <p:cTn id="115" dur="1000" fill="hold">
                                          <p:stCondLst>
                                            <p:cond delay="0"/>
                                          </p:stCondLst>
                                        </p:cTn>
                                        <p:tgtEl>
                                          <p:spTgt spid="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40" presetClass="entr" presetSubtype="0" fill="hold" grpId="0" nodeType="clickEffect">
                                  <p:stCondLst>
                                    <p:cond delay="0"/>
                                  </p:stCondLst>
                                  <p:childTnLst>
                                    <p:set>
                                      <p:cBhvr>
                                        <p:cTn id="119" dur="1" fill="hold">
                                          <p:stCondLst>
                                            <p:cond delay="0"/>
                                          </p:stCondLst>
                                        </p:cTn>
                                        <p:tgtEl>
                                          <p:spTgt spid="6">
                                            <p:txEl>
                                              <p:pRg st="2" end="2"/>
                                            </p:txEl>
                                          </p:spTgt>
                                        </p:tgtEl>
                                        <p:attrNameLst>
                                          <p:attrName>style.visibility</p:attrName>
                                        </p:attrNameLst>
                                      </p:cBhvr>
                                      <p:to>
                                        <p:strVal val="visible"/>
                                      </p:to>
                                    </p:set>
                                    <p:animEffect transition="in" filter="fade">
                                      <p:cBhvr>
                                        <p:cTn id="120" dur="1000">
                                          <p:stCondLst>
                                            <p:cond delay="0"/>
                                          </p:stCondLst>
                                        </p:cTn>
                                        <p:tgtEl>
                                          <p:spTgt spid="6">
                                            <p:txEl>
                                              <p:pRg st="2" end="2"/>
                                            </p:txEl>
                                          </p:spTgt>
                                        </p:tgtEl>
                                      </p:cBhvr>
                                    </p:animEffect>
                                    <p:anim calcmode="lin" valueType="num">
                                      <p:cBhvr>
                                        <p:cTn id="121" dur="1000" fill="hold">
                                          <p:stCondLst>
                                            <p:cond delay="0"/>
                                          </p:stCondLst>
                                        </p:cTn>
                                        <p:tgtEl>
                                          <p:spTgt spid="6">
                                            <p:txEl>
                                              <p:pRg st="2" end="2"/>
                                            </p:txEl>
                                          </p:spTgt>
                                        </p:tgtEl>
                                        <p:attrNameLst>
                                          <p:attrName>ppt_x</p:attrName>
                                        </p:attrNameLst>
                                      </p:cBhvr>
                                      <p:tavLst>
                                        <p:tav tm="0">
                                          <p:val>
                                            <p:strVal val="#ppt_x-.1"/>
                                          </p:val>
                                        </p:tav>
                                        <p:tav tm="100000">
                                          <p:val>
                                            <p:strVal val="#ppt_x"/>
                                          </p:val>
                                        </p:tav>
                                      </p:tavLst>
                                    </p:anim>
                                    <p:anim calcmode="lin" valueType="num">
                                      <p:cBhvr>
                                        <p:cTn id="122" dur="1000" fill="hold">
                                          <p:stCondLst>
                                            <p:cond delay="0"/>
                                          </p:stCondLst>
                                        </p:cTn>
                                        <p:tgtEl>
                                          <p:spTgt spid="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40" presetClass="entr" presetSubtype="0" fill="hold" grpId="0" nodeType="clickEffect">
                                  <p:stCondLst>
                                    <p:cond delay="0"/>
                                  </p:stCondLst>
                                  <p:childTnLst>
                                    <p:set>
                                      <p:cBhvr>
                                        <p:cTn id="126" dur="1" fill="hold">
                                          <p:stCondLst>
                                            <p:cond delay="0"/>
                                          </p:stCondLst>
                                        </p:cTn>
                                        <p:tgtEl>
                                          <p:spTgt spid="6">
                                            <p:txEl>
                                              <p:pRg st="3" end="3"/>
                                            </p:txEl>
                                          </p:spTgt>
                                        </p:tgtEl>
                                        <p:attrNameLst>
                                          <p:attrName>style.visibility</p:attrName>
                                        </p:attrNameLst>
                                      </p:cBhvr>
                                      <p:to>
                                        <p:strVal val="visible"/>
                                      </p:to>
                                    </p:set>
                                    <p:animEffect transition="in" filter="fade">
                                      <p:cBhvr>
                                        <p:cTn id="127" dur="1000">
                                          <p:stCondLst>
                                            <p:cond delay="0"/>
                                          </p:stCondLst>
                                        </p:cTn>
                                        <p:tgtEl>
                                          <p:spTgt spid="6">
                                            <p:txEl>
                                              <p:pRg st="3" end="3"/>
                                            </p:txEl>
                                          </p:spTgt>
                                        </p:tgtEl>
                                      </p:cBhvr>
                                    </p:animEffect>
                                    <p:anim calcmode="lin" valueType="num">
                                      <p:cBhvr>
                                        <p:cTn id="128" dur="1000" fill="hold">
                                          <p:stCondLst>
                                            <p:cond delay="0"/>
                                          </p:stCondLst>
                                        </p:cTn>
                                        <p:tgtEl>
                                          <p:spTgt spid="6">
                                            <p:txEl>
                                              <p:pRg st="3" end="3"/>
                                            </p:txEl>
                                          </p:spTgt>
                                        </p:tgtEl>
                                        <p:attrNameLst>
                                          <p:attrName>ppt_x</p:attrName>
                                        </p:attrNameLst>
                                      </p:cBhvr>
                                      <p:tavLst>
                                        <p:tav tm="0">
                                          <p:val>
                                            <p:strVal val="#ppt_x-.1"/>
                                          </p:val>
                                        </p:tav>
                                        <p:tav tm="100000">
                                          <p:val>
                                            <p:strVal val="#ppt_x"/>
                                          </p:val>
                                        </p:tav>
                                      </p:tavLst>
                                    </p:anim>
                                    <p:anim calcmode="lin" valueType="num">
                                      <p:cBhvr>
                                        <p:cTn id="129" dur="1000" fill="hold">
                                          <p:stCondLst>
                                            <p:cond delay="0"/>
                                          </p:stCondLst>
                                        </p:cTn>
                                        <p:tgtEl>
                                          <p:spTgt spid="6">
                                            <p:txEl>
                                              <p:pRg st="3" end="3"/>
                                            </p:txEl>
                                          </p:spTgt>
                                        </p:tgtEl>
                                        <p:attrNameLst>
                                          <p:attrName>ppt_y</p:attrName>
                                        </p:attrNameLst>
                                      </p:cBhvr>
                                      <p:tavLst>
                                        <p:tav tm="0">
                                          <p:val>
                                            <p:strVal val="#ppt_y"/>
                                          </p:val>
                                        </p:tav>
                                        <p:tav tm="100000">
                                          <p:val>
                                            <p:strVal val="#ppt_y"/>
                                          </p:val>
                                        </p:tav>
                                      </p:tavLst>
                                    </p:anim>
                                  </p:childTnLst>
                                </p:cTn>
                              </p:par>
                            </p:childTnLst>
                          </p:cTn>
                        </p:par>
                        <p:par>
                          <p:cTn id="130" fill="hold">
                            <p:stCondLst>
                              <p:cond delay="1000"/>
                            </p:stCondLst>
                            <p:childTnLst>
                              <p:par>
                                <p:cTn id="131" presetID="40" presetClass="entr" presetSubtype="0" fill="hold" grpId="0" nodeType="afterEffect">
                                  <p:stCondLst>
                                    <p:cond delay="0"/>
                                  </p:stCondLst>
                                  <p:childTnLst>
                                    <p:set>
                                      <p:cBhvr>
                                        <p:cTn id="132" dur="1" fill="hold">
                                          <p:stCondLst>
                                            <p:cond delay="0"/>
                                          </p:stCondLst>
                                        </p:cTn>
                                        <p:tgtEl>
                                          <p:spTgt spid="8">
                                            <p:bg/>
                                          </p:spTgt>
                                        </p:tgtEl>
                                        <p:attrNameLst>
                                          <p:attrName>style.visibility</p:attrName>
                                        </p:attrNameLst>
                                      </p:cBhvr>
                                      <p:to>
                                        <p:strVal val="visible"/>
                                      </p:to>
                                    </p:set>
                                    <p:animEffect transition="in" filter="fade">
                                      <p:cBhvr>
                                        <p:cTn id="133" dur="1000">
                                          <p:stCondLst>
                                            <p:cond delay="0"/>
                                          </p:stCondLst>
                                        </p:cTn>
                                        <p:tgtEl>
                                          <p:spTgt spid="8">
                                            <p:bg/>
                                          </p:spTgt>
                                        </p:tgtEl>
                                      </p:cBhvr>
                                    </p:animEffect>
                                    <p:anim calcmode="lin" valueType="num">
                                      <p:cBhvr>
                                        <p:cTn id="134"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5"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0" presetClass="entr" presetSubtype="0" fill="hold" grpId="0" nodeType="clickEffect">
                                  <p:stCondLst>
                                    <p:cond delay="0"/>
                                  </p:stCondLst>
                                  <p:childTnLst>
                                    <p:set>
                                      <p:cBhvr>
                                        <p:cTn id="139" dur="1" fill="hold">
                                          <p:stCondLst>
                                            <p:cond delay="0"/>
                                          </p:stCondLst>
                                        </p:cTn>
                                        <p:tgtEl>
                                          <p:spTgt spid="8">
                                            <p:txEl>
                                              <p:pRg st="0" end="0"/>
                                            </p:txEl>
                                          </p:spTgt>
                                        </p:tgtEl>
                                        <p:attrNameLst>
                                          <p:attrName>style.visibility</p:attrName>
                                        </p:attrNameLst>
                                      </p:cBhvr>
                                      <p:to>
                                        <p:strVal val="visible"/>
                                      </p:to>
                                    </p:set>
                                    <p:animEffect transition="in" filter="fade">
                                      <p:cBhvr>
                                        <p:cTn id="140" dur="1000">
                                          <p:stCondLst>
                                            <p:cond delay="0"/>
                                          </p:stCondLst>
                                        </p:cTn>
                                        <p:tgtEl>
                                          <p:spTgt spid="8">
                                            <p:txEl>
                                              <p:pRg st="0" end="0"/>
                                            </p:txEl>
                                          </p:spTgt>
                                        </p:tgtEl>
                                      </p:cBhvr>
                                    </p:animEffect>
                                    <p:anim calcmode="lin" valueType="num">
                                      <p:cBhvr>
                                        <p:cTn id="141"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142"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0" presetClass="entr" presetSubtype="0" fill="hold" grpId="0" nodeType="clickEffect">
                                  <p:stCondLst>
                                    <p:cond delay="0"/>
                                  </p:stCondLst>
                                  <p:childTnLst>
                                    <p:set>
                                      <p:cBhvr>
                                        <p:cTn id="146" dur="1" fill="hold">
                                          <p:stCondLst>
                                            <p:cond delay="0"/>
                                          </p:stCondLst>
                                        </p:cTn>
                                        <p:tgtEl>
                                          <p:spTgt spid="8">
                                            <p:txEl>
                                              <p:pRg st="1" end="1"/>
                                            </p:txEl>
                                          </p:spTgt>
                                        </p:tgtEl>
                                        <p:attrNameLst>
                                          <p:attrName>style.visibility</p:attrName>
                                        </p:attrNameLst>
                                      </p:cBhvr>
                                      <p:to>
                                        <p:strVal val="visible"/>
                                      </p:to>
                                    </p:set>
                                    <p:animEffect transition="in" filter="fade">
                                      <p:cBhvr>
                                        <p:cTn id="147" dur="1000">
                                          <p:stCondLst>
                                            <p:cond delay="0"/>
                                          </p:stCondLst>
                                        </p:cTn>
                                        <p:tgtEl>
                                          <p:spTgt spid="8">
                                            <p:txEl>
                                              <p:pRg st="1" end="1"/>
                                            </p:txEl>
                                          </p:spTgt>
                                        </p:tgtEl>
                                      </p:cBhvr>
                                    </p:animEffect>
                                    <p:anim calcmode="lin" valueType="num">
                                      <p:cBhvr>
                                        <p:cTn id="148"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149"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40" presetClass="entr" presetSubtype="0" fill="hold" grpId="0" nodeType="clickEffect">
                                  <p:stCondLst>
                                    <p:cond delay="0"/>
                                  </p:stCondLst>
                                  <p:childTnLst>
                                    <p:set>
                                      <p:cBhvr>
                                        <p:cTn id="153" dur="1" fill="hold">
                                          <p:stCondLst>
                                            <p:cond delay="0"/>
                                          </p:stCondLst>
                                        </p:cTn>
                                        <p:tgtEl>
                                          <p:spTgt spid="8">
                                            <p:txEl>
                                              <p:pRg st="2" end="2"/>
                                            </p:txEl>
                                          </p:spTgt>
                                        </p:tgtEl>
                                        <p:attrNameLst>
                                          <p:attrName>style.visibility</p:attrName>
                                        </p:attrNameLst>
                                      </p:cBhvr>
                                      <p:to>
                                        <p:strVal val="visible"/>
                                      </p:to>
                                    </p:set>
                                    <p:animEffect transition="in" filter="fade">
                                      <p:cBhvr>
                                        <p:cTn id="154" dur="1000">
                                          <p:stCondLst>
                                            <p:cond delay="0"/>
                                          </p:stCondLst>
                                        </p:cTn>
                                        <p:tgtEl>
                                          <p:spTgt spid="8">
                                            <p:txEl>
                                              <p:pRg st="2" end="2"/>
                                            </p:txEl>
                                          </p:spTgt>
                                        </p:tgtEl>
                                      </p:cBhvr>
                                    </p:animEffect>
                                    <p:anim calcmode="lin" valueType="num">
                                      <p:cBhvr>
                                        <p:cTn id="155" dur="1000" fill="hold">
                                          <p:stCondLst>
                                            <p:cond delay="0"/>
                                          </p:stCondLst>
                                        </p:cTn>
                                        <p:tgtEl>
                                          <p:spTgt spid="8">
                                            <p:txEl>
                                              <p:pRg st="2" end="2"/>
                                            </p:txEl>
                                          </p:spTgt>
                                        </p:tgtEl>
                                        <p:attrNameLst>
                                          <p:attrName>ppt_x</p:attrName>
                                        </p:attrNameLst>
                                      </p:cBhvr>
                                      <p:tavLst>
                                        <p:tav tm="0">
                                          <p:val>
                                            <p:strVal val="#ppt_x-.1"/>
                                          </p:val>
                                        </p:tav>
                                        <p:tav tm="100000">
                                          <p:val>
                                            <p:strVal val="#ppt_x"/>
                                          </p:val>
                                        </p:tav>
                                      </p:tavLst>
                                    </p:anim>
                                    <p:anim calcmode="lin" valueType="num">
                                      <p:cBhvr>
                                        <p:cTn id="156" dur="1000" fill="hold">
                                          <p:stCondLst>
                                            <p:cond delay="0"/>
                                          </p:stCondLst>
                                        </p:cTn>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40" presetClass="entr" presetSubtype="0" fill="hold" grpId="0" nodeType="clickEffect">
                                  <p:stCondLst>
                                    <p:cond delay="0"/>
                                  </p:stCondLst>
                                  <p:childTnLst>
                                    <p:set>
                                      <p:cBhvr>
                                        <p:cTn id="160" dur="1" fill="hold">
                                          <p:stCondLst>
                                            <p:cond delay="0"/>
                                          </p:stCondLst>
                                        </p:cTn>
                                        <p:tgtEl>
                                          <p:spTgt spid="8">
                                            <p:txEl>
                                              <p:pRg st="3" end="3"/>
                                            </p:txEl>
                                          </p:spTgt>
                                        </p:tgtEl>
                                        <p:attrNameLst>
                                          <p:attrName>style.visibility</p:attrName>
                                        </p:attrNameLst>
                                      </p:cBhvr>
                                      <p:to>
                                        <p:strVal val="visible"/>
                                      </p:to>
                                    </p:set>
                                    <p:animEffect transition="in" filter="fade">
                                      <p:cBhvr>
                                        <p:cTn id="161" dur="1000">
                                          <p:stCondLst>
                                            <p:cond delay="0"/>
                                          </p:stCondLst>
                                        </p:cTn>
                                        <p:tgtEl>
                                          <p:spTgt spid="8">
                                            <p:txEl>
                                              <p:pRg st="3" end="3"/>
                                            </p:txEl>
                                          </p:spTgt>
                                        </p:tgtEl>
                                      </p:cBhvr>
                                    </p:animEffect>
                                    <p:anim calcmode="lin" valueType="num">
                                      <p:cBhvr>
                                        <p:cTn id="162" dur="1000" fill="hold">
                                          <p:stCondLst>
                                            <p:cond delay="0"/>
                                          </p:stCondLst>
                                        </p:cTn>
                                        <p:tgtEl>
                                          <p:spTgt spid="8">
                                            <p:txEl>
                                              <p:pRg st="3" end="3"/>
                                            </p:txEl>
                                          </p:spTgt>
                                        </p:tgtEl>
                                        <p:attrNameLst>
                                          <p:attrName>ppt_x</p:attrName>
                                        </p:attrNameLst>
                                      </p:cBhvr>
                                      <p:tavLst>
                                        <p:tav tm="0">
                                          <p:val>
                                            <p:strVal val="#ppt_x-.1"/>
                                          </p:val>
                                        </p:tav>
                                        <p:tav tm="100000">
                                          <p:val>
                                            <p:strVal val="#ppt_x"/>
                                          </p:val>
                                        </p:tav>
                                      </p:tavLst>
                                    </p:anim>
                                    <p:anim calcmode="lin" valueType="num">
                                      <p:cBhvr>
                                        <p:cTn id="163" dur="1000" fill="hold">
                                          <p:stCondLst>
                                            <p:cond delay="0"/>
                                          </p:stCondLst>
                                        </p:cTn>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P spid="5" grpId="0" build="p" animBg="1"/>
      <p:bldP spid="6" grpId="0" build="p" animBg="1"/>
      <p:bldP spid="8"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0" y="1967345"/>
            <a:ext cx="4114800" cy="699655"/>
          </a:xfrm>
          <a:solidFill>
            <a:schemeClr val="accent5"/>
          </a:solidFill>
          <a:ln>
            <a:solidFill>
              <a:schemeClr val="tx1"/>
            </a:solidFill>
          </a:ln>
        </p:spPr>
        <p:txBody>
          <a:bodyPr/>
          <a:lstStyle/>
          <a:p>
            <a:pPr marL="0" indent="0">
              <a:buNone/>
            </a:pPr>
            <a:r>
              <a:rPr lang="ru-RU" sz="2000" dirty="0" smtClean="0">
                <a:solidFill>
                  <a:schemeClr val="tx1"/>
                </a:solidFill>
                <a:latin typeface="+mn-lt"/>
                <a:ea typeface="+mn-ea"/>
                <a:cs typeface="+mn-cs"/>
              </a:rPr>
              <a:t>1</a:t>
            </a:r>
            <a:r>
              <a:rPr lang="ru-RU" sz="2000" dirty="0">
                <a:solidFill>
                  <a:schemeClr val="tx1"/>
                </a:solidFill>
                <a:latin typeface="+mn-lt"/>
                <a:ea typeface="+mn-ea"/>
                <a:cs typeface="+mn-cs"/>
              </a:rPr>
              <a:t>) </a:t>
            </a:r>
            <a:r>
              <a:rPr lang="uk-UA" sz="2000" dirty="0" smtClean="0">
                <a:solidFill>
                  <a:schemeClr val="tx1"/>
                </a:solidFill>
                <a:latin typeface="+mn-lt"/>
                <a:ea typeface="+mn-ea"/>
                <a:cs typeface="+mn-cs"/>
              </a:rPr>
              <a:t>загальних положень методики розслідування злочинів</a:t>
            </a:r>
            <a:r>
              <a:rPr lang="ru-RU" sz="2000" dirty="0" smtClean="0">
                <a:solidFill>
                  <a:schemeClr val="tx1"/>
                </a:solidFill>
              </a:rPr>
              <a:t>	</a:t>
            </a:r>
            <a:endParaRPr lang="uk-UA" altLang="ru-RU" sz="2000" b="1" i="1" dirty="0"/>
          </a:p>
        </p:txBody>
      </p:sp>
      <p:sp>
        <p:nvSpPr>
          <p:cNvPr id="3" name="Rectangle 2"/>
          <p:cNvSpPr>
            <a:spLocks noGrp="1" noChangeArrowheads="1"/>
          </p:cNvSpPr>
          <p:nvPr>
            <p:ph type="title"/>
          </p:nvPr>
        </p:nvSpPr>
        <p:spPr>
          <a:xfrm>
            <a:off x="152400" y="838200"/>
            <a:ext cx="8839200" cy="1066800"/>
          </a:xfrm>
        </p:spPr>
        <p:txBody>
          <a:bodyPr/>
          <a:lstStyle/>
          <a:p>
            <a:pPr algn="ctr"/>
            <a:r>
              <a:rPr lang="ru-RU" altLang="ru-RU" sz="2600" b="1" dirty="0" err="1" smtClean="0">
                <a:solidFill>
                  <a:srgbClr val="FF0000"/>
                </a:solidFill>
              </a:rPr>
              <a:t>Криміналістична</a:t>
            </a:r>
            <a:r>
              <a:rPr lang="ru-RU" altLang="ru-RU" sz="2600" b="1" dirty="0" smtClean="0">
                <a:solidFill>
                  <a:srgbClr val="FF0000"/>
                </a:solidFill>
              </a:rPr>
              <a:t> методика як </a:t>
            </a:r>
            <a:r>
              <a:rPr lang="ru-RU" altLang="ru-RU" sz="2600" b="1" dirty="0" err="1" smtClean="0">
                <a:solidFill>
                  <a:srgbClr val="FF0000"/>
                </a:solidFill>
              </a:rPr>
              <a:t>розділ</a:t>
            </a:r>
            <a:r>
              <a:rPr lang="ru-RU" altLang="ru-RU" sz="2600" b="1" dirty="0" smtClean="0">
                <a:solidFill>
                  <a:srgbClr val="FF0000"/>
                </a:solidFill>
              </a:rPr>
              <a:t> науки </a:t>
            </a:r>
            <a:r>
              <a:rPr lang="ru-RU" altLang="ru-RU" sz="2600" b="1" dirty="0" err="1" smtClean="0">
                <a:solidFill>
                  <a:srgbClr val="FF0000"/>
                </a:solidFill>
              </a:rPr>
              <a:t>складається</a:t>
            </a:r>
            <a:r>
              <a:rPr lang="ru-RU" altLang="ru-RU" sz="2600" b="1" dirty="0" smtClean="0">
                <a:solidFill>
                  <a:srgbClr val="FF0000"/>
                </a:solidFill>
              </a:rPr>
              <a:t> з </a:t>
            </a:r>
            <a:r>
              <a:rPr lang="ru-RU" altLang="ru-RU" sz="2600" b="1" dirty="0" err="1" smtClean="0">
                <a:solidFill>
                  <a:srgbClr val="FF0000"/>
                </a:solidFill>
              </a:rPr>
              <a:t>двох</a:t>
            </a:r>
            <a:r>
              <a:rPr lang="ru-RU" altLang="ru-RU" sz="2600" b="1" dirty="0" smtClean="0">
                <a:solidFill>
                  <a:srgbClr val="FF0000"/>
                </a:solidFill>
              </a:rPr>
              <a:t> </a:t>
            </a:r>
            <a:r>
              <a:rPr lang="ru-RU" altLang="ru-RU" sz="2600" b="1" dirty="0" err="1" smtClean="0">
                <a:solidFill>
                  <a:srgbClr val="FF0000"/>
                </a:solidFill>
              </a:rPr>
              <a:t>основних</a:t>
            </a:r>
            <a:r>
              <a:rPr lang="ru-RU" altLang="ru-RU" sz="2600" b="1" dirty="0" smtClean="0">
                <a:solidFill>
                  <a:srgbClr val="FF0000"/>
                </a:solidFill>
              </a:rPr>
              <a:t> </a:t>
            </a:r>
            <a:r>
              <a:rPr lang="ru-RU" altLang="ru-RU" sz="2600" b="1" dirty="0" err="1" smtClean="0">
                <a:solidFill>
                  <a:srgbClr val="FF0000"/>
                </a:solidFill>
              </a:rPr>
              <a:t>частин</a:t>
            </a:r>
            <a:r>
              <a:rPr lang="ru-RU" altLang="ru-RU" sz="2600" b="1" dirty="0" smtClean="0">
                <a:solidFill>
                  <a:srgbClr val="FF0000"/>
                </a:solidFill>
              </a:rPr>
              <a:t>:</a:t>
            </a:r>
            <a:r>
              <a:rPr lang="ru-RU" altLang="ru-RU" sz="2400" b="1" dirty="0" smtClean="0">
                <a:solidFill>
                  <a:srgbClr val="FF0000"/>
                </a:solidFill>
              </a:rPr>
              <a:t/>
            </a:r>
            <a:br>
              <a:rPr lang="ru-RU" altLang="ru-RU" sz="2400" b="1" dirty="0" smtClean="0">
                <a:solidFill>
                  <a:srgbClr val="FF0000"/>
                </a:solidFill>
              </a:rPr>
            </a:br>
            <a:endParaRPr lang="uk-UA" altLang="ru-RU" sz="2400" b="1" dirty="0">
              <a:solidFill>
                <a:srgbClr val="FF0000"/>
              </a:solidFill>
            </a:endParaRPr>
          </a:p>
        </p:txBody>
      </p:sp>
      <p:sp>
        <p:nvSpPr>
          <p:cNvPr id="5" name="Rectangle 3"/>
          <p:cNvSpPr txBox="1">
            <a:spLocks noChangeArrowheads="1"/>
          </p:cNvSpPr>
          <p:nvPr/>
        </p:nvSpPr>
        <p:spPr bwMode="auto">
          <a:xfrm>
            <a:off x="4724400" y="1981200"/>
            <a:ext cx="4114800" cy="685800"/>
          </a:xfrm>
          <a:prstGeom prst="rect">
            <a:avLst/>
          </a:prstGeom>
          <a:solidFill>
            <a:schemeClr val="accent5"/>
          </a:solidFill>
          <a:ln>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Font typeface="Wingdings" pitchFamily="2" charset="2"/>
              <a:buNone/>
            </a:pPr>
            <a:r>
              <a:rPr lang="en-US" sz="2000" kern="0" dirty="0"/>
              <a:t>2</a:t>
            </a:r>
            <a:r>
              <a:rPr lang="ru-RU" sz="2000" kern="0" dirty="0" smtClean="0"/>
              <a:t>) </a:t>
            </a:r>
            <a:r>
              <a:rPr lang="uk-UA" sz="2000" kern="0" dirty="0"/>
              <a:t>о</a:t>
            </a:r>
            <a:r>
              <a:rPr lang="uk-UA" sz="2000" kern="0" dirty="0" smtClean="0"/>
              <a:t>кремих (спеціальних)</a:t>
            </a:r>
            <a:r>
              <a:rPr lang="ru-RU" sz="2000" kern="0" dirty="0" smtClean="0"/>
              <a:t> методик </a:t>
            </a:r>
            <a:r>
              <a:rPr lang="uk-UA" sz="2000" kern="0" dirty="0" smtClean="0"/>
              <a:t>розслідування злочинів</a:t>
            </a:r>
            <a:r>
              <a:rPr lang="ru-RU" sz="2000" kern="0" dirty="0" smtClean="0"/>
              <a:t>	</a:t>
            </a:r>
            <a:endParaRPr lang="uk-UA" altLang="ru-RU" sz="2000" b="1" i="1" kern="0" dirty="0"/>
          </a:p>
        </p:txBody>
      </p:sp>
      <p:sp>
        <p:nvSpPr>
          <p:cNvPr id="6" name="Rectangle 3"/>
          <p:cNvSpPr txBox="1">
            <a:spLocks noChangeArrowheads="1"/>
          </p:cNvSpPr>
          <p:nvPr/>
        </p:nvSpPr>
        <p:spPr bwMode="auto">
          <a:xfrm>
            <a:off x="304800" y="3048000"/>
            <a:ext cx="4114800" cy="3657600"/>
          </a:xfrm>
          <a:prstGeom prst="rect">
            <a:avLst/>
          </a:prstGeom>
          <a:solidFill>
            <a:schemeClr val="accent5"/>
          </a:solidFill>
          <a:ln>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1800" dirty="0" smtClean="0"/>
              <a:t>включає дані вивчення загальних закономірностей організації і проведення розслідування, об’єкт дослідження, завдання і принципи криміналістичної методики, місце у системі криміналістики, загальну характеристику структури окремих методик розслідування, які застосовуються відносно спеціальних груп злочинів, а також їх наукову обґрунтованість і взаємозв’язок з іншими галузями знань</a:t>
            </a:r>
            <a:r>
              <a:rPr lang="ru-RU" sz="2000" kern="0" dirty="0" smtClean="0"/>
              <a:t>	</a:t>
            </a:r>
            <a:endParaRPr lang="uk-UA" altLang="ru-RU" sz="2000" b="1" i="1" kern="0" dirty="0"/>
          </a:p>
        </p:txBody>
      </p:sp>
      <p:sp>
        <p:nvSpPr>
          <p:cNvPr id="7" name="Rectangle 3"/>
          <p:cNvSpPr txBox="1">
            <a:spLocks noChangeArrowheads="1"/>
          </p:cNvSpPr>
          <p:nvPr/>
        </p:nvSpPr>
        <p:spPr bwMode="auto">
          <a:xfrm>
            <a:off x="4724400" y="3048000"/>
            <a:ext cx="4114800" cy="3664527"/>
          </a:xfrm>
          <a:prstGeom prst="rect">
            <a:avLst/>
          </a:prstGeom>
          <a:solidFill>
            <a:schemeClr val="accent5"/>
          </a:solidFill>
          <a:ln>
            <a:solidFill>
              <a:schemeClr val="tx1"/>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1800" dirty="0" smtClean="0"/>
              <a:t>вивчають криміналістичну класифікацію злочинів, методику їх розслідування, структуру окремих методик розслідування, визначають те типове, що характерне для розслідування злочинів визначеного виду чи групи, але вони не містять і не можуть містити всіх рекомендацій з розслідування кожного посягання, що належить до цього виду чи групи.</a:t>
            </a:r>
            <a:endParaRPr lang="uk-UA" altLang="ru-RU" sz="1800" b="1" i="1" kern="0" dirty="0"/>
          </a:p>
        </p:txBody>
      </p:sp>
      <p:sp>
        <p:nvSpPr>
          <p:cNvPr id="4" name="Стрелка вниз 3"/>
          <p:cNvSpPr/>
          <p:nvPr/>
        </p:nvSpPr>
        <p:spPr>
          <a:xfrm>
            <a:off x="2247900" y="2667000"/>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Стрелка вниз 7"/>
          <p:cNvSpPr/>
          <p:nvPr/>
        </p:nvSpPr>
        <p:spPr>
          <a:xfrm>
            <a:off x="6781800" y="2667000"/>
            <a:ext cx="228600"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3383656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par>
                                <p:cTn id="17" presetID="22" presetClass="entr" presetSubtype="4"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par>
                          <p:cTn id="20" fill="hold">
                            <p:stCondLst>
                              <p:cond delay="1000"/>
                            </p:stCondLst>
                            <p:childTnLst>
                              <p:par>
                                <p:cTn id="21" presetID="40" presetClass="entr" presetSubtype="0" fill="hold" grpId="0" nodeType="afterEffect">
                                  <p:stCondLst>
                                    <p:cond delay="0"/>
                                  </p:stCondLst>
                                  <p:childTnLst>
                                    <p:set>
                                      <p:cBhvr>
                                        <p:cTn id="22" dur="1" fill="hold">
                                          <p:stCondLst>
                                            <p:cond delay="0"/>
                                          </p:stCondLst>
                                        </p:cTn>
                                        <p:tgtEl>
                                          <p:spTgt spid="5">
                                            <p:bg/>
                                          </p:spTgt>
                                        </p:tgtEl>
                                        <p:attrNameLst>
                                          <p:attrName>style.visibility</p:attrName>
                                        </p:attrNameLst>
                                      </p:cBhvr>
                                      <p:to>
                                        <p:strVal val="visible"/>
                                      </p:to>
                                    </p:set>
                                    <p:animEffect transition="in" filter="fade">
                                      <p:cBhvr>
                                        <p:cTn id="23" dur="1000">
                                          <p:stCondLst>
                                            <p:cond delay="0"/>
                                          </p:stCondLst>
                                        </p:cTn>
                                        <p:tgtEl>
                                          <p:spTgt spid="5">
                                            <p:bg/>
                                          </p:spTgt>
                                        </p:tgtEl>
                                      </p:cBhvr>
                                    </p:animEffect>
                                    <p:anim calcmode="lin" valueType="num">
                                      <p:cBhvr>
                                        <p:cTn id="24"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0" presetClass="entr" presetSubtype="0" fill="hold" grpId="0"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Effect transition="in" filter="fade">
                                      <p:cBhvr>
                                        <p:cTn id="30" dur="1000">
                                          <p:stCondLst>
                                            <p:cond delay="0"/>
                                          </p:stCondLst>
                                        </p:cTn>
                                        <p:tgtEl>
                                          <p:spTgt spid="5">
                                            <p:txEl>
                                              <p:pRg st="0" end="0"/>
                                            </p:txEl>
                                          </p:spTgt>
                                        </p:tgtEl>
                                      </p:cBhvr>
                                    </p:animEffect>
                                    <p:anim calcmode="lin" valueType="num">
                                      <p:cBhvr>
                                        <p:cTn id="31" dur="1000" fill="hold">
                                          <p:stCondLst>
                                            <p:cond delay="0"/>
                                          </p:stCondLst>
                                        </p:cTn>
                                        <p:tgtEl>
                                          <p:spTgt spid="5">
                                            <p:txEl>
                                              <p:pRg st="0" end="0"/>
                                            </p:txEl>
                                          </p:spTgt>
                                        </p:tgtEl>
                                        <p:attrNameLst>
                                          <p:attrName>ppt_x</p:attrName>
                                        </p:attrNameLst>
                                      </p:cBhvr>
                                      <p:tavLst>
                                        <p:tav tm="0">
                                          <p:val>
                                            <p:strVal val="#ppt_x-.1"/>
                                          </p:val>
                                        </p:tav>
                                        <p:tav tm="100000">
                                          <p:val>
                                            <p:strVal val="#ppt_x"/>
                                          </p:val>
                                        </p:tav>
                                      </p:tavLst>
                                    </p:anim>
                                    <p:anim calcmode="lin" valueType="num">
                                      <p:cBhvr>
                                        <p:cTn id="32" dur="1000" fill="hold">
                                          <p:stCondLst>
                                            <p:cond delay="0"/>
                                          </p:stCondLst>
                                        </p:cTn>
                                        <p:tgtEl>
                                          <p:spTgt spid="5">
                                            <p:txEl>
                                              <p:pRg st="0" end="0"/>
                                            </p:txEl>
                                          </p:spTgt>
                                        </p:tgtEl>
                                        <p:attrNameLst>
                                          <p:attrName>ppt_y</p:attrName>
                                        </p:attrNameLst>
                                      </p:cBhvr>
                                      <p:tavLst>
                                        <p:tav tm="0">
                                          <p:val>
                                            <p:strVal val="#ppt_y"/>
                                          </p:val>
                                        </p:tav>
                                        <p:tav tm="100000">
                                          <p:val>
                                            <p:strVal val="#ppt_y"/>
                                          </p:val>
                                        </p:tav>
                                      </p:tavLst>
                                    </p:anim>
                                  </p:childTnLst>
                                </p:cTn>
                              </p:par>
                            </p:childTnLst>
                          </p:cTn>
                        </p:par>
                        <p:par>
                          <p:cTn id="33" fill="hold">
                            <p:stCondLst>
                              <p:cond delay="1000"/>
                            </p:stCondLst>
                            <p:childTnLst>
                              <p:par>
                                <p:cTn id="34" presetID="40" presetClass="entr" presetSubtype="0" fill="hold" grpId="0" nodeType="afterEffect">
                                  <p:stCondLst>
                                    <p:cond delay="0"/>
                                  </p:stCondLst>
                                  <p:childTnLst>
                                    <p:set>
                                      <p:cBhvr>
                                        <p:cTn id="35" dur="1" fill="hold">
                                          <p:stCondLst>
                                            <p:cond delay="0"/>
                                          </p:stCondLst>
                                        </p:cTn>
                                        <p:tgtEl>
                                          <p:spTgt spid="6">
                                            <p:bg/>
                                          </p:spTgt>
                                        </p:tgtEl>
                                        <p:attrNameLst>
                                          <p:attrName>style.visibility</p:attrName>
                                        </p:attrNameLst>
                                      </p:cBhvr>
                                      <p:to>
                                        <p:strVal val="visible"/>
                                      </p:to>
                                    </p:set>
                                    <p:animEffect transition="in" filter="fade">
                                      <p:cBhvr>
                                        <p:cTn id="36" dur="1000">
                                          <p:stCondLst>
                                            <p:cond delay="0"/>
                                          </p:stCondLst>
                                        </p:cTn>
                                        <p:tgtEl>
                                          <p:spTgt spid="6">
                                            <p:bg/>
                                          </p:spTgt>
                                        </p:tgtEl>
                                      </p:cBhvr>
                                    </p:animEffect>
                                    <p:anim calcmode="lin" valueType="num">
                                      <p:cBhvr>
                                        <p:cTn id="37"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38"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0" presetClass="entr" presetSubtype="0"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animEffect transition="in" filter="fade">
                                      <p:cBhvr>
                                        <p:cTn id="43" dur="1000">
                                          <p:stCondLst>
                                            <p:cond delay="0"/>
                                          </p:stCondLst>
                                        </p:cTn>
                                        <p:tgtEl>
                                          <p:spTgt spid="6">
                                            <p:txEl>
                                              <p:pRg st="0" end="0"/>
                                            </p:txEl>
                                          </p:spTgt>
                                        </p:tgtEl>
                                      </p:cBhvr>
                                    </p:animEffect>
                                    <p:anim calcmode="lin" valueType="num">
                                      <p:cBhvr>
                                        <p:cTn id="44" dur="1000" fill="hold">
                                          <p:stCondLst>
                                            <p:cond delay="0"/>
                                          </p:stCondLst>
                                        </p:cTn>
                                        <p:tgtEl>
                                          <p:spTgt spid="6">
                                            <p:txEl>
                                              <p:pRg st="0" end="0"/>
                                            </p:txEl>
                                          </p:spTgt>
                                        </p:tgtEl>
                                        <p:attrNameLst>
                                          <p:attrName>ppt_x</p:attrName>
                                        </p:attrNameLst>
                                      </p:cBhvr>
                                      <p:tavLst>
                                        <p:tav tm="0">
                                          <p:val>
                                            <p:strVal val="#ppt_x-.1"/>
                                          </p:val>
                                        </p:tav>
                                        <p:tav tm="100000">
                                          <p:val>
                                            <p:strVal val="#ppt_x"/>
                                          </p:val>
                                        </p:tav>
                                      </p:tavLst>
                                    </p:anim>
                                    <p:anim calcmode="lin" valueType="num">
                                      <p:cBhvr>
                                        <p:cTn id="45" dur="1000" fill="hold">
                                          <p:stCondLst>
                                            <p:cond delay="0"/>
                                          </p:stCondLst>
                                        </p:cTn>
                                        <p:tgtEl>
                                          <p:spTgt spid="6">
                                            <p:txEl>
                                              <p:pRg st="0" end="0"/>
                                            </p:txEl>
                                          </p:spTgt>
                                        </p:tgtEl>
                                        <p:attrNameLst>
                                          <p:attrName>ppt_y</p:attrName>
                                        </p:attrNameLst>
                                      </p:cBhvr>
                                      <p:tavLst>
                                        <p:tav tm="0">
                                          <p:val>
                                            <p:strVal val="#ppt_y"/>
                                          </p:val>
                                        </p:tav>
                                        <p:tav tm="100000">
                                          <p:val>
                                            <p:strVal val="#ppt_y"/>
                                          </p:val>
                                        </p:tav>
                                      </p:tavLst>
                                    </p:anim>
                                  </p:childTnLst>
                                </p:cTn>
                              </p:par>
                            </p:childTnLst>
                          </p:cTn>
                        </p:par>
                        <p:par>
                          <p:cTn id="46" fill="hold">
                            <p:stCondLst>
                              <p:cond delay="1000"/>
                            </p:stCondLst>
                            <p:childTnLst>
                              <p:par>
                                <p:cTn id="47" presetID="40" presetClass="entr" presetSubtype="0" fill="hold" grpId="0" nodeType="afterEffect">
                                  <p:stCondLst>
                                    <p:cond delay="0"/>
                                  </p:stCondLst>
                                  <p:childTnLst>
                                    <p:set>
                                      <p:cBhvr>
                                        <p:cTn id="48" dur="1" fill="hold">
                                          <p:stCondLst>
                                            <p:cond delay="0"/>
                                          </p:stCondLst>
                                        </p:cTn>
                                        <p:tgtEl>
                                          <p:spTgt spid="7">
                                            <p:bg/>
                                          </p:spTgt>
                                        </p:tgtEl>
                                        <p:attrNameLst>
                                          <p:attrName>style.visibility</p:attrName>
                                        </p:attrNameLst>
                                      </p:cBhvr>
                                      <p:to>
                                        <p:strVal val="visible"/>
                                      </p:to>
                                    </p:set>
                                    <p:animEffect transition="in" filter="fade">
                                      <p:cBhvr>
                                        <p:cTn id="49" dur="1000">
                                          <p:stCondLst>
                                            <p:cond delay="0"/>
                                          </p:stCondLst>
                                        </p:cTn>
                                        <p:tgtEl>
                                          <p:spTgt spid="7">
                                            <p:bg/>
                                          </p:spTgt>
                                        </p:tgtEl>
                                      </p:cBhvr>
                                    </p:animEffect>
                                    <p:anim calcmode="lin" valueType="num">
                                      <p:cBhvr>
                                        <p:cTn id="50" dur="1000" fill="hold">
                                          <p:stCondLst>
                                            <p:cond delay="0"/>
                                          </p:stCondLst>
                                        </p:cTn>
                                        <p:tgtEl>
                                          <p:spTgt spid="7">
                                            <p:bg/>
                                          </p:spTgt>
                                        </p:tgtEl>
                                        <p:attrNameLst>
                                          <p:attrName>ppt_x</p:attrName>
                                        </p:attrNameLst>
                                      </p:cBhvr>
                                      <p:tavLst>
                                        <p:tav tm="0">
                                          <p:val>
                                            <p:strVal val="#ppt_x-.1"/>
                                          </p:val>
                                        </p:tav>
                                        <p:tav tm="100000">
                                          <p:val>
                                            <p:strVal val="#ppt_x"/>
                                          </p:val>
                                        </p:tav>
                                      </p:tavLst>
                                    </p:anim>
                                    <p:anim calcmode="lin" valueType="num">
                                      <p:cBhvr>
                                        <p:cTn id="51" dur="1000" fill="hold">
                                          <p:stCondLst>
                                            <p:cond delay="0"/>
                                          </p:stCondLst>
                                        </p:cTn>
                                        <p:tgtEl>
                                          <p:spTgt spid="7">
                                            <p:bg/>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grpId="0" nodeType="clickEffect">
                                  <p:stCondLst>
                                    <p:cond delay="0"/>
                                  </p:stCondLst>
                                  <p:childTnLst>
                                    <p:set>
                                      <p:cBhvr>
                                        <p:cTn id="55" dur="1" fill="hold">
                                          <p:stCondLst>
                                            <p:cond delay="0"/>
                                          </p:stCondLst>
                                        </p:cTn>
                                        <p:tgtEl>
                                          <p:spTgt spid="7">
                                            <p:txEl>
                                              <p:pRg st="0" end="0"/>
                                            </p:txEl>
                                          </p:spTgt>
                                        </p:tgtEl>
                                        <p:attrNameLst>
                                          <p:attrName>style.visibility</p:attrName>
                                        </p:attrNameLst>
                                      </p:cBhvr>
                                      <p:to>
                                        <p:strVal val="visible"/>
                                      </p:to>
                                    </p:set>
                                    <p:animEffect transition="in" filter="fade">
                                      <p:cBhvr>
                                        <p:cTn id="56" dur="1000">
                                          <p:stCondLst>
                                            <p:cond delay="0"/>
                                          </p:stCondLst>
                                        </p:cTn>
                                        <p:tgtEl>
                                          <p:spTgt spid="7">
                                            <p:txEl>
                                              <p:pRg st="0" end="0"/>
                                            </p:txEl>
                                          </p:spTgt>
                                        </p:tgtEl>
                                      </p:cBhvr>
                                    </p:animEffect>
                                    <p:anim calcmode="lin" valueType="num">
                                      <p:cBhvr>
                                        <p:cTn id="57" dur="1000" fill="hold">
                                          <p:stCondLst>
                                            <p:cond delay="0"/>
                                          </p:stCondLst>
                                        </p:cTn>
                                        <p:tgtEl>
                                          <p:spTgt spid="7">
                                            <p:txEl>
                                              <p:pRg st="0" end="0"/>
                                            </p:txEl>
                                          </p:spTgt>
                                        </p:tgtEl>
                                        <p:attrNameLst>
                                          <p:attrName>ppt_x</p:attrName>
                                        </p:attrNameLst>
                                      </p:cBhvr>
                                      <p:tavLst>
                                        <p:tav tm="0">
                                          <p:val>
                                            <p:strVal val="#ppt_x-.1"/>
                                          </p:val>
                                        </p:tav>
                                        <p:tav tm="100000">
                                          <p:val>
                                            <p:strVal val="#ppt_x"/>
                                          </p:val>
                                        </p:tav>
                                      </p:tavLst>
                                    </p:anim>
                                    <p:anim calcmode="lin" valueType="num">
                                      <p:cBhvr>
                                        <p:cTn id="58" dur="1000" fill="hold">
                                          <p:stCondLst>
                                            <p:cond delay="0"/>
                                          </p:stCondLst>
                                        </p:cTn>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P spid="5" grpId="0" build="p" animBg="1"/>
      <p:bldP spid="6" grpId="0" build="p" animBg="1"/>
      <p:bldP spid="7"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839200" cy="762000"/>
          </a:xfrm>
        </p:spPr>
        <p:txBody>
          <a:bodyPr/>
          <a:lstStyle/>
          <a:p>
            <a:pPr algn="ctr"/>
            <a:r>
              <a:rPr lang="ru-RU" altLang="ru-RU" sz="2600" b="1" dirty="0" err="1">
                <a:solidFill>
                  <a:srgbClr val="FF0000"/>
                </a:solidFill>
              </a:rPr>
              <a:t>Принципи</a:t>
            </a:r>
            <a:r>
              <a:rPr lang="ru-RU" altLang="ru-RU" sz="2600" b="1" dirty="0">
                <a:solidFill>
                  <a:srgbClr val="FF0000"/>
                </a:solidFill>
              </a:rPr>
              <a:t> методики </a:t>
            </a:r>
            <a:r>
              <a:rPr lang="ru-RU" altLang="ru-RU" sz="2600" b="1" dirty="0" err="1" smtClean="0">
                <a:solidFill>
                  <a:srgbClr val="FF0000"/>
                </a:solidFill>
              </a:rPr>
              <a:t>розслідування</a:t>
            </a:r>
            <a:r>
              <a:rPr lang="ru-RU" altLang="ru-RU" sz="2600" b="1" dirty="0" smtClean="0">
                <a:solidFill>
                  <a:srgbClr val="FF0000"/>
                </a:solidFill>
              </a:rPr>
              <a:t> </a:t>
            </a:r>
            <a:r>
              <a:rPr lang="ru-RU" altLang="ru-RU" sz="2600" b="1" dirty="0" err="1" smtClean="0">
                <a:solidFill>
                  <a:srgbClr val="FF0000"/>
                </a:solidFill>
              </a:rPr>
              <a:t>окремих</a:t>
            </a:r>
            <a:r>
              <a:rPr lang="ru-RU" altLang="ru-RU" sz="2600" b="1" dirty="0" smtClean="0">
                <a:solidFill>
                  <a:srgbClr val="FF0000"/>
                </a:solidFill>
              </a:rPr>
              <a:t> </a:t>
            </a:r>
            <a:r>
              <a:rPr lang="ru-RU" altLang="ru-RU" sz="2600" b="1" dirty="0" err="1" smtClean="0">
                <a:solidFill>
                  <a:srgbClr val="FF0000"/>
                </a:solidFill>
              </a:rPr>
              <a:t>видів</a:t>
            </a:r>
            <a:r>
              <a:rPr lang="ru-RU" altLang="ru-RU" sz="2600" b="1" dirty="0" smtClean="0">
                <a:solidFill>
                  <a:srgbClr val="FF0000"/>
                </a:solidFill>
              </a:rPr>
              <a:t> </a:t>
            </a:r>
            <a:r>
              <a:rPr lang="ru-RU" altLang="ru-RU" sz="2600" b="1" dirty="0" err="1" smtClean="0">
                <a:solidFill>
                  <a:srgbClr val="FF0000"/>
                </a:solidFill>
              </a:rPr>
              <a:t>злочинів</a:t>
            </a:r>
            <a:r>
              <a:rPr lang="ru-RU" altLang="ru-RU" sz="2600" b="1" dirty="0" smtClean="0">
                <a:solidFill>
                  <a:srgbClr val="FF0000"/>
                </a:solidFill>
              </a:rPr>
              <a:t> </a:t>
            </a:r>
            <a:r>
              <a:rPr lang="ru-RU" altLang="ru-RU" sz="2600" b="1" dirty="0" err="1" smtClean="0">
                <a:solidFill>
                  <a:srgbClr val="FF0000"/>
                </a:solidFill>
              </a:rPr>
              <a:t>будуються</a:t>
            </a:r>
            <a:r>
              <a:rPr lang="ru-RU" altLang="ru-RU" sz="2600" b="1" dirty="0" smtClean="0">
                <a:solidFill>
                  <a:srgbClr val="FF0000"/>
                </a:solidFill>
              </a:rPr>
              <a:t> </a:t>
            </a:r>
            <a:r>
              <a:rPr lang="ru-RU" altLang="ru-RU" sz="2600" b="1" dirty="0">
                <a:solidFill>
                  <a:srgbClr val="FF0000"/>
                </a:solidFill>
              </a:rPr>
              <a:t>на</a:t>
            </a:r>
            <a:r>
              <a:rPr lang="ru-RU" altLang="ru-RU" sz="26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04801" y="1295400"/>
            <a:ext cx="8610600" cy="5334000"/>
          </a:xfrm>
          <a:prstGeom prst="rect">
            <a:avLst/>
          </a:prstGeom>
          <a:solidFill>
            <a:schemeClr val="accent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000" dirty="0" smtClean="0"/>
              <a:t>1) суворій відповідності вимогам закону;</a:t>
            </a:r>
          </a:p>
          <a:p>
            <a:pPr marL="0" indent="0">
              <a:buNone/>
            </a:pPr>
            <a:r>
              <a:rPr lang="uk-UA" sz="2000" dirty="0" smtClean="0"/>
              <a:t>2) науковій обґрунтованості;</a:t>
            </a:r>
          </a:p>
          <a:p>
            <a:pPr marL="0" indent="0">
              <a:buNone/>
            </a:pPr>
            <a:r>
              <a:rPr lang="uk-UA" sz="2000" dirty="0" smtClean="0"/>
              <a:t>3) обумовленості її характеру і змісту колом обставин, що належать встановленню;</a:t>
            </a:r>
          </a:p>
          <a:p>
            <a:pPr marL="0" indent="0">
              <a:buNone/>
            </a:pPr>
            <a:r>
              <a:rPr lang="uk-UA" sz="2000" dirty="0" smtClean="0"/>
              <a:t>4) етапності розслідування, що відображають особливості виявлення і збирання доказової інформації на початку  розслідування  кримінального правопорушення, і проведення </a:t>
            </a:r>
            <a:r>
              <a:rPr lang="uk-UA" sz="2000" dirty="0" err="1" smtClean="0"/>
              <a:t>першопочаткових</a:t>
            </a:r>
            <a:r>
              <a:rPr lang="uk-UA" sz="2000" dirty="0" smtClean="0"/>
              <a:t> слідчих дій;</a:t>
            </a:r>
          </a:p>
          <a:p>
            <a:pPr marL="0" indent="0">
              <a:buNone/>
            </a:pPr>
            <a:r>
              <a:rPr lang="uk-UA" sz="2000" dirty="0" smtClean="0"/>
              <a:t>5) залежності від слідчих ситуацій, що створюються;</a:t>
            </a:r>
          </a:p>
          <a:p>
            <a:pPr marL="0" indent="0">
              <a:buNone/>
            </a:pPr>
            <a:r>
              <a:rPr lang="uk-UA" sz="2000" dirty="0" smtClean="0"/>
              <a:t>6) забезпеченні оптимальної послідовності проведення необхідних слідчих дій, що гарантують повноту і всебічність розслідування;</a:t>
            </a:r>
          </a:p>
          <a:p>
            <a:pPr marL="0" indent="0">
              <a:buNone/>
            </a:pPr>
            <a:r>
              <a:rPr lang="uk-UA" sz="2000" dirty="0" smtClean="0"/>
              <a:t>7) принципі об’єктивності, що передбачає забезпечення обвинуваченому права на захист;</a:t>
            </a:r>
          </a:p>
          <a:p>
            <a:pPr marL="0" indent="0">
              <a:buNone/>
            </a:pPr>
            <a:r>
              <a:rPr lang="uk-UA" sz="2000" dirty="0" smtClean="0"/>
              <a:t>8) комплексному використанні засобів і можливостей для швидкого, повного і економічного вирішення загальних і спеціальних завдань розслідування.</a:t>
            </a:r>
            <a:endParaRPr lang="uk-UA" altLang="ru-RU" sz="2000" b="1" i="1" kern="0" dirty="0"/>
          </a:p>
        </p:txBody>
      </p:sp>
    </p:spTree>
    <p:extLst>
      <p:ext uri="{BB962C8B-B14F-4D97-AF65-F5344CB8AC3E}">
        <p14:creationId xmlns:p14="http://schemas.microsoft.com/office/powerpoint/2010/main" val="328315684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childTnLst>
                                    <p:set>
                                      <p:cBhvr>
                                        <p:cTn id="24" dur="1" fill="hold">
                                          <p:stCondLst>
                                            <p:cond delay="0"/>
                                          </p:stCondLst>
                                        </p:cTn>
                                        <p:tgtEl>
                                          <p:spTgt spid="8">
                                            <p:txEl>
                                              <p:pRg st="1" end="1"/>
                                            </p:txEl>
                                          </p:spTgt>
                                        </p:tgtEl>
                                        <p:attrNameLst>
                                          <p:attrName>style.visibility</p:attrName>
                                        </p:attrNameLst>
                                      </p:cBhvr>
                                      <p:to>
                                        <p:strVal val="visible"/>
                                      </p:to>
                                    </p:set>
                                    <p:animEffect transition="in" filter="fade">
                                      <p:cBhvr>
                                        <p:cTn id="25" dur="1000">
                                          <p:stCondLst>
                                            <p:cond delay="0"/>
                                          </p:stCondLst>
                                        </p:cTn>
                                        <p:tgtEl>
                                          <p:spTgt spid="8">
                                            <p:txEl>
                                              <p:pRg st="1" end="1"/>
                                            </p:txEl>
                                          </p:spTgt>
                                        </p:tgtEl>
                                      </p:cBhvr>
                                    </p:animEffect>
                                    <p:anim calcmode="lin" valueType="num">
                                      <p:cBhvr>
                                        <p:cTn id="26"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0" presetClass="entr" presetSubtype="0" fill="hold" grpId="0" nodeType="clickEffect">
                                  <p:stCondLst>
                                    <p:cond delay="0"/>
                                  </p:stCondLst>
                                  <p:childTnLst>
                                    <p:set>
                                      <p:cBhvr>
                                        <p:cTn id="31" dur="1" fill="hold">
                                          <p:stCondLst>
                                            <p:cond delay="0"/>
                                          </p:stCondLst>
                                        </p:cTn>
                                        <p:tgtEl>
                                          <p:spTgt spid="8">
                                            <p:txEl>
                                              <p:pRg st="2" end="2"/>
                                            </p:txEl>
                                          </p:spTgt>
                                        </p:tgtEl>
                                        <p:attrNameLst>
                                          <p:attrName>style.visibility</p:attrName>
                                        </p:attrNameLst>
                                      </p:cBhvr>
                                      <p:to>
                                        <p:strVal val="visible"/>
                                      </p:to>
                                    </p:set>
                                    <p:animEffect transition="in" filter="fade">
                                      <p:cBhvr>
                                        <p:cTn id="32" dur="1000">
                                          <p:stCondLst>
                                            <p:cond delay="0"/>
                                          </p:stCondLst>
                                        </p:cTn>
                                        <p:tgtEl>
                                          <p:spTgt spid="8">
                                            <p:txEl>
                                              <p:pRg st="2" end="2"/>
                                            </p:txEl>
                                          </p:spTgt>
                                        </p:tgtEl>
                                      </p:cBhvr>
                                    </p:animEffect>
                                    <p:anim calcmode="lin" valueType="num">
                                      <p:cBhvr>
                                        <p:cTn id="33" dur="1000" fill="hold">
                                          <p:stCondLst>
                                            <p:cond delay="0"/>
                                          </p:stCondLst>
                                        </p:cTn>
                                        <p:tgtEl>
                                          <p:spTgt spid="8">
                                            <p:txEl>
                                              <p:pRg st="2" end="2"/>
                                            </p:txEl>
                                          </p:spTgt>
                                        </p:tgtEl>
                                        <p:attrNameLst>
                                          <p:attrName>ppt_x</p:attrName>
                                        </p:attrNameLst>
                                      </p:cBhvr>
                                      <p:tavLst>
                                        <p:tav tm="0">
                                          <p:val>
                                            <p:strVal val="#ppt_x-.1"/>
                                          </p:val>
                                        </p:tav>
                                        <p:tav tm="100000">
                                          <p:val>
                                            <p:strVal val="#ppt_x"/>
                                          </p:val>
                                        </p:tav>
                                      </p:tavLst>
                                    </p:anim>
                                    <p:anim calcmode="lin" valueType="num">
                                      <p:cBhvr>
                                        <p:cTn id="34" dur="1000" fill="hold">
                                          <p:stCondLst>
                                            <p:cond delay="0"/>
                                          </p:stCondLst>
                                        </p:cTn>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0" presetClass="entr" presetSubtype="0" fill="hold" grpId="0" nodeType="clickEffect">
                                  <p:stCondLst>
                                    <p:cond delay="0"/>
                                  </p:stCondLst>
                                  <p:childTnLst>
                                    <p:set>
                                      <p:cBhvr>
                                        <p:cTn id="38" dur="1" fill="hold">
                                          <p:stCondLst>
                                            <p:cond delay="0"/>
                                          </p:stCondLst>
                                        </p:cTn>
                                        <p:tgtEl>
                                          <p:spTgt spid="8">
                                            <p:txEl>
                                              <p:pRg st="3" end="3"/>
                                            </p:txEl>
                                          </p:spTgt>
                                        </p:tgtEl>
                                        <p:attrNameLst>
                                          <p:attrName>style.visibility</p:attrName>
                                        </p:attrNameLst>
                                      </p:cBhvr>
                                      <p:to>
                                        <p:strVal val="visible"/>
                                      </p:to>
                                    </p:set>
                                    <p:animEffect transition="in" filter="fade">
                                      <p:cBhvr>
                                        <p:cTn id="39" dur="1000">
                                          <p:stCondLst>
                                            <p:cond delay="0"/>
                                          </p:stCondLst>
                                        </p:cTn>
                                        <p:tgtEl>
                                          <p:spTgt spid="8">
                                            <p:txEl>
                                              <p:pRg st="3" end="3"/>
                                            </p:txEl>
                                          </p:spTgt>
                                        </p:tgtEl>
                                      </p:cBhvr>
                                    </p:animEffect>
                                    <p:anim calcmode="lin" valueType="num">
                                      <p:cBhvr>
                                        <p:cTn id="40" dur="1000" fill="hold">
                                          <p:stCondLst>
                                            <p:cond delay="0"/>
                                          </p:stCondLst>
                                        </p:cTn>
                                        <p:tgtEl>
                                          <p:spTgt spid="8">
                                            <p:txEl>
                                              <p:pRg st="3" end="3"/>
                                            </p:txEl>
                                          </p:spTgt>
                                        </p:tgtEl>
                                        <p:attrNameLst>
                                          <p:attrName>ppt_x</p:attrName>
                                        </p:attrNameLst>
                                      </p:cBhvr>
                                      <p:tavLst>
                                        <p:tav tm="0">
                                          <p:val>
                                            <p:strVal val="#ppt_x-.1"/>
                                          </p:val>
                                        </p:tav>
                                        <p:tav tm="100000">
                                          <p:val>
                                            <p:strVal val="#ppt_x"/>
                                          </p:val>
                                        </p:tav>
                                      </p:tavLst>
                                    </p:anim>
                                    <p:anim calcmode="lin" valueType="num">
                                      <p:cBhvr>
                                        <p:cTn id="41" dur="1000" fill="hold">
                                          <p:stCondLst>
                                            <p:cond delay="0"/>
                                          </p:stCondLst>
                                        </p:cTn>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0" presetClass="entr" presetSubtype="0" fill="hold" grpId="0" nodeType="clickEffect">
                                  <p:stCondLst>
                                    <p:cond delay="0"/>
                                  </p:stCondLst>
                                  <p:childTnLst>
                                    <p:set>
                                      <p:cBhvr>
                                        <p:cTn id="45" dur="1" fill="hold">
                                          <p:stCondLst>
                                            <p:cond delay="0"/>
                                          </p:stCondLst>
                                        </p:cTn>
                                        <p:tgtEl>
                                          <p:spTgt spid="8">
                                            <p:txEl>
                                              <p:pRg st="4" end="4"/>
                                            </p:txEl>
                                          </p:spTgt>
                                        </p:tgtEl>
                                        <p:attrNameLst>
                                          <p:attrName>style.visibility</p:attrName>
                                        </p:attrNameLst>
                                      </p:cBhvr>
                                      <p:to>
                                        <p:strVal val="visible"/>
                                      </p:to>
                                    </p:set>
                                    <p:animEffect transition="in" filter="fade">
                                      <p:cBhvr>
                                        <p:cTn id="46" dur="1000">
                                          <p:stCondLst>
                                            <p:cond delay="0"/>
                                          </p:stCondLst>
                                        </p:cTn>
                                        <p:tgtEl>
                                          <p:spTgt spid="8">
                                            <p:txEl>
                                              <p:pRg st="4" end="4"/>
                                            </p:txEl>
                                          </p:spTgt>
                                        </p:tgtEl>
                                      </p:cBhvr>
                                    </p:animEffect>
                                    <p:anim calcmode="lin" valueType="num">
                                      <p:cBhvr>
                                        <p:cTn id="47" dur="1000" fill="hold">
                                          <p:stCondLst>
                                            <p:cond delay="0"/>
                                          </p:stCondLst>
                                        </p:cTn>
                                        <p:tgtEl>
                                          <p:spTgt spid="8">
                                            <p:txEl>
                                              <p:pRg st="4" end="4"/>
                                            </p:txEl>
                                          </p:spTgt>
                                        </p:tgtEl>
                                        <p:attrNameLst>
                                          <p:attrName>ppt_x</p:attrName>
                                        </p:attrNameLst>
                                      </p:cBhvr>
                                      <p:tavLst>
                                        <p:tav tm="0">
                                          <p:val>
                                            <p:strVal val="#ppt_x-.1"/>
                                          </p:val>
                                        </p:tav>
                                        <p:tav tm="100000">
                                          <p:val>
                                            <p:strVal val="#ppt_x"/>
                                          </p:val>
                                        </p:tav>
                                      </p:tavLst>
                                    </p:anim>
                                    <p:anim calcmode="lin" valueType="num">
                                      <p:cBhvr>
                                        <p:cTn id="48" dur="1000" fill="hold">
                                          <p:stCondLst>
                                            <p:cond delay="0"/>
                                          </p:stCondLst>
                                        </p:cTn>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0" presetClass="entr" presetSubtype="0" fill="hold" grpId="0" nodeType="clickEffect">
                                  <p:stCondLst>
                                    <p:cond delay="0"/>
                                  </p:stCondLst>
                                  <p:childTnLst>
                                    <p:set>
                                      <p:cBhvr>
                                        <p:cTn id="52" dur="1" fill="hold">
                                          <p:stCondLst>
                                            <p:cond delay="0"/>
                                          </p:stCondLst>
                                        </p:cTn>
                                        <p:tgtEl>
                                          <p:spTgt spid="8">
                                            <p:txEl>
                                              <p:pRg st="5" end="5"/>
                                            </p:txEl>
                                          </p:spTgt>
                                        </p:tgtEl>
                                        <p:attrNameLst>
                                          <p:attrName>style.visibility</p:attrName>
                                        </p:attrNameLst>
                                      </p:cBhvr>
                                      <p:to>
                                        <p:strVal val="visible"/>
                                      </p:to>
                                    </p:set>
                                    <p:animEffect transition="in" filter="fade">
                                      <p:cBhvr>
                                        <p:cTn id="53" dur="1000">
                                          <p:stCondLst>
                                            <p:cond delay="0"/>
                                          </p:stCondLst>
                                        </p:cTn>
                                        <p:tgtEl>
                                          <p:spTgt spid="8">
                                            <p:txEl>
                                              <p:pRg st="5" end="5"/>
                                            </p:txEl>
                                          </p:spTgt>
                                        </p:tgtEl>
                                      </p:cBhvr>
                                    </p:animEffect>
                                    <p:anim calcmode="lin" valueType="num">
                                      <p:cBhvr>
                                        <p:cTn id="54" dur="1000" fill="hold">
                                          <p:stCondLst>
                                            <p:cond delay="0"/>
                                          </p:stCondLst>
                                        </p:cTn>
                                        <p:tgtEl>
                                          <p:spTgt spid="8">
                                            <p:txEl>
                                              <p:pRg st="5" end="5"/>
                                            </p:txEl>
                                          </p:spTgt>
                                        </p:tgtEl>
                                        <p:attrNameLst>
                                          <p:attrName>ppt_x</p:attrName>
                                        </p:attrNameLst>
                                      </p:cBhvr>
                                      <p:tavLst>
                                        <p:tav tm="0">
                                          <p:val>
                                            <p:strVal val="#ppt_x-.1"/>
                                          </p:val>
                                        </p:tav>
                                        <p:tav tm="100000">
                                          <p:val>
                                            <p:strVal val="#ppt_x"/>
                                          </p:val>
                                        </p:tav>
                                      </p:tavLst>
                                    </p:anim>
                                    <p:anim calcmode="lin" valueType="num">
                                      <p:cBhvr>
                                        <p:cTn id="55" dur="1000" fill="hold">
                                          <p:stCondLst>
                                            <p:cond delay="0"/>
                                          </p:stCondLst>
                                        </p:cTn>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0" presetClass="entr" presetSubtype="0" fill="hold" grpId="0" nodeType="clickEffect">
                                  <p:stCondLst>
                                    <p:cond delay="0"/>
                                  </p:stCondLst>
                                  <p:childTnLst>
                                    <p:set>
                                      <p:cBhvr>
                                        <p:cTn id="59" dur="1" fill="hold">
                                          <p:stCondLst>
                                            <p:cond delay="0"/>
                                          </p:stCondLst>
                                        </p:cTn>
                                        <p:tgtEl>
                                          <p:spTgt spid="8">
                                            <p:txEl>
                                              <p:pRg st="6" end="6"/>
                                            </p:txEl>
                                          </p:spTgt>
                                        </p:tgtEl>
                                        <p:attrNameLst>
                                          <p:attrName>style.visibility</p:attrName>
                                        </p:attrNameLst>
                                      </p:cBhvr>
                                      <p:to>
                                        <p:strVal val="visible"/>
                                      </p:to>
                                    </p:set>
                                    <p:animEffect transition="in" filter="fade">
                                      <p:cBhvr>
                                        <p:cTn id="60" dur="1000">
                                          <p:stCondLst>
                                            <p:cond delay="0"/>
                                          </p:stCondLst>
                                        </p:cTn>
                                        <p:tgtEl>
                                          <p:spTgt spid="8">
                                            <p:txEl>
                                              <p:pRg st="6" end="6"/>
                                            </p:txEl>
                                          </p:spTgt>
                                        </p:tgtEl>
                                      </p:cBhvr>
                                    </p:animEffect>
                                    <p:anim calcmode="lin" valueType="num">
                                      <p:cBhvr>
                                        <p:cTn id="61" dur="1000" fill="hold">
                                          <p:stCondLst>
                                            <p:cond delay="0"/>
                                          </p:stCondLst>
                                        </p:cTn>
                                        <p:tgtEl>
                                          <p:spTgt spid="8">
                                            <p:txEl>
                                              <p:pRg st="6" end="6"/>
                                            </p:txEl>
                                          </p:spTgt>
                                        </p:tgtEl>
                                        <p:attrNameLst>
                                          <p:attrName>ppt_x</p:attrName>
                                        </p:attrNameLst>
                                      </p:cBhvr>
                                      <p:tavLst>
                                        <p:tav tm="0">
                                          <p:val>
                                            <p:strVal val="#ppt_x-.1"/>
                                          </p:val>
                                        </p:tav>
                                        <p:tav tm="100000">
                                          <p:val>
                                            <p:strVal val="#ppt_x"/>
                                          </p:val>
                                        </p:tav>
                                      </p:tavLst>
                                    </p:anim>
                                    <p:anim calcmode="lin" valueType="num">
                                      <p:cBhvr>
                                        <p:cTn id="62" dur="1000" fill="hold">
                                          <p:stCondLst>
                                            <p:cond delay="0"/>
                                          </p:stCondLst>
                                        </p:cTn>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0" presetClass="entr" presetSubtype="0" fill="hold" grpId="0" nodeType="clickEffect">
                                  <p:stCondLst>
                                    <p:cond delay="0"/>
                                  </p:stCondLst>
                                  <p:childTnLst>
                                    <p:set>
                                      <p:cBhvr>
                                        <p:cTn id="66" dur="1" fill="hold">
                                          <p:stCondLst>
                                            <p:cond delay="0"/>
                                          </p:stCondLst>
                                        </p:cTn>
                                        <p:tgtEl>
                                          <p:spTgt spid="8">
                                            <p:txEl>
                                              <p:pRg st="7" end="7"/>
                                            </p:txEl>
                                          </p:spTgt>
                                        </p:tgtEl>
                                        <p:attrNameLst>
                                          <p:attrName>style.visibility</p:attrName>
                                        </p:attrNameLst>
                                      </p:cBhvr>
                                      <p:to>
                                        <p:strVal val="visible"/>
                                      </p:to>
                                    </p:set>
                                    <p:animEffect transition="in" filter="fade">
                                      <p:cBhvr>
                                        <p:cTn id="67" dur="1000">
                                          <p:stCondLst>
                                            <p:cond delay="0"/>
                                          </p:stCondLst>
                                        </p:cTn>
                                        <p:tgtEl>
                                          <p:spTgt spid="8">
                                            <p:txEl>
                                              <p:pRg st="7" end="7"/>
                                            </p:txEl>
                                          </p:spTgt>
                                        </p:tgtEl>
                                      </p:cBhvr>
                                    </p:animEffect>
                                    <p:anim calcmode="lin" valueType="num">
                                      <p:cBhvr>
                                        <p:cTn id="68" dur="1000" fill="hold">
                                          <p:stCondLst>
                                            <p:cond delay="0"/>
                                          </p:stCondLst>
                                        </p:cTn>
                                        <p:tgtEl>
                                          <p:spTgt spid="8">
                                            <p:txEl>
                                              <p:pRg st="7" end="7"/>
                                            </p:txEl>
                                          </p:spTgt>
                                        </p:tgtEl>
                                        <p:attrNameLst>
                                          <p:attrName>ppt_x</p:attrName>
                                        </p:attrNameLst>
                                      </p:cBhvr>
                                      <p:tavLst>
                                        <p:tav tm="0">
                                          <p:val>
                                            <p:strVal val="#ppt_x-.1"/>
                                          </p:val>
                                        </p:tav>
                                        <p:tav tm="100000">
                                          <p:val>
                                            <p:strVal val="#ppt_x"/>
                                          </p:val>
                                        </p:tav>
                                      </p:tavLst>
                                    </p:anim>
                                    <p:anim calcmode="lin" valueType="num">
                                      <p:cBhvr>
                                        <p:cTn id="69" dur="1000" fill="hold">
                                          <p:stCondLst>
                                            <p:cond delay="0"/>
                                          </p:stCondLst>
                                        </p:cTn>
                                        <p:tgtEl>
                                          <p:spTgt spid="8">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839200" cy="762000"/>
          </a:xfrm>
        </p:spPr>
        <p:txBody>
          <a:bodyPr/>
          <a:lstStyle/>
          <a:p>
            <a:pPr algn="ctr"/>
            <a:r>
              <a:rPr lang="ru-RU" altLang="ru-RU" sz="2400" b="1" dirty="0">
                <a:solidFill>
                  <a:srgbClr val="FF0000"/>
                </a:solidFill>
              </a:rPr>
              <a:t>Структура </a:t>
            </a:r>
            <a:r>
              <a:rPr lang="ru-RU" altLang="ru-RU" sz="2400" b="1" dirty="0" err="1">
                <a:solidFill>
                  <a:srgbClr val="FF0000"/>
                </a:solidFill>
              </a:rPr>
              <a:t>окремих</a:t>
            </a:r>
            <a:r>
              <a:rPr lang="ru-RU" altLang="ru-RU" sz="2400" b="1" dirty="0">
                <a:solidFill>
                  <a:srgbClr val="FF0000"/>
                </a:solidFill>
              </a:rPr>
              <a:t> (</a:t>
            </a:r>
            <a:r>
              <a:rPr lang="ru-RU" altLang="ru-RU" sz="2400" b="1" dirty="0" err="1">
                <a:solidFill>
                  <a:srgbClr val="FF0000"/>
                </a:solidFill>
              </a:rPr>
              <a:t>спеціальних</a:t>
            </a:r>
            <a:r>
              <a:rPr lang="ru-RU" altLang="ru-RU" sz="2400" b="1" dirty="0">
                <a:solidFill>
                  <a:srgbClr val="FF0000"/>
                </a:solidFill>
              </a:rPr>
              <a:t>) методик </a:t>
            </a:r>
            <a:r>
              <a:rPr lang="ru-RU" altLang="ru-RU" sz="2400" b="1" dirty="0" err="1">
                <a:solidFill>
                  <a:srgbClr val="FF0000"/>
                </a:solidFill>
              </a:rPr>
              <a:t>розслідування</a:t>
            </a:r>
            <a:r>
              <a:rPr lang="ru-RU" altLang="ru-RU" sz="2400" b="1" dirty="0">
                <a:solidFill>
                  <a:srgbClr val="FF0000"/>
                </a:solidFill>
              </a:rPr>
              <a:t> </a:t>
            </a:r>
            <a:r>
              <a:rPr lang="ru-RU" altLang="ru-RU" sz="2400" b="1" dirty="0" err="1">
                <a:solidFill>
                  <a:srgbClr val="FF0000"/>
                </a:solidFill>
              </a:rPr>
              <a:t>різних</a:t>
            </a:r>
            <a:r>
              <a:rPr lang="ru-RU" altLang="ru-RU" sz="2400" b="1" dirty="0">
                <a:solidFill>
                  <a:srgbClr val="FF0000"/>
                </a:solidFill>
              </a:rPr>
              <a:t> </a:t>
            </a:r>
            <a:r>
              <a:rPr lang="ru-RU" altLang="ru-RU" sz="2400" b="1" dirty="0" err="1" smtClean="0">
                <a:solidFill>
                  <a:srgbClr val="FF0000"/>
                </a:solidFill>
              </a:rPr>
              <a:t>видів</a:t>
            </a:r>
            <a:r>
              <a:rPr lang="ru-RU" altLang="ru-RU" sz="2400" b="1" dirty="0" smtClean="0">
                <a:solidFill>
                  <a:srgbClr val="FF0000"/>
                </a:solidFill>
              </a:rPr>
              <a:t>  </a:t>
            </a:r>
            <a:r>
              <a:rPr lang="ru-RU" altLang="ru-RU" sz="2400" b="1" dirty="0" err="1" smtClean="0">
                <a:solidFill>
                  <a:srgbClr val="FF0000"/>
                </a:solidFill>
              </a:rPr>
              <a:t>злочинів</a:t>
            </a:r>
            <a:r>
              <a:rPr lang="ru-RU" altLang="ru-RU" sz="2400" b="1" dirty="0" smtClean="0">
                <a:solidFill>
                  <a:srgbClr val="FF0000"/>
                </a:solidFill>
              </a:rPr>
              <a:t> </a:t>
            </a:r>
            <a:r>
              <a:rPr lang="ru-RU" altLang="ru-RU" sz="2400" b="1" dirty="0" err="1">
                <a:solidFill>
                  <a:srgbClr val="FF0000"/>
                </a:solidFill>
              </a:rPr>
              <a:t>включає</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04801" y="1524000"/>
            <a:ext cx="8610600" cy="5105400"/>
          </a:xfrm>
          <a:prstGeom prst="rect">
            <a:avLst/>
          </a:prstGeom>
          <a:solidFill>
            <a:schemeClr val="accent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 криміналістичну характеристику цього виду злочину;</a:t>
            </a:r>
          </a:p>
          <a:p>
            <a:pPr marL="0" indent="0">
              <a:buNone/>
            </a:pPr>
            <a:r>
              <a:rPr lang="uk-UA" sz="2400" b="1" dirty="0" smtClean="0"/>
              <a:t>	• обставини, що належить з’ясувати (доказати);</a:t>
            </a:r>
          </a:p>
          <a:p>
            <a:pPr marL="0" indent="0">
              <a:buNone/>
            </a:pPr>
            <a:r>
              <a:rPr lang="uk-UA" sz="2400" b="1" dirty="0" smtClean="0"/>
              <a:t>	• </a:t>
            </a:r>
            <a:r>
              <a:rPr lang="uk-UA" sz="2400" b="1" dirty="0" err="1" smtClean="0"/>
              <a:t>першопочаткові</a:t>
            </a:r>
            <a:r>
              <a:rPr lang="uk-UA" sz="2400" b="1" dirty="0" smtClean="0"/>
              <a:t> слідчі дії і оперативно-розшукові заходи;</a:t>
            </a:r>
          </a:p>
          <a:p>
            <a:pPr marL="0" indent="0">
              <a:buNone/>
            </a:pPr>
            <a:r>
              <a:rPr lang="uk-UA" sz="2400" b="1" dirty="0" smtClean="0"/>
              <a:t>	• описання типових слідчих ситуацій на стадії виявлення злочину та етапах його розслідування;</a:t>
            </a:r>
          </a:p>
          <a:p>
            <a:pPr marL="0" indent="0">
              <a:buNone/>
            </a:pPr>
            <a:r>
              <a:rPr lang="uk-UA" sz="2400" b="1" dirty="0" smtClean="0"/>
              <a:t>	• побудову слідчих версій;</a:t>
            </a:r>
          </a:p>
          <a:p>
            <a:pPr marL="0" indent="0">
              <a:buNone/>
            </a:pPr>
            <a:r>
              <a:rPr lang="uk-UA" sz="2400" b="1" dirty="0" smtClean="0"/>
              <a:t>	• організацію планування розслідування;</a:t>
            </a:r>
          </a:p>
          <a:p>
            <a:pPr marL="0" indent="0">
              <a:buNone/>
            </a:pPr>
            <a:r>
              <a:rPr lang="uk-UA" sz="2400" b="1" dirty="0" smtClean="0"/>
              <a:t>	• профілактичні дії слідчого при розслідуванні конкретного злочину.</a:t>
            </a:r>
            <a:endParaRPr lang="uk-UA" altLang="ru-RU" sz="2400" b="1" i="1" kern="0" dirty="0"/>
          </a:p>
        </p:txBody>
      </p:sp>
    </p:spTree>
    <p:extLst>
      <p:ext uri="{BB962C8B-B14F-4D97-AF65-F5344CB8AC3E}">
        <p14:creationId xmlns:p14="http://schemas.microsoft.com/office/powerpoint/2010/main" val="9961304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childTnLst>
                                    <p:set>
                                      <p:cBhvr>
                                        <p:cTn id="24" dur="1" fill="hold">
                                          <p:stCondLst>
                                            <p:cond delay="0"/>
                                          </p:stCondLst>
                                        </p:cTn>
                                        <p:tgtEl>
                                          <p:spTgt spid="8">
                                            <p:txEl>
                                              <p:pRg st="1" end="1"/>
                                            </p:txEl>
                                          </p:spTgt>
                                        </p:tgtEl>
                                        <p:attrNameLst>
                                          <p:attrName>style.visibility</p:attrName>
                                        </p:attrNameLst>
                                      </p:cBhvr>
                                      <p:to>
                                        <p:strVal val="visible"/>
                                      </p:to>
                                    </p:set>
                                    <p:animEffect transition="in" filter="fade">
                                      <p:cBhvr>
                                        <p:cTn id="25" dur="1000">
                                          <p:stCondLst>
                                            <p:cond delay="0"/>
                                          </p:stCondLst>
                                        </p:cTn>
                                        <p:tgtEl>
                                          <p:spTgt spid="8">
                                            <p:txEl>
                                              <p:pRg st="1" end="1"/>
                                            </p:txEl>
                                          </p:spTgt>
                                        </p:tgtEl>
                                      </p:cBhvr>
                                    </p:animEffect>
                                    <p:anim calcmode="lin" valueType="num">
                                      <p:cBhvr>
                                        <p:cTn id="26"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0" presetClass="entr" presetSubtype="0" fill="hold" grpId="0" nodeType="clickEffect">
                                  <p:stCondLst>
                                    <p:cond delay="0"/>
                                  </p:stCondLst>
                                  <p:childTnLst>
                                    <p:set>
                                      <p:cBhvr>
                                        <p:cTn id="31" dur="1" fill="hold">
                                          <p:stCondLst>
                                            <p:cond delay="0"/>
                                          </p:stCondLst>
                                        </p:cTn>
                                        <p:tgtEl>
                                          <p:spTgt spid="8">
                                            <p:txEl>
                                              <p:pRg st="2" end="2"/>
                                            </p:txEl>
                                          </p:spTgt>
                                        </p:tgtEl>
                                        <p:attrNameLst>
                                          <p:attrName>style.visibility</p:attrName>
                                        </p:attrNameLst>
                                      </p:cBhvr>
                                      <p:to>
                                        <p:strVal val="visible"/>
                                      </p:to>
                                    </p:set>
                                    <p:animEffect transition="in" filter="fade">
                                      <p:cBhvr>
                                        <p:cTn id="32" dur="1000">
                                          <p:stCondLst>
                                            <p:cond delay="0"/>
                                          </p:stCondLst>
                                        </p:cTn>
                                        <p:tgtEl>
                                          <p:spTgt spid="8">
                                            <p:txEl>
                                              <p:pRg st="2" end="2"/>
                                            </p:txEl>
                                          </p:spTgt>
                                        </p:tgtEl>
                                      </p:cBhvr>
                                    </p:animEffect>
                                    <p:anim calcmode="lin" valueType="num">
                                      <p:cBhvr>
                                        <p:cTn id="33" dur="1000" fill="hold">
                                          <p:stCondLst>
                                            <p:cond delay="0"/>
                                          </p:stCondLst>
                                        </p:cTn>
                                        <p:tgtEl>
                                          <p:spTgt spid="8">
                                            <p:txEl>
                                              <p:pRg st="2" end="2"/>
                                            </p:txEl>
                                          </p:spTgt>
                                        </p:tgtEl>
                                        <p:attrNameLst>
                                          <p:attrName>ppt_x</p:attrName>
                                        </p:attrNameLst>
                                      </p:cBhvr>
                                      <p:tavLst>
                                        <p:tav tm="0">
                                          <p:val>
                                            <p:strVal val="#ppt_x-.1"/>
                                          </p:val>
                                        </p:tav>
                                        <p:tav tm="100000">
                                          <p:val>
                                            <p:strVal val="#ppt_x"/>
                                          </p:val>
                                        </p:tav>
                                      </p:tavLst>
                                    </p:anim>
                                    <p:anim calcmode="lin" valueType="num">
                                      <p:cBhvr>
                                        <p:cTn id="34" dur="1000" fill="hold">
                                          <p:stCondLst>
                                            <p:cond delay="0"/>
                                          </p:stCondLst>
                                        </p:cTn>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0" presetClass="entr" presetSubtype="0" fill="hold" grpId="0" nodeType="clickEffect">
                                  <p:stCondLst>
                                    <p:cond delay="0"/>
                                  </p:stCondLst>
                                  <p:childTnLst>
                                    <p:set>
                                      <p:cBhvr>
                                        <p:cTn id="38" dur="1" fill="hold">
                                          <p:stCondLst>
                                            <p:cond delay="0"/>
                                          </p:stCondLst>
                                        </p:cTn>
                                        <p:tgtEl>
                                          <p:spTgt spid="8">
                                            <p:txEl>
                                              <p:pRg st="3" end="3"/>
                                            </p:txEl>
                                          </p:spTgt>
                                        </p:tgtEl>
                                        <p:attrNameLst>
                                          <p:attrName>style.visibility</p:attrName>
                                        </p:attrNameLst>
                                      </p:cBhvr>
                                      <p:to>
                                        <p:strVal val="visible"/>
                                      </p:to>
                                    </p:set>
                                    <p:animEffect transition="in" filter="fade">
                                      <p:cBhvr>
                                        <p:cTn id="39" dur="1000">
                                          <p:stCondLst>
                                            <p:cond delay="0"/>
                                          </p:stCondLst>
                                        </p:cTn>
                                        <p:tgtEl>
                                          <p:spTgt spid="8">
                                            <p:txEl>
                                              <p:pRg st="3" end="3"/>
                                            </p:txEl>
                                          </p:spTgt>
                                        </p:tgtEl>
                                      </p:cBhvr>
                                    </p:animEffect>
                                    <p:anim calcmode="lin" valueType="num">
                                      <p:cBhvr>
                                        <p:cTn id="40" dur="1000" fill="hold">
                                          <p:stCondLst>
                                            <p:cond delay="0"/>
                                          </p:stCondLst>
                                        </p:cTn>
                                        <p:tgtEl>
                                          <p:spTgt spid="8">
                                            <p:txEl>
                                              <p:pRg st="3" end="3"/>
                                            </p:txEl>
                                          </p:spTgt>
                                        </p:tgtEl>
                                        <p:attrNameLst>
                                          <p:attrName>ppt_x</p:attrName>
                                        </p:attrNameLst>
                                      </p:cBhvr>
                                      <p:tavLst>
                                        <p:tav tm="0">
                                          <p:val>
                                            <p:strVal val="#ppt_x-.1"/>
                                          </p:val>
                                        </p:tav>
                                        <p:tav tm="100000">
                                          <p:val>
                                            <p:strVal val="#ppt_x"/>
                                          </p:val>
                                        </p:tav>
                                      </p:tavLst>
                                    </p:anim>
                                    <p:anim calcmode="lin" valueType="num">
                                      <p:cBhvr>
                                        <p:cTn id="41" dur="1000" fill="hold">
                                          <p:stCondLst>
                                            <p:cond delay="0"/>
                                          </p:stCondLst>
                                        </p:cTn>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0" presetClass="entr" presetSubtype="0" fill="hold" grpId="0" nodeType="clickEffect">
                                  <p:stCondLst>
                                    <p:cond delay="0"/>
                                  </p:stCondLst>
                                  <p:childTnLst>
                                    <p:set>
                                      <p:cBhvr>
                                        <p:cTn id="45" dur="1" fill="hold">
                                          <p:stCondLst>
                                            <p:cond delay="0"/>
                                          </p:stCondLst>
                                        </p:cTn>
                                        <p:tgtEl>
                                          <p:spTgt spid="8">
                                            <p:txEl>
                                              <p:pRg st="4" end="4"/>
                                            </p:txEl>
                                          </p:spTgt>
                                        </p:tgtEl>
                                        <p:attrNameLst>
                                          <p:attrName>style.visibility</p:attrName>
                                        </p:attrNameLst>
                                      </p:cBhvr>
                                      <p:to>
                                        <p:strVal val="visible"/>
                                      </p:to>
                                    </p:set>
                                    <p:animEffect transition="in" filter="fade">
                                      <p:cBhvr>
                                        <p:cTn id="46" dur="1000">
                                          <p:stCondLst>
                                            <p:cond delay="0"/>
                                          </p:stCondLst>
                                        </p:cTn>
                                        <p:tgtEl>
                                          <p:spTgt spid="8">
                                            <p:txEl>
                                              <p:pRg st="4" end="4"/>
                                            </p:txEl>
                                          </p:spTgt>
                                        </p:tgtEl>
                                      </p:cBhvr>
                                    </p:animEffect>
                                    <p:anim calcmode="lin" valueType="num">
                                      <p:cBhvr>
                                        <p:cTn id="47" dur="1000" fill="hold">
                                          <p:stCondLst>
                                            <p:cond delay="0"/>
                                          </p:stCondLst>
                                        </p:cTn>
                                        <p:tgtEl>
                                          <p:spTgt spid="8">
                                            <p:txEl>
                                              <p:pRg st="4" end="4"/>
                                            </p:txEl>
                                          </p:spTgt>
                                        </p:tgtEl>
                                        <p:attrNameLst>
                                          <p:attrName>ppt_x</p:attrName>
                                        </p:attrNameLst>
                                      </p:cBhvr>
                                      <p:tavLst>
                                        <p:tav tm="0">
                                          <p:val>
                                            <p:strVal val="#ppt_x-.1"/>
                                          </p:val>
                                        </p:tav>
                                        <p:tav tm="100000">
                                          <p:val>
                                            <p:strVal val="#ppt_x"/>
                                          </p:val>
                                        </p:tav>
                                      </p:tavLst>
                                    </p:anim>
                                    <p:anim calcmode="lin" valueType="num">
                                      <p:cBhvr>
                                        <p:cTn id="48" dur="1000" fill="hold">
                                          <p:stCondLst>
                                            <p:cond delay="0"/>
                                          </p:stCondLst>
                                        </p:cTn>
                                        <p:tgtEl>
                                          <p:spTgt spid="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0" presetClass="entr" presetSubtype="0" fill="hold" grpId="0" nodeType="clickEffect">
                                  <p:stCondLst>
                                    <p:cond delay="0"/>
                                  </p:stCondLst>
                                  <p:childTnLst>
                                    <p:set>
                                      <p:cBhvr>
                                        <p:cTn id="52" dur="1" fill="hold">
                                          <p:stCondLst>
                                            <p:cond delay="0"/>
                                          </p:stCondLst>
                                        </p:cTn>
                                        <p:tgtEl>
                                          <p:spTgt spid="8">
                                            <p:txEl>
                                              <p:pRg st="5" end="5"/>
                                            </p:txEl>
                                          </p:spTgt>
                                        </p:tgtEl>
                                        <p:attrNameLst>
                                          <p:attrName>style.visibility</p:attrName>
                                        </p:attrNameLst>
                                      </p:cBhvr>
                                      <p:to>
                                        <p:strVal val="visible"/>
                                      </p:to>
                                    </p:set>
                                    <p:animEffect transition="in" filter="fade">
                                      <p:cBhvr>
                                        <p:cTn id="53" dur="1000">
                                          <p:stCondLst>
                                            <p:cond delay="0"/>
                                          </p:stCondLst>
                                        </p:cTn>
                                        <p:tgtEl>
                                          <p:spTgt spid="8">
                                            <p:txEl>
                                              <p:pRg st="5" end="5"/>
                                            </p:txEl>
                                          </p:spTgt>
                                        </p:tgtEl>
                                      </p:cBhvr>
                                    </p:animEffect>
                                    <p:anim calcmode="lin" valueType="num">
                                      <p:cBhvr>
                                        <p:cTn id="54" dur="1000" fill="hold">
                                          <p:stCondLst>
                                            <p:cond delay="0"/>
                                          </p:stCondLst>
                                        </p:cTn>
                                        <p:tgtEl>
                                          <p:spTgt spid="8">
                                            <p:txEl>
                                              <p:pRg st="5" end="5"/>
                                            </p:txEl>
                                          </p:spTgt>
                                        </p:tgtEl>
                                        <p:attrNameLst>
                                          <p:attrName>ppt_x</p:attrName>
                                        </p:attrNameLst>
                                      </p:cBhvr>
                                      <p:tavLst>
                                        <p:tav tm="0">
                                          <p:val>
                                            <p:strVal val="#ppt_x-.1"/>
                                          </p:val>
                                        </p:tav>
                                        <p:tav tm="100000">
                                          <p:val>
                                            <p:strVal val="#ppt_x"/>
                                          </p:val>
                                        </p:tav>
                                      </p:tavLst>
                                    </p:anim>
                                    <p:anim calcmode="lin" valueType="num">
                                      <p:cBhvr>
                                        <p:cTn id="55" dur="1000" fill="hold">
                                          <p:stCondLst>
                                            <p:cond delay="0"/>
                                          </p:stCondLst>
                                        </p:cTn>
                                        <p:tgtEl>
                                          <p:spTgt spid="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0" presetClass="entr" presetSubtype="0" fill="hold" grpId="0" nodeType="clickEffect">
                                  <p:stCondLst>
                                    <p:cond delay="0"/>
                                  </p:stCondLst>
                                  <p:childTnLst>
                                    <p:set>
                                      <p:cBhvr>
                                        <p:cTn id="59" dur="1" fill="hold">
                                          <p:stCondLst>
                                            <p:cond delay="0"/>
                                          </p:stCondLst>
                                        </p:cTn>
                                        <p:tgtEl>
                                          <p:spTgt spid="8">
                                            <p:txEl>
                                              <p:pRg st="6" end="6"/>
                                            </p:txEl>
                                          </p:spTgt>
                                        </p:tgtEl>
                                        <p:attrNameLst>
                                          <p:attrName>style.visibility</p:attrName>
                                        </p:attrNameLst>
                                      </p:cBhvr>
                                      <p:to>
                                        <p:strVal val="visible"/>
                                      </p:to>
                                    </p:set>
                                    <p:animEffect transition="in" filter="fade">
                                      <p:cBhvr>
                                        <p:cTn id="60" dur="1000">
                                          <p:stCondLst>
                                            <p:cond delay="0"/>
                                          </p:stCondLst>
                                        </p:cTn>
                                        <p:tgtEl>
                                          <p:spTgt spid="8">
                                            <p:txEl>
                                              <p:pRg st="6" end="6"/>
                                            </p:txEl>
                                          </p:spTgt>
                                        </p:tgtEl>
                                      </p:cBhvr>
                                    </p:animEffect>
                                    <p:anim calcmode="lin" valueType="num">
                                      <p:cBhvr>
                                        <p:cTn id="61" dur="1000" fill="hold">
                                          <p:stCondLst>
                                            <p:cond delay="0"/>
                                          </p:stCondLst>
                                        </p:cTn>
                                        <p:tgtEl>
                                          <p:spTgt spid="8">
                                            <p:txEl>
                                              <p:pRg st="6" end="6"/>
                                            </p:txEl>
                                          </p:spTgt>
                                        </p:tgtEl>
                                        <p:attrNameLst>
                                          <p:attrName>ppt_x</p:attrName>
                                        </p:attrNameLst>
                                      </p:cBhvr>
                                      <p:tavLst>
                                        <p:tav tm="0">
                                          <p:val>
                                            <p:strVal val="#ppt_x-.1"/>
                                          </p:val>
                                        </p:tav>
                                        <p:tav tm="100000">
                                          <p:val>
                                            <p:strVal val="#ppt_x"/>
                                          </p:val>
                                        </p:tav>
                                      </p:tavLst>
                                    </p:anim>
                                    <p:anim calcmode="lin" valueType="num">
                                      <p:cBhvr>
                                        <p:cTn id="62" dur="1000" fill="hold">
                                          <p:stCondLst>
                                            <p:cond delay="0"/>
                                          </p:stCondLst>
                                        </p:cTn>
                                        <p:tgtEl>
                                          <p:spTgt spid="8">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23850" y="1484313"/>
            <a:ext cx="8280400" cy="4752975"/>
          </a:xfrm>
        </p:spPr>
        <p:txBody>
          <a:bodyPr/>
          <a:lstStyle/>
          <a:p>
            <a:pPr>
              <a:lnSpc>
                <a:spcPct val="90000"/>
              </a:lnSpc>
              <a:buNone/>
            </a:pPr>
            <a:r>
              <a:rPr lang="ru-RU" altLang="ru-RU" b="1" i="1" dirty="0"/>
              <a:t>   </a:t>
            </a:r>
            <a:r>
              <a:rPr lang="uk-UA" altLang="ru-RU" b="1" i="1" dirty="0" smtClean="0"/>
              <a:t>Заключним розділом системи криміналістичної науки й відповідно навчального курсу є </a:t>
            </a:r>
            <a:r>
              <a:rPr lang="uk-UA" altLang="ru-RU" b="1" i="1" dirty="0" smtClean="0">
                <a:solidFill>
                  <a:srgbClr val="FF0000"/>
                </a:solidFill>
              </a:rPr>
              <a:t>криміналістична методика </a:t>
            </a:r>
            <a:r>
              <a:rPr lang="uk-UA" altLang="ru-RU" b="1" i="1" dirty="0" smtClean="0"/>
              <a:t>або,       як її інакше називають, </a:t>
            </a:r>
            <a:r>
              <a:rPr lang="uk-UA" altLang="ru-RU" b="1" i="1" dirty="0" smtClean="0">
                <a:solidFill>
                  <a:srgbClr val="FF0000"/>
                </a:solidFill>
              </a:rPr>
              <a:t>методика розкриття, розслідування й попередження окремих видів злочинів</a:t>
            </a:r>
            <a:r>
              <a:rPr lang="uk-UA" altLang="ru-RU" b="1" i="1" dirty="0" smtClean="0"/>
              <a:t> - убивств, крадіжок, підпалів і т.п.</a:t>
            </a:r>
            <a:endParaRPr lang="uk-UA" altLang="ru-RU" dirty="0"/>
          </a:p>
        </p:txBody>
      </p:sp>
    </p:spTree>
    <p:extLst>
      <p:ext uri="{BB962C8B-B14F-4D97-AF65-F5344CB8AC3E}">
        <p14:creationId xmlns:p14="http://schemas.microsoft.com/office/powerpoint/2010/main" val="257612318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stCondLst>
                                            <p:cond delay="0"/>
                                          </p:stCondLst>
                                        </p:cTn>
                                        <p:tgtEl>
                                          <p:spTgt spid="3075">
                                            <p:txEl>
                                              <p:pRg st="0" end="0"/>
                                            </p:txEl>
                                          </p:spTgt>
                                        </p:tgtEl>
                                      </p:cBhvr>
                                    </p:animEffect>
                                    <p:anim calcmode="lin" valueType="num">
                                      <p:cBhvr>
                                        <p:cTn id="8" dur="1000" fill="hold">
                                          <p:stCondLst>
                                            <p:cond delay="0"/>
                                          </p:stCondLst>
                                        </p:cTn>
                                        <p:tgtEl>
                                          <p:spTgt spid="3075">
                                            <p:txEl>
                                              <p:pRg st="0" end="0"/>
                                            </p:txEl>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2819400"/>
          </a:xfrm>
        </p:spPr>
        <p:txBody>
          <a:bodyPr/>
          <a:lstStyle/>
          <a:p>
            <a:r>
              <a:rPr lang="uk-UA" altLang="ru-RU" sz="2300" b="1" dirty="0" smtClean="0">
                <a:solidFill>
                  <a:srgbClr val="FF0000"/>
                </a:solidFill>
              </a:rPr>
              <a:t>Криміналістична характеристика </a:t>
            </a:r>
            <a:r>
              <a:rPr lang="uk-UA" altLang="ru-RU" sz="2300" b="1" dirty="0" smtClean="0"/>
              <a:t>– це інформативно-абстрактна система відомостей про відображення окремих особливостей певного виду злочину, який містить сліди, окремі елементи та ознаки складу злочину, що мають значення для виявлення і розкриття таких діянь криміналістичними засобами, прийомами та методами</a:t>
            </a:r>
            <a:endParaRPr lang="uk-UA" altLang="ru-RU" sz="2300" b="1" dirty="0"/>
          </a:p>
        </p:txBody>
      </p:sp>
      <p:sp>
        <p:nvSpPr>
          <p:cNvPr id="4" name="Rectangle 2"/>
          <p:cNvSpPr txBox="1">
            <a:spLocks noChangeArrowheads="1"/>
          </p:cNvSpPr>
          <p:nvPr/>
        </p:nvSpPr>
        <p:spPr bwMode="auto">
          <a:xfrm>
            <a:off x="3629891" y="3053195"/>
            <a:ext cx="19050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r>
              <a:rPr lang="uk-UA" altLang="ru-RU" sz="2300" b="1" kern="0" dirty="0" smtClean="0">
                <a:solidFill>
                  <a:srgbClr val="FF0000"/>
                </a:solidFill>
              </a:rPr>
              <a:t>Елементи:</a:t>
            </a:r>
            <a:endParaRPr lang="uk-UA" altLang="ru-RU" sz="2300" b="1" kern="0" dirty="0"/>
          </a:p>
        </p:txBody>
      </p:sp>
      <p:sp>
        <p:nvSpPr>
          <p:cNvPr id="5" name="Rectangle 2"/>
          <p:cNvSpPr txBox="1">
            <a:spLocks noChangeArrowheads="1"/>
          </p:cNvSpPr>
          <p:nvPr/>
        </p:nvSpPr>
        <p:spPr bwMode="auto">
          <a:xfrm>
            <a:off x="200891" y="3506930"/>
            <a:ext cx="8763000" cy="3122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r>
              <a:rPr lang="ru-RU" altLang="ru-RU" sz="2000" b="1" kern="0" dirty="0" smtClean="0"/>
              <a:t>	</a:t>
            </a:r>
            <a:r>
              <a:rPr lang="uk-UA" altLang="ru-RU" sz="2000" b="1" kern="0" dirty="0" smtClean="0"/>
              <a:t>• суб’єкт (особа) злочину;</a:t>
            </a:r>
          </a:p>
          <a:p>
            <a:r>
              <a:rPr lang="uk-UA" altLang="ru-RU" sz="2000" b="1" kern="0" dirty="0" smtClean="0"/>
              <a:t>	• спосіб скоєння злочину;</a:t>
            </a:r>
          </a:p>
          <a:p>
            <a:r>
              <a:rPr lang="uk-UA" altLang="ru-RU" sz="2000" b="1" kern="0" dirty="0" smtClean="0"/>
              <a:t>	• </a:t>
            </a:r>
            <a:r>
              <a:rPr lang="uk-UA" altLang="ru-RU" sz="2000" b="1" kern="0" dirty="0"/>
              <a:t>особа </a:t>
            </a:r>
            <a:r>
              <a:rPr lang="uk-UA" altLang="ru-RU" sz="2000" b="1" kern="0" dirty="0" smtClean="0"/>
              <a:t>потерпілого;</a:t>
            </a:r>
          </a:p>
          <a:p>
            <a:r>
              <a:rPr lang="uk-UA" altLang="ru-RU" sz="2000" b="1" kern="0" dirty="0"/>
              <a:t>	 • </a:t>
            </a:r>
            <a:r>
              <a:rPr lang="uk-UA" altLang="ru-RU" sz="2000" b="1" kern="0" dirty="0" smtClean="0"/>
              <a:t>об’єкт (предмет) посягання;</a:t>
            </a:r>
          </a:p>
          <a:p>
            <a:r>
              <a:rPr lang="uk-UA" altLang="ru-RU" sz="2000" b="1" kern="0" dirty="0" smtClean="0"/>
              <a:t>	• </a:t>
            </a:r>
            <a:r>
              <a:rPr lang="uk-UA" altLang="ru-RU" sz="2000" b="1" kern="0" dirty="0" err="1" smtClean="0"/>
              <a:t>слідова</a:t>
            </a:r>
            <a:r>
              <a:rPr lang="uk-UA" altLang="ru-RU" sz="2000" b="1" kern="0" dirty="0" smtClean="0"/>
              <a:t> картина (обстановка) вчинення злочину;</a:t>
            </a:r>
          </a:p>
          <a:p>
            <a:r>
              <a:rPr lang="uk-UA" altLang="ru-RU" sz="2000" b="1" kern="0" dirty="0" smtClean="0"/>
              <a:t>	• </a:t>
            </a:r>
            <a:r>
              <a:rPr lang="ru-RU" altLang="ru-RU" sz="2000" b="1" kern="0" dirty="0" err="1"/>
              <a:t>наслідки</a:t>
            </a:r>
            <a:r>
              <a:rPr lang="ru-RU" altLang="ru-RU" sz="2000" b="1" kern="0" dirty="0"/>
              <a:t> у </a:t>
            </a:r>
            <a:r>
              <a:rPr lang="ru-RU" altLang="ru-RU" sz="2000" b="1" kern="0" dirty="0" err="1"/>
              <a:t>вигляді</a:t>
            </a:r>
            <a:r>
              <a:rPr lang="ru-RU" altLang="ru-RU" sz="2000" b="1" kern="0" dirty="0"/>
              <a:t> будь-</a:t>
            </a:r>
            <a:r>
              <a:rPr lang="ru-RU" altLang="ru-RU" sz="2000" b="1" kern="0" dirty="0" err="1"/>
              <a:t>яких</a:t>
            </a:r>
            <a:r>
              <a:rPr lang="ru-RU" altLang="ru-RU" sz="2000" b="1" kern="0" dirty="0"/>
              <a:t> </a:t>
            </a:r>
            <a:r>
              <a:rPr lang="ru-RU" altLang="ru-RU" sz="2000" b="1" kern="0" dirty="0" err="1"/>
              <a:t>змін</a:t>
            </a:r>
            <a:r>
              <a:rPr lang="ru-RU" altLang="ru-RU" sz="2000" b="1" kern="0" dirty="0"/>
              <a:t>, </a:t>
            </a:r>
            <a:r>
              <a:rPr lang="ru-RU" altLang="ru-RU" sz="2000" b="1" kern="0" dirty="0" err="1"/>
              <a:t>викликаних</a:t>
            </a:r>
            <a:r>
              <a:rPr lang="ru-RU" altLang="ru-RU" sz="2000" b="1" kern="0" dirty="0"/>
              <a:t> </a:t>
            </a:r>
            <a:r>
              <a:rPr lang="ru-RU" altLang="ru-RU" sz="2000" b="1" kern="0" dirty="0" err="1"/>
              <a:t>злочином</a:t>
            </a:r>
            <a:r>
              <a:rPr lang="uk-UA" altLang="ru-RU" sz="2000" b="1" kern="0" dirty="0" smtClean="0"/>
              <a:t>.</a:t>
            </a:r>
          </a:p>
          <a:p>
            <a:endParaRPr lang="uk-UA" altLang="ru-RU" sz="2000" b="1" kern="0" dirty="0" smtClean="0"/>
          </a:p>
          <a:p>
            <a:pPr algn="ctr"/>
            <a:r>
              <a:rPr lang="uk-UA" altLang="ru-RU" sz="2000" b="1" kern="0" dirty="0" smtClean="0"/>
              <a:t>До криміналістичної характеристики можуть входити і інші елементи складу злочину, але їх зміст повинен повністю випливати з конкретних груп (видів) злочинів</a:t>
            </a:r>
            <a:r>
              <a:rPr lang="ru-RU" altLang="ru-RU" sz="2000" b="1" kern="0" dirty="0" smtClean="0"/>
              <a:t>.</a:t>
            </a:r>
            <a:endParaRPr lang="uk-UA" altLang="ru-RU" sz="2000" b="1" kern="0" dirty="0"/>
          </a:p>
        </p:txBody>
      </p:sp>
    </p:spTree>
    <p:extLst>
      <p:ext uri="{BB962C8B-B14F-4D97-AF65-F5344CB8AC3E}">
        <p14:creationId xmlns:p14="http://schemas.microsoft.com/office/powerpoint/2010/main" val="244622485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down)">
                                      <p:cBhvr>
                                        <p:cTn id="1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533400"/>
            <a:ext cx="8818418" cy="762000"/>
          </a:xfrm>
        </p:spPr>
        <p:txBody>
          <a:bodyPr/>
          <a:lstStyle/>
          <a:p>
            <a:pPr algn="ctr"/>
            <a:r>
              <a:rPr lang="ru-RU" altLang="ru-RU" sz="2400" b="1" dirty="0">
                <a:solidFill>
                  <a:srgbClr val="FF0000"/>
                </a:solidFill>
              </a:rPr>
              <a:t>До </a:t>
            </a:r>
            <a:r>
              <a:rPr lang="ru-RU" altLang="ru-RU" sz="2400" b="1" dirty="0" err="1">
                <a:solidFill>
                  <a:srgbClr val="FF0000"/>
                </a:solidFill>
              </a:rPr>
              <a:t>істотних</a:t>
            </a:r>
            <a:r>
              <a:rPr lang="ru-RU" altLang="ru-RU" sz="2400" b="1" dirty="0">
                <a:solidFill>
                  <a:srgbClr val="FF0000"/>
                </a:solidFill>
              </a:rPr>
              <a:t> </a:t>
            </a:r>
            <a:r>
              <a:rPr lang="ru-RU" altLang="ru-RU" sz="2400" b="1" dirty="0" err="1">
                <a:solidFill>
                  <a:srgbClr val="FF0000"/>
                </a:solidFill>
              </a:rPr>
              <a:t>ознак</a:t>
            </a:r>
            <a:r>
              <a:rPr lang="ru-RU" altLang="ru-RU" sz="2400" b="1" dirty="0">
                <a:solidFill>
                  <a:srgbClr val="FF0000"/>
                </a:solidFill>
              </a:rPr>
              <a:t> і </a:t>
            </a:r>
            <a:r>
              <a:rPr lang="ru-RU" altLang="ru-RU" sz="2400" b="1" dirty="0" err="1">
                <a:solidFill>
                  <a:srgbClr val="FF0000"/>
                </a:solidFill>
              </a:rPr>
              <a:t>елементів</a:t>
            </a:r>
            <a:r>
              <a:rPr lang="ru-RU" altLang="ru-RU" sz="2400" b="1" dirty="0">
                <a:solidFill>
                  <a:srgbClr val="FF0000"/>
                </a:solidFill>
              </a:rPr>
              <a:t> </a:t>
            </a:r>
            <a:r>
              <a:rPr lang="ru-RU" altLang="ru-RU" sz="2400" b="1" dirty="0" err="1">
                <a:solidFill>
                  <a:srgbClr val="FF0000"/>
                </a:solidFill>
              </a:rPr>
              <a:t>криміналістичної</a:t>
            </a:r>
            <a:r>
              <a:rPr lang="ru-RU" altLang="ru-RU" sz="2400" b="1" dirty="0">
                <a:solidFill>
                  <a:srgbClr val="FF0000"/>
                </a:solidFill>
              </a:rPr>
              <a:t> характеристики </a:t>
            </a:r>
            <a:r>
              <a:rPr lang="ru-RU" altLang="ru-RU" sz="2400" b="1" dirty="0" err="1" smtClean="0">
                <a:solidFill>
                  <a:srgbClr val="FF0000"/>
                </a:solidFill>
              </a:rPr>
              <a:t>прийнято</a:t>
            </a:r>
            <a:r>
              <a:rPr lang="ru-RU" altLang="ru-RU" sz="2400" b="1" dirty="0" smtClean="0">
                <a:solidFill>
                  <a:srgbClr val="FF0000"/>
                </a:solidFill>
              </a:rPr>
              <a:t> </a:t>
            </a:r>
            <a:r>
              <a:rPr lang="ru-RU" altLang="ru-RU" sz="2400" b="1" dirty="0" err="1">
                <a:solidFill>
                  <a:srgbClr val="FF0000"/>
                </a:solidFill>
              </a:rPr>
              <a:t>відносити</a:t>
            </a:r>
            <a:r>
              <a:rPr lang="ru-RU" altLang="ru-RU" sz="2400" b="1" dirty="0" smtClean="0">
                <a:solidFill>
                  <a:srgbClr val="FF0000"/>
                </a:solidFill>
              </a:rPr>
              <a:t>:</a:t>
            </a:r>
            <a:endParaRPr lang="uk-UA" altLang="ru-RU" sz="2400" b="1" dirty="0"/>
          </a:p>
        </p:txBody>
      </p:sp>
      <p:sp>
        <p:nvSpPr>
          <p:cNvPr id="5" name="Rectangle 2"/>
          <p:cNvSpPr txBox="1">
            <a:spLocks noChangeArrowheads="1"/>
          </p:cNvSpPr>
          <p:nvPr/>
        </p:nvSpPr>
        <p:spPr bwMode="auto">
          <a:xfrm>
            <a:off x="228600" y="1295400"/>
            <a:ext cx="8763000" cy="533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r>
              <a:rPr lang="uk-UA" altLang="ru-RU" sz="2400" b="1" kern="0" dirty="0" smtClean="0"/>
              <a:t>	1. Виділення окремих відомостей </a:t>
            </a:r>
            <a:r>
              <a:rPr lang="uk-UA" altLang="ru-RU" sz="2400" b="1" kern="0" dirty="0" err="1" smtClean="0"/>
              <a:t>криміналістично</a:t>
            </a:r>
            <a:r>
              <a:rPr lang="uk-UA" altLang="ru-RU" sz="2400" b="1" kern="0" dirty="0" smtClean="0"/>
              <a:t> значущих ознак конкретного виду злочину. </a:t>
            </a:r>
          </a:p>
          <a:p>
            <a:pPr algn="ctr"/>
            <a:r>
              <a:rPr lang="uk-UA" altLang="ru-RU" sz="2400" b="1" kern="0" dirty="0" smtClean="0">
                <a:solidFill>
                  <a:srgbClr val="FF0000"/>
                </a:solidFill>
              </a:rPr>
              <a:t>Тобто, щоб </a:t>
            </a:r>
          </a:p>
          <a:p>
            <a:r>
              <a:rPr lang="uk-UA" altLang="ru-RU" sz="2400" b="1" kern="0" dirty="0"/>
              <a:t>	</a:t>
            </a:r>
            <a:r>
              <a:rPr lang="uk-UA" altLang="ru-RU" sz="2400" b="1" kern="0" dirty="0" smtClean="0">
                <a:solidFill>
                  <a:srgbClr val="FF0000"/>
                </a:solidFill>
              </a:rPr>
              <a:t>одні</a:t>
            </a:r>
            <a:r>
              <a:rPr lang="uk-UA" altLang="ru-RU" sz="2400" b="1" kern="0" dirty="0" smtClean="0"/>
              <a:t> з них – це були ознаки, що мають значення для кримінально-правової кваліфікації злочинів та правильного вирішення кримінального провадження;</a:t>
            </a:r>
          </a:p>
          <a:p>
            <a:r>
              <a:rPr lang="uk-UA" altLang="ru-RU" sz="2400" b="1" kern="0" dirty="0"/>
              <a:t>	</a:t>
            </a:r>
            <a:r>
              <a:rPr lang="uk-UA" altLang="ru-RU" sz="2400" b="1" kern="0" dirty="0" smtClean="0">
                <a:solidFill>
                  <a:srgbClr val="FF0000"/>
                </a:solidFill>
              </a:rPr>
              <a:t>інші</a:t>
            </a:r>
            <a:r>
              <a:rPr lang="uk-UA" altLang="ru-RU" sz="2400" b="1" kern="0" dirty="0" smtClean="0"/>
              <a:t> – для прийняття кримінальних процесуальних рішень (наприклад, для вибору запобіжних заходів); </a:t>
            </a:r>
          </a:p>
          <a:p>
            <a:r>
              <a:rPr lang="uk-UA" altLang="ru-RU" sz="2400" b="1" kern="0" dirty="0"/>
              <a:t>	</a:t>
            </a:r>
            <a:r>
              <a:rPr lang="uk-UA" altLang="ru-RU" sz="2400" b="1" kern="0" dirty="0" smtClean="0">
                <a:solidFill>
                  <a:srgbClr val="FF0000"/>
                </a:solidFill>
              </a:rPr>
              <a:t>треті</a:t>
            </a:r>
            <a:r>
              <a:rPr lang="uk-UA" altLang="ru-RU" sz="2400" b="1" kern="0" dirty="0" smtClean="0"/>
              <a:t> – для розслідування; </a:t>
            </a:r>
          </a:p>
          <a:p>
            <a:r>
              <a:rPr lang="uk-UA" altLang="ru-RU" sz="2400" b="1" kern="0" dirty="0"/>
              <a:t>	</a:t>
            </a:r>
            <a:r>
              <a:rPr lang="uk-UA" altLang="ru-RU" sz="2400" b="1" kern="0" dirty="0" smtClean="0">
                <a:solidFill>
                  <a:srgbClr val="FF0000"/>
                </a:solidFill>
              </a:rPr>
              <a:t>четверті</a:t>
            </a:r>
            <a:r>
              <a:rPr lang="uk-UA" altLang="ru-RU" sz="2400" b="1" kern="0" dirty="0" smtClean="0"/>
              <a:t> – для їх попередження та ін.</a:t>
            </a:r>
          </a:p>
          <a:p>
            <a:endParaRPr lang="uk-UA" altLang="ru-RU" sz="2000" b="1" kern="0" dirty="0"/>
          </a:p>
        </p:txBody>
      </p:sp>
      <p:cxnSp>
        <p:nvCxnSpPr>
          <p:cNvPr id="8" name="Прямая со стрелкой 7"/>
          <p:cNvCxnSpPr/>
          <p:nvPr/>
        </p:nvCxnSpPr>
        <p:spPr>
          <a:xfrm>
            <a:off x="6477000" y="6477000"/>
            <a:ext cx="1905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0314137"/>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533400"/>
            <a:ext cx="8818418" cy="762000"/>
          </a:xfrm>
        </p:spPr>
        <p:txBody>
          <a:bodyPr/>
          <a:lstStyle/>
          <a:p>
            <a:pPr algn="ctr"/>
            <a:r>
              <a:rPr lang="ru-RU" altLang="ru-RU" sz="2400" b="1" dirty="0">
                <a:solidFill>
                  <a:srgbClr val="FF0000"/>
                </a:solidFill>
              </a:rPr>
              <a:t>До </a:t>
            </a:r>
            <a:r>
              <a:rPr lang="ru-RU" altLang="ru-RU" sz="2400" b="1" dirty="0" err="1">
                <a:solidFill>
                  <a:srgbClr val="FF0000"/>
                </a:solidFill>
              </a:rPr>
              <a:t>істотних</a:t>
            </a:r>
            <a:r>
              <a:rPr lang="ru-RU" altLang="ru-RU" sz="2400" b="1" dirty="0">
                <a:solidFill>
                  <a:srgbClr val="FF0000"/>
                </a:solidFill>
              </a:rPr>
              <a:t> </a:t>
            </a:r>
            <a:r>
              <a:rPr lang="ru-RU" altLang="ru-RU" sz="2400" b="1" dirty="0" err="1">
                <a:solidFill>
                  <a:srgbClr val="FF0000"/>
                </a:solidFill>
              </a:rPr>
              <a:t>ознак</a:t>
            </a:r>
            <a:r>
              <a:rPr lang="ru-RU" altLang="ru-RU" sz="2400" b="1" dirty="0">
                <a:solidFill>
                  <a:srgbClr val="FF0000"/>
                </a:solidFill>
              </a:rPr>
              <a:t> і </a:t>
            </a:r>
            <a:r>
              <a:rPr lang="ru-RU" altLang="ru-RU" sz="2400" b="1" dirty="0" err="1">
                <a:solidFill>
                  <a:srgbClr val="FF0000"/>
                </a:solidFill>
              </a:rPr>
              <a:t>елементів</a:t>
            </a:r>
            <a:r>
              <a:rPr lang="ru-RU" altLang="ru-RU" sz="2400" b="1" dirty="0">
                <a:solidFill>
                  <a:srgbClr val="FF0000"/>
                </a:solidFill>
              </a:rPr>
              <a:t> </a:t>
            </a:r>
            <a:r>
              <a:rPr lang="ru-RU" altLang="ru-RU" sz="2400" b="1" dirty="0" err="1">
                <a:solidFill>
                  <a:srgbClr val="FF0000"/>
                </a:solidFill>
              </a:rPr>
              <a:t>криміналістичної</a:t>
            </a:r>
            <a:r>
              <a:rPr lang="ru-RU" altLang="ru-RU" sz="2400" b="1" dirty="0">
                <a:solidFill>
                  <a:srgbClr val="FF0000"/>
                </a:solidFill>
              </a:rPr>
              <a:t> характеристики </a:t>
            </a:r>
            <a:r>
              <a:rPr lang="ru-RU" altLang="ru-RU" sz="2400" b="1" dirty="0" err="1" smtClean="0">
                <a:solidFill>
                  <a:srgbClr val="FF0000"/>
                </a:solidFill>
              </a:rPr>
              <a:t>прийнято</a:t>
            </a:r>
            <a:r>
              <a:rPr lang="ru-RU" altLang="ru-RU" sz="2400" b="1" dirty="0" smtClean="0">
                <a:solidFill>
                  <a:srgbClr val="FF0000"/>
                </a:solidFill>
              </a:rPr>
              <a:t> </a:t>
            </a:r>
            <a:r>
              <a:rPr lang="ru-RU" altLang="ru-RU" sz="2400" b="1" dirty="0" err="1">
                <a:solidFill>
                  <a:srgbClr val="FF0000"/>
                </a:solidFill>
              </a:rPr>
              <a:t>відносити</a:t>
            </a:r>
            <a:r>
              <a:rPr lang="ru-RU" altLang="ru-RU" sz="2400" b="1" dirty="0" smtClean="0">
                <a:solidFill>
                  <a:srgbClr val="FF0000"/>
                </a:solidFill>
              </a:rPr>
              <a:t>:</a:t>
            </a:r>
            <a:endParaRPr lang="uk-UA" altLang="ru-RU" sz="2400" b="1" dirty="0"/>
          </a:p>
        </p:txBody>
      </p:sp>
      <p:sp>
        <p:nvSpPr>
          <p:cNvPr id="5" name="Rectangle 2"/>
          <p:cNvSpPr txBox="1">
            <a:spLocks noChangeArrowheads="1"/>
          </p:cNvSpPr>
          <p:nvPr/>
        </p:nvSpPr>
        <p:spPr bwMode="auto">
          <a:xfrm>
            <a:off x="228600" y="1524000"/>
            <a:ext cx="87630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r>
              <a:rPr lang="uk-UA" altLang="ru-RU" sz="2400" b="1" kern="0" dirty="0" smtClean="0"/>
              <a:t>	</a:t>
            </a:r>
            <a:r>
              <a:rPr lang="ru-RU" altLang="ru-RU" sz="2400" b="1" kern="0" dirty="0" smtClean="0"/>
              <a:t>2</a:t>
            </a:r>
            <a:r>
              <a:rPr lang="ru-RU" altLang="ru-RU" sz="2400" b="1" kern="0" dirty="0"/>
              <a:t>. </a:t>
            </a:r>
            <a:r>
              <a:rPr lang="ru-RU" altLang="ru-RU" sz="2400" b="1" kern="0" dirty="0" err="1"/>
              <a:t>Встановлення</a:t>
            </a:r>
            <a:r>
              <a:rPr lang="ru-RU" altLang="ru-RU" sz="2400" b="1" kern="0" dirty="0"/>
              <a:t> </a:t>
            </a:r>
            <a:r>
              <a:rPr lang="ru-RU" altLang="ru-RU" sz="2400" b="1" kern="0" dirty="0" err="1"/>
              <a:t>системи</a:t>
            </a:r>
            <a:r>
              <a:rPr lang="ru-RU" altLang="ru-RU" sz="2400" b="1" kern="0" dirty="0"/>
              <a:t> </a:t>
            </a:r>
            <a:r>
              <a:rPr lang="ru-RU" altLang="ru-RU" sz="2400" b="1" kern="0" dirty="0" err="1"/>
              <a:t>відомостей</a:t>
            </a:r>
            <a:r>
              <a:rPr lang="ru-RU" altLang="ru-RU" sz="2400" b="1" kern="0" dirty="0"/>
              <a:t> про </a:t>
            </a:r>
            <a:r>
              <a:rPr lang="ru-RU" altLang="ru-RU" sz="2400" b="1" kern="0" dirty="0" err="1"/>
              <a:t>відображення</a:t>
            </a:r>
            <a:r>
              <a:rPr lang="ru-RU" altLang="ru-RU" sz="2400" b="1" kern="0" dirty="0"/>
              <a:t> </a:t>
            </a:r>
            <a:r>
              <a:rPr lang="ru-RU" altLang="ru-RU" sz="2400" b="1" kern="0" dirty="0" err="1"/>
              <a:t>окремих</a:t>
            </a:r>
            <a:r>
              <a:rPr lang="ru-RU" altLang="ru-RU" sz="2400" b="1" kern="0" dirty="0"/>
              <a:t> </a:t>
            </a:r>
            <a:r>
              <a:rPr lang="ru-RU" altLang="ru-RU" sz="2400" b="1" kern="0" dirty="0" err="1"/>
              <a:t>особливостей</a:t>
            </a:r>
            <a:r>
              <a:rPr lang="ru-RU" altLang="ru-RU" sz="2400" b="1" kern="0" dirty="0"/>
              <a:t> </a:t>
            </a:r>
            <a:r>
              <a:rPr lang="ru-RU" altLang="ru-RU" sz="2400" b="1" kern="0" dirty="0" err="1"/>
              <a:t>певного</a:t>
            </a:r>
            <a:r>
              <a:rPr lang="ru-RU" altLang="ru-RU" sz="2400" b="1" kern="0" dirty="0"/>
              <a:t> виду </a:t>
            </a:r>
            <a:r>
              <a:rPr lang="ru-RU" altLang="ru-RU" sz="2400" b="1" kern="0" dirty="0" err="1"/>
              <a:t>злочинів</a:t>
            </a:r>
            <a:r>
              <a:rPr lang="ru-RU" altLang="ru-RU" sz="2400" b="1" kern="0" dirty="0"/>
              <a:t>. </a:t>
            </a:r>
          </a:p>
          <a:p>
            <a:r>
              <a:rPr lang="uk-UA" altLang="ru-RU" sz="2400" b="1" kern="0" dirty="0" smtClean="0"/>
              <a:t> </a:t>
            </a:r>
          </a:p>
          <a:p>
            <a:r>
              <a:rPr lang="uk-UA" altLang="ru-RU" sz="2400" b="1" kern="0" dirty="0" smtClean="0"/>
              <a:t>	</a:t>
            </a:r>
            <a:r>
              <a:rPr lang="uk-UA" altLang="ru-RU" sz="2000" b="1" kern="0" dirty="0"/>
              <a:t>Це ознаки, що складають зміст криміналістичної характеристики, які стосуються як обставин скоєння і приховування злочину, так і попередніх, супровідних ознак і тих, що </a:t>
            </a:r>
            <a:r>
              <a:rPr lang="uk-UA" altLang="ru-RU" sz="2000" b="1" kern="0" dirty="0" err="1"/>
              <a:t>послідували</a:t>
            </a:r>
            <a:r>
              <a:rPr lang="uk-UA" altLang="ru-RU" sz="2000" b="1" kern="0" dirty="0"/>
              <a:t> за злочином.</a:t>
            </a:r>
          </a:p>
          <a:p>
            <a:r>
              <a:rPr lang="uk-UA" altLang="ru-RU" sz="2000" b="1" kern="0" dirty="0" smtClean="0"/>
              <a:t>	Останні </a:t>
            </a:r>
            <a:r>
              <a:rPr lang="uk-UA" altLang="ru-RU" sz="2000" b="1" kern="0" dirty="0"/>
              <a:t>відіграють важливу роль у виявленні прихованих </a:t>
            </a:r>
            <a:r>
              <a:rPr lang="uk-UA" altLang="ru-RU" sz="2000" b="1" kern="0" dirty="0" smtClean="0"/>
              <a:t>злочинів, </a:t>
            </a:r>
            <a:r>
              <a:rPr lang="uk-UA" altLang="ru-RU" sz="2000" b="1" kern="0" dirty="0"/>
              <a:t>особи, що переховується, а також невідомих злочинців.</a:t>
            </a:r>
          </a:p>
          <a:p>
            <a:r>
              <a:rPr lang="uk-UA" altLang="ru-RU" sz="2000" b="1" kern="0" dirty="0" smtClean="0"/>
              <a:t>	Проте </a:t>
            </a:r>
            <a:r>
              <a:rPr lang="uk-UA" altLang="ru-RU" sz="2000" b="1" kern="0" dirty="0"/>
              <a:t>криміналістична характеристика злочинів ширша за їх кримінально-правову та кримінальну процесуальну характеристики, оскільки вона містить не тільки систему обставин, які мають кримінально-правове значення, а й низку допоміжних чинників, що розглядаються як система, що складається з окремих елементів складу злочину</a:t>
            </a:r>
            <a:r>
              <a:rPr lang="uk-UA" altLang="ru-RU" sz="2000" b="1" kern="0" dirty="0" smtClean="0"/>
              <a:t>.</a:t>
            </a:r>
            <a:endParaRPr lang="uk-UA" altLang="ru-RU" sz="2000" b="1" kern="0" dirty="0"/>
          </a:p>
        </p:txBody>
      </p:sp>
    </p:spTree>
    <p:extLst>
      <p:ext uri="{BB962C8B-B14F-4D97-AF65-F5344CB8AC3E}">
        <p14:creationId xmlns:p14="http://schemas.microsoft.com/office/powerpoint/2010/main" val="16929907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839200" cy="762000"/>
          </a:xfrm>
        </p:spPr>
        <p:txBody>
          <a:bodyPr/>
          <a:lstStyle/>
          <a:p>
            <a:pPr algn="ctr"/>
            <a:r>
              <a:rPr lang="ru-RU" altLang="ru-RU" sz="2400" b="1" dirty="0" err="1" smtClean="0">
                <a:solidFill>
                  <a:srgbClr val="FF0000"/>
                </a:solidFill>
              </a:rPr>
              <a:t>Елементи</a:t>
            </a:r>
            <a:r>
              <a:rPr lang="ru-RU" altLang="ru-RU" sz="2400" b="1" dirty="0" smtClean="0">
                <a:solidFill>
                  <a:srgbClr val="FF0000"/>
                </a:solidFill>
              </a:rPr>
              <a:t> </a:t>
            </a:r>
            <a:r>
              <a:rPr lang="ru-RU" altLang="ru-RU" sz="2400" b="1" dirty="0" err="1" smtClean="0">
                <a:solidFill>
                  <a:srgbClr val="FF0000"/>
                </a:solidFill>
              </a:rPr>
              <a:t>криміналістичної</a:t>
            </a:r>
            <a:r>
              <a:rPr lang="ru-RU" altLang="ru-RU" sz="2400" b="1" dirty="0" smtClean="0">
                <a:solidFill>
                  <a:srgbClr val="FF0000"/>
                </a:solidFill>
              </a:rPr>
              <a:t> характеристики</a:t>
            </a:r>
            <a:br>
              <a:rPr lang="ru-RU" altLang="ru-RU" sz="2400" b="1" dirty="0" smtClean="0">
                <a:solidFill>
                  <a:srgbClr val="FF0000"/>
                </a:solidFill>
              </a:rPr>
            </a:br>
            <a:r>
              <a:rPr lang="ru-RU" altLang="ru-RU" sz="2400" b="1" dirty="0" err="1" smtClean="0">
                <a:solidFill>
                  <a:srgbClr val="FF0000"/>
                </a:solidFill>
              </a:rPr>
              <a:t>окремих</a:t>
            </a:r>
            <a:r>
              <a:rPr lang="ru-RU" altLang="ru-RU" sz="2400" b="1" dirty="0" smtClean="0">
                <a:solidFill>
                  <a:srgbClr val="FF0000"/>
                </a:solidFill>
              </a:rPr>
              <a:t> </a:t>
            </a:r>
            <a:r>
              <a:rPr lang="ru-RU" altLang="ru-RU" sz="2400" b="1" dirty="0" err="1" smtClean="0">
                <a:solidFill>
                  <a:srgbClr val="FF0000"/>
                </a:solidFill>
              </a:rPr>
              <a:t>видів</a:t>
            </a:r>
            <a:r>
              <a:rPr lang="ru-RU" altLang="ru-RU" sz="2400" b="1" dirty="0" smtClean="0">
                <a:solidFill>
                  <a:srgbClr val="FF0000"/>
                </a:solidFill>
              </a:rPr>
              <a:t>  </a:t>
            </a:r>
            <a:r>
              <a:rPr lang="ru-RU" altLang="ru-RU" sz="2400" b="1" dirty="0" err="1" smtClean="0">
                <a:solidFill>
                  <a:srgbClr val="FF0000"/>
                </a:solidFill>
              </a:rPr>
              <a:t>злочинів</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04801" y="1524000"/>
            <a:ext cx="8610599" cy="2438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200" dirty="0"/>
              <a:t>а) </a:t>
            </a:r>
            <a:r>
              <a:rPr lang="ru-RU" sz="2200" b="1" i="1" dirty="0">
                <a:solidFill>
                  <a:srgbClr val="FF0000"/>
                </a:solidFill>
              </a:rPr>
              <a:t>особа </a:t>
            </a:r>
            <a:r>
              <a:rPr lang="uk-UA" sz="2200" b="1" i="1" dirty="0" smtClean="0">
                <a:solidFill>
                  <a:srgbClr val="FF0000"/>
                </a:solidFill>
              </a:rPr>
              <a:t>злочинця,</a:t>
            </a:r>
            <a:r>
              <a:rPr lang="uk-UA" sz="2200" b="1" dirty="0" smtClean="0">
                <a:solidFill>
                  <a:srgbClr val="FF0000"/>
                </a:solidFill>
              </a:rPr>
              <a:t> </a:t>
            </a:r>
            <a:r>
              <a:rPr lang="uk-UA" sz="2200" dirty="0" smtClean="0"/>
              <a:t>яка характеризується фізичними, соціально-демографічними даними; категорії посадових матеріально відповідальних осіб та інших осіб, які можуть бути причетними до злочину; чинники, що мали вплив на формування і здійснення злочинної мети, створення злочинної групи, розподіл ролей між співучасниками тощо;</a:t>
            </a:r>
            <a:endParaRPr lang="uk-UA" altLang="ru-RU" sz="2200" b="1" i="1" kern="0" dirty="0"/>
          </a:p>
        </p:txBody>
      </p:sp>
      <p:sp>
        <p:nvSpPr>
          <p:cNvPr id="4" name="Rectangle 3"/>
          <p:cNvSpPr txBox="1">
            <a:spLocks noChangeArrowheads="1"/>
          </p:cNvSpPr>
          <p:nvPr/>
        </p:nvSpPr>
        <p:spPr bwMode="auto">
          <a:xfrm>
            <a:off x="304800" y="4114800"/>
            <a:ext cx="8610599" cy="2438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200" dirty="0"/>
              <a:t>б) </a:t>
            </a:r>
            <a:r>
              <a:rPr lang="uk-UA" sz="2200" b="1" i="1" dirty="0" smtClean="0">
                <a:solidFill>
                  <a:srgbClr val="FF0000"/>
                </a:solidFill>
              </a:rPr>
              <a:t>способи готування до злочину </a:t>
            </a:r>
            <a:r>
              <a:rPr lang="uk-UA" sz="2200" dirty="0" smtClean="0"/>
              <a:t>(пошук відповідних знарядь злочину, заходи щодо створення лишку сировини, готової продукції, резерву грошових коштів та ін.); </a:t>
            </a:r>
            <a:r>
              <a:rPr lang="uk-UA" sz="2200" b="1" i="1" dirty="0" smtClean="0">
                <a:solidFill>
                  <a:srgbClr val="FF0000"/>
                </a:solidFill>
              </a:rPr>
              <a:t>способи вчинення злочину</a:t>
            </a:r>
            <a:r>
              <a:rPr lang="uk-UA" sz="2200" dirty="0" smtClean="0"/>
              <a:t> (ненасильницькі дії, заходи щодо заволодіння майном, його вилучення, збуту, реалізації); </a:t>
            </a:r>
            <a:r>
              <a:rPr lang="uk-UA" sz="2200" b="1" i="1" dirty="0" smtClean="0">
                <a:solidFill>
                  <a:srgbClr val="FF0000"/>
                </a:solidFill>
              </a:rPr>
              <a:t>способи приховування злочину</a:t>
            </a:r>
            <a:r>
              <a:rPr lang="uk-UA" sz="2200" dirty="0" smtClean="0"/>
              <a:t>, маскування злочинних дій;</a:t>
            </a:r>
            <a:endParaRPr lang="uk-UA" altLang="ru-RU" sz="2200" b="1" i="1" kern="0" dirty="0"/>
          </a:p>
        </p:txBody>
      </p:sp>
    </p:spTree>
    <p:extLst>
      <p:ext uri="{BB962C8B-B14F-4D97-AF65-F5344CB8AC3E}">
        <p14:creationId xmlns:p14="http://schemas.microsoft.com/office/powerpoint/2010/main" val="196409009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839200" cy="762000"/>
          </a:xfrm>
        </p:spPr>
        <p:txBody>
          <a:bodyPr/>
          <a:lstStyle/>
          <a:p>
            <a:pPr algn="ctr"/>
            <a:r>
              <a:rPr lang="ru-RU" altLang="ru-RU" sz="2400" b="1" dirty="0" err="1" smtClean="0">
                <a:solidFill>
                  <a:srgbClr val="FF0000"/>
                </a:solidFill>
              </a:rPr>
              <a:t>Елементи</a:t>
            </a:r>
            <a:r>
              <a:rPr lang="ru-RU" altLang="ru-RU" sz="2400" b="1" dirty="0" smtClean="0">
                <a:solidFill>
                  <a:srgbClr val="FF0000"/>
                </a:solidFill>
              </a:rPr>
              <a:t> </a:t>
            </a:r>
            <a:r>
              <a:rPr lang="ru-RU" altLang="ru-RU" sz="2400" b="1" dirty="0" err="1" smtClean="0">
                <a:solidFill>
                  <a:srgbClr val="FF0000"/>
                </a:solidFill>
              </a:rPr>
              <a:t>криміналістичної</a:t>
            </a:r>
            <a:r>
              <a:rPr lang="ru-RU" altLang="ru-RU" sz="2400" b="1" dirty="0" smtClean="0">
                <a:solidFill>
                  <a:srgbClr val="FF0000"/>
                </a:solidFill>
              </a:rPr>
              <a:t> характеристики</a:t>
            </a:r>
            <a:br>
              <a:rPr lang="ru-RU" altLang="ru-RU" sz="2400" b="1" dirty="0" smtClean="0">
                <a:solidFill>
                  <a:srgbClr val="FF0000"/>
                </a:solidFill>
              </a:rPr>
            </a:br>
            <a:r>
              <a:rPr lang="ru-RU" altLang="ru-RU" sz="2400" b="1" dirty="0" err="1" smtClean="0">
                <a:solidFill>
                  <a:srgbClr val="FF0000"/>
                </a:solidFill>
              </a:rPr>
              <a:t>окремих</a:t>
            </a:r>
            <a:r>
              <a:rPr lang="ru-RU" altLang="ru-RU" sz="2400" b="1" dirty="0" smtClean="0">
                <a:solidFill>
                  <a:srgbClr val="FF0000"/>
                </a:solidFill>
              </a:rPr>
              <a:t> </a:t>
            </a:r>
            <a:r>
              <a:rPr lang="ru-RU" altLang="ru-RU" sz="2400" b="1" dirty="0" err="1" smtClean="0">
                <a:solidFill>
                  <a:srgbClr val="FF0000"/>
                </a:solidFill>
              </a:rPr>
              <a:t>видів</a:t>
            </a:r>
            <a:r>
              <a:rPr lang="ru-RU" altLang="ru-RU" sz="2400" b="1" dirty="0" smtClean="0">
                <a:solidFill>
                  <a:srgbClr val="FF0000"/>
                </a:solidFill>
              </a:rPr>
              <a:t>  </a:t>
            </a:r>
            <a:r>
              <a:rPr lang="ru-RU" altLang="ru-RU" sz="2400" b="1" dirty="0" err="1" smtClean="0">
                <a:solidFill>
                  <a:srgbClr val="FF0000"/>
                </a:solidFill>
              </a:rPr>
              <a:t>злочинів</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04801" y="1524000"/>
            <a:ext cx="8610599" cy="1219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200" dirty="0"/>
              <a:t>в) </a:t>
            </a:r>
            <a:r>
              <a:rPr lang="ru-RU" sz="2200" b="1" i="1" dirty="0">
                <a:solidFill>
                  <a:srgbClr val="FF0000"/>
                </a:solidFill>
              </a:rPr>
              <a:t>особа </a:t>
            </a:r>
            <a:r>
              <a:rPr lang="uk-UA" sz="2200" b="1" i="1" dirty="0" smtClean="0">
                <a:solidFill>
                  <a:srgbClr val="FF0000"/>
                </a:solidFill>
              </a:rPr>
              <a:t>потерпілого </a:t>
            </a:r>
            <a:r>
              <a:rPr lang="uk-UA" sz="2200" dirty="0" smtClean="0"/>
              <a:t>(демографічні дані, відомості про спосіб життя, риси характеру, звички, зв'язки і стосунки, ознаки </a:t>
            </a:r>
            <a:r>
              <a:rPr lang="uk-UA" sz="2200" dirty="0" err="1" smtClean="0"/>
              <a:t>віктимності</a:t>
            </a:r>
            <a:r>
              <a:rPr lang="uk-UA" sz="2200" dirty="0" smtClean="0"/>
              <a:t> тощо</a:t>
            </a:r>
            <a:r>
              <a:rPr lang="ru-RU" sz="2200" dirty="0" smtClean="0"/>
              <a:t>);</a:t>
            </a:r>
            <a:endParaRPr lang="uk-UA" altLang="ru-RU" sz="2200" b="1" i="1" kern="0" dirty="0"/>
          </a:p>
        </p:txBody>
      </p:sp>
      <p:sp>
        <p:nvSpPr>
          <p:cNvPr id="4" name="Rectangle 3"/>
          <p:cNvSpPr txBox="1">
            <a:spLocks noChangeArrowheads="1"/>
          </p:cNvSpPr>
          <p:nvPr/>
        </p:nvSpPr>
        <p:spPr bwMode="auto">
          <a:xfrm>
            <a:off x="304800" y="3200400"/>
            <a:ext cx="8610599" cy="3352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200" dirty="0"/>
              <a:t>г) </a:t>
            </a:r>
            <a:r>
              <a:rPr lang="ru-RU" sz="2200" b="1" i="1" dirty="0" smtClean="0">
                <a:solidFill>
                  <a:srgbClr val="FF0000"/>
                </a:solidFill>
              </a:rPr>
              <a:t>об</a:t>
            </a:r>
            <a:r>
              <a:rPr lang="en-US" sz="2200" b="1" i="1" dirty="0" smtClean="0">
                <a:solidFill>
                  <a:srgbClr val="FF0000"/>
                </a:solidFill>
              </a:rPr>
              <a:t>’</a:t>
            </a:r>
            <a:r>
              <a:rPr lang="uk-UA" sz="2200" b="1" i="1" dirty="0" err="1" smtClean="0">
                <a:solidFill>
                  <a:srgbClr val="FF0000"/>
                </a:solidFill>
              </a:rPr>
              <a:t>єкт</a:t>
            </a:r>
            <a:r>
              <a:rPr lang="uk-UA" sz="2200" b="1" i="1" dirty="0" smtClean="0">
                <a:solidFill>
                  <a:srgbClr val="FF0000"/>
                </a:solidFill>
              </a:rPr>
              <a:t> (</a:t>
            </a:r>
            <a:r>
              <a:rPr lang="ru-RU" sz="2200" b="1" i="1" dirty="0" smtClean="0">
                <a:solidFill>
                  <a:srgbClr val="FF0000"/>
                </a:solidFill>
              </a:rPr>
              <a:t>предмет) </a:t>
            </a:r>
            <a:r>
              <a:rPr lang="uk-UA" sz="2200" b="1" i="1" dirty="0" smtClean="0">
                <a:solidFill>
                  <a:srgbClr val="FF0000"/>
                </a:solidFill>
              </a:rPr>
              <a:t>посягання</a:t>
            </a:r>
            <a:r>
              <a:rPr lang="ru-RU" sz="2200" b="1" i="1" dirty="0" smtClean="0">
                <a:solidFill>
                  <a:srgbClr val="FF0000"/>
                </a:solidFill>
              </a:rPr>
              <a:t>: </a:t>
            </a:r>
            <a:r>
              <a:rPr lang="uk-UA" sz="2200" dirty="0" smtClean="0"/>
              <a:t>грошові кошти, цінні папери, матеріальні цінності у вигляді сировини, палива, матеріалів, напівфабрикатів, готових виробів з урахуванням їх споживчої цінності, які можуть бути віднесені до різних джерел посягання (підзвітні цінності, невраховані цінності, створені при їх виробництві за рахунок лишку, який надійшов зі сторони (сторонні цінності), від співучасників, майно, приховане від оподаткування)</a:t>
            </a:r>
            <a:endParaRPr lang="uk-UA" altLang="ru-RU" sz="2200" b="1" i="1" kern="0" dirty="0"/>
          </a:p>
        </p:txBody>
      </p:sp>
    </p:spTree>
    <p:extLst>
      <p:ext uri="{BB962C8B-B14F-4D97-AF65-F5344CB8AC3E}">
        <p14:creationId xmlns:p14="http://schemas.microsoft.com/office/powerpoint/2010/main" val="12927258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839200" cy="762000"/>
          </a:xfrm>
        </p:spPr>
        <p:txBody>
          <a:bodyPr/>
          <a:lstStyle/>
          <a:p>
            <a:pPr algn="ctr"/>
            <a:r>
              <a:rPr lang="ru-RU" altLang="ru-RU" sz="2400" b="1" dirty="0" err="1" smtClean="0">
                <a:solidFill>
                  <a:srgbClr val="FF0000"/>
                </a:solidFill>
              </a:rPr>
              <a:t>Елементи</a:t>
            </a:r>
            <a:r>
              <a:rPr lang="ru-RU" altLang="ru-RU" sz="2400" b="1" dirty="0" smtClean="0">
                <a:solidFill>
                  <a:srgbClr val="FF0000"/>
                </a:solidFill>
              </a:rPr>
              <a:t> </a:t>
            </a:r>
            <a:r>
              <a:rPr lang="ru-RU" altLang="ru-RU" sz="2400" b="1" dirty="0" err="1" smtClean="0">
                <a:solidFill>
                  <a:srgbClr val="FF0000"/>
                </a:solidFill>
              </a:rPr>
              <a:t>криміналістичної</a:t>
            </a:r>
            <a:r>
              <a:rPr lang="ru-RU" altLang="ru-RU" sz="2400" b="1" dirty="0" smtClean="0">
                <a:solidFill>
                  <a:srgbClr val="FF0000"/>
                </a:solidFill>
              </a:rPr>
              <a:t> характеристики</a:t>
            </a:r>
            <a:br>
              <a:rPr lang="ru-RU" altLang="ru-RU" sz="2400" b="1" dirty="0" smtClean="0">
                <a:solidFill>
                  <a:srgbClr val="FF0000"/>
                </a:solidFill>
              </a:rPr>
            </a:br>
            <a:r>
              <a:rPr lang="ru-RU" altLang="ru-RU" sz="2400" b="1" dirty="0" err="1" smtClean="0">
                <a:solidFill>
                  <a:srgbClr val="FF0000"/>
                </a:solidFill>
              </a:rPr>
              <a:t>окремих</a:t>
            </a:r>
            <a:r>
              <a:rPr lang="ru-RU" altLang="ru-RU" sz="2400" b="1" dirty="0" smtClean="0">
                <a:solidFill>
                  <a:srgbClr val="FF0000"/>
                </a:solidFill>
              </a:rPr>
              <a:t> </a:t>
            </a:r>
            <a:r>
              <a:rPr lang="ru-RU" altLang="ru-RU" sz="2400" b="1" dirty="0" err="1" smtClean="0">
                <a:solidFill>
                  <a:srgbClr val="FF0000"/>
                </a:solidFill>
              </a:rPr>
              <a:t>видів</a:t>
            </a:r>
            <a:r>
              <a:rPr lang="ru-RU" altLang="ru-RU" sz="2400" b="1" dirty="0" smtClean="0">
                <a:solidFill>
                  <a:srgbClr val="FF0000"/>
                </a:solidFill>
              </a:rPr>
              <a:t>  </a:t>
            </a:r>
            <a:r>
              <a:rPr lang="ru-RU" altLang="ru-RU" sz="2400" b="1" dirty="0" err="1" smtClean="0">
                <a:solidFill>
                  <a:srgbClr val="FF0000"/>
                </a:solidFill>
              </a:rPr>
              <a:t>злочинів</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04801" y="1524000"/>
            <a:ext cx="8610599" cy="2438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ru-RU" sz="2200" dirty="0"/>
              <a:t>г) </a:t>
            </a:r>
            <a:r>
              <a:rPr lang="ru-RU" sz="2200" b="1" i="1" dirty="0">
                <a:solidFill>
                  <a:srgbClr val="FF0000"/>
                </a:solidFill>
              </a:rPr>
              <a:t>обстановка </a:t>
            </a:r>
            <a:r>
              <a:rPr lang="uk-UA" sz="2200" b="1" i="1" dirty="0" smtClean="0">
                <a:solidFill>
                  <a:srgbClr val="FF0000"/>
                </a:solidFill>
              </a:rPr>
              <a:t>вчинення злочину</a:t>
            </a:r>
            <a:r>
              <a:rPr lang="uk-UA" sz="2200" dirty="0" smtClean="0"/>
              <a:t>: місце як частина матеріального середовища, що включає, окрім приміщення та ділянки місцевості, сукупність різних предметів. До обстановки належать також чинники регулятивного характеру, що визначають порядок діяльності, фактори поведінки людей у побуті і трудовій діяльності</a:t>
            </a:r>
            <a:endParaRPr lang="uk-UA" altLang="ru-RU" sz="2200" b="1" i="1" kern="0" dirty="0"/>
          </a:p>
        </p:txBody>
      </p:sp>
      <p:sp>
        <p:nvSpPr>
          <p:cNvPr id="4" name="Rectangle 3"/>
          <p:cNvSpPr txBox="1">
            <a:spLocks noChangeArrowheads="1"/>
          </p:cNvSpPr>
          <p:nvPr/>
        </p:nvSpPr>
        <p:spPr bwMode="auto">
          <a:xfrm>
            <a:off x="304800" y="4114800"/>
            <a:ext cx="8610599" cy="2438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t>	</a:t>
            </a:r>
            <a:r>
              <a:rPr lang="uk-UA" sz="2200" dirty="0" smtClean="0"/>
              <a:t>д) </a:t>
            </a:r>
            <a:r>
              <a:rPr lang="uk-UA" sz="2200" b="1" i="1" dirty="0" smtClean="0">
                <a:solidFill>
                  <a:srgbClr val="FF0000"/>
                </a:solidFill>
              </a:rPr>
              <a:t>наслідки</a:t>
            </a:r>
            <a:r>
              <a:rPr lang="uk-UA" sz="2200" dirty="0" smtClean="0">
                <a:solidFill>
                  <a:srgbClr val="FF0000"/>
                </a:solidFill>
              </a:rPr>
              <a:t> </a:t>
            </a:r>
            <a:r>
              <a:rPr lang="uk-UA" sz="2200" b="1" i="1" dirty="0" smtClean="0">
                <a:solidFill>
                  <a:srgbClr val="FF0000"/>
                </a:solidFill>
              </a:rPr>
              <a:t>у вигляді будь-яких змін, викликаних злочином</a:t>
            </a:r>
            <a:r>
              <a:rPr lang="uk-UA" sz="2200" dirty="0" smtClean="0"/>
              <a:t>, виражені у фізичній матеріальній шкоді, відображеній у матеріальній обстановці злочину (характерні сліди пошкоджень, викликані злочинними діями, їх локалізація і взаємозв'язок), та моральній шкоді, заподіяній злочином</a:t>
            </a:r>
            <a:endParaRPr lang="uk-UA" altLang="ru-RU" sz="2200" b="1" i="1" kern="0" dirty="0"/>
          </a:p>
        </p:txBody>
      </p:sp>
    </p:spTree>
    <p:extLst>
      <p:ext uri="{BB962C8B-B14F-4D97-AF65-F5344CB8AC3E}">
        <p14:creationId xmlns:p14="http://schemas.microsoft.com/office/powerpoint/2010/main" val="12927258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50" name="Picture 2" descr="D:\Мои документы\Витя Универ-работа\электронные издания по криминалистике\Електронний підручник\Pictures\ris39.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70" y="97971"/>
            <a:ext cx="8753929" cy="57404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2"/>
          <p:cNvSpPr>
            <a:spLocks noGrp="1" noChangeArrowheads="1"/>
          </p:cNvSpPr>
          <p:nvPr>
            <p:ph type="title"/>
          </p:nvPr>
        </p:nvSpPr>
        <p:spPr>
          <a:xfrm>
            <a:off x="114299" y="5943600"/>
            <a:ext cx="8839200" cy="762000"/>
          </a:xfrm>
        </p:spPr>
        <p:txBody>
          <a:bodyPr/>
          <a:lstStyle/>
          <a:p>
            <a:pPr algn="ctr"/>
            <a:r>
              <a:rPr lang="ru-RU" altLang="ru-RU" sz="2400" b="1" dirty="0" err="1" smtClean="0">
                <a:solidFill>
                  <a:srgbClr val="FF0000"/>
                </a:solidFill>
              </a:rPr>
              <a:t>Загальна</a:t>
            </a:r>
            <a:r>
              <a:rPr lang="ru-RU" altLang="ru-RU" sz="2400" b="1" dirty="0" smtClean="0">
                <a:solidFill>
                  <a:srgbClr val="FF0000"/>
                </a:solidFill>
              </a:rPr>
              <a:t> </a:t>
            </a:r>
            <a:r>
              <a:rPr lang="ru-RU" altLang="ru-RU" sz="2400" b="1" dirty="0">
                <a:solidFill>
                  <a:srgbClr val="FF0000"/>
                </a:solidFill>
              </a:rPr>
              <a:t>структура </a:t>
            </a:r>
            <a:r>
              <a:rPr lang="ru-RU" altLang="ru-RU" sz="2400" b="1" dirty="0" err="1">
                <a:solidFill>
                  <a:srgbClr val="FF0000"/>
                </a:solidFill>
              </a:rPr>
              <a:t>зв'язків</a:t>
            </a:r>
            <a:r>
              <a:rPr lang="ru-RU" altLang="ru-RU" sz="2400" b="1" dirty="0">
                <a:solidFill>
                  <a:srgbClr val="FF0000"/>
                </a:solidFill>
              </a:rPr>
              <a:t> </a:t>
            </a:r>
            <a:r>
              <a:rPr lang="ru-RU" altLang="ru-RU" sz="2400" b="1" dirty="0" err="1">
                <a:solidFill>
                  <a:srgbClr val="FF0000"/>
                </a:solidFill>
              </a:rPr>
              <a:t>елементів</a:t>
            </a:r>
            <a:r>
              <a:rPr lang="ru-RU" altLang="ru-RU" sz="2400" b="1" dirty="0">
                <a:solidFill>
                  <a:srgbClr val="FF0000"/>
                </a:solidFill>
              </a:rPr>
              <a:t> </a:t>
            </a:r>
            <a:r>
              <a:rPr lang="ru-RU" altLang="ru-RU" sz="2400" b="1" dirty="0" err="1">
                <a:solidFill>
                  <a:srgbClr val="FF0000"/>
                </a:solidFill>
              </a:rPr>
              <a:t>криміналістичної</a:t>
            </a:r>
            <a:r>
              <a:rPr lang="ru-RU" altLang="ru-RU" sz="2400" b="1" dirty="0">
                <a:solidFill>
                  <a:srgbClr val="FF0000"/>
                </a:solidFill>
              </a:rPr>
              <a:t> характеристики </a:t>
            </a:r>
            <a:r>
              <a:rPr lang="ru-RU" altLang="ru-RU" sz="2400" b="1" dirty="0" err="1">
                <a:solidFill>
                  <a:srgbClr val="FF0000"/>
                </a:solidFill>
              </a:rPr>
              <a:t>злочинів</a:t>
            </a:r>
            <a:endParaRPr lang="uk-UA" altLang="ru-RU" sz="2400" b="1" dirty="0">
              <a:solidFill>
                <a:srgbClr val="FF0000"/>
              </a:solidFill>
            </a:endParaRPr>
          </a:p>
        </p:txBody>
      </p:sp>
    </p:spTree>
    <p:extLst>
      <p:ext uri="{BB962C8B-B14F-4D97-AF65-F5344CB8AC3E}">
        <p14:creationId xmlns:p14="http://schemas.microsoft.com/office/powerpoint/2010/main" val="50767908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1066800"/>
          </a:xfrm>
        </p:spPr>
        <p:txBody>
          <a:bodyPr/>
          <a:lstStyle/>
          <a:p>
            <a:pPr algn="ctr"/>
            <a:r>
              <a:rPr lang="ru-RU" altLang="ru-RU" sz="3600" b="1" dirty="0" err="1">
                <a:solidFill>
                  <a:srgbClr val="FF0000"/>
                </a:solidFill>
              </a:rPr>
              <a:t>Ситуаційні</a:t>
            </a:r>
            <a:r>
              <a:rPr lang="ru-RU" altLang="ru-RU" sz="3600" b="1" dirty="0">
                <a:solidFill>
                  <a:srgbClr val="FF0000"/>
                </a:solidFill>
              </a:rPr>
              <a:t> </a:t>
            </a:r>
            <a:r>
              <a:rPr lang="ru-RU" altLang="ru-RU" sz="3600" b="1" dirty="0" err="1">
                <a:solidFill>
                  <a:srgbClr val="FF0000"/>
                </a:solidFill>
              </a:rPr>
              <a:t>особливості</a:t>
            </a:r>
            <a:r>
              <a:rPr lang="ru-RU" altLang="ru-RU" sz="3600" b="1" dirty="0">
                <a:solidFill>
                  <a:srgbClr val="FF0000"/>
                </a:solidFill>
              </a:rPr>
              <a:t> </a:t>
            </a:r>
            <a:r>
              <a:rPr lang="ru-RU" altLang="ru-RU" sz="3600" b="1" dirty="0" err="1">
                <a:solidFill>
                  <a:srgbClr val="FF0000"/>
                </a:solidFill>
              </a:rPr>
              <a:t>етапів</a:t>
            </a:r>
            <a:r>
              <a:rPr lang="ru-RU" altLang="ru-RU" sz="3600" b="1" dirty="0">
                <a:solidFill>
                  <a:srgbClr val="FF0000"/>
                </a:solidFill>
              </a:rPr>
              <a:t> </a:t>
            </a:r>
            <a:r>
              <a:rPr lang="ru-RU" altLang="ru-RU" sz="3600" b="1" dirty="0" err="1" smtClean="0">
                <a:solidFill>
                  <a:srgbClr val="FF0000"/>
                </a:solidFill>
              </a:rPr>
              <a:t>розслідування</a:t>
            </a:r>
            <a:r>
              <a:rPr lang="ru-RU" altLang="ru-RU" sz="3600" b="1" dirty="0" smtClean="0">
                <a:solidFill>
                  <a:srgbClr val="FF0000"/>
                </a:solidFill>
              </a:rPr>
              <a:t>:</a:t>
            </a:r>
            <a:endParaRPr lang="uk-UA" altLang="ru-RU" sz="3600" b="1" dirty="0">
              <a:solidFill>
                <a:srgbClr val="FF0000"/>
              </a:solidFill>
            </a:endParaRPr>
          </a:p>
        </p:txBody>
      </p:sp>
      <p:sp>
        <p:nvSpPr>
          <p:cNvPr id="8" name="Rectangle 3"/>
          <p:cNvSpPr txBox="1">
            <a:spLocks noChangeArrowheads="1"/>
          </p:cNvSpPr>
          <p:nvPr/>
        </p:nvSpPr>
        <p:spPr bwMode="auto">
          <a:xfrm>
            <a:off x="1524001" y="2209800"/>
            <a:ext cx="7010400" cy="2438400"/>
          </a:xfrm>
          <a:prstGeom prst="rect">
            <a:avLst/>
          </a:prstGeom>
          <a:noFill/>
          <a:ln w="9525">
            <a:no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ru-RU" sz="4400" b="1" dirty="0" smtClean="0"/>
              <a:t>- </a:t>
            </a:r>
            <a:r>
              <a:rPr lang="ru-RU" sz="4400" b="1" dirty="0" err="1" smtClean="0"/>
              <a:t>первісний</a:t>
            </a:r>
            <a:r>
              <a:rPr lang="ru-RU" sz="4400" b="1" dirty="0" smtClean="0"/>
              <a:t> </a:t>
            </a:r>
            <a:r>
              <a:rPr lang="ru-RU" sz="4400" b="1" dirty="0" err="1"/>
              <a:t>етап</a:t>
            </a:r>
            <a:r>
              <a:rPr lang="ru-RU" sz="4400" b="1" dirty="0"/>
              <a:t>; </a:t>
            </a:r>
          </a:p>
          <a:p>
            <a:pPr marL="0" indent="0">
              <a:buNone/>
            </a:pPr>
            <a:r>
              <a:rPr lang="ru-RU" sz="4400" b="1" dirty="0" smtClean="0"/>
              <a:t>- </a:t>
            </a:r>
            <a:r>
              <a:rPr lang="ru-RU" sz="4400" b="1" dirty="0" err="1" smtClean="0"/>
              <a:t>наступний</a:t>
            </a:r>
            <a:r>
              <a:rPr lang="ru-RU" sz="4400" b="1" dirty="0" smtClean="0"/>
              <a:t> </a:t>
            </a:r>
            <a:r>
              <a:rPr lang="ru-RU" sz="4400" b="1" dirty="0" err="1"/>
              <a:t>етап</a:t>
            </a:r>
            <a:r>
              <a:rPr lang="ru-RU" sz="4400" b="1" dirty="0"/>
              <a:t>;</a:t>
            </a:r>
          </a:p>
          <a:p>
            <a:pPr marL="0" indent="0">
              <a:buNone/>
            </a:pPr>
            <a:r>
              <a:rPr lang="ru-RU" sz="4400" b="1" dirty="0" smtClean="0"/>
              <a:t>- </a:t>
            </a:r>
            <a:r>
              <a:rPr lang="ru-RU" sz="4400" b="1" dirty="0" err="1" smtClean="0"/>
              <a:t>заключний</a:t>
            </a:r>
            <a:r>
              <a:rPr lang="ru-RU" sz="4400" b="1" dirty="0" smtClean="0"/>
              <a:t> </a:t>
            </a:r>
            <a:r>
              <a:rPr lang="ru-RU" sz="4400" b="1" dirty="0" err="1"/>
              <a:t>етап</a:t>
            </a:r>
            <a:r>
              <a:rPr lang="ru-RU" sz="4400" b="1" dirty="0"/>
              <a:t>. </a:t>
            </a:r>
          </a:p>
        </p:txBody>
      </p:sp>
    </p:spTree>
    <p:extLst>
      <p:ext uri="{BB962C8B-B14F-4D97-AF65-F5344CB8AC3E}">
        <p14:creationId xmlns:p14="http://schemas.microsoft.com/office/powerpoint/2010/main" val="284998896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1000">
                                          <p:stCondLst>
                                            <p:cond delay="0"/>
                                          </p:stCondLst>
                                        </p:cTn>
                                        <p:tgtEl>
                                          <p:spTgt spid="8">
                                            <p:txEl>
                                              <p:pRg st="0" end="0"/>
                                            </p:txEl>
                                          </p:spTgt>
                                        </p:tgtEl>
                                      </p:cBhvr>
                                    </p:animEffect>
                                    <p:anim calcmode="lin" valueType="num">
                                      <p:cBhvr>
                                        <p:cTn id="12"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Effect transition="in" filter="fade">
                                      <p:cBhvr>
                                        <p:cTn id="18" dur="1000">
                                          <p:stCondLst>
                                            <p:cond delay="0"/>
                                          </p:stCondLst>
                                        </p:cTn>
                                        <p:tgtEl>
                                          <p:spTgt spid="8">
                                            <p:txEl>
                                              <p:pRg st="1" end="1"/>
                                            </p:txEl>
                                          </p:spTgt>
                                        </p:tgtEl>
                                      </p:cBhvr>
                                    </p:animEffect>
                                    <p:anim calcmode="lin" valueType="num">
                                      <p:cBhvr>
                                        <p:cTn id="19"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childTnLst>
                                    <p:set>
                                      <p:cBhvr>
                                        <p:cTn id="24" dur="1" fill="hold">
                                          <p:stCondLst>
                                            <p:cond delay="0"/>
                                          </p:stCondLst>
                                        </p:cTn>
                                        <p:tgtEl>
                                          <p:spTgt spid="8">
                                            <p:txEl>
                                              <p:pRg st="2" end="2"/>
                                            </p:txEl>
                                          </p:spTgt>
                                        </p:tgtEl>
                                        <p:attrNameLst>
                                          <p:attrName>style.visibility</p:attrName>
                                        </p:attrNameLst>
                                      </p:cBhvr>
                                      <p:to>
                                        <p:strVal val="visible"/>
                                      </p:to>
                                    </p:set>
                                    <p:animEffect transition="in" filter="fade">
                                      <p:cBhvr>
                                        <p:cTn id="25" dur="1000">
                                          <p:stCondLst>
                                            <p:cond delay="0"/>
                                          </p:stCondLst>
                                        </p:cTn>
                                        <p:tgtEl>
                                          <p:spTgt spid="8">
                                            <p:txEl>
                                              <p:pRg st="2" end="2"/>
                                            </p:txEl>
                                          </p:spTgt>
                                        </p:tgtEl>
                                      </p:cBhvr>
                                    </p:animEffect>
                                    <p:anim calcmode="lin" valueType="num">
                                      <p:cBhvr>
                                        <p:cTn id="26" dur="1000" fill="hold">
                                          <p:stCondLst>
                                            <p:cond delay="0"/>
                                          </p:stCondLst>
                                        </p:cTn>
                                        <p:tgtEl>
                                          <p:spTgt spid="8">
                                            <p:txEl>
                                              <p:pRg st="2" end="2"/>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smtClean="0">
                <a:solidFill>
                  <a:srgbClr val="FF0000"/>
                </a:solidFill>
              </a:rPr>
              <a:t>Первісний</a:t>
            </a:r>
            <a:r>
              <a:rPr lang="ru-RU" altLang="ru-RU" sz="2400" b="1" dirty="0" smtClean="0">
                <a:solidFill>
                  <a:srgbClr val="FF0000"/>
                </a:solidFill>
              </a:rPr>
              <a:t> </a:t>
            </a:r>
            <a:r>
              <a:rPr lang="ru-RU" altLang="ru-RU" sz="2400" b="1" dirty="0" err="1" smtClean="0">
                <a:solidFill>
                  <a:srgbClr val="FF0000"/>
                </a:solidFill>
              </a:rPr>
              <a:t>етап</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44715" y="1219200"/>
            <a:ext cx="8610599" cy="1828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200" dirty="0" smtClean="0"/>
              <a:t>на основі первинної інформації, а також додаткових даних (якщо була перевірочна діяльність) висуваються можливі слідчі версії й складається план розслідування</a:t>
            </a:r>
            <a:endParaRPr lang="uk-UA" altLang="ru-RU" sz="2200" b="1" i="1" kern="0" dirty="0"/>
          </a:p>
        </p:txBody>
      </p:sp>
      <p:sp>
        <p:nvSpPr>
          <p:cNvPr id="4" name="Rectangle 3"/>
          <p:cNvSpPr txBox="1">
            <a:spLocks noChangeArrowheads="1"/>
          </p:cNvSpPr>
          <p:nvPr/>
        </p:nvSpPr>
        <p:spPr bwMode="auto">
          <a:xfrm>
            <a:off x="333829" y="3886200"/>
            <a:ext cx="8610599" cy="2209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000" dirty="0" smtClean="0"/>
              <a:t>ф</a:t>
            </a:r>
            <a:r>
              <a:rPr lang="uk-UA" sz="2200" dirty="0" smtClean="0"/>
              <a:t>актичні </a:t>
            </a:r>
            <a:r>
              <a:rPr lang="uk-UA" sz="2200" dirty="0"/>
              <a:t>дані на зазначеній стадії одержують шляхом первісних слідчих дій, які, виходячи зі специфічних завдань (виявлення всіх ознак злочину, виявлення й затримка винного по гарячих слідах), необхідно провести на самому початку розслідування у відносно обмежений строк. Усі або частина цих дій можуть бути й невідкладними.</a:t>
            </a:r>
            <a:endParaRPr lang="uk-UA" altLang="ru-RU" sz="2200" b="1" i="1" kern="0" dirty="0"/>
          </a:p>
        </p:txBody>
      </p:sp>
      <p:sp>
        <p:nvSpPr>
          <p:cNvPr id="2" name="Стрелка вниз 1"/>
          <p:cNvSpPr/>
          <p:nvPr/>
        </p:nvSpPr>
        <p:spPr>
          <a:xfrm>
            <a:off x="4299853" y="3048000"/>
            <a:ext cx="723902" cy="838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7536915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a:solidFill>
                  <a:srgbClr val="FF0000"/>
                </a:solidFill>
              </a:rPr>
              <a:t>Типові</a:t>
            </a:r>
            <a:r>
              <a:rPr lang="ru-RU" altLang="ru-RU" sz="2400" b="1" dirty="0">
                <a:solidFill>
                  <a:srgbClr val="FF0000"/>
                </a:solidFill>
              </a:rPr>
              <a:t> </a:t>
            </a:r>
            <a:r>
              <a:rPr lang="ru-RU" altLang="ru-RU" sz="2400" b="1" dirty="0" err="1">
                <a:solidFill>
                  <a:srgbClr val="FF0000"/>
                </a:solidFill>
              </a:rPr>
              <a:t>слідчі</a:t>
            </a:r>
            <a:r>
              <a:rPr lang="ru-RU" altLang="ru-RU" sz="2400" b="1" dirty="0">
                <a:solidFill>
                  <a:srgbClr val="FF0000"/>
                </a:solidFill>
              </a:rPr>
              <a:t> </a:t>
            </a:r>
            <a:r>
              <a:rPr lang="ru-RU" altLang="ru-RU" sz="2400" b="1" dirty="0" err="1">
                <a:solidFill>
                  <a:srgbClr val="FF0000"/>
                </a:solidFill>
              </a:rPr>
              <a:t>ситуації</a:t>
            </a:r>
            <a:r>
              <a:rPr lang="ru-RU" altLang="ru-RU" sz="2400" b="1" dirty="0">
                <a:solidFill>
                  <a:srgbClr val="FF0000"/>
                </a:solidFill>
              </a:rPr>
              <a:t> </a:t>
            </a:r>
            <a:r>
              <a:rPr lang="ru-RU" altLang="ru-RU" sz="2400" b="1" dirty="0" err="1">
                <a:solidFill>
                  <a:srgbClr val="FF0000"/>
                </a:solidFill>
              </a:rPr>
              <a:t>первісного</a:t>
            </a:r>
            <a:r>
              <a:rPr lang="ru-RU" altLang="ru-RU" sz="2400" b="1" dirty="0">
                <a:solidFill>
                  <a:srgbClr val="FF0000"/>
                </a:solidFill>
              </a:rPr>
              <a:t> </a:t>
            </a:r>
            <a:r>
              <a:rPr lang="ru-RU" altLang="ru-RU" sz="2400" b="1" dirty="0" err="1" smtClean="0">
                <a:solidFill>
                  <a:srgbClr val="FF0000"/>
                </a:solidFill>
              </a:rPr>
              <a:t>етапу</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44715" y="1219200"/>
            <a:ext cx="8610599" cy="1828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200" dirty="0" smtClean="0"/>
              <a:t>1. </a:t>
            </a:r>
            <a:r>
              <a:rPr lang="uk-UA" sz="2200" dirty="0"/>
              <a:t>Є</a:t>
            </a:r>
            <a:r>
              <a:rPr lang="uk-UA" sz="2200" dirty="0" smtClean="0"/>
              <a:t> </a:t>
            </a:r>
            <a:r>
              <a:rPr lang="uk-UA" sz="2200" dirty="0"/>
              <a:t>відомості про подію злочину й про нібито </a:t>
            </a:r>
            <a:r>
              <a:rPr lang="uk-UA" sz="2200" dirty="0" smtClean="0"/>
              <a:t>винну </a:t>
            </a:r>
            <a:r>
              <a:rPr lang="uk-UA" sz="2200" dirty="0"/>
              <a:t>у ньому </a:t>
            </a:r>
            <a:r>
              <a:rPr lang="uk-UA" sz="2200" dirty="0" smtClean="0"/>
              <a:t>особу </a:t>
            </a:r>
            <a:r>
              <a:rPr lang="uk-UA" sz="2200" dirty="0"/>
              <a:t>(головним чином від потерпілих), але ще не ясно, чи дійсно  була ця подія, чи </a:t>
            </a:r>
            <a:r>
              <a:rPr lang="uk-UA" sz="2200" dirty="0" smtClean="0"/>
              <a:t>мала  вона </a:t>
            </a:r>
            <a:r>
              <a:rPr lang="uk-UA" sz="2200" dirty="0"/>
              <a:t>злочинний характер і </a:t>
            </a:r>
            <a:r>
              <a:rPr lang="uk-UA" sz="2200" dirty="0" smtClean="0"/>
              <a:t>чи  причетна до неї </a:t>
            </a:r>
            <a:r>
              <a:rPr lang="uk-UA" sz="2200" dirty="0"/>
              <a:t>зазначена особа (зґвалтування, грабіж, розбій, </a:t>
            </a:r>
            <a:r>
              <a:rPr lang="uk-UA" sz="2200" dirty="0" smtClean="0"/>
              <a:t>давання </a:t>
            </a:r>
            <a:r>
              <a:rPr lang="uk-UA" sz="2200" dirty="0"/>
              <a:t>й одержання хабара і </a:t>
            </a:r>
            <a:r>
              <a:rPr lang="uk-UA" sz="2200" dirty="0" err="1" smtClean="0"/>
              <a:t>т.ін</a:t>
            </a:r>
            <a:r>
              <a:rPr lang="uk-UA" sz="2200" dirty="0" smtClean="0"/>
              <a:t>.). </a:t>
            </a:r>
            <a:endParaRPr lang="uk-UA" sz="2200" dirty="0"/>
          </a:p>
        </p:txBody>
      </p:sp>
      <p:sp>
        <p:nvSpPr>
          <p:cNvPr id="4" name="Rectangle 3"/>
          <p:cNvSpPr txBox="1">
            <a:spLocks noChangeArrowheads="1"/>
          </p:cNvSpPr>
          <p:nvPr/>
        </p:nvSpPr>
        <p:spPr bwMode="auto">
          <a:xfrm>
            <a:off x="359229" y="4267200"/>
            <a:ext cx="8610599" cy="2286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ru-RU" sz="2000" dirty="0" err="1" smtClean="0"/>
              <a:t>встановлення</a:t>
            </a:r>
            <a:r>
              <a:rPr lang="ru-RU" sz="2000" dirty="0" smtClean="0"/>
              <a:t> </a:t>
            </a:r>
            <a:r>
              <a:rPr lang="ru-RU" sz="2000" dirty="0" err="1"/>
              <a:t>дійсності</a:t>
            </a:r>
            <a:r>
              <a:rPr lang="ru-RU" sz="2000" dirty="0"/>
              <a:t> </a:t>
            </a:r>
            <a:r>
              <a:rPr lang="ru-RU" sz="2000" dirty="0" err="1"/>
              <a:t>події</a:t>
            </a:r>
            <a:r>
              <a:rPr lang="ru-RU" sz="2000" dirty="0"/>
              <a:t>, </a:t>
            </a:r>
            <a:r>
              <a:rPr lang="ru-RU" sz="2000" dirty="0" err="1"/>
              <a:t>його</a:t>
            </a:r>
            <a:r>
              <a:rPr lang="ru-RU" sz="2000" dirty="0"/>
              <a:t> </a:t>
            </a:r>
            <a:r>
              <a:rPr lang="ru-RU" sz="2000" dirty="0" err="1"/>
              <a:t>конкретних</a:t>
            </a:r>
            <a:r>
              <a:rPr lang="ru-RU" sz="2000" dirty="0"/>
              <a:t> </a:t>
            </a:r>
            <a:r>
              <a:rPr lang="ru-RU" sz="2000" dirty="0" err="1"/>
              <a:t>обставин</a:t>
            </a:r>
            <a:r>
              <a:rPr lang="ru-RU" sz="2000" dirty="0"/>
              <a:t>, </a:t>
            </a:r>
            <a:r>
              <a:rPr lang="ru-RU" sz="2000" dirty="0" err="1"/>
              <a:t>причетності</a:t>
            </a:r>
            <a:r>
              <a:rPr lang="ru-RU" sz="2000" dirty="0"/>
              <a:t> до </a:t>
            </a:r>
            <a:r>
              <a:rPr lang="ru-RU" sz="2000" dirty="0" err="1"/>
              <a:t>нього</a:t>
            </a:r>
            <a:r>
              <a:rPr lang="ru-RU" sz="2000" dirty="0"/>
              <a:t> </a:t>
            </a:r>
            <a:r>
              <a:rPr lang="ru-RU" sz="2000" dirty="0" err="1"/>
              <a:t>запідозреного</a:t>
            </a:r>
            <a:r>
              <a:rPr lang="ru-RU" sz="2000" dirty="0"/>
              <a:t> особи. При </a:t>
            </a:r>
            <a:r>
              <a:rPr lang="ru-RU" sz="2000" dirty="0" err="1"/>
              <a:t>цьому</a:t>
            </a:r>
            <a:r>
              <a:rPr lang="ru-RU" sz="2000" dirty="0"/>
              <a:t> </a:t>
            </a:r>
            <a:r>
              <a:rPr lang="ru-RU" sz="2000" dirty="0" err="1"/>
              <a:t>велике</a:t>
            </a:r>
            <a:r>
              <a:rPr lang="ru-RU" sz="2000" dirty="0"/>
              <a:t> </a:t>
            </a:r>
            <a:r>
              <a:rPr lang="ru-RU" sz="2000" dirty="0" err="1"/>
              <a:t>значення</a:t>
            </a:r>
            <a:r>
              <a:rPr lang="ru-RU" sz="2000" dirty="0"/>
              <a:t> </a:t>
            </a:r>
            <a:r>
              <a:rPr lang="ru-RU" sz="2000" dirty="0" err="1"/>
              <a:t>має</a:t>
            </a:r>
            <a:r>
              <a:rPr lang="ru-RU" sz="2000" dirty="0"/>
              <a:t> </a:t>
            </a:r>
            <a:r>
              <a:rPr lang="ru-RU" sz="2000" dirty="0" err="1"/>
              <a:t>виявлення</a:t>
            </a:r>
            <a:r>
              <a:rPr lang="ru-RU" sz="2000" dirty="0"/>
              <a:t> </a:t>
            </a:r>
            <a:r>
              <a:rPr lang="ru-RU" sz="2000" dirty="0" err="1"/>
              <a:t>відповідних</a:t>
            </a:r>
            <a:r>
              <a:rPr lang="ru-RU" sz="2000" dirty="0"/>
              <a:t> </a:t>
            </a:r>
            <a:r>
              <a:rPr lang="ru-RU" sz="2000" dirty="0" err="1"/>
              <a:t>слідів</a:t>
            </a:r>
            <a:r>
              <a:rPr lang="ru-RU" sz="2000" dirty="0"/>
              <a:t>, </a:t>
            </a:r>
            <a:r>
              <a:rPr lang="ru-RU" sz="2000" dirty="0" err="1"/>
              <a:t>речовинних</a:t>
            </a:r>
            <a:r>
              <a:rPr lang="ru-RU" sz="2000" dirty="0"/>
              <a:t> </a:t>
            </a:r>
            <a:r>
              <a:rPr lang="ru-RU" sz="2000" dirty="0" err="1"/>
              <a:t>доказів</a:t>
            </a:r>
            <a:r>
              <a:rPr lang="ru-RU" sz="2000" dirty="0"/>
              <a:t> і </a:t>
            </a:r>
            <a:r>
              <a:rPr lang="ru-RU" sz="2000" dirty="0" err="1"/>
              <a:t>особливостей</a:t>
            </a:r>
            <a:r>
              <a:rPr lang="ru-RU" sz="2000" dirty="0"/>
              <a:t> </a:t>
            </a:r>
            <a:r>
              <a:rPr lang="ru-RU" sz="2000" dirty="0" err="1"/>
              <a:t>взаємин</a:t>
            </a:r>
            <a:r>
              <a:rPr lang="ru-RU" sz="2000" dirty="0"/>
              <a:t> </a:t>
            </a:r>
            <a:r>
              <a:rPr lang="ru-RU" sz="2000" dirty="0" err="1"/>
              <a:t>між</a:t>
            </a:r>
            <a:r>
              <a:rPr lang="ru-RU" sz="2000" dirty="0"/>
              <a:t> </a:t>
            </a:r>
            <a:r>
              <a:rPr lang="ru-RU" sz="2000" dirty="0" err="1"/>
              <a:t>учасниками</a:t>
            </a:r>
            <a:r>
              <a:rPr lang="ru-RU" sz="2000" dirty="0"/>
              <a:t> </a:t>
            </a:r>
            <a:r>
              <a:rPr lang="ru-RU" sz="2000" dirty="0" err="1"/>
              <a:t>даного</a:t>
            </a:r>
            <a:r>
              <a:rPr lang="ru-RU" sz="2000" dirty="0"/>
              <a:t> </a:t>
            </a:r>
            <a:r>
              <a:rPr lang="ru-RU" sz="2000" dirty="0" err="1"/>
              <a:t>події</a:t>
            </a:r>
            <a:r>
              <a:rPr lang="ru-RU" sz="2000" dirty="0"/>
              <a:t>. При </a:t>
            </a:r>
            <a:r>
              <a:rPr lang="ru-RU" sz="2000" dirty="0" err="1"/>
              <a:t>необхідності</a:t>
            </a:r>
            <a:r>
              <a:rPr lang="ru-RU" sz="2000" dirty="0"/>
              <a:t> </a:t>
            </a:r>
            <a:r>
              <a:rPr lang="ru-RU" sz="2000" dirty="0" err="1"/>
              <a:t>підозрювана</a:t>
            </a:r>
            <a:r>
              <a:rPr lang="ru-RU" sz="2000" dirty="0"/>
              <a:t> особа </a:t>
            </a:r>
            <a:r>
              <a:rPr lang="ru-RU" sz="2000" dirty="0" err="1"/>
              <a:t>затримується</a:t>
            </a:r>
            <a:r>
              <a:rPr lang="ru-RU" sz="2000" dirty="0"/>
              <a:t>.</a:t>
            </a:r>
          </a:p>
        </p:txBody>
      </p:sp>
      <p:sp>
        <p:nvSpPr>
          <p:cNvPr id="2" name="Стрелка вниз 1"/>
          <p:cNvSpPr/>
          <p:nvPr/>
        </p:nvSpPr>
        <p:spPr>
          <a:xfrm>
            <a:off x="4049478" y="3512457"/>
            <a:ext cx="500747" cy="7547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Rectangle 2"/>
          <p:cNvSpPr txBox="1">
            <a:spLocks noChangeArrowheads="1"/>
          </p:cNvSpPr>
          <p:nvPr/>
        </p:nvSpPr>
        <p:spPr bwMode="auto">
          <a:xfrm>
            <a:off x="181428" y="3055257"/>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pPr algn="ctr"/>
            <a:r>
              <a:rPr lang="ru-RU" altLang="ru-RU" sz="2400" b="1" kern="0" dirty="0" err="1" smtClean="0">
                <a:solidFill>
                  <a:srgbClr val="FF0000"/>
                </a:solidFill>
              </a:rPr>
              <a:t>Напрямок</a:t>
            </a:r>
            <a:r>
              <a:rPr lang="ru-RU" altLang="ru-RU" sz="2400" b="1" kern="0" dirty="0" smtClean="0">
                <a:solidFill>
                  <a:srgbClr val="FF0000"/>
                </a:solidFill>
              </a:rPr>
              <a:t> </a:t>
            </a:r>
            <a:r>
              <a:rPr lang="ru-RU" altLang="ru-RU" sz="2400" b="1" kern="0" dirty="0" err="1" smtClean="0">
                <a:solidFill>
                  <a:srgbClr val="FF0000"/>
                </a:solidFill>
              </a:rPr>
              <a:t>розслідування</a:t>
            </a:r>
            <a:r>
              <a:rPr lang="ru-RU" altLang="ru-RU" sz="2400" b="1" kern="0" dirty="0" smtClean="0">
                <a:solidFill>
                  <a:srgbClr val="FF0000"/>
                </a:solidFill>
              </a:rPr>
              <a:t>:</a:t>
            </a:r>
            <a:endParaRPr lang="uk-UA" altLang="ru-RU" sz="2400" b="1" kern="0" dirty="0">
              <a:solidFill>
                <a:srgbClr val="FF0000"/>
              </a:solidFill>
            </a:endParaRPr>
          </a:p>
        </p:txBody>
      </p:sp>
    </p:spTree>
    <p:extLst>
      <p:ext uri="{BB962C8B-B14F-4D97-AF65-F5344CB8AC3E}">
        <p14:creationId xmlns:p14="http://schemas.microsoft.com/office/powerpoint/2010/main" val="373107752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par>
                                <p:cTn id="34" presetID="22" presetClass="entr" presetSubtype="4"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52400" y="381000"/>
            <a:ext cx="8839200" cy="685800"/>
          </a:xfrm>
        </p:spPr>
        <p:txBody>
          <a:bodyPr/>
          <a:lstStyle/>
          <a:p>
            <a:pPr algn="ctr"/>
            <a:r>
              <a:rPr lang="uk-UA" altLang="ru-RU" sz="3800" b="1" dirty="0" smtClean="0">
                <a:solidFill>
                  <a:srgbClr val="FF0000"/>
                </a:solidFill>
              </a:rPr>
              <a:t>Методика розслідування злочинів -</a:t>
            </a:r>
            <a:endParaRPr lang="uk-UA" altLang="ru-RU" sz="3800" b="1" dirty="0">
              <a:solidFill>
                <a:srgbClr val="FF0000"/>
              </a:solidFill>
            </a:endParaRPr>
          </a:p>
        </p:txBody>
      </p:sp>
      <p:sp>
        <p:nvSpPr>
          <p:cNvPr id="377859" name="Rectangle 3"/>
          <p:cNvSpPr>
            <a:spLocks noGrp="1" noChangeArrowheads="1"/>
          </p:cNvSpPr>
          <p:nvPr>
            <p:ph type="body" idx="1"/>
          </p:nvPr>
        </p:nvSpPr>
        <p:spPr>
          <a:xfrm>
            <a:off x="323850" y="1484313"/>
            <a:ext cx="8515350" cy="2478087"/>
          </a:xfrm>
          <a:solidFill>
            <a:schemeClr val="accent5"/>
          </a:solidFill>
        </p:spPr>
        <p:txBody>
          <a:bodyPr/>
          <a:lstStyle/>
          <a:p>
            <a:pPr marL="0" indent="0">
              <a:buNone/>
            </a:pPr>
            <a:r>
              <a:rPr lang="uk-UA" sz="2400" b="1" dirty="0" smtClean="0">
                <a:solidFill>
                  <a:schemeClr val="tx1"/>
                </a:solidFill>
              </a:rPr>
              <a:t>це самостійний розділ науки криміналістики. </a:t>
            </a:r>
          </a:p>
          <a:p>
            <a:pPr marL="0" indent="0">
              <a:buNone/>
            </a:pPr>
            <a:r>
              <a:rPr lang="uk-UA" sz="2400" b="1" dirty="0" smtClean="0">
                <a:solidFill>
                  <a:srgbClr val="FF0000"/>
                </a:solidFill>
              </a:rPr>
              <a:t>Розслідування злочинів </a:t>
            </a:r>
            <a:r>
              <a:rPr lang="uk-UA" sz="2400" b="1" dirty="0" smtClean="0">
                <a:solidFill>
                  <a:schemeClr val="tx1"/>
                </a:solidFill>
              </a:rPr>
              <a:t>– це специфічна діяльність, пізнавальна і організаційно-тактична, сутність якої обумовлена особливостями формування доказової інформації в установленому законом порядку її отримання і використання.</a:t>
            </a:r>
            <a:endParaRPr lang="uk-UA" altLang="ru-RU" sz="2400" b="1" i="1" dirty="0"/>
          </a:p>
        </p:txBody>
      </p:sp>
      <p:sp>
        <p:nvSpPr>
          <p:cNvPr id="4" name="Rectangle 3"/>
          <p:cNvSpPr txBox="1">
            <a:spLocks noChangeArrowheads="1"/>
          </p:cNvSpPr>
          <p:nvPr/>
        </p:nvSpPr>
        <p:spPr bwMode="auto">
          <a:xfrm>
            <a:off x="304800" y="4267200"/>
            <a:ext cx="8515350" cy="2478087"/>
          </a:xfrm>
          <a:prstGeom prst="rect">
            <a:avLst/>
          </a:prstGeom>
          <a:solidFill>
            <a:schemeClr val="accent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dirty="0" smtClean="0">
                <a:solidFill>
                  <a:srgbClr val="FF0000"/>
                </a:solidFill>
              </a:rPr>
              <a:t>Методика розслідування окремих видів злочинів </a:t>
            </a:r>
            <a:r>
              <a:rPr lang="uk-UA" sz="2400" b="1" dirty="0" smtClean="0">
                <a:solidFill>
                  <a:schemeClr val="tx1"/>
                </a:solidFill>
              </a:rPr>
              <a:t>тісно пов’язана з </a:t>
            </a:r>
            <a:r>
              <a:rPr lang="uk-UA" sz="2400" b="1" u="sng" dirty="0" smtClean="0">
                <a:solidFill>
                  <a:schemeClr val="tx1"/>
                </a:solidFill>
              </a:rPr>
              <a:t>криміналістичною технікою </a:t>
            </a:r>
            <a:r>
              <a:rPr lang="uk-UA" sz="2400" b="1" dirty="0" smtClean="0">
                <a:solidFill>
                  <a:schemeClr val="tx1"/>
                </a:solidFill>
              </a:rPr>
              <a:t>і </a:t>
            </a:r>
            <a:r>
              <a:rPr lang="uk-UA" sz="2400" b="1" u="sng" dirty="0" smtClean="0">
                <a:solidFill>
                  <a:schemeClr val="tx1"/>
                </a:solidFill>
              </a:rPr>
              <a:t>криміналістичною тактикою</a:t>
            </a:r>
            <a:r>
              <a:rPr lang="uk-UA" sz="2400" b="1" dirty="0" smtClean="0">
                <a:solidFill>
                  <a:schemeClr val="tx1"/>
                </a:solidFill>
              </a:rPr>
              <a:t>, з яких вона черпає певні дані, способи і прийоми формування методів розслідування, розкриття і попередження злочинів.</a:t>
            </a:r>
            <a:endParaRPr lang="uk-UA" sz="2400" b="1" dirty="0"/>
          </a:p>
        </p:txBody>
      </p:sp>
    </p:spTree>
    <p:extLst>
      <p:ext uri="{BB962C8B-B14F-4D97-AF65-F5344CB8AC3E}">
        <p14:creationId xmlns:p14="http://schemas.microsoft.com/office/powerpoint/2010/main" val="309084868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77858"/>
                                        </p:tgtEl>
                                        <p:attrNameLst>
                                          <p:attrName>style.visibility</p:attrName>
                                        </p:attrNameLst>
                                      </p:cBhvr>
                                      <p:to>
                                        <p:strVal val="visible"/>
                                      </p:to>
                                    </p:set>
                                    <p:animEffect transition="in" filter="wipe(down)">
                                      <p:cBhvr>
                                        <p:cTn id="7" dur="500"/>
                                        <p:tgtEl>
                                          <p:spTgt spid="37785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377859">
                                            <p:bg/>
                                          </p:spTgt>
                                        </p:tgtEl>
                                        <p:attrNameLst>
                                          <p:attrName>style.visibility</p:attrName>
                                        </p:attrNameLst>
                                      </p:cBhvr>
                                      <p:to>
                                        <p:strVal val="visible"/>
                                      </p:to>
                                    </p:set>
                                    <p:animEffect transition="in" filter="fade">
                                      <p:cBhvr>
                                        <p:cTn id="11" dur="1000">
                                          <p:stCondLst>
                                            <p:cond delay="0"/>
                                          </p:stCondLst>
                                        </p:cTn>
                                        <p:tgtEl>
                                          <p:spTgt spid="377859">
                                            <p:bg/>
                                          </p:spTgt>
                                        </p:tgtEl>
                                      </p:cBhvr>
                                    </p:animEffect>
                                    <p:anim calcmode="lin" valueType="num">
                                      <p:cBhvr>
                                        <p:cTn id="12"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377859">
                                            <p:txEl>
                                              <p:pRg st="0" end="0"/>
                                            </p:txEl>
                                          </p:spTgt>
                                        </p:tgtEl>
                                        <p:attrNameLst>
                                          <p:attrName>style.visibility</p:attrName>
                                        </p:attrNameLst>
                                      </p:cBhvr>
                                      <p:to>
                                        <p:strVal val="visible"/>
                                      </p:to>
                                    </p:set>
                                    <p:animEffect transition="in" filter="fade">
                                      <p:cBhvr>
                                        <p:cTn id="18" dur="1000">
                                          <p:stCondLst>
                                            <p:cond delay="0"/>
                                          </p:stCondLst>
                                        </p:cTn>
                                        <p:tgtEl>
                                          <p:spTgt spid="377859">
                                            <p:txEl>
                                              <p:pRg st="0" end="0"/>
                                            </p:txEl>
                                          </p:spTgt>
                                        </p:tgtEl>
                                      </p:cBhvr>
                                    </p:animEffect>
                                    <p:anim calcmode="lin" valueType="num">
                                      <p:cBhvr>
                                        <p:cTn id="19"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childTnLst>
                                    <p:set>
                                      <p:cBhvr>
                                        <p:cTn id="24" dur="1" fill="hold">
                                          <p:stCondLst>
                                            <p:cond delay="0"/>
                                          </p:stCondLst>
                                        </p:cTn>
                                        <p:tgtEl>
                                          <p:spTgt spid="377859">
                                            <p:txEl>
                                              <p:pRg st="1" end="1"/>
                                            </p:txEl>
                                          </p:spTgt>
                                        </p:tgtEl>
                                        <p:attrNameLst>
                                          <p:attrName>style.visibility</p:attrName>
                                        </p:attrNameLst>
                                      </p:cBhvr>
                                      <p:to>
                                        <p:strVal val="visible"/>
                                      </p:to>
                                    </p:set>
                                    <p:animEffect transition="in" filter="fade">
                                      <p:cBhvr>
                                        <p:cTn id="25" dur="1000">
                                          <p:stCondLst>
                                            <p:cond delay="0"/>
                                          </p:stCondLst>
                                        </p:cTn>
                                        <p:tgtEl>
                                          <p:spTgt spid="377859">
                                            <p:txEl>
                                              <p:pRg st="1" end="1"/>
                                            </p:txEl>
                                          </p:spTgt>
                                        </p:tgtEl>
                                      </p:cBhvr>
                                    </p:animEffect>
                                    <p:anim calcmode="lin" valueType="num">
                                      <p:cBhvr>
                                        <p:cTn id="26"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par>
                          <p:cTn id="28" fill="hold">
                            <p:stCondLst>
                              <p:cond delay="1000"/>
                            </p:stCondLst>
                            <p:childTnLst>
                              <p:par>
                                <p:cTn id="29" presetID="40" presetClass="entr" presetSubtype="0" fill="hold" grpId="0" nodeType="afterEffect">
                                  <p:stCondLst>
                                    <p:cond delay="0"/>
                                  </p:stCondLst>
                                  <p:childTnLst>
                                    <p:set>
                                      <p:cBhvr>
                                        <p:cTn id="30" dur="1" fill="hold">
                                          <p:stCondLst>
                                            <p:cond delay="0"/>
                                          </p:stCondLst>
                                        </p:cTn>
                                        <p:tgtEl>
                                          <p:spTgt spid="4">
                                            <p:bg/>
                                          </p:spTgt>
                                        </p:tgtEl>
                                        <p:attrNameLst>
                                          <p:attrName>style.visibility</p:attrName>
                                        </p:attrNameLst>
                                      </p:cBhvr>
                                      <p:to>
                                        <p:strVal val="visible"/>
                                      </p:to>
                                    </p:set>
                                    <p:animEffect transition="in" filter="fade">
                                      <p:cBhvr>
                                        <p:cTn id="31" dur="1000">
                                          <p:stCondLst>
                                            <p:cond delay="0"/>
                                          </p:stCondLst>
                                        </p:cTn>
                                        <p:tgtEl>
                                          <p:spTgt spid="4">
                                            <p:bg/>
                                          </p:spTgt>
                                        </p:tgtEl>
                                      </p:cBhvr>
                                    </p:animEffect>
                                    <p:anim calcmode="lin" valueType="num">
                                      <p:cBhvr>
                                        <p:cTn id="32"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grpId="0" nodeType="clickEffect">
                                  <p:stCondLst>
                                    <p:cond delay="0"/>
                                  </p:stCondLst>
                                  <p:childTnLst>
                                    <p:set>
                                      <p:cBhvr>
                                        <p:cTn id="37" dur="1" fill="hold">
                                          <p:stCondLst>
                                            <p:cond delay="0"/>
                                          </p:stCondLst>
                                        </p:cTn>
                                        <p:tgtEl>
                                          <p:spTgt spid="4">
                                            <p:txEl>
                                              <p:pRg st="0" end="0"/>
                                            </p:txEl>
                                          </p:spTgt>
                                        </p:tgtEl>
                                        <p:attrNameLst>
                                          <p:attrName>style.visibility</p:attrName>
                                        </p:attrNameLst>
                                      </p:cBhvr>
                                      <p:to>
                                        <p:strVal val="visible"/>
                                      </p:to>
                                    </p:set>
                                    <p:animEffect transition="in" filter="fade">
                                      <p:cBhvr>
                                        <p:cTn id="38" dur="1000">
                                          <p:stCondLst>
                                            <p:cond delay="0"/>
                                          </p:stCondLst>
                                        </p:cTn>
                                        <p:tgtEl>
                                          <p:spTgt spid="4">
                                            <p:txEl>
                                              <p:pRg st="0" end="0"/>
                                            </p:txEl>
                                          </p:spTgt>
                                        </p:tgtEl>
                                      </p:cBhvr>
                                    </p:animEffect>
                                    <p:anim calcmode="lin" valueType="num">
                                      <p:cBhvr>
                                        <p:cTn id="39"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40"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8" grpId="0"/>
      <p:bldP spid="377859" grpId="0" build="p" animBg="1"/>
      <p:bldP spid="4" grpId="0" build="p"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a:solidFill>
                  <a:srgbClr val="FF0000"/>
                </a:solidFill>
              </a:rPr>
              <a:t>Типові</a:t>
            </a:r>
            <a:r>
              <a:rPr lang="ru-RU" altLang="ru-RU" sz="2400" b="1" dirty="0">
                <a:solidFill>
                  <a:srgbClr val="FF0000"/>
                </a:solidFill>
              </a:rPr>
              <a:t> </a:t>
            </a:r>
            <a:r>
              <a:rPr lang="ru-RU" altLang="ru-RU" sz="2400" b="1" dirty="0" err="1">
                <a:solidFill>
                  <a:srgbClr val="FF0000"/>
                </a:solidFill>
              </a:rPr>
              <a:t>слідчі</a:t>
            </a:r>
            <a:r>
              <a:rPr lang="ru-RU" altLang="ru-RU" sz="2400" b="1" dirty="0">
                <a:solidFill>
                  <a:srgbClr val="FF0000"/>
                </a:solidFill>
              </a:rPr>
              <a:t> </a:t>
            </a:r>
            <a:r>
              <a:rPr lang="ru-RU" altLang="ru-RU" sz="2400" b="1" dirty="0" err="1">
                <a:solidFill>
                  <a:srgbClr val="FF0000"/>
                </a:solidFill>
              </a:rPr>
              <a:t>ситуації</a:t>
            </a:r>
            <a:r>
              <a:rPr lang="ru-RU" altLang="ru-RU" sz="2400" b="1" dirty="0">
                <a:solidFill>
                  <a:srgbClr val="FF0000"/>
                </a:solidFill>
              </a:rPr>
              <a:t> </a:t>
            </a:r>
            <a:r>
              <a:rPr lang="ru-RU" altLang="ru-RU" sz="2400" b="1" dirty="0" err="1">
                <a:solidFill>
                  <a:srgbClr val="FF0000"/>
                </a:solidFill>
              </a:rPr>
              <a:t>первісного</a:t>
            </a:r>
            <a:r>
              <a:rPr lang="ru-RU" altLang="ru-RU" sz="2400" b="1" dirty="0">
                <a:solidFill>
                  <a:srgbClr val="FF0000"/>
                </a:solidFill>
              </a:rPr>
              <a:t> </a:t>
            </a:r>
            <a:r>
              <a:rPr lang="ru-RU" altLang="ru-RU" sz="2400" b="1" dirty="0" err="1" smtClean="0">
                <a:solidFill>
                  <a:srgbClr val="FF0000"/>
                </a:solidFill>
              </a:rPr>
              <a:t>етапу</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44715" y="1219199"/>
            <a:ext cx="8610599" cy="2013857"/>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a:t>2</a:t>
            </a:r>
            <a:r>
              <a:rPr lang="uk-UA" sz="2400" dirty="0" smtClean="0"/>
              <a:t>. Встановлення </a:t>
            </a:r>
            <a:r>
              <a:rPr lang="uk-UA" sz="2400" dirty="0"/>
              <a:t>дійсності події, </a:t>
            </a:r>
            <a:r>
              <a:rPr lang="uk-UA" sz="2400" dirty="0" smtClean="0"/>
              <a:t>її </a:t>
            </a:r>
            <a:r>
              <a:rPr lang="uk-UA" sz="2400" dirty="0"/>
              <a:t>конкретних обставин, причетності до </a:t>
            </a:r>
            <a:r>
              <a:rPr lang="uk-UA" sz="2400" dirty="0" smtClean="0"/>
              <a:t>неї підозрюваного. </a:t>
            </a:r>
            <a:r>
              <a:rPr lang="uk-UA" sz="2400" dirty="0"/>
              <a:t>При цьому велике значення має виявлення відповідних слідів, </a:t>
            </a:r>
            <a:r>
              <a:rPr lang="uk-UA" sz="2400" dirty="0" smtClean="0"/>
              <a:t>речових </a:t>
            </a:r>
            <a:r>
              <a:rPr lang="uk-UA" sz="2400" dirty="0"/>
              <a:t>доказів і особливостей взаємин між учасниками </a:t>
            </a:r>
            <a:r>
              <a:rPr lang="uk-UA" sz="2400" dirty="0" smtClean="0"/>
              <a:t>даної </a:t>
            </a:r>
            <a:r>
              <a:rPr lang="uk-UA" sz="2400" dirty="0"/>
              <a:t>події. При необхідності </a:t>
            </a:r>
            <a:r>
              <a:rPr lang="uk-UA" sz="2400" dirty="0" smtClean="0"/>
              <a:t>підозрюваний </a:t>
            </a:r>
            <a:r>
              <a:rPr lang="uk-UA" sz="2400" dirty="0"/>
              <a:t>затримується.</a:t>
            </a:r>
          </a:p>
          <a:p>
            <a:pPr marL="0" indent="0">
              <a:buNone/>
            </a:pPr>
            <a:endParaRPr lang="uk-UA" sz="2200" dirty="0"/>
          </a:p>
        </p:txBody>
      </p:sp>
      <p:sp>
        <p:nvSpPr>
          <p:cNvPr id="4" name="Rectangle 3"/>
          <p:cNvSpPr txBox="1">
            <a:spLocks noChangeArrowheads="1"/>
          </p:cNvSpPr>
          <p:nvPr/>
        </p:nvSpPr>
        <p:spPr bwMode="auto">
          <a:xfrm>
            <a:off x="359229" y="4572000"/>
            <a:ext cx="8610599" cy="17526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smtClean="0"/>
              <a:t>з'ясування безпосередніх і основних причин події й ступені впливу на виникнення основних причин кожного із зазначених осіб, виявлення основних винних і доведення їх провини</a:t>
            </a:r>
            <a:endParaRPr lang="uk-UA" sz="2400" dirty="0"/>
          </a:p>
        </p:txBody>
      </p:sp>
      <p:sp>
        <p:nvSpPr>
          <p:cNvPr id="2" name="Стрелка вниз 1"/>
          <p:cNvSpPr/>
          <p:nvPr/>
        </p:nvSpPr>
        <p:spPr>
          <a:xfrm>
            <a:off x="4138375" y="3817257"/>
            <a:ext cx="500747" cy="7547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Rectangle 2"/>
          <p:cNvSpPr txBox="1">
            <a:spLocks noChangeArrowheads="1"/>
          </p:cNvSpPr>
          <p:nvPr/>
        </p:nvSpPr>
        <p:spPr bwMode="auto">
          <a:xfrm>
            <a:off x="181428" y="3233057"/>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pPr algn="ctr"/>
            <a:r>
              <a:rPr lang="ru-RU" altLang="ru-RU" sz="2400" b="1" kern="0" dirty="0" err="1" smtClean="0">
                <a:solidFill>
                  <a:srgbClr val="FF0000"/>
                </a:solidFill>
              </a:rPr>
              <a:t>Напрямок</a:t>
            </a:r>
            <a:r>
              <a:rPr lang="ru-RU" altLang="ru-RU" sz="2400" b="1" kern="0" dirty="0" smtClean="0">
                <a:solidFill>
                  <a:srgbClr val="FF0000"/>
                </a:solidFill>
              </a:rPr>
              <a:t> </a:t>
            </a:r>
            <a:r>
              <a:rPr lang="ru-RU" altLang="ru-RU" sz="2400" b="1" kern="0" dirty="0" err="1" smtClean="0">
                <a:solidFill>
                  <a:srgbClr val="FF0000"/>
                </a:solidFill>
              </a:rPr>
              <a:t>розслідування</a:t>
            </a:r>
            <a:r>
              <a:rPr lang="ru-RU" altLang="ru-RU" sz="2400" b="1" kern="0" dirty="0" smtClean="0">
                <a:solidFill>
                  <a:srgbClr val="FF0000"/>
                </a:solidFill>
              </a:rPr>
              <a:t>:</a:t>
            </a:r>
            <a:endParaRPr lang="uk-UA" altLang="ru-RU" sz="2400" b="1" kern="0" dirty="0">
              <a:solidFill>
                <a:srgbClr val="FF0000"/>
              </a:solidFill>
            </a:endParaRPr>
          </a:p>
        </p:txBody>
      </p:sp>
    </p:spTree>
    <p:extLst>
      <p:ext uri="{BB962C8B-B14F-4D97-AF65-F5344CB8AC3E}">
        <p14:creationId xmlns:p14="http://schemas.microsoft.com/office/powerpoint/2010/main" val="33023272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par>
                                <p:cTn id="34" presetID="22" presetClass="entr" presetSubtype="4"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6" grpId="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a:solidFill>
                  <a:srgbClr val="FF0000"/>
                </a:solidFill>
              </a:rPr>
              <a:t>Типові</a:t>
            </a:r>
            <a:r>
              <a:rPr lang="ru-RU" altLang="ru-RU" sz="2400" b="1" dirty="0">
                <a:solidFill>
                  <a:srgbClr val="FF0000"/>
                </a:solidFill>
              </a:rPr>
              <a:t> </a:t>
            </a:r>
            <a:r>
              <a:rPr lang="ru-RU" altLang="ru-RU" sz="2400" b="1" dirty="0" err="1">
                <a:solidFill>
                  <a:srgbClr val="FF0000"/>
                </a:solidFill>
              </a:rPr>
              <a:t>слідчі</a:t>
            </a:r>
            <a:r>
              <a:rPr lang="ru-RU" altLang="ru-RU" sz="2400" b="1" dirty="0">
                <a:solidFill>
                  <a:srgbClr val="FF0000"/>
                </a:solidFill>
              </a:rPr>
              <a:t> </a:t>
            </a:r>
            <a:r>
              <a:rPr lang="ru-RU" altLang="ru-RU" sz="2400" b="1" dirty="0" err="1">
                <a:solidFill>
                  <a:srgbClr val="FF0000"/>
                </a:solidFill>
              </a:rPr>
              <a:t>ситуації</a:t>
            </a:r>
            <a:r>
              <a:rPr lang="ru-RU" altLang="ru-RU" sz="2400" b="1" dirty="0">
                <a:solidFill>
                  <a:srgbClr val="FF0000"/>
                </a:solidFill>
              </a:rPr>
              <a:t> </a:t>
            </a:r>
            <a:r>
              <a:rPr lang="ru-RU" altLang="ru-RU" sz="2400" b="1" dirty="0" err="1">
                <a:solidFill>
                  <a:srgbClr val="FF0000"/>
                </a:solidFill>
              </a:rPr>
              <a:t>первісного</a:t>
            </a:r>
            <a:r>
              <a:rPr lang="ru-RU" altLang="ru-RU" sz="2400" b="1" dirty="0">
                <a:solidFill>
                  <a:srgbClr val="FF0000"/>
                </a:solidFill>
              </a:rPr>
              <a:t> </a:t>
            </a:r>
            <a:r>
              <a:rPr lang="ru-RU" altLang="ru-RU" sz="2400" b="1" dirty="0" err="1" smtClean="0">
                <a:solidFill>
                  <a:srgbClr val="FF0000"/>
                </a:solidFill>
              </a:rPr>
              <a:t>етапу</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44715" y="1219199"/>
            <a:ext cx="8632370" cy="2438401"/>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200" dirty="0"/>
              <a:t>3. </a:t>
            </a:r>
            <a:r>
              <a:rPr lang="uk-UA" sz="2200" dirty="0" smtClean="0"/>
              <a:t>Встановлена </a:t>
            </a:r>
            <a:r>
              <a:rPr lang="uk-UA" sz="2200" dirty="0"/>
              <a:t>подія з ознаками злочину, </a:t>
            </a:r>
            <a:r>
              <a:rPr lang="uk-UA" sz="2200" dirty="0" smtClean="0"/>
              <a:t>вчинити який та </a:t>
            </a:r>
            <a:r>
              <a:rPr lang="uk-UA" sz="2200" dirty="0"/>
              <a:t>скористатися його результатами могли тільки особи з певного кола </a:t>
            </a:r>
            <a:r>
              <a:rPr lang="uk-UA" sz="2200" dirty="0" smtClean="0"/>
              <a:t>за своїм положенням </a:t>
            </a:r>
            <a:r>
              <a:rPr lang="uk-UA" sz="2200" dirty="0"/>
              <a:t>(підроблені видаткові документи, безтоварні операції, знищення облікових документів </a:t>
            </a:r>
            <a:r>
              <a:rPr lang="uk-UA" sz="2200" dirty="0" smtClean="0"/>
              <a:t>та </a:t>
            </a:r>
            <a:r>
              <a:rPr lang="uk-UA" sz="2200" dirty="0"/>
              <a:t>ін.) або для </a:t>
            </a:r>
            <a:r>
              <a:rPr lang="uk-UA" sz="2200" dirty="0" smtClean="0"/>
              <a:t>вчинення якого </a:t>
            </a:r>
            <a:r>
              <a:rPr lang="uk-UA" sz="2200" dirty="0"/>
              <a:t>потрібні особливі професійні навички й знання (виготовлення фальшивих грошей, цінних паперів, </a:t>
            </a:r>
            <a:r>
              <a:rPr lang="uk-UA" sz="2200" dirty="0" smtClean="0"/>
              <a:t>злам </a:t>
            </a:r>
            <a:r>
              <a:rPr lang="uk-UA" sz="2200" dirty="0"/>
              <a:t>сховища з використанням складних методів і т.д. ).</a:t>
            </a:r>
          </a:p>
          <a:p>
            <a:pPr marL="0" indent="0">
              <a:buNone/>
            </a:pPr>
            <a:endParaRPr lang="uk-UA" sz="2200" dirty="0"/>
          </a:p>
        </p:txBody>
      </p:sp>
      <p:sp>
        <p:nvSpPr>
          <p:cNvPr id="4" name="Rectangle 3"/>
          <p:cNvSpPr txBox="1">
            <a:spLocks noChangeArrowheads="1"/>
          </p:cNvSpPr>
          <p:nvPr/>
        </p:nvSpPr>
        <p:spPr bwMode="auto">
          <a:xfrm>
            <a:off x="406400" y="5065484"/>
            <a:ext cx="8610599" cy="1563915"/>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200" dirty="0" smtClean="0"/>
              <a:t>дослідження поведінки, пов'язаної з досліджуваною подією, кожного із підозрюваних, характеру їх відносин до виявлених даних, встановлення факту використання ким-небудь із них результатів злочину</a:t>
            </a:r>
            <a:endParaRPr lang="uk-UA" sz="2200" dirty="0"/>
          </a:p>
        </p:txBody>
      </p:sp>
      <p:sp>
        <p:nvSpPr>
          <p:cNvPr id="2" name="Стрелка вниз 1"/>
          <p:cNvSpPr/>
          <p:nvPr/>
        </p:nvSpPr>
        <p:spPr>
          <a:xfrm>
            <a:off x="4160153" y="4310742"/>
            <a:ext cx="500747" cy="7547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Rectangle 2"/>
          <p:cNvSpPr txBox="1">
            <a:spLocks noChangeArrowheads="1"/>
          </p:cNvSpPr>
          <p:nvPr/>
        </p:nvSpPr>
        <p:spPr bwMode="auto">
          <a:xfrm>
            <a:off x="290285" y="3853542"/>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pPr algn="ctr"/>
            <a:r>
              <a:rPr lang="ru-RU" altLang="ru-RU" sz="2400" b="1" kern="0" dirty="0" err="1" smtClean="0">
                <a:solidFill>
                  <a:srgbClr val="FF0000"/>
                </a:solidFill>
              </a:rPr>
              <a:t>Напрямок</a:t>
            </a:r>
            <a:r>
              <a:rPr lang="ru-RU" altLang="ru-RU" sz="2400" b="1" kern="0" dirty="0" smtClean="0">
                <a:solidFill>
                  <a:srgbClr val="FF0000"/>
                </a:solidFill>
              </a:rPr>
              <a:t> </a:t>
            </a:r>
            <a:r>
              <a:rPr lang="ru-RU" altLang="ru-RU" sz="2400" b="1" kern="0" dirty="0" err="1" smtClean="0">
                <a:solidFill>
                  <a:srgbClr val="FF0000"/>
                </a:solidFill>
              </a:rPr>
              <a:t>розслідування</a:t>
            </a:r>
            <a:r>
              <a:rPr lang="ru-RU" altLang="ru-RU" sz="2400" b="1" kern="0" dirty="0" smtClean="0">
                <a:solidFill>
                  <a:srgbClr val="FF0000"/>
                </a:solidFill>
              </a:rPr>
              <a:t>:</a:t>
            </a:r>
            <a:endParaRPr lang="uk-UA" altLang="ru-RU" sz="2400" b="1" kern="0" dirty="0">
              <a:solidFill>
                <a:srgbClr val="FF0000"/>
              </a:solidFill>
            </a:endParaRPr>
          </a:p>
        </p:txBody>
      </p:sp>
    </p:spTree>
    <p:extLst>
      <p:ext uri="{BB962C8B-B14F-4D97-AF65-F5344CB8AC3E}">
        <p14:creationId xmlns:p14="http://schemas.microsoft.com/office/powerpoint/2010/main" val="203678224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par>
                                <p:cTn id="34" presetID="22" presetClass="entr" presetSubtype="4"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a:solidFill>
                  <a:srgbClr val="FF0000"/>
                </a:solidFill>
              </a:rPr>
              <a:t>Типові</a:t>
            </a:r>
            <a:r>
              <a:rPr lang="ru-RU" altLang="ru-RU" sz="2400" b="1" dirty="0">
                <a:solidFill>
                  <a:srgbClr val="FF0000"/>
                </a:solidFill>
              </a:rPr>
              <a:t> </a:t>
            </a:r>
            <a:r>
              <a:rPr lang="ru-RU" altLang="ru-RU" sz="2400" b="1" dirty="0" err="1">
                <a:solidFill>
                  <a:srgbClr val="FF0000"/>
                </a:solidFill>
              </a:rPr>
              <a:t>слідчі</a:t>
            </a:r>
            <a:r>
              <a:rPr lang="ru-RU" altLang="ru-RU" sz="2400" b="1" dirty="0">
                <a:solidFill>
                  <a:srgbClr val="FF0000"/>
                </a:solidFill>
              </a:rPr>
              <a:t> </a:t>
            </a:r>
            <a:r>
              <a:rPr lang="ru-RU" altLang="ru-RU" sz="2400" b="1" dirty="0" err="1">
                <a:solidFill>
                  <a:srgbClr val="FF0000"/>
                </a:solidFill>
              </a:rPr>
              <a:t>ситуації</a:t>
            </a:r>
            <a:r>
              <a:rPr lang="ru-RU" altLang="ru-RU" sz="2400" b="1" dirty="0">
                <a:solidFill>
                  <a:srgbClr val="FF0000"/>
                </a:solidFill>
              </a:rPr>
              <a:t> </a:t>
            </a:r>
            <a:r>
              <a:rPr lang="ru-RU" altLang="ru-RU" sz="2400" b="1" dirty="0" err="1">
                <a:solidFill>
                  <a:srgbClr val="FF0000"/>
                </a:solidFill>
              </a:rPr>
              <a:t>первісного</a:t>
            </a:r>
            <a:r>
              <a:rPr lang="ru-RU" altLang="ru-RU" sz="2400" b="1" dirty="0">
                <a:solidFill>
                  <a:srgbClr val="FF0000"/>
                </a:solidFill>
              </a:rPr>
              <a:t> </a:t>
            </a:r>
            <a:r>
              <a:rPr lang="ru-RU" altLang="ru-RU" sz="2400" b="1" dirty="0" err="1" smtClean="0">
                <a:solidFill>
                  <a:srgbClr val="FF0000"/>
                </a:solidFill>
              </a:rPr>
              <a:t>етапу</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44715" y="1219199"/>
            <a:ext cx="8632370" cy="1524001"/>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a:t>4. </a:t>
            </a:r>
            <a:r>
              <a:rPr lang="uk-UA" sz="2400" dirty="0" smtClean="0"/>
              <a:t>Встановлена </a:t>
            </a:r>
            <a:r>
              <a:rPr lang="uk-UA" sz="2400" dirty="0"/>
              <a:t>подія з ознаками злочину, але відсутні або майже відсутні відомості про винну особу (крадіжка, таємні вбивства й ін.).</a:t>
            </a:r>
          </a:p>
          <a:p>
            <a:pPr marL="0" indent="0">
              <a:buNone/>
            </a:pPr>
            <a:endParaRPr lang="uk-UA" sz="2200" dirty="0"/>
          </a:p>
        </p:txBody>
      </p:sp>
      <p:sp>
        <p:nvSpPr>
          <p:cNvPr id="4" name="Rectangle 3"/>
          <p:cNvSpPr txBox="1">
            <a:spLocks noChangeArrowheads="1"/>
          </p:cNvSpPr>
          <p:nvPr/>
        </p:nvSpPr>
        <p:spPr bwMode="auto">
          <a:xfrm>
            <a:off x="373743" y="4267200"/>
            <a:ext cx="8610599" cy="1981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smtClean="0"/>
              <a:t>з </a:t>
            </a:r>
            <a:r>
              <a:rPr lang="uk-UA" sz="2400" dirty="0"/>
              <a:t>використанням типових версій виявлення максимальної кількості даних, що характеризують злочинця, </a:t>
            </a:r>
            <a:r>
              <a:rPr lang="uk-UA" sz="2400" dirty="0" smtClean="0"/>
              <a:t>район </a:t>
            </a:r>
            <a:r>
              <a:rPr lang="uk-UA" sz="2400" dirty="0"/>
              <a:t>його можливого знаходження, </a:t>
            </a:r>
            <a:r>
              <a:rPr lang="uk-UA" sz="2400" dirty="0" smtClean="0"/>
              <a:t>просіювання </a:t>
            </a:r>
            <a:r>
              <a:rPr lang="uk-UA" sz="2400" dirty="0"/>
              <a:t>виявлених </a:t>
            </a:r>
            <a:r>
              <a:rPr lang="uk-UA" sz="2400" dirty="0" smtClean="0"/>
              <a:t>підозрюваних, встановлення </a:t>
            </a:r>
            <a:r>
              <a:rPr lang="uk-UA" sz="2400" dirty="0"/>
              <a:t>й затримка винної </a:t>
            </a:r>
            <a:r>
              <a:rPr lang="uk-UA" sz="2400" dirty="0" smtClean="0"/>
              <a:t>особи</a:t>
            </a:r>
            <a:endParaRPr lang="uk-UA" sz="2400" dirty="0"/>
          </a:p>
        </p:txBody>
      </p:sp>
      <p:sp>
        <p:nvSpPr>
          <p:cNvPr id="2" name="Стрелка вниз 1"/>
          <p:cNvSpPr/>
          <p:nvPr/>
        </p:nvSpPr>
        <p:spPr>
          <a:xfrm>
            <a:off x="4156522" y="3352800"/>
            <a:ext cx="500747" cy="75474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Rectangle 2"/>
          <p:cNvSpPr txBox="1">
            <a:spLocks noChangeArrowheads="1"/>
          </p:cNvSpPr>
          <p:nvPr/>
        </p:nvSpPr>
        <p:spPr bwMode="auto">
          <a:xfrm>
            <a:off x="275770" y="28956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pPr algn="ctr"/>
            <a:r>
              <a:rPr lang="ru-RU" altLang="ru-RU" sz="2400" b="1" kern="0" dirty="0" err="1" smtClean="0">
                <a:solidFill>
                  <a:srgbClr val="FF0000"/>
                </a:solidFill>
              </a:rPr>
              <a:t>Напрямок</a:t>
            </a:r>
            <a:r>
              <a:rPr lang="ru-RU" altLang="ru-RU" sz="2400" b="1" kern="0" dirty="0" smtClean="0">
                <a:solidFill>
                  <a:srgbClr val="FF0000"/>
                </a:solidFill>
              </a:rPr>
              <a:t> </a:t>
            </a:r>
            <a:r>
              <a:rPr lang="ru-RU" altLang="ru-RU" sz="2400" b="1" kern="0" dirty="0" err="1" smtClean="0">
                <a:solidFill>
                  <a:srgbClr val="FF0000"/>
                </a:solidFill>
              </a:rPr>
              <a:t>розслідування</a:t>
            </a:r>
            <a:r>
              <a:rPr lang="ru-RU" altLang="ru-RU" sz="2400" b="1" kern="0" dirty="0" smtClean="0">
                <a:solidFill>
                  <a:srgbClr val="FF0000"/>
                </a:solidFill>
              </a:rPr>
              <a:t>:</a:t>
            </a:r>
            <a:endParaRPr lang="uk-UA" altLang="ru-RU" sz="2400" b="1" kern="0" dirty="0">
              <a:solidFill>
                <a:srgbClr val="FF0000"/>
              </a:solidFill>
            </a:endParaRPr>
          </a:p>
        </p:txBody>
      </p:sp>
    </p:spTree>
    <p:extLst>
      <p:ext uri="{BB962C8B-B14F-4D97-AF65-F5344CB8AC3E}">
        <p14:creationId xmlns:p14="http://schemas.microsoft.com/office/powerpoint/2010/main" val="5643040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par>
                                <p:cTn id="34" presetID="22" presetClass="entr" presetSubtype="4" fill="hold" grpId="0" nodeType="withEffect">
                                  <p:stCondLst>
                                    <p:cond delay="0"/>
                                  </p:stCondLst>
                                  <p:childTnLst>
                                    <p:set>
                                      <p:cBhvr>
                                        <p:cTn id="35" dur="1" fill="hold">
                                          <p:stCondLst>
                                            <p:cond delay="0"/>
                                          </p:stCondLst>
                                        </p:cTn>
                                        <p:tgtEl>
                                          <p:spTgt spid="6"/>
                                        </p:tgtEl>
                                        <p:attrNameLst>
                                          <p:attrName>style.visibility</p:attrName>
                                        </p:attrNameLst>
                                      </p:cBhvr>
                                      <p:to>
                                        <p:strVal val="visible"/>
                                      </p:to>
                                    </p:set>
                                    <p:animEffect transition="in" filter="wipe(down)">
                                      <p:cBhvr>
                                        <p:cTn id="3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smtClean="0">
                <a:solidFill>
                  <a:srgbClr val="FF0000"/>
                </a:solidFill>
              </a:rPr>
              <a:t>Наступний</a:t>
            </a:r>
            <a:r>
              <a:rPr lang="ru-RU" altLang="ru-RU" sz="2400" b="1" dirty="0" smtClean="0">
                <a:solidFill>
                  <a:srgbClr val="FF0000"/>
                </a:solidFill>
              </a:rPr>
              <a:t> </a:t>
            </a:r>
            <a:r>
              <a:rPr lang="ru-RU" altLang="ru-RU" sz="2400" b="1" dirty="0" err="1" smtClean="0">
                <a:solidFill>
                  <a:srgbClr val="FF0000"/>
                </a:solidFill>
              </a:rPr>
              <a:t>етап</a:t>
            </a:r>
            <a:r>
              <a:rPr lang="ru-RU" altLang="ru-RU" sz="2400" b="1" dirty="0" smtClean="0">
                <a:solidFill>
                  <a:srgbClr val="FF0000"/>
                </a:solidFill>
              </a:rPr>
              <a:t> </a:t>
            </a:r>
            <a:r>
              <a:rPr lang="ru-RU" altLang="ru-RU" sz="2400" b="1" dirty="0" err="1" smtClean="0">
                <a:solidFill>
                  <a:srgbClr val="FF0000"/>
                </a:solidFill>
              </a:rPr>
              <a:t>розслідування</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44715" y="1219199"/>
            <a:ext cx="8632370" cy="1219201"/>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smtClean="0"/>
              <a:t>характер типових слідчих ситуацій на наступному етапі розслідування в основному визначається результатами первісних слідчих дій</a:t>
            </a:r>
            <a:endParaRPr lang="uk-UA" sz="2200" dirty="0"/>
          </a:p>
        </p:txBody>
      </p:sp>
      <p:sp>
        <p:nvSpPr>
          <p:cNvPr id="4" name="Rectangle 3"/>
          <p:cNvSpPr txBox="1">
            <a:spLocks noChangeArrowheads="1"/>
          </p:cNvSpPr>
          <p:nvPr/>
        </p:nvSpPr>
        <p:spPr bwMode="auto">
          <a:xfrm>
            <a:off x="373743" y="3581400"/>
            <a:ext cx="8610599" cy="3048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smtClean="0"/>
              <a:t>	1</a:t>
            </a:r>
            <a:r>
              <a:rPr lang="uk-UA" sz="2400" dirty="0"/>
              <a:t>) розшук </a:t>
            </a:r>
            <a:r>
              <a:rPr lang="uk-UA" sz="2400" dirty="0" smtClean="0"/>
              <a:t>вже </a:t>
            </a:r>
            <a:r>
              <a:rPr lang="uk-UA" sz="2400" dirty="0"/>
              <a:t>встановленого злочинця;</a:t>
            </a:r>
          </a:p>
          <a:p>
            <a:pPr marL="0" indent="0">
              <a:buNone/>
            </a:pPr>
            <a:r>
              <a:rPr lang="uk-UA" sz="2400" dirty="0" smtClean="0"/>
              <a:t>	2</a:t>
            </a:r>
            <a:r>
              <a:rPr lang="uk-UA" sz="2400" dirty="0"/>
              <a:t>) розшук </a:t>
            </a:r>
            <a:r>
              <a:rPr lang="uk-UA" sz="2400" dirty="0" smtClean="0"/>
              <a:t>все </a:t>
            </a:r>
            <a:r>
              <a:rPr lang="uk-UA" sz="2400" dirty="0"/>
              <a:t>ще невстановленого злочинця;</a:t>
            </a:r>
          </a:p>
          <a:p>
            <a:pPr marL="0" indent="0">
              <a:buNone/>
            </a:pPr>
            <a:r>
              <a:rPr lang="uk-UA" sz="2400" dirty="0" smtClean="0"/>
              <a:t>	3</a:t>
            </a:r>
            <a:r>
              <a:rPr lang="uk-UA" sz="2400" dirty="0"/>
              <a:t>) збирання додаткових фактичних </a:t>
            </a:r>
            <a:r>
              <a:rPr lang="uk-UA" sz="2400" dirty="0" smtClean="0"/>
              <a:t>даних, </a:t>
            </a:r>
            <a:r>
              <a:rPr lang="uk-UA" sz="2400" dirty="0"/>
              <a:t>що викривають </a:t>
            </a:r>
            <a:r>
              <a:rPr lang="uk-UA" sz="2400" dirty="0" smtClean="0"/>
              <a:t>вже </a:t>
            </a:r>
            <a:r>
              <a:rPr lang="uk-UA" sz="2400" dirty="0"/>
              <a:t>затриманого злочинця, </a:t>
            </a:r>
            <a:r>
              <a:rPr lang="uk-UA" sz="2400" dirty="0" smtClean="0"/>
              <a:t>вручення йому повідомлення про підозру </a:t>
            </a:r>
            <a:r>
              <a:rPr lang="uk-UA" sz="2400" dirty="0"/>
              <a:t>і </a:t>
            </a:r>
            <a:r>
              <a:rPr lang="uk-UA" sz="2400" dirty="0" err="1" smtClean="0"/>
              <a:t>т.ін</a:t>
            </a:r>
            <a:r>
              <a:rPr lang="uk-UA" sz="2400" dirty="0" smtClean="0"/>
              <a:t>. </a:t>
            </a:r>
            <a:endParaRPr lang="uk-UA" sz="2400" dirty="0"/>
          </a:p>
          <a:p>
            <a:pPr marL="0" indent="0" algn="ctr">
              <a:buNone/>
            </a:pPr>
            <a:r>
              <a:rPr lang="uk-UA" sz="2400" dirty="0"/>
              <a:t>Відповідно визначаються комплекс необхідних слідчих і оперативно-розшукових дій і їх черговість.</a:t>
            </a:r>
          </a:p>
        </p:txBody>
      </p:sp>
      <p:sp>
        <p:nvSpPr>
          <p:cNvPr id="2" name="Стрелка вниз 1"/>
          <p:cNvSpPr/>
          <p:nvPr/>
        </p:nvSpPr>
        <p:spPr>
          <a:xfrm>
            <a:off x="4093017" y="2895601"/>
            <a:ext cx="500747"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Rectangle 2"/>
          <p:cNvSpPr txBox="1">
            <a:spLocks noChangeArrowheads="1"/>
          </p:cNvSpPr>
          <p:nvPr/>
        </p:nvSpPr>
        <p:spPr bwMode="auto">
          <a:xfrm>
            <a:off x="275770" y="24384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pPr algn="ctr"/>
            <a:r>
              <a:rPr lang="ru-RU" altLang="ru-RU" sz="2400" b="1" kern="0" dirty="0" err="1" smtClean="0">
                <a:solidFill>
                  <a:srgbClr val="FF0000"/>
                </a:solidFill>
              </a:rPr>
              <a:t>Напрямок</a:t>
            </a:r>
            <a:r>
              <a:rPr lang="ru-RU" altLang="ru-RU" sz="2400" b="1" kern="0" dirty="0" smtClean="0">
                <a:solidFill>
                  <a:srgbClr val="FF0000"/>
                </a:solidFill>
              </a:rPr>
              <a:t> </a:t>
            </a:r>
            <a:r>
              <a:rPr lang="ru-RU" altLang="ru-RU" sz="2400" b="1" kern="0" dirty="0" err="1" smtClean="0">
                <a:solidFill>
                  <a:srgbClr val="FF0000"/>
                </a:solidFill>
              </a:rPr>
              <a:t>розслідування</a:t>
            </a:r>
            <a:r>
              <a:rPr lang="ru-RU" altLang="ru-RU" sz="2400" b="1" kern="0" dirty="0" smtClean="0">
                <a:solidFill>
                  <a:srgbClr val="FF0000"/>
                </a:solidFill>
              </a:rPr>
              <a:t>:</a:t>
            </a:r>
            <a:endParaRPr lang="uk-UA" altLang="ru-RU" sz="2400" b="1" kern="0" dirty="0">
              <a:solidFill>
                <a:srgbClr val="FF0000"/>
              </a:solidFill>
            </a:endParaRPr>
          </a:p>
        </p:txBody>
      </p:sp>
    </p:spTree>
    <p:extLst>
      <p:ext uri="{BB962C8B-B14F-4D97-AF65-F5344CB8AC3E}">
        <p14:creationId xmlns:p14="http://schemas.microsoft.com/office/powerpoint/2010/main" val="119060748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grpId="0" nodeType="clickEffect">
                                  <p:stCondLst>
                                    <p:cond delay="0"/>
                                  </p:stCondLst>
                                  <p:childTnLst>
                                    <p:set>
                                      <p:cBhvr>
                                        <p:cTn id="37" dur="1" fill="hold">
                                          <p:stCondLst>
                                            <p:cond delay="0"/>
                                          </p:stCondLst>
                                        </p:cTn>
                                        <p:tgtEl>
                                          <p:spTgt spid="4">
                                            <p:txEl>
                                              <p:pRg st="1" end="1"/>
                                            </p:txEl>
                                          </p:spTgt>
                                        </p:tgtEl>
                                        <p:attrNameLst>
                                          <p:attrName>style.visibility</p:attrName>
                                        </p:attrNameLst>
                                      </p:cBhvr>
                                      <p:to>
                                        <p:strVal val="visible"/>
                                      </p:to>
                                    </p:set>
                                    <p:animEffect transition="in" filter="fade">
                                      <p:cBhvr>
                                        <p:cTn id="38" dur="1000">
                                          <p:stCondLst>
                                            <p:cond delay="0"/>
                                          </p:stCondLst>
                                        </p:cTn>
                                        <p:tgtEl>
                                          <p:spTgt spid="4">
                                            <p:txEl>
                                              <p:pRg st="1" end="1"/>
                                            </p:txEl>
                                          </p:spTgt>
                                        </p:tgtEl>
                                      </p:cBhvr>
                                    </p:animEffect>
                                    <p:anim calcmode="lin" valueType="num">
                                      <p:cBhvr>
                                        <p:cTn id="39" dur="1000" fill="hold">
                                          <p:stCondLst>
                                            <p:cond delay="0"/>
                                          </p:stCondLst>
                                        </p:cTn>
                                        <p:tgtEl>
                                          <p:spTgt spid="4">
                                            <p:txEl>
                                              <p:pRg st="1" end="1"/>
                                            </p:txEl>
                                          </p:spTgt>
                                        </p:tgtEl>
                                        <p:attrNameLst>
                                          <p:attrName>ppt_x</p:attrName>
                                        </p:attrNameLst>
                                      </p:cBhvr>
                                      <p:tavLst>
                                        <p:tav tm="0">
                                          <p:val>
                                            <p:strVal val="#ppt_x-.1"/>
                                          </p:val>
                                        </p:tav>
                                        <p:tav tm="100000">
                                          <p:val>
                                            <p:strVal val="#ppt_x"/>
                                          </p:val>
                                        </p:tav>
                                      </p:tavLst>
                                    </p:anim>
                                    <p:anim calcmode="lin" valueType="num">
                                      <p:cBhvr>
                                        <p:cTn id="40" dur="1000" fill="hold">
                                          <p:stCondLst>
                                            <p:cond delay="0"/>
                                          </p:stCondLst>
                                        </p:cTn>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0" presetClass="entr" presetSubtype="0" fill="hold" grpId="0" nodeType="click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animEffect transition="in" filter="fade">
                                      <p:cBhvr>
                                        <p:cTn id="45" dur="1000">
                                          <p:stCondLst>
                                            <p:cond delay="0"/>
                                          </p:stCondLst>
                                        </p:cTn>
                                        <p:tgtEl>
                                          <p:spTgt spid="4">
                                            <p:txEl>
                                              <p:pRg st="2" end="2"/>
                                            </p:txEl>
                                          </p:spTgt>
                                        </p:tgtEl>
                                      </p:cBhvr>
                                    </p:animEffect>
                                    <p:anim calcmode="lin" valueType="num">
                                      <p:cBhvr>
                                        <p:cTn id="46" dur="1000" fill="hold">
                                          <p:stCondLst>
                                            <p:cond delay="0"/>
                                          </p:stCondLst>
                                        </p:cTn>
                                        <p:tgtEl>
                                          <p:spTgt spid="4">
                                            <p:txEl>
                                              <p:pRg st="2" end="2"/>
                                            </p:txEl>
                                          </p:spTgt>
                                        </p:tgtEl>
                                        <p:attrNameLst>
                                          <p:attrName>ppt_x</p:attrName>
                                        </p:attrNameLst>
                                      </p:cBhvr>
                                      <p:tavLst>
                                        <p:tav tm="0">
                                          <p:val>
                                            <p:strVal val="#ppt_x-.1"/>
                                          </p:val>
                                        </p:tav>
                                        <p:tav tm="100000">
                                          <p:val>
                                            <p:strVal val="#ppt_x"/>
                                          </p:val>
                                        </p:tav>
                                      </p:tavLst>
                                    </p:anim>
                                    <p:anim calcmode="lin" valueType="num">
                                      <p:cBhvr>
                                        <p:cTn id="47" dur="1000" fill="hold">
                                          <p:stCondLst>
                                            <p:cond delay="0"/>
                                          </p:stCondLst>
                                        </p:cTn>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0" presetClass="entr" presetSubtype="0" fill="hold" grpId="0" nodeType="clickEffect">
                                  <p:stCondLst>
                                    <p:cond delay="0"/>
                                  </p:stCondLst>
                                  <p:childTnLst>
                                    <p:set>
                                      <p:cBhvr>
                                        <p:cTn id="51" dur="1" fill="hold">
                                          <p:stCondLst>
                                            <p:cond delay="0"/>
                                          </p:stCondLst>
                                        </p:cTn>
                                        <p:tgtEl>
                                          <p:spTgt spid="4">
                                            <p:txEl>
                                              <p:pRg st="3" end="3"/>
                                            </p:txEl>
                                          </p:spTgt>
                                        </p:tgtEl>
                                        <p:attrNameLst>
                                          <p:attrName>style.visibility</p:attrName>
                                        </p:attrNameLst>
                                      </p:cBhvr>
                                      <p:to>
                                        <p:strVal val="visible"/>
                                      </p:to>
                                    </p:set>
                                    <p:animEffect transition="in" filter="fade">
                                      <p:cBhvr>
                                        <p:cTn id="52" dur="1000">
                                          <p:stCondLst>
                                            <p:cond delay="0"/>
                                          </p:stCondLst>
                                        </p:cTn>
                                        <p:tgtEl>
                                          <p:spTgt spid="4">
                                            <p:txEl>
                                              <p:pRg st="3" end="3"/>
                                            </p:txEl>
                                          </p:spTgt>
                                        </p:tgtEl>
                                      </p:cBhvr>
                                    </p:animEffect>
                                    <p:anim calcmode="lin" valueType="num">
                                      <p:cBhvr>
                                        <p:cTn id="53" dur="1000" fill="hold">
                                          <p:stCondLst>
                                            <p:cond delay="0"/>
                                          </p:stCondLst>
                                        </p:cTn>
                                        <p:tgtEl>
                                          <p:spTgt spid="4">
                                            <p:txEl>
                                              <p:pRg st="3" end="3"/>
                                            </p:txEl>
                                          </p:spTgt>
                                        </p:tgtEl>
                                        <p:attrNameLst>
                                          <p:attrName>ppt_x</p:attrName>
                                        </p:attrNameLst>
                                      </p:cBhvr>
                                      <p:tavLst>
                                        <p:tav tm="0">
                                          <p:val>
                                            <p:strVal val="#ppt_x-.1"/>
                                          </p:val>
                                        </p:tav>
                                        <p:tav tm="100000">
                                          <p:val>
                                            <p:strVal val="#ppt_x"/>
                                          </p:val>
                                        </p:tav>
                                      </p:tavLst>
                                    </p:anim>
                                    <p:anim calcmode="lin" valueType="num">
                                      <p:cBhvr>
                                        <p:cTn id="54" dur="1000" fill="hold">
                                          <p:stCondLst>
                                            <p:cond delay="0"/>
                                          </p:stCondLst>
                                        </p:cTn>
                                        <p:tgtEl>
                                          <p:spTgt spid="4">
                                            <p:txEl>
                                              <p:pRg st="3" end="3"/>
                                            </p:txEl>
                                          </p:spTgt>
                                        </p:tgtEl>
                                        <p:attrNameLst>
                                          <p:attrName>ppt_y</p:attrName>
                                        </p:attrNameLst>
                                      </p:cBhvr>
                                      <p:tavLst>
                                        <p:tav tm="0">
                                          <p:val>
                                            <p:strVal val="#ppt_y"/>
                                          </p:val>
                                        </p:tav>
                                        <p:tav tm="100000">
                                          <p:val>
                                            <p:strVal val="#ppt_y"/>
                                          </p:val>
                                        </p:tav>
                                      </p:tavLst>
                                    </p:anim>
                                  </p:childTnLst>
                                </p:cTn>
                              </p:par>
                              <p:par>
                                <p:cTn id="55" presetID="22" presetClass="entr" presetSubtype="4"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down)">
                                      <p:cBhvr>
                                        <p:cTn id="5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6" grpId="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34257" y="381000"/>
            <a:ext cx="8763000" cy="457200"/>
          </a:xfrm>
        </p:spPr>
        <p:txBody>
          <a:bodyPr/>
          <a:lstStyle/>
          <a:p>
            <a:pPr algn="ctr"/>
            <a:r>
              <a:rPr lang="uk-UA" altLang="ru-RU" sz="2400" b="1" dirty="0" smtClean="0">
                <a:solidFill>
                  <a:srgbClr val="FF0000"/>
                </a:solidFill>
              </a:rPr>
              <a:t>Заключний етап розслідування</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174173" y="914400"/>
            <a:ext cx="8668656" cy="160019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000" dirty="0">
                <a:solidFill>
                  <a:srgbClr val="FF0000"/>
                </a:solidFill>
              </a:rPr>
              <a:t>т</a:t>
            </a:r>
            <a:r>
              <a:rPr lang="uk-UA" sz="2000" dirty="0" smtClean="0">
                <a:solidFill>
                  <a:srgbClr val="FF0000"/>
                </a:solidFill>
              </a:rPr>
              <a:t>ипові слідчі ситуації </a:t>
            </a:r>
            <a:r>
              <a:rPr lang="uk-UA" sz="2000" dirty="0" smtClean="0"/>
              <a:t>й </a:t>
            </a:r>
            <a:r>
              <a:rPr lang="uk-UA" sz="2000" dirty="0" smtClean="0">
                <a:solidFill>
                  <a:srgbClr val="FF0000"/>
                </a:solidFill>
              </a:rPr>
              <a:t>напрямок подальшого розслідування </a:t>
            </a:r>
            <a:r>
              <a:rPr lang="uk-UA" sz="2000" dirty="0" smtClean="0"/>
              <a:t>на завершальному етапі головним чином пов'язані з якістю й повнотою даних, покладених в основу обвинувачення, відношенням обвинувачуваного до зібраних доказів, нових обставин, що відкрилися при допиті підозрюваного</a:t>
            </a:r>
            <a:endParaRPr lang="uk-UA" sz="2000" dirty="0"/>
          </a:p>
        </p:txBody>
      </p:sp>
      <p:sp>
        <p:nvSpPr>
          <p:cNvPr id="4" name="Rectangle 3"/>
          <p:cNvSpPr txBox="1">
            <a:spLocks noChangeArrowheads="1"/>
          </p:cNvSpPr>
          <p:nvPr/>
        </p:nvSpPr>
        <p:spPr bwMode="auto">
          <a:xfrm>
            <a:off x="174172" y="2895600"/>
            <a:ext cx="8668656" cy="13716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000" dirty="0" smtClean="0">
                <a:solidFill>
                  <a:srgbClr val="FF0000"/>
                </a:solidFill>
              </a:rPr>
              <a:t>1. Визнання підозрюваним своєї вини при наявності переконливих і достатніх доказів. </a:t>
            </a:r>
          </a:p>
          <a:p>
            <a:pPr marL="0" indent="0" algn="ctr">
              <a:buNone/>
            </a:pPr>
            <a:r>
              <a:rPr lang="uk-UA" sz="2000" dirty="0" smtClean="0"/>
              <a:t>У цьому випадку основним напрямком подальшого розслідування є підготовка й виконання вимог, пов'язаних із закінченням розслідування </a:t>
            </a:r>
            <a:endParaRPr lang="uk-UA" sz="2000" dirty="0"/>
          </a:p>
        </p:txBody>
      </p:sp>
      <p:sp>
        <p:nvSpPr>
          <p:cNvPr id="2" name="Стрелка вниз 1"/>
          <p:cNvSpPr/>
          <p:nvPr/>
        </p:nvSpPr>
        <p:spPr>
          <a:xfrm>
            <a:off x="3869873" y="2536370"/>
            <a:ext cx="381000" cy="35922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Rectangle 3"/>
          <p:cNvSpPr txBox="1">
            <a:spLocks noChangeArrowheads="1"/>
          </p:cNvSpPr>
          <p:nvPr/>
        </p:nvSpPr>
        <p:spPr bwMode="auto">
          <a:xfrm>
            <a:off x="174172" y="4572000"/>
            <a:ext cx="8668656" cy="21336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ru-RU" sz="2000" dirty="0" smtClean="0">
                <a:solidFill>
                  <a:srgbClr val="FF0000"/>
                </a:solidFill>
              </a:rPr>
              <a:t>2</a:t>
            </a:r>
            <a:r>
              <a:rPr lang="ru-RU" sz="2000" dirty="0">
                <a:solidFill>
                  <a:srgbClr val="FF0000"/>
                </a:solidFill>
              </a:rPr>
              <a:t>. </a:t>
            </a:r>
            <a:r>
              <a:rPr lang="uk-UA" sz="2000" dirty="0" smtClean="0">
                <a:solidFill>
                  <a:srgbClr val="FF0000"/>
                </a:solidFill>
              </a:rPr>
              <a:t>Ситуації, в яких при наявності переконливих і досить повних доказів винності, підозрювані частково або повністю не визнають своєї </a:t>
            </a:r>
            <a:r>
              <a:rPr lang="ru-RU" sz="2000" dirty="0" smtClean="0">
                <a:solidFill>
                  <a:srgbClr val="FF0000"/>
                </a:solidFill>
              </a:rPr>
              <a:t>вини</a:t>
            </a:r>
            <a:r>
              <a:rPr lang="ru-RU" sz="2000" dirty="0">
                <a:solidFill>
                  <a:srgbClr val="FF0000"/>
                </a:solidFill>
              </a:rPr>
              <a:t>. </a:t>
            </a:r>
          </a:p>
          <a:p>
            <a:pPr marL="0" indent="0" algn="ctr">
              <a:buNone/>
            </a:pPr>
            <a:r>
              <a:rPr lang="uk-UA" sz="2000" dirty="0" smtClean="0"/>
              <a:t>Основний напрямок подальшого розслідування зв'язується з перевіркою й з'ясуванням додаткових обставин і можливим новим пред'явленням обвинувачення або з виконанням вимог, пов'язаних із закінченням розслідування</a:t>
            </a:r>
            <a:r>
              <a:rPr lang="ru-RU" sz="2000" dirty="0" smtClean="0"/>
              <a:t>. </a:t>
            </a:r>
            <a:endParaRPr lang="ru-RU" sz="2000" dirty="0"/>
          </a:p>
        </p:txBody>
      </p:sp>
    </p:spTree>
    <p:extLst>
      <p:ext uri="{BB962C8B-B14F-4D97-AF65-F5344CB8AC3E}">
        <p14:creationId xmlns:p14="http://schemas.microsoft.com/office/powerpoint/2010/main" val="116600648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bg/>
                                          </p:spTgt>
                                        </p:tgtEl>
                                        <p:attrNameLst>
                                          <p:attrName>style.visibility</p:attrName>
                                        </p:attrNameLst>
                                      </p:cBhvr>
                                      <p:to>
                                        <p:strVal val="visible"/>
                                      </p:to>
                                    </p:set>
                                    <p:animEffect transition="in" filter="fade">
                                      <p:cBhvr>
                                        <p:cTn id="24" dur="1000">
                                          <p:stCondLst>
                                            <p:cond delay="0"/>
                                          </p:stCondLst>
                                        </p:cTn>
                                        <p:tgtEl>
                                          <p:spTgt spid="4">
                                            <p:bg/>
                                          </p:spTgt>
                                        </p:tgtEl>
                                      </p:cBhvr>
                                    </p:animEffect>
                                    <p:anim calcmode="lin" valueType="num">
                                      <p:cBhvr>
                                        <p:cTn id="25"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Effect transition="in" filter="fade">
                                      <p:cBhvr>
                                        <p:cTn id="31" dur="1000">
                                          <p:stCondLst>
                                            <p:cond delay="0"/>
                                          </p:stCondLst>
                                        </p:cTn>
                                        <p:tgtEl>
                                          <p:spTgt spid="4">
                                            <p:txEl>
                                              <p:pRg st="0" end="0"/>
                                            </p:txEl>
                                          </p:spTgt>
                                        </p:tgtEl>
                                      </p:cBhvr>
                                    </p:animEffect>
                                    <p:anim calcmode="lin" valueType="num">
                                      <p:cBhvr>
                                        <p:cTn id="32"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grpId="0" nodeType="clickEffect">
                                  <p:stCondLst>
                                    <p:cond delay="0"/>
                                  </p:stCondLst>
                                  <p:childTnLst>
                                    <p:set>
                                      <p:cBhvr>
                                        <p:cTn id="37" dur="1" fill="hold">
                                          <p:stCondLst>
                                            <p:cond delay="0"/>
                                          </p:stCondLst>
                                        </p:cTn>
                                        <p:tgtEl>
                                          <p:spTgt spid="4">
                                            <p:txEl>
                                              <p:pRg st="1" end="1"/>
                                            </p:txEl>
                                          </p:spTgt>
                                        </p:tgtEl>
                                        <p:attrNameLst>
                                          <p:attrName>style.visibility</p:attrName>
                                        </p:attrNameLst>
                                      </p:cBhvr>
                                      <p:to>
                                        <p:strVal val="visible"/>
                                      </p:to>
                                    </p:set>
                                    <p:animEffect transition="in" filter="fade">
                                      <p:cBhvr>
                                        <p:cTn id="38" dur="1000">
                                          <p:stCondLst>
                                            <p:cond delay="0"/>
                                          </p:stCondLst>
                                        </p:cTn>
                                        <p:tgtEl>
                                          <p:spTgt spid="4">
                                            <p:txEl>
                                              <p:pRg st="1" end="1"/>
                                            </p:txEl>
                                          </p:spTgt>
                                        </p:tgtEl>
                                      </p:cBhvr>
                                    </p:animEffect>
                                    <p:anim calcmode="lin" valueType="num">
                                      <p:cBhvr>
                                        <p:cTn id="39" dur="1000" fill="hold">
                                          <p:stCondLst>
                                            <p:cond delay="0"/>
                                          </p:stCondLst>
                                        </p:cTn>
                                        <p:tgtEl>
                                          <p:spTgt spid="4">
                                            <p:txEl>
                                              <p:pRg st="1" end="1"/>
                                            </p:txEl>
                                          </p:spTgt>
                                        </p:tgtEl>
                                        <p:attrNameLst>
                                          <p:attrName>ppt_x</p:attrName>
                                        </p:attrNameLst>
                                      </p:cBhvr>
                                      <p:tavLst>
                                        <p:tav tm="0">
                                          <p:val>
                                            <p:strVal val="#ppt_x-.1"/>
                                          </p:val>
                                        </p:tav>
                                        <p:tav tm="100000">
                                          <p:val>
                                            <p:strVal val="#ppt_x"/>
                                          </p:val>
                                        </p:tav>
                                      </p:tavLst>
                                    </p:anim>
                                    <p:anim calcmode="lin" valueType="num">
                                      <p:cBhvr>
                                        <p:cTn id="40" dur="1000" fill="hold">
                                          <p:stCondLst>
                                            <p:cond delay="0"/>
                                          </p:stCondLst>
                                        </p:cTn>
                                        <p:tgtEl>
                                          <p:spTgt spid="4">
                                            <p:txEl>
                                              <p:pRg st="1" end="1"/>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
                            </p:stCondLst>
                            <p:childTnLst>
                              <p:par>
                                <p:cTn id="42" presetID="40" presetClass="entr" presetSubtype="0" fill="hold" grpId="0" nodeType="afterEffect">
                                  <p:stCondLst>
                                    <p:cond delay="0"/>
                                  </p:stCondLst>
                                  <p:childTnLst>
                                    <p:set>
                                      <p:cBhvr>
                                        <p:cTn id="43" dur="1" fill="hold">
                                          <p:stCondLst>
                                            <p:cond delay="0"/>
                                          </p:stCondLst>
                                        </p:cTn>
                                        <p:tgtEl>
                                          <p:spTgt spid="7">
                                            <p:bg/>
                                          </p:spTgt>
                                        </p:tgtEl>
                                        <p:attrNameLst>
                                          <p:attrName>style.visibility</p:attrName>
                                        </p:attrNameLst>
                                      </p:cBhvr>
                                      <p:to>
                                        <p:strVal val="visible"/>
                                      </p:to>
                                    </p:set>
                                    <p:animEffect transition="in" filter="fade">
                                      <p:cBhvr>
                                        <p:cTn id="44" dur="1000">
                                          <p:stCondLst>
                                            <p:cond delay="0"/>
                                          </p:stCondLst>
                                        </p:cTn>
                                        <p:tgtEl>
                                          <p:spTgt spid="7">
                                            <p:bg/>
                                          </p:spTgt>
                                        </p:tgtEl>
                                      </p:cBhvr>
                                    </p:animEffect>
                                    <p:anim calcmode="lin" valueType="num">
                                      <p:cBhvr>
                                        <p:cTn id="45" dur="1000" fill="hold">
                                          <p:stCondLst>
                                            <p:cond delay="0"/>
                                          </p:stCondLst>
                                        </p:cTn>
                                        <p:tgtEl>
                                          <p:spTgt spid="7">
                                            <p:bg/>
                                          </p:spTgt>
                                        </p:tgtEl>
                                        <p:attrNameLst>
                                          <p:attrName>ppt_x</p:attrName>
                                        </p:attrNameLst>
                                      </p:cBhvr>
                                      <p:tavLst>
                                        <p:tav tm="0">
                                          <p:val>
                                            <p:strVal val="#ppt_x-.1"/>
                                          </p:val>
                                        </p:tav>
                                        <p:tav tm="100000">
                                          <p:val>
                                            <p:strVal val="#ppt_x"/>
                                          </p:val>
                                        </p:tav>
                                      </p:tavLst>
                                    </p:anim>
                                    <p:anim calcmode="lin" valueType="num">
                                      <p:cBhvr>
                                        <p:cTn id="46" dur="1000" fill="hold">
                                          <p:stCondLst>
                                            <p:cond delay="0"/>
                                          </p:stCondLst>
                                        </p:cTn>
                                        <p:tgtEl>
                                          <p:spTgt spid="7">
                                            <p:bg/>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0" presetClass="entr" presetSubtype="0" fill="hold" grpId="0" nodeType="clickEffect">
                                  <p:stCondLst>
                                    <p:cond delay="0"/>
                                  </p:stCondLst>
                                  <p:childTnLst>
                                    <p:set>
                                      <p:cBhvr>
                                        <p:cTn id="50" dur="1" fill="hold">
                                          <p:stCondLst>
                                            <p:cond delay="0"/>
                                          </p:stCondLst>
                                        </p:cTn>
                                        <p:tgtEl>
                                          <p:spTgt spid="7">
                                            <p:txEl>
                                              <p:pRg st="0" end="0"/>
                                            </p:txEl>
                                          </p:spTgt>
                                        </p:tgtEl>
                                        <p:attrNameLst>
                                          <p:attrName>style.visibility</p:attrName>
                                        </p:attrNameLst>
                                      </p:cBhvr>
                                      <p:to>
                                        <p:strVal val="visible"/>
                                      </p:to>
                                    </p:set>
                                    <p:animEffect transition="in" filter="fade">
                                      <p:cBhvr>
                                        <p:cTn id="51" dur="1000">
                                          <p:stCondLst>
                                            <p:cond delay="0"/>
                                          </p:stCondLst>
                                        </p:cTn>
                                        <p:tgtEl>
                                          <p:spTgt spid="7">
                                            <p:txEl>
                                              <p:pRg st="0" end="0"/>
                                            </p:txEl>
                                          </p:spTgt>
                                        </p:tgtEl>
                                      </p:cBhvr>
                                    </p:animEffect>
                                    <p:anim calcmode="lin" valueType="num">
                                      <p:cBhvr>
                                        <p:cTn id="52" dur="1000" fill="hold">
                                          <p:stCondLst>
                                            <p:cond delay="0"/>
                                          </p:stCondLst>
                                        </p:cTn>
                                        <p:tgtEl>
                                          <p:spTgt spid="7">
                                            <p:txEl>
                                              <p:pRg st="0" end="0"/>
                                            </p:txEl>
                                          </p:spTgt>
                                        </p:tgtEl>
                                        <p:attrNameLst>
                                          <p:attrName>ppt_x</p:attrName>
                                        </p:attrNameLst>
                                      </p:cBhvr>
                                      <p:tavLst>
                                        <p:tav tm="0">
                                          <p:val>
                                            <p:strVal val="#ppt_x-.1"/>
                                          </p:val>
                                        </p:tav>
                                        <p:tav tm="100000">
                                          <p:val>
                                            <p:strVal val="#ppt_x"/>
                                          </p:val>
                                        </p:tav>
                                      </p:tavLst>
                                    </p:anim>
                                    <p:anim calcmode="lin" valueType="num">
                                      <p:cBhvr>
                                        <p:cTn id="53" dur="1000" fill="hold">
                                          <p:stCondLst>
                                            <p:cond delay="0"/>
                                          </p:stCondLst>
                                        </p:cTn>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0" presetClass="entr" presetSubtype="0" fill="hold" grpId="0" nodeType="clickEffect">
                                  <p:stCondLst>
                                    <p:cond delay="0"/>
                                  </p:stCondLst>
                                  <p:childTnLst>
                                    <p:set>
                                      <p:cBhvr>
                                        <p:cTn id="57" dur="1" fill="hold">
                                          <p:stCondLst>
                                            <p:cond delay="0"/>
                                          </p:stCondLst>
                                        </p:cTn>
                                        <p:tgtEl>
                                          <p:spTgt spid="7">
                                            <p:txEl>
                                              <p:pRg st="1" end="1"/>
                                            </p:txEl>
                                          </p:spTgt>
                                        </p:tgtEl>
                                        <p:attrNameLst>
                                          <p:attrName>style.visibility</p:attrName>
                                        </p:attrNameLst>
                                      </p:cBhvr>
                                      <p:to>
                                        <p:strVal val="visible"/>
                                      </p:to>
                                    </p:set>
                                    <p:animEffect transition="in" filter="fade">
                                      <p:cBhvr>
                                        <p:cTn id="58" dur="1000">
                                          <p:stCondLst>
                                            <p:cond delay="0"/>
                                          </p:stCondLst>
                                        </p:cTn>
                                        <p:tgtEl>
                                          <p:spTgt spid="7">
                                            <p:txEl>
                                              <p:pRg st="1" end="1"/>
                                            </p:txEl>
                                          </p:spTgt>
                                        </p:tgtEl>
                                      </p:cBhvr>
                                    </p:animEffect>
                                    <p:anim calcmode="lin" valueType="num">
                                      <p:cBhvr>
                                        <p:cTn id="59" dur="1000" fill="hold">
                                          <p:stCondLst>
                                            <p:cond delay="0"/>
                                          </p:stCondLst>
                                        </p:cTn>
                                        <p:tgtEl>
                                          <p:spTgt spid="7">
                                            <p:txEl>
                                              <p:pRg st="1" end="1"/>
                                            </p:txEl>
                                          </p:spTgt>
                                        </p:tgtEl>
                                        <p:attrNameLst>
                                          <p:attrName>ppt_x</p:attrName>
                                        </p:attrNameLst>
                                      </p:cBhvr>
                                      <p:tavLst>
                                        <p:tav tm="0">
                                          <p:val>
                                            <p:strVal val="#ppt_x-.1"/>
                                          </p:val>
                                        </p:tav>
                                        <p:tav tm="100000">
                                          <p:val>
                                            <p:strVal val="#ppt_x"/>
                                          </p:val>
                                        </p:tav>
                                      </p:tavLst>
                                    </p:anim>
                                    <p:anim calcmode="lin" valueType="num">
                                      <p:cBhvr>
                                        <p:cTn id="60" dur="1000" fill="hold">
                                          <p:stCondLst>
                                            <p:cond delay="0"/>
                                          </p:stCondLst>
                                        </p:cTn>
                                        <p:tgtEl>
                                          <p:spTgt spid="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7" grpId="0" build="p"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600200" y="1828800"/>
            <a:ext cx="7391400" cy="2209800"/>
          </a:xfrm>
        </p:spPr>
        <p:txBody>
          <a:bodyPr/>
          <a:lstStyle/>
          <a:p>
            <a:pPr algn="ctr"/>
            <a:r>
              <a:rPr lang="uk-UA" altLang="ru-RU" sz="2000" dirty="0"/>
              <a:t/>
            </a:r>
            <a:br>
              <a:rPr lang="uk-UA" altLang="ru-RU" sz="2000" dirty="0"/>
            </a:br>
            <a:r>
              <a:rPr lang="uk-UA" altLang="ru-RU" sz="3200" b="1" i="1" u="sng" dirty="0"/>
              <a:t>“Розслідування злочинів проти життя та </a:t>
            </a:r>
            <a:r>
              <a:rPr lang="uk-UA" altLang="ru-RU" sz="3200" b="1" i="1" u="sng" dirty="0" err="1"/>
              <a:t>здоров'</a:t>
            </a:r>
            <a:r>
              <a:rPr lang="ru-RU" altLang="ru-RU" sz="3200" dirty="0"/>
              <a:t> </a:t>
            </a:r>
            <a:r>
              <a:rPr lang="uk-UA" altLang="ru-RU" sz="3200" b="1" i="1" u="sng" dirty="0"/>
              <a:t>я громадян”</a:t>
            </a:r>
            <a:endParaRPr lang="ru-RU" altLang="ru-RU" sz="3200" b="1" i="1" u="sng"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1143000" y="685800"/>
            <a:ext cx="6934200" cy="1938992"/>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000" b="1" i="1" dirty="0"/>
              <a:t>Конституція України (ст. 3)</a:t>
            </a:r>
            <a:r>
              <a:rPr lang="uk-UA" altLang="ru-RU" sz="2000" i="1" dirty="0"/>
              <a:t> проголошує, що </a:t>
            </a:r>
            <a:r>
              <a:rPr lang="uk-UA" altLang="ru-RU" sz="2000" b="1" i="1" dirty="0">
                <a:solidFill>
                  <a:srgbClr val="FF0000"/>
                </a:solidFill>
              </a:rPr>
              <a:t>людина, її життя і здоров'я, честь і гідність, недоторканність і безпека</a:t>
            </a:r>
            <a:r>
              <a:rPr lang="uk-UA" altLang="ru-RU" sz="2000" i="1" dirty="0">
                <a:solidFill>
                  <a:srgbClr val="FF0000"/>
                </a:solidFill>
              </a:rPr>
              <a:t> </a:t>
            </a:r>
            <a:r>
              <a:rPr lang="uk-UA" altLang="ru-RU" sz="2000" i="1" dirty="0"/>
              <a:t>визнаються в Україні найвищою соціальною цінністю. Злочини, які посягають на життя і здоров'я особи, визнаються одними з найнебезпечніших.</a:t>
            </a:r>
            <a:r>
              <a:rPr lang="ru-RU" altLang="ru-RU" sz="2000" i="1" dirty="0"/>
              <a:t> </a:t>
            </a:r>
          </a:p>
        </p:txBody>
      </p:sp>
      <p:sp>
        <p:nvSpPr>
          <p:cNvPr id="10245" name="Text Box 5"/>
          <p:cNvSpPr txBox="1">
            <a:spLocks noChangeArrowheads="1"/>
          </p:cNvSpPr>
          <p:nvPr/>
        </p:nvSpPr>
        <p:spPr bwMode="auto">
          <a:xfrm>
            <a:off x="685800" y="3124200"/>
            <a:ext cx="7924800" cy="327782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u="sng" dirty="0" smtClean="0">
                <a:solidFill>
                  <a:srgbClr val="FF0000"/>
                </a:solidFill>
                <a:hlinkClick r:id="rId2" tooltip="Злочин"/>
              </a:rPr>
              <a:t>Злочини</a:t>
            </a:r>
            <a:r>
              <a:rPr lang="uk-UA" altLang="ru-RU" sz="2000" b="1" u="sng" dirty="0" smtClean="0">
                <a:solidFill>
                  <a:srgbClr val="FF0000"/>
                </a:solidFill>
              </a:rPr>
              <a:t> </a:t>
            </a:r>
            <a:r>
              <a:rPr lang="uk-UA" altLang="ru-RU" sz="2000" b="1" u="sng" dirty="0"/>
              <a:t>проти життя, здоров'я і свободи особистості</a:t>
            </a:r>
            <a:r>
              <a:rPr lang="uk-UA" altLang="ru-RU" sz="2000" dirty="0"/>
              <a:t> - це збірне поняття, що охоплює: різні види умисних і необережних убивств. </a:t>
            </a:r>
          </a:p>
          <a:p>
            <a:pPr algn="ctr">
              <a:spcBef>
                <a:spcPct val="50000"/>
              </a:spcBef>
              <a:buFont typeface="Wingdings" pitchFamily="2" charset="2"/>
              <a:buChar char="v"/>
            </a:pPr>
            <a:endParaRPr lang="uk-UA" altLang="ru-RU" sz="1800" dirty="0"/>
          </a:p>
          <a:p>
            <a:pPr algn="ctr">
              <a:spcBef>
                <a:spcPct val="50000"/>
              </a:spcBef>
            </a:pPr>
            <a:r>
              <a:rPr lang="uk-UA" altLang="ru-RU" sz="2000" b="1" dirty="0" smtClean="0">
                <a:solidFill>
                  <a:srgbClr val="FF0000"/>
                </a:solidFill>
                <a:hlinkClick r:id="rId3" tooltip="Методичка"/>
              </a:rPr>
              <a:t>Методика</a:t>
            </a:r>
            <a:r>
              <a:rPr lang="uk-UA" altLang="ru-RU" sz="2000" dirty="0" smtClean="0">
                <a:solidFill>
                  <a:srgbClr val="FF0000"/>
                </a:solidFill>
              </a:rPr>
              <a:t> </a:t>
            </a:r>
            <a:r>
              <a:rPr lang="uk-UA" altLang="ru-RU" sz="2000" dirty="0" smtClean="0"/>
              <a:t>ї</a:t>
            </a:r>
            <a:r>
              <a:rPr lang="uk-UA" altLang="ru-RU" sz="2000" dirty="0"/>
              <a:t>х</a:t>
            </a:r>
            <a:r>
              <a:rPr lang="uk-UA" altLang="ru-RU" sz="2000" dirty="0" smtClean="0"/>
              <a:t>нього </a:t>
            </a:r>
            <a:r>
              <a:rPr lang="uk-UA" altLang="ru-RU" sz="2000" dirty="0"/>
              <a:t>розслідування має деякі подібні риси: </a:t>
            </a:r>
          </a:p>
          <a:p>
            <a:pPr algn="ctr">
              <a:spcBef>
                <a:spcPct val="50000"/>
              </a:spcBef>
              <a:buFontTx/>
              <a:buChar char="•"/>
            </a:pPr>
            <a:r>
              <a:rPr lang="uk-UA" altLang="ru-RU" sz="2000" dirty="0"/>
              <a:t> </a:t>
            </a:r>
            <a:r>
              <a:rPr lang="uk-UA" altLang="ru-RU" sz="2000" i="1" dirty="0"/>
              <a:t>Об'єкт </a:t>
            </a:r>
            <a:r>
              <a:rPr lang="uk-UA" altLang="ru-RU" sz="2000" dirty="0"/>
              <a:t>посягання;</a:t>
            </a:r>
          </a:p>
          <a:p>
            <a:pPr algn="ctr">
              <a:spcBef>
                <a:spcPct val="50000"/>
              </a:spcBef>
              <a:buFontTx/>
              <a:buChar char="•"/>
            </a:pPr>
            <a:r>
              <a:rPr lang="uk-UA" altLang="ru-RU" sz="2000" dirty="0"/>
              <a:t> </a:t>
            </a:r>
            <a:r>
              <a:rPr lang="uk-UA" altLang="ru-RU" sz="2000" i="1" dirty="0"/>
              <a:t>Дії</a:t>
            </a:r>
            <a:r>
              <a:rPr lang="uk-UA" altLang="ru-RU" sz="2000" dirty="0"/>
              <a:t> злочинців;</a:t>
            </a:r>
          </a:p>
          <a:p>
            <a:pPr algn="ctr">
              <a:spcBef>
                <a:spcPct val="50000"/>
              </a:spcBef>
              <a:buFontTx/>
              <a:buChar char="•"/>
            </a:pPr>
            <a:r>
              <a:rPr lang="uk-UA" altLang="ru-RU" sz="2000" dirty="0"/>
              <a:t> </a:t>
            </a:r>
            <a:r>
              <a:rPr lang="uk-UA" altLang="ru-RU" sz="2000" i="1" dirty="0"/>
              <a:t>Мотиви</a:t>
            </a:r>
            <a:r>
              <a:rPr lang="uk-UA" altLang="ru-RU" sz="2000" dirty="0"/>
              <a:t> і т.д.</a:t>
            </a:r>
            <a:endParaRPr lang="ru-RU" altLang="ru-RU" sz="2000" dirty="0"/>
          </a:p>
        </p:txBody>
      </p:sp>
      <p:sp>
        <p:nvSpPr>
          <p:cNvPr id="10246" name="Line 6"/>
          <p:cNvSpPr>
            <a:spLocks noChangeShapeType="1"/>
          </p:cNvSpPr>
          <p:nvPr/>
        </p:nvSpPr>
        <p:spPr bwMode="auto">
          <a:xfrm flipH="1">
            <a:off x="685800" y="2624792"/>
            <a:ext cx="762000" cy="499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247" name="Line 7"/>
          <p:cNvSpPr>
            <a:spLocks noChangeShapeType="1"/>
          </p:cNvSpPr>
          <p:nvPr/>
        </p:nvSpPr>
        <p:spPr bwMode="auto">
          <a:xfrm>
            <a:off x="7848600" y="2624792"/>
            <a:ext cx="762000" cy="4994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Text Box 4"/>
          <p:cNvSpPr txBox="1">
            <a:spLocks noChangeArrowheads="1"/>
          </p:cNvSpPr>
          <p:nvPr/>
        </p:nvSpPr>
        <p:spPr bwMode="auto">
          <a:xfrm>
            <a:off x="1828800" y="685800"/>
            <a:ext cx="5715000" cy="895350"/>
          </a:xfrm>
          <a:prstGeom prst="rect">
            <a:avLst/>
          </a:prstGeom>
          <a:noFill/>
          <a:ln w="73025"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i="1"/>
              <a:t>Злочини проти життя особи поділяються на:</a:t>
            </a:r>
            <a:endParaRPr lang="ru-RU" altLang="ru-RU" sz="2400" b="1" i="1"/>
          </a:p>
        </p:txBody>
      </p:sp>
      <p:sp>
        <p:nvSpPr>
          <p:cNvPr id="11272" name="Text Box 8"/>
          <p:cNvSpPr txBox="1">
            <a:spLocks noChangeArrowheads="1"/>
          </p:cNvSpPr>
          <p:nvPr/>
        </p:nvSpPr>
        <p:spPr bwMode="auto">
          <a:xfrm>
            <a:off x="5715000" y="1981200"/>
            <a:ext cx="3124200" cy="739775"/>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Char char="Ø"/>
            </a:pPr>
            <a:r>
              <a:rPr lang="uk-UA" altLang="ru-RU" sz="2000" b="1">
                <a:solidFill>
                  <a:srgbClr val="000099"/>
                </a:solidFill>
                <a:effectLst>
                  <a:outerShdw blurRad="38100" dist="38100" dir="2700000" algn="tl">
                    <a:srgbClr val="C0C0C0"/>
                  </a:outerShdw>
                </a:effectLst>
              </a:rPr>
              <a:t> Доведення до самогубства</a:t>
            </a:r>
            <a:endParaRPr lang="ru-RU" altLang="ru-RU" sz="2000" b="1">
              <a:solidFill>
                <a:srgbClr val="000099"/>
              </a:solidFill>
              <a:effectLst>
                <a:outerShdw blurRad="38100" dist="38100" dir="2700000" algn="tl">
                  <a:srgbClr val="C0C0C0"/>
                </a:outerShdw>
              </a:effectLst>
            </a:endParaRPr>
          </a:p>
        </p:txBody>
      </p:sp>
      <p:sp>
        <p:nvSpPr>
          <p:cNvPr id="11275" name="Rectangle 11"/>
          <p:cNvSpPr>
            <a:spLocks noChangeArrowheads="1"/>
          </p:cNvSpPr>
          <p:nvPr/>
        </p:nvSpPr>
        <p:spPr bwMode="auto">
          <a:xfrm>
            <a:off x="228600" y="1981200"/>
            <a:ext cx="3124200" cy="685800"/>
          </a:xfrm>
          <a:prstGeom prst="rect">
            <a:avLst/>
          </a:prstGeom>
          <a:solidFill>
            <a:schemeClr val="bg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11277" name="Text Box 13"/>
          <p:cNvSpPr txBox="1">
            <a:spLocks noChangeArrowheads="1"/>
          </p:cNvSpPr>
          <p:nvPr/>
        </p:nvSpPr>
        <p:spPr bwMode="auto">
          <a:xfrm>
            <a:off x="228600" y="2057400"/>
            <a:ext cx="30480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Font typeface="Wingdings" pitchFamily="2" charset="2"/>
              <a:buChar char="Ø"/>
            </a:pPr>
            <a:r>
              <a:rPr lang="uk-UA" altLang="ru-RU" sz="2000" b="1">
                <a:solidFill>
                  <a:srgbClr val="000099"/>
                </a:solidFill>
                <a:effectLst>
                  <a:outerShdw blurRad="38100" dist="38100" dir="2700000" algn="tl">
                    <a:srgbClr val="C0C0C0"/>
                  </a:outerShdw>
                </a:effectLst>
              </a:rPr>
              <a:t> Вбивства</a:t>
            </a:r>
            <a:r>
              <a:rPr lang="uk-UA" altLang="ru-RU" sz="2000" b="1"/>
              <a:t> </a:t>
            </a:r>
            <a:endParaRPr lang="ru-RU" altLang="ru-RU" sz="2000" b="1"/>
          </a:p>
          <a:p>
            <a:pPr>
              <a:spcBef>
                <a:spcPct val="50000"/>
              </a:spcBef>
            </a:pPr>
            <a:endParaRPr lang="ru-RU" altLang="ru-RU" sz="2000" b="1"/>
          </a:p>
        </p:txBody>
      </p:sp>
      <p:sp>
        <p:nvSpPr>
          <p:cNvPr id="11285" name="Line 21"/>
          <p:cNvSpPr>
            <a:spLocks noChangeShapeType="1"/>
          </p:cNvSpPr>
          <p:nvPr/>
        </p:nvSpPr>
        <p:spPr bwMode="auto">
          <a:xfrm>
            <a:off x="228600" y="2667000"/>
            <a:ext cx="0" cy="3505200"/>
          </a:xfrm>
          <a:prstGeom prst="line">
            <a:avLst/>
          </a:prstGeom>
          <a:noFill/>
          <a:ln w="1905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286" name="Text Box 22"/>
          <p:cNvSpPr txBox="1">
            <a:spLocks noChangeArrowheads="1"/>
          </p:cNvSpPr>
          <p:nvPr/>
        </p:nvSpPr>
        <p:spPr bwMode="auto">
          <a:xfrm>
            <a:off x="838200" y="2895600"/>
            <a:ext cx="3048000" cy="72072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i="1"/>
              <a:t>Просте умисне вбивство</a:t>
            </a:r>
            <a:r>
              <a:rPr lang="ru-RU" altLang="ru-RU" sz="2000" b="1" i="1"/>
              <a:t> </a:t>
            </a:r>
          </a:p>
        </p:txBody>
      </p:sp>
      <p:sp>
        <p:nvSpPr>
          <p:cNvPr id="11287" name="Text Box 23"/>
          <p:cNvSpPr txBox="1">
            <a:spLocks noChangeArrowheads="1"/>
          </p:cNvSpPr>
          <p:nvPr/>
        </p:nvSpPr>
        <p:spPr bwMode="auto">
          <a:xfrm>
            <a:off x="838200" y="3733800"/>
            <a:ext cx="3048000" cy="93503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i="1"/>
              <a:t>Умисне вбивство при обтяжуючих обставинах </a:t>
            </a:r>
            <a:endParaRPr lang="ru-RU" altLang="ru-RU" sz="1800" b="1" i="1"/>
          </a:p>
        </p:txBody>
      </p:sp>
      <p:sp>
        <p:nvSpPr>
          <p:cNvPr id="11288" name="Text Box 24"/>
          <p:cNvSpPr txBox="1">
            <a:spLocks noChangeArrowheads="1"/>
          </p:cNvSpPr>
          <p:nvPr/>
        </p:nvSpPr>
        <p:spPr bwMode="auto">
          <a:xfrm>
            <a:off x="838200" y="4800600"/>
            <a:ext cx="3048000" cy="935038"/>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i="1"/>
              <a:t>Умисне вбивство при пом'якшуючих обставинах :</a:t>
            </a:r>
            <a:endParaRPr lang="ru-RU" altLang="ru-RU" sz="1800" b="1" i="1"/>
          </a:p>
        </p:txBody>
      </p:sp>
      <p:sp>
        <p:nvSpPr>
          <p:cNvPr id="11297" name="Line 33"/>
          <p:cNvSpPr>
            <a:spLocks noChangeShapeType="1"/>
          </p:cNvSpPr>
          <p:nvPr/>
        </p:nvSpPr>
        <p:spPr bwMode="auto">
          <a:xfrm>
            <a:off x="228600" y="3200400"/>
            <a:ext cx="609600" cy="0"/>
          </a:xfrm>
          <a:prstGeom prst="line">
            <a:avLst/>
          </a:prstGeom>
          <a:noFill/>
          <a:ln w="9525">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298" name="Line 34"/>
          <p:cNvSpPr>
            <a:spLocks noChangeShapeType="1"/>
          </p:cNvSpPr>
          <p:nvPr/>
        </p:nvSpPr>
        <p:spPr bwMode="auto">
          <a:xfrm>
            <a:off x="228600" y="4114800"/>
            <a:ext cx="609600" cy="0"/>
          </a:xfrm>
          <a:prstGeom prst="line">
            <a:avLst/>
          </a:prstGeom>
          <a:noFill/>
          <a:ln w="9525">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299" name="Line 35"/>
          <p:cNvSpPr>
            <a:spLocks noChangeShapeType="1"/>
          </p:cNvSpPr>
          <p:nvPr/>
        </p:nvSpPr>
        <p:spPr bwMode="auto">
          <a:xfrm>
            <a:off x="228600" y="5181600"/>
            <a:ext cx="609600" cy="0"/>
          </a:xfrm>
          <a:prstGeom prst="line">
            <a:avLst/>
          </a:prstGeom>
          <a:noFill/>
          <a:ln w="9525">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300" name="Text Box 36"/>
          <p:cNvSpPr txBox="1">
            <a:spLocks noChangeArrowheads="1"/>
          </p:cNvSpPr>
          <p:nvPr/>
        </p:nvSpPr>
        <p:spPr bwMode="auto">
          <a:xfrm>
            <a:off x="4495800" y="4038600"/>
            <a:ext cx="4114800" cy="230505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uk-UA" altLang="ru-RU" sz="1600" b="1"/>
              <a:t> Вчинене в стані сильного душевного хвилювання;</a:t>
            </a:r>
          </a:p>
          <a:p>
            <a:pPr>
              <a:spcBef>
                <a:spcPct val="50000"/>
              </a:spcBef>
              <a:buFontTx/>
              <a:buChar char="•"/>
            </a:pPr>
            <a:r>
              <a:rPr lang="uk-UA" altLang="ru-RU" sz="1600" b="1"/>
              <a:t> Матір'ю своєї новонародженої дитини;</a:t>
            </a:r>
          </a:p>
          <a:p>
            <a:pPr>
              <a:spcBef>
                <a:spcPct val="50000"/>
              </a:spcBef>
              <a:buFontTx/>
              <a:buChar char="•"/>
            </a:pPr>
            <a:r>
              <a:rPr lang="uk-UA" altLang="ru-RU" sz="1600" b="1"/>
              <a:t> При перевищенні меж необхідної оборони або у разі перевищення заходів, необхідних для затримання злочинця </a:t>
            </a:r>
            <a:endParaRPr lang="ru-RU" altLang="ru-RU" sz="1600" b="1"/>
          </a:p>
        </p:txBody>
      </p:sp>
      <p:sp>
        <p:nvSpPr>
          <p:cNvPr id="11301" name="Line 37"/>
          <p:cNvSpPr>
            <a:spLocks noChangeShapeType="1"/>
          </p:cNvSpPr>
          <p:nvPr/>
        </p:nvSpPr>
        <p:spPr bwMode="auto">
          <a:xfrm>
            <a:off x="3886200" y="5181600"/>
            <a:ext cx="609600" cy="0"/>
          </a:xfrm>
          <a:prstGeom prst="line">
            <a:avLst/>
          </a:prstGeom>
          <a:noFill/>
          <a:ln w="9525">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302" name="Text Box 38"/>
          <p:cNvSpPr txBox="1">
            <a:spLocks noChangeArrowheads="1"/>
          </p:cNvSpPr>
          <p:nvPr/>
        </p:nvSpPr>
        <p:spPr bwMode="auto">
          <a:xfrm>
            <a:off x="838200" y="5867400"/>
            <a:ext cx="3048000" cy="72072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i="1"/>
              <a:t>Вбивство через необережність </a:t>
            </a:r>
            <a:endParaRPr lang="ru-RU" altLang="ru-RU" sz="2000" i="1"/>
          </a:p>
        </p:txBody>
      </p:sp>
      <p:sp>
        <p:nvSpPr>
          <p:cNvPr id="11303" name="Line 39"/>
          <p:cNvSpPr>
            <a:spLocks noChangeShapeType="1"/>
          </p:cNvSpPr>
          <p:nvPr/>
        </p:nvSpPr>
        <p:spPr bwMode="auto">
          <a:xfrm>
            <a:off x="228600" y="6172200"/>
            <a:ext cx="609600" cy="0"/>
          </a:xfrm>
          <a:prstGeom prst="line">
            <a:avLst/>
          </a:prstGeom>
          <a:noFill/>
          <a:ln w="9525">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305" name="Line 41"/>
          <p:cNvSpPr>
            <a:spLocks noChangeShapeType="1"/>
          </p:cNvSpPr>
          <p:nvPr/>
        </p:nvSpPr>
        <p:spPr bwMode="auto">
          <a:xfrm>
            <a:off x="1828800" y="1600200"/>
            <a:ext cx="0" cy="381000"/>
          </a:xfrm>
          <a:prstGeom prst="line">
            <a:avLst/>
          </a:prstGeom>
          <a:noFill/>
          <a:ln w="19050">
            <a:solidFill>
              <a:schemeClr val="tx1"/>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1306" name="Line 42"/>
          <p:cNvSpPr>
            <a:spLocks noChangeShapeType="1"/>
          </p:cNvSpPr>
          <p:nvPr/>
        </p:nvSpPr>
        <p:spPr bwMode="auto">
          <a:xfrm>
            <a:off x="7543800" y="1600200"/>
            <a:ext cx="0" cy="381000"/>
          </a:xfrm>
          <a:prstGeom prst="line">
            <a:avLst/>
          </a:prstGeom>
          <a:noFill/>
          <a:ln w="19050">
            <a:solidFill>
              <a:schemeClr val="tx1"/>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1828800" y="457200"/>
            <a:ext cx="5257800" cy="879475"/>
          </a:xfrm>
          <a:prstGeom prst="rect">
            <a:avLst/>
          </a:prstGeom>
          <a:noFill/>
          <a:ln w="57150" cmpd="thinThick">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i="1">
                <a:effectLst>
                  <a:outerShdw blurRad="38100" dist="38100" dir="2700000" algn="tl">
                    <a:srgbClr val="C0C0C0"/>
                  </a:outerShdw>
                </a:effectLst>
              </a:rPr>
              <a:t>Злочини проти здоров'я є трьох видів: </a:t>
            </a:r>
            <a:endParaRPr lang="ru-RU" altLang="ru-RU" sz="2400" b="1" i="1">
              <a:effectLst>
                <a:outerShdw blurRad="38100" dist="38100" dir="2700000" algn="tl">
                  <a:srgbClr val="C0C0C0"/>
                </a:outerShdw>
              </a:effectLst>
            </a:endParaRPr>
          </a:p>
        </p:txBody>
      </p:sp>
      <p:sp>
        <p:nvSpPr>
          <p:cNvPr id="12293" name="Text Box 5"/>
          <p:cNvSpPr txBox="1">
            <a:spLocks noChangeArrowheads="1"/>
          </p:cNvSpPr>
          <p:nvPr/>
        </p:nvSpPr>
        <p:spPr bwMode="auto">
          <a:xfrm>
            <a:off x="228600" y="1676400"/>
            <a:ext cx="2743200" cy="7588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t>Тілесні ушкодження</a:t>
            </a:r>
            <a:r>
              <a:rPr lang="ru-RU" altLang="ru-RU" sz="2000" b="1"/>
              <a:t> </a:t>
            </a:r>
          </a:p>
        </p:txBody>
      </p:sp>
      <p:sp>
        <p:nvSpPr>
          <p:cNvPr id="12294" name="Text Box 6"/>
          <p:cNvSpPr txBox="1">
            <a:spLocks noChangeArrowheads="1"/>
          </p:cNvSpPr>
          <p:nvPr/>
        </p:nvSpPr>
        <p:spPr bwMode="auto">
          <a:xfrm>
            <a:off x="6096000" y="1676400"/>
            <a:ext cx="2819400" cy="10636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solidFill>
                  <a:srgbClr val="000099"/>
                </a:solidFill>
              </a:rPr>
              <a:t>Завдання фізичних або моральних страждань</a:t>
            </a:r>
            <a:r>
              <a:rPr lang="ru-RU" altLang="ru-RU" sz="2000" b="1"/>
              <a:t> </a:t>
            </a:r>
          </a:p>
        </p:txBody>
      </p:sp>
      <p:sp>
        <p:nvSpPr>
          <p:cNvPr id="12295" name="Text Box 7"/>
          <p:cNvSpPr txBox="1">
            <a:spLocks noChangeArrowheads="1"/>
          </p:cNvSpPr>
          <p:nvPr/>
        </p:nvSpPr>
        <p:spPr bwMode="auto">
          <a:xfrm>
            <a:off x="3124200" y="1676400"/>
            <a:ext cx="2819400" cy="10636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t>Зараження соціальними хворобами</a:t>
            </a:r>
            <a:r>
              <a:rPr lang="ru-RU" altLang="ru-RU" sz="2000" b="1"/>
              <a:t> </a:t>
            </a:r>
          </a:p>
        </p:txBody>
      </p:sp>
      <p:sp>
        <p:nvSpPr>
          <p:cNvPr id="12297" name="Text Box 9"/>
          <p:cNvSpPr txBox="1">
            <a:spLocks noChangeArrowheads="1"/>
          </p:cNvSpPr>
          <p:nvPr/>
        </p:nvSpPr>
        <p:spPr bwMode="auto">
          <a:xfrm>
            <a:off x="228600" y="2492375"/>
            <a:ext cx="2743200" cy="436562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uk-UA" altLang="ru-RU" sz="1400"/>
              <a:t> Умисне тяжке тілесне ушкодження; </a:t>
            </a:r>
          </a:p>
          <a:p>
            <a:pPr>
              <a:buFontTx/>
              <a:buChar char="•"/>
            </a:pPr>
            <a:r>
              <a:rPr lang="uk-UA" altLang="ru-RU" sz="1400"/>
              <a:t> Умисне середньої тяжкості тілесне ушкодження; </a:t>
            </a:r>
          </a:p>
          <a:p>
            <a:pPr>
              <a:buFontTx/>
              <a:buChar char="•"/>
            </a:pPr>
            <a:r>
              <a:rPr lang="uk-UA" altLang="ru-RU" sz="1400"/>
              <a:t>Умисне тяжке тілесне ушкодження, заподіяне у стані сильного душевного хвилювання; </a:t>
            </a:r>
          </a:p>
          <a:p>
            <a:pPr>
              <a:buFontTx/>
              <a:buChar char="•"/>
            </a:pPr>
            <a:r>
              <a:rPr lang="uk-UA" altLang="ru-RU" sz="1400"/>
              <a:t> Умисне заподіяння тяжких тілесних ушкоджень у разі перевищення меж необхідної оборони або у разі перевищення заходів, необхідних для затримання злочинця; </a:t>
            </a:r>
          </a:p>
          <a:p>
            <a:pPr>
              <a:buFontTx/>
              <a:buChar char="•"/>
            </a:pPr>
            <a:r>
              <a:rPr lang="uk-UA" altLang="ru-RU" sz="1400"/>
              <a:t> Умисне легке тілесне ушкодження; </a:t>
            </a:r>
          </a:p>
          <a:p>
            <a:pPr>
              <a:buFontTx/>
              <a:buChar char="•"/>
            </a:pPr>
            <a:r>
              <a:rPr lang="uk-UA" altLang="ru-RU" sz="1400"/>
              <a:t> Необережне тяжке або середньої тяжкості тілесне ушкодження.</a:t>
            </a:r>
            <a:endParaRPr lang="ru-RU" altLang="ru-RU" sz="1400"/>
          </a:p>
        </p:txBody>
      </p:sp>
      <p:sp>
        <p:nvSpPr>
          <p:cNvPr id="12299" name="Text Box 11"/>
          <p:cNvSpPr txBox="1">
            <a:spLocks noChangeArrowheads="1"/>
          </p:cNvSpPr>
          <p:nvPr/>
        </p:nvSpPr>
        <p:spPr bwMode="auto">
          <a:xfrm>
            <a:off x="3124200" y="2819400"/>
            <a:ext cx="2819400" cy="13335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uk-UA" altLang="ru-RU" sz="1600"/>
              <a:t> Побої і мордування;</a:t>
            </a:r>
          </a:p>
          <a:p>
            <a:pPr>
              <a:buFontTx/>
              <a:buChar char="•"/>
            </a:pPr>
            <a:endParaRPr lang="uk-UA" altLang="ru-RU" sz="1600"/>
          </a:p>
          <a:p>
            <a:pPr>
              <a:buFontTx/>
              <a:buChar char="•"/>
            </a:pPr>
            <a:r>
              <a:rPr lang="uk-UA" altLang="ru-RU" sz="1600"/>
              <a:t> Катування;</a:t>
            </a:r>
          </a:p>
          <a:p>
            <a:pPr>
              <a:buFontTx/>
              <a:buChar char="•"/>
            </a:pPr>
            <a:endParaRPr lang="uk-UA" altLang="ru-RU" sz="1600"/>
          </a:p>
          <a:p>
            <a:pPr>
              <a:buFontTx/>
              <a:buChar char="•"/>
            </a:pPr>
            <a:r>
              <a:rPr lang="uk-UA" altLang="ru-RU" sz="1600"/>
              <a:t> Погроза вбивством.</a:t>
            </a:r>
            <a:endParaRPr lang="ru-RU" altLang="ru-RU" sz="1600"/>
          </a:p>
        </p:txBody>
      </p:sp>
      <p:sp>
        <p:nvSpPr>
          <p:cNvPr id="12300" name="Text Box 12"/>
          <p:cNvSpPr txBox="1">
            <a:spLocks noChangeArrowheads="1"/>
          </p:cNvSpPr>
          <p:nvPr/>
        </p:nvSpPr>
        <p:spPr bwMode="auto">
          <a:xfrm>
            <a:off x="6096000" y="2819400"/>
            <a:ext cx="2819400" cy="182245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uk-UA" altLang="ru-RU" sz="1600"/>
              <a:t> Зараження вірусом імунодефіциту людини чи іншої невиліковної інфекційної хвороби;</a:t>
            </a:r>
          </a:p>
          <a:p>
            <a:pPr>
              <a:buFontTx/>
              <a:buChar char="•"/>
            </a:pPr>
            <a:endParaRPr lang="uk-UA" altLang="ru-RU" sz="1600"/>
          </a:p>
          <a:p>
            <a:pPr>
              <a:buFontTx/>
              <a:buChar char="•"/>
            </a:pPr>
            <a:r>
              <a:rPr lang="uk-UA" altLang="ru-RU" sz="1600"/>
              <a:t> Зараження венеричною хворобою.</a:t>
            </a:r>
            <a:endParaRPr lang="ru-RU" altLang="ru-RU" sz="1600"/>
          </a:p>
        </p:txBody>
      </p:sp>
      <p:sp>
        <p:nvSpPr>
          <p:cNvPr id="12303" name="Line 15"/>
          <p:cNvSpPr>
            <a:spLocks noChangeShapeType="1"/>
          </p:cNvSpPr>
          <p:nvPr/>
        </p:nvSpPr>
        <p:spPr bwMode="auto">
          <a:xfrm flipH="1">
            <a:off x="1524000" y="1371600"/>
            <a:ext cx="29718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04" name="Line 16"/>
          <p:cNvSpPr>
            <a:spLocks noChangeShapeType="1"/>
          </p:cNvSpPr>
          <p:nvPr/>
        </p:nvSpPr>
        <p:spPr bwMode="auto">
          <a:xfrm>
            <a:off x="4495800" y="1371600"/>
            <a:ext cx="31242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05" name="Line 17"/>
          <p:cNvSpPr>
            <a:spLocks noChangeShapeType="1"/>
          </p:cNvSpPr>
          <p:nvPr/>
        </p:nvSpPr>
        <p:spPr bwMode="auto">
          <a:xfrm>
            <a:off x="4572000" y="13716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2306" name="Text Box 18"/>
          <p:cNvSpPr txBox="1">
            <a:spLocks noChangeArrowheads="1"/>
          </p:cNvSpPr>
          <p:nvPr/>
        </p:nvSpPr>
        <p:spPr bwMode="auto">
          <a:xfrm>
            <a:off x="228600" y="1676400"/>
            <a:ext cx="2743200" cy="7588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solidFill>
                  <a:srgbClr val="000099"/>
                </a:solidFill>
              </a:rPr>
              <a:t>Тілесні ушкодження</a:t>
            </a:r>
            <a:r>
              <a:rPr lang="ru-RU" altLang="ru-RU" sz="2000" b="1"/>
              <a:t> </a:t>
            </a:r>
          </a:p>
        </p:txBody>
      </p:sp>
      <p:sp>
        <p:nvSpPr>
          <p:cNvPr id="12307" name="Text Box 19"/>
          <p:cNvSpPr txBox="1">
            <a:spLocks noChangeArrowheads="1"/>
          </p:cNvSpPr>
          <p:nvPr/>
        </p:nvSpPr>
        <p:spPr bwMode="auto">
          <a:xfrm>
            <a:off x="3124200" y="1676400"/>
            <a:ext cx="2819400" cy="106362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solidFill>
                  <a:srgbClr val="000099"/>
                </a:solidFill>
              </a:rPr>
              <a:t>Зараження соціальними хворобами</a:t>
            </a:r>
            <a:r>
              <a:rPr lang="ru-RU" altLang="ru-RU" sz="2000" b="1">
                <a:solidFill>
                  <a:srgbClr val="000099"/>
                </a:solidFill>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685800" y="609600"/>
            <a:ext cx="7696200" cy="1446213"/>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i="1">
                <a:solidFill>
                  <a:srgbClr val="000099"/>
                </a:solidFill>
                <a:effectLst>
                  <a:outerShdw blurRad="38100" dist="38100" dir="2700000" algn="tl">
                    <a:srgbClr val="C0C0C0"/>
                  </a:outerShdw>
                </a:effectLst>
              </a:rPr>
              <a:t>Структура </a:t>
            </a:r>
          </a:p>
          <a:p>
            <a:pPr algn="ctr">
              <a:spcBef>
                <a:spcPct val="50000"/>
              </a:spcBef>
            </a:pPr>
            <a:r>
              <a:rPr lang="uk-UA" altLang="ru-RU" sz="2400" b="1" i="1">
                <a:solidFill>
                  <a:srgbClr val="000099"/>
                </a:solidFill>
                <a:effectLst>
                  <a:outerShdw blurRad="38100" dist="38100" dir="2700000" algn="tl">
                    <a:srgbClr val="C0C0C0"/>
                  </a:outerShdw>
                </a:effectLst>
              </a:rPr>
              <a:t>криміналістичної характеристики названих видів злочинів включає дані про: </a:t>
            </a:r>
            <a:endParaRPr lang="ru-RU" altLang="ru-RU" sz="2400" b="1" i="1">
              <a:solidFill>
                <a:srgbClr val="000099"/>
              </a:solidFill>
              <a:effectLst>
                <a:outerShdw blurRad="38100" dist="38100" dir="2700000" algn="tl">
                  <a:srgbClr val="C0C0C0"/>
                </a:outerShdw>
              </a:effectLst>
            </a:endParaRPr>
          </a:p>
        </p:txBody>
      </p:sp>
      <p:sp>
        <p:nvSpPr>
          <p:cNvPr id="13317" name="Text Box 5"/>
          <p:cNvSpPr txBox="1">
            <a:spLocks noChangeArrowheads="1"/>
          </p:cNvSpPr>
          <p:nvPr/>
        </p:nvSpPr>
        <p:spPr bwMode="auto">
          <a:xfrm>
            <a:off x="1905000" y="2438400"/>
            <a:ext cx="5257800" cy="7302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
                <a:srgbClr val="000099"/>
              </a:buClr>
            </a:pPr>
            <a:r>
              <a:rPr lang="uk-UA" altLang="ru-RU" sz="2000" b="1" dirty="0" smtClean="0">
                <a:solidFill>
                  <a:schemeClr val="tx2"/>
                </a:solidFill>
              </a:rPr>
              <a:t>Обстановку </a:t>
            </a:r>
            <a:r>
              <a:rPr lang="uk-UA" altLang="ru-RU" sz="2000" b="1" dirty="0">
                <a:solidFill>
                  <a:schemeClr val="tx2"/>
                </a:solidFill>
              </a:rPr>
              <a:t>вчинення </a:t>
            </a:r>
            <a:r>
              <a:rPr lang="uk-UA" altLang="ru-RU" sz="2000" b="1" dirty="0" smtClean="0">
                <a:solidFill>
                  <a:schemeClr val="tx2"/>
                </a:solidFill>
              </a:rPr>
              <a:t>злочину       </a:t>
            </a:r>
            <a:r>
              <a:rPr lang="uk-UA" altLang="ru-RU" sz="2000" b="1" dirty="0">
                <a:solidFill>
                  <a:schemeClr val="tx2"/>
                </a:solidFill>
              </a:rPr>
              <a:t>(місце</a:t>
            </a:r>
            <a:r>
              <a:rPr lang="uk-UA" altLang="ru-RU" sz="2000" b="1" dirty="0"/>
              <a:t>, час)</a:t>
            </a:r>
            <a:r>
              <a:rPr lang="ru-RU" altLang="ru-RU" sz="2000" b="1" dirty="0"/>
              <a:t> </a:t>
            </a:r>
          </a:p>
        </p:txBody>
      </p:sp>
      <p:sp>
        <p:nvSpPr>
          <p:cNvPr id="13318" name="Text Box 6"/>
          <p:cNvSpPr txBox="1">
            <a:spLocks noChangeArrowheads="1"/>
          </p:cNvSpPr>
          <p:nvPr/>
        </p:nvSpPr>
        <p:spPr bwMode="auto">
          <a:xfrm>
            <a:off x="1905000" y="3429000"/>
            <a:ext cx="5257800" cy="7302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
                <a:srgbClr val="000099"/>
              </a:buClr>
            </a:pPr>
            <a:r>
              <a:rPr lang="uk-UA" altLang="ru-RU" sz="2000" b="1" dirty="0" smtClean="0"/>
              <a:t>Спосіб </a:t>
            </a:r>
            <a:r>
              <a:rPr lang="uk-UA" altLang="ru-RU" sz="2000" b="1" dirty="0"/>
              <a:t>вчинення та приховування злочину</a:t>
            </a:r>
            <a:r>
              <a:rPr lang="ru-RU" altLang="ru-RU" sz="2000" b="1" dirty="0"/>
              <a:t> </a:t>
            </a:r>
          </a:p>
        </p:txBody>
      </p:sp>
      <p:sp>
        <p:nvSpPr>
          <p:cNvPr id="13319" name="Text Box 7"/>
          <p:cNvSpPr txBox="1">
            <a:spLocks noChangeArrowheads="1"/>
          </p:cNvSpPr>
          <p:nvPr/>
        </p:nvSpPr>
        <p:spPr bwMode="auto">
          <a:xfrm>
            <a:off x="1905000" y="5638800"/>
            <a:ext cx="5257800" cy="40011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
                <a:srgbClr val="000099"/>
              </a:buClr>
            </a:pPr>
            <a:r>
              <a:rPr lang="uk-UA" altLang="ru-RU" sz="2000" b="1" dirty="0" smtClean="0"/>
              <a:t>Особу </a:t>
            </a:r>
            <a:r>
              <a:rPr lang="uk-UA" altLang="ru-RU" sz="2000" b="1" dirty="0"/>
              <a:t>злочинця</a:t>
            </a:r>
            <a:r>
              <a:rPr lang="ru-RU" altLang="ru-RU" sz="2000" b="1" dirty="0"/>
              <a:t> </a:t>
            </a:r>
          </a:p>
        </p:txBody>
      </p:sp>
      <p:sp>
        <p:nvSpPr>
          <p:cNvPr id="13320" name="Text Box 8"/>
          <p:cNvSpPr txBox="1">
            <a:spLocks noChangeArrowheads="1"/>
          </p:cNvSpPr>
          <p:nvPr/>
        </p:nvSpPr>
        <p:spPr bwMode="auto">
          <a:xfrm>
            <a:off x="1905000" y="4343400"/>
            <a:ext cx="5257800" cy="40011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
                <a:srgbClr val="000099"/>
              </a:buClr>
            </a:pPr>
            <a:r>
              <a:rPr lang="uk-UA" altLang="ru-RU" sz="2000" b="1" dirty="0" smtClean="0"/>
              <a:t>Особу </a:t>
            </a:r>
            <a:r>
              <a:rPr lang="uk-UA" altLang="ru-RU" sz="2000" b="1" dirty="0"/>
              <a:t>потерпілого</a:t>
            </a:r>
            <a:r>
              <a:rPr lang="ru-RU" altLang="ru-RU" sz="2000" b="1" dirty="0"/>
              <a:t> </a:t>
            </a:r>
          </a:p>
        </p:txBody>
      </p:sp>
      <p:sp>
        <p:nvSpPr>
          <p:cNvPr id="13321" name="Text Box 9"/>
          <p:cNvSpPr txBox="1">
            <a:spLocks noChangeArrowheads="1"/>
          </p:cNvSpPr>
          <p:nvPr/>
        </p:nvSpPr>
        <p:spPr bwMode="auto">
          <a:xfrm>
            <a:off x="1905000" y="5029200"/>
            <a:ext cx="5257800" cy="40011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
                <a:srgbClr val="000099"/>
              </a:buClr>
            </a:pPr>
            <a:r>
              <a:rPr lang="uk-UA" altLang="ru-RU" sz="2000" b="1" dirty="0" smtClean="0"/>
              <a:t>Мотиви </a:t>
            </a:r>
            <a:r>
              <a:rPr lang="uk-UA" altLang="ru-RU" sz="2000" b="1" dirty="0"/>
              <a:t>діяння</a:t>
            </a:r>
            <a:r>
              <a:rPr lang="ru-RU" altLang="ru-RU" sz="2000" b="1" dirty="0"/>
              <a:t> </a:t>
            </a:r>
          </a:p>
        </p:txBody>
      </p:sp>
      <p:sp>
        <p:nvSpPr>
          <p:cNvPr id="13322" name="Text Box 10"/>
          <p:cNvSpPr txBox="1">
            <a:spLocks noChangeArrowheads="1"/>
          </p:cNvSpPr>
          <p:nvPr/>
        </p:nvSpPr>
        <p:spPr bwMode="auto">
          <a:xfrm>
            <a:off x="1905000" y="6248400"/>
            <a:ext cx="5257800" cy="40011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buClr>
                <a:srgbClr val="000099"/>
              </a:buClr>
            </a:pPr>
            <a:r>
              <a:rPr lang="uk-UA" altLang="ru-RU" sz="2000" b="1" dirty="0"/>
              <a:t> Наслідки</a:t>
            </a:r>
            <a:r>
              <a:rPr lang="ru-RU" altLang="ru-RU" sz="2000" b="1" dirty="0"/>
              <a:t> </a:t>
            </a:r>
            <a:r>
              <a:rPr lang="uk-UA" altLang="ru-RU" sz="2000" b="1" dirty="0"/>
              <a:t>діяння</a:t>
            </a:r>
          </a:p>
        </p:txBody>
      </p:sp>
      <p:sp>
        <p:nvSpPr>
          <p:cNvPr id="13323" name="Line 11"/>
          <p:cNvSpPr>
            <a:spLocks noChangeShapeType="1"/>
          </p:cNvSpPr>
          <p:nvPr/>
        </p:nvSpPr>
        <p:spPr bwMode="auto">
          <a:xfrm>
            <a:off x="990600" y="2057400"/>
            <a:ext cx="0" cy="434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24" name="Line 12"/>
          <p:cNvSpPr>
            <a:spLocks noChangeShapeType="1"/>
          </p:cNvSpPr>
          <p:nvPr/>
        </p:nvSpPr>
        <p:spPr bwMode="auto">
          <a:xfrm>
            <a:off x="8077200" y="2057400"/>
            <a:ext cx="0" cy="434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25" name="Line 13"/>
          <p:cNvSpPr>
            <a:spLocks noChangeShapeType="1"/>
          </p:cNvSpPr>
          <p:nvPr/>
        </p:nvSpPr>
        <p:spPr bwMode="auto">
          <a:xfrm>
            <a:off x="990600" y="28194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26" name="Line 14"/>
          <p:cNvSpPr>
            <a:spLocks noChangeShapeType="1"/>
          </p:cNvSpPr>
          <p:nvPr/>
        </p:nvSpPr>
        <p:spPr bwMode="auto">
          <a:xfrm>
            <a:off x="990600" y="38862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27" name="Line 15"/>
          <p:cNvSpPr>
            <a:spLocks noChangeShapeType="1"/>
          </p:cNvSpPr>
          <p:nvPr/>
        </p:nvSpPr>
        <p:spPr bwMode="auto">
          <a:xfrm>
            <a:off x="990600" y="58674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28" name="Line 16"/>
          <p:cNvSpPr>
            <a:spLocks noChangeShapeType="1"/>
          </p:cNvSpPr>
          <p:nvPr/>
        </p:nvSpPr>
        <p:spPr bwMode="auto">
          <a:xfrm>
            <a:off x="990600" y="51816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29" name="Line 17"/>
          <p:cNvSpPr>
            <a:spLocks noChangeShapeType="1"/>
          </p:cNvSpPr>
          <p:nvPr/>
        </p:nvSpPr>
        <p:spPr bwMode="auto">
          <a:xfrm>
            <a:off x="990600" y="44958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0" name="Line 18"/>
          <p:cNvSpPr>
            <a:spLocks noChangeShapeType="1"/>
          </p:cNvSpPr>
          <p:nvPr/>
        </p:nvSpPr>
        <p:spPr bwMode="auto">
          <a:xfrm>
            <a:off x="990600" y="64008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1" name="Line 19"/>
          <p:cNvSpPr>
            <a:spLocks noChangeShapeType="1"/>
          </p:cNvSpPr>
          <p:nvPr/>
        </p:nvSpPr>
        <p:spPr bwMode="auto">
          <a:xfrm>
            <a:off x="7162800" y="28194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2" name="Line 20"/>
          <p:cNvSpPr>
            <a:spLocks noChangeShapeType="1"/>
          </p:cNvSpPr>
          <p:nvPr/>
        </p:nvSpPr>
        <p:spPr bwMode="auto">
          <a:xfrm>
            <a:off x="7162800" y="38100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3" name="Line 21"/>
          <p:cNvSpPr>
            <a:spLocks noChangeShapeType="1"/>
          </p:cNvSpPr>
          <p:nvPr/>
        </p:nvSpPr>
        <p:spPr bwMode="auto">
          <a:xfrm>
            <a:off x="7162800" y="58674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4" name="Line 22"/>
          <p:cNvSpPr>
            <a:spLocks noChangeShapeType="1"/>
          </p:cNvSpPr>
          <p:nvPr/>
        </p:nvSpPr>
        <p:spPr bwMode="auto">
          <a:xfrm>
            <a:off x="7162800" y="64008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5" name="Line 23"/>
          <p:cNvSpPr>
            <a:spLocks noChangeShapeType="1"/>
          </p:cNvSpPr>
          <p:nvPr/>
        </p:nvSpPr>
        <p:spPr bwMode="auto">
          <a:xfrm>
            <a:off x="7162800" y="44958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3336" name="Line 24"/>
          <p:cNvSpPr>
            <a:spLocks noChangeShapeType="1"/>
          </p:cNvSpPr>
          <p:nvPr/>
        </p:nvSpPr>
        <p:spPr bwMode="auto">
          <a:xfrm>
            <a:off x="7162800" y="5181600"/>
            <a:ext cx="914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52400" y="381000"/>
            <a:ext cx="8839200" cy="685800"/>
          </a:xfrm>
        </p:spPr>
        <p:txBody>
          <a:bodyPr/>
          <a:lstStyle/>
          <a:p>
            <a:pPr algn="ctr"/>
            <a:r>
              <a:rPr lang="uk-UA" altLang="ru-RU" sz="3800" b="1" dirty="0" smtClean="0">
                <a:solidFill>
                  <a:srgbClr val="FF0000"/>
                </a:solidFill>
              </a:rPr>
              <a:t>Методика -</a:t>
            </a:r>
            <a:endParaRPr lang="uk-UA" altLang="ru-RU" sz="3800" b="1" dirty="0">
              <a:solidFill>
                <a:srgbClr val="FF0000"/>
              </a:solidFill>
            </a:endParaRPr>
          </a:p>
        </p:txBody>
      </p:sp>
      <p:sp>
        <p:nvSpPr>
          <p:cNvPr id="377859" name="Rectangle 3"/>
          <p:cNvSpPr>
            <a:spLocks noGrp="1" noChangeArrowheads="1"/>
          </p:cNvSpPr>
          <p:nvPr>
            <p:ph type="body" idx="1"/>
          </p:nvPr>
        </p:nvSpPr>
        <p:spPr>
          <a:xfrm>
            <a:off x="304800" y="1219200"/>
            <a:ext cx="8591550" cy="2743199"/>
          </a:xfrm>
          <a:solidFill>
            <a:schemeClr val="accent5"/>
          </a:solidFill>
        </p:spPr>
        <p:txBody>
          <a:bodyPr/>
          <a:lstStyle/>
          <a:p>
            <a:pPr marL="0" indent="0">
              <a:buNone/>
            </a:pPr>
            <a:r>
              <a:rPr lang="uk-UA" sz="2400" b="1" dirty="0" smtClean="0">
                <a:solidFill>
                  <a:schemeClr val="tx1"/>
                </a:solidFill>
              </a:rPr>
              <a:t>це сукупність способів, методів, правил, прийомів для систематичного, послідовного, найбільш ефективного проведення будь-якого конкретного дослідження. </a:t>
            </a:r>
            <a:r>
              <a:rPr lang="uk-UA" sz="2400" b="1" dirty="0" smtClean="0">
                <a:solidFill>
                  <a:srgbClr val="FF0000"/>
                </a:solidFill>
              </a:rPr>
              <a:t>Методика</a:t>
            </a:r>
            <a:r>
              <a:rPr lang="uk-UA" sz="2400" b="1" dirty="0" smtClean="0">
                <a:solidFill>
                  <a:schemeClr val="tx1"/>
                </a:solidFill>
              </a:rPr>
              <a:t> розробляє порядок проведення слідчих дій, рекомендує необхідні технічні засоби і прийоми для досягнення необхідних результатів, організаційні заходи, вказує специфіку слідчих дій.</a:t>
            </a:r>
            <a:endParaRPr lang="uk-UA" altLang="ru-RU" sz="2400" b="1" i="1" dirty="0"/>
          </a:p>
        </p:txBody>
      </p:sp>
      <p:sp>
        <p:nvSpPr>
          <p:cNvPr id="5" name="Rectangle 3"/>
          <p:cNvSpPr txBox="1">
            <a:spLocks noChangeArrowheads="1"/>
          </p:cNvSpPr>
          <p:nvPr/>
        </p:nvSpPr>
        <p:spPr bwMode="auto">
          <a:xfrm>
            <a:off x="304800" y="4267200"/>
            <a:ext cx="8591550" cy="2353396"/>
          </a:xfrm>
          <a:prstGeom prst="rect">
            <a:avLst/>
          </a:prstGeom>
          <a:solidFill>
            <a:schemeClr val="accent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kern="0" dirty="0" smtClean="0"/>
              <a:t>Вивчення особливостей, пов’язаних зі скоєнням і розслідуванням різних видів злочинів, розробка науково обґрунтованих рекомендацій і найбільш</a:t>
            </a:r>
          </a:p>
          <a:p>
            <a:pPr marL="0" indent="0">
              <a:buNone/>
            </a:pPr>
            <a:r>
              <a:rPr lang="uk-UA" sz="2400" b="1" kern="0" dirty="0" smtClean="0"/>
              <a:t>раціональної організації проведення розслідування складають </a:t>
            </a:r>
            <a:r>
              <a:rPr lang="uk-UA" sz="2400" b="1" kern="0" dirty="0" smtClean="0">
                <a:solidFill>
                  <a:srgbClr val="FF0000"/>
                </a:solidFill>
              </a:rPr>
              <a:t>предмет</a:t>
            </a:r>
            <a:r>
              <a:rPr lang="uk-UA" sz="2400" b="1" kern="0" dirty="0" smtClean="0"/>
              <a:t> і </a:t>
            </a:r>
            <a:r>
              <a:rPr lang="uk-UA" sz="2400" b="1" kern="0" dirty="0" smtClean="0">
                <a:solidFill>
                  <a:srgbClr val="FF0000"/>
                </a:solidFill>
              </a:rPr>
              <a:t>завдання</a:t>
            </a:r>
            <a:r>
              <a:rPr lang="uk-UA" sz="2400" b="1" kern="0" dirty="0" smtClean="0"/>
              <a:t> методики розслідування злочинів.</a:t>
            </a:r>
            <a:endParaRPr lang="uk-UA" altLang="ru-RU" sz="2400" b="1" i="1" kern="0" dirty="0"/>
          </a:p>
        </p:txBody>
      </p:sp>
    </p:spTree>
    <p:extLst>
      <p:ext uri="{BB962C8B-B14F-4D97-AF65-F5344CB8AC3E}">
        <p14:creationId xmlns:p14="http://schemas.microsoft.com/office/powerpoint/2010/main" val="2401274731"/>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77858"/>
                                        </p:tgtEl>
                                        <p:attrNameLst>
                                          <p:attrName>style.visibility</p:attrName>
                                        </p:attrNameLst>
                                      </p:cBhvr>
                                      <p:to>
                                        <p:strVal val="visible"/>
                                      </p:to>
                                    </p:set>
                                    <p:animEffect transition="in" filter="wipe(down)">
                                      <p:cBhvr>
                                        <p:cTn id="7" dur="500"/>
                                        <p:tgtEl>
                                          <p:spTgt spid="37785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377859">
                                            <p:bg/>
                                          </p:spTgt>
                                        </p:tgtEl>
                                        <p:attrNameLst>
                                          <p:attrName>style.visibility</p:attrName>
                                        </p:attrNameLst>
                                      </p:cBhvr>
                                      <p:to>
                                        <p:strVal val="visible"/>
                                      </p:to>
                                    </p:set>
                                    <p:animEffect transition="in" filter="fade">
                                      <p:cBhvr>
                                        <p:cTn id="11" dur="1000">
                                          <p:stCondLst>
                                            <p:cond delay="0"/>
                                          </p:stCondLst>
                                        </p:cTn>
                                        <p:tgtEl>
                                          <p:spTgt spid="377859">
                                            <p:bg/>
                                          </p:spTgt>
                                        </p:tgtEl>
                                      </p:cBhvr>
                                    </p:animEffect>
                                    <p:anim calcmode="lin" valueType="num">
                                      <p:cBhvr>
                                        <p:cTn id="12"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377859">
                                            <p:txEl>
                                              <p:pRg st="0" end="0"/>
                                            </p:txEl>
                                          </p:spTgt>
                                        </p:tgtEl>
                                        <p:attrNameLst>
                                          <p:attrName>style.visibility</p:attrName>
                                        </p:attrNameLst>
                                      </p:cBhvr>
                                      <p:to>
                                        <p:strVal val="visible"/>
                                      </p:to>
                                    </p:set>
                                    <p:animEffect transition="in" filter="fade">
                                      <p:cBhvr>
                                        <p:cTn id="18" dur="1000">
                                          <p:stCondLst>
                                            <p:cond delay="0"/>
                                          </p:stCondLst>
                                        </p:cTn>
                                        <p:tgtEl>
                                          <p:spTgt spid="377859">
                                            <p:txEl>
                                              <p:pRg st="0" end="0"/>
                                            </p:txEl>
                                          </p:spTgt>
                                        </p:tgtEl>
                                      </p:cBhvr>
                                    </p:animEffect>
                                    <p:anim calcmode="lin" valueType="num">
                                      <p:cBhvr>
                                        <p:cTn id="19"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5">
                                            <p:bg/>
                                          </p:spTgt>
                                        </p:tgtEl>
                                        <p:attrNameLst>
                                          <p:attrName>style.visibility</p:attrName>
                                        </p:attrNameLst>
                                      </p:cBhvr>
                                      <p:to>
                                        <p:strVal val="visible"/>
                                      </p:to>
                                    </p:set>
                                    <p:animEffect transition="in" filter="fade">
                                      <p:cBhvr>
                                        <p:cTn id="24" dur="1000">
                                          <p:stCondLst>
                                            <p:cond delay="0"/>
                                          </p:stCondLst>
                                        </p:cTn>
                                        <p:tgtEl>
                                          <p:spTgt spid="5">
                                            <p:bg/>
                                          </p:spTgt>
                                        </p:tgtEl>
                                      </p:cBhvr>
                                    </p:animEffect>
                                    <p:anim calcmode="lin" valueType="num">
                                      <p:cBhvr>
                                        <p:cTn id="25"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fade">
                                      <p:cBhvr>
                                        <p:cTn id="31" dur="1000">
                                          <p:stCondLst>
                                            <p:cond delay="0"/>
                                          </p:stCondLst>
                                        </p:cTn>
                                        <p:tgtEl>
                                          <p:spTgt spid="5">
                                            <p:txEl>
                                              <p:pRg st="0" end="0"/>
                                            </p:txEl>
                                          </p:spTgt>
                                        </p:tgtEl>
                                      </p:cBhvr>
                                    </p:animEffect>
                                    <p:anim calcmode="lin" valueType="num">
                                      <p:cBhvr>
                                        <p:cTn id="32" dur="1000" fill="hold">
                                          <p:stCondLst>
                                            <p:cond delay="0"/>
                                          </p:stCondLst>
                                        </p:cTn>
                                        <p:tgtEl>
                                          <p:spTgt spid="5">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grpId="0" nodeType="clickEffect">
                                  <p:stCondLst>
                                    <p:cond delay="0"/>
                                  </p:stCondLst>
                                  <p:childTnLst>
                                    <p:set>
                                      <p:cBhvr>
                                        <p:cTn id="37" dur="1" fill="hold">
                                          <p:stCondLst>
                                            <p:cond delay="0"/>
                                          </p:stCondLst>
                                        </p:cTn>
                                        <p:tgtEl>
                                          <p:spTgt spid="5">
                                            <p:txEl>
                                              <p:pRg st="1" end="1"/>
                                            </p:txEl>
                                          </p:spTgt>
                                        </p:tgtEl>
                                        <p:attrNameLst>
                                          <p:attrName>style.visibility</p:attrName>
                                        </p:attrNameLst>
                                      </p:cBhvr>
                                      <p:to>
                                        <p:strVal val="visible"/>
                                      </p:to>
                                    </p:set>
                                    <p:animEffect transition="in" filter="fade">
                                      <p:cBhvr>
                                        <p:cTn id="38" dur="1000">
                                          <p:stCondLst>
                                            <p:cond delay="0"/>
                                          </p:stCondLst>
                                        </p:cTn>
                                        <p:tgtEl>
                                          <p:spTgt spid="5">
                                            <p:txEl>
                                              <p:pRg st="1" end="1"/>
                                            </p:txEl>
                                          </p:spTgt>
                                        </p:tgtEl>
                                      </p:cBhvr>
                                    </p:animEffect>
                                    <p:anim calcmode="lin" valueType="num">
                                      <p:cBhvr>
                                        <p:cTn id="39" dur="1000" fill="hold">
                                          <p:stCondLst>
                                            <p:cond delay="0"/>
                                          </p:stCondLst>
                                        </p:cTn>
                                        <p:tgtEl>
                                          <p:spTgt spid="5">
                                            <p:txEl>
                                              <p:pRg st="1" end="1"/>
                                            </p:txEl>
                                          </p:spTgt>
                                        </p:tgtEl>
                                        <p:attrNameLst>
                                          <p:attrName>ppt_x</p:attrName>
                                        </p:attrNameLst>
                                      </p:cBhvr>
                                      <p:tavLst>
                                        <p:tav tm="0">
                                          <p:val>
                                            <p:strVal val="#ppt_x-.1"/>
                                          </p:val>
                                        </p:tav>
                                        <p:tav tm="100000">
                                          <p:val>
                                            <p:strVal val="#ppt_x"/>
                                          </p:val>
                                        </p:tav>
                                      </p:tavLst>
                                    </p:anim>
                                    <p:anim calcmode="lin" valueType="num">
                                      <p:cBhvr>
                                        <p:cTn id="40" dur="1000" fill="hold">
                                          <p:stCondLst>
                                            <p:cond delay="0"/>
                                          </p:stCondLst>
                                        </p:cTn>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8" grpId="0"/>
      <p:bldP spid="377859" grpId="0" build="p" animBg="1"/>
      <p:bldP spid="5" grpId="0" build="p"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457200" y="533400"/>
            <a:ext cx="8229600" cy="5867400"/>
          </a:xfrm>
        </p:spPr>
        <p:txBody>
          <a:bodyPr/>
          <a:lstStyle/>
          <a:p>
            <a:pPr marL="0" indent="0" algn="ctr">
              <a:lnSpc>
                <a:spcPct val="80000"/>
              </a:lnSpc>
              <a:buNone/>
            </a:pPr>
            <a:r>
              <a:rPr lang="uk-UA" altLang="ru-RU" sz="2400" dirty="0" smtClean="0"/>
              <a:t> </a:t>
            </a:r>
            <a:r>
              <a:rPr lang="ru-RU" altLang="ru-RU" sz="2400" b="1" i="1" dirty="0" smtClean="0"/>
              <a:t>М</a:t>
            </a:r>
            <a:r>
              <a:rPr lang="uk-UA" altLang="ru-RU" sz="2400" b="1" i="1" dirty="0" err="1" smtClean="0"/>
              <a:t>іж</a:t>
            </a:r>
            <a:r>
              <a:rPr lang="uk-UA" altLang="ru-RU" sz="2400" b="1" i="1" dirty="0" smtClean="0"/>
              <a:t> </a:t>
            </a:r>
            <a:r>
              <a:rPr lang="uk-UA" altLang="ru-RU" sz="2400" b="1" i="1" dirty="0"/>
              <a:t>окремими елементами криміналістичної характеристики існують закономірні зв'язки, що саме сприяє розкриттю особливо небезпечних </a:t>
            </a:r>
            <a:r>
              <a:rPr lang="uk-UA" altLang="ru-RU" sz="2400" b="1" i="1" dirty="0" smtClean="0"/>
              <a:t>злочинів </a:t>
            </a:r>
            <a:endParaRPr lang="uk-UA" altLang="ru-RU" sz="2400" b="1" i="1" dirty="0"/>
          </a:p>
          <a:p>
            <a:pPr algn="ctr">
              <a:lnSpc>
                <a:spcPct val="80000"/>
              </a:lnSpc>
              <a:buFont typeface="Wingdings" pitchFamily="2" charset="2"/>
              <a:buNone/>
            </a:pPr>
            <a:endParaRPr lang="uk-UA" altLang="ru-RU" sz="2000" i="1" dirty="0"/>
          </a:p>
          <a:p>
            <a:pPr algn="ctr">
              <a:lnSpc>
                <a:spcPct val="80000"/>
              </a:lnSpc>
            </a:pPr>
            <a:endParaRPr lang="uk-UA" altLang="ru-RU" sz="2000" i="1" dirty="0"/>
          </a:p>
          <a:p>
            <a:pPr algn="ctr">
              <a:lnSpc>
                <a:spcPct val="80000"/>
              </a:lnSpc>
            </a:pPr>
            <a:endParaRPr lang="uk-UA" altLang="ru-RU" sz="2000" i="1" dirty="0"/>
          </a:p>
          <a:p>
            <a:pPr algn="ctr">
              <a:lnSpc>
                <a:spcPct val="80000"/>
              </a:lnSpc>
            </a:pPr>
            <a:endParaRPr lang="uk-UA" altLang="ru-RU" sz="2000" i="1" dirty="0"/>
          </a:p>
          <a:p>
            <a:pPr algn="ctr">
              <a:lnSpc>
                <a:spcPct val="80000"/>
              </a:lnSpc>
            </a:pPr>
            <a:endParaRPr lang="uk-UA" altLang="ru-RU" sz="2000" i="1" dirty="0"/>
          </a:p>
          <a:p>
            <a:pPr algn="ctr">
              <a:lnSpc>
                <a:spcPct val="80000"/>
              </a:lnSpc>
              <a:buSzPct val="85000"/>
              <a:buFont typeface="Wingdings" pitchFamily="2" charset="2"/>
              <a:buChar char="ü"/>
            </a:pPr>
            <a:endParaRPr lang="uk-UA" altLang="ru-RU" sz="2400" dirty="0"/>
          </a:p>
          <a:p>
            <a:pPr algn="ctr">
              <a:lnSpc>
                <a:spcPct val="80000"/>
              </a:lnSpc>
              <a:buSzPct val="85000"/>
              <a:buFont typeface="Wingdings" pitchFamily="2" charset="2"/>
              <a:buChar char="ü"/>
            </a:pPr>
            <a:endParaRPr lang="uk-UA" altLang="ru-RU" sz="2400" dirty="0"/>
          </a:p>
          <a:p>
            <a:pPr algn="ctr">
              <a:lnSpc>
                <a:spcPct val="80000"/>
              </a:lnSpc>
              <a:buSzPct val="85000"/>
              <a:buFont typeface="Wingdings" pitchFamily="2" charset="2"/>
              <a:buChar char="ü"/>
            </a:pPr>
            <a:r>
              <a:rPr lang="uk-UA" altLang="ru-RU" sz="2400" dirty="0"/>
              <a:t> Дії злочинця;</a:t>
            </a:r>
          </a:p>
          <a:p>
            <a:pPr algn="ctr">
              <a:lnSpc>
                <a:spcPct val="80000"/>
              </a:lnSpc>
              <a:buSzPct val="85000"/>
              <a:buFont typeface="Wingdings" pitchFamily="2" charset="2"/>
              <a:buChar char="ü"/>
            </a:pPr>
            <a:endParaRPr lang="uk-UA" altLang="ru-RU" sz="2400" dirty="0"/>
          </a:p>
          <a:p>
            <a:pPr algn="ctr">
              <a:lnSpc>
                <a:spcPct val="80000"/>
              </a:lnSpc>
              <a:buSzPct val="85000"/>
              <a:buFont typeface="Wingdings" pitchFamily="2" charset="2"/>
              <a:buChar char="ü"/>
            </a:pPr>
            <a:r>
              <a:rPr lang="uk-UA" altLang="ru-RU" sz="2400" dirty="0"/>
              <a:t>Ознаки використаних ним </a:t>
            </a:r>
            <a:r>
              <a:rPr lang="uk-UA" altLang="ru-RU" sz="2400" dirty="0" smtClean="0"/>
              <a:t>знарядь злочину; </a:t>
            </a:r>
            <a:endParaRPr lang="uk-UA" altLang="ru-RU" sz="2400" dirty="0"/>
          </a:p>
          <a:p>
            <a:pPr algn="ctr">
              <a:lnSpc>
                <a:spcPct val="80000"/>
              </a:lnSpc>
              <a:buFont typeface="Wingdings" pitchFamily="2" charset="2"/>
              <a:buChar char="ü"/>
            </a:pPr>
            <a:endParaRPr lang="uk-UA" altLang="ru-RU" sz="2400" dirty="0"/>
          </a:p>
          <a:p>
            <a:pPr algn="ctr">
              <a:lnSpc>
                <a:spcPct val="80000"/>
              </a:lnSpc>
              <a:buFont typeface="Wingdings" pitchFamily="2" charset="2"/>
              <a:buChar char="ü"/>
            </a:pPr>
            <a:r>
              <a:rPr lang="uk-UA" altLang="ru-RU" sz="2400" dirty="0"/>
              <a:t>Ознаки самого злочинця або потерпілого.</a:t>
            </a:r>
            <a:endParaRPr lang="ru-RU" altLang="ru-RU" sz="2400" dirty="0"/>
          </a:p>
        </p:txBody>
      </p:sp>
      <p:sp>
        <p:nvSpPr>
          <p:cNvPr id="14341" name="Text Box 5"/>
          <p:cNvSpPr txBox="1">
            <a:spLocks noChangeArrowheads="1"/>
          </p:cNvSpPr>
          <p:nvPr/>
        </p:nvSpPr>
        <p:spPr bwMode="auto">
          <a:xfrm>
            <a:off x="1219200" y="2209800"/>
            <a:ext cx="7010400" cy="1381125"/>
          </a:xfrm>
          <a:prstGeom prst="rect">
            <a:avLst/>
          </a:prstGeom>
          <a:noFill/>
          <a:ln w="38100" cmpd="dbl">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ct val="20000"/>
              </a:spcBef>
              <a:buClr>
                <a:schemeClr val="bg2"/>
              </a:buClr>
              <a:buSzPct val="75000"/>
              <a:buFont typeface="Wingdings" pitchFamily="2" charset="2"/>
              <a:buNone/>
            </a:pPr>
            <a:endParaRPr lang="uk-UA" altLang="ru-RU" sz="2000" i="1">
              <a:solidFill>
                <a:srgbClr val="000099"/>
              </a:solidFill>
            </a:endParaRPr>
          </a:p>
          <a:p>
            <a:pPr algn="ctr">
              <a:lnSpc>
                <a:spcPct val="80000"/>
              </a:lnSpc>
              <a:spcBef>
                <a:spcPct val="20000"/>
              </a:spcBef>
              <a:buClr>
                <a:schemeClr val="bg2"/>
              </a:buClr>
              <a:buSzPct val="75000"/>
              <a:buFont typeface="Wingdings" pitchFamily="2" charset="2"/>
              <a:buNone/>
            </a:pPr>
            <a:r>
              <a:rPr lang="uk-UA" altLang="ru-RU" sz="2000" i="1">
                <a:solidFill>
                  <a:srgbClr val="000099"/>
                </a:solidFill>
              </a:rPr>
              <a:t>Їх встановлюють шляхом ретельного вивчення слідів злочину, в яких відображаються:</a:t>
            </a:r>
          </a:p>
          <a:p>
            <a:pPr algn="ctr">
              <a:spcBef>
                <a:spcPct val="50000"/>
              </a:spcBef>
            </a:pPr>
            <a:endParaRPr lang="ru-RU" altLang="ru-RU" sz="2000">
              <a:solidFill>
                <a:srgbClr val="000099"/>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1295400" y="685800"/>
            <a:ext cx="6858000" cy="83099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400" i="1" dirty="0">
                <a:solidFill>
                  <a:srgbClr val="000099"/>
                </a:solidFill>
                <a:effectLst>
                  <a:outerShdw blurRad="38100" dist="38100" dir="2700000" algn="tl">
                    <a:srgbClr val="C0C0C0"/>
                  </a:outerShdw>
                </a:effectLst>
              </a:rPr>
              <a:t>Для більшості злочинів проти життя, здоров'я і свободи особи характерне:</a:t>
            </a:r>
            <a:endParaRPr lang="ru-RU" altLang="ru-RU" sz="2400" i="1" dirty="0">
              <a:solidFill>
                <a:srgbClr val="000099"/>
              </a:solidFill>
              <a:effectLst>
                <a:outerShdw blurRad="38100" dist="38100" dir="2700000" algn="tl">
                  <a:srgbClr val="C0C0C0"/>
                </a:outerShdw>
              </a:effectLst>
            </a:endParaRPr>
          </a:p>
        </p:txBody>
      </p:sp>
      <p:sp>
        <p:nvSpPr>
          <p:cNvPr id="15366" name="Text Box 6"/>
          <p:cNvSpPr txBox="1">
            <a:spLocks noChangeArrowheads="1"/>
          </p:cNvSpPr>
          <p:nvPr/>
        </p:nvSpPr>
        <p:spPr bwMode="auto">
          <a:xfrm>
            <a:off x="762000" y="2057400"/>
            <a:ext cx="3124200" cy="92333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dirty="0" smtClean="0"/>
              <a:t>утворення </a:t>
            </a:r>
            <a:r>
              <a:rPr lang="uk-UA" altLang="ru-RU" sz="1800" b="1" dirty="0"/>
              <a:t>слідів насильства на тілі та одязі потерпілого</a:t>
            </a:r>
            <a:r>
              <a:rPr lang="ru-RU" altLang="ru-RU" sz="1800" b="1" dirty="0"/>
              <a:t> </a:t>
            </a:r>
          </a:p>
        </p:txBody>
      </p:sp>
      <p:sp>
        <p:nvSpPr>
          <p:cNvPr id="15367" name="Text Box 7"/>
          <p:cNvSpPr txBox="1">
            <a:spLocks noChangeArrowheads="1"/>
          </p:cNvSpPr>
          <p:nvPr/>
        </p:nvSpPr>
        <p:spPr bwMode="auto">
          <a:xfrm>
            <a:off x="762000" y="3581400"/>
            <a:ext cx="3124200" cy="33855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600" b="1" dirty="0" smtClean="0"/>
              <a:t>оточуючих </a:t>
            </a:r>
            <a:r>
              <a:rPr lang="uk-UA" altLang="ru-RU" sz="1600" b="1" dirty="0"/>
              <a:t>предметах</a:t>
            </a:r>
            <a:r>
              <a:rPr lang="ru-RU" altLang="ru-RU" sz="1600" b="1" dirty="0"/>
              <a:t> </a:t>
            </a:r>
          </a:p>
        </p:txBody>
      </p:sp>
      <p:sp>
        <p:nvSpPr>
          <p:cNvPr id="15368" name="Text Box 8"/>
          <p:cNvSpPr txBox="1">
            <a:spLocks noChangeArrowheads="1"/>
          </p:cNvSpPr>
          <p:nvPr/>
        </p:nvSpPr>
        <p:spPr bwMode="auto">
          <a:xfrm>
            <a:off x="762000" y="3048000"/>
            <a:ext cx="3124200" cy="338554"/>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600" b="1" dirty="0" smtClean="0"/>
              <a:t>порушення </a:t>
            </a:r>
            <a:r>
              <a:rPr lang="uk-UA" altLang="ru-RU" sz="1600" b="1" dirty="0"/>
              <a:t>обстановки</a:t>
            </a:r>
            <a:r>
              <a:rPr lang="ru-RU" altLang="ru-RU" sz="1600" b="1" dirty="0"/>
              <a:t> </a:t>
            </a:r>
          </a:p>
        </p:txBody>
      </p:sp>
      <p:sp>
        <p:nvSpPr>
          <p:cNvPr id="15369" name="Line 9"/>
          <p:cNvSpPr>
            <a:spLocks noChangeShapeType="1"/>
          </p:cNvSpPr>
          <p:nvPr/>
        </p:nvSpPr>
        <p:spPr bwMode="auto">
          <a:xfrm flipH="1">
            <a:off x="304800" y="1143000"/>
            <a:ext cx="990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0" name="Line 10"/>
          <p:cNvSpPr>
            <a:spLocks noChangeShapeType="1"/>
          </p:cNvSpPr>
          <p:nvPr/>
        </p:nvSpPr>
        <p:spPr bwMode="auto">
          <a:xfrm>
            <a:off x="304800" y="1143000"/>
            <a:ext cx="0" cy="2590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1" name="Line 11"/>
          <p:cNvSpPr>
            <a:spLocks noChangeShapeType="1"/>
          </p:cNvSpPr>
          <p:nvPr/>
        </p:nvSpPr>
        <p:spPr bwMode="auto">
          <a:xfrm>
            <a:off x="304800" y="25146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2" name="Line 12"/>
          <p:cNvSpPr>
            <a:spLocks noChangeShapeType="1"/>
          </p:cNvSpPr>
          <p:nvPr/>
        </p:nvSpPr>
        <p:spPr bwMode="auto">
          <a:xfrm>
            <a:off x="304800" y="32004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3" name="Line 13"/>
          <p:cNvSpPr>
            <a:spLocks noChangeShapeType="1"/>
          </p:cNvSpPr>
          <p:nvPr/>
        </p:nvSpPr>
        <p:spPr bwMode="auto">
          <a:xfrm>
            <a:off x="304800" y="3733800"/>
            <a:ext cx="457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4" name="Line 14"/>
          <p:cNvSpPr>
            <a:spLocks noChangeShapeType="1"/>
          </p:cNvSpPr>
          <p:nvPr/>
        </p:nvSpPr>
        <p:spPr bwMode="auto">
          <a:xfrm>
            <a:off x="3886200" y="2057400"/>
            <a:ext cx="1143000" cy="1143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5" name="Line 15"/>
          <p:cNvSpPr>
            <a:spLocks noChangeShapeType="1"/>
          </p:cNvSpPr>
          <p:nvPr/>
        </p:nvSpPr>
        <p:spPr bwMode="auto">
          <a:xfrm flipV="1">
            <a:off x="3886200" y="3200400"/>
            <a:ext cx="1143000" cy="7195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6" name="Line 16"/>
          <p:cNvSpPr>
            <a:spLocks noChangeShapeType="1"/>
          </p:cNvSpPr>
          <p:nvPr/>
        </p:nvSpPr>
        <p:spPr bwMode="auto">
          <a:xfrm>
            <a:off x="3886200" y="3200400"/>
            <a:ext cx="1143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77" name="Text Box 17"/>
          <p:cNvSpPr txBox="1">
            <a:spLocks noChangeArrowheads="1"/>
          </p:cNvSpPr>
          <p:nvPr/>
        </p:nvSpPr>
        <p:spPr bwMode="auto">
          <a:xfrm>
            <a:off x="5029200" y="2438400"/>
            <a:ext cx="3505200" cy="12192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i="1">
                <a:solidFill>
                  <a:srgbClr val="000099"/>
                </a:solidFill>
              </a:rPr>
              <a:t>За ознаками цих слідів і змін можна приблизно судити про механізм злочину: </a:t>
            </a:r>
            <a:endParaRPr lang="ru-RU" altLang="ru-RU" sz="1800" b="1" i="1">
              <a:solidFill>
                <a:srgbClr val="000099"/>
              </a:solidFill>
            </a:endParaRPr>
          </a:p>
        </p:txBody>
      </p:sp>
      <p:sp>
        <p:nvSpPr>
          <p:cNvPr id="15378" name="Text Box 18"/>
          <p:cNvSpPr txBox="1">
            <a:spLocks noChangeArrowheads="1"/>
          </p:cNvSpPr>
          <p:nvPr/>
        </p:nvSpPr>
        <p:spPr bwMode="auto">
          <a:xfrm>
            <a:off x="4724400" y="4343400"/>
            <a:ext cx="4114800" cy="1754326"/>
          </a:xfrm>
          <a:prstGeom prst="rect">
            <a:avLst/>
          </a:prstGeom>
          <a:noFill/>
          <a:ln w="38100" cmpd="dbl">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 typeface="Wingdings" pitchFamily="2" charset="2"/>
              <a:buChar char="ü"/>
            </a:pPr>
            <a:r>
              <a:rPr lang="uk-UA" altLang="ru-RU" sz="1800" dirty="0"/>
              <a:t> Вік;</a:t>
            </a:r>
          </a:p>
          <a:p>
            <a:pPr>
              <a:buFont typeface="Wingdings" pitchFamily="2" charset="2"/>
              <a:buChar char="ü"/>
            </a:pPr>
            <a:r>
              <a:rPr lang="uk-UA" altLang="ru-RU" sz="1800" dirty="0"/>
              <a:t> Стать; </a:t>
            </a:r>
          </a:p>
          <a:p>
            <a:pPr>
              <a:buFont typeface="Wingdings" pitchFamily="2" charset="2"/>
              <a:buChar char="ü"/>
            </a:pPr>
            <a:r>
              <a:rPr lang="uk-UA" altLang="ru-RU" sz="1800" dirty="0"/>
              <a:t> Фізичну силу;</a:t>
            </a:r>
          </a:p>
          <a:p>
            <a:pPr>
              <a:buFont typeface="Wingdings" pitchFamily="2" charset="2"/>
              <a:buChar char="ü"/>
            </a:pPr>
            <a:r>
              <a:rPr lang="uk-UA" altLang="ru-RU" sz="1800" dirty="0"/>
              <a:t> </a:t>
            </a:r>
            <a:r>
              <a:rPr lang="uk-UA" altLang="ru-RU" sz="1800" dirty="0" smtClean="0"/>
              <a:t>Навички та уміння,</a:t>
            </a:r>
            <a:endParaRPr lang="uk-UA" altLang="ru-RU" sz="1800" dirty="0"/>
          </a:p>
          <a:p>
            <a:pPr>
              <a:buFont typeface="Wingdings" pitchFamily="2" charset="2"/>
              <a:buChar char="ü"/>
            </a:pPr>
            <a:r>
              <a:rPr lang="uk-UA" altLang="ru-RU" sz="1800" dirty="0"/>
              <a:t> </a:t>
            </a:r>
            <a:r>
              <a:rPr lang="uk-UA" altLang="ru-RU" sz="1800" dirty="0" smtClean="0"/>
              <a:t>Деякі психічні аномалії </a:t>
            </a:r>
            <a:r>
              <a:rPr lang="uk-UA" altLang="ru-RU" sz="1800" dirty="0"/>
              <a:t>злочинця;</a:t>
            </a:r>
          </a:p>
          <a:p>
            <a:pPr>
              <a:buFont typeface="Wingdings" pitchFamily="2" charset="2"/>
              <a:buChar char="ü"/>
            </a:pPr>
            <a:r>
              <a:rPr lang="uk-UA" altLang="ru-RU" sz="1800" dirty="0"/>
              <a:t> Мотиви. </a:t>
            </a:r>
            <a:endParaRPr lang="ru-RU" altLang="ru-RU" sz="1800" dirty="0"/>
          </a:p>
        </p:txBody>
      </p:sp>
      <p:sp>
        <p:nvSpPr>
          <p:cNvPr id="15381" name="Line 21"/>
          <p:cNvSpPr>
            <a:spLocks noChangeShapeType="1"/>
          </p:cNvSpPr>
          <p:nvPr/>
        </p:nvSpPr>
        <p:spPr bwMode="auto">
          <a:xfrm>
            <a:off x="5029200" y="3657600"/>
            <a:ext cx="1752600" cy="685800"/>
          </a:xfrm>
          <a:prstGeom prst="line">
            <a:avLst/>
          </a:prstGeom>
          <a:noFill/>
          <a:ln w="1905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82" name="Line 22"/>
          <p:cNvSpPr>
            <a:spLocks noChangeShapeType="1"/>
          </p:cNvSpPr>
          <p:nvPr/>
        </p:nvSpPr>
        <p:spPr bwMode="auto">
          <a:xfrm flipH="1">
            <a:off x="6781800" y="3657600"/>
            <a:ext cx="1752600" cy="685800"/>
          </a:xfrm>
          <a:prstGeom prst="line">
            <a:avLst/>
          </a:prstGeom>
          <a:noFill/>
          <a:ln w="1905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83" name="Line 23"/>
          <p:cNvSpPr>
            <a:spLocks noChangeShapeType="1"/>
          </p:cNvSpPr>
          <p:nvPr/>
        </p:nvSpPr>
        <p:spPr bwMode="auto">
          <a:xfrm>
            <a:off x="5029200" y="3657600"/>
            <a:ext cx="1752600" cy="685800"/>
          </a:xfrm>
          <a:prstGeom prst="line">
            <a:avLst/>
          </a:prstGeom>
          <a:noFill/>
          <a:ln w="1905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5384" name="Line 24"/>
          <p:cNvSpPr>
            <a:spLocks noChangeShapeType="1"/>
          </p:cNvSpPr>
          <p:nvPr/>
        </p:nvSpPr>
        <p:spPr bwMode="auto">
          <a:xfrm flipH="1">
            <a:off x="6781800" y="3657600"/>
            <a:ext cx="1752600" cy="685800"/>
          </a:xfrm>
          <a:prstGeom prst="line">
            <a:avLst/>
          </a:prstGeom>
          <a:noFill/>
          <a:ln w="19050">
            <a:solidFill>
              <a:schemeClr val="tx1"/>
            </a:solidFill>
            <a:round/>
            <a:headEnd type="oval" w="med" len="me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ru-RU" altLang="ru-RU" sz="2400" b="1" dirty="0" err="1" smtClean="0">
                <a:solidFill>
                  <a:srgbClr val="FF0000"/>
                </a:solidFill>
              </a:rPr>
              <a:t>Криміналістична</a:t>
            </a:r>
            <a:r>
              <a:rPr lang="ru-RU" altLang="ru-RU" sz="2400" b="1" dirty="0" smtClean="0">
                <a:solidFill>
                  <a:srgbClr val="FF0000"/>
                </a:solidFill>
              </a:rPr>
              <a:t> характеристика </a:t>
            </a:r>
            <a:r>
              <a:rPr lang="ru-RU" altLang="ru-RU" sz="2400" b="1" dirty="0" err="1" smtClean="0">
                <a:solidFill>
                  <a:srgbClr val="FF0000"/>
                </a:solidFill>
              </a:rPr>
              <a:t>вбивств</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330201" y="1143000"/>
            <a:ext cx="3936999" cy="2514601"/>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000" dirty="0" smtClean="0">
                <a:solidFill>
                  <a:srgbClr val="FF0000"/>
                </a:solidFill>
              </a:rPr>
              <a:t>побутове очевидне або</a:t>
            </a:r>
          </a:p>
          <a:p>
            <a:pPr marL="0" indent="0">
              <a:buNone/>
            </a:pPr>
            <a:r>
              <a:rPr lang="uk-UA" sz="2000" dirty="0" smtClean="0">
                <a:solidFill>
                  <a:srgbClr val="FF0000"/>
                </a:solidFill>
              </a:rPr>
              <a:t>(відкрите) вбивство</a:t>
            </a:r>
            <a:r>
              <a:rPr lang="uk-UA" sz="2000" dirty="0" smtClean="0"/>
              <a:t>, тобто  вбивство, вчинене на ґрунті особистих неприязних відносин, часто після тривалого спільного вживання алкогольних напоїв. </a:t>
            </a:r>
            <a:endParaRPr lang="uk-UA" sz="2000" dirty="0"/>
          </a:p>
        </p:txBody>
      </p:sp>
      <p:sp>
        <p:nvSpPr>
          <p:cNvPr id="4" name="Rectangle 3"/>
          <p:cNvSpPr txBox="1">
            <a:spLocks noChangeArrowheads="1"/>
          </p:cNvSpPr>
          <p:nvPr/>
        </p:nvSpPr>
        <p:spPr bwMode="auto">
          <a:xfrm>
            <a:off x="440879" y="4724400"/>
            <a:ext cx="4054921"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a:buNone/>
            </a:pPr>
            <a:r>
              <a:rPr lang="uk-UA" sz="2400" dirty="0" smtClean="0"/>
              <a:t>	</a:t>
            </a:r>
            <a:r>
              <a:rPr lang="uk-UA" altLang="ru-RU" sz="2000" dirty="0" smtClean="0"/>
              <a:t>необхідно скрупульозне дослідження отриманих даних і коректне використання звичайних засобів доказування. </a:t>
            </a:r>
            <a:endParaRPr lang="uk-UA" altLang="ru-RU" sz="2000" dirty="0"/>
          </a:p>
        </p:txBody>
      </p:sp>
      <p:sp>
        <p:nvSpPr>
          <p:cNvPr id="2" name="Стрелка вниз 1"/>
          <p:cNvSpPr/>
          <p:nvPr/>
        </p:nvSpPr>
        <p:spPr>
          <a:xfrm>
            <a:off x="2055585" y="3844471"/>
            <a:ext cx="500747"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Rectangle 3"/>
          <p:cNvSpPr txBox="1">
            <a:spLocks noChangeArrowheads="1"/>
          </p:cNvSpPr>
          <p:nvPr/>
        </p:nvSpPr>
        <p:spPr bwMode="auto">
          <a:xfrm>
            <a:off x="4648199" y="1132112"/>
            <a:ext cx="4229101" cy="2514601"/>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000" dirty="0" smtClean="0">
                <a:solidFill>
                  <a:srgbClr val="FF0000"/>
                </a:solidFill>
              </a:rPr>
              <a:t>не</a:t>
            </a:r>
            <a:r>
              <a:rPr lang="uk-UA" sz="2000" dirty="0" smtClean="0">
                <a:solidFill>
                  <a:srgbClr val="FF0000"/>
                </a:solidFill>
              </a:rPr>
              <a:t>очевидне вбивство </a:t>
            </a:r>
            <a:r>
              <a:rPr lang="uk-UA" sz="2000" dirty="0" smtClean="0"/>
              <a:t>(при відсутності очевидців), та </a:t>
            </a:r>
            <a:r>
              <a:rPr lang="uk-UA" sz="2000" dirty="0" smtClean="0">
                <a:solidFill>
                  <a:srgbClr val="FF0000"/>
                </a:solidFill>
              </a:rPr>
              <a:t>таємне вбивство </a:t>
            </a:r>
            <a:r>
              <a:rPr lang="uk-UA" sz="2000" dirty="0"/>
              <a:t>(коли </a:t>
            </a:r>
            <a:r>
              <a:rPr lang="uk-UA" sz="2000" dirty="0" smtClean="0"/>
              <a:t>воно </a:t>
            </a:r>
            <a:r>
              <a:rPr lang="uk-UA" sz="2000" dirty="0" err="1" smtClean="0"/>
              <a:t>булио</a:t>
            </a:r>
            <a:r>
              <a:rPr lang="uk-UA" sz="2000" dirty="0" smtClean="0"/>
              <a:t> заздалегідь підготовлене </a:t>
            </a:r>
            <a:r>
              <a:rPr lang="uk-UA" sz="2000" dirty="0"/>
              <a:t>вбивцею або вбивця, хоча заздалегідь і не </a:t>
            </a:r>
            <a:r>
              <a:rPr lang="uk-UA" sz="2000" dirty="0" smtClean="0"/>
              <a:t>готував </a:t>
            </a:r>
            <a:r>
              <a:rPr lang="uk-UA" sz="2000" dirty="0"/>
              <a:t>злочин, після </a:t>
            </a:r>
            <a:r>
              <a:rPr lang="uk-UA" sz="2000" dirty="0" smtClean="0"/>
              <a:t>його вчинення </a:t>
            </a:r>
            <a:r>
              <a:rPr lang="uk-UA" sz="2000" dirty="0"/>
              <a:t>намагався знищити сліди).</a:t>
            </a:r>
            <a:r>
              <a:rPr lang="uk-UA" sz="2000" dirty="0" smtClean="0"/>
              <a:t> </a:t>
            </a:r>
            <a:endParaRPr lang="uk-UA" sz="2000" dirty="0"/>
          </a:p>
        </p:txBody>
      </p:sp>
      <p:sp>
        <p:nvSpPr>
          <p:cNvPr id="9" name="Rectangle 3"/>
          <p:cNvSpPr txBox="1">
            <a:spLocks noChangeArrowheads="1"/>
          </p:cNvSpPr>
          <p:nvPr/>
        </p:nvSpPr>
        <p:spPr bwMode="auto">
          <a:xfrm>
            <a:off x="4822380" y="4724400"/>
            <a:ext cx="4054921"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a:buNone/>
            </a:pPr>
            <a:r>
              <a:rPr lang="uk-UA" sz="2400" dirty="0" smtClean="0"/>
              <a:t>	</a:t>
            </a:r>
            <a:r>
              <a:rPr lang="uk-UA" sz="2000" dirty="0" smtClean="0"/>
              <a:t>т</a:t>
            </a:r>
            <a:r>
              <a:rPr lang="uk-UA" altLang="ru-RU" sz="2000" dirty="0" smtClean="0"/>
              <a:t>акі </a:t>
            </a:r>
            <a:r>
              <a:rPr lang="uk-UA" altLang="ru-RU" sz="2000" dirty="0"/>
              <a:t>ситуації вимагають від слідчого мобілізації всіх його знань і вміння оперувати інформацією й ресурсами органа дізнання</a:t>
            </a:r>
            <a:endParaRPr lang="uk-UA" altLang="ru-RU" sz="2000" dirty="0"/>
          </a:p>
        </p:txBody>
      </p:sp>
      <p:sp>
        <p:nvSpPr>
          <p:cNvPr id="10" name="Стрелка вниз 9"/>
          <p:cNvSpPr/>
          <p:nvPr/>
        </p:nvSpPr>
        <p:spPr>
          <a:xfrm>
            <a:off x="6627589" y="3849913"/>
            <a:ext cx="500747"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6102990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Effect transition="in" filter="fade">
                                      <p:cBhvr>
                                        <p:cTn id="18" dur="1000">
                                          <p:stCondLst>
                                            <p:cond delay="0"/>
                                          </p:stCondLst>
                                        </p:cTn>
                                        <p:tgtEl>
                                          <p:spTgt spid="8">
                                            <p:txEl>
                                              <p:pRg st="0" end="0"/>
                                            </p:txEl>
                                          </p:spTgt>
                                        </p:tgtEl>
                                      </p:cBhvr>
                                    </p:animEffect>
                                    <p:anim calcmode="lin" valueType="num">
                                      <p:cBhvr>
                                        <p:cTn id="19" dur="1000" fill="hold">
                                          <p:stCondLst>
                                            <p:cond delay="0"/>
                                          </p:stCondLst>
                                        </p:cTn>
                                        <p:tgtEl>
                                          <p:spTgt spid="8">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childTnLst>
                                    <p:set>
                                      <p:cBhvr>
                                        <p:cTn id="24" dur="1" fill="hold">
                                          <p:stCondLst>
                                            <p:cond delay="0"/>
                                          </p:stCondLst>
                                        </p:cTn>
                                        <p:tgtEl>
                                          <p:spTgt spid="8">
                                            <p:txEl>
                                              <p:pRg st="1" end="1"/>
                                            </p:txEl>
                                          </p:spTgt>
                                        </p:tgtEl>
                                        <p:attrNameLst>
                                          <p:attrName>style.visibility</p:attrName>
                                        </p:attrNameLst>
                                      </p:cBhvr>
                                      <p:to>
                                        <p:strVal val="visible"/>
                                      </p:to>
                                    </p:set>
                                    <p:animEffect transition="in" filter="fade">
                                      <p:cBhvr>
                                        <p:cTn id="25" dur="1000">
                                          <p:stCondLst>
                                            <p:cond delay="0"/>
                                          </p:stCondLst>
                                        </p:cTn>
                                        <p:tgtEl>
                                          <p:spTgt spid="8">
                                            <p:txEl>
                                              <p:pRg st="1" end="1"/>
                                            </p:txEl>
                                          </p:spTgt>
                                        </p:tgtEl>
                                      </p:cBhvr>
                                    </p:animEffect>
                                    <p:anim calcmode="lin" valueType="num">
                                      <p:cBhvr>
                                        <p:cTn id="26"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par>
                          <p:cTn id="28" fill="hold">
                            <p:stCondLst>
                              <p:cond delay="1000"/>
                            </p:stCondLst>
                            <p:childTnLst>
                              <p:par>
                                <p:cTn id="29" presetID="40" presetClass="entr" presetSubtype="0" fill="hold" grpId="0" nodeType="afterEffect">
                                  <p:stCondLst>
                                    <p:cond delay="0"/>
                                  </p:stCondLst>
                                  <p:childTnLst>
                                    <p:set>
                                      <p:cBhvr>
                                        <p:cTn id="30" dur="1" fill="hold">
                                          <p:stCondLst>
                                            <p:cond delay="0"/>
                                          </p:stCondLst>
                                        </p:cTn>
                                        <p:tgtEl>
                                          <p:spTgt spid="4">
                                            <p:bg/>
                                          </p:spTgt>
                                        </p:tgtEl>
                                        <p:attrNameLst>
                                          <p:attrName>style.visibility</p:attrName>
                                        </p:attrNameLst>
                                      </p:cBhvr>
                                      <p:to>
                                        <p:strVal val="visible"/>
                                      </p:to>
                                    </p:set>
                                    <p:animEffect transition="in" filter="fade">
                                      <p:cBhvr>
                                        <p:cTn id="31" dur="1000">
                                          <p:stCondLst>
                                            <p:cond delay="0"/>
                                          </p:stCondLst>
                                        </p:cTn>
                                        <p:tgtEl>
                                          <p:spTgt spid="4">
                                            <p:bg/>
                                          </p:spTgt>
                                        </p:tgtEl>
                                      </p:cBhvr>
                                    </p:animEffect>
                                    <p:anim calcmode="lin" valueType="num">
                                      <p:cBhvr>
                                        <p:cTn id="32" dur="1000" fill="hold">
                                          <p:stCondLst>
                                            <p:cond delay="0"/>
                                          </p:stCondLst>
                                        </p:cTn>
                                        <p:tgtEl>
                                          <p:spTgt spid="4">
                                            <p:bg/>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4">
                                            <p:bg/>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grpId="0" nodeType="clickEffect">
                                  <p:stCondLst>
                                    <p:cond delay="0"/>
                                  </p:stCondLst>
                                  <p:childTnLst>
                                    <p:set>
                                      <p:cBhvr>
                                        <p:cTn id="37" dur="1" fill="hold">
                                          <p:stCondLst>
                                            <p:cond delay="0"/>
                                          </p:stCondLst>
                                        </p:cTn>
                                        <p:tgtEl>
                                          <p:spTgt spid="4">
                                            <p:txEl>
                                              <p:pRg st="0" end="0"/>
                                            </p:txEl>
                                          </p:spTgt>
                                        </p:tgtEl>
                                        <p:attrNameLst>
                                          <p:attrName>style.visibility</p:attrName>
                                        </p:attrNameLst>
                                      </p:cBhvr>
                                      <p:to>
                                        <p:strVal val="visible"/>
                                      </p:to>
                                    </p:set>
                                    <p:animEffect transition="in" filter="fade">
                                      <p:cBhvr>
                                        <p:cTn id="38" dur="1000">
                                          <p:stCondLst>
                                            <p:cond delay="0"/>
                                          </p:stCondLst>
                                        </p:cTn>
                                        <p:tgtEl>
                                          <p:spTgt spid="4">
                                            <p:txEl>
                                              <p:pRg st="0" end="0"/>
                                            </p:txEl>
                                          </p:spTgt>
                                        </p:tgtEl>
                                      </p:cBhvr>
                                    </p:animEffect>
                                    <p:anim calcmode="lin" valueType="num">
                                      <p:cBhvr>
                                        <p:cTn id="39"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40"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41" fill="hold">
                            <p:stCondLst>
                              <p:cond delay="1000"/>
                            </p:stCondLst>
                            <p:childTnLst>
                              <p:par>
                                <p:cTn id="42" presetID="40" presetClass="entr" presetSubtype="0" fill="hold" grpId="0" nodeType="afterEffect">
                                  <p:stCondLst>
                                    <p:cond delay="0"/>
                                  </p:stCondLst>
                                  <p:childTnLst>
                                    <p:set>
                                      <p:cBhvr>
                                        <p:cTn id="43" dur="1" fill="hold">
                                          <p:stCondLst>
                                            <p:cond delay="0"/>
                                          </p:stCondLst>
                                        </p:cTn>
                                        <p:tgtEl>
                                          <p:spTgt spid="7">
                                            <p:bg/>
                                          </p:spTgt>
                                        </p:tgtEl>
                                        <p:attrNameLst>
                                          <p:attrName>style.visibility</p:attrName>
                                        </p:attrNameLst>
                                      </p:cBhvr>
                                      <p:to>
                                        <p:strVal val="visible"/>
                                      </p:to>
                                    </p:set>
                                    <p:animEffect transition="in" filter="fade">
                                      <p:cBhvr>
                                        <p:cTn id="44" dur="1000">
                                          <p:stCondLst>
                                            <p:cond delay="0"/>
                                          </p:stCondLst>
                                        </p:cTn>
                                        <p:tgtEl>
                                          <p:spTgt spid="7">
                                            <p:bg/>
                                          </p:spTgt>
                                        </p:tgtEl>
                                      </p:cBhvr>
                                    </p:animEffect>
                                    <p:anim calcmode="lin" valueType="num">
                                      <p:cBhvr>
                                        <p:cTn id="45" dur="1000" fill="hold">
                                          <p:stCondLst>
                                            <p:cond delay="0"/>
                                          </p:stCondLst>
                                        </p:cTn>
                                        <p:tgtEl>
                                          <p:spTgt spid="7">
                                            <p:bg/>
                                          </p:spTgt>
                                        </p:tgtEl>
                                        <p:attrNameLst>
                                          <p:attrName>ppt_x</p:attrName>
                                        </p:attrNameLst>
                                      </p:cBhvr>
                                      <p:tavLst>
                                        <p:tav tm="0">
                                          <p:val>
                                            <p:strVal val="#ppt_x-.1"/>
                                          </p:val>
                                        </p:tav>
                                        <p:tav tm="100000">
                                          <p:val>
                                            <p:strVal val="#ppt_x"/>
                                          </p:val>
                                        </p:tav>
                                      </p:tavLst>
                                    </p:anim>
                                    <p:anim calcmode="lin" valueType="num">
                                      <p:cBhvr>
                                        <p:cTn id="46" dur="1000" fill="hold">
                                          <p:stCondLst>
                                            <p:cond delay="0"/>
                                          </p:stCondLst>
                                        </p:cTn>
                                        <p:tgtEl>
                                          <p:spTgt spid="7">
                                            <p:bg/>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0" presetClass="entr" presetSubtype="0" fill="hold" grpId="0" nodeType="clickEffect">
                                  <p:stCondLst>
                                    <p:cond delay="0"/>
                                  </p:stCondLst>
                                  <p:childTnLst>
                                    <p:set>
                                      <p:cBhvr>
                                        <p:cTn id="50" dur="1" fill="hold">
                                          <p:stCondLst>
                                            <p:cond delay="0"/>
                                          </p:stCondLst>
                                        </p:cTn>
                                        <p:tgtEl>
                                          <p:spTgt spid="7">
                                            <p:txEl>
                                              <p:pRg st="0" end="0"/>
                                            </p:txEl>
                                          </p:spTgt>
                                        </p:tgtEl>
                                        <p:attrNameLst>
                                          <p:attrName>style.visibility</p:attrName>
                                        </p:attrNameLst>
                                      </p:cBhvr>
                                      <p:to>
                                        <p:strVal val="visible"/>
                                      </p:to>
                                    </p:set>
                                    <p:animEffect transition="in" filter="fade">
                                      <p:cBhvr>
                                        <p:cTn id="51" dur="1000">
                                          <p:stCondLst>
                                            <p:cond delay="0"/>
                                          </p:stCondLst>
                                        </p:cTn>
                                        <p:tgtEl>
                                          <p:spTgt spid="7">
                                            <p:txEl>
                                              <p:pRg st="0" end="0"/>
                                            </p:txEl>
                                          </p:spTgt>
                                        </p:tgtEl>
                                      </p:cBhvr>
                                    </p:animEffect>
                                    <p:anim calcmode="lin" valueType="num">
                                      <p:cBhvr>
                                        <p:cTn id="52" dur="1000" fill="hold">
                                          <p:stCondLst>
                                            <p:cond delay="0"/>
                                          </p:stCondLst>
                                        </p:cTn>
                                        <p:tgtEl>
                                          <p:spTgt spid="7">
                                            <p:txEl>
                                              <p:pRg st="0" end="0"/>
                                            </p:txEl>
                                          </p:spTgt>
                                        </p:tgtEl>
                                        <p:attrNameLst>
                                          <p:attrName>ppt_x</p:attrName>
                                        </p:attrNameLst>
                                      </p:cBhvr>
                                      <p:tavLst>
                                        <p:tav tm="0">
                                          <p:val>
                                            <p:strVal val="#ppt_x-.1"/>
                                          </p:val>
                                        </p:tav>
                                        <p:tav tm="100000">
                                          <p:val>
                                            <p:strVal val="#ppt_x"/>
                                          </p:val>
                                        </p:tav>
                                      </p:tavLst>
                                    </p:anim>
                                    <p:anim calcmode="lin" valueType="num">
                                      <p:cBhvr>
                                        <p:cTn id="53" dur="1000" fill="hold">
                                          <p:stCondLst>
                                            <p:cond delay="0"/>
                                          </p:stCondLst>
                                        </p:cTn>
                                        <p:tgtEl>
                                          <p:spTgt spid="7">
                                            <p:txEl>
                                              <p:pRg st="0" end="0"/>
                                            </p:txEl>
                                          </p:spTgt>
                                        </p:tgtEl>
                                        <p:attrNameLst>
                                          <p:attrName>ppt_y</p:attrName>
                                        </p:attrNameLst>
                                      </p:cBhvr>
                                      <p:tavLst>
                                        <p:tav tm="0">
                                          <p:val>
                                            <p:strVal val="#ppt_y"/>
                                          </p:val>
                                        </p:tav>
                                        <p:tav tm="100000">
                                          <p:val>
                                            <p:strVal val="#ppt_y"/>
                                          </p:val>
                                        </p:tav>
                                      </p:tavLst>
                                    </p:anim>
                                  </p:childTnLst>
                                </p:cTn>
                              </p:par>
                            </p:childTnLst>
                          </p:cTn>
                        </p:par>
                        <p:par>
                          <p:cTn id="54" fill="hold">
                            <p:stCondLst>
                              <p:cond delay="1000"/>
                            </p:stCondLst>
                            <p:childTnLst>
                              <p:par>
                                <p:cTn id="55" presetID="40" presetClass="entr" presetSubtype="0" fill="hold" grpId="0" nodeType="afterEffect">
                                  <p:stCondLst>
                                    <p:cond delay="0"/>
                                  </p:stCondLst>
                                  <p:childTnLst>
                                    <p:set>
                                      <p:cBhvr>
                                        <p:cTn id="56" dur="1" fill="hold">
                                          <p:stCondLst>
                                            <p:cond delay="0"/>
                                          </p:stCondLst>
                                        </p:cTn>
                                        <p:tgtEl>
                                          <p:spTgt spid="9">
                                            <p:bg/>
                                          </p:spTgt>
                                        </p:tgtEl>
                                        <p:attrNameLst>
                                          <p:attrName>style.visibility</p:attrName>
                                        </p:attrNameLst>
                                      </p:cBhvr>
                                      <p:to>
                                        <p:strVal val="visible"/>
                                      </p:to>
                                    </p:set>
                                    <p:animEffect transition="in" filter="fade">
                                      <p:cBhvr>
                                        <p:cTn id="57" dur="1000">
                                          <p:stCondLst>
                                            <p:cond delay="0"/>
                                          </p:stCondLst>
                                        </p:cTn>
                                        <p:tgtEl>
                                          <p:spTgt spid="9">
                                            <p:bg/>
                                          </p:spTgt>
                                        </p:tgtEl>
                                      </p:cBhvr>
                                    </p:animEffect>
                                    <p:anim calcmode="lin" valueType="num">
                                      <p:cBhvr>
                                        <p:cTn id="58" dur="1000" fill="hold">
                                          <p:stCondLst>
                                            <p:cond delay="0"/>
                                          </p:stCondLst>
                                        </p:cTn>
                                        <p:tgtEl>
                                          <p:spTgt spid="9">
                                            <p:bg/>
                                          </p:spTgt>
                                        </p:tgtEl>
                                        <p:attrNameLst>
                                          <p:attrName>ppt_x</p:attrName>
                                        </p:attrNameLst>
                                      </p:cBhvr>
                                      <p:tavLst>
                                        <p:tav tm="0">
                                          <p:val>
                                            <p:strVal val="#ppt_x-.1"/>
                                          </p:val>
                                        </p:tav>
                                        <p:tav tm="100000">
                                          <p:val>
                                            <p:strVal val="#ppt_x"/>
                                          </p:val>
                                        </p:tav>
                                      </p:tavLst>
                                    </p:anim>
                                    <p:anim calcmode="lin" valueType="num">
                                      <p:cBhvr>
                                        <p:cTn id="59" dur="1000" fill="hold">
                                          <p:stCondLst>
                                            <p:cond delay="0"/>
                                          </p:stCondLst>
                                        </p:cTn>
                                        <p:tgtEl>
                                          <p:spTgt spid="9">
                                            <p:bg/>
                                          </p:spTgt>
                                        </p:tgtEl>
                                        <p:attrNameLst>
                                          <p:attrName>ppt_y</p:attrName>
                                        </p:attrNameLst>
                                      </p:cBhvr>
                                      <p:tavLst>
                                        <p:tav tm="0">
                                          <p:val>
                                            <p:strVal val="#ppt_y"/>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0" presetClass="entr" presetSubtype="0" fill="hold" grpId="0" nodeType="clickEffect">
                                  <p:stCondLst>
                                    <p:cond delay="0"/>
                                  </p:stCondLst>
                                  <p:childTnLst>
                                    <p:set>
                                      <p:cBhvr>
                                        <p:cTn id="63" dur="1" fill="hold">
                                          <p:stCondLst>
                                            <p:cond delay="0"/>
                                          </p:stCondLst>
                                        </p:cTn>
                                        <p:tgtEl>
                                          <p:spTgt spid="9">
                                            <p:txEl>
                                              <p:pRg st="0" end="0"/>
                                            </p:txEl>
                                          </p:spTgt>
                                        </p:tgtEl>
                                        <p:attrNameLst>
                                          <p:attrName>style.visibility</p:attrName>
                                        </p:attrNameLst>
                                      </p:cBhvr>
                                      <p:to>
                                        <p:strVal val="visible"/>
                                      </p:to>
                                    </p:set>
                                    <p:animEffect transition="in" filter="fade">
                                      <p:cBhvr>
                                        <p:cTn id="64" dur="1000">
                                          <p:stCondLst>
                                            <p:cond delay="0"/>
                                          </p:stCondLst>
                                        </p:cTn>
                                        <p:tgtEl>
                                          <p:spTgt spid="9">
                                            <p:txEl>
                                              <p:pRg st="0" end="0"/>
                                            </p:txEl>
                                          </p:spTgt>
                                        </p:tgtEl>
                                      </p:cBhvr>
                                    </p:animEffect>
                                    <p:anim calcmode="lin" valueType="num">
                                      <p:cBhvr>
                                        <p:cTn id="65" dur="1000" fill="hold">
                                          <p:stCondLst>
                                            <p:cond delay="0"/>
                                          </p:stCondLst>
                                        </p:cTn>
                                        <p:tgtEl>
                                          <p:spTgt spid="9">
                                            <p:txEl>
                                              <p:pRg st="0" end="0"/>
                                            </p:txEl>
                                          </p:spTgt>
                                        </p:tgtEl>
                                        <p:attrNameLst>
                                          <p:attrName>ppt_x</p:attrName>
                                        </p:attrNameLst>
                                      </p:cBhvr>
                                      <p:tavLst>
                                        <p:tav tm="0">
                                          <p:val>
                                            <p:strVal val="#ppt_x-.1"/>
                                          </p:val>
                                        </p:tav>
                                        <p:tav tm="100000">
                                          <p:val>
                                            <p:strVal val="#ppt_x"/>
                                          </p:val>
                                        </p:tav>
                                      </p:tavLst>
                                    </p:anim>
                                    <p:anim calcmode="lin" valueType="num">
                                      <p:cBhvr>
                                        <p:cTn id="66" dur="1000" fill="hold">
                                          <p:stCondLst>
                                            <p:cond delay="0"/>
                                          </p:stCondLst>
                                        </p:cTn>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animBg="1"/>
      <p:bldP spid="7" grpId="0" build="p" animBg="1"/>
      <p:bldP spid="9" grpId="0" build="p" animBg="1"/>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457200"/>
            <a:ext cx="8763000" cy="457200"/>
          </a:xfrm>
        </p:spPr>
        <p:txBody>
          <a:bodyPr/>
          <a:lstStyle/>
          <a:p>
            <a:pPr algn="ctr"/>
            <a:r>
              <a:rPr lang="uk-UA" altLang="ru-RU" sz="2400" b="1" dirty="0" smtClean="0">
                <a:solidFill>
                  <a:srgbClr val="FF0000"/>
                </a:solidFill>
              </a:rPr>
              <a:t>Існує чотири типові версії про причини смерті</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4953000" y="1371600"/>
            <a:ext cx="3276600"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2400" dirty="0" smtClean="0"/>
          </a:p>
          <a:p>
            <a:pPr marL="0" indent="0" algn="ctr">
              <a:buNone/>
            </a:pPr>
            <a:r>
              <a:rPr lang="ru-RU" sz="2400" dirty="0" err="1" smtClean="0"/>
              <a:t>самогубство</a:t>
            </a:r>
            <a:endParaRPr lang="ru-RU" sz="2400" dirty="0"/>
          </a:p>
        </p:txBody>
      </p:sp>
      <p:sp>
        <p:nvSpPr>
          <p:cNvPr id="4" name="Rectangle 3"/>
          <p:cNvSpPr txBox="1">
            <a:spLocks noChangeArrowheads="1"/>
          </p:cNvSpPr>
          <p:nvPr/>
        </p:nvSpPr>
        <p:spPr bwMode="auto">
          <a:xfrm>
            <a:off x="399143" y="4836886"/>
            <a:ext cx="8661399" cy="838200"/>
          </a:xfrm>
          <a:prstGeom prst="rect">
            <a:avLst/>
          </a:prstGeom>
          <a:noFill/>
          <a:ln w="9525">
            <a:no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smtClean="0"/>
              <a:t>	</a:t>
            </a:r>
            <a:r>
              <a:rPr lang="uk-UA" sz="2400" dirty="0" smtClean="0"/>
              <a:t>Додавання нових даних дозволяє визначити найбільш імовірне припущення</a:t>
            </a:r>
            <a:r>
              <a:rPr lang="ru-RU" sz="2400" dirty="0" smtClean="0"/>
              <a:t>. </a:t>
            </a:r>
            <a:endParaRPr lang="ru-RU" sz="2400" dirty="0"/>
          </a:p>
        </p:txBody>
      </p:sp>
      <p:sp>
        <p:nvSpPr>
          <p:cNvPr id="9" name="Rectangle 3"/>
          <p:cNvSpPr txBox="1">
            <a:spLocks noChangeArrowheads="1"/>
          </p:cNvSpPr>
          <p:nvPr/>
        </p:nvSpPr>
        <p:spPr bwMode="auto">
          <a:xfrm>
            <a:off x="446315" y="1371600"/>
            <a:ext cx="3541485"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2400" dirty="0" smtClean="0"/>
          </a:p>
          <a:p>
            <a:pPr marL="0" indent="0" algn="ctr">
              <a:buNone/>
            </a:pPr>
            <a:r>
              <a:rPr lang="ru-RU" sz="2400" dirty="0" err="1" smtClean="0"/>
              <a:t>відбулося</a:t>
            </a:r>
            <a:r>
              <a:rPr lang="ru-RU" sz="2400" dirty="0" smtClean="0"/>
              <a:t> </a:t>
            </a:r>
            <a:r>
              <a:rPr lang="ru-RU" sz="2400" dirty="0" err="1" smtClean="0"/>
              <a:t>вбивство</a:t>
            </a:r>
            <a:endParaRPr lang="ru-RU" sz="2400" dirty="0"/>
          </a:p>
        </p:txBody>
      </p:sp>
      <p:sp>
        <p:nvSpPr>
          <p:cNvPr id="10" name="Rectangle 3"/>
          <p:cNvSpPr txBox="1">
            <a:spLocks noChangeArrowheads="1"/>
          </p:cNvSpPr>
          <p:nvPr/>
        </p:nvSpPr>
        <p:spPr bwMode="auto">
          <a:xfrm>
            <a:off x="4960257" y="3047999"/>
            <a:ext cx="3269343" cy="132442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800" dirty="0" smtClean="0"/>
          </a:p>
          <a:p>
            <a:pPr marL="0" indent="0" algn="ctr">
              <a:buNone/>
            </a:pPr>
            <a:r>
              <a:rPr lang="ru-RU" sz="2400" dirty="0" smtClean="0"/>
              <a:t>смерть </a:t>
            </a:r>
            <a:r>
              <a:rPr lang="ru-RU" sz="2400" dirty="0"/>
              <a:t>настала </a:t>
            </a:r>
            <a:r>
              <a:rPr lang="ru-RU" sz="2400" dirty="0" err="1"/>
              <a:t>від</a:t>
            </a:r>
            <a:r>
              <a:rPr lang="ru-RU" sz="2400" dirty="0"/>
              <a:t> </a:t>
            </a:r>
            <a:r>
              <a:rPr lang="ru-RU" sz="2400" dirty="0" err="1"/>
              <a:t>природніх</a:t>
            </a:r>
            <a:r>
              <a:rPr lang="ru-RU" sz="2400" dirty="0"/>
              <a:t> причин</a:t>
            </a:r>
          </a:p>
        </p:txBody>
      </p:sp>
      <p:sp>
        <p:nvSpPr>
          <p:cNvPr id="11" name="Rectangle 3"/>
          <p:cNvSpPr txBox="1">
            <a:spLocks noChangeArrowheads="1"/>
          </p:cNvSpPr>
          <p:nvPr/>
        </p:nvSpPr>
        <p:spPr bwMode="auto">
          <a:xfrm>
            <a:off x="446315" y="3077029"/>
            <a:ext cx="3512456"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2400" dirty="0" smtClean="0"/>
          </a:p>
          <a:p>
            <a:pPr marL="0" indent="0" algn="ctr">
              <a:buNone/>
            </a:pPr>
            <a:r>
              <a:rPr lang="ru-RU" sz="2400" dirty="0" err="1" smtClean="0"/>
              <a:t>нещасний</a:t>
            </a:r>
            <a:r>
              <a:rPr lang="ru-RU" sz="2400" dirty="0" smtClean="0"/>
              <a:t> </a:t>
            </a:r>
            <a:r>
              <a:rPr lang="ru-RU" sz="2400" dirty="0" err="1"/>
              <a:t>випадок</a:t>
            </a:r>
            <a:endParaRPr lang="ru-RU" sz="2400" dirty="0"/>
          </a:p>
        </p:txBody>
      </p:sp>
    </p:spTree>
    <p:extLst>
      <p:ext uri="{BB962C8B-B14F-4D97-AF65-F5344CB8AC3E}">
        <p14:creationId xmlns:p14="http://schemas.microsoft.com/office/powerpoint/2010/main" val="376102990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Effect transition="in" filter="fade">
                                      <p:cBhvr>
                                        <p:cTn id="18" dur="1000">
                                          <p:stCondLst>
                                            <p:cond delay="0"/>
                                          </p:stCondLst>
                                        </p:cTn>
                                        <p:tgtEl>
                                          <p:spTgt spid="8">
                                            <p:txEl>
                                              <p:pRg st="1" end="1"/>
                                            </p:txEl>
                                          </p:spTgt>
                                        </p:tgtEl>
                                      </p:cBhvr>
                                    </p:animEffect>
                                    <p:anim calcmode="lin" valueType="num">
                                      <p:cBhvr>
                                        <p:cTn id="19"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4">
                                            <p:txEl>
                                              <p:pRg st="0" end="0"/>
                                            </p:txEl>
                                          </p:spTgt>
                                        </p:tgtEl>
                                        <p:attrNameLst>
                                          <p:attrName>style.visibility</p:attrName>
                                        </p:attrNameLst>
                                      </p:cBhvr>
                                      <p:to>
                                        <p:strVal val="visible"/>
                                      </p:to>
                                    </p:set>
                                    <p:animEffect transition="in" filter="fade">
                                      <p:cBhvr>
                                        <p:cTn id="24" dur="1000">
                                          <p:stCondLst>
                                            <p:cond delay="0"/>
                                          </p:stCondLst>
                                        </p:cTn>
                                        <p:tgtEl>
                                          <p:spTgt spid="4">
                                            <p:txEl>
                                              <p:pRg st="0" end="0"/>
                                            </p:txEl>
                                          </p:spTgt>
                                        </p:tgtEl>
                                      </p:cBhvr>
                                    </p:animEffect>
                                    <p:anim calcmode="lin" valueType="num">
                                      <p:cBhvr>
                                        <p:cTn id="25" dur="1000" fill="hold">
                                          <p:stCondLst>
                                            <p:cond delay="0"/>
                                          </p:stCondLst>
                                        </p:cTn>
                                        <p:tgtEl>
                                          <p:spTgt spid="4">
                                            <p:txEl>
                                              <p:pRg st="0" end="0"/>
                                            </p:txEl>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4">
                                            <p:txEl>
                                              <p:pRg st="0" end="0"/>
                                            </p:txEl>
                                          </p:spTgt>
                                        </p:tgtEl>
                                        <p:attrNameLst>
                                          <p:attrName>ppt_y</p:attrName>
                                        </p:attrNameLst>
                                      </p:cBhvr>
                                      <p:tavLst>
                                        <p:tav tm="0">
                                          <p:val>
                                            <p:strVal val="#ppt_y"/>
                                          </p:val>
                                        </p:tav>
                                        <p:tav tm="100000">
                                          <p:val>
                                            <p:strVal val="#ppt_y"/>
                                          </p:val>
                                        </p:tav>
                                      </p:tavLst>
                                    </p:anim>
                                  </p:childTnLst>
                                </p:cTn>
                              </p:par>
                            </p:childTnLst>
                          </p:cTn>
                        </p:par>
                        <p:par>
                          <p:cTn id="27" fill="hold">
                            <p:stCondLst>
                              <p:cond delay="2000"/>
                            </p:stCondLst>
                            <p:childTnLst>
                              <p:par>
                                <p:cTn id="28" presetID="40" presetClass="entr" presetSubtype="0" fill="hold" grpId="0" nodeType="afterEffect">
                                  <p:stCondLst>
                                    <p:cond delay="0"/>
                                  </p:stCondLst>
                                  <p:childTnLst>
                                    <p:set>
                                      <p:cBhvr>
                                        <p:cTn id="29" dur="1" fill="hold">
                                          <p:stCondLst>
                                            <p:cond delay="0"/>
                                          </p:stCondLst>
                                        </p:cTn>
                                        <p:tgtEl>
                                          <p:spTgt spid="9">
                                            <p:bg/>
                                          </p:spTgt>
                                        </p:tgtEl>
                                        <p:attrNameLst>
                                          <p:attrName>style.visibility</p:attrName>
                                        </p:attrNameLst>
                                      </p:cBhvr>
                                      <p:to>
                                        <p:strVal val="visible"/>
                                      </p:to>
                                    </p:set>
                                    <p:animEffect transition="in" filter="fade">
                                      <p:cBhvr>
                                        <p:cTn id="30" dur="1000">
                                          <p:stCondLst>
                                            <p:cond delay="0"/>
                                          </p:stCondLst>
                                        </p:cTn>
                                        <p:tgtEl>
                                          <p:spTgt spid="9">
                                            <p:bg/>
                                          </p:spTgt>
                                        </p:tgtEl>
                                      </p:cBhvr>
                                    </p:animEffect>
                                    <p:anim calcmode="lin" valueType="num">
                                      <p:cBhvr>
                                        <p:cTn id="31" dur="1000" fill="hold">
                                          <p:stCondLst>
                                            <p:cond delay="0"/>
                                          </p:stCondLst>
                                        </p:cTn>
                                        <p:tgtEl>
                                          <p:spTgt spid="9">
                                            <p:bg/>
                                          </p:spTgt>
                                        </p:tgtEl>
                                        <p:attrNameLst>
                                          <p:attrName>ppt_x</p:attrName>
                                        </p:attrNameLst>
                                      </p:cBhvr>
                                      <p:tavLst>
                                        <p:tav tm="0">
                                          <p:val>
                                            <p:strVal val="#ppt_x-.1"/>
                                          </p:val>
                                        </p:tav>
                                        <p:tav tm="100000">
                                          <p:val>
                                            <p:strVal val="#ppt_x"/>
                                          </p:val>
                                        </p:tav>
                                      </p:tavLst>
                                    </p:anim>
                                    <p:anim calcmode="lin" valueType="num">
                                      <p:cBhvr>
                                        <p:cTn id="32" dur="1000" fill="hold">
                                          <p:stCondLst>
                                            <p:cond delay="0"/>
                                          </p:stCondLst>
                                        </p:cTn>
                                        <p:tgtEl>
                                          <p:spTgt spid="9">
                                            <p:bg/>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0" presetClass="entr" presetSubtype="0" fill="hold" grpId="0" nodeType="clickEffect">
                                  <p:stCondLst>
                                    <p:cond delay="0"/>
                                  </p:stCondLst>
                                  <p:childTnLst>
                                    <p:set>
                                      <p:cBhvr>
                                        <p:cTn id="36" dur="1" fill="hold">
                                          <p:stCondLst>
                                            <p:cond delay="0"/>
                                          </p:stCondLst>
                                        </p:cTn>
                                        <p:tgtEl>
                                          <p:spTgt spid="9">
                                            <p:txEl>
                                              <p:pRg st="1" end="1"/>
                                            </p:txEl>
                                          </p:spTgt>
                                        </p:tgtEl>
                                        <p:attrNameLst>
                                          <p:attrName>style.visibility</p:attrName>
                                        </p:attrNameLst>
                                      </p:cBhvr>
                                      <p:to>
                                        <p:strVal val="visible"/>
                                      </p:to>
                                    </p:set>
                                    <p:animEffect transition="in" filter="fade">
                                      <p:cBhvr>
                                        <p:cTn id="37" dur="1000">
                                          <p:stCondLst>
                                            <p:cond delay="0"/>
                                          </p:stCondLst>
                                        </p:cTn>
                                        <p:tgtEl>
                                          <p:spTgt spid="9">
                                            <p:txEl>
                                              <p:pRg st="1" end="1"/>
                                            </p:txEl>
                                          </p:spTgt>
                                        </p:tgtEl>
                                      </p:cBhvr>
                                    </p:animEffect>
                                    <p:anim calcmode="lin" valueType="num">
                                      <p:cBhvr>
                                        <p:cTn id="38" dur="1000" fill="hold">
                                          <p:stCondLst>
                                            <p:cond delay="0"/>
                                          </p:stCondLst>
                                        </p:cTn>
                                        <p:tgtEl>
                                          <p:spTgt spid="9">
                                            <p:txEl>
                                              <p:pRg st="1" end="1"/>
                                            </p:txEl>
                                          </p:spTgt>
                                        </p:tgtEl>
                                        <p:attrNameLst>
                                          <p:attrName>ppt_x</p:attrName>
                                        </p:attrNameLst>
                                      </p:cBhvr>
                                      <p:tavLst>
                                        <p:tav tm="0">
                                          <p:val>
                                            <p:strVal val="#ppt_x-.1"/>
                                          </p:val>
                                        </p:tav>
                                        <p:tav tm="100000">
                                          <p:val>
                                            <p:strVal val="#ppt_x"/>
                                          </p:val>
                                        </p:tav>
                                      </p:tavLst>
                                    </p:anim>
                                    <p:anim calcmode="lin" valueType="num">
                                      <p:cBhvr>
                                        <p:cTn id="39" dur="1000" fill="hold">
                                          <p:stCondLst>
                                            <p:cond delay="0"/>
                                          </p:stCondLst>
                                        </p:cTn>
                                        <p:tgtEl>
                                          <p:spTgt spid="9">
                                            <p:txEl>
                                              <p:pRg st="1" end="1"/>
                                            </p:txEl>
                                          </p:spTgt>
                                        </p:tgtEl>
                                        <p:attrNameLst>
                                          <p:attrName>ppt_y</p:attrName>
                                        </p:attrNameLst>
                                      </p:cBhvr>
                                      <p:tavLst>
                                        <p:tav tm="0">
                                          <p:val>
                                            <p:strVal val="#ppt_y"/>
                                          </p:val>
                                        </p:tav>
                                        <p:tav tm="100000">
                                          <p:val>
                                            <p:strVal val="#ppt_y"/>
                                          </p:val>
                                        </p:tav>
                                      </p:tavLst>
                                    </p:anim>
                                  </p:childTnLst>
                                </p:cTn>
                              </p:par>
                            </p:childTnLst>
                          </p:cTn>
                        </p:par>
                        <p:par>
                          <p:cTn id="40" fill="hold">
                            <p:stCondLst>
                              <p:cond delay="1000"/>
                            </p:stCondLst>
                            <p:childTnLst>
                              <p:par>
                                <p:cTn id="41" presetID="40" presetClass="entr" presetSubtype="0" fill="hold" grpId="0" nodeType="afterEffect">
                                  <p:stCondLst>
                                    <p:cond delay="0"/>
                                  </p:stCondLst>
                                  <p:childTnLst>
                                    <p:set>
                                      <p:cBhvr>
                                        <p:cTn id="42" dur="1" fill="hold">
                                          <p:stCondLst>
                                            <p:cond delay="0"/>
                                          </p:stCondLst>
                                        </p:cTn>
                                        <p:tgtEl>
                                          <p:spTgt spid="10">
                                            <p:bg/>
                                          </p:spTgt>
                                        </p:tgtEl>
                                        <p:attrNameLst>
                                          <p:attrName>style.visibility</p:attrName>
                                        </p:attrNameLst>
                                      </p:cBhvr>
                                      <p:to>
                                        <p:strVal val="visible"/>
                                      </p:to>
                                    </p:set>
                                    <p:animEffect transition="in" filter="fade">
                                      <p:cBhvr>
                                        <p:cTn id="43" dur="1000">
                                          <p:stCondLst>
                                            <p:cond delay="0"/>
                                          </p:stCondLst>
                                        </p:cTn>
                                        <p:tgtEl>
                                          <p:spTgt spid="10">
                                            <p:bg/>
                                          </p:spTgt>
                                        </p:tgtEl>
                                      </p:cBhvr>
                                    </p:animEffect>
                                    <p:anim calcmode="lin" valueType="num">
                                      <p:cBhvr>
                                        <p:cTn id="44"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45"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0" presetClass="entr" presetSubtype="0" fill="hold" grpId="0" nodeType="clickEffect">
                                  <p:stCondLst>
                                    <p:cond delay="0"/>
                                  </p:stCondLst>
                                  <p:childTnLst>
                                    <p:set>
                                      <p:cBhvr>
                                        <p:cTn id="49" dur="1" fill="hold">
                                          <p:stCondLst>
                                            <p:cond delay="0"/>
                                          </p:stCondLst>
                                        </p:cTn>
                                        <p:tgtEl>
                                          <p:spTgt spid="10">
                                            <p:txEl>
                                              <p:pRg st="1" end="1"/>
                                            </p:txEl>
                                          </p:spTgt>
                                        </p:tgtEl>
                                        <p:attrNameLst>
                                          <p:attrName>style.visibility</p:attrName>
                                        </p:attrNameLst>
                                      </p:cBhvr>
                                      <p:to>
                                        <p:strVal val="visible"/>
                                      </p:to>
                                    </p:set>
                                    <p:animEffect transition="in" filter="fade">
                                      <p:cBhvr>
                                        <p:cTn id="50" dur="1000">
                                          <p:stCondLst>
                                            <p:cond delay="0"/>
                                          </p:stCondLst>
                                        </p:cTn>
                                        <p:tgtEl>
                                          <p:spTgt spid="10">
                                            <p:txEl>
                                              <p:pRg st="1" end="1"/>
                                            </p:txEl>
                                          </p:spTgt>
                                        </p:tgtEl>
                                      </p:cBhvr>
                                    </p:animEffect>
                                    <p:anim calcmode="lin" valueType="num">
                                      <p:cBhvr>
                                        <p:cTn id="51" dur="1000" fill="hold">
                                          <p:stCondLst>
                                            <p:cond delay="0"/>
                                          </p:stCondLst>
                                        </p:cTn>
                                        <p:tgtEl>
                                          <p:spTgt spid="10">
                                            <p:txEl>
                                              <p:pRg st="1" end="1"/>
                                            </p:txEl>
                                          </p:spTgt>
                                        </p:tgtEl>
                                        <p:attrNameLst>
                                          <p:attrName>ppt_x</p:attrName>
                                        </p:attrNameLst>
                                      </p:cBhvr>
                                      <p:tavLst>
                                        <p:tav tm="0">
                                          <p:val>
                                            <p:strVal val="#ppt_x-.1"/>
                                          </p:val>
                                        </p:tav>
                                        <p:tav tm="100000">
                                          <p:val>
                                            <p:strVal val="#ppt_x"/>
                                          </p:val>
                                        </p:tav>
                                      </p:tavLst>
                                    </p:anim>
                                    <p:anim calcmode="lin" valueType="num">
                                      <p:cBhvr>
                                        <p:cTn id="52" dur="1000" fill="hold">
                                          <p:stCondLst>
                                            <p:cond delay="0"/>
                                          </p:stCondLst>
                                        </p:cTn>
                                        <p:tgtEl>
                                          <p:spTgt spid="10">
                                            <p:txEl>
                                              <p:pRg st="1" end="1"/>
                                            </p:txEl>
                                          </p:spTgt>
                                        </p:tgtEl>
                                        <p:attrNameLst>
                                          <p:attrName>ppt_y</p:attrName>
                                        </p:attrNameLst>
                                      </p:cBhvr>
                                      <p:tavLst>
                                        <p:tav tm="0">
                                          <p:val>
                                            <p:strVal val="#ppt_y"/>
                                          </p:val>
                                        </p:tav>
                                        <p:tav tm="100000">
                                          <p:val>
                                            <p:strVal val="#ppt_y"/>
                                          </p:val>
                                        </p:tav>
                                      </p:tavLst>
                                    </p:anim>
                                  </p:childTnLst>
                                </p:cTn>
                              </p:par>
                            </p:childTnLst>
                          </p:cTn>
                        </p:par>
                        <p:par>
                          <p:cTn id="53" fill="hold">
                            <p:stCondLst>
                              <p:cond delay="1000"/>
                            </p:stCondLst>
                            <p:childTnLst>
                              <p:par>
                                <p:cTn id="54" presetID="40" presetClass="entr" presetSubtype="0" fill="hold" grpId="0" nodeType="afterEffect">
                                  <p:stCondLst>
                                    <p:cond delay="0"/>
                                  </p:stCondLst>
                                  <p:childTnLst>
                                    <p:set>
                                      <p:cBhvr>
                                        <p:cTn id="55" dur="1" fill="hold">
                                          <p:stCondLst>
                                            <p:cond delay="0"/>
                                          </p:stCondLst>
                                        </p:cTn>
                                        <p:tgtEl>
                                          <p:spTgt spid="11">
                                            <p:bg/>
                                          </p:spTgt>
                                        </p:tgtEl>
                                        <p:attrNameLst>
                                          <p:attrName>style.visibility</p:attrName>
                                        </p:attrNameLst>
                                      </p:cBhvr>
                                      <p:to>
                                        <p:strVal val="visible"/>
                                      </p:to>
                                    </p:set>
                                    <p:animEffect transition="in" filter="fade">
                                      <p:cBhvr>
                                        <p:cTn id="56" dur="1000">
                                          <p:stCondLst>
                                            <p:cond delay="0"/>
                                          </p:stCondLst>
                                        </p:cTn>
                                        <p:tgtEl>
                                          <p:spTgt spid="11">
                                            <p:bg/>
                                          </p:spTgt>
                                        </p:tgtEl>
                                      </p:cBhvr>
                                    </p:animEffect>
                                    <p:anim calcmode="lin" valueType="num">
                                      <p:cBhvr>
                                        <p:cTn id="57"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58"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0" presetClass="entr" presetSubtype="0" fill="hold" grpId="0" nodeType="clickEffect">
                                  <p:stCondLst>
                                    <p:cond delay="0"/>
                                  </p:stCondLst>
                                  <p:childTnLst>
                                    <p:set>
                                      <p:cBhvr>
                                        <p:cTn id="62" dur="1" fill="hold">
                                          <p:stCondLst>
                                            <p:cond delay="0"/>
                                          </p:stCondLst>
                                        </p:cTn>
                                        <p:tgtEl>
                                          <p:spTgt spid="11">
                                            <p:txEl>
                                              <p:pRg st="1" end="1"/>
                                            </p:txEl>
                                          </p:spTgt>
                                        </p:tgtEl>
                                        <p:attrNameLst>
                                          <p:attrName>style.visibility</p:attrName>
                                        </p:attrNameLst>
                                      </p:cBhvr>
                                      <p:to>
                                        <p:strVal val="visible"/>
                                      </p:to>
                                    </p:set>
                                    <p:animEffect transition="in" filter="fade">
                                      <p:cBhvr>
                                        <p:cTn id="63" dur="1000">
                                          <p:stCondLst>
                                            <p:cond delay="0"/>
                                          </p:stCondLst>
                                        </p:cTn>
                                        <p:tgtEl>
                                          <p:spTgt spid="11">
                                            <p:txEl>
                                              <p:pRg st="1" end="1"/>
                                            </p:txEl>
                                          </p:spTgt>
                                        </p:tgtEl>
                                      </p:cBhvr>
                                    </p:animEffect>
                                    <p:anim calcmode="lin" valueType="num">
                                      <p:cBhvr>
                                        <p:cTn id="64" dur="1000" fill="hold">
                                          <p:stCondLst>
                                            <p:cond delay="0"/>
                                          </p:stCondLst>
                                        </p:cTn>
                                        <p:tgtEl>
                                          <p:spTgt spid="11">
                                            <p:txEl>
                                              <p:pRg st="1" end="1"/>
                                            </p:txEl>
                                          </p:spTgt>
                                        </p:tgtEl>
                                        <p:attrNameLst>
                                          <p:attrName>ppt_x</p:attrName>
                                        </p:attrNameLst>
                                      </p:cBhvr>
                                      <p:tavLst>
                                        <p:tav tm="0">
                                          <p:val>
                                            <p:strVal val="#ppt_x-.1"/>
                                          </p:val>
                                        </p:tav>
                                        <p:tav tm="100000">
                                          <p:val>
                                            <p:strVal val="#ppt_x"/>
                                          </p:val>
                                        </p:tav>
                                      </p:tavLst>
                                    </p:anim>
                                    <p:anim calcmode="lin" valueType="num">
                                      <p:cBhvr>
                                        <p:cTn id="65" dur="1000" fill="hold">
                                          <p:stCondLst>
                                            <p:cond delay="0"/>
                                          </p:stCondLst>
                                        </p:cTn>
                                        <p:tgtEl>
                                          <p:spTgt spid="1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4" grpId="0" build="p"/>
      <p:bldP spid="9" grpId="0" build="p" animBg="1"/>
      <p:bldP spid="10" grpId="0" build="p" animBg="1"/>
      <p:bldP spid="11" grpId="0" build="p" animBg="1"/>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400" y="609600"/>
            <a:ext cx="8686800" cy="990600"/>
          </a:xfrm>
        </p:spPr>
        <p:txBody>
          <a:bodyPr/>
          <a:lstStyle/>
          <a:p>
            <a:pPr algn="ctr"/>
            <a:r>
              <a:rPr lang="uk-UA" altLang="ru-RU" sz="2400" b="1" dirty="0" smtClean="0">
                <a:solidFill>
                  <a:srgbClr val="FF0000"/>
                </a:solidFill>
              </a:rPr>
              <a:t>Місце вбивства й місце виявлення трупа є важливим джерелом інформації про</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4916714" y="2019300"/>
            <a:ext cx="3276600"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800" dirty="0" smtClean="0"/>
          </a:p>
          <a:p>
            <a:pPr marL="0" indent="0" algn="ctr">
              <a:buNone/>
            </a:pPr>
            <a:r>
              <a:rPr lang="ru-RU" sz="2400" dirty="0" err="1"/>
              <a:t>м</a:t>
            </a:r>
            <a:r>
              <a:rPr lang="ru-RU" sz="2400" dirty="0" err="1" smtClean="0"/>
              <a:t>еханізм</a:t>
            </a:r>
            <a:r>
              <a:rPr lang="ru-RU" sz="2400" dirty="0" smtClean="0"/>
              <a:t> </a:t>
            </a:r>
            <a:r>
              <a:rPr lang="ru-RU" sz="2400" dirty="0" err="1" smtClean="0"/>
              <a:t>вчинення</a:t>
            </a:r>
            <a:r>
              <a:rPr lang="ru-RU" sz="2400" dirty="0" smtClean="0"/>
              <a:t> </a:t>
            </a:r>
            <a:r>
              <a:rPr lang="ru-RU" sz="2400" dirty="0" err="1" smtClean="0"/>
              <a:t>злочину</a:t>
            </a:r>
            <a:endParaRPr lang="ru-RU" sz="2400" dirty="0"/>
          </a:p>
        </p:txBody>
      </p:sp>
      <p:sp>
        <p:nvSpPr>
          <p:cNvPr id="9" name="Rectangle 3"/>
          <p:cNvSpPr txBox="1">
            <a:spLocks noChangeArrowheads="1"/>
          </p:cNvSpPr>
          <p:nvPr/>
        </p:nvSpPr>
        <p:spPr bwMode="auto">
          <a:xfrm>
            <a:off x="449943" y="2019300"/>
            <a:ext cx="3541485"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800" dirty="0" smtClean="0"/>
          </a:p>
          <a:p>
            <a:pPr marL="0" indent="0" algn="ctr">
              <a:buNone/>
            </a:pPr>
            <a:r>
              <a:rPr lang="ru-RU" sz="2400" dirty="0" err="1" smtClean="0"/>
              <a:t>Спосіб</a:t>
            </a:r>
            <a:r>
              <a:rPr lang="ru-RU" sz="2400" dirty="0" smtClean="0"/>
              <a:t> </a:t>
            </a:r>
            <a:r>
              <a:rPr lang="ru-RU" sz="2400" dirty="0" err="1" smtClean="0"/>
              <a:t>вчинення</a:t>
            </a:r>
            <a:r>
              <a:rPr lang="ru-RU" sz="2400" dirty="0" smtClean="0"/>
              <a:t> </a:t>
            </a:r>
            <a:r>
              <a:rPr lang="ru-RU" sz="2400" dirty="0" err="1" smtClean="0"/>
              <a:t>злочину</a:t>
            </a:r>
            <a:endParaRPr lang="ru-RU" sz="2400" dirty="0"/>
          </a:p>
        </p:txBody>
      </p:sp>
      <p:sp>
        <p:nvSpPr>
          <p:cNvPr id="10" name="Rectangle 3"/>
          <p:cNvSpPr txBox="1">
            <a:spLocks noChangeArrowheads="1"/>
          </p:cNvSpPr>
          <p:nvPr/>
        </p:nvSpPr>
        <p:spPr bwMode="auto">
          <a:xfrm>
            <a:off x="4953000" y="3857171"/>
            <a:ext cx="3269343" cy="132442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800" dirty="0" smtClean="0"/>
          </a:p>
          <a:p>
            <a:pPr marL="0" indent="0" algn="ctr">
              <a:buNone/>
            </a:pPr>
            <a:r>
              <a:rPr lang="ru-RU" sz="2400" dirty="0"/>
              <a:t>о</a:t>
            </a:r>
            <a:r>
              <a:rPr lang="ru-RU" sz="2400" dirty="0" smtClean="0"/>
              <a:t>собу </a:t>
            </a:r>
            <a:r>
              <a:rPr lang="ru-RU" sz="2400" dirty="0" err="1" smtClean="0"/>
              <a:t>злочинця</a:t>
            </a:r>
            <a:r>
              <a:rPr lang="ru-RU" sz="2400" dirty="0" smtClean="0"/>
              <a:t> та </a:t>
            </a:r>
            <a:r>
              <a:rPr lang="ru-RU" sz="2400" dirty="0" err="1" smtClean="0"/>
              <a:t>потерпілого</a:t>
            </a:r>
            <a:endParaRPr lang="ru-RU" sz="2400" dirty="0"/>
          </a:p>
        </p:txBody>
      </p:sp>
      <p:sp>
        <p:nvSpPr>
          <p:cNvPr id="11" name="Rectangle 3"/>
          <p:cNvSpPr txBox="1">
            <a:spLocks noChangeArrowheads="1"/>
          </p:cNvSpPr>
          <p:nvPr/>
        </p:nvSpPr>
        <p:spPr bwMode="auto">
          <a:xfrm>
            <a:off x="446315" y="3886200"/>
            <a:ext cx="3512456"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endParaRPr lang="ru-RU" sz="800" dirty="0" smtClean="0"/>
          </a:p>
          <a:p>
            <a:pPr marL="0" indent="0" algn="ctr">
              <a:buNone/>
            </a:pPr>
            <a:r>
              <a:rPr lang="ru-RU" sz="2400" dirty="0"/>
              <a:t>о</a:t>
            </a:r>
            <a:r>
              <a:rPr lang="ru-RU" sz="2400" dirty="0" smtClean="0"/>
              <a:t>бстановку </a:t>
            </a:r>
            <a:r>
              <a:rPr lang="ru-RU" sz="2400" dirty="0" err="1" smtClean="0"/>
              <a:t>вчинення</a:t>
            </a:r>
            <a:r>
              <a:rPr lang="ru-RU" sz="2400" dirty="0" smtClean="0"/>
              <a:t> </a:t>
            </a:r>
            <a:r>
              <a:rPr lang="ru-RU" sz="2400" dirty="0" err="1" smtClean="0"/>
              <a:t>злочину</a:t>
            </a:r>
            <a:endParaRPr lang="ru-RU" sz="2400" dirty="0"/>
          </a:p>
        </p:txBody>
      </p:sp>
    </p:spTree>
    <p:extLst>
      <p:ext uri="{BB962C8B-B14F-4D97-AF65-F5344CB8AC3E}">
        <p14:creationId xmlns:p14="http://schemas.microsoft.com/office/powerpoint/2010/main" val="242177203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8">
                                            <p:txEl>
                                              <p:pRg st="1" end="1"/>
                                            </p:txEl>
                                          </p:spTgt>
                                        </p:tgtEl>
                                        <p:attrNameLst>
                                          <p:attrName>style.visibility</p:attrName>
                                        </p:attrNameLst>
                                      </p:cBhvr>
                                      <p:to>
                                        <p:strVal val="visible"/>
                                      </p:to>
                                    </p:set>
                                    <p:animEffect transition="in" filter="fade">
                                      <p:cBhvr>
                                        <p:cTn id="18" dur="1000">
                                          <p:stCondLst>
                                            <p:cond delay="0"/>
                                          </p:stCondLst>
                                        </p:cTn>
                                        <p:tgtEl>
                                          <p:spTgt spid="8">
                                            <p:txEl>
                                              <p:pRg st="1" end="1"/>
                                            </p:txEl>
                                          </p:spTgt>
                                        </p:tgtEl>
                                      </p:cBhvr>
                                    </p:animEffect>
                                    <p:anim calcmode="lin" valueType="num">
                                      <p:cBhvr>
                                        <p:cTn id="19" dur="1000" fill="hold">
                                          <p:stCondLst>
                                            <p:cond delay="0"/>
                                          </p:stCondLst>
                                        </p:cTn>
                                        <p:tgtEl>
                                          <p:spTgt spid="8">
                                            <p:txEl>
                                              <p:pRg st="1" end="1"/>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8">
                                            <p:txEl>
                                              <p:pRg st="1" end="1"/>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9">
                                            <p:bg/>
                                          </p:spTgt>
                                        </p:tgtEl>
                                        <p:attrNameLst>
                                          <p:attrName>style.visibility</p:attrName>
                                        </p:attrNameLst>
                                      </p:cBhvr>
                                      <p:to>
                                        <p:strVal val="visible"/>
                                      </p:to>
                                    </p:set>
                                    <p:animEffect transition="in" filter="fade">
                                      <p:cBhvr>
                                        <p:cTn id="24" dur="1000">
                                          <p:stCondLst>
                                            <p:cond delay="0"/>
                                          </p:stCondLst>
                                        </p:cTn>
                                        <p:tgtEl>
                                          <p:spTgt spid="9">
                                            <p:bg/>
                                          </p:spTgt>
                                        </p:tgtEl>
                                      </p:cBhvr>
                                    </p:animEffect>
                                    <p:anim calcmode="lin" valueType="num">
                                      <p:cBhvr>
                                        <p:cTn id="25" dur="1000" fill="hold">
                                          <p:stCondLst>
                                            <p:cond delay="0"/>
                                          </p:stCondLst>
                                        </p:cTn>
                                        <p:tgtEl>
                                          <p:spTgt spid="9">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9">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9">
                                            <p:txEl>
                                              <p:pRg st="1" end="1"/>
                                            </p:txEl>
                                          </p:spTgt>
                                        </p:tgtEl>
                                        <p:attrNameLst>
                                          <p:attrName>style.visibility</p:attrName>
                                        </p:attrNameLst>
                                      </p:cBhvr>
                                      <p:to>
                                        <p:strVal val="visible"/>
                                      </p:to>
                                    </p:set>
                                    <p:animEffect transition="in" filter="fade">
                                      <p:cBhvr>
                                        <p:cTn id="31" dur="1000">
                                          <p:stCondLst>
                                            <p:cond delay="0"/>
                                          </p:stCondLst>
                                        </p:cTn>
                                        <p:tgtEl>
                                          <p:spTgt spid="9">
                                            <p:txEl>
                                              <p:pRg st="1" end="1"/>
                                            </p:txEl>
                                          </p:spTgt>
                                        </p:tgtEl>
                                      </p:cBhvr>
                                    </p:animEffect>
                                    <p:anim calcmode="lin" valueType="num">
                                      <p:cBhvr>
                                        <p:cTn id="32" dur="1000" fill="hold">
                                          <p:stCondLst>
                                            <p:cond delay="0"/>
                                          </p:stCondLst>
                                        </p:cTn>
                                        <p:tgtEl>
                                          <p:spTgt spid="9">
                                            <p:txEl>
                                              <p:pRg st="1" end="1"/>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9">
                                            <p:txEl>
                                              <p:pRg st="1" end="1"/>
                                            </p:txEl>
                                          </p:spTgt>
                                        </p:tgtEl>
                                        <p:attrNameLst>
                                          <p:attrName>ppt_y</p:attrName>
                                        </p:attrNameLst>
                                      </p:cBhvr>
                                      <p:tavLst>
                                        <p:tav tm="0">
                                          <p:val>
                                            <p:strVal val="#ppt_y"/>
                                          </p:val>
                                        </p:tav>
                                        <p:tav tm="100000">
                                          <p:val>
                                            <p:strVal val="#ppt_y"/>
                                          </p:val>
                                        </p:tav>
                                      </p:tavLst>
                                    </p:anim>
                                  </p:childTnLst>
                                </p:cTn>
                              </p:par>
                            </p:childTnLst>
                          </p:cTn>
                        </p:par>
                        <p:par>
                          <p:cTn id="34" fill="hold">
                            <p:stCondLst>
                              <p:cond delay="1000"/>
                            </p:stCondLst>
                            <p:childTnLst>
                              <p:par>
                                <p:cTn id="35" presetID="40" presetClass="entr" presetSubtype="0" fill="hold" grpId="0" nodeType="afterEffect">
                                  <p:stCondLst>
                                    <p:cond delay="0"/>
                                  </p:stCondLst>
                                  <p:childTnLst>
                                    <p:set>
                                      <p:cBhvr>
                                        <p:cTn id="36" dur="1" fill="hold">
                                          <p:stCondLst>
                                            <p:cond delay="0"/>
                                          </p:stCondLst>
                                        </p:cTn>
                                        <p:tgtEl>
                                          <p:spTgt spid="10">
                                            <p:bg/>
                                          </p:spTgt>
                                        </p:tgtEl>
                                        <p:attrNameLst>
                                          <p:attrName>style.visibility</p:attrName>
                                        </p:attrNameLst>
                                      </p:cBhvr>
                                      <p:to>
                                        <p:strVal val="visible"/>
                                      </p:to>
                                    </p:set>
                                    <p:animEffect transition="in" filter="fade">
                                      <p:cBhvr>
                                        <p:cTn id="37" dur="1000">
                                          <p:stCondLst>
                                            <p:cond delay="0"/>
                                          </p:stCondLst>
                                        </p:cTn>
                                        <p:tgtEl>
                                          <p:spTgt spid="10">
                                            <p:bg/>
                                          </p:spTgt>
                                        </p:tgtEl>
                                      </p:cBhvr>
                                    </p:animEffect>
                                    <p:anim calcmode="lin" valueType="num">
                                      <p:cBhvr>
                                        <p:cTn id="38"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39"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0" presetClass="entr" presetSubtype="0" fill="hold" grpId="0" nodeType="clickEffect">
                                  <p:stCondLst>
                                    <p:cond delay="0"/>
                                  </p:stCondLst>
                                  <p:childTnLst>
                                    <p:set>
                                      <p:cBhvr>
                                        <p:cTn id="43" dur="1" fill="hold">
                                          <p:stCondLst>
                                            <p:cond delay="0"/>
                                          </p:stCondLst>
                                        </p:cTn>
                                        <p:tgtEl>
                                          <p:spTgt spid="10">
                                            <p:txEl>
                                              <p:pRg st="1" end="1"/>
                                            </p:txEl>
                                          </p:spTgt>
                                        </p:tgtEl>
                                        <p:attrNameLst>
                                          <p:attrName>style.visibility</p:attrName>
                                        </p:attrNameLst>
                                      </p:cBhvr>
                                      <p:to>
                                        <p:strVal val="visible"/>
                                      </p:to>
                                    </p:set>
                                    <p:animEffect transition="in" filter="fade">
                                      <p:cBhvr>
                                        <p:cTn id="44" dur="1000">
                                          <p:stCondLst>
                                            <p:cond delay="0"/>
                                          </p:stCondLst>
                                        </p:cTn>
                                        <p:tgtEl>
                                          <p:spTgt spid="10">
                                            <p:txEl>
                                              <p:pRg st="1" end="1"/>
                                            </p:txEl>
                                          </p:spTgt>
                                        </p:tgtEl>
                                      </p:cBhvr>
                                    </p:animEffect>
                                    <p:anim calcmode="lin" valueType="num">
                                      <p:cBhvr>
                                        <p:cTn id="45" dur="1000" fill="hold">
                                          <p:stCondLst>
                                            <p:cond delay="0"/>
                                          </p:stCondLst>
                                        </p:cTn>
                                        <p:tgtEl>
                                          <p:spTgt spid="10">
                                            <p:txEl>
                                              <p:pRg st="1" end="1"/>
                                            </p:txEl>
                                          </p:spTgt>
                                        </p:tgtEl>
                                        <p:attrNameLst>
                                          <p:attrName>ppt_x</p:attrName>
                                        </p:attrNameLst>
                                      </p:cBhvr>
                                      <p:tavLst>
                                        <p:tav tm="0">
                                          <p:val>
                                            <p:strVal val="#ppt_x-.1"/>
                                          </p:val>
                                        </p:tav>
                                        <p:tav tm="100000">
                                          <p:val>
                                            <p:strVal val="#ppt_x"/>
                                          </p:val>
                                        </p:tav>
                                      </p:tavLst>
                                    </p:anim>
                                    <p:anim calcmode="lin" valueType="num">
                                      <p:cBhvr>
                                        <p:cTn id="46" dur="1000" fill="hold">
                                          <p:stCondLst>
                                            <p:cond delay="0"/>
                                          </p:stCondLst>
                                        </p:cTn>
                                        <p:tgtEl>
                                          <p:spTgt spid="10">
                                            <p:txEl>
                                              <p:pRg st="1" end="1"/>
                                            </p:txEl>
                                          </p:spTgt>
                                        </p:tgtEl>
                                        <p:attrNameLst>
                                          <p:attrName>ppt_y</p:attrName>
                                        </p:attrNameLst>
                                      </p:cBhvr>
                                      <p:tavLst>
                                        <p:tav tm="0">
                                          <p:val>
                                            <p:strVal val="#ppt_y"/>
                                          </p:val>
                                        </p:tav>
                                        <p:tav tm="100000">
                                          <p:val>
                                            <p:strVal val="#ppt_y"/>
                                          </p:val>
                                        </p:tav>
                                      </p:tavLst>
                                    </p:anim>
                                  </p:childTnLst>
                                </p:cTn>
                              </p:par>
                            </p:childTnLst>
                          </p:cTn>
                        </p:par>
                        <p:par>
                          <p:cTn id="47" fill="hold">
                            <p:stCondLst>
                              <p:cond delay="1000"/>
                            </p:stCondLst>
                            <p:childTnLst>
                              <p:par>
                                <p:cTn id="48" presetID="40" presetClass="entr" presetSubtype="0" fill="hold" grpId="0" nodeType="afterEffect">
                                  <p:stCondLst>
                                    <p:cond delay="0"/>
                                  </p:stCondLst>
                                  <p:childTnLst>
                                    <p:set>
                                      <p:cBhvr>
                                        <p:cTn id="49" dur="1" fill="hold">
                                          <p:stCondLst>
                                            <p:cond delay="0"/>
                                          </p:stCondLst>
                                        </p:cTn>
                                        <p:tgtEl>
                                          <p:spTgt spid="11">
                                            <p:bg/>
                                          </p:spTgt>
                                        </p:tgtEl>
                                        <p:attrNameLst>
                                          <p:attrName>style.visibility</p:attrName>
                                        </p:attrNameLst>
                                      </p:cBhvr>
                                      <p:to>
                                        <p:strVal val="visible"/>
                                      </p:to>
                                    </p:set>
                                    <p:animEffect transition="in" filter="fade">
                                      <p:cBhvr>
                                        <p:cTn id="50" dur="1000">
                                          <p:stCondLst>
                                            <p:cond delay="0"/>
                                          </p:stCondLst>
                                        </p:cTn>
                                        <p:tgtEl>
                                          <p:spTgt spid="11">
                                            <p:bg/>
                                          </p:spTgt>
                                        </p:tgtEl>
                                      </p:cBhvr>
                                    </p:animEffect>
                                    <p:anim calcmode="lin" valueType="num">
                                      <p:cBhvr>
                                        <p:cTn id="51"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52"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0" presetClass="entr" presetSubtype="0" fill="hold" grpId="0" nodeType="clickEffect">
                                  <p:stCondLst>
                                    <p:cond delay="0"/>
                                  </p:stCondLst>
                                  <p:childTnLst>
                                    <p:set>
                                      <p:cBhvr>
                                        <p:cTn id="56" dur="1" fill="hold">
                                          <p:stCondLst>
                                            <p:cond delay="0"/>
                                          </p:stCondLst>
                                        </p:cTn>
                                        <p:tgtEl>
                                          <p:spTgt spid="11">
                                            <p:txEl>
                                              <p:pRg st="1" end="1"/>
                                            </p:txEl>
                                          </p:spTgt>
                                        </p:tgtEl>
                                        <p:attrNameLst>
                                          <p:attrName>style.visibility</p:attrName>
                                        </p:attrNameLst>
                                      </p:cBhvr>
                                      <p:to>
                                        <p:strVal val="visible"/>
                                      </p:to>
                                    </p:set>
                                    <p:animEffect transition="in" filter="fade">
                                      <p:cBhvr>
                                        <p:cTn id="57" dur="1000">
                                          <p:stCondLst>
                                            <p:cond delay="0"/>
                                          </p:stCondLst>
                                        </p:cTn>
                                        <p:tgtEl>
                                          <p:spTgt spid="11">
                                            <p:txEl>
                                              <p:pRg st="1" end="1"/>
                                            </p:txEl>
                                          </p:spTgt>
                                        </p:tgtEl>
                                      </p:cBhvr>
                                    </p:animEffect>
                                    <p:anim calcmode="lin" valueType="num">
                                      <p:cBhvr>
                                        <p:cTn id="58" dur="1000" fill="hold">
                                          <p:stCondLst>
                                            <p:cond delay="0"/>
                                          </p:stCondLst>
                                        </p:cTn>
                                        <p:tgtEl>
                                          <p:spTgt spid="11">
                                            <p:txEl>
                                              <p:pRg st="1" end="1"/>
                                            </p:txEl>
                                          </p:spTgt>
                                        </p:tgtEl>
                                        <p:attrNameLst>
                                          <p:attrName>ppt_x</p:attrName>
                                        </p:attrNameLst>
                                      </p:cBhvr>
                                      <p:tavLst>
                                        <p:tav tm="0">
                                          <p:val>
                                            <p:strVal val="#ppt_x-.1"/>
                                          </p:val>
                                        </p:tav>
                                        <p:tav tm="100000">
                                          <p:val>
                                            <p:strVal val="#ppt_x"/>
                                          </p:val>
                                        </p:tav>
                                      </p:tavLst>
                                    </p:anim>
                                    <p:anim calcmode="lin" valueType="num">
                                      <p:cBhvr>
                                        <p:cTn id="59" dur="1000" fill="hold">
                                          <p:stCondLst>
                                            <p:cond delay="0"/>
                                          </p:stCondLst>
                                        </p:cTn>
                                        <p:tgtEl>
                                          <p:spTgt spid="1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9" grpId="0" build="p" animBg="1"/>
      <p:bldP spid="10" grpId="0" build="p" animBg="1"/>
      <p:bldP spid="11" grpId="0" build="p" animBg="1"/>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686800" cy="533400"/>
          </a:xfrm>
        </p:spPr>
        <p:txBody>
          <a:bodyPr/>
          <a:lstStyle/>
          <a:p>
            <a:pPr algn="ctr"/>
            <a:r>
              <a:rPr lang="uk-UA" altLang="ru-RU" sz="2400" b="1" dirty="0" smtClean="0">
                <a:solidFill>
                  <a:srgbClr val="FF0000"/>
                </a:solidFill>
              </a:rPr>
              <a:t>Місце вбивства й місце виявлення трупа</a:t>
            </a:r>
            <a:r>
              <a:rPr lang="ru-RU" altLang="ru-RU" sz="2400" b="1" dirty="0" smtClean="0">
                <a:solidFill>
                  <a:srgbClr val="FF0000"/>
                </a:solidFill>
              </a:rPr>
              <a:t>:</a:t>
            </a:r>
            <a:endParaRPr lang="uk-UA" altLang="ru-RU" sz="2400" b="1" dirty="0">
              <a:solidFill>
                <a:srgbClr val="FF0000"/>
              </a:solidFill>
            </a:endParaRPr>
          </a:p>
        </p:txBody>
      </p:sp>
      <p:sp>
        <p:nvSpPr>
          <p:cNvPr id="8" name="Rectangle 3"/>
          <p:cNvSpPr txBox="1">
            <a:spLocks noChangeArrowheads="1"/>
          </p:cNvSpPr>
          <p:nvPr/>
        </p:nvSpPr>
        <p:spPr bwMode="auto">
          <a:xfrm>
            <a:off x="449942" y="1981200"/>
            <a:ext cx="8389257"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000" dirty="0" smtClean="0"/>
              <a:t>	Велика кількість вбивств відбувається у </a:t>
            </a:r>
            <a:r>
              <a:rPr lang="uk-UA" sz="2000" dirty="0" smtClean="0">
                <a:solidFill>
                  <a:srgbClr val="FF0000"/>
                </a:solidFill>
              </a:rPr>
              <a:t>містах</a:t>
            </a:r>
            <a:r>
              <a:rPr lang="uk-UA" sz="2000" dirty="0" smtClean="0"/>
              <a:t>. </a:t>
            </a:r>
          </a:p>
          <a:p>
            <a:pPr marL="0" indent="0">
              <a:buNone/>
            </a:pPr>
            <a:r>
              <a:rPr lang="uk-UA" sz="2000" dirty="0" smtClean="0"/>
              <a:t>   	Найбільш частим місцем вчинення вбивств є </a:t>
            </a:r>
            <a:r>
              <a:rPr lang="uk-UA" sz="2000" dirty="0" smtClean="0">
                <a:solidFill>
                  <a:srgbClr val="FF0000"/>
                </a:solidFill>
              </a:rPr>
              <a:t>приміщення</a:t>
            </a:r>
            <a:r>
              <a:rPr lang="uk-UA" sz="2000" dirty="0" smtClean="0"/>
              <a:t>. 	</a:t>
            </a:r>
            <a:r>
              <a:rPr lang="uk-UA" sz="2000" dirty="0" smtClean="0">
                <a:solidFill>
                  <a:srgbClr val="FF0000"/>
                </a:solidFill>
              </a:rPr>
              <a:t>Приміщення</a:t>
            </a:r>
            <a:r>
              <a:rPr lang="uk-UA" sz="2000" dirty="0" smtClean="0"/>
              <a:t> через обмеженість свого обсягу містить найбільшу кількість слідів події, що сталася й дозволяють у ході огляду найбільше повно усвідомити обставини того, що сталося </a:t>
            </a:r>
            <a:endParaRPr lang="uk-UA" sz="2000" dirty="0"/>
          </a:p>
        </p:txBody>
      </p:sp>
      <p:sp>
        <p:nvSpPr>
          <p:cNvPr id="9" name="Rectangle 3"/>
          <p:cNvSpPr txBox="1">
            <a:spLocks noChangeArrowheads="1"/>
          </p:cNvSpPr>
          <p:nvPr/>
        </p:nvSpPr>
        <p:spPr bwMode="auto">
          <a:xfrm>
            <a:off x="449943" y="1066800"/>
            <a:ext cx="8389257" cy="762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000" dirty="0" smtClean="0"/>
              <a:t>нерідко є одним і тим  самим   місцем і їх збіг збільшує шанси на швидке встановлення обставин кримінального провадження </a:t>
            </a:r>
            <a:endParaRPr lang="uk-UA" sz="2000" dirty="0"/>
          </a:p>
        </p:txBody>
      </p:sp>
      <p:sp>
        <p:nvSpPr>
          <p:cNvPr id="10" name="Rectangle 3"/>
          <p:cNvSpPr txBox="1">
            <a:spLocks noChangeArrowheads="1"/>
          </p:cNvSpPr>
          <p:nvPr/>
        </p:nvSpPr>
        <p:spPr bwMode="auto">
          <a:xfrm>
            <a:off x="449942" y="5334000"/>
            <a:ext cx="8378370" cy="132442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000" dirty="0" smtClean="0">
                <a:solidFill>
                  <a:srgbClr val="FF0000"/>
                </a:solidFill>
              </a:rPr>
              <a:t>Розчленовані</a:t>
            </a:r>
            <a:r>
              <a:rPr lang="uk-UA" sz="2000" dirty="0" smtClean="0"/>
              <a:t> </a:t>
            </a:r>
            <a:r>
              <a:rPr lang="uk-UA" sz="2000" dirty="0" smtClean="0">
                <a:solidFill>
                  <a:srgbClr val="FF0000"/>
                </a:solidFill>
              </a:rPr>
              <a:t>трупи</a:t>
            </a:r>
            <a:r>
              <a:rPr lang="uk-UA" sz="2000" dirty="0" smtClean="0"/>
              <a:t>, що виявляються, як правило, </a:t>
            </a:r>
            <a:r>
              <a:rPr lang="uk-UA" sz="2000" dirty="0" smtClean="0">
                <a:solidFill>
                  <a:srgbClr val="FF0000"/>
                </a:solidFill>
              </a:rPr>
              <a:t>поза</a:t>
            </a:r>
            <a:r>
              <a:rPr lang="uk-UA" sz="2000" dirty="0" smtClean="0"/>
              <a:t> </a:t>
            </a:r>
            <a:r>
              <a:rPr lang="uk-UA" sz="2000" dirty="0" smtClean="0">
                <a:solidFill>
                  <a:srgbClr val="FF0000"/>
                </a:solidFill>
              </a:rPr>
              <a:t>житлом</a:t>
            </a:r>
            <a:r>
              <a:rPr lang="uk-UA" sz="2000" dirty="0" smtClean="0"/>
              <a:t>, свідчать про здійснення вбивства в житловому приміщенні особою, що знає потерпілого, зазвичай близьким знайомим чи родичем</a:t>
            </a:r>
            <a:endParaRPr lang="uk-UA" sz="2000" dirty="0"/>
          </a:p>
        </p:txBody>
      </p:sp>
      <p:sp>
        <p:nvSpPr>
          <p:cNvPr id="11" name="Rectangle 3"/>
          <p:cNvSpPr txBox="1">
            <a:spLocks noChangeArrowheads="1"/>
          </p:cNvSpPr>
          <p:nvPr/>
        </p:nvSpPr>
        <p:spPr bwMode="auto">
          <a:xfrm>
            <a:off x="449942" y="4038600"/>
            <a:ext cx="8389257" cy="1066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000" dirty="0" smtClean="0"/>
              <a:t>для вбивств, що вчиняються </a:t>
            </a:r>
            <a:r>
              <a:rPr lang="uk-UA" sz="2000" dirty="0" smtClean="0">
                <a:solidFill>
                  <a:srgbClr val="FF0000"/>
                </a:solidFill>
              </a:rPr>
              <a:t>таємно в невеликих містах</a:t>
            </a:r>
            <a:r>
              <a:rPr lang="uk-UA" sz="2000" dirty="0" smtClean="0"/>
              <a:t>, є характерним те, що вбивця проживає недалеко від місця вчинення злочину</a:t>
            </a:r>
            <a:endParaRPr lang="uk-UA" sz="2000" dirty="0"/>
          </a:p>
        </p:txBody>
      </p:sp>
    </p:spTree>
    <p:extLst>
      <p:ext uri="{BB962C8B-B14F-4D97-AF65-F5344CB8AC3E}">
        <p14:creationId xmlns:p14="http://schemas.microsoft.com/office/powerpoint/2010/main" val="1440909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9">
                                            <p:bg/>
                                          </p:spTgt>
                                        </p:tgtEl>
                                        <p:attrNameLst>
                                          <p:attrName>style.visibility</p:attrName>
                                        </p:attrNameLst>
                                      </p:cBhvr>
                                      <p:to>
                                        <p:strVal val="visible"/>
                                      </p:to>
                                    </p:set>
                                    <p:animEffect transition="in" filter="fade">
                                      <p:cBhvr>
                                        <p:cTn id="17" dur="1000">
                                          <p:stCondLst>
                                            <p:cond delay="0"/>
                                          </p:stCondLst>
                                        </p:cTn>
                                        <p:tgtEl>
                                          <p:spTgt spid="9">
                                            <p:bg/>
                                          </p:spTgt>
                                        </p:tgtEl>
                                      </p:cBhvr>
                                    </p:animEffect>
                                    <p:anim calcmode="lin" valueType="num">
                                      <p:cBhvr>
                                        <p:cTn id="18" dur="1000" fill="hold">
                                          <p:stCondLst>
                                            <p:cond delay="0"/>
                                          </p:stCondLst>
                                        </p:cTn>
                                        <p:tgtEl>
                                          <p:spTgt spid="9">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9">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10">
                                            <p:bg/>
                                          </p:spTgt>
                                        </p:tgtEl>
                                        <p:attrNameLst>
                                          <p:attrName>style.visibility</p:attrName>
                                        </p:attrNameLst>
                                      </p:cBhvr>
                                      <p:to>
                                        <p:strVal val="visible"/>
                                      </p:to>
                                    </p:set>
                                    <p:animEffect transition="in" filter="fade">
                                      <p:cBhvr>
                                        <p:cTn id="23" dur="1000">
                                          <p:stCondLst>
                                            <p:cond delay="0"/>
                                          </p:stCondLst>
                                        </p:cTn>
                                        <p:tgtEl>
                                          <p:spTgt spid="10">
                                            <p:bg/>
                                          </p:spTgt>
                                        </p:tgtEl>
                                      </p:cBhvr>
                                    </p:animEffect>
                                    <p:anim calcmode="lin" valueType="num">
                                      <p:cBhvr>
                                        <p:cTn id="24"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par>
                          <p:cTn id="26" fill="hold">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11">
                                            <p:bg/>
                                          </p:spTgt>
                                        </p:tgtEl>
                                        <p:attrNameLst>
                                          <p:attrName>style.visibility</p:attrName>
                                        </p:attrNameLst>
                                      </p:cBhvr>
                                      <p:to>
                                        <p:strVal val="visible"/>
                                      </p:to>
                                    </p:set>
                                    <p:animEffect transition="in" filter="fade">
                                      <p:cBhvr>
                                        <p:cTn id="29" dur="1000">
                                          <p:stCondLst>
                                            <p:cond delay="0"/>
                                          </p:stCondLst>
                                        </p:cTn>
                                        <p:tgtEl>
                                          <p:spTgt spid="11">
                                            <p:bg/>
                                          </p:spTgt>
                                        </p:tgtEl>
                                      </p:cBhvr>
                                    </p:animEffect>
                                    <p:anim calcmode="lin" valueType="num">
                                      <p:cBhvr>
                                        <p:cTn id="30"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9" grpId="0" build="p" animBg="1"/>
      <p:bldP spid="10" grpId="0" build="p" animBg="1"/>
      <p:bldP spid="11" grpId="0" build="p" animBg="1"/>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8" y="457200"/>
            <a:ext cx="8763002" cy="1524000"/>
          </a:xfrm>
        </p:spPr>
        <p:txBody>
          <a:bodyPr/>
          <a:lstStyle/>
          <a:p>
            <a:pPr algn="ctr"/>
            <a:r>
              <a:rPr lang="uk-UA" altLang="ru-RU" sz="2400" b="1" dirty="0">
                <a:solidFill>
                  <a:srgbClr val="FF0000"/>
                </a:solidFill>
              </a:rPr>
              <a:t>Спосіб </a:t>
            </a:r>
            <a:r>
              <a:rPr lang="uk-UA" altLang="ru-RU" sz="2400" b="1" dirty="0" smtClean="0">
                <a:solidFill>
                  <a:srgbClr val="FF0000"/>
                </a:solidFill>
              </a:rPr>
              <a:t>вбивства – </a:t>
            </a:r>
            <a:r>
              <a:rPr lang="uk-UA" altLang="ru-RU" sz="2400" b="1" dirty="0" smtClean="0"/>
              <a:t>це сукупність </a:t>
            </a:r>
            <a:r>
              <a:rPr lang="uk-UA" altLang="ru-RU" sz="2400" b="1" dirty="0"/>
              <a:t>методів і </a:t>
            </a:r>
            <a:r>
              <a:rPr lang="uk-UA" altLang="ru-RU" sz="2400" b="1" dirty="0" smtClean="0"/>
              <a:t>приймів, </a:t>
            </a:r>
            <a:r>
              <a:rPr lang="uk-UA" altLang="ru-RU" sz="2400" b="1" dirty="0"/>
              <a:t>знарядь і засобів, а також </a:t>
            </a:r>
            <a:r>
              <a:rPr lang="uk-UA" altLang="ru-RU" sz="2400" b="1" dirty="0" smtClean="0"/>
              <a:t>вчинених з </a:t>
            </a:r>
            <a:r>
              <a:rPr lang="uk-UA" altLang="ru-RU" sz="2400" b="1" dirty="0"/>
              <a:t>їхнім застосуванням дій по </a:t>
            </a:r>
            <a:r>
              <a:rPr lang="uk-UA" altLang="ru-RU" sz="2400" b="1" dirty="0" smtClean="0">
                <a:solidFill>
                  <a:srgbClr val="FF0000"/>
                </a:solidFill>
              </a:rPr>
              <a:t>підготовці</a:t>
            </a:r>
            <a:r>
              <a:rPr lang="uk-UA" altLang="ru-RU" sz="2400" b="1" dirty="0"/>
              <a:t>, </a:t>
            </a:r>
            <a:r>
              <a:rPr lang="uk-UA" altLang="ru-RU" sz="2400" b="1" dirty="0" smtClean="0">
                <a:solidFill>
                  <a:srgbClr val="FF0000"/>
                </a:solidFill>
              </a:rPr>
              <a:t>вчиненню</a:t>
            </a:r>
            <a:r>
              <a:rPr lang="uk-UA" altLang="ru-RU" sz="2400" b="1" dirty="0" smtClean="0"/>
              <a:t> та </a:t>
            </a:r>
            <a:r>
              <a:rPr lang="uk-UA" altLang="ru-RU" sz="2400" b="1" dirty="0" smtClean="0">
                <a:solidFill>
                  <a:srgbClr val="FF0000"/>
                </a:solidFill>
              </a:rPr>
              <a:t>приховуванню</a:t>
            </a:r>
            <a:r>
              <a:rPr lang="uk-UA" altLang="ru-RU" sz="2400" b="1" dirty="0" smtClean="0"/>
              <a:t> вбивства</a:t>
            </a:r>
            <a:endParaRPr lang="uk-UA" altLang="ru-RU" sz="2400" b="1" dirty="0"/>
          </a:p>
        </p:txBody>
      </p:sp>
      <p:sp>
        <p:nvSpPr>
          <p:cNvPr id="10" name="Rectangle 3"/>
          <p:cNvSpPr txBox="1">
            <a:spLocks noChangeArrowheads="1"/>
          </p:cNvSpPr>
          <p:nvPr/>
        </p:nvSpPr>
        <p:spPr bwMode="auto">
          <a:xfrm>
            <a:off x="195942" y="4343400"/>
            <a:ext cx="8719458" cy="2209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000" b="1" dirty="0" smtClean="0">
                <a:solidFill>
                  <a:srgbClr val="FF0000"/>
                </a:solidFill>
              </a:rPr>
              <a:t>Для підготовлених вбивств характерним є:</a:t>
            </a:r>
          </a:p>
          <a:p>
            <a:pPr marL="0" indent="0">
              <a:buNone/>
            </a:pPr>
            <a:r>
              <a:rPr lang="uk-UA" sz="2000" b="1" dirty="0" smtClean="0">
                <a:solidFill>
                  <a:srgbClr val="FF0000"/>
                </a:solidFill>
              </a:rPr>
              <a:t>	</a:t>
            </a:r>
            <a:r>
              <a:rPr lang="uk-UA" sz="2000" b="1" dirty="0" smtClean="0"/>
              <a:t>- попереднє </a:t>
            </a:r>
            <a:r>
              <a:rPr lang="uk-UA" sz="2000" b="1" dirty="0"/>
              <a:t>вивчення злочинцем жертви;</a:t>
            </a:r>
          </a:p>
          <a:p>
            <a:pPr marL="0" indent="0">
              <a:buNone/>
            </a:pPr>
            <a:r>
              <a:rPr lang="uk-UA" sz="2000" b="1" dirty="0" smtClean="0"/>
              <a:t>	- спостереження </a:t>
            </a:r>
            <a:r>
              <a:rPr lang="uk-UA" sz="2000" b="1" dirty="0"/>
              <a:t>за нею з метою визначення найбільш зручних для виконання злочинного </a:t>
            </a:r>
            <a:r>
              <a:rPr lang="uk-UA" sz="2000" b="1" dirty="0" smtClean="0"/>
              <a:t>наміру </a:t>
            </a:r>
            <a:r>
              <a:rPr lang="uk-UA" sz="2000" b="1" dirty="0"/>
              <a:t>місця й часу</a:t>
            </a:r>
            <a:r>
              <a:rPr lang="uk-UA" sz="2000" b="1" dirty="0" smtClean="0"/>
              <a:t>;</a:t>
            </a:r>
          </a:p>
          <a:p>
            <a:pPr marL="0" indent="0">
              <a:buNone/>
            </a:pPr>
            <a:r>
              <a:rPr lang="uk-UA" sz="2000" b="1" dirty="0" smtClean="0"/>
              <a:t>	- можливі </a:t>
            </a:r>
            <a:r>
              <a:rPr lang="uk-UA" sz="2000" b="1" dirty="0"/>
              <a:t>попередні спроби </a:t>
            </a:r>
            <a:r>
              <a:rPr lang="uk-UA" sz="2000" b="1" dirty="0" smtClean="0"/>
              <a:t>вчинення, </a:t>
            </a:r>
            <a:r>
              <a:rPr lang="uk-UA" sz="2000" b="1" dirty="0"/>
              <a:t>що не увінчалися успіхом.</a:t>
            </a:r>
          </a:p>
        </p:txBody>
      </p:sp>
      <p:sp>
        <p:nvSpPr>
          <p:cNvPr id="11" name="Rectangle 3"/>
          <p:cNvSpPr txBox="1">
            <a:spLocks noChangeArrowheads="1"/>
          </p:cNvSpPr>
          <p:nvPr/>
        </p:nvSpPr>
        <p:spPr bwMode="auto">
          <a:xfrm>
            <a:off x="195943" y="2209800"/>
            <a:ext cx="8719457"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000" b="1" dirty="0"/>
              <a:t>Для вбивств, </a:t>
            </a:r>
            <a:r>
              <a:rPr lang="uk-UA" sz="2000" b="1" dirty="0" smtClean="0"/>
              <a:t>що вчиняються </a:t>
            </a:r>
            <a:r>
              <a:rPr lang="uk-UA" sz="2000" b="1" dirty="0"/>
              <a:t>на побутовому ґрунті, дії </a:t>
            </a:r>
            <a:r>
              <a:rPr lang="uk-UA" sz="2000" b="1" dirty="0" smtClean="0"/>
              <a:t>з </a:t>
            </a:r>
            <a:r>
              <a:rPr lang="uk-UA" sz="2000" b="1" dirty="0"/>
              <a:t>його </a:t>
            </a:r>
            <a:r>
              <a:rPr lang="uk-UA" sz="2000" b="1" dirty="0" smtClean="0">
                <a:solidFill>
                  <a:srgbClr val="FF0000"/>
                </a:solidFill>
              </a:rPr>
              <a:t>підготовки</a:t>
            </a:r>
            <a:r>
              <a:rPr lang="uk-UA" sz="2000" b="1" dirty="0" smtClean="0"/>
              <a:t> </a:t>
            </a:r>
            <a:r>
              <a:rPr lang="uk-UA" sz="2000" b="1" dirty="0"/>
              <a:t>зводяться до використання випадково знайденого знаряддя (кухонний, </a:t>
            </a:r>
            <a:r>
              <a:rPr lang="uk-UA" sz="2000" b="1" dirty="0" err="1" smtClean="0"/>
              <a:t>перочиний</a:t>
            </a:r>
            <a:r>
              <a:rPr lang="uk-UA" sz="2000" b="1" dirty="0"/>
              <a:t>, мисливський ножі, сокира, камінь і т.д. ). Виявлення такого знаряддя або слідів його застосування дозволяє зробити попередній висновок про велику ймовірність відсутності підготовки вбивства</a:t>
            </a:r>
          </a:p>
        </p:txBody>
      </p:sp>
    </p:spTree>
    <p:extLst>
      <p:ext uri="{BB962C8B-B14F-4D97-AF65-F5344CB8AC3E}">
        <p14:creationId xmlns:p14="http://schemas.microsoft.com/office/powerpoint/2010/main" val="213640573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0">
                                            <p:bg/>
                                          </p:spTgt>
                                        </p:tgtEl>
                                        <p:attrNameLst>
                                          <p:attrName>style.visibility</p:attrName>
                                        </p:attrNameLst>
                                      </p:cBhvr>
                                      <p:to>
                                        <p:strVal val="visible"/>
                                      </p:to>
                                    </p:set>
                                    <p:animEffect transition="in" filter="fade">
                                      <p:cBhvr>
                                        <p:cTn id="11" dur="1000">
                                          <p:stCondLst>
                                            <p:cond delay="0"/>
                                          </p:stCondLst>
                                        </p:cTn>
                                        <p:tgtEl>
                                          <p:spTgt spid="10">
                                            <p:bg/>
                                          </p:spTgt>
                                        </p:tgtEl>
                                      </p:cBhvr>
                                    </p:animEffect>
                                    <p:anim calcmode="lin" valueType="num">
                                      <p:cBhvr>
                                        <p:cTn id="12"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1">
                                            <p:bg/>
                                          </p:spTgt>
                                        </p:tgtEl>
                                        <p:attrNameLst>
                                          <p:attrName>style.visibility</p:attrName>
                                        </p:attrNameLst>
                                      </p:cBhvr>
                                      <p:to>
                                        <p:strVal val="visible"/>
                                      </p:to>
                                    </p:set>
                                    <p:animEffect transition="in" filter="fade">
                                      <p:cBhvr>
                                        <p:cTn id="17" dur="1000">
                                          <p:stCondLst>
                                            <p:cond delay="0"/>
                                          </p:stCondLst>
                                        </p:cTn>
                                        <p:tgtEl>
                                          <p:spTgt spid="11">
                                            <p:bg/>
                                          </p:spTgt>
                                        </p:tgtEl>
                                      </p:cBhvr>
                                    </p:animEffect>
                                    <p:anim calcmode="lin" valueType="num">
                                      <p:cBhvr>
                                        <p:cTn id="18"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build="p" animBg="1"/>
      <p:bldP spid="11" grpId="0" build="p" animBg="1"/>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686800" cy="533400"/>
          </a:xfrm>
        </p:spPr>
        <p:txBody>
          <a:bodyPr/>
          <a:lstStyle/>
          <a:p>
            <a:pPr algn="ctr"/>
            <a:r>
              <a:rPr lang="uk-UA" altLang="ru-RU" sz="2800" b="1" dirty="0" smtClean="0">
                <a:solidFill>
                  <a:srgbClr val="FF0000"/>
                </a:solidFill>
              </a:rPr>
              <a:t>Для вчинення вбивств характерним є</a:t>
            </a:r>
            <a:r>
              <a:rPr lang="ru-RU" altLang="ru-RU" sz="2800" b="1" dirty="0" smtClean="0">
                <a:solidFill>
                  <a:srgbClr val="FF0000"/>
                </a:solidFill>
              </a:rPr>
              <a:t>:</a:t>
            </a:r>
            <a:endParaRPr lang="uk-UA" altLang="ru-RU" sz="2800" b="1" dirty="0">
              <a:solidFill>
                <a:srgbClr val="FF0000"/>
              </a:solidFill>
            </a:endParaRPr>
          </a:p>
        </p:txBody>
      </p:sp>
      <p:sp>
        <p:nvSpPr>
          <p:cNvPr id="8" name="Rectangle 3"/>
          <p:cNvSpPr txBox="1">
            <a:spLocks noChangeArrowheads="1"/>
          </p:cNvSpPr>
          <p:nvPr/>
        </p:nvSpPr>
        <p:spPr bwMode="auto">
          <a:xfrm>
            <a:off x="449942" y="1295400"/>
            <a:ext cx="8389257"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solidFill>
                  <a:srgbClr val="FF0000"/>
                </a:solidFill>
              </a:rPr>
              <a:t>нанесення </a:t>
            </a:r>
            <a:r>
              <a:rPr lang="uk-UA" sz="2400" dirty="0">
                <a:solidFill>
                  <a:srgbClr val="FF0000"/>
                </a:solidFill>
              </a:rPr>
              <a:t>тілесних ушкоджень механічного походження </a:t>
            </a:r>
            <a:r>
              <a:rPr lang="uk-UA" sz="2400" dirty="0"/>
              <a:t>(гострими колючо-ріжучими предметами, твердими тупими предметами, вогнепальними й метальними знаряддями, транспортними засобами</a:t>
            </a:r>
            <a:r>
              <a:rPr lang="uk-UA" sz="2400" dirty="0" smtClean="0"/>
              <a:t>)</a:t>
            </a:r>
            <a:endParaRPr lang="uk-UA" sz="2400" dirty="0"/>
          </a:p>
        </p:txBody>
      </p:sp>
      <p:sp>
        <p:nvSpPr>
          <p:cNvPr id="10" name="Rectangle 3"/>
          <p:cNvSpPr txBox="1">
            <a:spLocks noChangeArrowheads="1"/>
          </p:cNvSpPr>
          <p:nvPr/>
        </p:nvSpPr>
        <p:spPr bwMode="auto">
          <a:xfrm>
            <a:off x="449942" y="5257800"/>
            <a:ext cx="8378370" cy="140062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ще рідше </a:t>
            </a:r>
            <a:r>
              <a:rPr lang="uk-UA" sz="2400" dirty="0" smtClean="0"/>
              <a:t>– </a:t>
            </a:r>
          </a:p>
          <a:p>
            <a:pPr marL="0" indent="0" algn="ctr">
              <a:buNone/>
            </a:pPr>
            <a:r>
              <a:rPr lang="uk-UA" sz="2400" dirty="0" smtClean="0">
                <a:solidFill>
                  <a:srgbClr val="FF0000"/>
                </a:solidFill>
              </a:rPr>
              <a:t>спалення</a:t>
            </a:r>
            <a:r>
              <a:rPr lang="uk-UA" sz="2400" dirty="0"/>
              <a:t>, </a:t>
            </a:r>
            <a:r>
              <a:rPr lang="uk-UA" sz="2400" dirty="0">
                <a:solidFill>
                  <a:srgbClr val="FF0000"/>
                </a:solidFill>
              </a:rPr>
              <a:t>переохолодження</a:t>
            </a:r>
            <a:r>
              <a:rPr lang="uk-UA" sz="2400" dirty="0"/>
              <a:t>, </a:t>
            </a:r>
            <a:r>
              <a:rPr lang="uk-UA" sz="2400" dirty="0">
                <a:solidFill>
                  <a:srgbClr val="FF0000"/>
                </a:solidFill>
              </a:rPr>
              <a:t>позбавлення води і їжі</a:t>
            </a:r>
            <a:r>
              <a:rPr lang="uk-UA" sz="2400" dirty="0"/>
              <a:t>, </a:t>
            </a:r>
            <a:endParaRPr lang="uk-UA" sz="2400" dirty="0" smtClean="0"/>
          </a:p>
          <a:p>
            <a:pPr marL="0" indent="0" algn="ctr">
              <a:buNone/>
            </a:pPr>
            <a:r>
              <a:rPr lang="uk-UA" sz="2400" dirty="0" smtClean="0">
                <a:solidFill>
                  <a:srgbClr val="FF0000"/>
                </a:solidFill>
              </a:rPr>
              <a:t>скидання </a:t>
            </a:r>
            <a:r>
              <a:rPr lang="uk-UA" sz="2400" dirty="0">
                <a:solidFill>
                  <a:srgbClr val="FF0000"/>
                </a:solidFill>
              </a:rPr>
              <a:t>з </a:t>
            </a:r>
            <a:r>
              <a:rPr lang="uk-UA" sz="2400" dirty="0" smtClean="0">
                <a:solidFill>
                  <a:srgbClr val="FF0000"/>
                </a:solidFill>
              </a:rPr>
              <a:t>висоти</a:t>
            </a:r>
            <a:endParaRPr lang="uk-UA" sz="2400" dirty="0">
              <a:solidFill>
                <a:srgbClr val="FF0000"/>
              </a:solidFill>
            </a:endParaRPr>
          </a:p>
        </p:txBody>
      </p:sp>
      <p:sp>
        <p:nvSpPr>
          <p:cNvPr id="11" name="Rectangle 3"/>
          <p:cNvSpPr txBox="1">
            <a:spLocks noChangeArrowheads="1"/>
          </p:cNvSpPr>
          <p:nvPr/>
        </p:nvSpPr>
        <p:spPr bwMode="auto">
          <a:xfrm>
            <a:off x="449943" y="3505200"/>
            <a:ext cx="8378370"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значно рідше зустрічаються </a:t>
            </a:r>
            <a:r>
              <a:rPr lang="uk-UA" sz="2400" dirty="0">
                <a:solidFill>
                  <a:srgbClr val="FF0000"/>
                </a:solidFill>
              </a:rPr>
              <a:t>удушення </a:t>
            </a:r>
            <a:endParaRPr lang="uk-UA" sz="2400" dirty="0" smtClean="0">
              <a:solidFill>
                <a:srgbClr val="FF0000"/>
              </a:solidFill>
            </a:endParaRPr>
          </a:p>
          <a:p>
            <a:pPr marL="0" indent="0" algn="ctr">
              <a:buNone/>
            </a:pPr>
            <a:r>
              <a:rPr lang="uk-UA" sz="2400" dirty="0" smtClean="0"/>
              <a:t>(</a:t>
            </a:r>
            <a:r>
              <a:rPr lang="uk-UA" sz="2400" dirty="0"/>
              <a:t>у тому числі </a:t>
            </a:r>
            <a:r>
              <a:rPr lang="uk-UA" sz="2400" dirty="0">
                <a:solidFill>
                  <a:srgbClr val="FF0000"/>
                </a:solidFill>
              </a:rPr>
              <a:t>повішення</a:t>
            </a:r>
            <a:r>
              <a:rPr lang="uk-UA" sz="2400" dirty="0"/>
              <a:t>) і </a:t>
            </a:r>
            <a:r>
              <a:rPr lang="uk-UA" sz="2400" dirty="0">
                <a:solidFill>
                  <a:srgbClr val="FF0000"/>
                </a:solidFill>
              </a:rPr>
              <a:t>втоплення</a:t>
            </a:r>
            <a:r>
              <a:rPr lang="uk-UA" sz="2400" dirty="0"/>
              <a:t>, </a:t>
            </a:r>
            <a:r>
              <a:rPr lang="uk-UA" sz="2400" dirty="0" smtClean="0">
                <a:solidFill>
                  <a:srgbClr val="FF0000"/>
                </a:solidFill>
              </a:rPr>
              <a:t>отруєння</a:t>
            </a:r>
            <a:endParaRPr lang="uk-UA" sz="2400" dirty="0">
              <a:solidFill>
                <a:srgbClr val="FF0000"/>
              </a:solidFill>
            </a:endParaRPr>
          </a:p>
          <a:p>
            <a:pPr marL="0" indent="0" algn="ctr">
              <a:buNone/>
            </a:pPr>
            <a:endParaRPr lang="uk-UA" sz="2000" dirty="0"/>
          </a:p>
        </p:txBody>
      </p:sp>
    </p:spTree>
    <p:extLst>
      <p:ext uri="{BB962C8B-B14F-4D97-AF65-F5344CB8AC3E}">
        <p14:creationId xmlns:p14="http://schemas.microsoft.com/office/powerpoint/2010/main" val="255463778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0">
                                            <p:bg/>
                                          </p:spTgt>
                                        </p:tgtEl>
                                        <p:attrNameLst>
                                          <p:attrName>style.visibility</p:attrName>
                                        </p:attrNameLst>
                                      </p:cBhvr>
                                      <p:to>
                                        <p:strVal val="visible"/>
                                      </p:to>
                                    </p:set>
                                    <p:animEffect transition="in" filter="fade">
                                      <p:cBhvr>
                                        <p:cTn id="17" dur="1000">
                                          <p:stCondLst>
                                            <p:cond delay="0"/>
                                          </p:stCondLst>
                                        </p:cTn>
                                        <p:tgtEl>
                                          <p:spTgt spid="10">
                                            <p:bg/>
                                          </p:spTgt>
                                        </p:tgtEl>
                                      </p:cBhvr>
                                    </p:animEffect>
                                    <p:anim calcmode="lin" valueType="num">
                                      <p:cBhvr>
                                        <p:cTn id="18"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11">
                                            <p:bg/>
                                          </p:spTgt>
                                        </p:tgtEl>
                                        <p:attrNameLst>
                                          <p:attrName>style.visibility</p:attrName>
                                        </p:attrNameLst>
                                      </p:cBhvr>
                                      <p:to>
                                        <p:strVal val="visible"/>
                                      </p:to>
                                    </p:set>
                                    <p:animEffect transition="in" filter="fade">
                                      <p:cBhvr>
                                        <p:cTn id="23" dur="1000">
                                          <p:stCondLst>
                                            <p:cond delay="0"/>
                                          </p:stCondLst>
                                        </p:cTn>
                                        <p:tgtEl>
                                          <p:spTgt spid="11">
                                            <p:bg/>
                                          </p:spTgt>
                                        </p:tgtEl>
                                      </p:cBhvr>
                                    </p:animEffect>
                                    <p:anim calcmode="lin" valueType="num">
                                      <p:cBhvr>
                                        <p:cTn id="24"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10" grpId="0" build="p" animBg="1"/>
      <p:bldP spid="11" grpId="0" build="p" animBg="1"/>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694060" cy="1143000"/>
          </a:xfrm>
        </p:spPr>
        <p:txBody>
          <a:bodyPr/>
          <a:lstStyle/>
          <a:p>
            <a:pPr algn="ctr"/>
            <a:r>
              <a:rPr lang="uk-UA" altLang="ru-RU" sz="2800" b="1" dirty="0" smtClean="0">
                <a:solidFill>
                  <a:srgbClr val="FF0000"/>
                </a:solidFill>
              </a:rPr>
              <a:t>Дії з приховування вбивства</a:t>
            </a:r>
            <a:br>
              <a:rPr lang="uk-UA" altLang="ru-RU" sz="2800" b="1" dirty="0" smtClean="0">
                <a:solidFill>
                  <a:srgbClr val="FF0000"/>
                </a:solidFill>
              </a:rPr>
            </a:br>
            <a:r>
              <a:rPr lang="uk-UA" altLang="ru-RU" sz="2800" b="1" dirty="0" smtClean="0">
                <a:solidFill>
                  <a:srgbClr val="FF0000"/>
                </a:solidFill>
              </a:rPr>
              <a:t> підрозділяються на: </a:t>
            </a:r>
            <a:endParaRPr lang="uk-UA" altLang="ru-RU" sz="2800" b="1" dirty="0">
              <a:solidFill>
                <a:srgbClr val="FF0000"/>
              </a:solidFill>
            </a:endParaRPr>
          </a:p>
        </p:txBody>
      </p:sp>
      <p:sp>
        <p:nvSpPr>
          <p:cNvPr id="8" name="Rectangle 3"/>
          <p:cNvSpPr txBox="1">
            <a:spLocks noChangeArrowheads="1"/>
          </p:cNvSpPr>
          <p:nvPr/>
        </p:nvSpPr>
        <p:spPr bwMode="auto">
          <a:xfrm>
            <a:off x="431800" y="1952171"/>
            <a:ext cx="3664858"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2400" b="1" dirty="0" smtClean="0"/>
          </a:p>
          <a:p>
            <a:pPr marL="0" indent="0" algn="ctr">
              <a:buNone/>
            </a:pPr>
            <a:r>
              <a:rPr lang="uk-UA" sz="2400" b="1" dirty="0" smtClean="0"/>
              <a:t>дії щодо приховування трупу</a:t>
            </a:r>
          </a:p>
        </p:txBody>
      </p:sp>
      <p:sp>
        <p:nvSpPr>
          <p:cNvPr id="10" name="Rectangle 3"/>
          <p:cNvSpPr txBox="1">
            <a:spLocks noChangeArrowheads="1"/>
          </p:cNvSpPr>
          <p:nvPr/>
        </p:nvSpPr>
        <p:spPr bwMode="auto">
          <a:xfrm>
            <a:off x="5029200" y="4548413"/>
            <a:ext cx="3661229" cy="190499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2400" b="1" dirty="0" smtClean="0"/>
          </a:p>
          <a:p>
            <a:pPr marL="0" indent="0" algn="ctr">
              <a:buNone/>
            </a:pPr>
            <a:r>
              <a:rPr lang="uk-UA" sz="2400" b="1" dirty="0" smtClean="0"/>
              <a:t>дії </a:t>
            </a:r>
            <a:r>
              <a:rPr lang="uk-UA" sz="2400" b="1" dirty="0"/>
              <a:t>щодо </a:t>
            </a:r>
            <a:r>
              <a:rPr lang="ru-RU" sz="2400" b="1" dirty="0" err="1" smtClean="0"/>
              <a:t>створення</a:t>
            </a:r>
            <a:r>
              <a:rPr lang="ru-RU" sz="2400" b="1" dirty="0" smtClean="0"/>
              <a:t> </a:t>
            </a:r>
            <a:r>
              <a:rPr lang="ru-RU" sz="2400" b="1" dirty="0" err="1"/>
              <a:t>алібі</a:t>
            </a:r>
            <a:r>
              <a:rPr lang="ru-RU" sz="2400" b="1" dirty="0"/>
              <a:t> </a:t>
            </a:r>
            <a:r>
              <a:rPr lang="ru-RU" sz="2400" b="1" dirty="0" err="1" smtClean="0"/>
              <a:t>вбивці</a:t>
            </a:r>
            <a:endParaRPr lang="ru-RU" sz="2400" b="1" dirty="0"/>
          </a:p>
        </p:txBody>
      </p:sp>
      <p:sp>
        <p:nvSpPr>
          <p:cNvPr id="11" name="Rectangle 3"/>
          <p:cNvSpPr txBox="1">
            <a:spLocks noChangeArrowheads="1"/>
          </p:cNvSpPr>
          <p:nvPr/>
        </p:nvSpPr>
        <p:spPr bwMode="auto">
          <a:xfrm>
            <a:off x="410029" y="4548413"/>
            <a:ext cx="3661229" cy="190499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1200" b="1" dirty="0" smtClean="0"/>
          </a:p>
          <a:p>
            <a:pPr marL="0" indent="0" algn="ctr">
              <a:buNone/>
            </a:pPr>
            <a:r>
              <a:rPr lang="uk-UA" sz="2400" b="1" dirty="0" smtClean="0"/>
              <a:t>дії </a:t>
            </a:r>
            <a:r>
              <a:rPr lang="uk-UA" sz="2400" b="1" dirty="0"/>
              <a:t>щодо приховування </a:t>
            </a:r>
            <a:r>
              <a:rPr lang="ru-RU" sz="2400" b="1" dirty="0" err="1"/>
              <a:t>інших</a:t>
            </a:r>
            <a:r>
              <a:rPr lang="ru-RU" sz="2400" b="1" dirty="0"/>
              <a:t> </a:t>
            </a:r>
            <a:r>
              <a:rPr lang="ru-RU" sz="2400" b="1" dirty="0" err="1"/>
              <a:t>слідів</a:t>
            </a:r>
            <a:r>
              <a:rPr lang="ru-RU" sz="2400" b="1" dirty="0"/>
              <a:t> </a:t>
            </a:r>
            <a:r>
              <a:rPr lang="ru-RU" sz="2400" b="1" dirty="0" err="1"/>
              <a:t>злочину</a:t>
            </a:r>
            <a:endParaRPr lang="uk-UA" sz="2400" b="1" dirty="0"/>
          </a:p>
          <a:p>
            <a:pPr marL="0" indent="0" algn="ctr">
              <a:buNone/>
            </a:pPr>
            <a:endParaRPr lang="uk-UA" sz="2000" dirty="0"/>
          </a:p>
        </p:txBody>
      </p:sp>
      <p:sp>
        <p:nvSpPr>
          <p:cNvPr id="6" name="Rectangle 3"/>
          <p:cNvSpPr txBox="1">
            <a:spLocks noChangeArrowheads="1"/>
          </p:cNvSpPr>
          <p:nvPr/>
        </p:nvSpPr>
        <p:spPr bwMode="auto">
          <a:xfrm>
            <a:off x="5029200" y="1952172"/>
            <a:ext cx="3683001" cy="190499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2400" b="1" dirty="0" smtClean="0"/>
          </a:p>
          <a:p>
            <a:pPr marL="0" indent="0" algn="ctr">
              <a:buNone/>
            </a:pPr>
            <a:r>
              <a:rPr lang="uk-UA" sz="2400" b="1" dirty="0" smtClean="0"/>
              <a:t>дії </a:t>
            </a:r>
            <a:r>
              <a:rPr lang="uk-UA" sz="2400" b="1" dirty="0"/>
              <a:t>щодо приховування </a:t>
            </a:r>
            <a:r>
              <a:rPr lang="ru-RU" sz="2400" b="1" dirty="0" err="1"/>
              <a:t>знарядь</a:t>
            </a:r>
            <a:r>
              <a:rPr lang="ru-RU" sz="2400" b="1" dirty="0"/>
              <a:t> </a:t>
            </a:r>
            <a:r>
              <a:rPr lang="ru-RU" sz="2400" b="1" dirty="0" err="1"/>
              <a:t>злочину</a:t>
            </a:r>
            <a:endParaRPr lang="ru-RU" sz="2400" b="1" dirty="0"/>
          </a:p>
          <a:p>
            <a:pPr marL="0" indent="0" algn="ctr">
              <a:buNone/>
            </a:pPr>
            <a:endParaRPr lang="uk-UA" sz="2000" dirty="0"/>
          </a:p>
        </p:txBody>
      </p:sp>
    </p:spTree>
    <p:extLst>
      <p:ext uri="{BB962C8B-B14F-4D97-AF65-F5344CB8AC3E}">
        <p14:creationId xmlns:p14="http://schemas.microsoft.com/office/powerpoint/2010/main" val="356191682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0">
                                            <p:bg/>
                                          </p:spTgt>
                                        </p:tgtEl>
                                        <p:attrNameLst>
                                          <p:attrName>style.visibility</p:attrName>
                                        </p:attrNameLst>
                                      </p:cBhvr>
                                      <p:to>
                                        <p:strVal val="visible"/>
                                      </p:to>
                                    </p:set>
                                    <p:animEffect transition="in" filter="fade">
                                      <p:cBhvr>
                                        <p:cTn id="17" dur="1000">
                                          <p:stCondLst>
                                            <p:cond delay="0"/>
                                          </p:stCondLst>
                                        </p:cTn>
                                        <p:tgtEl>
                                          <p:spTgt spid="10">
                                            <p:bg/>
                                          </p:spTgt>
                                        </p:tgtEl>
                                      </p:cBhvr>
                                    </p:animEffect>
                                    <p:anim calcmode="lin" valueType="num">
                                      <p:cBhvr>
                                        <p:cTn id="18"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11">
                                            <p:bg/>
                                          </p:spTgt>
                                        </p:tgtEl>
                                        <p:attrNameLst>
                                          <p:attrName>style.visibility</p:attrName>
                                        </p:attrNameLst>
                                      </p:cBhvr>
                                      <p:to>
                                        <p:strVal val="visible"/>
                                      </p:to>
                                    </p:set>
                                    <p:animEffect transition="in" filter="fade">
                                      <p:cBhvr>
                                        <p:cTn id="23" dur="1000">
                                          <p:stCondLst>
                                            <p:cond delay="0"/>
                                          </p:stCondLst>
                                        </p:cTn>
                                        <p:tgtEl>
                                          <p:spTgt spid="11">
                                            <p:bg/>
                                          </p:spTgt>
                                        </p:tgtEl>
                                      </p:cBhvr>
                                    </p:animEffect>
                                    <p:anim calcmode="lin" valueType="num">
                                      <p:cBhvr>
                                        <p:cTn id="24"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26" fill="hold">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6">
                                            <p:bg/>
                                          </p:spTgt>
                                        </p:tgtEl>
                                        <p:attrNameLst>
                                          <p:attrName>style.visibility</p:attrName>
                                        </p:attrNameLst>
                                      </p:cBhvr>
                                      <p:to>
                                        <p:strVal val="visible"/>
                                      </p:to>
                                    </p:set>
                                    <p:animEffect transition="in" filter="fade">
                                      <p:cBhvr>
                                        <p:cTn id="29" dur="1000">
                                          <p:stCondLst>
                                            <p:cond delay="0"/>
                                          </p:stCondLst>
                                        </p:cTn>
                                        <p:tgtEl>
                                          <p:spTgt spid="6">
                                            <p:bg/>
                                          </p:spTgt>
                                        </p:tgtEl>
                                      </p:cBhvr>
                                    </p:animEffect>
                                    <p:anim calcmode="lin" valueType="num">
                                      <p:cBhvr>
                                        <p:cTn id="30"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10" grpId="0" build="p" animBg="1"/>
      <p:bldP spid="11" grpId="0" build="p" animBg="1"/>
      <p:bldP spid="6" grpId="0" build="p" animBg="1"/>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686800" cy="533400"/>
          </a:xfrm>
        </p:spPr>
        <p:txBody>
          <a:bodyPr/>
          <a:lstStyle/>
          <a:p>
            <a:pPr algn="ctr"/>
            <a:r>
              <a:rPr lang="uk-UA" altLang="ru-RU" sz="2800" b="1" dirty="0" smtClean="0">
                <a:solidFill>
                  <a:srgbClr val="FF0000"/>
                </a:solidFill>
              </a:rPr>
              <a:t>Дії з приховування вбивства</a:t>
            </a:r>
            <a:endParaRPr lang="uk-UA" altLang="ru-RU" sz="2800" b="1" dirty="0">
              <a:solidFill>
                <a:srgbClr val="FF0000"/>
              </a:solidFill>
            </a:endParaRPr>
          </a:p>
        </p:txBody>
      </p:sp>
      <p:sp>
        <p:nvSpPr>
          <p:cNvPr id="8" name="Rectangle 3"/>
          <p:cNvSpPr txBox="1">
            <a:spLocks noChangeArrowheads="1"/>
          </p:cNvSpPr>
          <p:nvPr/>
        </p:nvSpPr>
        <p:spPr bwMode="auto">
          <a:xfrm>
            <a:off x="304800" y="2997200"/>
            <a:ext cx="8610600" cy="1219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приховування вбивства може мати різні мотиви, а у випадках вчинення вбивства душевнохворими особами мотив може взагалі не проглядатися</a:t>
            </a:r>
            <a:endParaRPr lang="uk-UA" sz="2400" dirty="0"/>
          </a:p>
        </p:txBody>
      </p:sp>
      <p:sp>
        <p:nvSpPr>
          <p:cNvPr id="10" name="Rectangle 3"/>
          <p:cNvSpPr txBox="1">
            <a:spLocks noChangeArrowheads="1"/>
          </p:cNvSpPr>
          <p:nvPr/>
        </p:nvSpPr>
        <p:spPr bwMode="auto">
          <a:xfrm>
            <a:off x="304800" y="4376059"/>
            <a:ext cx="8610600" cy="914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ru-RU" sz="2400" dirty="0" err="1" smtClean="0"/>
              <a:t>ознакою</a:t>
            </a:r>
            <a:r>
              <a:rPr lang="ru-RU" sz="2400" dirty="0" smtClean="0"/>
              <a:t> </a:t>
            </a:r>
            <a:r>
              <a:rPr lang="ru-RU" sz="2400" dirty="0" err="1" smtClean="0"/>
              <a:t>приховування</a:t>
            </a:r>
            <a:r>
              <a:rPr lang="ru-RU" sz="2400" dirty="0" smtClean="0"/>
              <a:t> </a:t>
            </a:r>
            <a:r>
              <a:rPr lang="ru-RU" sz="2400" dirty="0" err="1"/>
              <a:t>вбивства</a:t>
            </a:r>
            <a:r>
              <a:rPr lang="ru-RU" sz="2400" dirty="0"/>
              <a:t> </a:t>
            </a:r>
            <a:r>
              <a:rPr lang="ru-RU" sz="2400" dirty="0" err="1"/>
              <a:t>може</a:t>
            </a:r>
            <a:r>
              <a:rPr lang="ru-RU" sz="2400" dirty="0"/>
              <a:t> бути </a:t>
            </a:r>
            <a:r>
              <a:rPr lang="ru-RU" sz="2400" dirty="0" err="1"/>
              <a:t>встановлений</a:t>
            </a:r>
            <a:r>
              <a:rPr lang="ru-RU" sz="2400" dirty="0"/>
              <a:t> факт </a:t>
            </a:r>
            <a:r>
              <a:rPr lang="ru-RU" sz="2400" dirty="0" err="1"/>
              <a:t>розбіжності</a:t>
            </a:r>
            <a:r>
              <a:rPr lang="ru-RU" sz="2400" dirty="0"/>
              <a:t> </a:t>
            </a:r>
            <a:r>
              <a:rPr lang="ru-RU" sz="2400" dirty="0" err="1"/>
              <a:t>місця</a:t>
            </a:r>
            <a:r>
              <a:rPr lang="ru-RU" sz="2400" dirty="0"/>
              <a:t> </a:t>
            </a:r>
            <a:r>
              <a:rPr lang="ru-RU" sz="2400" dirty="0" err="1"/>
              <a:t>вбивства</a:t>
            </a:r>
            <a:r>
              <a:rPr lang="ru-RU" sz="2400" dirty="0"/>
              <a:t> й </a:t>
            </a:r>
            <a:r>
              <a:rPr lang="ru-RU" sz="2400" dirty="0" err="1"/>
              <a:t>місця</a:t>
            </a:r>
            <a:r>
              <a:rPr lang="ru-RU" sz="2400" dirty="0"/>
              <a:t> </a:t>
            </a:r>
            <a:r>
              <a:rPr lang="ru-RU" sz="2400" dirty="0" err="1"/>
              <a:t>виявлення</a:t>
            </a:r>
            <a:r>
              <a:rPr lang="ru-RU" sz="2400" dirty="0"/>
              <a:t> трупа</a:t>
            </a:r>
            <a:endParaRPr lang="uk-UA" sz="2400" dirty="0">
              <a:solidFill>
                <a:srgbClr val="FF0000"/>
              </a:solidFill>
            </a:endParaRPr>
          </a:p>
        </p:txBody>
      </p:sp>
      <p:sp>
        <p:nvSpPr>
          <p:cNvPr id="11" name="Rectangle 3"/>
          <p:cNvSpPr txBox="1">
            <a:spLocks noChangeArrowheads="1"/>
          </p:cNvSpPr>
          <p:nvPr/>
        </p:nvSpPr>
        <p:spPr bwMode="auto">
          <a:xfrm>
            <a:off x="304800" y="1143000"/>
            <a:ext cx="8610600" cy="1600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не характерні для побутових вбивств, коли злочинець нерідко тривалий час перебуває неподалік від жертви, часто під впливом сп'яніння, не усвідомлюючи значення скоєних дій</a:t>
            </a:r>
            <a:endParaRPr lang="uk-UA" sz="2000" dirty="0"/>
          </a:p>
        </p:txBody>
      </p:sp>
      <p:sp>
        <p:nvSpPr>
          <p:cNvPr id="6" name="Rectangle 3"/>
          <p:cNvSpPr txBox="1">
            <a:spLocks noChangeArrowheads="1"/>
          </p:cNvSpPr>
          <p:nvPr/>
        </p:nvSpPr>
        <p:spPr bwMode="auto">
          <a:xfrm>
            <a:off x="304800" y="5410200"/>
            <a:ext cx="8610600" cy="1219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ru-RU" sz="1200" dirty="0" smtClean="0"/>
          </a:p>
          <a:p>
            <a:pPr marL="0" indent="0" algn="ctr">
              <a:buNone/>
            </a:pPr>
            <a:r>
              <a:rPr lang="ru-RU" sz="2400" dirty="0" err="1" smtClean="0"/>
              <a:t>інколи</a:t>
            </a:r>
            <a:r>
              <a:rPr lang="ru-RU" sz="2400" dirty="0" smtClean="0"/>
              <a:t> </a:t>
            </a:r>
            <a:r>
              <a:rPr lang="ru-RU" sz="2400" dirty="0" err="1" smtClean="0"/>
              <a:t>включають</a:t>
            </a:r>
            <a:r>
              <a:rPr lang="ru-RU" sz="2400" dirty="0" smtClean="0"/>
              <a:t> в себе </a:t>
            </a:r>
            <a:r>
              <a:rPr lang="ru-RU" sz="2400" dirty="0" err="1" smtClean="0">
                <a:solidFill>
                  <a:srgbClr val="FF0000"/>
                </a:solidFill>
              </a:rPr>
              <a:t>розчленування</a:t>
            </a:r>
            <a:r>
              <a:rPr lang="ru-RU" sz="2400" dirty="0" smtClean="0">
                <a:solidFill>
                  <a:srgbClr val="FF0000"/>
                </a:solidFill>
              </a:rPr>
              <a:t> </a:t>
            </a:r>
            <a:r>
              <a:rPr lang="ru-RU" sz="2400" dirty="0"/>
              <a:t>й </a:t>
            </a:r>
            <a:r>
              <a:rPr lang="ru-RU" sz="2400" dirty="0" err="1">
                <a:solidFill>
                  <a:srgbClr val="FF0000"/>
                </a:solidFill>
              </a:rPr>
              <a:t>спалення</a:t>
            </a:r>
            <a:r>
              <a:rPr lang="ru-RU" sz="2400" dirty="0">
                <a:solidFill>
                  <a:srgbClr val="FF0000"/>
                </a:solidFill>
              </a:rPr>
              <a:t> </a:t>
            </a:r>
            <a:r>
              <a:rPr lang="ru-RU" sz="2400" dirty="0" smtClean="0"/>
              <a:t>трупа </a:t>
            </a:r>
            <a:endParaRPr lang="ru-RU" sz="2400" dirty="0"/>
          </a:p>
        </p:txBody>
      </p:sp>
    </p:spTree>
    <p:extLst>
      <p:ext uri="{BB962C8B-B14F-4D97-AF65-F5344CB8AC3E}">
        <p14:creationId xmlns:p14="http://schemas.microsoft.com/office/powerpoint/2010/main" val="258343414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0">
                                            <p:bg/>
                                          </p:spTgt>
                                        </p:tgtEl>
                                        <p:attrNameLst>
                                          <p:attrName>style.visibility</p:attrName>
                                        </p:attrNameLst>
                                      </p:cBhvr>
                                      <p:to>
                                        <p:strVal val="visible"/>
                                      </p:to>
                                    </p:set>
                                    <p:animEffect transition="in" filter="fade">
                                      <p:cBhvr>
                                        <p:cTn id="17" dur="1000">
                                          <p:stCondLst>
                                            <p:cond delay="0"/>
                                          </p:stCondLst>
                                        </p:cTn>
                                        <p:tgtEl>
                                          <p:spTgt spid="10">
                                            <p:bg/>
                                          </p:spTgt>
                                        </p:tgtEl>
                                      </p:cBhvr>
                                    </p:animEffect>
                                    <p:anim calcmode="lin" valueType="num">
                                      <p:cBhvr>
                                        <p:cTn id="18"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11">
                                            <p:bg/>
                                          </p:spTgt>
                                        </p:tgtEl>
                                        <p:attrNameLst>
                                          <p:attrName>style.visibility</p:attrName>
                                        </p:attrNameLst>
                                      </p:cBhvr>
                                      <p:to>
                                        <p:strVal val="visible"/>
                                      </p:to>
                                    </p:set>
                                    <p:animEffect transition="in" filter="fade">
                                      <p:cBhvr>
                                        <p:cTn id="23" dur="1000">
                                          <p:stCondLst>
                                            <p:cond delay="0"/>
                                          </p:stCondLst>
                                        </p:cTn>
                                        <p:tgtEl>
                                          <p:spTgt spid="11">
                                            <p:bg/>
                                          </p:spTgt>
                                        </p:tgtEl>
                                      </p:cBhvr>
                                    </p:animEffect>
                                    <p:anim calcmode="lin" valueType="num">
                                      <p:cBhvr>
                                        <p:cTn id="24"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26" fill="hold">
                            <p:stCondLst>
                              <p:cond delay="3500"/>
                            </p:stCondLst>
                            <p:childTnLst>
                              <p:par>
                                <p:cTn id="27" presetID="40" presetClass="entr" presetSubtype="0" fill="hold" grpId="0" nodeType="afterEffect">
                                  <p:stCondLst>
                                    <p:cond delay="0"/>
                                  </p:stCondLst>
                                  <p:childTnLst>
                                    <p:set>
                                      <p:cBhvr>
                                        <p:cTn id="28" dur="1" fill="hold">
                                          <p:stCondLst>
                                            <p:cond delay="0"/>
                                          </p:stCondLst>
                                        </p:cTn>
                                        <p:tgtEl>
                                          <p:spTgt spid="6">
                                            <p:bg/>
                                          </p:spTgt>
                                        </p:tgtEl>
                                        <p:attrNameLst>
                                          <p:attrName>style.visibility</p:attrName>
                                        </p:attrNameLst>
                                      </p:cBhvr>
                                      <p:to>
                                        <p:strVal val="visible"/>
                                      </p:to>
                                    </p:set>
                                    <p:animEffect transition="in" filter="fade">
                                      <p:cBhvr>
                                        <p:cTn id="29" dur="1000">
                                          <p:stCondLst>
                                            <p:cond delay="0"/>
                                          </p:stCondLst>
                                        </p:cTn>
                                        <p:tgtEl>
                                          <p:spTgt spid="6">
                                            <p:bg/>
                                          </p:spTgt>
                                        </p:tgtEl>
                                      </p:cBhvr>
                                    </p:animEffect>
                                    <p:anim calcmode="lin" valueType="num">
                                      <p:cBhvr>
                                        <p:cTn id="30"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31"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10" grpId="0" build="p" animBg="1"/>
      <p:bldP spid="11" grpId="0" build="p" animBg="1"/>
      <p:bldP spid="6"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52400" y="381000"/>
            <a:ext cx="8839200" cy="685800"/>
          </a:xfrm>
        </p:spPr>
        <p:txBody>
          <a:bodyPr/>
          <a:lstStyle/>
          <a:p>
            <a:pPr algn="ctr"/>
            <a:r>
              <a:rPr lang="uk-UA" altLang="ru-RU" sz="3800" b="1" dirty="0" smtClean="0">
                <a:solidFill>
                  <a:srgbClr val="FF0000"/>
                </a:solidFill>
              </a:rPr>
              <a:t>Методика -</a:t>
            </a:r>
            <a:endParaRPr lang="uk-UA" altLang="ru-RU" sz="3800" b="1" dirty="0">
              <a:solidFill>
                <a:srgbClr val="FF0000"/>
              </a:solidFill>
            </a:endParaRPr>
          </a:p>
        </p:txBody>
      </p:sp>
      <p:sp>
        <p:nvSpPr>
          <p:cNvPr id="377859" name="Rectangle 3"/>
          <p:cNvSpPr>
            <a:spLocks noGrp="1" noChangeArrowheads="1"/>
          </p:cNvSpPr>
          <p:nvPr>
            <p:ph type="body" idx="1"/>
          </p:nvPr>
        </p:nvSpPr>
        <p:spPr>
          <a:xfrm>
            <a:off x="304800" y="1219200"/>
            <a:ext cx="8591550" cy="2743199"/>
          </a:xfrm>
          <a:solidFill>
            <a:schemeClr val="accent5"/>
          </a:solidFill>
        </p:spPr>
        <p:txBody>
          <a:bodyPr/>
          <a:lstStyle/>
          <a:p>
            <a:pPr marL="0" indent="0">
              <a:buNone/>
            </a:pPr>
            <a:r>
              <a:rPr lang="uk-UA" sz="2400" b="1" dirty="0" smtClean="0">
                <a:solidFill>
                  <a:schemeClr val="tx1"/>
                </a:solidFill>
              </a:rPr>
              <a:t>це сукупність способів, методів, правил, прийомів для систематичного, послідовного, найбільш ефективного проведення будь-якого конкретного дослідження. </a:t>
            </a:r>
            <a:r>
              <a:rPr lang="uk-UA" sz="2400" b="1" dirty="0" smtClean="0">
                <a:solidFill>
                  <a:srgbClr val="FF0000"/>
                </a:solidFill>
              </a:rPr>
              <a:t>Методика</a:t>
            </a:r>
            <a:r>
              <a:rPr lang="uk-UA" sz="2400" b="1" dirty="0" smtClean="0">
                <a:solidFill>
                  <a:schemeClr val="tx1"/>
                </a:solidFill>
              </a:rPr>
              <a:t> розробляє порядок проведення слідчих дій, рекомендує необхідні технічні засоби і прийоми для досягнення необхідних результатів, організаційні заходи, вказує специфіку слідчих дій.</a:t>
            </a:r>
            <a:endParaRPr lang="uk-UA" altLang="ru-RU" sz="2400" b="1" i="1" dirty="0"/>
          </a:p>
        </p:txBody>
      </p:sp>
      <p:sp>
        <p:nvSpPr>
          <p:cNvPr id="5" name="Rectangle 3"/>
          <p:cNvSpPr txBox="1">
            <a:spLocks noChangeArrowheads="1"/>
          </p:cNvSpPr>
          <p:nvPr/>
        </p:nvSpPr>
        <p:spPr bwMode="auto">
          <a:xfrm>
            <a:off x="304800" y="4267200"/>
            <a:ext cx="8591550" cy="2353396"/>
          </a:xfrm>
          <a:prstGeom prst="rect">
            <a:avLst/>
          </a:prstGeom>
          <a:solidFill>
            <a:schemeClr val="accent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b="1" kern="0" dirty="0" smtClean="0"/>
              <a:t>Вивчення особливостей, пов’язаних зі скоєнням і розслідуванням різних видів злочинів, розробка науково обґрунтованих рекомендацій і найбільш</a:t>
            </a:r>
          </a:p>
          <a:p>
            <a:pPr marL="0" indent="0">
              <a:buNone/>
            </a:pPr>
            <a:r>
              <a:rPr lang="uk-UA" sz="2400" b="1" kern="0" dirty="0" smtClean="0"/>
              <a:t>раціональної організації проведення розслідування складають </a:t>
            </a:r>
            <a:r>
              <a:rPr lang="uk-UA" sz="2400" b="1" kern="0" dirty="0" smtClean="0">
                <a:solidFill>
                  <a:srgbClr val="FF0000"/>
                </a:solidFill>
              </a:rPr>
              <a:t>предмет</a:t>
            </a:r>
            <a:r>
              <a:rPr lang="uk-UA" sz="2400" b="1" kern="0" dirty="0" smtClean="0"/>
              <a:t> і </a:t>
            </a:r>
            <a:r>
              <a:rPr lang="uk-UA" sz="2400" b="1" kern="0" dirty="0" smtClean="0">
                <a:solidFill>
                  <a:srgbClr val="FF0000"/>
                </a:solidFill>
              </a:rPr>
              <a:t>завдання</a:t>
            </a:r>
            <a:r>
              <a:rPr lang="uk-UA" sz="2400" b="1" kern="0" dirty="0" smtClean="0"/>
              <a:t> методики розслідування злочинів.</a:t>
            </a:r>
            <a:endParaRPr lang="uk-UA" altLang="ru-RU" sz="2400" b="1" i="1" kern="0" dirty="0"/>
          </a:p>
        </p:txBody>
      </p:sp>
    </p:spTree>
    <p:extLst>
      <p:ext uri="{BB962C8B-B14F-4D97-AF65-F5344CB8AC3E}">
        <p14:creationId xmlns:p14="http://schemas.microsoft.com/office/powerpoint/2010/main" val="363437663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77858"/>
                                        </p:tgtEl>
                                        <p:attrNameLst>
                                          <p:attrName>style.visibility</p:attrName>
                                        </p:attrNameLst>
                                      </p:cBhvr>
                                      <p:to>
                                        <p:strVal val="visible"/>
                                      </p:to>
                                    </p:set>
                                    <p:animEffect transition="in" filter="wipe(down)">
                                      <p:cBhvr>
                                        <p:cTn id="7" dur="500"/>
                                        <p:tgtEl>
                                          <p:spTgt spid="37785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377859">
                                            <p:bg/>
                                          </p:spTgt>
                                        </p:tgtEl>
                                        <p:attrNameLst>
                                          <p:attrName>style.visibility</p:attrName>
                                        </p:attrNameLst>
                                      </p:cBhvr>
                                      <p:to>
                                        <p:strVal val="visible"/>
                                      </p:to>
                                    </p:set>
                                    <p:animEffect transition="in" filter="fade">
                                      <p:cBhvr>
                                        <p:cTn id="11" dur="1000">
                                          <p:stCondLst>
                                            <p:cond delay="0"/>
                                          </p:stCondLst>
                                        </p:cTn>
                                        <p:tgtEl>
                                          <p:spTgt spid="377859">
                                            <p:bg/>
                                          </p:spTgt>
                                        </p:tgtEl>
                                      </p:cBhvr>
                                    </p:animEffect>
                                    <p:anim calcmode="lin" valueType="num">
                                      <p:cBhvr>
                                        <p:cTn id="12"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377859">
                                            <p:txEl>
                                              <p:pRg st="0" end="0"/>
                                            </p:txEl>
                                          </p:spTgt>
                                        </p:tgtEl>
                                        <p:attrNameLst>
                                          <p:attrName>style.visibility</p:attrName>
                                        </p:attrNameLst>
                                      </p:cBhvr>
                                      <p:to>
                                        <p:strVal val="visible"/>
                                      </p:to>
                                    </p:set>
                                    <p:animEffect transition="in" filter="fade">
                                      <p:cBhvr>
                                        <p:cTn id="18" dur="1000">
                                          <p:stCondLst>
                                            <p:cond delay="0"/>
                                          </p:stCondLst>
                                        </p:cTn>
                                        <p:tgtEl>
                                          <p:spTgt spid="377859">
                                            <p:txEl>
                                              <p:pRg st="0" end="0"/>
                                            </p:txEl>
                                          </p:spTgt>
                                        </p:tgtEl>
                                      </p:cBhvr>
                                    </p:animEffect>
                                    <p:anim calcmode="lin" valueType="num">
                                      <p:cBhvr>
                                        <p:cTn id="19"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par>
                          <p:cTn id="21" fill="hold">
                            <p:stCondLst>
                              <p:cond delay="1000"/>
                            </p:stCondLst>
                            <p:childTnLst>
                              <p:par>
                                <p:cTn id="22" presetID="40" presetClass="entr" presetSubtype="0" fill="hold" grpId="0" nodeType="afterEffect">
                                  <p:stCondLst>
                                    <p:cond delay="0"/>
                                  </p:stCondLst>
                                  <p:childTnLst>
                                    <p:set>
                                      <p:cBhvr>
                                        <p:cTn id="23" dur="1" fill="hold">
                                          <p:stCondLst>
                                            <p:cond delay="0"/>
                                          </p:stCondLst>
                                        </p:cTn>
                                        <p:tgtEl>
                                          <p:spTgt spid="5">
                                            <p:bg/>
                                          </p:spTgt>
                                        </p:tgtEl>
                                        <p:attrNameLst>
                                          <p:attrName>style.visibility</p:attrName>
                                        </p:attrNameLst>
                                      </p:cBhvr>
                                      <p:to>
                                        <p:strVal val="visible"/>
                                      </p:to>
                                    </p:set>
                                    <p:animEffect transition="in" filter="fade">
                                      <p:cBhvr>
                                        <p:cTn id="24" dur="1000">
                                          <p:stCondLst>
                                            <p:cond delay="0"/>
                                          </p:stCondLst>
                                        </p:cTn>
                                        <p:tgtEl>
                                          <p:spTgt spid="5">
                                            <p:bg/>
                                          </p:spTgt>
                                        </p:tgtEl>
                                      </p:cBhvr>
                                    </p:animEffect>
                                    <p:anim calcmode="lin" valueType="num">
                                      <p:cBhvr>
                                        <p:cTn id="25"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26"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0" presetClass="entr" presetSubtype="0"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Effect transition="in" filter="fade">
                                      <p:cBhvr>
                                        <p:cTn id="31" dur="1000">
                                          <p:stCondLst>
                                            <p:cond delay="0"/>
                                          </p:stCondLst>
                                        </p:cTn>
                                        <p:tgtEl>
                                          <p:spTgt spid="5">
                                            <p:txEl>
                                              <p:pRg st="0" end="0"/>
                                            </p:txEl>
                                          </p:spTgt>
                                        </p:tgtEl>
                                      </p:cBhvr>
                                    </p:animEffect>
                                    <p:anim calcmode="lin" valueType="num">
                                      <p:cBhvr>
                                        <p:cTn id="32" dur="1000" fill="hold">
                                          <p:stCondLst>
                                            <p:cond delay="0"/>
                                          </p:stCondLst>
                                        </p:cTn>
                                        <p:tgtEl>
                                          <p:spTgt spid="5">
                                            <p:txEl>
                                              <p:pRg st="0" end="0"/>
                                            </p:txEl>
                                          </p:spTgt>
                                        </p:tgtEl>
                                        <p:attrNameLst>
                                          <p:attrName>ppt_x</p:attrName>
                                        </p:attrNameLst>
                                      </p:cBhvr>
                                      <p:tavLst>
                                        <p:tav tm="0">
                                          <p:val>
                                            <p:strVal val="#ppt_x-.1"/>
                                          </p:val>
                                        </p:tav>
                                        <p:tav tm="100000">
                                          <p:val>
                                            <p:strVal val="#ppt_x"/>
                                          </p:val>
                                        </p:tav>
                                      </p:tavLst>
                                    </p:anim>
                                    <p:anim calcmode="lin" valueType="num">
                                      <p:cBhvr>
                                        <p:cTn id="33" dur="1000" fill="hold">
                                          <p:stCondLst>
                                            <p:cond delay="0"/>
                                          </p:stCondLst>
                                        </p:cTn>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0" presetClass="entr" presetSubtype="0" fill="hold" grpId="0" nodeType="clickEffect">
                                  <p:stCondLst>
                                    <p:cond delay="0"/>
                                  </p:stCondLst>
                                  <p:childTnLst>
                                    <p:set>
                                      <p:cBhvr>
                                        <p:cTn id="37" dur="1" fill="hold">
                                          <p:stCondLst>
                                            <p:cond delay="0"/>
                                          </p:stCondLst>
                                        </p:cTn>
                                        <p:tgtEl>
                                          <p:spTgt spid="5">
                                            <p:txEl>
                                              <p:pRg st="1" end="1"/>
                                            </p:txEl>
                                          </p:spTgt>
                                        </p:tgtEl>
                                        <p:attrNameLst>
                                          <p:attrName>style.visibility</p:attrName>
                                        </p:attrNameLst>
                                      </p:cBhvr>
                                      <p:to>
                                        <p:strVal val="visible"/>
                                      </p:to>
                                    </p:set>
                                    <p:animEffect transition="in" filter="fade">
                                      <p:cBhvr>
                                        <p:cTn id="38" dur="1000">
                                          <p:stCondLst>
                                            <p:cond delay="0"/>
                                          </p:stCondLst>
                                        </p:cTn>
                                        <p:tgtEl>
                                          <p:spTgt spid="5">
                                            <p:txEl>
                                              <p:pRg st="1" end="1"/>
                                            </p:txEl>
                                          </p:spTgt>
                                        </p:tgtEl>
                                      </p:cBhvr>
                                    </p:animEffect>
                                    <p:anim calcmode="lin" valueType="num">
                                      <p:cBhvr>
                                        <p:cTn id="39" dur="1000" fill="hold">
                                          <p:stCondLst>
                                            <p:cond delay="0"/>
                                          </p:stCondLst>
                                        </p:cTn>
                                        <p:tgtEl>
                                          <p:spTgt spid="5">
                                            <p:txEl>
                                              <p:pRg st="1" end="1"/>
                                            </p:txEl>
                                          </p:spTgt>
                                        </p:tgtEl>
                                        <p:attrNameLst>
                                          <p:attrName>ppt_x</p:attrName>
                                        </p:attrNameLst>
                                      </p:cBhvr>
                                      <p:tavLst>
                                        <p:tav tm="0">
                                          <p:val>
                                            <p:strVal val="#ppt_x-.1"/>
                                          </p:val>
                                        </p:tav>
                                        <p:tav tm="100000">
                                          <p:val>
                                            <p:strVal val="#ppt_x"/>
                                          </p:val>
                                        </p:tav>
                                      </p:tavLst>
                                    </p:anim>
                                    <p:anim calcmode="lin" valueType="num">
                                      <p:cBhvr>
                                        <p:cTn id="40" dur="1000" fill="hold">
                                          <p:stCondLst>
                                            <p:cond delay="0"/>
                                          </p:stCondLst>
                                        </p:cTn>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8" grpId="0"/>
      <p:bldP spid="377859" grpId="0" build="p" animBg="1"/>
      <p:bldP spid="5" grpId="0" build="p" animBg="1"/>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Rectangle 3"/>
          <p:cNvSpPr txBox="1">
            <a:spLocks noChangeArrowheads="1"/>
          </p:cNvSpPr>
          <p:nvPr/>
        </p:nvSpPr>
        <p:spPr bwMode="auto">
          <a:xfrm>
            <a:off x="279400" y="3512455"/>
            <a:ext cx="4140200" cy="300445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2400" dirty="0" smtClean="0">
              <a:solidFill>
                <a:srgbClr val="FF0000"/>
              </a:solidFill>
            </a:endParaRPr>
          </a:p>
          <a:p>
            <a:pPr marL="0" indent="0" algn="ctr">
              <a:buNone/>
            </a:pPr>
            <a:r>
              <a:rPr lang="uk-UA" sz="2400" dirty="0" smtClean="0">
                <a:solidFill>
                  <a:srgbClr val="FF0000"/>
                </a:solidFill>
              </a:rPr>
              <a:t>заздалегідь підготовленими</a:t>
            </a:r>
            <a:r>
              <a:rPr lang="uk-UA" sz="2400" dirty="0" smtClean="0"/>
              <a:t>, </a:t>
            </a:r>
          </a:p>
          <a:p>
            <a:pPr marL="0" indent="0" algn="ctr">
              <a:buNone/>
            </a:pPr>
            <a:r>
              <a:rPr lang="uk-UA" sz="2400" dirty="0" smtClean="0"/>
              <a:t>тобто  злочинець до вбивства планував певну послідовність своїх дій і дій жертви</a:t>
            </a:r>
          </a:p>
        </p:txBody>
      </p:sp>
      <p:sp>
        <p:nvSpPr>
          <p:cNvPr id="11" name="Rectangle 3"/>
          <p:cNvSpPr txBox="1">
            <a:spLocks noChangeArrowheads="1"/>
          </p:cNvSpPr>
          <p:nvPr/>
        </p:nvSpPr>
        <p:spPr bwMode="auto">
          <a:xfrm>
            <a:off x="279400" y="685800"/>
            <a:ext cx="8610600" cy="1981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solidFill>
                  <a:srgbClr val="FF0000"/>
                </a:solidFill>
              </a:rPr>
              <a:t>Інсценування</a:t>
            </a:r>
            <a:r>
              <a:rPr lang="uk-UA" sz="2400" dirty="0" smtClean="0"/>
              <a:t> </a:t>
            </a:r>
            <a:r>
              <a:rPr lang="uk-UA" sz="2400" dirty="0"/>
              <a:t>з метою </a:t>
            </a:r>
            <a:r>
              <a:rPr lang="uk-UA" sz="2400" dirty="0" smtClean="0"/>
              <a:t>приховування </a:t>
            </a:r>
            <a:r>
              <a:rPr lang="uk-UA" sz="2400" dirty="0"/>
              <a:t>вбивства слід відрізняти від дій осіб, що виявили труп першими й </a:t>
            </a:r>
            <a:r>
              <a:rPr lang="uk-UA" sz="2400" dirty="0" smtClean="0"/>
              <a:t>внесли зміни у </a:t>
            </a:r>
            <a:r>
              <a:rPr lang="uk-UA" sz="2400" dirty="0"/>
              <a:t>обстановку  </a:t>
            </a:r>
            <a:r>
              <a:rPr lang="uk-UA" sz="2400" dirty="0" smtClean="0"/>
              <a:t>події за </a:t>
            </a:r>
            <a:r>
              <a:rPr lang="uk-UA" sz="2400" dirty="0"/>
              <a:t>різними </a:t>
            </a:r>
            <a:r>
              <a:rPr lang="uk-UA" sz="2400" dirty="0" smtClean="0"/>
              <a:t>мотивами</a:t>
            </a:r>
          </a:p>
          <a:p>
            <a:pPr marL="0" indent="0" algn="ctr">
              <a:buNone/>
            </a:pPr>
            <a:r>
              <a:rPr lang="uk-UA" sz="2400" dirty="0" smtClean="0"/>
              <a:t>(</a:t>
            </a:r>
            <a:r>
              <a:rPr lang="uk-UA" sz="2400" dirty="0"/>
              <a:t>наприклад, при спробі надання допомоги, при бажанні не надавати розголосу </a:t>
            </a:r>
            <a:r>
              <a:rPr lang="uk-UA" sz="2400" dirty="0" smtClean="0"/>
              <a:t>факту </a:t>
            </a:r>
            <a:r>
              <a:rPr lang="uk-UA" sz="2400" dirty="0"/>
              <a:t>самогубства й т.п.). </a:t>
            </a:r>
          </a:p>
        </p:txBody>
      </p:sp>
      <p:sp>
        <p:nvSpPr>
          <p:cNvPr id="6" name="Rectangle 3"/>
          <p:cNvSpPr txBox="1">
            <a:spLocks noChangeArrowheads="1"/>
          </p:cNvSpPr>
          <p:nvPr/>
        </p:nvSpPr>
        <p:spPr bwMode="auto">
          <a:xfrm>
            <a:off x="4724399" y="3512455"/>
            <a:ext cx="4083957" cy="3004459"/>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2400" dirty="0" smtClean="0">
              <a:solidFill>
                <a:srgbClr val="FF0000"/>
              </a:solidFill>
            </a:endParaRPr>
          </a:p>
          <a:p>
            <a:pPr marL="0" indent="0" algn="ctr">
              <a:buNone/>
            </a:pPr>
            <a:r>
              <a:rPr lang="uk-UA" sz="2400" dirty="0" smtClean="0">
                <a:solidFill>
                  <a:srgbClr val="FF0000"/>
                </a:solidFill>
              </a:rPr>
              <a:t>непідготовленими</a:t>
            </a:r>
            <a:r>
              <a:rPr lang="uk-UA" sz="2400" dirty="0"/>
              <a:t>, </a:t>
            </a:r>
            <a:endParaRPr lang="uk-UA" sz="2400" dirty="0" smtClean="0"/>
          </a:p>
          <a:p>
            <a:pPr marL="0" indent="0" algn="ctr">
              <a:buNone/>
            </a:pPr>
            <a:r>
              <a:rPr lang="uk-UA" sz="2400" dirty="0" smtClean="0"/>
              <a:t>думка </a:t>
            </a:r>
            <a:r>
              <a:rPr lang="uk-UA" sz="2400" dirty="0"/>
              <a:t>про інсценування виникла у вбивці після вчинення вбивства.</a:t>
            </a:r>
          </a:p>
          <a:p>
            <a:pPr marL="0" indent="0" algn="ctr">
              <a:buNone/>
            </a:pPr>
            <a:endParaRPr lang="ru-RU" sz="1200" dirty="0" smtClean="0"/>
          </a:p>
        </p:txBody>
      </p:sp>
      <p:sp>
        <p:nvSpPr>
          <p:cNvPr id="7" name="Rectangle 2"/>
          <p:cNvSpPr txBox="1">
            <a:spLocks noChangeArrowheads="1"/>
          </p:cNvSpPr>
          <p:nvPr/>
        </p:nvSpPr>
        <p:spPr bwMode="auto">
          <a:xfrm>
            <a:off x="279400" y="2875642"/>
            <a:ext cx="8686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cs typeface="Arial" charset="0"/>
              </a:defRPr>
            </a:lvl2pPr>
            <a:lvl3pPr algn="l" rtl="0" fontAlgn="base">
              <a:spcBef>
                <a:spcPct val="0"/>
              </a:spcBef>
              <a:spcAft>
                <a:spcPct val="0"/>
              </a:spcAft>
              <a:defRPr sz="4400">
                <a:solidFill>
                  <a:schemeClr val="tx1"/>
                </a:solidFill>
                <a:latin typeface="Arial" charset="0"/>
                <a:cs typeface="Arial" charset="0"/>
              </a:defRPr>
            </a:lvl3pPr>
            <a:lvl4pPr algn="l" rtl="0" fontAlgn="base">
              <a:spcBef>
                <a:spcPct val="0"/>
              </a:spcBef>
              <a:spcAft>
                <a:spcPct val="0"/>
              </a:spcAft>
              <a:defRPr sz="4400">
                <a:solidFill>
                  <a:schemeClr val="tx1"/>
                </a:solidFill>
                <a:latin typeface="Arial" charset="0"/>
                <a:cs typeface="Arial" charset="0"/>
              </a:defRPr>
            </a:lvl4pPr>
            <a:lvl5pPr algn="l" rtl="0" fontAlgn="base">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a:lstStyle>
          <a:p>
            <a:pPr algn="ctr"/>
            <a:r>
              <a:rPr lang="uk-UA" altLang="ru-RU" sz="2800" b="1" kern="0" dirty="0" smtClean="0">
                <a:solidFill>
                  <a:srgbClr val="FF0000"/>
                </a:solidFill>
              </a:rPr>
              <a:t>Інсценування можуть бути</a:t>
            </a:r>
            <a:endParaRPr lang="uk-UA" altLang="ru-RU" sz="2800" b="1" kern="0" dirty="0">
              <a:solidFill>
                <a:srgbClr val="FF0000"/>
              </a:solidFill>
            </a:endParaRPr>
          </a:p>
        </p:txBody>
      </p:sp>
    </p:spTree>
    <p:extLst>
      <p:ext uri="{BB962C8B-B14F-4D97-AF65-F5344CB8AC3E}">
        <p14:creationId xmlns:p14="http://schemas.microsoft.com/office/powerpoint/2010/main" val="189864782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10">
                                            <p:bg/>
                                          </p:spTgt>
                                        </p:tgtEl>
                                        <p:attrNameLst>
                                          <p:attrName>style.visibility</p:attrName>
                                        </p:attrNameLst>
                                      </p:cBhvr>
                                      <p:to>
                                        <p:strVal val="visible"/>
                                      </p:to>
                                    </p:set>
                                    <p:animEffect transition="in" filter="fade">
                                      <p:cBhvr>
                                        <p:cTn id="7" dur="1000">
                                          <p:stCondLst>
                                            <p:cond delay="0"/>
                                          </p:stCondLst>
                                        </p:cTn>
                                        <p:tgtEl>
                                          <p:spTgt spid="10">
                                            <p:bg/>
                                          </p:spTgt>
                                        </p:tgtEl>
                                      </p:cBhvr>
                                    </p:animEffect>
                                    <p:anim calcmode="lin" valueType="num">
                                      <p:cBhvr>
                                        <p:cTn id="8" dur="1000" fill="hold">
                                          <p:stCondLst>
                                            <p:cond delay="0"/>
                                          </p:stCondLst>
                                        </p:cTn>
                                        <p:tgtEl>
                                          <p:spTgt spid="10">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10">
                                            <p:bg/>
                                          </p:spTgt>
                                        </p:tgtEl>
                                        <p:attrNameLst>
                                          <p:attrName>ppt_y</p:attrName>
                                        </p:attrNameLst>
                                      </p:cBhvr>
                                      <p:tavLst>
                                        <p:tav tm="0">
                                          <p:val>
                                            <p:strVal val="#ppt_y"/>
                                          </p:val>
                                        </p:tav>
                                        <p:tav tm="100000">
                                          <p:val>
                                            <p:strVal val="#ppt_y"/>
                                          </p:val>
                                        </p:tav>
                                      </p:tavLst>
                                    </p:anim>
                                  </p:childTnLst>
                                </p:cTn>
                              </p:par>
                            </p:childTnLst>
                          </p:cTn>
                        </p:par>
                        <p:par>
                          <p:cTn id="10" fill="hold">
                            <p:stCondLst>
                              <p:cond delay="1000"/>
                            </p:stCondLst>
                            <p:childTnLst>
                              <p:par>
                                <p:cTn id="11" presetID="40" presetClass="entr" presetSubtype="0" fill="hold" grpId="0" nodeType="afterEffect">
                                  <p:stCondLst>
                                    <p:cond delay="0"/>
                                  </p:stCondLst>
                                  <p:childTnLst>
                                    <p:set>
                                      <p:cBhvr>
                                        <p:cTn id="12" dur="1" fill="hold">
                                          <p:stCondLst>
                                            <p:cond delay="0"/>
                                          </p:stCondLst>
                                        </p:cTn>
                                        <p:tgtEl>
                                          <p:spTgt spid="11">
                                            <p:bg/>
                                          </p:spTgt>
                                        </p:tgtEl>
                                        <p:attrNameLst>
                                          <p:attrName>style.visibility</p:attrName>
                                        </p:attrNameLst>
                                      </p:cBhvr>
                                      <p:to>
                                        <p:strVal val="visible"/>
                                      </p:to>
                                    </p:set>
                                    <p:animEffect transition="in" filter="fade">
                                      <p:cBhvr>
                                        <p:cTn id="13" dur="1000">
                                          <p:stCondLst>
                                            <p:cond delay="0"/>
                                          </p:stCondLst>
                                        </p:cTn>
                                        <p:tgtEl>
                                          <p:spTgt spid="11">
                                            <p:bg/>
                                          </p:spTgt>
                                        </p:tgtEl>
                                      </p:cBhvr>
                                    </p:animEffect>
                                    <p:anim calcmode="lin" valueType="num">
                                      <p:cBhvr>
                                        <p:cTn id="14"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5"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16" fill="hold">
                            <p:stCondLst>
                              <p:cond delay="2000"/>
                            </p:stCondLst>
                            <p:childTnLst>
                              <p:par>
                                <p:cTn id="17" presetID="40" presetClass="entr" presetSubtype="0" fill="hold" grpId="0" nodeType="afterEffect">
                                  <p:stCondLst>
                                    <p:cond delay="0"/>
                                  </p:stCondLst>
                                  <p:childTnLst>
                                    <p:set>
                                      <p:cBhvr>
                                        <p:cTn id="18" dur="1" fill="hold">
                                          <p:stCondLst>
                                            <p:cond delay="0"/>
                                          </p:stCondLst>
                                        </p:cTn>
                                        <p:tgtEl>
                                          <p:spTgt spid="6">
                                            <p:bg/>
                                          </p:spTgt>
                                        </p:tgtEl>
                                        <p:attrNameLst>
                                          <p:attrName>style.visibility</p:attrName>
                                        </p:attrNameLst>
                                      </p:cBhvr>
                                      <p:to>
                                        <p:strVal val="visible"/>
                                      </p:to>
                                    </p:set>
                                    <p:animEffect transition="in" filter="fade">
                                      <p:cBhvr>
                                        <p:cTn id="19" dur="1000">
                                          <p:stCondLst>
                                            <p:cond delay="0"/>
                                          </p:stCondLst>
                                        </p:cTn>
                                        <p:tgtEl>
                                          <p:spTgt spid="6">
                                            <p:bg/>
                                          </p:spTgt>
                                        </p:tgtEl>
                                      </p:cBhvr>
                                    </p:animEffect>
                                    <p:anim calcmode="lin" valueType="num">
                                      <p:cBhvr>
                                        <p:cTn id="20"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21"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par>
                                <p:cTn id="22" presetID="22" presetClass="entr" presetSubtype="4" fill="hold" grpId="0" nodeType="with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animBg="1"/>
      <p:bldP spid="11" grpId="0" build="p" animBg="1"/>
      <p:bldP spid="6" grpId="0" build="p" animBg="1"/>
      <p:bldP spid="7" grpId="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686800" cy="533400"/>
          </a:xfrm>
        </p:spPr>
        <p:txBody>
          <a:bodyPr/>
          <a:lstStyle/>
          <a:p>
            <a:pPr algn="ctr"/>
            <a:r>
              <a:rPr lang="uk-UA" altLang="ru-RU" sz="2800" b="1" dirty="0" smtClean="0">
                <a:solidFill>
                  <a:srgbClr val="FF0000"/>
                </a:solidFill>
              </a:rPr>
              <a:t>Дані про особу потерпілого</a:t>
            </a:r>
            <a:endParaRPr lang="uk-UA" altLang="ru-RU" sz="2800" b="1" dirty="0">
              <a:solidFill>
                <a:srgbClr val="FF0000"/>
              </a:solidFill>
            </a:endParaRPr>
          </a:p>
        </p:txBody>
      </p:sp>
      <p:sp>
        <p:nvSpPr>
          <p:cNvPr id="8" name="Rectangle 3"/>
          <p:cNvSpPr txBox="1">
            <a:spLocks noChangeArrowheads="1"/>
          </p:cNvSpPr>
          <p:nvPr/>
        </p:nvSpPr>
        <p:spPr bwMode="auto">
          <a:xfrm>
            <a:off x="304800" y="2997200"/>
            <a:ext cx="8610600" cy="3479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endParaRPr lang="uk-UA" sz="800" dirty="0" smtClean="0"/>
          </a:p>
          <a:p>
            <a:pPr marL="0" indent="0" algn="ctr">
              <a:buNone/>
            </a:pPr>
            <a:r>
              <a:rPr lang="uk-UA" sz="2400" dirty="0" smtClean="0">
                <a:solidFill>
                  <a:srgbClr val="FF0000"/>
                </a:solidFill>
              </a:rPr>
              <a:t>Поведінка жертви </a:t>
            </a:r>
            <a:r>
              <a:rPr lang="uk-UA" sz="2400" dirty="0" smtClean="0"/>
              <a:t>може </a:t>
            </a:r>
            <a:r>
              <a:rPr lang="uk-UA" sz="2400" dirty="0"/>
              <a:t>виражатися в активному опорі вбивці, </a:t>
            </a:r>
            <a:r>
              <a:rPr lang="uk-UA" sz="2400" dirty="0" smtClean="0"/>
              <a:t>таким чином, </a:t>
            </a:r>
            <a:r>
              <a:rPr lang="uk-UA" sz="2400" dirty="0"/>
              <a:t>впливати на поведінку злочинця й </a:t>
            </a:r>
            <a:r>
              <a:rPr lang="uk-UA" sz="2400" dirty="0" smtClean="0"/>
              <a:t>відбиватися </a:t>
            </a:r>
            <a:r>
              <a:rPr lang="uk-UA" sz="2400" dirty="0"/>
              <a:t>в механізмі злочину. </a:t>
            </a:r>
            <a:endParaRPr lang="uk-UA" sz="2400" dirty="0" smtClean="0"/>
          </a:p>
          <a:p>
            <a:pPr marL="0" indent="0" algn="ctr">
              <a:buNone/>
            </a:pPr>
            <a:r>
              <a:rPr lang="uk-UA" sz="2400" dirty="0" smtClean="0"/>
              <a:t>Встановивши особу </a:t>
            </a:r>
            <a:r>
              <a:rPr lang="uk-UA" sz="2400" dirty="0"/>
              <a:t>жертви, </a:t>
            </a:r>
            <a:r>
              <a:rPr lang="uk-UA" sz="2400" dirty="0" smtClean="0"/>
              <a:t>поведінку </a:t>
            </a:r>
            <a:r>
              <a:rPr lang="uk-UA" sz="2400" dirty="0"/>
              <a:t>потерпілого перед </a:t>
            </a:r>
            <a:r>
              <a:rPr lang="uk-UA" sz="2400" dirty="0" smtClean="0"/>
              <a:t>вбивством </a:t>
            </a:r>
            <a:r>
              <a:rPr lang="uk-UA" sz="2400" dirty="0"/>
              <a:t>і під час </a:t>
            </a:r>
            <a:r>
              <a:rPr lang="uk-UA" sz="2400" dirty="0" smtClean="0"/>
              <a:t>вбивства</a:t>
            </a:r>
            <a:r>
              <a:rPr lang="uk-UA" sz="2400" dirty="0"/>
              <a:t>, слідчий одержує можливість точніше визначити мотив і </a:t>
            </a:r>
            <a:r>
              <a:rPr lang="uk-UA" sz="2400" dirty="0" smtClean="0"/>
              <a:t>мету, </a:t>
            </a:r>
            <a:r>
              <a:rPr lang="uk-UA" sz="2400" dirty="0"/>
              <a:t>а з урахуванням даних про механізм </a:t>
            </a:r>
            <a:r>
              <a:rPr lang="uk-UA" sz="2400" dirty="0" smtClean="0"/>
              <a:t>вбивства </a:t>
            </a:r>
            <a:r>
              <a:rPr lang="uk-UA" sz="2400" dirty="0"/>
              <a:t>- висунути версію про </a:t>
            </a:r>
            <a:r>
              <a:rPr lang="uk-UA" sz="2400" dirty="0" smtClean="0"/>
              <a:t>причетних </a:t>
            </a:r>
            <a:r>
              <a:rPr lang="uk-UA" sz="2400" dirty="0"/>
              <a:t>осіб</a:t>
            </a:r>
          </a:p>
        </p:txBody>
      </p:sp>
      <p:sp>
        <p:nvSpPr>
          <p:cNvPr id="11" name="Rectangle 3"/>
          <p:cNvSpPr txBox="1">
            <a:spLocks noChangeArrowheads="1"/>
          </p:cNvSpPr>
          <p:nvPr/>
        </p:nvSpPr>
        <p:spPr bwMode="auto">
          <a:xfrm>
            <a:off x="304800" y="1143000"/>
            <a:ext cx="8610600" cy="1600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дослідження особи </a:t>
            </a:r>
            <a:r>
              <a:rPr lang="uk-UA" sz="2400" dirty="0"/>
              <a:t>потерпілого і його дій безпосередньо перед </a:t>
            </a:r>
            <a:r>
              <a:rPr lang="uk-UA" sz="2400" dirty="0" smtClean="0"/>
              <a:t>вбивством </a:t>
            </a:r>
            <a:r>
              <a:rPr lang="uk-UA" sz="2400" dirty="0"/>
              <a:t>- необхідна частина розслідування, оскільки поведінка жертви нерідко буває </a:t>
            </a:r>
            <a:r>
              <a:rPr lang="uk-UA" sz="2400" dirty="0" smtClean="0"/>
              <a:t>провокаційною, легковажно-необережною, </a:t>
            </a:r>
            <a:r>
              <a:rPr lang="uk-UA" sz="2400" dirty="0" err="1" smtClean="0"/>
              <a:t>віктимною</a:t>
            </a:r>
            <a:r>
              <a:rPr lang="uk-UA" sz="2000" dirty="0" smtClean="0"/>
              <a:t> </a:t>
            </a:r>
            <a:endParaRPr lang="uk-UA" sz="2000" dirty="0"/>
          </a:p>
        </p:txBody>
      </p:sp>
    </p:spTree>
    <p:extLst>
      <p:ext uri="{BB962C8B-B14F-4D97-AF65-F5344CB8AC3E}">
        <p14:creationId xmlns:p14="http://schemas.microsoft.com/office/powerpoint/2010/main" val="84728754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1">
                                            <p:bg/>
                                          </p:spTgt>
                                        </p:tgtEl>
                                        <p:attrNameLst>
                                          <p:attrName>style.visibility</p:attrName>
                                        </p:attrNameLst>
                                      </p:cBhvr>
                                      <p:to>
                                        <p:strVal val="visible"/>
                                      </p:to>
                                    </p:set>
                                    <p:animEffect transition="in" filter="fade">
                                      <p:cBhvr>
                                        <p:cTn id="17" dur="1000">
                                          <p:stCondLst>
                                            <p:cond delay="0"/>
                                          </p:stCondLst>
                                        </p:cTn>
                                        <p:tgtEl>
                                          <p:spTgt spid="11">
                                            <p:bg/>
                                          </p:spTgt>
                                        </p:tgtEl>
                                      </p:cBhvr>
                                    </p:animEffect>
                                    <p:anim calcmode="lin" valueType="num">
                                      <p:cBhvr>
                                        <p:cTn id="18"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11" grpId="0" build="p" animBg="1"/>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914400"/>
          </a:xfrm>
        </p:spPr>
        <p:txBody>
          <a:bodyPr/>
          <a:lstStyle/>
          <a:p>
            <a:pPr algn="ctr"/>
            <a:r>
              <a:rPr lang="ru-RU" altLang="ru-RU" sz="2800" b="1" dirty="0" err="1">
                <a:solidFill>
                  <a:srgbClr val="FF0000"/>
                </a:solidFill>
              </a:rPr>
              <a:t>Категорії</a:t>
            </a:r>
            <a:r>
              <a:rPr lang="ru-RU" altLang="ru-RU" sz="2800" b="1" dirty="0">
                <a:solidFill>
                  <a:srgbClr val="FF0000"/>
                </a:solidFill>
              </a:rPr>
              <a:t> людей, </a:t>
            </a:r>
            <a:r>
              <a:rPr lang="ru-RU" altLang="ru-RU" sz="2800" b="1" dirty="0" err="1">
                <a:solidFill>
                  <a:srgbClr val="FF0000"/>
                </a:solidFill>
              </a:rPr>
              <a:t>які</a:t>
            </a:r>
            <a:r>
              <a:rPr lang="ru-RU" altLang="ru-RU" sz="2800" b="1" dirty="0">
                <a:solidFill>
                  <a:srgbClr val="FF0000"/>
                </a:solidFill>
              </a:rPr>
              <a:t> </a:t>
            </a:r>
            <a:r>
              <a:rPr lang="ru-RU" altLang="ru-RU" sz="2800" b="1" dirty="0" err="1" smtClean="0">
                <a:solidFill>
                  <a:srgbClr val="FF0000"/>
                </a:solidFill>
              </a:rPr>
              <a:t>найчастіше</a:t>
            </a:r>
            <a:r>
              <a:rPr lang="ru-RU" altLang="ru-RU" sz="2800" b="1" dirty="0" smtClean="0">
                <a:solidFill>
                  <a:srgbClr val="FF0000"/>
                </a:solidFill>
              </a:rPr>
              <a:t> </a:t>
            </a:r>
            <a:r>
              <a:rPr lang="ru-RU" altLang="ru-RU" sz="2800" b="1" dirty="0" err="1" smtClean="0">
                <a:solidFill>
                  <a:srgbClr val="FF0000"/>
                </a:solidFill>
              </a:rPr>
              <a:t>виявляються</a:t>
            </a:r>
            <a:r>
              <a:rPr lang="ru-RU" altLang="ru-RU" sz="2800" b="1" dirty="0" smtClean="0">
                <a:solidFill>
                  <a:srgbClr val="FF0000"/>
                </a:solidFill>
              </a:rPr>
              <a:t> </a:t>
            </a:r>
            <a:r>
              <a:rPr lang="ru-RU" altLang="ru-RU" sz="2800" b="1" dirty="0">
                <a:solidFill>
                  <a:srgbClr val="FF0000"/>
                </a:solidFill>
              </a:rPr>
              <a:t>в </a:t>
            </a:r>
            <a:r>
              <a:rPr lang="ru-RU" altLang="ru-RU" sz="2800" b="1" dirty="0" err="1">
                <a:solidFill>
                  <a:srgbClr val="FF0000"/>
                </a:solidFill>
              </a:rPr>
              <a:t>небезпечній</a:t>
            </a:r>
            <a:r>
              <a:rPr lang="ru-RU" altLang="ru-RU" sz="2800" b="1" dirty="0">
                <a:solidFill>
                  <a:srgbClr val="FF0000"/>
                </a:solidFill>
              </a:rPr>
              <a:t> </a:t>
            </a:r>
            <a:r>
              <a:rPr lang="ru-RU" altLang="ru-RU" sz="2800" b="1" dirty="0" err="1">
                <a:solidFill>
                  <a:srgbClr val="FF0000"/>
                </a:solidFill>
              </a:rPr>
              <a:t>ситуації</a:t>
            </a:r>
            <a:r>
              <a:rPr lang="ru-RU" altLang="ru-RU" sz="2800" b="1" dirty="0">
                <a:solidFill>
                  <a:srgbClr val="FF0000"/>
                </a:solidFill>
              </a:rPr>
              <a:t> </a:t>
            </a:r>
            <a:r>
              <a:rPr lang="ru-RU" altLang="ru-RU" sz="2800" b="1" dirty="0" smtClean="0">
                <a:solidFill>
                  <a:srgbClr val="FF0000"/>
                </a:solidFill>
              </a:rPr>
              <a:t>й </a:t>
            </a:r>
            <a:r>
              <a:rPr lang="ru-RU" altLang="ru-RU" sz="2800" b="1" dirty="0" err="1" smtClean="0">
                <a:solidFill>
                  <a:srgbClr val="FF0000"/>
                </a:solidFill>
              </a:rPr>
              <a:t>стають</a:t>
            </a:r>
            <a:r>
              <a:rPr lang="ru-RU" altLang="ru-RU" sz="2800" b="1" dirty="0" smtClean="0">
                <a:solidFill>
                  <a:srgbClr val="FF0000"/>
                </a:solidFill>
              </a:rPr>
              <a:t> </a:t>
            </a:r>
            <a:r>
              <a:rPr lang="ru-RU" altLang="ru-RU" sz="2800" b="1" dirty="0">
                <a:solidFill>
                  <a:srgbClr val="FF0000"/>
                </a:solidFill>
              </a:rPr>
              <a:t>жертвами:</a:t>
            </a:r>
          </a:p>
        </p:txBody>
      </p:sp>
      <p:sp>
        <p:nvSpPr>
          <p:cNvPr id="8" name="Rectangle 3"/>
          <p:cNvSpPr txBox="1">
            <a:spLocks noChangeArrowheads="1"/>
          </p:cNvSpPr>
          <p:nvPr/>
        </p:nvSpPr>
        <p:spPr bwMode="auto">
          <a:xfrm>
            <a:off x="304800" y="4343400"/>
            <a:ext cx="8610600" cy="2362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2. Люди </a:t>
            </a:r>
            <a:r>
              <a:rPr lang="uk-UA" sz="2400" dirty="0"/>
              <a:t>із грубою, зухвалою поведінкою, що легко вступають у сварки, схильні до легковажних знайомств і </a:t>
            </a:r>
            <a:r>
              <a:rPr lang="uk-UA" sz="2400" dirty="0" smtClean="0"/>
              <a:t>гучних розваг, хуліганських витівок, </a:t>
            </a:r>
            <a:r>
              <a:rPr lang="uk-UA" sz="2400" dirty="0"/>
              <a:t>що вживають алкоголь, наркотики. Для цієї категорії характерні так звані безмотивні вбивства, убивства в бійці, у результаті випадкового </a:t>
            </a:r>
            <a:r>
              <a:rPr lang="uk-UA" sz="2400" dirty="0" smtClean="0"/>
              <a:t>конфлікту</a:t>
            </a:r>
            <a:endParaRPr lang="uk-UA" sz="2400" dirty="0"/>
          </a:p>
        </p:txBody>
      </p:sp>
      <p:sp>
        <p:nvSpPr>
          <p:cNvPr id="11" name="Rectangle 3"/>
          <p:cNvSpPr txBox="1">
            <a:spLocks noChangeArrowheads="1"/>
          </p:cNvSpPr>
          <p:nvPr/>
        </p:nvSpPr>
        <p:spPr bwMode="auto">
          <a:xfrm>
            <a:off x="304800" y="1524000"/>
            <a:ext cx="8610600" cy="2667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1. Особи</a:t>
            </a:r>
            <a:r>
              <a:rPr lang="uk-UA" sz="2400" dirty="0"/>
              <a:t>, </a:t>
            </a:r>
            <a:r>
              <a:rPr lang="uk-UA" sz="2400" dirty="0" smtClean="0"/>
              <a:t>у обов'язок </a:t>
            </a:r>
            <a:r>
              <a:rPr lang="uk-UA" sz="2400" dirty="0"/>
              <a:t>яких входить охорона громадського порядку, матеріальних цінностей. </a:t>
            </a:r>
            <a:endParaRPr lang="uk-UA" sz="2400" dirty="0" smtClean="0"/>
          </a:p>
          <a:p>
            <a:pPr marL="0" indent="0" algn="ctr">
              <a:buNone/>
            </a:pPr>
            <a:r>
              <a:rPr lang="uk-UA" sz="2400" dirty="0" smtClean="0"/>
              <a:t>Це </a:t>
            </a:r>
            <a:r>
              <a:rPr lang="uk-UA" sz="2400" dirty="0"/>
              <a:t>працівники органів внутрішніх справ і органів безпеки, служб охорони, </a:t>
            </a:r>
            <a:r>
              <a:rPr lang="uk-UA" sz="2400" dirty="0" smtClean="0"/>
              <a:t>сторожи, </a:t>
            </a:r>
            <a:r>
              <a:rPr lang="uk-UA" sz="2400" dirty="0"/>
              <a:t>інкасатори й т.п. Для цієї категорії найбільш частою ситуацією є вбивство при заволодінні майном або при запобіганні порушень громадського порядку.</a:t>
            </a:r>
            <a:endParaRPr lang="uk-UA" sz="2000" dirty="0"/>
          </a:p>
        </p:txBody>
      </p:sp>
    </p:spTree>
    <p:extLst>
      <p:ext uri="{BB962C8B-B14F-4D97-AF65-F5344CB8AC3E}">
        <p14:creationId xmlns:p14="http://schemas.microsoft.com/office/powerpoint/2010/main" val="335713429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1">
                                            <p:bg/>
                                          </p:spTgt>
                                        </p:tgtEl>
                                        <p:attrNameLst>
                                          <p:attrName>style.visibility</p:attrName>
                                        </p:attrNameLst>
                                      </p:cBhvr>
                                      <p:to>
                                        <p:strVal val="visible"/>
                                      </p:to>
                                    </p:set>
                                    <p:animEffect transition="in" filter="fade">
                                      <p:cBhvr>
                                        <p:cTn id="17" dur="1000">
                                          <p:stCondLst>
                                            <p:cond delay="0"/>
                                          </p:stCondLst>
                                        </p:cTn>
                                        <p:tgtEl>
                                          <p:spTgt spid="11">
                                            <p:bg/>
                                          </p:spTgt>
                                        </p:tgtEl>
                                      </p:cBhvr>
                                    </p:animEffect>
                                    <p:anim calcmode="lin" valueType="num">
                                      <p:cBhvr>
                                        <p:cTn id="18"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11" grpId="0" build="p" animBg="1"/>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914400"/>
          </a:xfrm>
        </p:spPr>
        <p:txBody>
          <a:bodyPr/>
          <a:lstStyle/>
          <a:p>
            <a:pPr algn="ctr"/>
            <a:r>
              <a:rPr lang="ru-RU" altLang="ru-RU" sz="2800" b="1" dirty="0" err="1">
                <a:solidFill>
                  <a:srgbClr val="FF0000"/>
                </a:solidFill>
              </a:rPr>
              <a:t>Категорії</a:t>
            </a:r>
            <a:r>
              <a:rPr lang="ru-RU" altLang="ru-RU" sz="2800" b="1" dirty="0">
                <a:solidFill>
                  <a:srgbClr val="FF0000"/>
                </a:solidFill>
              </a:rPr>
              <a:t> людей, </a:t>
            </a:r>
            <a:r>
              <a:rPr lang="ru-RU" altLang="ru-RU" sz="2800" b="1" dirty="0" err="1">
                <a:solidFill>
                  <a:srgbClr val="FF0000"/>
                </a:solidFill>
              </a:rPr>
              <a:t>які</a:t>
            </a:r>
            <a:r>
              <a:rPr lang="ru-RU" altLang="ru-RU" sz="2800" b="1" dirty="0">
                <a:solidFill>
                  <a:srgbClr val="FF0000"/>
                </a:solidFill>
              </a:rPr>
              <a:t> </a:t>
            </a:r>
            <a:r>
              <a:rPr lang="ru-RU" altLang="ru-RU" sz="2800" b="1" dirty="0" err="1" smtClean="0">
                <a:solidFill>
                  <a:srgbClr val="FF0000"/>
                </a:solidFill>
              </a:rPr>
              <a:t>найчастіше</a:t>
            </a:r>
            <a:r>
              <a:rPr lang="ru-RU" altLang="ru-RU" sz="2800" b="1" dirty="0" smtClean="0">
                <a:solidFill>
                  <a:srgbClr val="FF0000"/>
                </a:solidFill>
              </a:rPr>
              <a:t> </a:t>
            </a:r>
            <a:r>
              <a:rPr lang="ru-RU" altLang="ru-RU" sz="2800" b="1" dirty="0" err="1" smtClean="0">
                <a:solidFill>
                  <a:srgbClr val="FF0000"/>
                </a:solidFill>
              </a:rPr>
              <a:t>виявляються</a:t>
            </a:r>
            <a:r>
              <a:rPr lang="ru-RU" altLang="ru-RU" sz="2800" b="1" dirty="0" smtClean="0">
                <a:solidFill>
                  <a:srgbClr val="FF0000"/>
                </a:solidFill>
              </a:rPr>
              <a:t> </a:t>
            </a:r>
            <a:r>
              <a:rPr lang="ru-RU" altLang="ru-RU" sz="2800" b="1" dirty="0">
                <a:solidFill>
                  <a:srgbClr val="FF0000"/>
                </a:solidFill>
              </a:rPr>
              <a:t>в </a:t>
            </a:r>
            <a:r>
              <a:rPr lang="ru-RU" altLang="ru-RU" sz="2800" b="1" dirty="0" err="1">
                <a:solidFill>
                  <a:srgbClr val="FF0000"/>
                </a:solidFill>
              </a:rPr>
              <a:t>небезпечній</a:t>
            </a:r>
            <a:r>
              <a:rPr lang="ru-RU" altLang="ru-RU" sz="2800" b="1" dirty="0">
                <a:solidFill>
                  <a:srgbClr val="FF0000"/>
                </a:solidFill>
              </a:rPr>
              <a:t> </a:t>
            </a:r>
            <a:r>
              <a:rPr lang="ru-RU" altLang="ru-RU" sz="2800" b="1" dirty="0" err="1">
                <a:solidFill>
                  <a:srgbClr val="FF0000"/>
                </a:solidFill>
              </a:rPr>
              <a:t>ситуації</a:t>
            </a:r>
            <a:r>
              <a:rPr lang="ru-RU" altLang="ru-RU" sz="2800" b="1" dirty="0">
                <a:solidFill>
                  <a:srgbClr val="FF0000"/>
                </a:solidFill>
              </a:rPr>
              <a:t> </a:t>
            </a:r>
            <a:r>
              <a:rPr lang="ru-RU" altLang="ru-RU" sz="2800" b="1" dirty="0" smtClean="0">
                <a:solidFill>
                  <a:srgbClr val="FF0000"/>
                </a:solidFill>
              </a:rPr>
              <a:t>й </a:t>
            </a:r>
            <a:r>
              <a:rPr lang="ru-RU" altLang="ru-RU" sz="2800" b="1" dirty="0" err="1" smtClean="0">
                <a:solidFill>
                  <a:srgbClr val="FF0000"/>
                </a:solidFill>
              </a:rPr>
              <a:t>стають</a:t>
            </a:r>
            <a:r>
              <a:rPr lang="ru-RU" altLang="ru-RU" sz="2800" b="1" dirty="0" smtClean="0">
                <a:solidFill>
                  <a:srgbClr val="FF0000"/>
                </a:solidFill>
              </a:rPr>
              <a:t> </a:t>
            </a:r>
            <a:r>
              <a:rPr lang="ru-RU" altLang="ru-RU" sz="2800" b="1" dirty="0">
                <a:solidFill>
                  <a:srgbClr val="FF0000"/>
                </a:solidFill>
              </a:rPr>
              <a:t>жертвами:</a:t>
            </a:r>
          </a:p>
        </p:txBody>
      </p:sp>
      <p:sp>
        <p:nvSpPr>
          <p:cNvPr id="8" name="Rectangle 3"/>
          <p:cNvSpPr txBox="1">
            <a:spLocks noChangeArrowheads="1"/>
          </p:cNvSpPr>
          <p:nvPr/>
        </p:nvSpPr>
        <p:spPr bwMode="auto">
          <a:xfrm>
            <a:off x="304800" y="5410200"/>
            <a:ext cx="8610600" cy="12954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5. Особи, що займаються нелегальним або великим бізнесом, або політики</a:t>
            </a:r>
            <a:endParaRPr lang="uk-UA" sz="2400" dirty="0"/>
          </a:p>
        </p:txBody>
      </p:sp>
      <p:sp>
        <p:nvSpPr>
          <p:cNvPr id="11" name="Rectangle 3"/>
          <p:cNvSpPr txBox="1">
            <a:spLocks noChangeArrowheads="1"/>
          </p:cNvSpPr>
          <p:nvPr/>
        </p:nvSpPr>
        <p:spPr bwMode="auto">
          <a:xfrm>
            <a:off x="304800" y="1524000"/>
            <a:ext cx="8610600" cy="13335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3. Люди, що конфліктують у подружніх або любовних відносинах. </a:t>
            </a:r>
          </a:p>
          <a:p>
            <a:pPr marL="0" indent="0" algn="ctr">
              <a:buNone/>
            </a:pPr>
            <a:r>
              <a:rPr lang="uk-UA" sz="2400" dirty="0" smtClean="0"/>
              <a:t>Тут частими мотивами є помста, ревнощі, зрада й т.п. </a:t>
            </a:r>
            <a:endParaRPr lang="uk-UA" sz="2400" dirty="0"/>
          </a:p>
        </p:txBody>
      </p:sp>
      <p:sp>
        <p:nvSpPr>
          <p:cNvPr id="5" name="Rectangle 3"/>
          <p:cNvSpPr txBox="1">
            <a:spLocks noChangeArrowheads="1"/>
          </p:cNvSpPr>
          <p:nvPr/>
        </p:nvSpPr>
        <p:spPr bwMode="auto">
          <a:xfrm>
            <a:off x="304800" y="3009900"/>
            <a:ext cx="8610600" cy="22479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4. Найменш фізично й морально захищені особи - підлітки, діти, у тому числі немовлята, і особи літнього віку. Причиною вбивства можуть бути сексуальні домагання, корисливі спонукання, хуліганські дії, а відносно  людей похилого віку найчастіше  спонукальною причиною вбивства є заволодіння їхнім майном або помста. </a:t>
            </a:r>
            <a:endParaRPr lang="uk-UA" sz="2400" dirty="0"/>
          </a:p>
        </p:txBody>
      </p:sp>
    </p:spTree>
    <p:extLst>
      <p:ext uri="{BB962C8B-B14F-4D97-AF65-F5344CB8AC3E}">
        <p14:creationId xmlns:p14="http://schemas.microsoft.com/office/powerpoint/2010/main" val="2157503502"/>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8">
                                            <p:bg/>
                                          </p:spTgt>
                                        </p:tgtEl>
                                        <p:attrNameLst>
                                          <p:attrName>style.visibility</p:attrName>
                                        </p:attrNameLst>
                                      </p:cBhvr>
                                      <p:to>
                                        <p:strVal val="visible"/>
                                      </p:to>
                                    </p:set>
                                    <p:animEffect transition="in" filter="fade">
                                      <p:cBhvr>
                                        <p:cTn id="11" dur="1000">
                                          <p:stCondLst>
                                            <p:cond delay="0"/>
                                          </p:stCondLst>
                                        </p:cTn>
                                        <p:tgtEl>
                                          <p:spTgt spid="8">
                                            <p:bg/>
                                          </p:spTgt>
                                        </p:tgtEl>
                                      </p:cBhvr>
                                    </p:animEffect>
                                    <p:anim calcmode="lin" valueType="num">
                                      <p:cBhvr>
                                        <p:cTn id="12" dur="1000" fill="hold">
                                          <p:stCondLst>
                                            <p:cond delay="0"/>
                                          </p:stCondLst>
                                        </p:cTn>
                                        <p:tgtEl>
                                          <p:spTgt spid="8">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8">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11">
                                            <p:bg/>
                                          </p:spTgt>
                                        </p:tgtEl>
                                        <p:attrNameLst>
                                          <p:attrName>style.visibility</p:attrName>
                                        </p:attrNameLst>
                                      </p:cBhvr>
                                      <p:to>
                                        <p:strVal val="visible"/>
                                      </p:to>
                                    </p:set>
                                    <p:animEffect transition="in" filter="fade">
                                      <p:cBhvr>
                                        <p:cTn id="17" dur="1000">
                                          <p:stCondLst>
                                            <p:cond delay="0"/>
                                          </p:stCondLst>
                                        </p:cTn>
                                        <p:tgtEl>
                                          <p:spTgt spid="11">
                                            <p:bg/>
                                          </p:spTgt>
                                        </p:tgtEl>
                                      </p:cBhvr>
                                    </p:animEffect>
                                    <p:anim calcmode="lin" valueType="num">
                                      <p:cBhvr>
                                        <p:cTn id="18"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5">
                                            <p:bg/>
                                          </p:spTgt>
                                        </p:tgtEl>
                                        <p:attrNameLst>
                                          <p:attrName>style.visibility</p:attrName>
                                        </p:attrNameLst>
                                      </p:cBhvr>
                                      <p:to>
                                        <p:strVal val="visible"/>
                                      </p:to>
                                    </p:set>
                                    <p:animEffect transition="in" filter="fade">
                                      <p:cBhvr>
                                        <p:cTn id="23" dur="1000">
                                          <p:stCondLst>
                                            <p:cond delay="0"/>
                                          </p:stCondLst>
                                        </p:cTn>
                                        <p:tgtEl>
                                          <p:spTgt spid="5">
                                            <p:bg/>
                                          </p:spTgt>
                                        </p:tgtEl>
                                      </p:cBhvr>
                                    </p:animEffect>
                                    <p:anim calcmode="lin" valueType="num">
                                      <p:cBhvr>
                                        <p:cTn id="24"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animBg="1"/>
      <p:bldP spid="11" grpId="0" build="p" animBg="1"/>
      <p:bldP spid="5" grpId="0" build="p" animBg="1"/>
    </p:bld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Дані</a:t>
            </a:r>
            <a:r>
              <a:rPr lang="ru-RU" altLang="ru-RU" sz="2800" b="1" dirty="0" smtClean="0">
                <a:solidFill>
                  <a:srgbClr val="FF0000"/>
                </a:solidFill>
              </a:rPr>
              <a:t> про особу </a:t>
            </a:r>
            <a:r>
              <a:rPr lang="ru-RU" altLang="ru-RU" sz="2800" b="1" dirty="0" err="1" smtClean="0">
                <a:solidFill>
                  <a:srgbClr val="FF0000"/>
                </a:solidFill>
              </a:rPr>
              <a:t>вбивці</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800" y="1066800"/>
            <a:ext cx="8610600" cy="2286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u="sng" dirty="0">
                <a:solidFill>
                  <a:srgbClr val="FF0000"/>
                </a:solidFill>
              </a:rPr>
              <a:t>Найбільш типовий портрет </a:t>
            </a:r>
            <a:r>
              <a:rPr lang="uk-UA" sz="2400" u="sng" dirty="0" smtClean="0">
                <a:solidFill>
                  <a:srgbClr val="FF0000"/>
                </a:solidFill>
              </a:rPr>
              <a:t>вбивці</a:t>
            </a:r>
            <a:r>
              <a:rPr lang="uk-UA" sz="2400" dirty="0" smtClean="0">
                <a:solidFill>
                  <a:srgbClr val="FF0000"/>
                </a:solidFill>
              </a:rPr>
              <a:t> </a:t>
            </a:r>
            <a:r>
              <a:rPr lang="uk-UA" sz="2400" dirty="0"/>
              <a:t>- чоловік у віці від 18 до 50 років, зловживає алкогольними напоями або наркотиками, відрізняється антигромадською поведінкою, брутальністю, жорстокістю, нерідко </a:t>
            </a:r>
            <a:r>
              <a:rPr lang="uk-UA" sz="2400" dirty="0" smtClean="0"/>
              <a:t>підвищеною </a:t>
            </a:r>
            <a:r>
              <a:rPr lang="uk-UA" sz="2400" dirty="0"/>
              <a:t>половою збудливістю й неповажним відношенням до жінок, раніше, як правило, </a:t>
            </a:r>
            <a:r>
              <a:rPr lang="uk-UA" sz="2400" dirty="0" smtClean="0"/>
              <a:t>притягувався </a:t>
            </a:r>
            <a:r>
              <a:rPr lang="uk-UA" sz="2400" dirty="0"/>
              <a:t>кримінальної відповідальності. </a:t>
            </a:r>
          </a:p>
        </p:txBody>
      </p:sp>
      <p:sp>
        <p:nvSpPr>
          <p:cNvPr id="5" name="Rectangle 3"/>
          <p:cNvSpPr txBox="1">
            <a:spLocks noChangeArrowheads="1"/>
          </p:cNvSpPr>
          <p:nvPr/>
        </p:nvSpPr>
        <p:spPr bwMode="auto">
          <a:xfrm>
            <a:off x="304800" y="3581400"/>
            <a:ext cx="8610600" cy="3124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Серед </a:t>
            </a:r>
            <a:r>
              <a:rPr lang="uk-UA" sz="2400" dirty="0" smtClean="0"/>
              <a:t>вбивць </a:t>
            </a:r>
            <a:r>
              <a:rPr lang="uk-UA" sz="2400" dirty="0"/>
              <a:t>нерідкі випадки психічних захворювань, часто в ході </a:t>
            </a:r>
            <a:r>
              <a:rPr lang="uk-UA" sz="2400" dirty="0" smtClean="0"/>
              <a:t>слідства з'ясовується</a:t>
            </a:r>
            <a:r>
              <a:rPr lang="uk-UA" sz="2400" dirty="0"/>
              <a:t>, що вони потребують  лікування від алкоголізму або </a:t>
            </a:r>
            <a:r>
              <a:rPr lang="uk-UA" sz="2400" dirty="0" smtClean="0"/>
              <a:t>наркоманії</a:t>
            </a:r>
            <a:r>
              <a:rPr lang="uk-UA" sz="2400" dirty="0"/>
              <a:t>. </a:t>
            </a:r>
            <a:endParaRPr lang="uk-UA" sz="2400" dirty="0" smtClean="0"/>
          </a:p>
          <a:p>
            <a:pPr marL="0" indent="0" algn="ctr">
              <a:buNone/>
            </a:pPr>
            <a:r>
              <a:rPr lang="uk-UA" sz="2400" dirty="0" smtClean="0"/>
              <a:t>Ця </a:t>
            </a:r>
            <a:r>
              <a:rPr lang="uk-UA" sz="2400" dirty="0"/>
              <a:t>характеристика </a:t>
            </a:r>
            <a:r>
              <a:rPr lang="uk-UA" sz="2400" dirty="0" smtClean="0"/>
              <a:t>є слушною </a:t>
            </a:r>
            <a:r>
              <a:rPr lang="uk-UA" sz="2400" dirty="0"/>
              <a:t>для більшості випадків побутових очевидних </a:t>
            </a:r>
            <a:r>
              <a:rPr lang="uk-UA" sz="2400" dirty="0" smtClean="0"/>
              <a:t>вбивств</a:t>
            </a:r>
            <a:r>
              <a:rPr lang="uk-UA" sz="2400" dirty="0"/>
              <a:t>, а також деяких випадків вуличних корисливих </a:t>
            </a:r>
            <a:r>
              <a:rPr lang="uk-UA" sz="2400" dirty="0" smtClean="0"/>
              <a:t>вбивств</a:t>
            </a:r>
            <a:r>
              <a:rPr lang="uk-UA" sz="2400" dirty="0"/>
              <a:t>.</a:t>
            </a:r>
          </a:p>
        </p:txBody>
      </p:sp>
    </p:spTree>
    <p:extLst>
      <p:ext uri="{BB962C8B-B14F-4D97-AF65-F5344CB8AC3E}">
        <p14:creationId xmlns:p14="http://schemas.microsoft.com/office/powerpoint/2010/main" val="75886654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1">
                                            <p:bg/>
                                          </p:spTgt>
                                        </p:tgtEl>
                                        <p:attrNameLst>
                                          <p:attrName>style.visibility</p:attrName>
                                        </p:attrNameLst>
                                      </p:cBhvr>
                                      <p:to>
                                        <p:strVal val="visible"/>
                                      </p:to>
                                    </p:set>
                                    <p:animEffect transition="in" filter="fade">
                                      <p:cBhvr>
                                        <p:cTn id="11" dur="1000">
                                          <p:stCondLst>
                                            <p:cond delay="0"/>
                                          </p:stCondLst>
                                        </p:cTn>
                                        <p:tgtEl>
                                          <p:spTgt spid="11">
                                            <p:bg/>
                                          </p:spTgt>
                                        </p:tgtEl>
                                      </p:cBhvr>
                                    </p:animEffect>
                                    <p:anim calcmode="lin" valueType="num">
                                      <p:cBhvr>
                                        <p:cTn id="12"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fade">
                                      <p:cBhvr>
                                        <p:cTn id="17" dur="1000">
                                          <p:stCondLst>
                                            <p:cond delay="0"/>
                                          </p:stCondLst>
                                        </p:cTn>
                                        <p:tgtEl>
                                          <p:spTgt spid="5">
                                            <p:bg/>
                                          </p:spTgt>
                                        </p:tgtEl>
                                      </p:cBhvr>
                                    </p:animEffect>
                                    <p:anim calcmode="lin" valueType="num">
                                      <p:cBhvr>
                                        <p:cTn id="18"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uild="p" animBg="1"/>
      <p:bldP spid="5" grpId="0" build="p" animBg="1"/>
    </p:bld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Дані</a:t>
            </a:r>
            <a:r>
              <a:rPr lang="ru-RU" altLang="ru-RU" sz="2800" b="1" dirty="0" smtClean="0">
                <a:solidFill>
                  <a:srgbClr val="FF0000"/>
                </a:solidFill>
              </a:rPr>
              <a:t> про особу </a:t>
            </a:r>
            <a:r>
              <a:rPr lang="ru-RU" altLang="ru-RU" sz="2800" b="1" dirty="0" err="1" smtClean="0">
                <a:solidFill>
                  <a:srgbClr val="FF0000"/>
                </a:solidFill>
              </a:rPr>
              <a:t>вбивці</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800" y="1066800"/>
            <a:ext cx="8610600" cy="1600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Дані, отримані при огляді місця події або місця виявлення </a:t>
            </a:r>
            <a:r>
              <a:rPr lang="uk-UA" sz="2400" dirty="0" smtClean="0"/>
              <a:t>трупу </a:t>
            </a:r>
            <a:r>
              <a:rPr lang="uk-UA" sz="2400" dirty="0"/>
              <a:t>в сукупності з інформацією про спосіб </a:t>
            </a:r>
            <a:r>
              <a:rPr lang="uk-UA" sz="2400" dirty="0" smtClean="0"/>
              <a:t>вчинення злочину</a:t>
            </a:r>
            <a:r>
              <a:rPr lang="uk-UA" sz="2400" dirty="0"/>
              <a:t>, дають можливість висунути версії про </a:t>
            </a:r>
            <a:r>
              <a:rPr lang="uk-UA" sz="2400" dirty="0" smtClean="0"/>
              <a:t>особу вбивці </a:t>
            </a:r>
            <a:r>
              <a:rPr lang="uk-UA" sz="2400" dirty="0"/>
              <a:t>й характер його взаємин з потерпілим.</a:t>
            </a:r>
          </a:p>
        </p:txBody>
      </p:sp>
      <p:sp>
        <p:nvSpPr>
          <p:cNvPr id="5" name="Rectangle 3"/>
          <p:cNvSpPr txBox="1">
            <a:spLocks noChangeArrowheads="1"/>
          </p:cNvSpPr>
          <p:nvPr/>
        </p:nvSpPr>
        <p:spPr bwMode="auto">
          <a:xfrm>
            <a:off x="304800" y="2895600"/>
            <a:ext cx="8610600"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П</a:t>
            </a:r>
            <a:r>
              <a:rPr lang="uk-UA" sz="2400" dirty="0" smtClean="0"/>
              <a:t>ереміщення трупу </a:t>
            </a:r>
            <a:r>
              <a:rPr lang="uk-UA" sz="2400" dirty="0"/>
              <a:t>в затишне місце, маскування його (землею, листами, травою, гілками і т.д. ), утоплення, </a:t>
            </a:r>
            <a:r>
              <a:rPr lang="uk-UA" sz="2400" dirty="0" smtClean="0"/>
              <a:t>закопування трупу </a:t>
            </a:r>
            <a:r>
              <a:rPr lang="uk-UA" sz="2400" dirty="0"/>
              <a:t>і його частин, спотворювання </a:t>
            </a:r>
            <a:r>
              <a:rPr lang="uk-UA" sz="2400" dirty="0" smtClean="0"/>
              <a:t>обличчя </a:t>
            </a:r>
            <a:r>
              <a:rPr lang="uk-UA" sz="2400" dirty="0"/>
              <a:t>часто свідчать про </a:t>
            </a:r>
            <a:r>
              <a:rPr lang="uk-UA" sz="2400" dirty="0" smtClean="0"/>
              <a:t>вчинення злочину </a:t>
            </a:r>
            <a:r>
              <a:rPr lang="uk-UA" sz="2400" dirty="0"/>
              <a:t>особою із числа його найближчого оточення (дружина, родич, приятель і т.п. ).</a:t>
            </a:r>
          </a:p>
        </p:txBody>
      </p:sp>
      <p:sp>
        <p:nvSpPr>
          <p:cNvPr id="6" name="Rectangle 3"/>
          <p:cNvSpPr txBox="1">
            <a:spLocks noChangeArrowheads="1"/>
          </p:cNvSpPr>
          <p:nvPr/>
        </p:nvSpPr>
        <p:spPr bwMode="auto">
          <a:xfrm>
            <a:off x="304800" y="4953000"/>
            <a:ext cx="8610600" cy="1447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Вбивства </a:t>
            </a:r>
            <a:r>
              <a:rPr lang="uk-UA" sz="2400" dirty="0"/>
              <a:t>дітей і підлітків у віці 5-17 років чоловічої статі в більшості випадків </a:t>
            </a:r>
            <a:r>
              <a:rPr lang="uk-UA" sz="2400" dirty="0" smtClean="0"/>
              <a:t>вчинюють підлітки </a:t>
            </a:r>
            <a:r>
              <a:rPr lang="uk-UA" sz="2400" dirty="0"/>
              <a:t>у віці 10-16 </a:t>
            </a:r>
            <a:r>
              <a:rPr lang="uk-UA" sz="2400" dirty="0" smtClean="0"/>
              <a:t>років, </a:t>
            </a:r>
            <a:r>
              <a:rPr lang="uk-UA" sz="2400" dirty="0"/>
              <a:t>що є </a:t>
            </a:r>
            <a:r>
              <a:rPr lang="uk-UA" sz="2400" dirty="0" smtClean="0"/>
              <a:t>приятелями</a:t>
            </a:r>
            <a:r>
              <a:rPr lang="uk-UA" sz="2400" dirty="0"/>
              <a:t> </a:t>
            </a:r>
            <a:r>
              <a:rPr lang="uk-UA" sz="2400" dirty="0" smtClean="0"/>
              <a:t>потерпілих</a:t>
            </a:r>
            <a:endParaRPr lang="uk-UA" sz="2400" dirty="0"/>
          </a:p>
        </p:txBody>
      </p:sp>
    </p:spTree>
    <p:extLst>
      <p:ext uri="{BB962C8B-B14F-4D97-AF65-F5344CB8AC3E}">
        <p14:creationId xmlns:p14="http://schemas.microsoft.com/office/powerpoint/2010/main" val="630108230"/>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1">
                                            <p:bg/>
                                          </p:spTgt>
                                        </p:tgtEl>
                                        <p:attrNameLst>
                                          <p:attrName>style.visibility</p:attrName>
                                        </p:attrNameLst>
                                      </p:cBhvr>
                                      <p:to>
                                        <p:strVal val="visible"/>
                                      </p:to>
                                    </p:set>
                                    <p:animEffect transition="in" filter="fade">
                                      <p:cBhvr>
                                        <p:cTn id="11" dur="1000">
                                          <p:stCondLst>
                                            <p:cond delay="0"/>
                                          </p:stCondLst>
                                        </p:cTn>
                                        <p:tgtEl>
                                          <p:spTgt spid="11">
                                            <p:bg/>
                                          </p:spTgt>
                                        </p:tgtEl>
                                      </p:cBhvr>
                                    </p:animEffect>
                                    <p:anim calcmode="lin" valueType="num">
                                      <p:cBhvr>
                                        <p:cTn id="12"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fade">
                                      <p:cBhvr>
                                        <p:cTn id="17" dur="1000">
                                          <p:stCondLst>
                                            <p:cond delay="0"/>
                                          </p:stCondLst>
                                        </p:cTn>
                                        <p:tgtEl>
                                          <p:spTgt spid="5">
                                            <p:bg/>
                                          </p:spTgt>
                                        </p:tgtEl>
                                      </p:cBhvr>
                                    </p:animEffect>
                                    <p:anim calcmode="lin" valueType="num">
                                      <p:cBhvr>
                                        <p:cTn id="18"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6">
                                            <p:bg/>
                                          </p:spTgt>
                                        </p:tgtEl>
                                        <p:attrNameLst>
                                          <p:attrName>style.visibility</p:attrName>
                                        </p:attrNameLst>
                                      </p:cBhvr>
                                      <p:to>
                                        <p:strVal val="visible"/>
                                      </p:to>
                                    </p:set>
                                    <p:animEffect transition="in" filter="fade">
                                      <p:cBhvr>
                                        <p:cTn id="23" dur="1000">
                                          <p:stCondLst>
                                            <p:cond delay="0"/>
                                          </p:stCondLst>
                                        </p:cTn>
                                        <p:tgtEl>
                                          <p:spTgt spid="6">
                                            <p:bg/>
                                          </p:spTgt>
                                        </p:tgtEl>
                                      </p:cBhvr>
                                    </p:animEffect>
                                    <p:anim calcmode="lin" valueType="num">
                                      <p:cBhvr>
                                        <p:cTn id="24"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uild="p" animBg="1"/>
      <p:bldP spid="5" grpId="0" build="p" animBg="1"/>
      <p:bldP spid="6" grpId="0" build="p" animBg="1"/>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Дані</a:t>
            </a:r>
            <a:r>
              <a:rPr lang="ru-RU" altLang="ru-RU" sz="2800" b="1" dirty="0" smtClean="0">
                <a:solidFill>
                  <a:srgbClr val="FF0000"/>
                </a:solidFill>
              </a:rPr>
              <a:t> про особу </a:t>
            </a:r>
            <a:r>
              <a:rPr lang="ru-RU" altLang="ru-RU" sz="2800" b="1" dirty="0" err="1" smtClean="0">
                <a:solidFill>
                  <a:srgbClr val="FF0000"/>
                </a:solidFill>
              </a:rPr>
              <a:t>вбивці</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800" y="1066800"/>
            <a:ext cx="8610600"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Особливо </a:t>
            </a:r>
            <a:r>
              <a:rPr lang="uk-UA" sz="2400" dirty="0" smtClean="0"/>
              <a:t>важкими </a:t>
            </a:r>
            <a:r>
              <a:rPr lang="uk-UA" sz="2400" dirty="0"/>
              <a:t>можуть бути для розслідування випадки дій професійних </a:t>
            </a:r>
            <a:r>
              <a:rPr lang="uk-UA" sz="2400" dirty="0" smtClean="0"/>
              <a:t>вбивць</a:t>
            </a:r>
            <a:r>
              <a:rPr lang="uk-UA" sz="2400" dirty="0"/>
              <a:t>, що пройшли спеціальну підготовку в ході військової або іншої спеціальної служби, </a:t>
            </a:r>
            <a:r>
              <a:rPr lang="uk-UA" sz="2400" dirty="0" smtClean="0"/>
              <a:t>ті, що володіють </a:t>
            </a:r>
            <a:r>
              <a:rPr lang="uk-UA" sz="2400" dirty="0"/>
              <a:t>високорозвиненими інтелектуальними </a:t>
            </a:r>
            <a:r>
              <a:rPr lang="uk-UA" sz="2400" dirty="0" smtClean="0"/>
              <a:t>здібностями, </a:t>
            </a:r>
            <a:r>
              <a:rPr lang="uk-UA" sz="2400" dirty="0"/>
              <a:t>знаннями в області </a:t>
            </a:r>
            <a:r>
              <a:rPr lang="uk-UA" sz="2400" dirty="0" smtClean="0"/>
              <a:t>криміналістики</a:t>
            </a:r>
            <a:endParaRPr lang="uk-UA" sz="2400" dirty="0"/>
          </a:p>
        </p:txBody>
      </p:sp>
      <p:sp>
        <p:nvSpPr>
          <p:cNvPr id="5" name="Rectangle 3"/>
          <p:cNvSpPr txBox="1">
            <a:spLocks noChangeArrowheads="1"/>
          </p:cNvSpPr>
          <p:nvPr/>
        </p:nvSpPr>
        <p:spPr bwMode="auto">
          <a:xfrm>
            <a:off x="324757" y="3200400"/>
            <a:ext cx="8610600" cy="1524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Саме з таких осіб </a:t>
            </a:r>
            <a:r>
              <a:rPr lang="uk-UA" sz="2400" dirty="0" smtClean="0"/>
              <a:t>підбираються виконавці </a:t>
            </a:r>
            <a:r>
              <a:rPr lang="uk-UA" sz="2400" dirty="0"/>
              <a:t>у випадках необхідності </a:t>
            </a:r>
            <a:r>
              <a:rPr lang="uk-UA" sz="2400" dirty="0" smtClean="0"/>
              <a:t>вчинення </a:t>
            </a:r>
            <a:r>
              <a:rPr lang="uk-UA" sz="2400" dirty="0"/>
              <a:t>так званих </a:t>
            </a:r>
            <a:r>
              <a:rPr lang="uk-UA" sz="2400" dirty="0" smtClean="0"/>
              <a:t>замовних вбивств</a:t>
            </a:r>
            <a:r>
              <a:rPr lang="uk-UA" sz="2400" dirty="0"/>
              <a:t>, тобто  вбивств, </a:t>
            </a:r>
            <a:r>
              <a:rPr lang="uk-UA" sz="2400" dirty="0" smtClean="0"/>
              <a:t>вчинених на </a:t>
            </a:r>
            <a:r>
              <a:rPr lang="uk-UA" sz="2400" dirty="0"/>
              <a:t>замовлення конкретної особи або злочинної </a:t>
            </a:r>
            <a:r>
              <a:rPr lang="uk-UA" sz="2400" dirty="0" smtClean="0"/>
              <a:t>організації</a:t>
            </a:r>
            <a:endParaRPr lang="uk-UA" sz="2400" dirty="0"/>
          </a:p>
        </p:txBody>
      </p:sp>
      <p:sp>
        <p:nvSpPr>
          <p:cNvPr id="6" name="Rectangle 3"/>
          <p:cNvSpPr txBox="1">
            <a:spLocks noChangeArrowheads="1"/>
          </p:cNvSpPr>
          <p:nvPr/>
        </p:nvSpPr>
        <p:spPr bwMode="auto">
          <a:xfrm>
            <a:off x="346528" y="4953000"/>
            <a:ext cx="8610600" cy="1600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Такі ж особи вчиняють політичні вбивства (терористичні акти). </a:t>
            </a:r>
            <a:r>
              <a:rPr lang="uk-UA" sz="2400" dirty="0" err="1" smtClean="0"/>
              <a:t>Природньо</a:t>
            </a:r>
            <a:r>
              <a:rPr lang="uk-UA" sz="2400" dirty="0" smtClean="0"/>
              <a:t>, що для таких осіб характерним є залишення мінімуму слідів їх злочинної діяльності</a:t>
            </a:r>
            <a:endParaRPr lang="uk-UA" sz="2400" dirty="0"/>
          </a:p>
        </p:txBody>
      </p:sp>
    </p:spTree>
    <p:extLst>
      <p:ext uri="{BB962C8B-B14F-4D97-AF65-F5344CB8AC3E}">
        <p14:creationId xmlns:p14="http://schemas.microsoft.com/office/powerpoint/2010/main" val="1177781319"/>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1">
                                            <p:bg/>
                                          </p:spTgt>
                                        </p:tgtEl>
                                        <p:attrNameLst>
                                          <p:attrName>style.visibility</p:attrName>
                                        </p:attrNameLst>
                                      </p:cBhvr>
                                      <p:to>
                                        <p:strVal val="visible"/>
                                      </p:to>
                                    </p:set>
                                    <p:animEffect transition="in" filter="fade">
                                      <p:cBhvr>
                                        <p:cTn id="11" dur="1000">
                                          <p:stCondLst>
                                            <p:cond delay="0"/>
                                          </p:stCondLst>
                                        </p:cTn>
                                        <p:tgtEl>
                                          <p:spTgt spid="11">
                                            <p:bg/>
                                          </p:spTgt>
                                        </p:tgtEl>
                                      </p:cBhvr>
                                    </p:animEffect>
                                    <p:anim calcmode="lin" valueType="num">
                                      <p:cBhvr>
                                        <p:cTn id="12"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fade">
                                      <p:cBhvr>
                                        <p:cTn id="17" dur="1000">
                                          <p:stCondLst>
                                            <p:cond delay="0"/>
                                          </p:stCondLst>
                                        </p:cTn>
                                        <p:tgtEl>
                                          <p:spTgt spid="5">
                                            <p:bg/>
                                          </p:spTgt>
                                        </p:tgtEl>
                                      </p:cBhvr>
                                    </p:animEffect>
                                    <p:anim calcmode="lin" valueType="num">
                                      <p:cBhvr>
                                        <p:cTn id="18"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6">
                                            <p:bg/>
                                          </p:spTgt>
                                        </p:tgtEl>
                                        <p:attrNameLst>
                                          <p:attrName>style.visibility</p:attrName>
                                        </p:attrNameLst>
                                      </p:cBhvr>
                                      <p:to>
                                        <p:strVal val="visible"/>
                                      </p:to>
                                    </p:set>
                                    <p:animEffect transition="in" filter="fade">
                                      <p:cBhvr>
                                        <p:cTn id="23" dur="1000">
                                          <p:stCondLst>
                                            <p:cond delay="0"/>
                                          </p:stCondLst>
                                        </p:cTn>
                                        <p:tgtEl>
                                          <p:spTgt spid="6">
                                            <p:bg/>
                                          </p:spTgt>
                                        </p:tgtEl>
                                      </p:cBhvr>
                                    </p:animEffect>
                                    <p:anim calcmode="lin" valueType="num">
                                      <p:cBhvr>
                                        <p:cTn id="24"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uild="p" animBg="1"/>
      <p:bldP spid="5" grpId="0" build="p" animBg="1"/>
      <p:bldP spid="6" grpId="0" build="p" animBg="1"/>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Дані</a:t>
            </a:r>
            <a:r>
              <a:rPr lang="ru-RU" altLang="ru-RU" sz="2800" b="1" dirty="0" smtClean="0">
                <a:solidFill>
                  <a:srgbClr val="FF0000"/>
                </a:solidFill>
              </a:rPr>
              <a:t> про особу </a:t>
            </a:r>
            <a:r>
              <a:rPr lang="ru-RU" altLang="ru-RU" sz="2800" b="1" dirty="0" err="1" smtClean="0">
                <a:solidFill>
                  <a:srgbClr val="FF0000"/>
                </a:solidFill>
              </a:rPr>
              <a:t>вбивці</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800" y="1066800"/>
            <a:ext cx="8610600" cy="1905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Особливо </a:t>
            </a:r>
            <a:r>
              <a:rPr lang="uk-UA" sz="2400" dirty="0" smtClean="0"/>
              <a:t>важкими </a:t>
            </a:r>
            <a:r>
              <a:rPr lang="uk-UA" sz="2400" dirty="0"/>
              <a:t>можуть бути для розслідування випадки дій професійних </a:t>
            </a:r>
            <a:r>
              <a:rPr lang="uk-UA" sz="2400" dirty="0" smtClean="0"/>
              <a:t>вбивць</a:t>
            </a:r>
            <a:r>
              <a:rPr lang="uk-UA" sz="2400" dirty="0"/>
              <a:t>, що пройшли спеціальну підготовку в ході військової або іншої спеціальної служби, </a:t>
            </a:r>
            <a:r>
              <a:rPr lang="uk-UA" sz="2400" dirty="0" smtClean="0"/>
              <a:t>ті, що володіють </a:t>
            </a:r>
            <a:r>
              <a:rPr lang="uk-UA" sz="2400" dirty="0"/>
              <a:t>високорозвиненими інтелектуальними </a:t>
            </a:r>
            <a:r>
              <a:rPr lang="uk-UA" sz="2400" dirty="0" smtClean="0"/>
              <a:t>здібностями, </a:t>
            </a:r>
            <a:r>
              <a:rPr lang="uk-UA" sz="2400" dirty="0"/>
              <a:t>знаннями в області </a:t>
            </a:r>
            <a:r>
              <a:rPr lang="uk-UA" sz="2400" dirty="0" smtClean="0"/>
              <a:t>криміналістики</a:t>
            </a:r>
            <a:endParaRPr lang="uk-UA" sz="2400" dirty="0"/>
          </a:p>
        </p:txBody>
      </p:sp>
      <p:sp>
        <p:nvSpPr>
          <p:cNvPr id="5" name="Rectangle 3"/>
          <p:cNvSpPr txBox="1">
            <a:spLocks noChangeArrowheads="1"/>
          </p:cNvSpPr>
          <p:nvPr/>
        </p:nvSpPr>
        <p:spPr bwMode="auto">
          <a:xfrm>
            <a:off x="324757" y="3200400"/>
            <a:ext cx="8610600" cy="1524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Саме з таких осіб </a:t>
            </a:r>
            <a:r>
              <a:rPr lang="uk-UA" sz="2400" dirty="0" smtClean="0"/>
              <a:t>підбираються виконавці </a:t>
            </a:r>
            <a:r>
              <a:rPr lang="uk-UA" sz="2400" dirty="0"/>
              <a:t>у випадках необхідності </a:t>
            </a:r>
            <a:r>
              <a:rPr lang="uk-UA" sz="2400" dirty="0" smtClean="0"/>
              <a:t>вчинення </a:t>
            </a:r>
            <a:r>
              <a:rPr lang="uk-UA" sz="2400" dirty="0"/>
              <a:t>так званих </a:t>
            </a:r>
            <a:r>
              <a:rPr lang="uk-UA" sz="2400" dirty="0" smtClean="0"/>
              <a:t>замовних вбивств</a:t>
            </a:r>
            <a:r>
              <a:rPr lang="uk-UA" sz="2400" dirty="0"/>
              <a:t>, тобто  вбивств, </a:t>
            </a:r>
            <a:r>
              <a:rPr lang="uk-UA" sz="2400" dirty="0" smtClean="0"/>
              <a:t>вчинених на </a:t>
            </a:r>
            <a:r>
              <a:rPr lang="uk-UA" sz="2400" dirty="0"/>
              <a:t>замовлення конкретної особи або злочинної </a:t>
            </a:r>
            <a:r>
              <a:rPr lang="uk-UA" sz="2400" dirty="0" smtClean="0"/>
              <a:t>організації</a:t>
            </a:r>
            <a:endParaRPr lang="uk-UA" sz="2400" dirty="0"/>
          </a:p>
        </p:txBody>
      </p:sp>
      <p:sp>
        <p:nvSpPr>
          <p:cNvPr id="6" name="Rectangle 3"/>
          <p:cNvSpPr txBox="1">
            <a:spLocks noChangeArrowheads="1"/>
          </p:cNvSpPr>
          <p:nvPr/>
        </p:nvSpPr>
        <p:spPr bwMode="auto">
          <a:xfrm>
            <a:off x="346528" y="4953000"/>
            <a:ext cx="8610600" cy="16002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smtClean="0"/>
              <a:t>Такі ж особи вчиняють політичні вбивства (терористичні акти). </a:t>
            </a:r>
            <a:r>
              <a:rPr lang="uk-UA" sz="2400" dirty="0" err="1" smtClean="0"/>
              <a:t>Природньо</a:t>
            </a:r>
            <a:r>
              <a:rPr lang="uk-UA" sz="2400" dirty="0" smtClean="0"/>
              <a:t>, що для таких осіб характерним є залишення мінімуму слідів їх злочинної діяльності</a:t>
            </a:r>
            <a:endParaRPr lang="uk-UA" sz="2400" dirty="0"/>
          </a:p>
        </p:txBody>
      </p:sp>
    </p:spTree>
    <p:extLst>
      <p:ext uri="{BB962C8B-B14F-4D97-AF65-F5344CB8AC3E}">
        <p14:creationId xmlns:p14="http://schemas.microsoft.com/office/powerpoint/2010/main" val="1607672306"/>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1">
                                            <p:bg/>
                                          </p:spTgt>
                                        </p:tgtEl>
                                        <p:attrNameLst>
                                          <p:attrName>style.visibility</p:attrName>
                                        </p:attrNameLst>
                                      </p:cBhvr>
                                      <p:to>
                                        <p:strVal val="visible"/>
                                      </p:to>
                                    </p:set>
                                    <p:animEffect transition="in" filter="fade">
                                      <p:cBhvr>
                                        <p:cTn id="11" dur="1000">
                                          <p:stCondLst>
                                            <p:cond delay="0"/>
                                          </p:stCondLst>
                                        </p:cTn>
                                        <p:tgtEl>
                                          <p:spTgt spid="11">
                                            <p:bg/>
                                          </p:spTgt>
                                        </p:tgtEl>
                                      </p:cBhvr>
                                    </p:animEffect>
                                    <p:anim calcmode="lin" valueType="num">
                                      <p:cBhvr>
                                        <p:cTn id="12"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fade">
                                      <p:cBhvr>
                                        <p:cTn id="17" dur="1000">
                                          <p:stCondLst>
                                            <p:cond delay="0"/>
                                          </p:stCondLst>
                                        </p:cTn>
                                        <p:tgtEl>
                                          <p:spTgt spid="5">
                                            <p:bg/>
                                          </p:spTgt>
                                        </p:tgtEl>
                                      </p:cBhvr>
                                    </p:animEffect>
                                    <p:anim calcmode="lin" valueType="num">
                                      <p:cBhvr>
                                        <p:cTn id="18"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par>
                          <p:cTn id="20" fill="hold">
                            <p:stCondLst>
                              <p:cond delay="2500"/>
                            </p:stCondLst>
                            <p:childTnLst>
                              <p:par>
                                <p:cTn id="21" presetID="40" presetClass="entr" presetSubtype="0" fill="hold" grpId="0" nodeType="afterEffect">
                                  <p:stCondLst>
                                    <p:cond delay="0"/>
                                  </p:stCondLst>
                                  <p:childTnLst>
                                    <p:set>
                                      <p:cBhvr>
                                        <p:cTn id="22" dur="1" fill="hold">
                                          <p:stCondLst>
                                            <p:cond delay="0"/>
                                          </p:stCondLst>
                                        </p:cTn>
                                        <p:tgtEl>
                                          <p:spTgt spid="6">
                                            <p:bg/>
                                          </p:spTgt>
                                        </p:tgtEl>
                                        <p:attrNameLst>
                                          <p:attrName>style.visibility</p:attrName>
                                        </p:attrNameLst>
                                      </p:cBhvr>
                                      <p:to>
                                        <p:strVal val="visible"/>
                                      </p:to>
                                    </p:set>
                                    <p:animEffect transition="in" filter="fade">
                                      <p:cBhvr>
                                        <p:cTn id="23" dur="1000">
                                          <p:stCondLst>
                                            <p:cond delay="0"/>
                                          </p:stCondLst>
                                        </p:cTn>
                                        <p:tgtEl>
                                          <p:spTgt spid="6">
                                            <p:bg/>
                                          </p:spTgt>
                                        </p:tgtEl>
                                      </p:cBhvr>
                                    </p:animEffect>
                                    <p:anim calcmode="lin" valueType="num">
                                      <p:cBhvr>
                                        <p:cTn id="24" dur="1000" fill="hold">
                                          <p:stCondLst>
                                            <p:cond delay="0"/>
                                          </p:stCondLst>
                                        </p:cTn>
                                        <p:tgtEl>
                                          <p:spTgt spid="6">
                                            <p:bg/>
                                          </p:spTgt>
                                        </p:tgtEl>
                                        <p:attrNameLst>
                                          <p:attrName>ppt_x</p:attrName>
                                        </p:attrNameLst>
                                      </p:cBhvr>
                                      <p:tavLst>
                                        <p:tav tm="0">
                                          <p:val>
                                            <p:strVal val="#ppt_x-.1"/>
                                          </p:val>
                                        </p:tav>
                                        <p:tav tm="100000">
                                          <p:val>
                                            <p:strVal val="#ppt_x"/>
                                          </p:val>
                                        </p:tav>
                                      </p:tavLst>
                                    </p:anim>
                                    <p:anim calcmode="lin" valueType="num">
                                      <p:cBhvr>
                                        <p:cTn id="25" dur="1000" fill="hold">
                                          <p:stCondLst>
                                            <p:cond delay="0"/>
                                          </p:stCondLst>
                                        </p:cTn>
                                        <p:tgtEl>
                                          <p:spTgt spid="6">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uild="p" animBg="1"/>
      <p:bldP spid="5" grpId="0" build="p" animBg="1"/>
      <p:bldP spid="6" grpId="0" build="p"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685800" y="609600"/>
            <a:ext cx="822960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uk-UA" altLang="ru-RU" sz="2800" b="1" i="1" dirty="0">
                <a:effectLst>
                  <a:outerShdw blurRad="38100" dist="38100" dir="2700000" algn="tl">
                    <a:srgbClr val="C0C0C0"/>
                  </a:outerShdw>
                </a:effectLst>
                <a:hlinkClick r:id="rId2" tooltip="Методика розслідування"/>
              </a:rPr>
              <a:t>Методика розслідування</a:t>
            </a:r>
            <a:r>
              <a:rPr lang="uk-UA" altLang="ru-RU" sz="2400" dirty="0"/>
              <a:t> </a:t>
            </a:r>
            <a:r>
              <a:rPr lang="uk-UA" altLang="ru-RU" sz="2400" dirty="0" smtClean="0"/>
              <a:t> </a:t>
            </a:r>
            <a:r>
              <a:rPr lang="uk-UA" altLang="ru-RU" sz="2400" b="1" i="1" dirty="0" smtClean="0"/>
              <a:t>будується </a:t>
            </a:r>
            <a:r>
              <a:rPr lang="uk-UA" altLang="ru-RU" sz="2400" b="1" i="1" dirty="0"/>
              <a:t>з урахуванням типових слідчих ситуацій</a:t>
            </a:r>
            <a:r>
              <a:rPr lang="uk-UA" altLang="ru-RU" sz="2400" dirty="0"/>
              <a:t>, характерних головним чином для початкового етапу </a:t>
            </a:r>
            <a:r>
              <a:rPr lang="uk-UA" altLang="ru-RU" sz="2400" dirty="0" smtClean="0"/>
              <a:t>розслідування по кримінальному провадженню</a:t>
            </a:r>
            <a:endParaRPr lang="ru-RU" altLang="ru-RU" sz="2400" dirty="0"/>
          </a:p>
        </p:txBody>
      </p:sp>
      <p:sp>
        <p:nvSpPr>
          <p:cNvPr id="16389" name="Text Box 5"/>
          <p:cNvSpPr txBox="1">
            <a:spLocks noChangeArrowheads="1"/>
          </p:cNvSpPr>
          <p:nvPr/>
        </p:nvSpPr>
        <p:spPr bwMode="auto">
          <a:xfrm>
            <a:off x="1752600" y="2438400"/>
            <a:ext cx="6248400" cy="461665"/>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buClr>
                <a:srgbClr val="000099"/>
              </a:buClr>
            </a:pPr>
            <a:r>
              <a:rPr lang="uk-UA" altLang="ru-RU" sz="2400" b="1" i="1" dirty="0" smtClean="0"/>
              <a:t>Зміст </a:t>
            </a:r>
            <a:r>
              <a:rPr lang="uk-UA" altLang="ru-RU" sz="2400" b="1" i="1" dirty="0"/>
              <a:t>цих ситуацій визначається</a:t>
            </a:r>
            <a:r>
              <a:rPr lang="uk-UA" altLang="ru-RU" sz="2000" b="1" i="1" dirty="0"/>
              <a:t>:</a:t>
            </a:r>
            <a:endParaRPr lang="ru-RU" altLang="ru-RU" sz="2000" b="1" i="1" dirty="0"/>
          </a:p>
        </p:txBody>
      </p:sp>
      <p:sp>
        <p:nvSpPr>
          <p:cNvPr id="16390" name="Text Box 6"/>
          <p:cNvSpPr txBox="1">
            <a:spLocks noChangeArrowheads="1"/>
          </p:cNvSpPr>
          <p:nvPr/>
        </p:nvSpPr>
        <p:spPr bwMode="auto">
          <a:xfrm>
            <a:off x="838200" y="3505200"/>
            <a:ext cx="3352800" cy="43088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200" b="1" dirty="0" smtClean="0"/>
              <a:t>Характером </a:t>
            </a:r>
            <a:r>
              <a:rPr lang="uk-UA" altLang="ru-RU" sz="2200" b="1" dirty="0"/>
              <a:t>події</a:t>
            </a:r>
            <a:r>
              <a:rPr lang="ru-RU" altLang="ru-RU" sz="2200" b="1" dirty="0"/>
              <a:t> </a:t>
            </a:r>
          </a:p>
        </p:txBody>
      </p:sp>
      <p:sp>
        <p:nvSpPr>
          <p:cNvPr id="16391" name="Text Box 7"/>
          <p:cNvSpPr txBox="1">
            <a:spLocks noChangeArrowheads="1"/>
          </p:cNvSpPr>
          <p:nvPr/>
        </p:nvSpPr>
        <p:spPr bwMode="auto">
          <a:xfrm>
            <a:off x="2895600" y="4191000"/>
            <a:ext cx="5410200" cy="430887"/>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uk-UA" altLang="ru-RU" sz="2200" b="1" dirty="0" smtClean="0"/>
              <a:t>Особливостями </a:t>
            </a:r>
            <a:r>
              <a:rPr lang="uk-UA" altLang="ru-RU" sz="2200" b="1" dirty="0"/>
              <a:t>вихідної ситуації</a:t>
            </a:r>
            <a:endParaRPr lang="ru-RU" altLang="ru-RU" sz="2200" b="1" dirty="0"/>
          </a:p>
        </p:txBody>
      </p:sp>
      <p:sp>
        <p:nvSpPr>
          <p:cNvPr id="16392" name="Text Box 8"/>
          <p:cNvSpPr txBox="1">
            <a:spLocks noChangeArrowheads="1"/>
          </p:cNvSpPr>
          <p:nvPr/>
        </p:nvSpPr>
        <p:spPr bwMode="auto">
          <a:xfrm>
            <a:off x="4876800" y="5181600"/>
            <a:ext cx="3429000" cy="1107996"/>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uk-UA" altLang="ru-RU" sz="2200" b="1" dirty="0" smtClean="0"/>
              <a:t>Іншими </a:t>
            </a:r>
            <a:r>
              <a:rPr lang="uk-UA" altLang="ru-RU" sz="2200" b="1" dirty="0"/>
              <a:t>об'єктивними </a:t>
            </a:r>
          </a:p>
          <a:p>
            <a:pPr algn="ctr"/>
            <a:r>
              <a:rPr lang="uk-UA" altLang="ru-RU" sz="2200" b="1" dirty="0"/>
              <a:t>та суб'єктивними факторами</a:t>
            </a:r>
            <a:endParaRPr lang="ru-RU" altLang="ru-RU" sz="2200" b="1" dirty="0"/>
          </a:p>
        </p:txBody>
      </p:sp>
      <p:sp>
        <p:nvSpPr>
          <p:cNvPr id="16394" name="Line 10"/>
          <p:cNvSpPr>
            <a:spLocks noChangeShapeType="1"/>
          </p:cNvSpPr>
          <p:nvPr/>
        </p:nvSpPr>
        <p:spPr bwMode="auto">
          <a:xfrm flipH="1">
            <a:off x="304800" y="2819400"/>
            <a:ext cx="1447800" cy="0"/>
          </a:xfrm>
          <a:prstGeom prst="line">
            <a:avLst/>
          </a:prstGeom>
          <a:noFill/>
          <a:ln w="19050">
            <a:solidFill>
              <a:schemeClr val="tx1"/>
            </a:solidFill>
            <a:round/>
            <a:headEnd type="oval"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5" name="Line 11"/>
          <p:cNvSpPr>
            <a:spLocks noChangeShapeType="1"/>
          </p:cNvSpPr>
          <p:nvPr/>
        </p:nvSpPr>
        <p:spPr bwMode="auto">
          <a:xfrm>
            <a:off x="304800" y="2819400"/>
            <a:ext cx="0" cy="28194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6" name="Line 12"/>
          <p:cNvSpPr>
            <a:spLocks noChangeShapeType="1"/>
          </p:cNvSpPr>
          <p:nvPr/>
        </p:nvSpPr>
        <p:spPr bwMode="auto">
          <a:xfrm>
            <a:off x="304800" y="3720643"/>
            <a:ext cx="4572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7" name="Line 13"/>
          <p:cNvSpPr>
            <a:spLocks noChangeShapeType="1"/>
          </p:cNvSpPr>
          <p:nvPr/>
        </p:nvSpPr>
        <p:spPr bwMode="auto">
          <a:xfrm>
            <a:off x="304800" y="4406443"/>
            <a:ext cx="25146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6398" name="Line 14"/>
          <p:cNvSpPr>
            <a:spLocks noChangeShapeType="1"/>
          </p:cNvSpPr>
          <p:nvPr/>
        </p:nvSpPr>
        <p:spPr bwMode="auto">
          <a:xfrm>
            <a:off x="304800" y="5638800"/>
            <a:ext cx="4495800" cy="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1143000" y="609600"/>
            <a:ext cx="7010400" cy="1295400"/>
          </a:xfrm>
          <a:prstGeom prst="rect">
            <a:avLst/>
          </a:prstGeom>
          <a:noFill/>
          <a:ln w="76200" cmpd="tri">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i="1" u="sng" dirty="0">
                <a:solidFill>
                  <a:srgbClr val="000099"/>
                </a:solidFill>
              </a:rPr>
              <a:t>Види ситуацій:</a:t>
            </a:r>
            <a:r>
              <a:rPr lang="uk-UA" altLang="ru-RU" sz="2400" b="1" i="1" dirty="0">
                <a:solidFill>
                  <a:srgbClr val="000099"/>
                </a:solidFill>
              </a:rPr>
              <a:t> </a:t>
            </a:r>
          </a:p>
          <a:p>
            <a:pPr algn="ctr">
              <a:spcBef>
                <a:spcPct val="50000"/>
              </a:spcBef>
            </a:pPr>
            <a:r>
              <a:rPr lang="uk-UA" altLang="ru-RU" sz="2000" i="1" dirty="0"/>
              <a:t>(Але, це не виключає існування багатьох інших варіантів у їхньому різноманітному переплетенні).</a:t>
            </a:r>
            <a:endParaRPr lang="ru-RU" altLang="ru-RU" sz="2000" i="1" dirty="0"/>
          </a:p>
        </p:txBody>
      </p:sp>
      <p:sp>
        <p:nvSpPr>
          <p:cNvPr id="17413" name="Text Box 5"/>
          <p:cNvSpPr txBox="1">
            <a:spLocks noChangeArrowheads="1"/>
          </p:cNvSpPr>
          <p:nvPr/>
        </p:nvSpPr>
        <p:spPr bwMode="auto">
          <a:xfrm>
            <a:off x="762000" y="2133600"/>
            <a:ext cx="2667000" cy="10350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t>Складні (несприятливі) ситуації</a:t>
            </a:r>
            <a:r>
              <a:rPr lang="ru-RU" altLang="ru-RU" sz="2000" b="1"/>
              <a:t> </a:t>
            </a:r>
          </a:p>
        </p:txBody>
      </p:sp>
      <p:sp>
        <p:nvSpPr>
          <p:cNvPr id="17414" name="Text Box 6"/>
          <p:cNvSpPr txBox="1">
            <a:spLocks noChangeArrowheads="1"/>
          </p:cNvSpPr>
          <p:nvPr/>
        </p:nvSpPr>
        <p:spPr bwMode="auto">
          <a:xfrm>
            <a:off x="5867400" y="2133600"/>
            <a:ext cx="2667000" cy="10350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a:t>Прості (сприятливі) ситуації</a:t>
            </a:r>
            <a:r>
              <a:rPr lang="ru-RU" altLang="ru-RU" sz="2000" b="1"/>
              <a:t> </a:t>
            </a:r>
          </a:p>
        </p:txBody>
      </p:sp>
      <p:sp>
        <p:nvSpPr>
          <p:cNvPr id="17415" name="Text Box 7"/>
          <p:cNvSpPr txBox="1">
            <a:spLocks noChangeArrowheads="1"/>
          </p:cNvSpPr>
          <p:nvPr/>
        </p:nvSpPr>
        <p:spPr bwMode="auto">
          <a:xfrm>
            <a:off x="381000" y="3200400"/>
            <a:ext cx="3505200" cy="32893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uk-UA" altLang="ru-RU" sz="1600" b="1" dirty="0"/>
              <a:t>Ці ситуації виникають у випадках:</a:t>
            </a:r>
          </a:p>
          <a:p>
            <a:endParaRPr lang="uk-UA" altLang="ru-RU" sz="1600" b="1" dirty="0"/>
          </a:p>
          <a:p>
            <a:pPr>
              <a:buFontTx/>
              <a:buChar char="•"/>
            </a:pPr>
            <a:r>
              <a:rPr lang="uk-UA" altLang="ru-RU" sz="1600" dirty="0"/>
              <a:t> Замаскованих убивств;</a:t>
            </a:r>
          </a:p>
          <a:p>
            <a:pPr>
              <a:buFontTx/>
              <a:buChar char="•"/>
            </a:pPr>
            <a:r>
              <a:rPr lang="uk-UA" altLang="ru-RU" sz="1600" dirty="0"/>
              <a:t> </a:t>
            </a:r>
            <a:r>
              <a:rPr lang="uk-UA" altLang="ru-RU" sz="1600" dirty="0" err="1"/>
              <a:t>Згвалтувань</a:t>
            </a:r>
            <a:r>
              <a:rPr lang="uk-UA" altLang="ru-RU" sz="1600" dirty="0"/>
              <a:t> з наступним </a:t>
            </a:r>
            <a:r>
              <a:rPr lang="uk-UA" altLang="ru-RU" sz="1600" dirty="0" smtClean="0"/>
              <a:t>вбивством </a:t>
            </a:r>
            <a:r>
              <a:rPr lang="uk-UA" altLang="ru-RU" sz="1600" dirty="0"/>
              <a:t>жертви;</a:t>
            </a:r>
          </a:p>
          <a:p>
            <a:pPr>
              <a:buFontTx/>
              <a:buChar char="•"/>
            </a:pPr>
            <a:r>
              <a:rPr lang="uk-UA" altLang="ru-RU" sz="1600" dirty="0"/>
              <a:t> Заподіяння тілесних ушкоджень у бійці на </a:t>
            </a:r>
            <a:r>
              <a:rPr lang="uk-UA" altLang="ru-RU" sz="1600" dirty="0" smtClean="0"/>
              <a:t>ґрунті </a:t>
            </a:r>
            <a:r>
              <a:rPr lang="uk-UA" altLang="ru-RU" sz="1600" dirty="0"/>
              <a:t>хуліганських спонукань, коли злочинець сховався;</a:t>
            </a:r>
          </a:p>
          <a:p>
            <a:pPr>
              <a:buFontTx/>
              <a:buChar char="•"/>
            </a:pPr>
            <a:r>
              <a:rPr lang="uk-UA" altLang="ru-RU" sz="1600" dirty="0"/>
              <a:t> В інших випадках, що супроводжувалися продуманим приховуванням слідів злочину.</a:t>
            </a:r>
            <a:endParaRPr lang="ru-RU" altLang="ru-RU" sz="1600" dirty="0"/>
          </a:p>
        </p:txBody>
      </p:sp>
      <p:sp>
        <p:nvSpPr>
          <p:cNvPr id="17416" name="Text Box 8"/>
          <p:cNvSpPr txBox="1">
            <a:spLocks noChangeArrowheads="1"/>
          </p:cNvSpPr>
          <p:nvPr/>
        </p:nvSpPr>
        <p:spPr bwMode="auto">
          <a:xfrm>
            <a:off x="5410200" y="3200400"/>
            <a:ext cx="3505200" cy="32893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uk-UA" altLang="ru-RU" sz="1600" b="1"/>
              <a:t>Такі ситуації виникають у випадках:</a:t>
            </a:r>
          </a:p>
          <a:p>
            <a:endParaRPr lang="uk-UA" altLang="ru-RU" sz="1600" b="1"/>
          </a:p>
          <a:p>
            <a:pPr>
              <a:buFontTx/>
              <a:buChar char="•"/>
            </a:pPr>
            <a:r>
              <a:rPr lang="uk-UA" altLang="ru-RU" sz="1600"/>
              <a:t> Побутових убивств;</a:t>
            </a:r>
          </a:p>
          <a:p>
            <a:pPr>
              <a:buFontTx/>
              <a:buChar char="•"/>
            </a:pPr>
            <a:r>
              <a:rPr lang="uk-UA" altLang="ru-RU" sz="1600"/>
              <a:t> Катувань;</a:t>
            </a:r>
          </a:p>
          <a:p>
            <a:pPr>
              <a:buFontTx/>
              <a:buChar char="•"/>
            </a:pPr>
            <a:r>
              <a:rPr lang="uk-UA" altLang="ru-RU" sz="1600"/>
              <a:t> Побоїв;</a:t>
            </a:r>
          </a:p>
          <a:p>
            <a:pPr>
              <a:buFontTx/>
              <a:buChar char="•"/>
            </a:pPr>
            <a:r>
              <a:rPr lang="uk-UA" altLang="ru-RU" sz="1600"/>
              <a:t> Заподіяння тілесних ушкоджень, в присутності свідків. </a:t>
            </a:r>
          </a:p>
          <a:p>
            <a:pPr>
              <a:buFontTx/>
              <a:buChar char="•"/>
            </a:pPr>
            <a:r>
              <a:rPr lang="uk-UA" altLang="ru-RU" sz="1600"/>
              <a:t>Як правило, для цих ситуацій характерно: наявність даних про місце, час, багатьох обставин вчинення злочину, особи потерпілого і злочинця.</a:t>
            </a:r>
            <a:endParaRPr lang="ru-RU" altLang="ru-RU" sz="1600"/>
          </a:p>
        </p:txBody>
      </p:sp>
      <p:sp>
        <p:nvSpPr>
          <p:cNvPr id="17417" name="AutoShape 9"/>
          <p:cNvSpPr>
            <a:spLocks noChangeArrowheads="1"/>
          </p:cNvSpPr>
          <p:nvPr/>
        </p:nvSpPr>
        <p:spPr bwMode="auto">
          <a:xfrm>
            <a:off x="3810000" y="2362200"/>
            <a:ext cx="1676400" cy="457200"/>
          </a:xfrm>
          <a:prstGeom prst="leftRightArrow">
            <a:avLst>
              <a:gd name="adj1" fmla="val 50000"/>
              <a:gd name="adj2" fmla="val 73333"/>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ru-RU" altLang="ru-RU">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52400" y="381000"/>
            <a:ext cx="8839200" cy="685800"/>
          </a:xfrm>
        </p:spPr>
        <p:txBody>
          <a:bodyPr/>
          <a:lstStyle/>
          <a:p>
            <a:pPr algn="ctr"/>
            <a:r>
              <a:rPr lang="uk-UA" altLang="ru-RU" sz="3800" b="1" dirty="0" smtClean="0">
                <a:solidFill>
                  <a:srgbClr val="FF0000"/>
                </a:solidFill>
              </a:rPr>
              <a:t>Криміналістична методика -</a:t>
            </a:r>
            <a:endParaRPr lang="uk-UA" altLang="ru-RU" sz="3800" b="1" dirty="0">
              <a:solidFill>
                <a:srgbClr val="FF0000"/>
              </a:solidFill>
            </a:endParaRPr>
          </a:p>
        </p:txBody>
      </p:sp>
      <p:sp>
        <p:nvSpPr>
          <p:cNvPr id="377859" name="Rectangle 3"/>
          <p:cNvSpPr>
            <a:spLocks noGrp="1" noChangeArrowheads="1"/>
          </p:cNvSpPr>
          <p:nvPr>
            <p:ph type="body" idx="1"/>
          </p:nvPr>
        </p:nvSpPr>
        <p:spPr>
          <a:xfrm>
            <a:off x="304800" y="1219200"/>
            <a:ext cx="8591550" cy="5105400"/>
          </a:xfrm>
          <a:solidFill>
            <a:schemeClr val="accent5"/>
          </a:solidFill>
        </p:spPr>
        <p:txBody>
          <a:bodyPr/>
          <a:lstStyle/>
          <a:p>
            <a:pPr marL="0" indent="0">
              <a:buNone/>
            </a:pPr>
            <a:r>
              <a:rPr lang="uk-UA" sz="2800" b="1" dirty="0" smtClean="0">
                <a:solidFill>
                  <a:schemeClr val="tx1"/>
                </a:solidFill>
              </a:rPr>
              <a:t>це розділ науки криміналістики, який представляє собою сукупність технічних засобів, тактичних прийомів, методичних рекомендацій (</a:t>
            </a:r>
            <a:r>
              <a:rPr lang="uk-UA" sz="2800" b="1" i="1" dirty="0" smtClean="0">
                <a:solidFill>
                  <a:schemeClr val="tx1"/>
                </a:solidFill>
              </a:rPr>
              <a:t>правил</a:t>
            </a:r>
            <a:r>
              <a:rPr lang="uk-UA" sz="2800" b="1" dirty="0" smtClean="0">
                <a:solidFill>
                  <a:schemeClr val="tx1"/>
                </a:solidFill>
              </a:rPr>
              <a:t>) і наукових положень</a:t>
            </a:r>
          </a:p>
          <a:p>
            <a:pPr marL="0" indent="0">
              <a:buNone/>
            </a:pPr>
            <a:r>
              <a:rPr lang="uk-UA" sz="2800" b="1" dirty="0" smtClean="0">
                <a:solidFill>
                  <a:schemeClr val="tx1"/>
                </a:solidFill>
              </a:rPr>
              <a:t>(</a:t>
            </a:r>
            <a:r>
              <a:rPr lang="uk-UA" sz="2800" b="1" i="1" dirty="0" smtClean="0">
                <a:solidFill>
                  <a:schemeClr val="tx1"/>
                </a:solidFill>
              </a:rPr>
              <a:t>закономірностей, принципів</a:t>
            </a:r>
            <a:r>
              <a:rPr lang="uk-UA" sz="2800" b="1" dirty="0" smtClean="0">
                <a:solidFill>
                  <a:schemeClr val="tx1"/>
                </a:solidFill>
              </a:rPr>
              <a:t>), розроблених на їх основі практичних рекомендацій (</a:t>
            </a:r>
            <a:r>
              <a:rPr lang="uk-UA" sz="2800" b="1" i="1" dirty="0" smtClean="0">
                <a:solidFill>
                  <a:schemeClr val="tx1"/>
                </a:solidFill>
              </a:rPr>
              <a:t>алгоритмів, програм</a:t>
            </a:r>
            <a:r>
              <a:rPr lang="uk-UA" sz="2800" b="1" dirty="0" smtClean="0">
                <a:solidFill>
                  <a:schemeClr val="tx1"/>
                </a:solidFill>
              </a:rPr>
              <a:t>), які повинні забезпечити оптимальну організацію розслідування і попередження окремих видів злочинів із суворим дотриманням вимог законності.</a:t>
            </a:r>
            <a:endParaRPr lang="uk-UA" altLang="ru-RU" sz="2800" b="1" i="1" dirty="0"/>
          </a:p>
        </p:txBody>
      </p:sp>
    </p:spTree>
    <p:extLst>
      <p:ext uri="{BB962C8B-B14F-4D97-AF65-F5344CB8AC3E}">
        <p14:creationId xmlns:p14="http://schemas.microsoft.com/office/powerpoint/2010/main" val="3874398903"/>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77858"/>
                                        </p:tgtEl>
                                        <p:attrNameLst>
                                          <p:attrName>style.visibility</p:attrName>
                                        </p:attrNameLst>
                                      </p:cBhvr>
                                      <p:to>
                                        <p:strVal val="visible"/>
                                      </p:to>
                                    </p:set>
                                    <p:animEffect transition="in" filter="wipe(down)">
                                      <p:cBhvr>
                                        <p:cTn id="7" dur="500"/>
                                        <p:tgtEl>
                                          <p:spTgt spid="377858"/>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377859">
                                            <p:bg/>
                                          </p:spTgt>
                                        </p:tgtEl>
                                        <p:attrNameLst>
                                          <p:attrName>style.visibility</p:attrName>
                                        </p:attrNameLst>
                                      </p:cBhvr>
                                      <p:to>
                                        <p:strVal val="visible"/>
                                      </p:to>
                                    </p:set>
                                    <p:animEffect transition="in" filter="fade">
                                      <p:cBhvr>
                                        <p:cTn id="11" dur="1000">
                                          <p:stCondLst>
                                            <p:cond delay="0"/>
                                          </p:stCondLst>
                                        </p:cTn>
                                        <p:tgtEl>
                                          <p:spTgt spid="377859">
                                            <p:bg/>
                                          </p:spTgt>
                                        </p:tgtEl>
                                      </p:cBhvr>
                                    </p:animEffect>
                                    <p:anim calcmode="lin" valueType="num">
                                      <p:cBhvr>
                                        <p:cTn id="12"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0" presetClass="entr" presetSubtype="0" fill="hold" grpId="0" nodeType="clickEffect">
                                  <p:stCondLst>
                                    <p:cond delay="0"/>
                                  </p:stCondLst>
                                  <p:childTnLst>
                                    <p:set>
                                      <p:cBhvr>
                                        <p:cTn id="17" dur="1" fill="hold">
                                          <p:stCondLst>
                                            <p:cond delay="0"/>
                                          </p:stCondLst>
                                        </p:cTn>
                                        <p:tgtEl>
                                          <p:spTgt spid="377859">
                                            <p:txEl>
                                              <p:pRg st="0" end="0"/>
                                            </p:txEl>
                                          </p:spTgt>
                                        </p:tgtEl>
                                        <p:attrNameLst>
                                          <p:attrName>style.visibility</p:attrName>
                                        </p:attrNameLst>
                                      </p:cBhvr>
                                      <p:to>
                                        <p:strVal val="visible"/>
                                      </p:to>
                                    </p:set>
                                    <p:animEffect transition="in" filter="fade">
                                      <p:cBhvr>
                                        <p:cTn id="18" dur="1000">
                                          <p:stCondLst>
                                            <p:cond delay="0"/>
                                          </p:stCondLst>
                                        </p:cTn>
                                        <p:tgtEl>
                                          <p:spTgt spid="377859">
                                            <p:txEl>
                                              <p:pRg st="0" end="0"/>
                                            </p:txEl>
                                          </p:spTgt>
                                        </p:tgtEl>
                                      </p:cBhvr>
                                    </p:animEffect>
                                    <p:anim calcmode="lin" valueType="num">
                                      <p:cBhvr>
                                        <p:cTn id="19"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20"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0" presetClass="entr" presetSubtype="0" fill="hold" grpId="0" nodeType="clickEffect">
                                  <p:stCondLst>
                                    <p:cond delay="0"/>
                                  </p:stCondLst>
                                  <p:childTnLst>
                                    <p:set>
                                      <p:cBhvr>
                                        <p:cTn id="24" dur="1" fill="hold">
                                          <p:stCondLst>
                                            <p:cond delay="0"/>
                                          </p:stCondLst>
                                        </p:cTn>
                                        <p:tgtEl>
                                          <p:spTgt spid="377859">
                                            <p:txEl>
                                              <p:pRg st="1" end="1"/>
                                            </p:txEl>
                                          </p:spTgt>
                                        </p:tgtEl>
                                        <p:attrNameLst>
                                          <p:attrName>style.visibility</p:attrName>
                                        </p:attrNameLst>
                                      </p:cBhvr>
                                      <p:to>
                                        <p:strVal val="visible"/>
                                      </p:to>
                                    </p:set>
                                    <p:animEffect transition="in" filter="fade">
                                      <p:cBhvr>
                                        <p:cTn id="25" dur="1000">
                                          <p:stCondLst>
                                            <p:cond delay="0"/>
                                          </p:stCondLst>
                                        </p:cTn>
                                        <p:tgtEl>
                                          <p:spTgt spid="377859">
                                            <p:txEl>
                                              <p:pRg st="1" end="1"/>
                                            </p:txEl>
                                          </p:spTgt>
                                        </p:tgtEl>
                                      </p:cBhvr>
                                    </p:animEffect>
                                    <p:anim calcmode="lin" valueType="num">
                                      <p:cBhvr>
                                        <p:cTn id="26"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7"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8" grpId="0"/>
      <p:bldP spid="377859" grpId="0" build="p"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2362200" y="609600"/>
            <a:ext cx="4038600" cy="1015663"/>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i="1" dirty="0">
                <a:solidFill>
                  <a:srgbClr val="000099"/>
                </a:solidFill>
              </a:rPr>
              <a:t>При розслідуванні вбивств підлягають встановленню і </a:t>
            </a:r>
            <a:r>
              <a:rPr lang="uk-UA" altLang="ru-RU" sz="2000" b="1" i="1" dirty="0" smtClean="0">
                <a:solidFill>
                  <a:srgbClr val="000099"/>
                </a:solidFill>
              </a:rPr>
              <a:t>доказуванню: </a:t>
            </a:r>
            <a:endParaRPr lang="ru-RU" altLang="ru-RU" sz="2000" b="1" i="1" dirty="0">
              <a:solidFill>
                <a:srgbClr val="000099"/>
              </a:solidFill>
            </a:endParaRPr>
          </a:p>
        </p:txBody>
      </p:sp>
      <p:sp>
        <p:nvSpPr>
          <p:cNvPr id="20485" name="Text Box 5"/>
          <p:cNvSpPr txBox="1">
            <a:spLocks noChangeArrowheads="1"/>
          </p:cNvSpPr>
          <p:nvPr/>
        </p:nvSpPr>
        <p:spPr bwMode="auto">
          <a:xfrm>
            <a:off x="1447800" y="2133600"/>
            <a:ext cx="4572000" cy="660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a:t>1.</a:t>
            </a:r>
            <a:r>
              <a:rPr lang="uk-UA" altLang="ru-RU" sz="1800"/>
              <a:t> Наявність факту вбивства, вид насильницької смерті, час її настання; </a:t>
            </a:r>
            <a:endParaRPr lang="ru-RU" altLang="ru-RU" sz="1800"/>
          </a:p>
        </p:txBody>
      </p:sp>
      <p:sp>
        <p:nvSpPr>
          <p:cNvPr id="20486" name="Text Box 6"/>
          <p:cNvSpPr txBox="1">
            <a:spLocks noChangeArrowheads="1"/>
          </p:cNvSpPr>
          <p:nvPr/>
        </p:nvSpPr>
        <p:spPr bwMode="auto">
          <a:xfrm>
            <a:off x="2743200" y="3048000"/>
            <a:ext cx="4572000" cy="1209675"/>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a:t>2.</a:t>
            </a:r>
            <a:r>
              <a:rPr lang="uk-UA" altLang="ru-RU" sz="1800"/>
              <a:t> Місце, час вчинення злочину, обставини, що передують вбивства, спосіб його вчинення, спосіб приховання слідів злочину; </a:t>
            </a:r>
            <a:endParaRPr lang="ru-RU" altLang="ru-RU" sz="1800"/>
          </a:p>
        </p:txBody>
      </p:sp>
      <p:sp>
        <p:nvSpPr>
          <p:cNvPr id="20487" name="Text Box 7"/>
          <p:cNvSpPr txBox="1">
            <a:spLocks noChangeArrowheads="1"/>
          </p:cNvSpPr>
          <p:nvPr/>
        </p:nvSpPr>
        <p:spPr bwMode="auto">
          <a:xfrm>
            <a:off x="1447800" y="4495800"/>
            <a:ext cx="4572000" cy="660400"/>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a:t>3.</a:t>
            </a:r>
            <a:r>
              <a:rPr lang="uk-UA" altLang="ru-RU" sz="1800"/>
              <a:t> Дані про особу потерпілого, його взаємини зі злочинцем;</a:t>
            </a:r>
            <a:endParaRPr lang="ru-RU" altLang="ru-RU" sz="1800"/>
          </a:p>
        </p:txBody>
      </p:sp>
      <p:sp>
        <p:nvSpPr>
          <p:cNvPr id="20488" name="Text Box 8"/>
          <p:cNvSpPr txBox="1">
            <a:spLocks noChangeArrowheads="1"/>
          </p:cNvSpPr>
          <p:nvPr/>
        </p:nvSpPr>
        <p:spPr bwMode="auto">
          <a:xfrm>
            <a:off x="2743200" y="5486400"/>
            <a:ext cx="4572000" cy="385763"/>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a:t>4.</a:t>
            </a:r>
            <a:r>
              <a:rPr lang="uk-UA" altLang="ru-RU" sz="1800"/>
              <a:t> Винність, мотив і мета вбивства, </a:t>
            </a:r>
            <a:endParaRPr lang="ru-RU" altLang="ru-RU" sz="1800"/>
          </a:p>
        </p:txBody>
      </p:sp>
      <p:sp>
        <p:nvSpPr>
          <p:cNvPr id="20489" name="Text Box 9"/>
          <p:cNvSpPr txBox="1">
            <a:spLocks noChangeArrowheads="1"/>
          </p:cNvSpPr>
          <p:nvPr/>
        </p:nvSpPr>
        <p:spPr bwMode="auto">
          <a:xfrm>
            <a:off x="1447800" y="6096000"/>
            <a:ext cx="4572000" cy="36933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dirty="0"/>
              <a:t>5.</a:t>
            </a:r>
            <a:r>
              <a:rPr lang="uk-UA" altLang="ru-RU" sz="1800" dirty="0"/>
              <a:t> </a:t>
            </a:r>
            <a:r>
              <a:rPr lang="uk-UA" altLang="ru-RU" sz="1800" dirty="0" smtClean="0"/>
              <a:t>Дані, що </a:t>
            </a:r>
            <a:r>
              <a:rPr lang="uk-UA" altLang="ru-RU" sz="1800" dirty="0"/>
              <a:t>характеризують особу вбивці.</a:t>
            </a:r>
            <a:endParaRPr lang="ru-RU" altLang="ru-RU" sz="1800" dirty="0"/>
          </a:p>
        </p:txBody>
      </p:sp>
      <p:sp>
        <p:nvSpPr>
          <p:cNvPr id="20490" name="Line 10"/>
          <p:cNvSpPr>
            <a:spLocks noChangeShapeType="1"/>
          </p:cNvSpPr>
          <p:nvPr/>
        </p:nvSpPr>
        <p:spPr bwMode="auto">
          <a:xfrm>
            <a:off x="609600" y="11430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1" name="Line 11"/>
          <p:cNvSpPr>
            <a:spLocks noChangeShapeType="1"/>
          </p:cNvSpPr>
          <p:nvPr/>
        </p:nvSpPr>
        <p:spPr bwMode="auto">
          <a:xfrm>
            <a:off x="6400800" y="1143000"/>
            <a:ext cx="1752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3" name="Line 13"/>
          <p:cNvSpPr>
            <a:spLocks noChangeShapeType="1"/>
          </p:cNvSpPr>
          <p:nvPr/>
        </p:nvSpPr>
        <p:spPr bwMode="auto">
          <a:xfrm>
            <a:off x="609600" y="1143000"/>
            <a:ext cx="0" cy="5105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4" name="Line 14"/>
          <p:cNvSpPr>
            <a:spLocks noChangeShapeType="1"/>
          </p:cNvSpPr>
          <p:nvPr/>
        </p:nvSpPr>
        <p:spPr bwMode="auto">
          <a:xfrm>
            <a:off x="8153400" y="11430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5" name="Line 15"/>
          <p:cNvSpPr>
            <a:spLocks noChangeShapeType="1"/>
          </p:cNvSpPr>
          <p:nvPr/>
        </p:nvSpPr>
        <p:spPr bwMode="auto">
          <a:xfrm>
            <a:off x="609600" y="25146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6" name="Line 16"/>
          <p:cNvSpPr>
            <a:spLocks noChangeShapeType="1"/>
          </p:cNvSpPr>
          <p:nvPr/>
        </p:nvSpPr>
        <p:spPr bwMode="auto">
          <a:xfrm>
            <a:off x="609600" y="62484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498" name="Line 18"/>
          <p:cNvSpPr>
            <a:spLocks noChangeShapeType="1"/>
          </p:cNvSpPr>
          <p:nvPr/>
        </p:nvSpPr>
        <p:spPr bwMode="auto">
          <a:xfrm flipH="1">
            <a:off x="7315200" y="35814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503" name="Line 23"/>
          <p:cNvSpPr>
            <a:spLocks noChangeShapeType="1"/>
          </p:cNvSpPr>
          <p:nvPr/>
        </p:nvSpPr>
        <p:spPr bwMode="auto">
          <a:xfrm>
            <a:off x="609600" y="48006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0505" name="Line 25"/>
          <p:cNvSpPr>
            <a:spLocks noChangeShapeType="1"/>
          </p:cNvSpPr>
          <p:nvPr/>
        </p:nvSpPr>
        <p:spPr bwMode="auto">
          <a:xfrm flipH="1">
            <a:off x="7315200" y="5638800"/>
            <a:ext cx="8382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228600" y="2514600"/>
            <a:ext cx="1905000" cy="194945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dirty="0">
                <a:solidFill>
                  <a:srgbClr val="000099"/>
                </a:solidFill>
              </a:rPr>
              <a:t>Для справ про вбивство типові наступні ситуації: </a:t>
            </a:r>
            <a:endParaRPr lang="ru-RU" altLang="ru-RU" sz="2000" b="1" dirty="0">
              <a:solidFill>
                <a:srgbClr val="000099"/>
              </a:solidFill>
            </a:endParaRPr>
          </a:p>
        </p:txBody>
      </p:sp>
      <p:sp>
        <p:nvSpPr>
          <p:cNvPr id="22534" name="Text Box 6"/>
          <p:cNvSpPr txBox="1">
            <a:spLocks noChangeArrowheads="1"/>
          </p:cNvSpPr>
          <p:nvPr/>
        </p:nvSpPr>
        <p:spPr bwMode="auto">
          <a:xfrm>
            <a:off x="3962400" y="2438400"/>
            <a:ext cx="4343400" cy="669925"/>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dirty="0"/>
              <a:t>2. Виявлено непізнаний труп або частини розчленованого трупа</a:t>
            </a:r>
            <a:endParaRPr lang="ru-RU" altLang="ru-RU" sz="1800" b="1" dirty="0"/>
          </a:p>
        </p:txBody>
      </p:sp>
      <p:sp>
        <p:nvSpPr>
          <p:cNvPr id="22535" name="Text Box 7"/>
          <p:cNvSpPr txBox="1">
            <a:spLocks noChangeArrowheads="1"/>
          </p:cNvSpPr>
          <p:nvPr/>
        </p:nvSpPr>
        <p:spPr bwMode="auto">
          <a:xfrm>
            <a:off x="3962400" y="3581400"/>
            <a:ext cx="4343400" cy="646331"/>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dirty="0"/>
              <a:t>3. Надійшла інформація </a:t>
            </a:r>
            <a:r>
              <a:rPr lang="uk-UA" altLang="ru-RU" sz="1800" b="1" dirty="0" smtClean="0"/>
              <a:t>про особу, що </a:t>
            </a:r>
            <a:r>
              <a:rPr lang="uk-UA" altLang="ru-RU" sz="1800" b="1" dirty="0" smtClean="0"/>
              <a:t>безвісно відсутня</a:t>
            </a:r>
            <a:endParaRPr lang="ru-RU" altLang="ru-RU" sz="1800" b="1" dirty="0"/>
          </a:p>
        </p:txBody>
      </p:sp>
      <p:sp>
        <p:nvSpPr>
          <p:cNvPr id="22536" name="Text Box 8"/>
          <p:cNvSpPr txBox="1">
            <a:spLocks noChangeArrowheads="1"/>
          </p:cNvSpPr>
          <p:nvPr/>
        </p:nvSpPr>
        <p:spPr bwMode="auto">
          <a:xfrm>
            <a:off x="3962400" y="4724400"/>
            <a:ext cx="4343400" cy="1219200"/>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a:t>4. Є дані, що </a:t>
            </a:r>
            <a:r>
              <a:rPr lang="uk-UA" altLang="ru-RU" sz="1800" b="1">
                <a:solidFill>
                  <a:schemeClr val="tx2"/>
                </a:solidFill>
              </a:rPr>
              <a:t>умисне вбивство замасковане</a:t>
            </a:r>
            <a:r>
              <a:rPr lang="uk-UA" altLang="ru-RU" sz="1800" b="1"/>
              <a:t> інсценуванням з метою приховати факт і обставини вбивства.</a:t>
            </a:r>
            <a:endParaRPr lang="ru-RU" altLang="ru-RU" sz="1800" b="1"/>
          </a:p>
        </p:txBody>
      </p:sp>
      <p:sp>
        <p:nvSpPr>
          <p:cNvPr id="22538" name="Text Box 10"/>
          <p:cNvSpPr txBox="1">
            <a:spLocks noChangeArrowheads="1"/>
          </p:cNvSpPr>
          <p:nvPr/>
        </p:nvSpPr>
        <p:spPr bwMode="auto">
          <a:xfrm>
            <a:off x="3962400" y="1371600"/>
            <a:ext cx="4343400" cy="669925"/>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1800" b="1" dirty="0"/>
              <a:t>1. Виявлено труп з ознаками насильницької </a:t>
            </a:r>
            <a:r>
              <a:rPr lang="uk-UA" altLang="ru-RU" sz="1800" b="1" dirty="0" smtClean="0"/>
              <a:t>смерті</a:t>
            </a:r>
            <a:endParaRPr lang="ru-RU" altLang="ru-RU" sz="1800" b="1" dirty="0"/>
          </a:p>
        </p:txBody>
      </p:sp>
      <p:sp>
        <p:nvSpPr>
          <p:cNvPr id="22539" name="Line 11"/>
          <p:cNvSpPr>
            <a:spLocks noChangeShapeType="1"/>
          </p:cNvSpPr>
          <p:nvPr/>
        </p:nvSpPr>
        <p:spPr bwMode="auto">
          <a:xfrm flipV="1">
            <a:off x="2133600" y="1600200"/>
            <a:ext cx="1828800" cy="1828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2540" name="Line 12"/>
          <p:cNvSpPr>
            <a:spLocks noChangeShapeType="1"/>
          </p:cNvSpPr>
          <p:nvPr/>
        </p:nvSpPr>
        <p:spPr bwMode="auto">
          <a:xfrm flipV="1">
            <a:off x="2133600" y="2743200"/>
            <a:ext cx="1828800" cy="6858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2541" name="Line 13"/>
          <p:cNvSpPr>
            <a:spLocks noChangeShapeType="1"/>
          </p:cNvSpPr>
          <p:nvPr/>
        </p:nvSpPr>
        <p:spPr bwMode="auto">
          <a:xfrm>
            <a:off x="2133600" y="3429000"/>
            <a:ext cx="1828800" cy="4572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22542" name="Line 14"/>
          <p:cNvSpPr>
            <a:spLocks noChangeShapeType="1"/>
          </p:cNvSpPr>
          <p:nvPr/>
        </p:nvSpPr>
        <p:spPr bwMode="auto">
          <a:xfrm>
            <a:off x="2133600" y="3429000"/>
            <a:ext cx="1828800" cy="2057400"/>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685800" y="609600"/>
            <a:ext cx="784860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cs typeface="Arial" charset="0"/>
              </a:defRPr>
            </a:lvl1pPr>
            <a:lvl2pPr marL="800100" indent="-342900">
              <a:defRPr>
                <a:solidFill>
                  <a:schemeClr val="tx1"/>
                </a:solidFill>
                <a:latin typeface="Arial" charset="0"/>
                <a:cs typeface="Arial" charset="0"/>
              </a:defRPr>
            </a:lvl2pPr>
            <a:lvl3pPr marL="1257300" indent="-342900">
              <a:defRPr>
                <a:solidFill>
                  <a:schemeClr val="tx1"/>
                </a:solidFill>
                <a:latin typeface="Arial" charset="0"/>
                <a:cs typeface="Arial" charset="0"/>
              </a:defRPr>
            </a:lvl3pPr>
            <a:lvl4pPr marL="1714500" indent="-342900">
              <a:defRPr>
                <a:solidFill>
                  <a:schemeClr val="tx1"/>
                </a:solidFill>
                <a:latin typeface="Arial" charset="0"/>
                <a:cs typeface="Arial" charset="0"/>
              </a:defRPr>
            </a:lvl4pPr>
            <a:lvl5pPr marL="2171700" indent="-342900">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lgn="ctr">
              <a:spcBef>
                <a:spcPct val="50000"/>
              </a:spcBef>
              <a:buFontTx/>
              <a:buAutoNum type="arabicPeriod"/>
            </a:pPr>
            <a:r>
              <a:rPr lang="uk-UA" altLang="ru-RU" sz="2400" b="1" dirty="0"/>
              <a:t>Виявлено труп з ознаками насильницької смерті.</a:t>
            </a:r>
            <a:endParaRPr lang="uk-UA" altLang="ru-RU" sz="2000" dirty="0"/>
          </a:p>
          <a:p>
            <a:pPr>
              <a:spcBef>
                <a:spcPct val="50000"/>
              </a:spcBef>
            </a:pPr>
            <a:r>
              <a:rPr lang="uk-UA" altLang="ru-RU" sz="2000" dirty="0"/>
              <a:t>     </a:t>
            </a:r>
            <a:r>
              <a:rPr lang="uk-UA" altLang="ru-RU" sz="2000" i="1" dirty="0"/>
              <a:t>Відома </a:t>
            </a:r>
            <a:r>
              <a:rPr lang="uk-UA" altLang="ru-RU" sz="2000" i="1" dirty="0" smtClean="0"/>
              <a:t>особа </a:t>
            </a:r>
            <a:r>
              <a:rPr lang="uk-UA" altLang="ru-RU" sz="2000" i="1" dirty="0"/>
              <a:t>потерпілого, обставини вбивства (побутове, у бійці у присутності свідків), особу підозрюваного.</a:t>
            </a:r>
            <a:endParaRPr lang="ru-RU" altLang="ru-RU" sz="2000" i="1" dirty="0"/>
          </a:p>
        </p:txBody>
      </p:sp>
      <p:sp>
        <p:nvSpPr>
          <p:cNvPr id="23557" name="Text Box 5"/>
          <p:cNvSpPr txBox="1">
            <a:spLocks noChangeArrowheads="1"/>
          </p:cNvSpPr>
          <p:nvPr/>
        </p:nvSpPr>
        <p:spPr bwMode="auto">
          <a:xfrm>
            <a:off x="533400" y="2971800"/>
            <a:ext cx="8001000" cy="298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000" b="1" u="sng" dirty="0">
                <a:solidFill>
                  <a:srgbClr val="000099"/>
                </a:solidFill>
              </a:rPr>
              <a:t>У цій ситуації :</a:t>
            </a:r>
          </a:p>
          <a:p>
            <a:pPr>
              <a:spcBef>
                <a:spcPct val="50000"/>
              </a:spcBef>
              <a:buFont typeface="Wingdings" pitchFamily="2" charset="2"/>
              <a:buChar char="ü"/>
            </a:pPr>
            <a:r>
              <a:rPr lang="uk-UA" altLang="ru-RU" sz="2000" dirty="0"/>
              <a:t> </a:t>
            </a:r>
            <a:r>
              <a:rPr lang="uk-UA" altLang="ru-RU" sz="2000" dirty="0">
                <a:solidFill>
                  <a:schemeClr val="tx2"/>
                </a:solidFill>
              </a:rPr>
              <a:t>Будуються версії про цілі та мотиви вбивства, його обставин; </a:t>
            </a:r>
          </a:p>
          <a:p>
            <a:pPr>
              <a:spcBef>
                <a:spcPct val="50000"/>
              </a:spcBef>
              <a:buFont typeface="Wingdings" pitchFamily="2" charset="2"/>
              <a:buChar char="ü"/>
            </a:pPr>
            <a:r>
              <a:rPr lang="uk-UA" altLang="ru-RU" sz="2000" dirty="0">
                <a:solidFill>
                  <a:schemeClr val="tx2"/>
                </a:solidFill>
              </a:rPr>
              <a:t> Проводиться допит заявників (очевидців);</a:t>
            </a:r>
          </a:p>
          <a:p>
            <a:pPr>
              <a:spcBef>
                <a:spcPct val="50000"/>
              </a:spcBef>
              <a:buFont typeface="Wingdings" pitchFamily="2" charset="2"/>
              <a:buChar char="ü"/>
            </a:pPr>
            <a:r>
              <a:rPr lang="uk-UA" altLang="ru-RU" sz="2000" dirty="0">
                <a:solidFill>
                  <a:schemeClr val="tx2"/>
                </a:solidFill>
              </a:rPr>
              <a:t> Затримання і </a:t>
            </a:r>
            <a:r>
              <a:rPr lang="uk-UA" altLang="ru-RU" sz="2000" dirty="0" smtClean="0">
                <a:solidFill>
                  <a:schemeClr val="tx2"/>
                </a:solidFill>
              </a:rPr>
              <a:t>допит  </a:t>
            </a:r>
            <a:r>
              <a:rPr lang="uk-UA" altLang="ru-RU" sz="2000" dirty="0">
                <a:solidFill>
                  <a:schemeClr val="tx2"/>
                </a:solidFill>
              </a:rPr>
              <a:t>підозрюваного;</a:t>
            </a:r>
          </a:p>
          <a:p>
            <a:pPr>
              <a:spcBef>
                <a:spcPct val="50000"/>
              </a:spcBef>
              <a:buFont typeface="Wingdings" pitchFamily="2" charset="2"/>
              <a:buChar char="ü"/>
            </a:pPr>
            <a:r>
              <a:rPr lang="uk-UA" altLang="ru-RU" sz="2000" dirty="0">
                <a:solidFill>
                  <a:schemeClr val="tx2"/>
                </a:solidFill>
              </a:rPr>
              <a:t> Огляд місця події та трупа;</a:t>
            </a:r>
          </a:p>
          <a:p>
            <a:pPr>
              <a:spcBef>
                <a:spcPct val="50000"/>
              </a:spcBef>
              <a:buFont typeface="Wingdings" pitchFamily="2" charset="2"/>
              <a:buChar char="ü"/>
            </a:pPr>
            <a:r>
              <a:rPr lang="uk-UA" altLang="ru-RU" sz="2000" dirty="0">
                <a:solidFill>
                  <a:schemeClr val="tx2"/>
                </a:solidFill>
              </a:rPr>
              <a:t> Призначається судово-медична експертиза трупа і</a:t>
            </a:r>
            <a:r>
              <a:rPr lang="uk-UA" altLang="ru-RU" sz="2000" dirty="0"/>
              <a:t> речових доказів.</a:t>
            </a:r>
            <a:endParaRPr lang="ru-RU" altLang="ru-RU" sz="20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Text Box 4"/>
          <p:cNvSpPr txBox="1">
            <a:spLocks noChangeArrowheads="1"/>
          </p:cNvSpPr>
          <p:nvPr/>
        </p:nvSpPr>
        <p:spPr bwMode="auto">
          <a:xfrm>
            <a:off x="685800" y="609600"/>
            <a:ext cx="7772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uk-UA" altLang="ru-RU" sz="2400" b="1"/>
              <a:t>2. Виявлено непізнаний труп або частини розчленованого трупа.</a:t>
            </a:r>
            <a:endParaRPr lang="ru-RU" altLang="ru-RU" sz="2400" b="1"/>
          </a:p>
        </p:txBody>
      </p:sp>
      <p:sp>
        <p:nvSpPr>
          <p:cNvPr id="24581" name="Text Box 5"/>
          <p:cNvSpPr txBox="1">
            <a:spLocks noChangeArrowheads="1"/>
          </p:cNvSpPr>
          <p:nvPr/>
        </p:nvSpPr>
        <p:spPr bwMode="auto">
          <a:xfrm>
            <a:off x="457200" y="1981200"/>
            <a:ext cx="822960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uk-UA" altLang="ru-RU" sz="2000" b="1" u="sng" dirty="0">
                <a:solidFill>
                  <a:srgbClr val="000099"/>
                </a:solidFill>
              </a:rPr>
              <a:t>Завдання першого етапу розслідування полягає в тому, щоб:</a:t>
            </a:r>
          </a:p>
          <a:p>
            <a:endParaRPr lang="uk-UA" altLang="ru-RU" sz="2000" b="1" dirty="0"/>
          </a:p>
          <a:p>
            <a:pPr>
              <a:buFont typeface="Wingdings" pitchFamily="2" charset="2"/>
              <a:buChar char="ü"/>
            </a:pPr>
            <a:r>
              <a:rPr lang="uk-UA" altLang="ru-RU" sz="1600" dirty="0"/>
              <a:t> </a:t>
            </a:r>
            <a:r>
              <a:rPr lang="uk-UA" altLang="ru-RU" sz="2000" dirty="0"/>
              <a:t>Зібрати відомості, необхідні для побудови версій про особу потерпілого, місце, час, обставини, мотиви вбивства, </a:t>
            </a:r>
            <a:r>
              <a:rPr lang="uk-UA" altLang="ru-RU" sz="2000" dirty="0" smtClean="0"/>
              <a:t>особу </a:t>
            </a:r>
            <a:r>
              <a:rPr lang="uk-UA" altLang="ru-RU" sz="2000" dirty="0"/>
              <a:t>підозрюваного; </a:t>
            </a:r>
          </a:p>
          <a:p>
            <a:pPr>
              <a:buFont typeface="Wingdings" pitchFamily="2" charset="2"/>
              <a:buChar char="ü"/>
            </a:pPr>
            <a:r>
              <a:rPr lang="uk-UA" altLang="ru-RU" sz="2000" dirty="0"/>
              <a:t> Проводяться: огляд місця виявлення трупа і самого трупа, речових доказів, </a:t>
            </a:r>
            <a:r>
              <a:rPr lang="uk-UA" altLang="ru-RU" sz="2000" dirty="0" err="1"/>
              <a:t>дактилоскопіювання</a:t>
            </a:r>
            <a:r>
              <a:rPr lang="uk-UA" altLang="ru-RU" sz="2000" dirty="0"/>
              <a:t> і фотографування трупа, перевірка за обліками ІЦ, орієнтування органів міліції про факт виявлення трупа, його прикмети і </a:t>
            </a:r>
            <a:r>
              <a:rPr lang="uk-UA" altLang="ru-RU" sz="2000" dirty="0" smtClean="0"/>
              <a:t>одяг, </a:t>
            </a:r>
            <a:r>
              <a:rPr lang="uk-UA" altLang="ru-RU" sz="2000" dirty="0"/>
              <a:t>вивчення заяв про безвісно </a:t>
            </a:r>
            <a:r>
              <a:rPr lang="uk-UA" altLang="ru-RU" sz="2000" dirty="0" smtClean="0"/>
              <a:t>відсутніх, </a:t>
            </a:r>
            <a:r>
              <a:rPr lang="uk-UA" altLang="ru-RU" sz="2000" dirty="0"/>
              <a:t>вивчення кримінальних справ про вбивства, розбої, </a:t>
            </a:r>
            <a:r>
              <a:rPr lang="uk-UA" altLang="ru-RU" sz="2000" dirty="0" smtClean="0"/>
              <a:t>крадіжки, </a:t>
            </a:r>
            <a:r>
              <a:rPr lang="uk-UA" altLang="ru-RU" sz="2000" dirty="0"/>
              <a:t>ознайомлення з матеріалами про осіб без певного місця проживання;</a:t>
            </a:r>
          </a:p>
          <a:p>
            <a:pPr>
              <a:buFont typeface="Wingdings" pitchFamily="2" charset="2"/>
              <a:buChar char="ü"/>
            </a:pPr>
            <a:r>
              <a:rPr lang="uk-UA" altLang="ru-RU" sz="2000" dirty="0"/>
              <a:t> Проводяться оперативні заходи з розшуку злочинця і </a:t>
            </a:r>
            <a:r>
              <a:rPr lang="uk-UA" altLang="ru-RU" sz="2000" dirty="0" smtClean="0"/>
              <a:t>встановлення особи </a:t>
            </a:r>
            <a:r>
              <a:rPr lang="uk-UA" altLang="ru-RU" sz="2000" dirty="0"/>
              <a:t>потерпілого.</a:t>
            </a:r>
            <a:endParaRPr lang="ru-RU" altLang="ru-RU" sz="20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28600"/>
            <a:ext cx="8229600" cy="1219200"/>
          </a:xfrm>
        </p:spPr>
        <p:txBody>
          <a:bodyPr/>
          <a:lstStyle/>
          <a:p>
            <a:pPr algn="ctr"/>
            <a:r>
              <a:rPr lang="uk-UA" altLang="ru-RU" sz="2400" b="1"/>
              <a:t>2.1 У разі виявлення розчленованого трупа:</a:t>
            </a:r>
            <a:r>
              <a:rPr lang="ru-RU" altLang="ru-RU" sz="2400" b="1"/>
              <a:t> </a:t>
            </a:r>
          </a:p>
        </p:txBody>
      </p:sp>
      <p:sp>
        <p:nvSpPr>
          <p:cNvPr id="25604" name="Text Box 4"/>
          <p:cNvSpPr txBox="1">
            <a:spLocks noChangeArrowheads="1"/>
          </p:cNvSpPr>
          <p:nvPr/>
        </p:nvSpPr>
        <p:spPr bwMode="auto">
          <a:xfrm>
            <a:off x="381000" y="1371600"/>
            <a:ext cx="8305800" cy="527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uk-UA" altLang="ru-RU" sz="2000" b="1" u="sng" dirty="0">
                <a:solidFill>
                  <a:srgbClr val="000099"/>
                </a:solidFill>
              </a:rPr>
              <a:t>У цій ситуації:</a:t>
            </a:r>
          </a:p>
          <a:p>
            <a:pPr algn="ctr"/>
            <a:endParaRPr lang="uk-UA" altLang="ru-RU" sz="2000" b="1" u="sng" dirty="0">
              <a:solidFill>
                <a:srgbClr val="000099"/>
              </a:solidFill>
            </a:endParaRPr>
          </a:p>
          <a:p>
            <a:pPr>
              <a:buFont typeface="Wingdings" pitchFamily="2" charset="2"/>
              <a:buChar char="ü"/>
            </a:pPr>
            <a:r>
              <a:rPr lang="uk-UA" altLang="ru-RU" sz="2000" dirty="0"/>
              <a:t> Особлива увага звертається на предмети, в яких знаходилися частини трупа (валіза, клейонка, газета, відро, тканина тощо). </a:t>
            </a:r>
          </a:p>
          <a:p>
            <a:pPr>
              <a:buFont typeface="Wingdings" pitchFamily="2" charset="2"/>
              <a:buChar char="ü"/>
            </a:pPr>
            <a:r>
              <a:rPr lang="uk-UA" altLang="ru-RU" sz="2000" dirty="0"/>
              <a:t> На них можуть зберегтися позначки, написи, інші ознаки, що вказують на особу потерпілого і злочинця.</a:t>
            </a:r>
          </a:p>
          <a:p>
            <a:pPr>
              <a:buFont typeface="Wingdings" pitchFamily="2" charset="2"/>
              <a:buChar char="ü"/>
            </a:pPr>
            <a:endParaRPr lang="uk-UA" altLang="ru-RU" sz="2000" dirty="0"/>
          </a:p>
          <a:p>
            <a:pPr algn="ctr"/>
            <a:r>
              <a:rPr lang="uk-UA" altLang="ru-RU" sz="2000" b="1" i="1" u="sng" dirty="0">
                <a:solidFill>
                  <a:srgbClr val="000099"/>
                </a:solidFill>
              </a:rPr>
              <a:t>При виявленні трупа новонародженої дитини:</a:t>
            </a:r>
          </a:p>
          <a:p>
            <a:pPr algn="ctr"/>
            <a:endParaRPr lang="uk-UA" altLang="ru-RU" sz="2000" b="1" i="1" u="sng" dirty="0">
              <a:solidFill>
                <a:srgbClr val="000099"/>
              </a:solidFill>
            </a:endParaRPr>
          </a:p>
          <a:p>
            <a:pPr>
              <a:buClr>
                <a:schemeClr val="tx1"/>
              </a:buClr>
              <a:buFont typeface="Wingdings" pitchFamily="2" charset="2"/>
              <a:buChar char="ü"/>
            </a:pPr>
            <a:r>
              <a:rPr lang="uk-UA" altLang="ru-RU" sz="2000" dirty="0"/>
              <a:t> Проводиться огляд трупа і </a:t>
            </a:r>
            <a:r>
              <a:rPr lang="uk-UA" altLang="ru-RU" sz="2000" dirty="0" smtClean="0"/>
              <a:t>місця його </a:t>
            </a:r>
            <a:r>
              <a:rPr lang="uk-UA" altLang="ru-RU" sz="2000" dirty="0"/>
              <a:t>виявлення, предметів, в які був загорнутий труп, у жіночих консультаціях встановлюються жінки, які приховували вагітність, що мали </a:t>
            </a:r>
            <a:r>
              <a:rPr lang="uk-UA" altLang="ru-RU" sz="2000" dirty="0" smtClean="0"/>
              <a:t>дитину, </a:t>
            </a:r>
            <a:r>
              <a:rPr lang="uk-UA" altLang="ru-RU" sz="2000" dirty="0"/>
              <a:t>який зник. </a:t>
            </a:r>
          </a:p>
          <a:p>
            <a:pPr>
              <a:buClr>
                <a:schemeClr val="tx1"/>
              </a:buClr>
              <a:buFont typeface="Wingdings" pitchFamily="2" charset="2"/>
              <a:buChar char="ü"/>
            </a:pPr>
            <a:r>
              <a:rPr lang="uk-UA" altLang="ru-RU" sz="2000" dirty="0"/>
              <a:t> Призначають судово-медичну експертизу трупа для з'ясування питань про народження дитини </a:t>
            </a:r>
            <a:r>
              <a:rPr lang="uk-UA" altLang="ru-RU" sz="2000" dirty="0" smtClean="0"/>
              <a:t>живою </a:t>
            </a:r>
            <a:r>
              <a:rPr lang="uk-UA" altLang="ru-RU" sz="2000" dirty="0"/>
              <a:t>або </a:t>
            </a:r>
            <a:r>
              <a:rPr lang="uk-UA" altLang="ru-RU" sz="2000" dirty="0" smtClean="0"/>
              <a:t>мертвою, </a:t>
            </a:r>
            <a:r>
              <a:rPr lang="uk-UA" altLang="ru-RU" sz="2000" dirty="0"/>
              <a:t>причини і </a:t>
            </a:r>
            <a:r>
              <a:rPr lang="uk-UA" altLang="ru-RU" sz="2000" dirty="0" smtClean="0"/>
              <a:t>давність </a:t>
            </a:r>
            <a:r>
              <a:rPr lang="uk-UA" altLang="ru-RU" sz="2000" dirty="0"/>
              <a:t>смерті, спосіб позбавлення життя, скільки часу після пологів </a:t>
            </a:r>
            <a:r>
              <a:rPr lang="uk-UA" altLang="ru-RU" sz="2000" dirty="0" smtClean="0"/>
              <a:t>жила </a:t>
            </a:r>
            <a:r>
              <a:rPr lang="uk-UA" altLang="ru-RU" sz="2000" dirty="0"/>
              <a:t>дитина, чи </a:t>
            </a:r>
            <a:r>
              <a:rPr lang="uk-UA" altLang="ru-RU" sz="2000" dirty="0" smtClean="0"/>
              <a:t>брала вона </a:t>
            </a:r>
            <a:r>
              <a:rPr lang="uk-UA" altLang="ru-RU" sz="2000" dirty="0"/>
              <a:t>груди, </a:t>
            </a:r>
            <a:r>
              <a:rPr lang="uk-UA" altLang="ru-RU" sz="2000" dirty="0" smtClean="0"/>
              <a:t>групу, </a:t>
            </a:r>
            <a:r>
              <a:rPr lang="uk-UA" altLang="ru-RU" sz="2000" dirty="0"/>
              <a:t>тип і резус-приналежності крові та </a:t>
            </a:r>
            <a:r>
              <a:rPr lang="uk-UA" altLang="ru-RU" sz="2000" dirty="0" smtClean="0"/>
              <a:t>ін.</a:t>
            </a:r>
            <a:endParaRPr lang="ru-RU" altLang="ru-RU" sz="2000"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85800" y="304800"/>
            <a:ext cx="7848600" cy="1371600"/>
          </a:xfrm>
        </p:spPr>
        <p:txBody>
          <a:bodyPr/>
          <a:lstStyle/>
          <a:p>
            <a:pPr algn="ctr"/>
            <a:r>
              <a:rPr lang="uk-UA" altLang="ru-RU" sz="2400" b="1" dirty="0"/>
              <a:t>3. Надійшла інформація про </a:t>
            </a:r>
            <a:r>
              <a:rPr lang="uk-UA" altLang="ru-RU" sz="2400" b="1" dirty="0" smtClean="0"/>
              <a:t>особу, що безвісно відсутня.</a:t>
            </a:r>
            <a:endParaRPr lang="ru-RU" altLang="ru-RU" sz="2400" b="1" dirty="0"/>
          </a:p>
        </p:txBody>
      </p:sp>
      <p:sp>
        <p:nvSpPr>
          <p:cNvPr id="26627" name="Rectangle 3"/>
          <p:cNvSpPr>
            <a:spLocks noGrp="1" noChangeArrowheads="1"/>
          </p:cNvSpPr>
          <p:nvPr>
            <p:ph type="body" idx="1"/>
          </p:nvPr>
        </p:nvSpPr>
        <p:spPr>
          <a:xfrm>
            <a:off x="0" y="1676400"/>
            <a:ext cx="9144000" cy="5181600"/>
          </a:xfrm>
        </p:spPr>
        <p:txBody>
          <a:bodyPr/>
          <a:lstStyle/>
          <a:p>
            <a:pPr algn="ctr">
              <a:lnSpc>
                <a:spcPct val="80000"/>
              </a:lnSpc>
              <a:buFont typeface="Wingdings" pitchFamily="2" charset="2"/>
              <a:buNone/>
            </a:pPr>
            <a:r>
              <a:rPr lang="uk-UA" altLang="ru-RU" sz="2000" b="1" u="sng" dirty="0">
                <a:solidFill>
                  <a:srgbClr val="000099"/>
                </a:solidFill>
              </a:rPr>
              <a:t>У цій ситуації:</a:t>
            </a:r>
          </a:p>
          <a:p>
            <a:pPr>
              <a:lnSpc>
                <a:spcPct val="80000"/>
              </a:lnSpc>
            </a:pPr>
            <a:endParaRPr lang="uk-UA" altLang="ru-RU" sz="2000" b="1" u="sng" dirty="0">
              <a:solidFill>
                <a:srgbClr val="000099"/>
              </a:solidFill>
            </a:endParaRPr>
          </a:p>
          <a:p>
            <a:pPr>
              <a:lnSpc>
                <a:spcPct val="80000"/>
              </a:lnSpc>
              <a:buClr>
                <a:schemeClr val="tx1"/>
              </a:buClr>
              <a:buFont typeface="Wingdings" pitchFamily="2" charset="2"/>
              <a:buChar char="ü"/>
            </a:pPr>
            <a:r>
              <a:rPr lang="uk-UA" altLang="ru-RU" sz="2000" dirty="0"/>
              <a:t>Необхідно конкретизувати дані про особу, рід занять, професії безвісно відсутнього, </a:t>
            </a:r>
            <a:r>
              <a:rPr lang="uk-UA" altLang="ru-RU" sz="2000" dirty="0" smtClean="0"/>
              <a:t>час;</a:t>
            </a:r>
            <a:endParaRPr lang="uk-UA" altLang="ru-RU" sz="2000" dirty="0"/>
          </a:p>
          <a:p>
            <a:pPr>
              <a:lnSpc>
                <a:spcPct val="80000"/>
              </a:lnSpc>
              <a:buClr>
                <a:schemeClr val="tx1"/>
              </a:buClr>
              <a:buFont typeface="Wingdings" pitchFamily="2" charset="2"/>
              <a:buChar char="ü"/>
            </a:pPr>
            <a:r>
              <a:rPr lang="uk-UA" altLang="ru-RU" sz="2000" dirty="0"/>
              <a:t>Передбачувані причини відсутності, можливе місце знаходження, </a:t>
            </a:r>
            <a:r>
              <a:rPr lang="uk-UA" altLang="ru-RU" sz="2000" dirty="0" smtClean="0"/>
              <a:t>взаємини </a:t>
            </a:r>
            <a:r>
              <a:rPr lang="uk-UA" altLang="ru-RU" sz="2000" dirty="0"/>
              <a:t>з родичами, товаришами по службі, знайомими, </a:t>
            </a:r>
            <a:r>
              <a:rPr lang="uk-UA" altLang="ru-RU" sz="2000" dirty="0" smtClean="0"/>
              <a:t>риси </a:t>
            </a:r>
            <a:r>
              <a:rPr lang="uk-UA" altLang="ru-RU" sz="2000" dirty="0"/>
              <a:t>характеру, </a:t>
            </a:r>
            <a:r>
              <a:rPr lang="uk-UA" altLang="ru-RU" sz="2000" dirty="0" smtClean="0"/>
              <a:t>захворювання, інтереси, </a:t>
            </a:r>
            <a:r>
              <a:rPr lang="uk-UA" altLang="ru-RU" sz="2000" dirty="0"/>
              <a:t>про речі, які взяв відсутній </a:t>
            </a:r>
            <a:r>
              <a:rPr lang="uk-UA" altLang="ru-RU" sz="2000" dirty="0" smtClean="0"/>
              <a:t>або, </a:t>
            </a:r>
            <a:r>
              <a:rPr lang="uk-UA" altLang="ru-RU" sz="2000" dirty="0"/>
              <a:t>навпаки , не взяв. </a:t>
            </a:r>
          </a:p>
          <a:p>
            <a:pPr>
              <a:lnSpc>
                <a:spcPct val="80000"/>
              </a:lnSpc>
              <a:buClr>
                <a:schemeClr val="tx1"/>
              </a:buClr>
              <a:buFont typeface="Wingdings" pitchFamily="2" charset="2"/>
              <a:buChar char="ü"/>
            </a:pPr>
            <a:r>
              <a:rPr lang="uk-UA" altLang="ru-RU" sz="2000" dirty="0"/>
              <a:t>Вивчення цих обставин дозволяє будувати ряд версій про причини безвісної відсутності (хвороба, смерть, небажання повертатися до родини, випадкова загибель при невстановлених обставинах і, нарешті, вбивство).</a:t>
            </a:r>
          </a:p>
          <a:p>
            <a:pPr>
              <a:lnSpc>
                <a:spcPct val="80000"/>
              </a:lnSpc>
              <a:buClr>
                <a:schemeClr val="tx1"/>
              </a:buClr>
              <a:buFont typeface="Wingdings" pitchFamily="2" charset="2"/>
              <a:buChar char="ü"/>
            </a:pPr>
            <a:endParaRPr lang="uk-UA" altLang="ru-RU" sz="2000" dirty="0">
              <a:hlinkClick r:id="rId2" tooltip="Підстави"/>
            </a:endParaRPr>
          </a:p>
          <a:p>
            <a:pPr>
              <a:lnSpc>
                <a:spcPct val="80000"/>
              </a:lnSpc>
            </a:pPr>
            <a:r>
              <a:rPr lang="uk-UA" altLang="ru-RU" sz="1800" b="1" i="1" dirty="0">
                <a:hlinkClick r:id="rId2" tooltip="Підстави"/>
              </a:rPr>
              <a:t>Підставами</a:t>
            </a:r>
            <a:r>
              <a:rPr lang="uk-UA" altLang="ru-RU" sz="1800" dirty="0"/>
              <a:t> для виникнення версії про вбивство можуть бути: неприязні відносини потерпілого з родичами; наявність речей, які людина в звичайних умовах при від'їзді </a:t>
            </a:r>
            <a:r>
              <a:rPr lang="uk-UA" altLang="ru-RU" sz="1800" dirty="0" smtClean="0"/>
              <a:t>зобов'язана </a:t>
            </a:r>
            <a:r>
              <a:rPr lang="uk-UA" altLang="ru-RU" sz="1800" dirty="0"/>
              <a:t>взяти з собою; наявність слідів крові в приміщенні, де жив відсутній; пряма зацікавленість родичів, знайомих у смерті особи, неправдоподібні , суперечливі пояснення їх щодо обставин і причин безвісної відсутності.</a:t>
            </a:r>
            <a:endParaRPr lang="ru-RU" altLang="ru-RU" sz="18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lgn="ctr"/>
            <a:r>
              <a:rPr lang="uk-UA" altLang="ru-RU" sz="2400" b="1"/>
              <a:t>4. Є дані, що </a:t>
            </a:r>
            <a:r>
              <a:rPr lang="uk-UA" altLang="ru-RU" sz="2400" b="1" i="1">
                <a:solidFill>
                  <a:srgbClr val="000099"/>
                </a:solidFill>
              </a:rPr>
              <a:t>умисне вбивство</a:t>
            </a:r>
            <a:r>
              <a:rPr lang="uk-UA" altLang="ru-RU" sz="2400" b="1"/>
              <a:t> замасковане інсценуванням з метою приховати факт і обставини вбивства.</a:t>
            </a:r>
            <a:endParaRPr lang="ru-RU" altLang="ru-RU" sz="2400" b="1"/>
          </a:p>
        </p:txBody>
      </p:sp>
      <p:sp>
        <p:nvSpPr>
          <p:cNvPr id="27651" name="Rectangle 3"/>
          <p:cNvSpPr>
            <a:spLocks noGrp="1" noChangeArrowheads="1"/>
          </p:cNvSpPr>
          <p:nvPr>
            <p:ph type="body" idx="1"/>
          </p:nvPr>
        </p:nvSpPr>
        <p:spPr>
          <a:xfrm>
            <a:off x="457200" y="1981200"/>
            <a:ext cx="8229600" cy="4572000"/>
          </a:xfrm>
        </p:spPr>
        <p:txBody>
          <a:bodyPr/>
          <a:lstStyle/>
          <a:p>
            <a:pPr algn="ctr">
              <a:lnSpc>
                <a:spcPct val="80000"/>
              </a:lnSpc>
            </a:pPr>
            <a:r>
              <a:rPr lang="uk-UA" altLang="ru-RU" sz="2000" b="1" u="sng" dirty="0">
                <a:solidFill>
                  <a:srgbClr val="000099"/>
                </a:solidFill>
              </a:rPr>
              <a:t>Типовими </a:t>
            </a:r>
            <a:r>
              <a:rPr lang="uk-UA" altLang="ru-RU" sz="2000" b="1" u="sng" dirty="0" smtClean="0">
                <a:solidFill>
                  <a:srgbClr val="000099"/>
                </a:solidFill>
              </a:rPr>
              <a:t>інсценуваннями </a:t>
            </a:r>
            <a:r>
              <a:rPr lang="uk-UA" altLang="ru-RU" sz="2000" b="1" u="sng" dirty="0">
                <a:solidFill>
                  <a:srgbClr val="000099"/>
                </a:solidFill>
              </a:rPr>
              <a:t>бувають створення видимості:</a:t>
            </a:r>
            <a:r>
              <a:rPr lang="uk-UA" altLang="ru-RU" sz="2000" dirty="0"/>
              <a:t> </a:t>
            </a:r>
          </a:p>
          <a:p>
            <a:pPr algn="ctr">
              <a:lnSpc>
                <a:spcPct val="80000"/>
              </a:lnSpc>
            </a:pPr>
            <a:endParaRPr lang="uk-UA" altLang="ru-RU" sz="2000" dirty="0"/>
          </a:p>
          <a:p>
            <a:pPr>
              <a:lnSpc>
                <a:spcPct val="80000"/>
              </a:lnSpc>
              <a:buClr>
                <a:schemeClr val="tx1"/>
              </a:buClr>
              <a:buFont typeface="Wingdings" pitchFamily="2" charset="2"/>
              <a:buChar char="ü"/>
            </a:pPr>
            <a:r>
              <a:rPr lang="uk-UA" altLang="ru-RU" sz="2000" dirty="0"/>
              <a:t>Самогубства;</a:t>
            </a:r>
          </a:p>
          <a:p>
            <a:pPr>
              <a:lnSpc>
                <a:spcPct val="80000"/>
              </a:lnSpc>
              <a:buClr>
                <a:schemeClr val="tx1"/>
              </a:buClr>
              <a:buFont typeface="Wingdings" pitchFamily="2" charset="2"/>
              <a:buChar char="ü"/>
            </a:pPr>
            <a:r>
              <a:rPr lang="uk-UA" altLang="ru-RU" sz="2000" dirty="0"/>
              <a:t>Нещасного випадку на залізничному транспорті, шосейній дорозі, на воді, виробничого травматизму, загибелі у вогні, падіння з висоти, необережного поводження зі зброєю;</a:t>
            </a:r>
          </a:p>
          <a:p>
            <a:pPr>
              <a:lnSpc>
                <a:spcPct val="80000"/>
              </a:lnSpc>
              <a:buClr>
                <a:schemeClr val="tx1"/>
              </a:buClr>
              <a:buFont typeface="Wingdings" pitchFamily="2" charset="2"/>
              <a:buChar char="ü"/>
            </a:pPr>
            <a:r>
              <a:rPr lang="uk-UA" altLang="ru-RU" sz="2000" dirty="0"/>
              <a:t>Самоотруєння;</a:t>
            </a:r>
          </a:p>
          <a:p>
            <a:pPr>
              <a:lnSpc>
                <a:spcPct val="80000"/>
              </a:lnSpc>
              <a:buClr>
                <a:schemeClr val="tx1"/>
              </a:buClr>
              <a:buFont typeface="Wingdings" pitchFamily="2" charset="2"/>
              <a:buChar char="ü"/>
            </a:pPr>
            <a:r>
              <a:rPr lang="uk-UA" altLang="ru-RU" sz="2000" dirty="0"/>
              <a:t>Природної смерті від переохолодження;</a:t>
            </a:r>
          </a:p>
          <a:p>
            <a:pPr>
              <a:lnSpc>
                <a:spcPct val="80000"/>
              </a:lnSpc>
              <a:buClr>
                <a:schemeClr val="tx1"/>
              </a:buClr>
              <a:buFont typeface="Wingdings" pitchFamily="2" charset="2"/>
              <a:buChar char="ü"/>
            </a:pPr>
            <a:r>
              <a:rPr lang="uk-UA" altLang="ru-RU" sz="2000" dirty="0"/>
              <a:t>Захворювання;</a:t>
            </a:r>
          </a:p>
          <a:p>
            <a:pPr>
              <a:lnSpc>
                <a:spcPct val="80000"/>
              </a:lnSpc>
              <a:buClr>
                <a:schemeClr val="tx1"/>
              </a:buClr>
              <a:buFont typeface="Wingdings" pitchFamily="2" charset="2"/>
              <a:buChar char="ü"/>
            </a:pPr>
            <a:r>
              <a:rPr lang="uk-UA" altLang="ru-RU" sz="2000" dirty="0"/>
              <a:t>Алкогольного сп'яніння;</a:t>
            </a:r>
          </a:p>
          <a:p>
            <a:pPr>
              <a:lnSpc>
                <a:spcPct val="80000"/>
              </a:lnSpc>
              <a:buClr>
                <a:schemeClr val="tx1"/>
              </a:buClr>
              <a:buFont typeface="Wingdings" pitchFamily="2" charset="2"/>
              <a:buChar char="ü"/>
            </a:pPr>
            <a:r>
              <a:rPr lang="uk-UA" altLang="ru-RU" sz="2000" dirty="0"/>
              <a:t>А також інсценування необхідної оборони, вчинення вбивства іншими особами та інші види інсценувань.</a:t>
            </a:r>
            <a:endParaRPr lang="ru-RU" altLang="ru-RU" sz="2000"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a:solidFill>
                  <a:srgbClr val="FF0000"/>
                </a:solidFill>
              </a:rPr>
              <a:t>Первісний</a:t>
            </a:r>
            <a:r>
              <a:rPr lang="ru-RU" altLang="ru-RU" sz="2800" b="1" dirty="0">
                <a:solidFill>
                  <a:srgbClr val="FF0000"/>
                </a:solidFill>
              </a:rPr>
              <a:t> </a:t>
            </a:r>
            <a:r>
              <a:rPr lang="ru-RU" altLang="ru-RU" sz="2800" b="1" dirty="0" err="1" smtClean="0">
                <a:solidFill>
                  <a:srgbClr val="FF0000"/>
                </a:solidFill>
              </a:rPr>
              <a:t>етап</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799" y="1066800"/>
            <a:ext cx="8630557" cy="22860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solidFill>
                  <a:srgbClr val="FF0000"/>
                </a:solidFill>
              </a:rPr>
              <a:t>Головне завдання даного етапу </a:t>
            </a:r>
            <a:r>
              <a:rPr lang="uk-UA" sz="2400" dirty="0"/>
              <a:t>- одержати повні дані про всі елементи злочину: </a:t>
            </a:r>
            <a:r>
              <a:rPr lang="uk-UA" sz="2400" dirty="0" smtClean="0"/>
              <a:t>особу </a:t>
            </a:r>
            <a:r>
              <a:rPr lang="uk-UA" sz="2400" dirty="0"/>
              <a:t>вбивці, </a:t>
            </a:r>
            <a:r>
              <a:rPr lang="uk-UA" sz="2400" dirty="0" smtClean="0"/>
              <a:t>особу </a:t>
            </a:r>
            <a:r>
              <a:rPr lang="uk-UA" sz="2400" dirty="0"/>
              <a:t>жертви, </a:t>
            </a:r>
            <a:r>
              <a:rPr lang="uk-UA" sz="2400" dirty="0" smtClean="0"/>
              <a:t>мету </a:t>
            </a:r>
            <a:r>
              <a:rPr lang="uk-UA" sz="2400" dirty="0"/>
              <a:t>й </a:t>
            </a:r>
            <a:r>
              <a:rPr lang="uk-UA" sz="2400" dirty="0" smtClean="0"/>
              <a:t>мотиви </a:t>
            </a:r>
            <a:r>
              <a:rPr lang="uk-UA" sz="2400" dirty="0"/>
              <a:t>вбивства, </a:t>
            </a:r>
            <a:r>
              <a:rPr lang="uk-UA" sz="2400" dirty="0" smtClean="0"/>
              <a:t>співучасників вбивці </a:t>
            </a:r>
            <a:r>
              <a:rPr lang="uk-UA" sz="2400" dirty="0"/>
              <a:t>й </a:t>
            </a:r>
            <a:r>
              <a:rPr lang="uk-UA" sz="2400" dirty="0" smtClean="0"/>
              <a:t>т.п. В </a:t>
            </a:r>
            <a:r>
              <a:rPr lang="uk-UA" sz="2400" dirty="0"/>
              <a:t>тих випадках, коли </a:t>
            </a:r>
            <a:r>
              <a:rPr lang="uk-UA" sz="2400" dirty="0" smtClean="0"/>
              <a:t>особа вбивці </a:t>
            </a:r>
            <a:r>
              <a:rPr lang="uk-UA" sz="2400" dirty="0"/>
              <a:t>встановлена, але його місцезнаходження невідоме, додається ще одне завдання даного етапу - розшук </a:t>
            </a:r>
            <a:r>
              <a:rPr lang="uk-UA" sz="2400" dirty="0" smtClean="0"/>
              <a:t>вбивці </a:t>
            </a:r>
            <a:endParaRPr lang="uk-UA" sz="2400" dirty="0"/>
          </a:p>
        </p:txBody>
      </p:sp>
      <p:sp>
        <p:nvSpPr>
          <p:cNvPr id="5" name="Rectangle 3"/>
          <p:cNvSpPr txBox="1">
            <a:spLocks noChangeArrowheads="1"/>
          </p:cNvSpPr>
          <p:nvPr/>
        </p:nvSpPr>
        <p:spPr bwMode="auto">
          <a:xfrm>
            <a:off x="324757" y="3581400"/>
            <a:ext cx="8610600" cy="2971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lgn="ctr">
              <a:buNone/>
            </a:pPr>
            <a:r>
              <a:rPr lang="uk-UA" sz="2400" dirty="0"/>
              <a:t>Розшук здійснюється також при пошуках </a:t>
            </a:r>
            <a:r>
              <a:rPr lang="uk-UA" sz="2400" dirty="0" smtClean="0"/>
              <a:t>трупу вбитого</a:t>
            </a:r>
            <a:r>
              <a:rPr lang="uk-UA" sz="2400" dirty="0"/>
              <a:t>, </a:t>
            </a:r>
            <a:r>
              <a:rPr lang="uk-UA" sz="2400" dirty="0" smtClean="0"/>
              <a:t>знаряддя </a:t>
            </a:r>
            <a:r>
              <a:rPr lang="uk-UA" sz="2400" dirty="0"/>
              <a:t>вбивства, викраденого майна й ін. На цьому й наступних етапах розслідування вирішуються завдання складання й коректування плану розслідування, організації взаємодії з органами дізнання й </a:t>
            </a:r>
            <a:r>
              <a:rPr lang="uk-UA" sz="2400" dirty="0" err="1" smtClean="0"/>
              <a:t>т.ін</a:t>
            </a:r>
            <a:r>
              <a:rPr lang="uk-UA" sz="2400" dirty="0"/>
              <a:t>.</a:t>
            </a:r>
          </a:p>
        </p:txBody>
      </p:sp>
    </p:spTree>
    <p:extLst>
      <p:ext uri="{BB962C8B-B14F-4D97-AF65-F5344CB8AC3E}">
        <p14:creationId xmlns:p14="http://schemas.microsoft.com/office/powerpoint/2010/main" val="169991412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1">
                                            <p:bg/>
                                          </p:spTgt>
                                        </p:tgtEl>
                                        <p:attrNameLst>
                                          <p:attrName>style.visibility</p:attrName>
                                        </p:attrNameLst>
                                      </p:cBhvr>
                                      <p:to>
                                        <p:strVal val="visible"/>
                                      </p:to>
                                    </p:set>
                                    <p:animEffect transition="in" filter="fade">
                                      <p:cBhvr>
                                        <p:cTn id="11" dur="1000">
                                          <p:stCondLst>
                                            <p:cond delay="0"/>
                                          </p:stCondLst>
                                        </p:cTn>
                                        <p:tgtEl>
                                          <p:spTgt spid="11">
                                            <p:bg/>
                                          </p:spTgt>
                                        </p:tgtEl>
                                      </p:cBhvr>
                                    </p:animEffect>
                                    <p:anim calcmode="lin" valueType="num">
                                      <p:cBhvr>
                                        <p:cTn id="12"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par>
                          <p:cTn id="14" fill="hold">
                            <p:stCondLst>
                              <p:cond delay="1500"/>
                            </p:stCondLst>
                            <p:childTnLst>
                              <p:par>
                                <p:cTn id="15" presetID="40" presetClass="entr" presetSubtype="0" fill="hold" grpId="0" nodeType="afterEffect">
                                  <p:stCondLst>
                                    <p:cond delay="0"/>
                                  </p:stCondLst>
                                  <p:childTnLst>
                                    <p:set>
                                      <p:cBhvr>
                                        <p:cTn id="16" dur="1" fill="hold">
                                          <p:stCondLst>
                                            <p:cond delay="0"/>
                                          </p:stCondLst>
                                        </p:cTn>
                                        <p:tgtEl>
                                          <p:spTgt spid="5">
                                            <p:bg/>
                                          </p:spTgt>
                                        </p:tgtEl>
                                        <p:attrNameLst>
                                          <p:attrName>style.visibility</p:attrName>
                                        </p:attrNameLst>
                                      </p:cBhvr>
                                      <p:to>
                                        <p:strVal val="visible"/>
                                      </p:to>
                                    </p:set>
                                    <p:animEffect transition="in" filter="fade">
                                      <p:cBhvr>
                                        <p:cTn id="17" dur="1000">
                                          <p:stCondLst>
                                            <p:cond delay="0"/>
                                          </p:stCondLst>
                                        </p:cTn>
                                        <p:tgtEl>
                                          <p:spTgt spid="5">
                                            <p:bg/>
                                          </p:spTgt>
                                        </p:tgtEl>
                                      </p:cBhvr>
                                    </p:animEffect>
                                    <p:anim calcmode="lin" valueType="num">
                                      <p:cBhvr>
                                        <p:cTn id="18" dur="1000" fill="hold">
                                          <p:stCondLst>
                                            <p:cond delay="0"/>
                                          </p:stCondLst>
                                        </p:cTn>
                                        <p:tgtEl>
                                          <p:spTgt spid="5">
                                            <p:bg/>
                                          </p:spTgt>
                                        </p:tgtEl>
                                        <p:attrNameLst>
                                          <p:attrName>ppt_x</p:attrName>
                                        </p:attrNameLst>
                                      </p:cBhvr>
                                      <p:tavLst>
                                        <p:tav tm="0">
                                          <p:val>
                                            <p:strVal val="#ppt_x-.1"/>
                                          </p:val>
                                        </p:tav>
                                        <p:tav tm="100000">
                                          <p:val>
                                            <p:strVal val="#ppt_x"/>
                                          </p:val>
                                        </p:tav>
                                      </p:tavLst>
                                    </p:anim>
                                    <p:anim calcmode="lin" valueType="num">
                                      <p:cBhvr>
                                        <p:cTn id="19" dur="1000" fill="hold">
                                          <p:stCondLst>
                                            <p:cond delay="0"/>
                                          </p:stCondLst>
                                        </p:cTn>
                                        <p:tgtEl>
                                          <p:spTgt spid="5">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uild="p" animBg="1"/>
      <p:bldP spid="5" grpId="0" build="p" animBg="1"/>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Первісні</a:t>
            </a:r>
            <a:r>
              <a:rPr lang="ru-RU" altLang="ru-RU" sz="2800" b="1" dirty="0" smtClean="0">
                <a:solidFill>
                  <a:srgbClr val="FF0000"/>
                </a:solidFill>
              </a:rPr>
              <a:t> </a:t>
            </a:r>
            <a:r>
              <a:rPr lang="ru-RU" altLang="ru-RU" sz="2800" b="1" dirty="0" err="1" smtClean="0">
                <a:solidFill>
                  <a:srgbClr val="FF0000"/>
                </a:solidFill>
              </a:rPr>
              <a:t>слідчі</a:t>
            </a:r>
            <a:r>
              <a:rPr lang="ru-RU" altLang="ru-RU" sz="2800" b="1" dirty="0" smtClean="0">
                <a:solidFill>
                  <a:srgbClr val="FF0000"/>
                </a:solidFill>
              </a:rPr>
              <a:t> </a:t>
            </a:r>
            <a:r>
              <a:rPr lang="ru-RU" altLang="ru-RU" sz="2800" b="1" dirty="0" err="1" smtClean="0">
                <a:solidFill>
                  <a:srgbClr val="FF0000"/>
                </a:solidFill>
              </a:rPr>
              <a:t>дії</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799" y="1066800"/>
            <a:ext cx="8630557" cy="5638800"/>
          </a:xfrm>
          <a:prstGeom prst="rect">
            <a:avLst/>
          </a:prstGeom>
          <a:solidFill>
            <a:schemeClr val="accent5"/>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350" dirty="0" smtClean="0"/>
              <a:t>- огляд </a:t>
            </a:r>
            <a:r>
              <a:rPr lang="uk-UA" sz="2350" dirty="0"/>
              <a:t>місця події й </a:t>
            </a:r>
            <a:r>
              <a:rPr lang="uk-UA" sz="2350" dirty="0" smtClean="0"/>
              <a:t>трупу;</a:t>
            </a:r>
            <a:endParaRPr lang="uk-UA" sz="2350" dirty="0"/>
          </a:p>
          <a:p>
            <a:pPr marL="0" indent="0">
              <a:buNone/>
            </a:pPr>
            <a:r>
              <a:rPr lang="uk-UA" sz="2350" dirty="0" smtClean="0"/>
              <a:t>- </a:t>
            </a:r>
            <a:r>
              <a:rPr lang="uk-UA" sz="2350" dirty="0"/>
              <a:t>судово-медична експертиза трупа;</a:t>
            </a:r>
          </a:p>
          <a:p>
            <a:pPr marL="0" indent="0">
              <a:buNone/>
            </a:pPr>
            <a:r>
              <a:rPr lang="uk-UA" sz="2350" dirty="0"/>
              <a:t> </a:t>
            </a:r>
            <a:r>
              <a:rPr lang="uk-UA" sz="2350" dirty="0" smtClean="0"/>
              <a:t>- допити </a:t>
            </a:r>
            <a:r>
              <a:rPr lang="uk-UA" sz="2350" dirty="0"/>
              <a:t>очевидців і свідків із числа </a:t>
            </a:r>
            <a:r>
              <a:rPr lang="uk-UA" sz="2350" dirty="0" smtClean="0"/>
              <a:t>родичів та </a:t>
            </a:r>
            <a:r>
              <a:rPr lang="uk-UA" sz="2350" dirty="0"/>
              <a:t>знайомих, сусідів </a:t>
            </a:r>
            <a:r>
              <a:rPr lang="uk-UA" sz="2350" dirty="0" smtClean="0"/>
              <a:t>вбитого</a:t>
            </a:r>
            <a:r>
              <a:rPr lang="uk-UA" sz="2350" dirty="0"/>
              <a:t>; </a:t>
            </a:r>
          </a:p>
          <a:p>
            <a:pPr marL="0" indent="0">
              <a:buNone/>
            </a:pPr>
            <a:r>
              <a:rPr lang="uk-UA" sz="2350" dirty="0" smtClean="0"/>
              <a:t>- підготовка </a:t>
            </a:r>
            <a:r>
              <a:rPr lang="uk-UA" sz="2350" dirty="0"/>
              <a:t>до пред'явлення </a:t>
            </a:r>
            <a:r>
              <a:rPr lang="uk-UA" sz="2350" dirty="0" smtClean="0"/>
              <a:t>трупу </a:t>
            </a:r>
            <a:r>
              <a:rPr lang="uk-UA" sz="2350" dirty="0"/>
              <a:t>для впізнання і його пред'явлення;</a:t>
            </a:r>
          </a:p>
          <a:p>
            <a:pPr marL="0" indent="0">
              <a:buNone/>
            </a:pPr>
            <a:r>
              <a:rPr lang="uk-UA" sz="2350" dirty="0" smtClean="0"/>
              <a:t> - переслідування </a:t>
            </a:r>
            <a:r>
              <a:rPr lang="uk-UA" sz="2350" dirty="0"/>
              <a:t>й розшук </a:t>
            </a:r>
            <a:r>
              <a:rPr lang="uk-UA" sz="2350" dirty="0" smtClean="0"/>
              <a:t>вбивці;</a:t>
            </a:r>
          </a:p>
          <a:p>
            <a:pPr marL="0" indent="0">
              <a:buNone/>
            </a:pPr>
            <a:r>
              <a:rPr lang="uk-UA" sz="2350" dirty="0" smtClean="0"/>
              <a:t>- затримання, </a:t>
            </a:r>
            <a:r>
              <a:rPr lang="uk-UA" sz="2350" dirty="0"/>
              <a:t>особистий обшук, огляд і допит підозрюваного; </a:t>
            </a:r>
          </a:p>
          <a:p>
            <a:pPr marL="0" indent="0">
              <a:buNone/>
            </a:pPr>
            <a:r>
              <a:rPr lang="uk-UA" sz="2350" dirty="0" smtClean="0"/>
              <a:t>- підготовка </a:t>
            </a:r>
            <a:r>
              <a:rPr lang="uk-UA" sz="2350" dirty="0"/>
              <a:t>й пред'явлення підозрюваного для впізнання;</a:t>
            </a:r>
          </a:p>
          <a:p>
            <a:pPr marL="0" indent="0">
              <a:buNone/>
            </a:pPr>
            <a:r>
              <a:rPr lang="uk-UA" sz="2350" dirty="0" smtClean="0"/>
              <a:t>- обшуки </a:t>
            </a:r>
            <a:r>
              <a:rPr lang="uk-UA" sz="2350" dirty="0"/>
              <a:t>за місцем проживання й </a:t>
            </a:r>
            <a:r>
              <a:rPr lang="uk-UA" sz="2350" dirty="0" smtClean="0"/>
              <a:t>місцем </a:t>
            </a:r>
            <a:r>
              <a:rPr lang="uk-UA" sz="2350" dirty="0"/>
              <a:t>роботи підозрюваного; </a:t>
            </a:r>
          </a:p>
          <a:p>
            <a:pPr marL="0" indent="0">
              <a:buNone/>
            </a:pPr>
            <a:r>
              <a:rPr lang="uk-UA" sz="2350" dirty="0" smtClean="0"/>
              <a:t>- криміналістичні </a:t>
            </a:r>
            <a:r>
              <a:rPr lang="uk-UA" sz="2350" dirty="0"/>
              <a:t>експертизи </a:t>
            </a:r>
            <a:r>
              <a:rPr lang="uk-UA" sz="2350" dirty="0" smtClean="0"/>
              <a:t>речових </a:t>
            </a:r>
            <a:r>
              <a:rPr lang="uk-UA" sz="2350" dirty="0"/>
              <a:t>доказів, виявлених при оглядах і </a:t>
            </a:r>
            <a:r>
              <a:rPr lang="uk-UA" sz="2350" dirty="0" smtClean="0"/>
              <a:t>обшуках</a:t>
            </a:r>
            <a:endParaRPr lang="uk-UA" sz="2350" dirty="0"/>
          </a:p>
        </p:txBody>
      </p:sp>
    </p:spTree>
    <p:extLst>
      <p:ext uri="{BB962C8B-B14F-4D97-AF65-F5344CB8AC3E}">
        <p14:creationId xmlns:p14="http://schemas.microsoft.com/office/powerpoint/2010/main" val="168438103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11">
                                            <p:bg/>
                                          </p:spTgt>
                                        </p:tgtEl>
                                        <p:attrNameLst>
                                          <p:attrName>style.visibility</p:attrName>
                                        </p:attrNameLst>
                                      </p:cBhvr>
                                      <p:to>
                                        <p:strVal val="visible"/>
                                      </p:to>
                                    </p:set>
                                    <p:animEffect transition="in" filter="fade">
                                      <p:cBhvr>
                                        <p:cTn id="11" dur="1000">
                                          <p:stCondLst>
                                            <p:cond delay="0"/>
                                          </p:stCondLst>
                                        </p:cTn>
                                        <p:tgtEl>
                                          <p:spTgt spid="11">
                                            <p:bg/>
                                          </p:spTgt>
                                        </p:tgtEl>
                                      </p:cBhvr>
                                    </p:animEffect>
                                    <p:anim calcmode="lin" valueType="num">
                                      <p:cBhvr>
                                        <p:cTn id="12" dur="1000" fill="hold">
                                          <p:stCondLst>
                                            <p:cond delay="0"/>
                                          </p:stCondLst>
                                        </p:cTn>
                                        <p:tgtEl>
                                          <p:spTgt spid="11">
                                            <p:bg/>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11">
                                            <p:bg/>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build="p" animBg="1"/>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Завдання</a:t>
            </a:r>
            <a:r>
              <a:rPr lang="ru-RU" altLang="ru-RU" sz="2800" b="1" dirty="0" smtClean="0">
                <a:solidFill>
                  <a:srgbClr val="FF0000"/>
                </a:solidFill>
              </a:rPr>
              <a:t> </a:t>
            </a:r>
            <a:r>
              <a:rPr lang="ru-RU" altLang="ru-RU" sz="2800" b="1" dirty="0" err="1" smtClean="0">
                <a:solidFill>
                  <a:srgbClr val="FF0000"/>
                </a:solidFill>
              </a:rPr>
              <a:t>наступного</a:t>
            </a:r>
            <a:r>
              <a:rPr lang="ru-RU" altLang="ru-RU" sz="2800" b="1" dirty="0" smtClean="0">
                <a:solidFill>
                  <a:srgbClr val="FF0000"/>
                </a:solidFill>
              </a:rPr>
              <a:t> </a:t>
            </a:r>
            <a:r>
              <a:rPr lang="ru-RU" altLang="ru-RU" sz="2800" b="1" dirty="0" err="1" smtClean="0">
                <a:solidFill>
                  <a:srgbClr val="FF0000"/>
                </a:solidFill>
              </a:rPr>
              <a:t>етапу</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304799" y="1600200"/>
            <a:ext cx="8630557" cy="5105400"/>
          </a:xfrm>
          <a:prstGeom prst="rect">
            <a:avLst/>
          </a:prstGeom>
          <a:noFill/>
          <a:ln w="9525">
            <a:no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ru-RU" sz="2400" dirty="0" smtClean="0"/>
              <a:t>	</a:t>
            </a:r>
            <a:r>
              <a:rPr lang="ru-RU" sz="2400" b="1" dirty="0" smtClean="0"/>
              <a:t>1. </a:t>
            </a:r>
            <a:r>
              <a:rPr lang="ru-RU" sz="2400" b="1" dirty="0" err="1" smtClean="0"/>
              <a:t>Перевірка</a:t>
            </a:r>
            <a:r>
              <a:rPr lang="ru-RU" sz="2400" b="1" dirty="0" smtClean="0"/>
              <a:t> </a:t>
            </a:r>
            <a:r>
              <a:rPr lang="ru-RU" sz="2400" b="1" dirty="0" err="1"/>
              <a:t>показань</a:t>
            </a:r>
            <a:r>
              <a:rPr lang="ru-RU" sz="2400" b="1" dirty="0"/>
              <a:t> </a:t>
            </a:r>
            <a:r>
              <a:rPr lang="ru-RU" sz="2400" b="1" dirty="0" err="1" smtClean="0"/>
              <a:t>підозрюваного</a:t>
            </a:r>
            <a:r>
              <a:rPr lang="ru-RU" sz="2400" b="1" dirty="0" smtClean="0"/>
              <a:t> </a:t>
            </a:r>
            <a:r>
              <a:rPr lang="ru-RU" sz="2400" b="1" dirty="0"/>
              <a:t>й </a:t>
            </a:r>
            <a:r>
              <a:rPr lang="ru-RU" sz="2400" b="1" dirty="0" err="1"/>
              <a:t>викриття</a:t>
            </a:r>
            <a:r>
              <a:rPr lang="ru-RU" sz="2400" b="1" dirty="0"/>
              <a:t> </a:t>
            </a:r>
            <a:r>
              <a:rPr lang="ru-RU" sz="2400" b="1" dirty="0" err="1"/>
              <a:t>вбивці</a:t>
            </a:r>
            <a:r>
              <a:rPr lang="ru-RU" sz="2400" b="1" dirty="0"/>
              <a:t>;</a:t>
            </a:r>
          </a:p>
          <a:p>
            <a:pPr marL="0" indent="0">
              <a:buNone/>
            </a:pPr>
            <a:r>
              <a:rPr lang="ru-RU" sz="2400" b="1" dirty="0" smtClean="0"/>
              <a:t>	2. </a:t>
            </a:r>
            <a:r>
              <a:rPr lang="ru-RU" sz="2400" b="1" dirty="0" err="1" smtClean="0"/>
              <a:t>Вивчення</a:t>
            </a:r>
            <a:r>
              <a:rPr lang="ru-RU" sz="2400" b="1" dirty="0" smtClean="0"/>
              <a:t> особи </a:t>
            </a:r>
            <a:r>
              <a:rPr lang="ru-RU" sz="2400" b="1" dirty="0" err="1"/>
              <a:t>вбивці</a:t>
            </a:r>
            <a:endParaRPr lang="ru-RU" sz="2400" b="1" dirty="0"/>
          </a:p>
          <a:p>
            <a:pPr marL="0" indent="0">
              <a:buNone/>
            </a:pPr>
            <a:r>
              <a:rPr lang="ru-RU" sz="2400" b="1" dirty="0" smtClean="0"/>
              <a:t>	3. </a:t>
            </a:r>
            <a:r>
              <a:rPr lang="ru-RU" sz="2400" b="1" dirty="0" err="1" smtClean="0"/>
              <a:t>Визначення</a:t>
            </a:r>
            <a:r>
              <a:rPr lang="ru-RU" sz="2400" b="1" dirty="0" smtClean="0"/>
              <a:t> </a:t>
            </a:r>
            <a:r>
              <a:rPr lang="ru-RU" sz="2400" b="1" dirty="0"/>
              <a:t>мотиву й </a:t>
            </a:r>
            <a:r>
              <a:rPr lang="ru-RU" sz="2400" b="1" dirty="0" err="1"/>
              <a:t>форми</a:t>
            </a:r>
            <a:r>
              <a:rPr lang="ru-RU" sz="2400" b="1" dirty="0"/>
              <a:t> </a:t>
            </a:r>
            <a:r>
              <a:rPr lang="ru-RU" sz="2400" b="1" dirty="0" smtClean="0"/>
              <a:t>вини</a:t>
            </a:r>
            <a:endParaRPr lang="ru-RU" sz="2400" b="1" dirty="0"/>
          </a:p>
        </p:txBody>
      </p:sp>
    </p:spTree>
    <p:extLst>
      <p:ext uri="{BB962C8B-B14F-4D97-AF65-F5344CB8AC3E}">
        <p14:creationId xmlns:p14="http://schemas.microsoft.com/office/powerpoint/2010/main" val="245566332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228600" y="914400"/>
            <a:ext cx="8686800" cy="5334000"/>
          </a:xfrm>
          <a:solidFill>
            <a:schemeClr val="accent5"/>
          </a:solidFill>
        </p:spPr>
        <p:txBody>
          <a:bodyPr/>
          <a:lstStyle/>
          <a:p>
            <a:pPr marL="0" indent="0">
              <a:buNone/>
            </a:pPr>
            <a:r>
              <a:rPr lang="uk-UA" b="1" dirty="0" smtClean="0">
                <a:solidFill>
                  <a:schemeClr val="tx1"/>
                </a:solidFill>
              </a:rPr>
              <a:t>Система методики розслідування злочинів відповідає побудові </a:t>
            </a:r>
            <a:r>
              <a:rPr lang="uk-UA" b="1" dirty="0" smtClean="0">
                <a:solidFill>
                  <a:srgbClr val="FF0000"/>
                </a:solidFill>
              </a:rPr>
              <a:t>особливих частин </a:t>
            </a:r>
            <a:r>
              <a:rPr lang="uk-UA" b="1" dirty="0" smtClean="0">
                <a:solidFill>
                  <a:schemeClr val="tx1"/>
                </a:solidFill>
              </a:rPr>
              <a:t>наук кримінального права та кримінального процесу. Така однотипність систем визначається спільністю об’єктів, що вивчаються ними, єдністю завдань кримінально-правової боротьби зі злочинністю та впливом </a:t>
            </a:r>
            <a:r>
              <a:rPr lang="uk-UA" b="1" dirty="0" err="1" smtClean="0">
                <a:solidFill>
                  <a:schemeClr val="tx1"/>
                </a:solidFill>
              </a:rPr>
              <a:t>міжнаукових</a:t>
            </a:r>
            <a:r>
              <a:rPr lang="uk-UA" b="1" dirty="0" smtClean="0">
                <a:solidFill>
                  <a:schemeClr val="tx1"/>
                </a:solidFill>
              </a:rPr>
              <a:t> зв’язків.</a:t>
            </a:r>
            <a:endParaRPr lang="uk-UA" altLang="ru-RU" b="1" i="1" dirty="0"/>
          </a:p>
        </p:txBody>
      </p:sp>
    </p:spTree>
    <p:extLst>
      <p:ext uri="{BB962C8B-B14F-4D97-AF65-F5344CB8AC3E}">
        <p14:creationId xmlns:p14="http://schemas.microsoft.com/office/powerpoint/2010/main" val="1379129817"/>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52399" y="457200"/>
            <a:ext cx="8763001" cy="533400"/>
          </a:xfrm>
        </p:spPr>
        <p:txBody>
          <a:bodyPr/>
          <a:lstStyle/>
          <a:p>
            <a:pPr algn="ctr"/>
            <a:r>
              <a:rPr lang="ru-RU" altLang="ru-RU" sz="2800" b="1" dirty="0" err="1" smtClean="0">
                <a:solidFill>
                  <a:srgbClr val="FF0000"/>
                </a:solidFill>
              </a:rPr>
              <a:t>Заключний</a:t>
            </a:r>
            <a:r>
              <a:rPr lang="ru-RU" altLang="ru-RU" sz="2800" b="1" dirty="0" smtClean="0">
                <a:solidFill>
                  <a:srgbClr val="FF0000"/>
                </a:solidFill>
              </a:rPr>
              <a:t> </a:t>
            </a:r>
            <a:r>
              <a:rPr lang="ru-RU" altLang="ru-RU" sz="2800" b="1" dirty="0" err="1" smtClean="0">
                <a:solidFill>
                  <a:srgbClr val="FF0000"/>
                </a:solidFill>
              </a:rPr>
              <a:t>етап</a:t>
            </a:r>
            <a:r>
              <a:rPr lang="ru-RU" altLang="ru-RU" sz="2800" b="1" dirty="0" smtClean="0">
                <a:solidFill>
                  <a:srgbClr val="FF0000"/>
                </a:solidFill>
              </a:rPr>
              <a:t> </a:t>
            </a:r>
            <a:r>
              <a:rPr lang="ru-RU" altLang="ru-RU" sz="2800" b="1" dirty="0" err="1" smtClean="0">
                <a:solidFill>
                  <a:srgbClr val="FF0000"/>
                </a:solidFill>
              </a:rPr>
              <a:t>розслідування</a:t>
            </a:r>
            <a:r>
              <a:rPr lang="ru-RU" altLang="ru-RU" sz="2800" b="1" dirty="0" smtClean="0">
                <a:solidFill>
                  <a:srgbClr val="FF0000"/>
                </a:solidFill>
              </a:rPr>
              <a:t>:</a:t>
            </a:r>
            <a:endParaRPr lang="ru-RU" altLang="ru-RU" sz="2800" b="1" dirty="0">
              <a:solidFill>
                <a:srgbClr val="FF0000"/>
              </a:solidFill>
            </a:endParaRPr>
          </a:p>
        </p:txBody>
      </p:sp>
      <p:sp>
        <p:nvSpPr>
          <p:cNvPr id="11" name="Rectangle 3"/>
          <p:cNvSpPr txBox="1">
            <a:spLocks noChangeArrowheads="1"/>
          </p:cNvSpPr>
          <p:nvPr/>
        </p:nvSpPr>
        <p:spPr bwMode="auto">
          <a:xfrm>
            <a:off x="990600" y="1600200"/>
            <a:ext cx="7944756" cy="5105400"/>
          </a:xfrm>
          <a:prstGeom prst="rect">
            <a:avLst/>
          </a:prstGeom>
          <a:noFill/>
          <a:ln w="9525">
            <a:noFill/>
            <a:miter lim="800000"/>
            <a:headEnd/>
            <a:tailEnd/>
          </a:ln>
          <a:effectLs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a:lstStyle>
          <a:p>
            <a:pPr marL="0" indent="0">
              <a:buNone/>
            </a:pPr>
            <a:r>
              <a:rPr lang="uk-UA" sz="2400" dirty="0" smtClean="0"/>
              <a:t>	</a:t>
            </a:r>
            <a:r>
              <a:rPr lang="uk-UA" sz="2400" b="1" dirty="0" smtClean="0">
                <a:solidFill>
                  <a:srgbClr val="FF0000"/>
                </a:solidFill>
              </a:rPr>
              <a:t>Головне завдання </a:t>
            </a:r>
            <a:r>
              <a:rPr lang="uk-UA" sz="2400" b="1" dirty="0" smtClean="0"/>
              <a:t>- прийняти правильне, обґрунтоване рішення про подальший рух кримінального провадження. Прийняттю цього рішення передує його підготовка, що полягає в підведенні підсумків розслідування, аналізі зібраних доказів, ознайомленні учасників процесу з матеріалами провадження й розгляді їх клопотань про провадження додаткових слідчих дій і оцінці їх результатів. </a:t>
            </a:r>
            <a:endParaRPr lang="uk-UA" sz="2400" b="1" dirty="0"/>
          </a:p>
        </p:txBody>
      </p:sp>
    </p:spTree>
    <p:extLst>
      <p:ext uri="{BB962C8B-B14F-4D97-AF65-F5344CB8AC3E}">
        <p14:creationId xmlns:p14="http://schemas.microsoft.com/office/powerpoint/2010/main" val="121131969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a:xfrm>
            <a:off x="195263" y="228600"/>
            <a:ext cx="8264525" cy="914400"/>
          </a:xfrm>
        </p:spPr>
        <p:txBody>
          <a:bodyPr/>
          <a:lstStyle/>
          <a:p>
            <a:r>
              <a:rPr lang="ru-RU" altLang="ru-RU" sz="3600" b="1"/>
              <a:t>Заключительный этап расследования</a:t>
            </a:r>
          </a:p>
        </p:txBody>
      </p:sp>
      <p:sp>
        <p:nvSpPr>
          <p:cNvPr id="436227" name="Rectangle 3"/>
          <p:cNvSpPr>
            <a:spLocks noGrp="1" noChangeArrowheads="1"/>
          </p:cNvSpPr>
          <p:nvPr>
            <p:ph type="body" idx="1"/>
          </p:nvPr>
        </p:nvSpPr>
        <p:spPr>
          <a:xfrm>
            <a:off x="-252413" y="1412875"/>
            <a:ext cx="9001126" cy="4751388"/>
          </a:xfrm>
        </p:spPr>
        <p:txBody>
          <a:bodyPr/>
          <a:lstStyle/>
          <a:p>
            <a:pPr marL="609600" indent="-609600">
              <a:lnSpc>
                <a:spcPct val="80000"/>
              </a:lnSpc>
              <a:buFont typeface="Wingdings" pitchFamily="2" charset="2"/>
              <a:buNone/>
            </a:pPr>
            <a:r>
              <a:rPr lang="ru-RU" altLang="ru-RU" b="1" dirty="0"/>
              <a:t>      </a:t>
            </a:r>
            <a:r>
              <a:rPr lang="ru-RU" altLang="ru-RU" b="1" dirty="0">
                <a:solidFill>
                  <a:srgbClr val="FF0000"/>
                </a:solidFill>
              </a:rPr>
              <a:t>Главная задача</a:t>
            </a:r>
            <a:r>
              <a:rPr lang="ru-RU" altLang="ru-RU" b="1" dirty="0"/>
              <a:t> — принять правильное, обоснованное решение о дальнейшем направлении уголовного дела. Принятию этого решения предшествует его подготовка, состоящая в подведении итогов расследования, анализе собранных доказательств, ознакомлении участников процесса с материалами дела и рассмотрении их ходатайств о производстве дополнительных следственных действий и оценке их результатов.</a:t>
            </a:r>
            <a:r>
              <a:rPr lang="ru-RU" altLang="ru-RU" dirty="0"/>
              <a:t> </a:t>
            </a:r>
            <a:endParaRPr lang="uk-UA" altLang="ru-RU" dirty="0"/>
          </a:p>
        </p:txBody>
      </p:sp>
    </p:spTree>
    <p:extLst>
      <p:ext uri="{BB962C8B-B14F-4D97-AF65-F5344CB8AC3E}">
        <p14:creationId xmlns:p14="http://schemas.microsoft.com/office/powerpoint/2010/main" val="1429657888"/>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36226"/>
                                        </p:tgtEl>
                                        <p:attrNameLst>
                                          <p:attrName>style.visibility</p:attrName>
                                        </p:attrNameLst>
                                      </p:cBhvr>
                                      <p:to>
                                        <p:strVal val="visible"/>
                                      </p:to>
                                    </p:set>
                                    <p:animEffect transition="in" filter="wipe(down)">
                                      <p:cBhvr>
                                        <p:cTn id="7" dur="500"/>
                                        <p:tgtEl>
                                          <p:spTgt spid="436226"/>
                                        </p:tgtEl>
                                      </p:cBhvr>
                                    </p:animEffect>
                                  </p:childTnLst>
                                </p:cTn>
                              </p:par>
                            </p:childTnLst>
                          </p:cTn>
                        </p:par>
                        <p:par>
                          <p:cTn id="8" fill="hold" nodeType="afterGroup">
                            <p:stCondLst>
                              <p:cond delay="500"/>
                            </p:stCondLst>
                            <p:childTnLst>
                              <p:par>
                                <p:cTn id="9" presetID="40" presetClass="entr" presetSubtype="0" fill="hold" grpId="0" nodeType="afterEffect">
                                  <p:stCondLst>
                                    <p:cond delay="0"/>
                                  </p:stCondLst>
                                  <p:childTnLst>
                                    <p:set>
                                      <p:cBhvr>
                                        <p:cTn id="10" dur="1" fill="hold">
                                          <p:stCondLst>
                                            <p:cond delay="0"/>
                                          </p:stCondLst>
                                        </p:cTn>
                                        <p:tgtEl>
                                          <p:spTgt spid="436227">
                                            <p:txEl>
                                              <p:pRg st="0" end="0"/>
                                            </p:txEl>
                                          </p:spTgt>
                                        </p:tgtEl>
                                        <p:attrNameLst>
                                          <p:attrName>style.visibility</p:attrName>
                                        </p:attrNameLst>
                                      </p:cBhvr>
                                      <p:to>
                                        <p:strVal val="visible"/>
                                      </p:to>
                                    </p:set>
                                    <p:animEffect transition="in" filter="fade">
                                      <p:cBhvr>
                                        <p:cTn id="11" dur="1000">
                                          <p:stCondLst>
                                            <p:cond delay="0"/>
                                          </p:stCondLst>
                                        </p:cTn>
                                        <p:tgtEl>
                                          <p:spTgt spid="436227">
                                            <p:txEl>
                                              <p:pRg st="0" end="0"/>
                                            </p:txEl>
                                          </p:spTgt>
                                        </p:tgtEl>
                                      </p:cBhvr>
                                    </p:animEffect>
                                    <p:anim calcmode="lin" valueType="num">
                                      <p:cBhvr>
                                        <p:cTn id="12" dur="1000" fill="hold">
                                          <p:stCondLst>
                                            <p:cond delay="0"/>
                                          </p:stCondLst>
                                        </p:cTn>
                                        <p:tgtEl>
                                          <p:spTgt spid="436227">
                                            <p:txEl>
                                              <p:pRg st="0" end="0"/>
                                            </p:txEl>
                                          </p:spTgt>
                                        </p:tgtEl>
                                        <p:attrNameLst>
                                          <p:attrName>ppt_x</p:attrName>
                                        </p:attrNameLst>
                                      </p:cBhvr>
                                      <p:tavLst>
                                        <p:tav tm="0">
                                          <p:val>
                                            <p:strVal val="#ppt_x-.1"/>
                                          </p:val>
                                        </p:tav>
                                        <p:tav tm="100000">
                                          <p:val>
                                            <p:strVal val="#ppt_x"/>
                                          </p:val>
                                        </p:tav>
                                      </p:tavLst>
                                    </p:anim>
                                    <p:anim calcmode="lin" valueType="num">
                                      <p:cBhvr>
                                        <p:cTn id="13" dur="1000" fill="hold">
                                          <p:stCondLst>
                                            <p:cond delay="0"/>
                                          </p:stCondLst>
                                        </p:cTn>
                                        <p:tgtEl>
                                          <p:spTgt spid="436227">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6" grpId="0"/>
      <p:bldP spid="436227"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1" y="1295400"/>
            <a:ext cx="8610600" cy="5334000"/>
          </a:xfrm>
          <a:solidFill>
            <a:schemeClr val="accent5"/>
          </a:solidFill>
        </p:spPr>
        <p:txBody>
          <a:bodyPr/>
          <a:lstStyle/>
          <a:p>
            <a:pPr marL="0" indent="0">
              <a:buNone/>
            </a:pPr>
            <a:r>
              <a:rPr lang="uk-UA" sz="2000" b="1" dirty="0" smtClean="0">
                <a:solidFill>
                  <a:schemeClr val="tx1"/>
                </a:solidFill>
              </a:rPr>
              <a:t>	1. Методичне значення кримінально-правового поняття складу злочину і криміналістичної характеристики злочину.</a:t>
            </a:r>
          </a:p>
          <a:p>
            <a:pPr marL="0" indent="0">
              <a:buNone/>
            </a:pPr>
            <a:r>
              <a:rPr lang="uk-UA" sz="2000" b="1" dirty="0" smtClean="0">
                <a:solidFill>
                  <a:schemeClr val="tx1"/>
                </a:solidFill>
              </a:rPr>
              <a:t>	2. Методичне значення кримінального процесуального поняття предмету доказування і криміналістичного поняття обставин, що мають значення для кримінального провадження.</a:t>
            </a:r>
          </a:p>
          <a:p>
            <a:pPr marL="0" indent="0">
              <a:buNone/>
            </a:pPr>
            <a:r>
              <a:rPr lang="uk-UA" sz="2000" b="1" dirty="0" smtClean="0">
                <a:solidFill>
                  <a:schemeClr val="tx1"/>
                </a:solidFill>
              </a:rPr>
              <a:t>	3. Відображення поетапності розслідування при конструюванні методики.</a:t>
            </a:r>
          </a:p>
          <a:p>
            <a:pPr marL="0" indent="0">
              <a:buNone/>
            </a:pPr>
            <a:r>
              <a:rPr lang="uk-UA" sz="2000" b="1" dirty="0" smtClean="0">
                <a:solidFill>
                  <a:schemeClr val="tx1"/>
                </a:solidFill>
              </a:rPr>
              <a:t>	4. Методичне значення питань організації розслідування.</a:t>
            </a:r>
          </a:p>
          <a:p>
            <a:pPr marL="0" indent="0">
              <a:buNone/>
            </a:pPr>
            <a:r>
              <a:rPr lang="uk-UA" sz="2000" b="1" dirty="0" smtClean="0">
                <a:solidFill>
                  <a:schemeClr val="tx1"/>
                </a:solidFill>
              </a:rPr>
              <a:t>	5. Побудову версій і планування розслідування в діяльності правоохоронних органів з розкриття (розслідування) злочинів.</a:t>
            </a:r>
          </a:p>
          <a:p>
            <a:pPr marL="0" indent="0">
              <a:buNone/>
            </a:pPr>
            <a:r>
              <a:rPr lang="uk-UA" sz="2000" b="1" dirty="0" smtClean="0">
                <a:solidFill>
                  <a:schemeClr val="tx1"/>
                </a:solidFill>
              </a:rPr>
              <a:t>	6. Використання спеціальних знань у рамках методики розкриття (розслідування) злочинів.</a:t>
            </a:r>
          </a:p>
          <a:p>
            <a:pPr marL="0" indent="0">
              <a:buNone/>
            </a:pPr>
            <a:r>
              <a:rPr lang="uk-UA" sz="2000" b="1" dirty="0" smtClean="0">
                <a:solidFill>
                  <a:schemeClr val="tx1"/>
                </a:solidFill>
              </a:rPr>
              <a:t>	7. Зв’язок методики розкриття (розслідування) злочинів і методики їх попередження.</a:t>
            </a:r>
            <a:endParaRPr lang="uk-UA" altLang="ru-RU" sz="2000" b="1" i="1" dirty="0"/>
          </a:p>
        </p:txBody>
      </p:sp>
      <p:sp>
        <p:nvSpPr>
          <p:cNvPr id="3" name="Rectangle 2"/>
          <p:cNvSpPr>
            <a:spLocks noGrp="1" noChangeArrowheads="1"/>
          </p:cNvSpPr>
          <p:nvPr>
            <p:ph type="title"/>
          </p:nvPr>
        </p:nvSpPr>
        <p:spPr>
          <a:xfrm>
            <a:off x="152400" y="381000"/>
            <a:ext cx="8839200" cy="685800"/>
          </a:xfrm>
        </p:spPr>
        <p:txBody>
          <a:bodyPr/>
          <a:lstStyle/>
          <a:p>
            <a:pPr algn="ctr"/>
            <a:r>
              <a:rPr lang="uk-UA" altLang="ru-RU" sz="2000" b="1" dirty="0" smtClean="0">
                <a:solidFill>
                  <a:srgbClr val="FF0000"/>
                </a:solidFill>
              </a:rPr>
              <a:t>Структура побудови системи криміналістичної методики розслідування злочинів включає такі проблеми:</a:t>
            </a:r>
            <a:endParaRPr lang="uk-UA" altLang="ru-RU" sz="2000" b="1" dirty="0">
              <a:solidFill>
                <a:srgbClr val="FF0000"/>
              </a:solidFill>
            </a:endParaRPr>
          </a:p>
        </p:txBody>
      </p:sp>
    </p:spTree>
    <p:extLst>
      <p:ext uri="{BB962C8B-B14F-4D97-AF65-F5344CB8AC3E}">
        <p14:creationId xmlns:p14="http://schemas.microsoft.com/office/powerpoint/2010/main" val="2320462555"/>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childTnLst>
                                    <p:set>
                                      <p:cBhvr>
                                        <p:cTn id="41" dur="1" fill="hold">
                                          <p:stCondLst>
                                            <p:cond delay="0"/>
                                          </p:stCondLst>
                                        </p:cTn>
                                        <p:tgtEl>
                                          <p:spTgt spid="377859">
                                            <p:txEl>
                                              <p:pRg st="4" end="4"/>
                                            </p:txEl>
                                          </p:spTgt>
                                        </p:tgtEl>
                                        <p:attrNameLst>
                                          <p:attrName>style.visibility</p:attrName>
                                        </p:attrNameLst>
                                      </p:cBhvr>
                                      <p:to>
                                        <p:strVal val="visible"/>
                                      </p:to>
                                    </p:set>
                                    <p:animEffect transition="in" filter="fade">
                                      <p:cBhvr>
                                        <p:cTn id="42" dur="1000">
                                          <p:stCondLst>
                                            <p:cond delay="0"/>
                                          </p:stCondLst>
                                        </p:cTn>
                                        <p:tgtEl>
                                          <p:spTgt spid="377859">
                                            <p:txEl>
                                              <p:pRg st="4" end="4"/>
                                            </p:txEl>
                                          </p:spTgt>
                                        </p:tgtEl>
                                      </p:cBhvr>
                                    </p:animEffect>
                                    <p:anim calcmode="lin" valueType="num">
                                      <p:cBhvr>
                                        <p:cTn id="43" dur="1000" fill="hold">
                                          <p:stCondLst>
                                            <p:cond delay="0"/>
                                          </p:stCondLst>
                                        </p:cTn>
                                        <p:tgtEl>
                                          <p:spTgt spid="377859">
                                            <p:txEl>
                                              <p:pRg st="4" end="4"/>
                                            </p:txEl>
                                          </p:spTgt>
                                        </p:tgtEl>
                                        <p:attrNameLst>
                                          <p:attrName>ppt_x</p:attrName>
                                        </p:attrNameLst>
                                      </p:cBhvr>
                                      <p:tavLst>
                                        <p:tav tm="0">
                                          <p:val>
                                            <p:strVal val="#ppt_x-.1"/>
                                          </p:val>
                                        </p:tav>
                                        <p:tav tm="100000">
                                          <p:val>
                                            <p:strVal val="#ppt_x"/>
                                          </p:val>
                                        </p:tav>
                                      </p:tavLst>
                                    </p:anim>
                                    <p:anim calcmode="lin" valueType="num">
                                      <p:cBhvr>
                                        <p:cTn id="44" dur="1000" fill="hold">
                                          <p:stCondLst>
                                            <p:cond delay="0"/>
                                          </p:stCondLst>
                                        </p:cTn>
                                        <p:tgtEl>
                                          <p:spTgt spid="377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grpId="0" nodeType="clickEffect">
                                  <p:stCondLst>
                                    <p:cond delay="0"/>
                                  </p:stCondLst>
                                  <p:childTnLst>
                                    <p:set>
                                      <p:cBhvr>
                                        <p:cTn id="48" dur="1" fill="hold">
                                          <p:stCondLst>
                                            <p:cond delay="0"/>
                                          </p:stCondLst>
                                        </p:cTn>
                                        <p:tgtEl>
                                          <p:spTgt spid="377859">
                                            <p:txEl>
                                              <p:pRg st="5" end="5"/>
                                            </p:txEl>
                                          </p:spTgt>
                                        </p:tgtEl>
                                        <p:attrNameLst>
                                          <p:attrName>style.visibility</p:attrName>
                                        </p:attrNameLst>
                                      </p:cBhvr>
                                      <p:to>
                                        <p:strVal val="visible"/>
                                      </p:to>
                                    </p:set>
                                    <p:animEffect transition="in" filter="fade">
                                      <p:cBhvr>
                                        <p:cTn id="49" dur="1000">
                                          <p:stCondLst>
                                            <p:cond delay="0"/>
                                          </p:stCondLst>
                                        </p:cTn>
                                        <p:tgtEl>
                                          <p:spTgt spid="377859">
                                            <p:txEl>
                                              <p:pRg st="5" end="5"/>
                                            </p:txEl>
                                          </p:spTgt>
                                        </p:tgtEl>
                                      </p:cBhvr>
                                    </p:animEffect>
                                    <p:anim calcmode="lin" valueType="num">
                                      <p:cBhvr>
                                        <p:cTn id="50" dur="1000" fill="hold">
                                          <p:stCondLst>
                                            <p:cond delay="0"/>
                                          </p:stCondLst>
                                        </p:cTn>
                                        <p:tgtEl>
                                          <p:spTgt spid="377859">
                                            <p:txEl>
                                              <p:pRg st="5" end="5"/>
                                            </p:txEl>
                                          </p:spTgt>
                                        </p:tgtEl>
                                        <p:attrNameLst>
                                          <p:attrName>ppt_x</p:attrName>
                                        </p:attrNameLst>
                                      </p:cBhvr>
                                      <p:tavLst>
                                        <p:tav tm="0">
                                          <p:val>
                                            <p:strVal val="#ppt_x-.1"/>
                                          </p:val>
                                        </p:tav>
                                        <p:tav tm="100000">
                                          <p:val>
                                            <p:strVal val="#ppt_x"/>
                                          </p:val>
                                        </p:tav>
                                      </p:tavLst>
                                    </p:anim>
                                    <p:anim calcmode="lin" valueType="num">
                                      <p:cBhvr>
                                        <p:cTn id="51" dur="1000" fill="hold">
                                          <p:stCondLst>
                                            <p:cond delay="0"/>
                                          </p:stCondLst>
                                        </p:cTn>
                                        <p:tgtEl>
                                          <p:spTgt spid="3778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grpId="0" nodeType="clickEffect">
                                  <p:stCondLst>
                                    <p:cond delay="0"/>
                                  </p:stCondLst>
                                  <p:childTnLst>
                                    <p:set>
                                      <p:cBhvr>
                                        <p:cTn id="55" dur="1" fill="hold">
                                          <p:stCondLst>
                                            <p:cond delay="0"/>
                                          </p:stCondLst>
                                        </p:cTn>
                                        <p:tgtEl>
                                          <p:spTgt spid="377859">
                                            <p:txEl>
                                              <p:pRg st="6" end="6"/>
                                            </p:txEl>
                                          </p:spTgt>
                                        </p:tgtEl>
                                        <p:attrNameLst>
                                          <p:attrName>style.visibility</p:attrName>
                                        </p:attrNameLst>
                                      </p:cBhvr>
                                      <p:to>
                                        <p:strVal val="visible"/>
                                      </p:to>
                                    </p:set>
                                    <p:animEffect transition="in" filter="fade">
                                      <p:cBhvr>
                                        <p:cTn id="56" dur="1000">
                                          <p:stCondLst>
                                            <p:cond delay="0"/>
                                          </p:stCondLst>
                                        </p:cTn>
                                        <p:tgtEl>
                                          <p:spTgt spid="377859">
                                            <p:txEl>
                                              <p:pRg st="6" end="6"/>
                                            </p:txEl>
                                          </p:spTgt>
                                        </p:tgtEl>
                                      </p:cBhvr>
                                    </p:animEffect>
                                    <p:anim calcmode="lin" valueType="num">
                                      <p:cBhvr>
                                        <p:cTn id="57" dur="1000" fill="hold">
                                          <p:stCondLst>
                                            <p:cond delay="0"/>
                                          </p:stCondLst>
                                        </p:cTn>
                                        <p:tgtEl>
                                          <p:spTgt spid="377859">
                                            <p:txEl>
                                              <p:pRg st="6" end="6"/>
                                            </p:txEl>
                                          </p:spTgt>
                                        </p:tgtEl>
                                        <p:attrNameLst>
                                          <p:attrName>ppt_x</p:attrName>
                                        </p:attrNameLst>
                                      </p:cBhvr>
                                      <p:tavLst>
                                        <p:tav tm="0">
                                          <p:val>
                                            <p:strVal val="#ppt_x-.1"/>
                                          </p:val>
                                        </p:tav>
                                        <p:tav tm="100000">
                                          <p:val>
                                            <p:strVal val="#ppt_x"/>
                                          </p:val>
                                        </p:tav>
                                      </p:tavLst>
                                    </p:anim>
                                    <p:anim calcmode="lin" valueType="num">
                                      <p:cBhvr>
                                        <p:cTn id="58" dur="1000" fill="hold">
                                          <p:stCondLst>
                                            <p:cond delay="0"/>
                                          </p:stCondLst>
                                        </p:cTn>
                                        <p:tgtEl>
                                          <p:spTgt spid="377859">
                                            <p:txEl>
                                              <p:pRg st="6" end="6"/>
                                            </p:txEl>
                                          </p:spTgt>
                                        </p:tgtEl>
                                        <p:attrNameLst>
                                          <p:attrName>ppt_y</p:attrName>
                                        </p:attrNameLst>
                                      </p:cBhvr>
                                      <p:tavLst>
                                        <p:tav tm="0">
                                          <p:val>
                                            <p:strVal val="#ppt_y"/>
                                          </p:val>
                                        </p:tav>
                                        <p:tav tm="100000">
                                          <p:val>
                                            <p:strVal val="#ppt_y"/>
                                          </p:val>
                                        </p:tav>
                                      </p:tavLst>
                                    </p:anim>
                                  </p:childTnLst>
                                </p:cTn>
                              </p:par>
                              <p:par>
                                <p:cTn id="59" presetID="22" presetClass="entr" presetSubtype="4" fill="hold" grpId="0" nodeType="withEffect">
                                  <p:stCondLst>
                                    <p:cond delay="0"/>
                                  </p:stCondLst>
                                  <p:childTnLst>
                                    <p:set>
                                      <p:cBhvr>
                                        <p:cTn id="60" dur="1" fill="hold">
                                          <p:stCondLst>
                                            <p:cond delay="0"/>
                                          </p:stCondLst>
                                        </p:cTn>
                                        <p:tgtEl>
                                          <p:spTgt spid="3"/>
                                        </p:tgtEl>
                                        <p:attrNameLst>
                                          <p:attrName>style.visibility</p:attrName>
                                        </p:attrNameLst>
                                      </p:cBhvr>
                                      <p:to>
                                        <p:strVal val="visible"/>
                                      </p:to>
                                    </p:set>
                                    <p:animEffect transition="in" filter="wipe(down)">
                                      <p:cBhvr>
                                        <p:cTn id="6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7859" name="Rectangle 3"/>
          <p:cNvSpPr>
            <a:spLocks noGrp="1" noChangeArrowheads="1"/>
          </p:cNvSpPr>
          <p:nvPr>
            <p:ph type="body" idx="1"/>
          </p:nvPr>
        </p:nvSpPr>
        <p:spPr>
          <a:xfrm>
            <a:off x="304800" y="1828800"/>
            <a:ext cx="8534400" cy="4800600"/>
          </a:xfrm>
          <a:solidFill>
            <a:schemeClr val="accent5"/>
          </a:solidFill>
        </p:spPr>
        <p:txBody>
          <a:bodyPr/>
          <a:lstStyle/>
          <a:p>
            <a:pPr marL="0" indent="0">
              <a:buNone/>
            </a:pPr>
            <a:r>
              <a:rPr lang="uk-UA" sz="2400" b="1" dirty="0" smtClean="0">
                <a:solidFill>
                  <a:schemeClr val="tx1"/>
                </a:solidFill>
                <a:latin typeface="+mn-lt"/>
                <a:ea typeface="+mn-ea"/>
                <a:cs typeface="+mn-cs"/>
              </a:rPr>
              <a:t>   1. Вивчення способів, які застосовуються злочинцями при скоєнні окремих видів злочинів.</a:t>
            </a:r>
          </a:p>
          <a:p>
            <a:pPr marL="0" indent="0">
              <a:buNone/>
            </a:pPr>
            <a:r>
              <a:rPr lang="uk-UA" sz="2400" b="1" dirty="0" smtClean="0">
                <a:solidFill>
                  <a:schemeClr val="tx1"/>
                </a:solidFill>
                <a:latin typeface="+mn-lt"/>
                <a:ea typeface="+mn-ea"/>
                <a:cs typeface="+mn-cs"/>
              </a:rPr>
              <a:t>   2. Вивчення і узагальнення версій, що зустрічаються в розшуковій і слідчій практиці.</a:t>
            </a:r>
          </a:p>
          <a:p>
            <a:pPr marL="0" indent="0">
              <a:buNone/>
            </a:pPr>
            <a:r>
              <a:rPr lang="uk-UA" sz="2400" b="1" dirty="0" smtClean="0">
                <a:solidFill>
                  <a:schemeClr val="tx1"/>
                </a:solidFill>
                <a:latin typeface="+mn-lt"/>
                <a:ea typeface="+mn-ea"/>
                <a:cs typeface="+mn-cs"/>
              </a:rPr>
              <a:t>   3. Визначення початкових слідчих дій і послідовності їх проведення (розслідування по «гарячих слідах»).</a:t>
            </a:r>
          </a:p>
          <a:p>
            <a:pPr marL="0" indent="0">
              <a:buNone/>
            </a:pPr>
            <a:r>
              <a:rPr lang="uk-UA" sz="2400" b="1" dirty="0" smtClean="0">
                <a:solidFill>
                  <a:schemeClr val="tx1"/>
                </a:solidFill>
                <a:latin typeface="+mn-lt"/>
                <a:ea typeface="+mn-ea"/>
                <a:cs typeface="+mn-cs"/>
              </a:rPr>
              <a:t>   4. Встановлення кола осіб, що скоїли злочин.</a:t>
            </a:r>
          </a:p>
          <a:p>
            <a:pPr marL="0" indent="0">
              <a:buNone/>
            </a:pPr>
            <a:r>
              <a:rPr lang="uk-UA" sz="2400" b="1" dirty="0" smtClean="0">
                <a:solidFill>
                  <a:schemeClr val="tx1"/>
                </a:solidFill>
                <a:latin typeface="+mn-lt"/>
                <a:ea typeface="+mn-ea"/>
                <a:cs typeface="+mn-cs"/>
              </a:rPr>
              <a:t>   5. Встановлення свідків злочину.</a:t>
            </a:r>
          </a:p>
          <a:p>
            <a:pPr marL="0" indent="0">
              <a:buNone/>
            </a:pPr>
            <a:r>
              <a:rPr lang="ru-RU" sz="2400" b="1" dirty="0" smtClean="0">
                <a:solidFill>
                  <a:schemeClr val="tx1"/>
                </a:solidFill>
              </a:rPr>
              <a:t>   6. </a:t>
            </a:r>
            <a:r>
              <a:rPr lang="ru-RU" sz="2400" b="1" dirty="0" err="1" smtClean="0">
                <a:solidFill>
                  <a:schemeClr val="tx1"/>
                </a:solidFill>
              </a:rPr>
              <a:t>Встановлення</a:t>
            </a:r>
            <a:r>
              <a:rPr lang="ru-RU" sz="2400" b="1" dirty="0" smtClean="0">
                <a:solidFill>
                  <a:schemeClr val="tx1"/>
                </a:solidFill>
              </a:rPr>
              <a:t> оптимального </a:t>
            </a:r>
            <a:r>
              <a:rPr lang="ru-RU" sz="2400" b="1" dirty="0" err="1" smtClean="0">
                <a:solidFill>
                  <a:schemeClr val="tx1"/>
                </a:solidFill>
              </a:rPr>
              <a:t>зв’язку</a:t>
            </a:r>
            <a:r>
              <a:rPr lang="ru-RU" sz="2400" b="1" dirty="0" smtClean="0">
                <a:solidFill>
                  <a:schemeClr val="tx1"/>
                </a:solidFill>
              </a:rPr>
              <a:t> </a:t>
            </a:r>
            <a:r>
              <a:rPr lang="ru-RU" sz="2400" b="1" dirty="0" err="1" smtClean="0">
                <a:solidFill>
                  <a:schemeClr val="tx1"/>
                </a:solidFill>
              </a:rPr>
              <a:t>між</a:t>
            </a:r>
            <a:r>
              <a:rPr lang="ru-RU" sz="2400" b="1" dirty="0" smtClean="0">
                <a:solidFill>
                  <a:schemeClr val="tx1"/>
                </a:solidFill>
              </a:rPr>
              <a:t> </a:t>
            </a:r>
            <a:r>
              <a:rPr lang="ru-RU" sz="2400" b="1" dirty="0" err="1" smtClean="0">
                <a:solidFill>
                  <a:schemeClr val="tx1"/>
                </a:solidFill>
              </a:rPr>
              <a:t>слідчою</a:t>
            </a:r>
            <a:r>
              <a:rPr lang="ru-RU" sz="2400" b="1" dirty="0" smtClean="0">
                <a:solidFill>
                  <a:schemeClr val="tx1"/>
                </a:solidFill>
              </a:rPr>
              <a:t> і оперативно-</a:t>
            </a:r>
            <a:r>
              <a:rPr lang="ru-RU" sz="2400" b="1" dirty="0" err="1" smtClean="0">
                <a:solidFill>
                  <a:schemeClr val="tx1"/>
                </a:solidFill>
              </a:rPr>
              <a:t>розшуковою</a:t>
            </a:r>
            <a:r>
              <a:rPr lang="ru-RU" sz="2400" b="1" dirty="0" smtClean="0">
                <a:solidFill>
                  <a:schemeClr val="tx1"/>
                </a:solidFill>
              </a:rPr>
              <a:t> </a:t>
            </a:r>
            <a:r>
              <a:rPr lang="ru-RU" sz="2400" b="1" dirty="0" err="1" smtClean="0">
                <a:solidFill>
                  <a:schemeClr val="tx1"/>
                </a:solidFill>
              </a:rPr>
              <a:t>роботою</a:t>
            </a:r>
            <a:r>
              <a:rPr lang="ru-RU" sz="2400" b="1" dirty="0" smtClean="0">
                <a:solidFill>
                  <a:schemeClr val="tx1"/>
                </a:solidFill>
              </a:rPr>
              <a:t> з </a:t>
            </a:r>
            <a:r>
              <a:rPr lang="ru-RU" sz="2400" b="1" dirty="0" err="1" smtClean="0">
                <a:solidFill>
                  <a:schemeClr val="tx1"/>
                </a:solidFill>
              </a:rPr>
              <a:t>розкриття</a:t>
            </a:r>
            <a:r>
              <a:rPr lang="ru-RU" sz="2400" b="1" dirty="0" smtClean="0">
                <a:solidFill>
                  <a:schemeClr val="tx1"/>
                </a:solidFill>
              </a:rPr>
              <a:t> </a:t>
            </a:r>
            <a:r>
              <a:rPr lang="ru-RU" sz="2400" b="1" dirty="0" err="1" smtClean="0">
                <a:solidFill>
                  <a:schemeClr val="tx1"/>
                </a:solidFill>
              </a:rPr>
              <a:t>злочинів</a:t>
            </a:r>
            <a:r>
              <a:rPr lang="ru-RU" sz="2400" b="1" dirty="0" smtClean="0">
                <a:solidFill>
                  <a:schemeClr val="tx1"/>
                </a:solidFill>
              </a:rPr>
              <a:t>.</a:t>
            </a:r>
            <a:endParaRPr lang="uk-UA" sz="2400" b="1" dirty="0">
              <a:solidFill>
                <a:schemeClr val="tx1"/>
              </a:solidFill>
            </a:endParaRPr>
          </a:p>
        </p:txBody>
      </p:sp>
      <p:sp>
        <p:nvSpPr>
          <p:cNvPr id="3" name="Rectangle 2"/>
          <p:cNvSpPr>
            <a:spLocks noGrp="1" noChangeArrowheads="1"/>
          </p:cNvSpPr>
          <p:nvPr>
            <p:ph type="title"/>
          </p:nvPr>
        </p:nvSpPr>
        <p:spPr>
          <a:xfrm>
            <a:off x="152400" y="838200"/>
            <a:ext cx="8839200" cy="685800"/>
          </a:xfrm>
        </p:spPr>
        <p:txBody>
          <a:bodyPr/>
          <a:lstStyle/>
          <a:p>
            <a:pPr algn="ctr"/>
            <a:r>
              <a:rPr lang="ru-RU" altLang="ru-RU" sz="2400" b="1" dirty="0" smtClean="0">
                <a:solidFill>
                  <a:srgbClr val="FF0000"/>
                </a:solidFill>
              </a:rPr>
              <a:t>З </a:t>
            </a:r>
            <a:r>
              <a:rPr lang="ru-RU" altLang="ru-RU" sz="2400" b="1" dirty="0" err="1" smtClean="0">
                <a:solidFill>
                  <a:srgbClr val="FF0000"/>
                </a:solidFill>
              </a:rPr>
              <a:t>цієї</a:t>
            </a:r>
            <a:r>
              <a:rPr lang="ru-RU" altLang="ru-RU" sz="2400" b="1" dirty="0" smtClean="0">
                <a:solidFill>
                  <a:srgbClr val="FF0000"/>
                </a:solidFill>
              </a:rPr>
              <a:t> </a:t>
            </a:r>
            <a:r>
              <a:rPr lang="ru-RU" altLang="ru-RU" sz="2400" b="1" dirty="0" err="1" smtClean="0">
                <a:solidFill>
                  <a:srgbClr val="FF0000"/>
                </a:solidFill>
              </a:rPr>
              <a:t>системи</a:t>
            </a:r>
            <a:r>
              <a:rPr lang="ru-RU" altLang="ru-RU" sz="2400" b="1" dirty="0" smtClean="0">
                <a:solidFill>
                  <a:srgbClr val="FF0000"/>
                </a:solidFill>
              </a:rPr>
              <a:t> методики </a:t>
            </a:r>
            <a:r>
              <a:rPr lang="uk-UA" altLang="ru-RU" sz="2400" b="1" dirty="0" smtClean="0">
                <a:solidFill>
                  <a:srgbClr val="FF0000"/>
                </a:solidFill>
              </a:rPr>
              <a:t>розслідування випливають наступні основні завдання </a:t>
            </a:r>
            <a:r>
              <a:rPr lang="ru-RU" altLang="ru-RU" sz="2400" b="1" dirty="0" smtClean="0">
                <a:solidFill>
                  <a:srgbClr val="FF0000"/>
                </a:solidFill>
              </a:rPr>
              <a:t>методики</a:t>
            </a:r>
            <a:r>
              <a:rPr lang="uk-UA" altLang="ru-RU" sz="2400" b="1" dirty="0" smtClean="0">
                <a:solidFill>
                  <a:srgbClr val="FF0000"/>
                </a:solidFill>
              </a:rPr>
              <a:t>:</a:t>
            </a:r>
            <a:endParaRPr lang="uk-UA" altLang="ru-RU" sz="2400" b="1" dirty="0">
              <a:solidFill>
                <a:srgbClr val="FF0000"/>
              </a:solidFill>
            </a:endParaRPr>
          </a:p>
        </p:txBody>
      </p:sp>
    </p:spTree>
    <p:extLst>
      <p:ext uri="{BB962C8B-B14F-4D97-AF65-F5344CB8AC3E}">
        <p14:creationId xmlns:p14="http://schemas.microsoft.com/office/powerpoint/2010/main" val="3820534934"/>
      </p:ext>
    </p:extLst>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77859">
                                            <p:bg/>
                                          </p:spTgt>
                                        </p:tgtEl>
                                        <p:attrNameLst>
                                          <p:attrName>style.visibility</p:attrName>
                                        </p:attrNameLst>
                                      </p:cBhvr>
                                      <p:to>
                                        <p:strVal val="visible"/>
                                      </p:to>
                                    </p:set>
                                    <p:animEffect transition="in" filter="fade">
                                      <p:cBhvr>
                                        <p:cTn id="7" dur="1000">
                                          <p:stCondLst>
                                            <p:cond delay="0"/>
                                          </p:stCondLst>
                                        </p:cTn>
                                        <p:tgtEl>
                                          <p:spTgt spid="377859">
                                            <p:bg/>
                                          </p:spTgt>
                                        </p:tgtEl>
                                      </p:cBhvr>
                                    </p:animEffect>
                                    <p:anim calcmode="lin" valueType="num">
                                      <p:cBhvr>
                                        <p:cTn id="8" dur="1000" fill="hold">
                                          <p:stCondLst>
                                            <p:cond delay="0"/>
                                          </p:stCondLst>
                                        </p:cTn>
                                        <p:tgtEl>
                                          <p:spTgt spid="377859">
                                            <p:bg/>
                                          </p:spTgt>
                                        </p:tgtEl>
                                        <p:attrNameLst>
                                          <p:attrName>ppt_x</p:attrName>
                                        </p:attrNameLst>
                                      </p:cBhvr>
                                      <p:tavLst>
                                        <p:tav tm="0">
                                          <p:val>
                                            <p:strVal val="#ppt_x-.1"/>
                                          </p:val>
                                        </p:tav>
                                        <p:tav tm="100000">
                                          <p:val>
                                            <p:strVal val="#ppt_x"/>
                                          </p:val>
                                        </p:tav>
                                      </p:tavLst>
                                    </p:anim>
                                    <p:anim calcmode="lin" valueType="num">
                                      <p:cBhvr>
                                        <p:cTn id="9" dur="1000" fill="hold">
                                          <p:stCondLst>
                                            <p:cond delay="0"/>
                                          </p:stCondLst>
                                        </p:cTn>
                                        <p:tgtEl>
                                          <p:spTgt spid="377859">
                                            <p:bg/>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childTnLst>
                                    <p:set>
                                      <p:cBhvr>
                                        <p:cTn id="13" dur="1" fill="hold">
                                          <p:stCondLst>
                                            <p:cond delay="0"/>
                                          </p:stCondLst>
                                        </p:cTn>
                                        <p:tgtEl>
                                          <p:spTgt spid="377859">
                                            <p:txEl>
                                              <p:pRg st="0" end="0"/>
                                            </p:txEl>
                                          </p:spTgt>
                                        </p:tgtEl>
                                        <p:attrNameLst>
                                          <p:attrName>style.visibility</p:attrName>
                                        </p:attrNameLst>
                                      </p:cBhvr>
                                      <p:to>
                                        <p:strVal val="visible"/>
                                      </p:to>
                                    </p:set>
                                    <p:animEffect transition="in" filter="fade">
                                      <p:cBhvr>
                                        <p:cTn id="14" dur="1000">
                                          <p:stCondLst>
                                            <p:cond delay="0"/>
                                          </p:stCondLst>
                                        </p:cTn>
                                        <p:tgtEl>
                                          <p:spTgt spid="377859">
                                            <p:txEl>
                                              <p:pRg st="0" end="0"/>
                                            </p:txEl>
                                          </p:spTgt>
                                        </p:tgtEl>
                                      </p:cBhvr>
                                    </p:animEffect>
                                    <p:anim calcmode="lin" valueType="num">
                                      <p:cBhvr>
                                        <p:cTn id="15" dur="1000" fill="hold">
                                          <p:stCondLst>
                                            <p:cond delay="0"/>
                                          </p:stCondLst>
                                        </p:cTn>
                                        <p:tgtEl>
                                          <p:spTgt spid="377859">
                                            <p:txEl>
                                              <p:pRg st="0" end="0"/>
                                            </p:txEl>
                                          </p:spTgt>
                                        </p:tgtEl>
                                        <p:attrNameLst>
                                          <p:attrName>ppt_x</p:attrName>
                                        </p:attrNameLst>
                                      </p:cBhvr>
                                      <p:tavLst>
                                        <p:tav tm="0">
                                          <p:val>
                                            <p:strVal val="#ppt_x-.1"/>
                                          </p:val>
                                        </p:tav>
                                        <p:tav tm="100000">
                                          <p:val>
                                            <p:strVal val="#ppt_x"/>
                                          </p:val>
                                        </p:tav>
                                      </p:tavLst>
                                    </p:anim>
                                    <p:anim calcmode="lin" valueType="num">
                                      <p:cBhvr>
                                        <p:cTn id="16" dur="1000" fill="hold">
                                          <p:stCondLst>
                                            <p:cond delay="0"/>
                                          </p:stCondLst>
                                        </p:cTn>
                                        <p:tgtEl>
                                          <p:spTgt spid="377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childTnLst>
                                    <p:set>
                                      <p:cBhvr>
                                        <p:cTn id="20" dur="1" fill="hold">
                                          <p:stCondLst>
                                            <p:cond delay="0"/>
                                          </p:stCondLst>
                                        </p:cTn>
                                        <p:tgtEl>
                                          <p:spTgt spid="377859">
                                            <p:txEl>
                                              <p:pRg st="1" end="1"/>
                                            </p:txEl>
                                          </p:spTgt>
                                        </p:tgtEl>
                                        <p:attrNameLst>
                                          <p:attrName>style.visibility</p:attrName>
                                        </p:attrNameLst>
                                      </p:cBhvr>
                                      <p:to>
                                        <p:strVal val="visible"/>
                                      </p:to>
                                    </p:set>
                                    <p:animEffect transition="in" filter="fade">
                                      <p:cBhvr>
                                        <p:cTn id="21" dur="1000">
                                          <p:stCondLst>
                                            <p:cond delay="0"/>
                                          </p:stCondLst>
                                        </p:cTn>
                                        <p:tgtEl>
                                          <p:spTgt spid="377859">
                                            <p:txEl>
                                              <p:pRg st="1" end="1"/>
                                            </p:txEl>
                                          </p:spTgt>
                                        </p:tgtEl>
                                      </p:cBhvr>
                                    </p:animEffect>
                                    <p:anim calcmode="lin" valueType="num">
                                      <p:cBhvr>
                                        <p:cTn id="22" dur="1000" fill="hold">
                                          <p:stCondLst>
                                            <p:cond delay="0"/>
                                          </p:stCondLst>
                                        </p:cTn>
                                        <p:tgtEl>
                                          <p:spTgt spid="377859">
                                            <p:txEl>
                                              <p:pRg st="1" end="1"/>
                                            </p:txEl>
                                          </p:spTgt>
                                        </p:tgtEl>
                                        <p:attrNameLst>
                                          <p:attrName>ppt_x</p:attrName>
                                        </p:attrNameLst>
                                      </p:cBhvr>
                                      <p:tavLst>
                                        <p:tav tm="0">
                                          <p:val>
                                            <p:strVal val="#ppt_x-.1"/>
                                          </p:val>
                                        </p:tav>
                                        <p:tav tm="100000">
                                          <p:val>
                                            <p:strVal val="#ppt_x"/>
                                          </p:val>
                                        </p:tav>
                                      </p:tavLst>
                                    </p:anim>
                                    <p:anim calcmode="lin" valueType="num">
                                      <p:cBhvr>
                                        <p:cTn id="23" dur="1000" fill="hold">
                                          <p:stCondLst>
                                            <p:cond delay="0"/>
                                          </p:stCondLst>
                                        </p:cTn>
                                        <p:tgtEl>
                                          <p:spTgt spid="377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childTnLst>
                                    <p:set>
                                      <p:cBhvr>
                                        <p:cTn id="27" dur="1" fill="hold">
                                          <p:stCondLst>
                                            <p:cond delay="0"/>
                                          </p:stCondLst>
                                        </p:cTn>
                                        <p:tgtEl>
                                          <p:spTgt spid="377859">
                                            <p:txEl>
                                              <p:pRg st="2" end="2"/>
                                            </p:txEl>
                                          </p:spTgt>
                                        </p:tgtEl>
                                        <p:attrNameLst>
                                          <p:attrName>style.visibility</p:attrName>
                                        </p:attrNameLst>
                                      </p:cBhvr>
                                      <p:to>
                                        <p:strVal val="visible"/>
                                      </p:to>
                                    </p:set>
                                    <p:animEffect transition="in" filter="fade">
                                      <p:cBhvr>
                                        <p:cTn id="28" dur="1000">
                                          <p:stCondLst>
                                            <p:cond delay="0"/>
                                          </p:stCondLst>
                                        </p:cTn>
                                        <p:tgtEl>
                                          <p:spTgt spid="377859">
                                            <p:txEl>
                                              <p:pRg st="2" end="2"/>
                                            </p:txEl>
                                          </p:spTgt>
                                        </p:tgtEl>
                                      </p:cBhvr>
                                    </p:animEffect>
                                    <p:anim calcmode="lin" valueType="num">
                                      <p:cBhvr>
                                        <p:cTn id="29" dur="1000" fill="hold">
                                          <p:stCondLst>
                                            <p:cond delay="0"/>
                                          </p:stCondLst>
                                        </p:cTn>
                                        <p:tgtEl>
                                          <p:spTgt spid="377859">
                                            <p:txEl>
                                              <p:pRg st="2" end="2"/>
                                            </p:txEl>
                                          </p:spTgt>
                                        </p:tgtEl>
                                        <p:attrNameLst>
                                          <p:attrName>ppt_x</p:attrName>
                                        </p:attrNameLst>
                                      </p:cBhvr>
                                      <p:tavLst>
                                        <p:tav tm="0">
                                          <p:val>
                                            <p:strVal val="#ppt_x-.1"/>
                                          </p:val>
                                        </p:tav>
                                        <p:tav tm="100000">
                                          <p:val>
                                            <p:strVal val="#ppt_x"/>
                                          </p:val>
                                        </p:tav>
                                      </p:tavLst>
                                    </p:anim>
                                    <p:anim calcmode="lin" valueType="num">
                                      <p:cBhvr>
                                        <p:cTn id="30" dur="1000" fill="hold">
                                          <p:stCondLst>
                                            <p:cond delay="0"/>
                                          </p:stCondLst>
                                        </p:cTn>
                                        <p:tgtEl>
                                          <p:spTgt spid="377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childTnLst>
                                    <p:set>
                                      <p:cBhvr>
                                        <p:cTn id="34" dur="1" fill="hold">
                                          <p:stCondLst>
                                            <p:cond delay="0"/>
                                          </p:stCondLst>
                                        </p:cTn>
                                        <p:tgtEl>
                                          <p:spTgt spid="377859">
                                            <p:txEl>
                                              <p:pRg st="3" end="3"/>
                                            </p:txEl>
                                          </p:spTgt>
                                        </p:tgtEl>
                                        <p:attrNameLst>
                                          <p:attrName>style.visibility</p:attrName>
                                        </p:attrNameLst>
                                      </p:cBhvr>
                                      <p:to>
                                        <p:strVal val="visible"/>
                                      </p:to>
                                    </p:set>
                                    <p:animEffect transition="in" filter="fade">
                                      <p:cBhvr>
                                        <p:cTn id="35" dur="1000">
                                          <p:stCondLst>
                                            <p:cond delay="0"/>
                                          </p:stCondLst>
                                        </p:cTn>
                                        <p:tgtEl>
                                          <p:spTgt spid="377859">
                                            <p:txEl>
                                              <p:pRg st="3" end="3"/>
                                            </p:txEl>
                                          </p:spTgt>
                                        </p:tgtEl>
                                      </p:cBhvr>
                                    </p:animEffect>
                                    <p:anim calcmode="lin" valueType="num">
                                      <p:cBhvr>
                                        <p:cTn id="36" dur="1000" fill="hold">
                                          <p:stCondLst>
                                            <p:cond delay="0"/>
                                          </p:stCondLst>
                                        </p:cTn>
                                        <p:tgtEl>
                                          <p:spTgt spid="377859">
                                            <p:txEl>
                                              <p:pRg st="3" end="3"/>
                                            </p:txEl>
                                          </p:spTgt>
                                        </p:tgtEl>
                                        <p:attrNameLst>
                                          <p:attrName>ppt_x</p:attrName>
                                        </p:attrNameLst>
                                      </p:cBhvr>
                                      <p:tavLst>
                                        <p:tav tm="0">
                                          <p:val>
                                            <p:strVal val="#ppt_x-.1"/>
                                          </p:val>
                                        </p:tav>
                                        <p:tav tm="100000">
                                          <p:val>
                                            <p:strVal val="#ppt_x"/>
                                          </p:val>
                                        </p:tav>
                                      </p:tavLst>
                                    </p:anim>
                                    <p:anim calcmode="lin" valueType="num">
                                      <p:cBhvr>
                                        <p:cTn id="37" dur="1000" fill="hold">
                                          <p:stCondLst>
                                            <p:cond delay="0"/>
                                          </p:stCondLst>
                                        </p:cTn>
                                        <p:tgtEl>
                                          <p:spTgt spid="377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childTnLst>
                                    <p:set>
                                      <p:cBhvr>
                                        <p:cTn id="41" dur="1" fill="hold">
                                          <p:stCondLst>
                                            <p:cond delay="0"/>
                                          </p:stCondLst>
                                        </p:cTn>
                                        <p:tgtEl>
                                          <p:spTgt spid="377859">
                                            <p:txEl>
                                              <p:pRg st="4" end="4"/>
                                            </p:txEl>
                                          </p:spTgt>
                                        </p:tgtEl>
                                        <p:attrNameLst>
                                          <p:attrName>style.visibility</p:attrName>
                                        </p:attrNameLst>
                                      </p:cBhvr>
                                      <p:to>
                                        <p:strVal val="visible"/>
                                      </p:to>
                                    </p:set>
                                    <p:animEffect transition="in" filter="fade">
                                      <p:cBhvr>
                                        <p:cTn id="42" dur="1000">
                                          <p:stCondLst>
                                            <p:cond delay="0"/>
                                          </p:stCondLst>
                                        </p:cTn>
                                        <p:tgtEl>
                                          <p:spTgt spid="377859">
                                            <p:txEl>
                                              <p:pRg st="4" end="4"/>
                                            </p:txEl>
                                          </p:spTgt>
                                        </p:tgtEl>
                                      </p:cBhvr>
                                    </p:animEffect>
                                    <p:anim calcmode="lin" valueType="num">
                                      <p:cBhvr>
                                        <p:cTn id="43" dur="1000" fill="hold">
                                          <p:stCondLst>
                                            <p:cond delay="0"/>
                                          </p:stCondLst>
                                        </p:cTn>
                                        <p:tgtEl>
                                          <p:spTgt spid="377859">
                                            <p:txEl>
                                              <p:pRg st="4" end="4"/>
                                            </p:txEl>
                                          </p:spTgt>
                                        </p:tgtEl>
                                        <p:attrNameLst>
                                          <p:attrName>ppt_x</p:attrName>
                                        </p:attrNameLst>
                                      </p:cBhvr>
                                      <p:tavLst>
                                        <p:tav tm="0">
                                          <p:val>
                                            <p:strVal val="#ppt_x-.1"/>
                                          </p:val>
                                        </p:tav>
                                        <p:tav tm="100000">
                                          <p:val>
                                            <p:strVal val="#ppt_x"/>
                                          </p:val>
                                        </p:tav>
                                      </p:tavLst>
                                    </p:anim>
                                    <p:anim calcmode="lin" valueType="num">
                                      <p:cBhvr>
                                        <p:cTn id="44" dur="1000" fill="hold">
                                          <p:stCondLst>
                                            <p:cond delay="0"/>
                                          </p:stCondLst>
                                        </p:cTn>
                                        <p:tgtEl>
                                          <p:spTgt spid="377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grpId="0" nodeType="clickEffect">
                                  <p:stCondLst>
                                    <p:cond delay="0"/>
                                  </p:stCondLst>
                                  <p:childTnLst>
                                    <p:set>
                                      <p:cBhvr>
                                        <p:cTn id="48" dur="1" fill="hold">
                                          <p:stCondLst>
                                            <p:cond delay="0"/>
                                          </p:stCondLst>
                                        </p:cTn>
                                        <p:tgtEl>
                                          <p:spTgt spid="377859">
                                            <p:txEl>
                                              <p:pRg st="5" end="5"/>
                                            </p:txEl>
                                          </p:spTgt>
                                        </p:tgtEl>
                                        <p:attrNameLst>
                                          <p:attrName>style.visibility</p:attrName>
                                        </p:attrNameLst>
                                      </p:cBhvr>
                                      <p:to>
                                        <p:strVal val="visible"/>
                                      </p:to>
                                    </p:set>
                                    <p:animEffect transition="in" filter="fade">
                                      <p:cBhvr>
                                        <p:cTn id="49" dur="1000">
                                          <p:stCondLst>
                                            <p:cond delay="0"/>
                                          </p:stCondLst>
                                        </p:cTn>
                                        <p:tgtEl>
                                          <p:spTgt spid="377859">
                                            <p:txEl>
                                              <p:pRg st="5" end="5"/>
                                            </p:txEl>
                                          </p:spTgt>
                                        </p:tgtEl>
                                      </p:cBhvr>
                                    </p:animEffect>
                                    <p:anim calcmode="lin" valueType="num">
                                      <p:cBhvr>
                                        <p:cTn id="50" dur="1000" fill="hold">
                                          <p:stCondLst>
                                            <p:cond delay="0"/>
                                          </p:stCondLst>
                                        </p:cTn>
                                        <p:tgtEl>
                                          <p:spTgt spid="377859">
                                            <p:txEl>
                                              <p:pRg st="5" end="5"/>
                                            </p:txEl>
                                          </p:spTgt>
                                        </p:tgtEl>
                                        <p:attrNameLst>
                                          <p:attrName>ppt_x</p:attrName>
                                        </p:attrNameLst>
                                      </p:cBhvr>
                                      <p:tavLst>
                                        <p:tav tm="0">
                                          <p:val>
                                            <p:strVal val="#ppt_x-.1"/>
                                          </p:val>
                                        </p:tav>
                                        <p:tav tm="100000">
                                          <p:val>
                                            <p:strVal val="#ppt_x"/>
                                          </p:val>
                                        </p:tav>
                                      </p:tavLst>
                                    </p:anim>
                                    <p:anim calcmode="lin" valueType="num">
                                      <p:cBhvr>
                                        <p:cTn id="51" dur="1000" fill="hold">
                                          <p:stCondLst>
                                            <p:cond delay="0"/>
                                          </p:stCondLst>
                                        </p:cTn>
                                        <p:tgtEl>
                                          <p:spTgt spid="377859">
                                            <p:txEl>
                                              <p:pRg st="5" end="5"/>
                                            </p:txEl>
                                          </p:spTgt>
                                        </p:tgtEl>
                                        <p:attrNameLst>
                                          <p:attrName>ppt_y</p:attrName>
                                        </p:attrNameLst>
                                      </p:cBhvr>
                                      <p:tavLst>
                                        <p:tav tm="0">
                                          <p:val>
                                            <p:strVal val="#ppt_y"/>
                                          </p:val>
                                        </p:tav>
                                        <p:tav tm="100000">
                                          <p:val>
                                            <p:strVal val="#ppt_y"/>
                                          </p:val>
                                        </p:tav>
                                      </p:tavLst>
                                    </p:anim>
                                  </p:childTnLst>
                                </p:cTn>
                              </p:par>
                              <p:par>
                                <p:cTn id="52" presetID="22" presetClass="entr" presetSubtype="4" fill="hold" grpId="0" nodeType="withEffect">
                                  <p:stCondLst>
                                    <p:cond delay="0"/>
                                  </p:stCondLst>
                                  <p:childTnLst>
                                    <p:set>
                                      <p:cBhvr>
                                        <p:cTn id="53" dur="1" fill="hold">
                                          <p:stCondLst>
                                            <p:cond delay="0"/>
                                          </p:stCondLst>
                                        </p:cTn>
                                        <p:tgtEl>
                                          <p:spTgt spid="3"/>
                                        </p:tgtEl>
                                        <p:attrNameLst>
                                          <p:attrName>style.visibility</p:attrName>
                                        </p:attrNameLst>
                                      </p:cBhvr>
                                      <p:to>
                                        <p:strVal val="visible"/>
                                      </p:to>
                                    </p:set>
                                    <p:animEffect transition="in" filter="wipe(down)">
                                      <p:cBhvr>
                                        <p:cTn id="5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7859" grpId="0" build="p" animBg="1"/>
      <p:bldP spid="3" grpId="0"/>
    </p:bldLst>
  </p:timing>
</p:sld>
</file>

<file path=ppt/theme/theme1.xml><?xml version="1.0" encoding="utf-8"?>
<a:theme xmlns:a="http://schemas.openxmlformats.org/drawingml/2006/main" name="Пиксел">
  <a:themeElements>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Пиксел">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Pixel</Template>
  <TotalTime>1050</TotalTime>
  <Words>4333</Words>
  <Application>Microsoft Office PowerPoint</Application>
  <PresentationFormat>Экран (4:3)</PresentationFormat>
  <Paragraphs>440</Paragraphs>
  <Slides>71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71</vt:i4>
      </vt:variant>
    </vt:vector>
  </HeadingPairs>
  <TitlesOfParts>
    <vt:vector size="72" baseType="lpstr">
      <vt:lpstr>Пиксел</vt:lpstr>
      <vt:lpstr>         КОНЦЕПТУАЛЬНІ ПОЛОЖЕННЯ     КРИМІНАЛІСТИЧНОЇ МЕТОДИКИ</vt:lpstr>
      <vt:lpstr>Презентация PowerPoint</vt:lpstr>
      <vt:lpstr>Методика розслідування злочинів -</vt:lpstr>
      <vt:lpstr>Методика -</vt:lpstr>
      <vt:lpstr>Методика -</vt:lpstr>
      <vt:lpstr>Криміналістична методика -</vt:lpstr>
      <vt:lpstr>Презентация PowerPoint</vt:lpstr>
      <vt:lpstr>Структура побудови системи криміналістичної методики розслідування злочинів включає такі проблеми:</vt:lpstr>
      <vt:lpstr>З цієї системи методики розслідування випливають наступні основні завдання методики:</vt:lpstr>
      <vt:lpstr>З цієї системи методики розслідування випливають наступні основні завдання методики:</vt:lpstr>
      <vt:lpstr>З цієї системи методики розслідування випливають наступні основні завдання методики:</vt:lpstr>
      <vt:lpstr>Джерелами криміналістичної методики розслідування злочинів є:</vt:lpstr>
      <vt:lpstr>Презентация PowerPoint</vt:lpstr>
      <vt:lpstr>Презентация PowerPoint</vt:lpstr>
      <vt:lpstr>У сучасній криміналістиці формування окремих методик здійснюється  за двома напрямками:</vt:lpstr>
      <vt:lpstr>Комплекси окремо-методичних рекомендацій:</vt:lpstr>
      <vt:lpstr>Криміналістична методика як розділ науки складається з двох основних частин: </vt:lpstr>
      <vt:lpstr>Принципи методики розслідування окремих видів злочинів будуються на:</vt:lpstr>
      <vt:lpstr>Структура окремих (спеціальних) методик розслідування різних видів  злочинів включає:</vt:lpstr>
      <vt:lpstr>Криміналістична характеристика – це інформативно-абстрактна система відомостей про відображення окремих особливостей певного виду злочину, який містить сліди, окремі елементи та ознаки складу злочину, що мають значення для виявлення і розкриття таких діянь криміналістичними засобами, прийомами та методами</vt:lpstr>
      <vt:lpstr>До істотних ознак і елементів криміналістичної характеристики прийнято відносити:</vt:lpstr>
      <vt:lpstr>До істотних ознак і елементів криміналістичної характеристики прийнято відносити:</vt:lpstr>
      <vt:lpstr>Елементи криміналістичної характеристики окремих видів  злочинів:</vt:lpstr>
      <vt:lpstr>Елементи криміналістичної характеристики окремих видів  злочинів:</vt:lpstr>
      <vt:lpstr>Елементи криміналістичної характеристики окремих видів  злочинів:</vt:lpstr>
      <vt:lpstr>Загальна структура зв'язків елементів криміналістичної характеристики злочинів</vt:lpstr>
      <vt:lpstr>Ситуаційні особливості етапів розслідування:</vt:lpstr>
      <vt:lpstr>Первісний етап:</vt:lpstr>
      <vt:lpstr>Типові слідчі ситуації первісного етапу:</vt:lpstr>
      <vt:lpstr>Типові слідчі ситуації первісного етапу:</vt:lpstr>
      <vt:lpstr>Типові слідчі ситуації первісного етапу:</vt:lpstr>
      <vt:lpstr>Типові слідчі ситуації первісного етапу:</vt:lpstr>
      <vt:lpstr>Наступний етап розслідування:</vt:lpstr>
      <vt:lpstr>Заключний етап розслідування:</vt:lpstr>
      <vt:lpstr> “Розслідування злочинів проти життя та здоров' я громадян”</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Криміналістична характеристика вбивств:</vt:lpstr>
      <vt:lpstr>Існує чотири типові версії про причини смерті:</vt:lpstr>
      <vt:lpstr>Місце вбивства й місце виявлення трупа є важливим джерелом інформації про:</vt:lpstr>
      <vt:lpstr>Місце вбивства й місце виявлення трупа:</vt:lpstr>
      <vt:lpstr>Спосіб вбивства – це сукупність методів і приймів, знарядь і засобів, а також вчинених з їхнім застосуванням дій по підготовці, вчиненню та приховуванню вбивства</vt:lpstr>
      <vt:lpstr>Для вчинення вбивств характерним є:</vt:lpstr>
      <vt:lpstr>Дії з приховування вбивства  підрозділяються на: </vt:lpstr>
      <vt:lpstr>Дії з приховування вбивства</vt:lpstr>
      <vt:lpstr>Презентация PowerPoint</vt:lpstr>
      <vt:lpstr>Дані про особу потерпілого</vt:lpstr>
      <vt:lpstr>Категорії людей, які найчастіше виявляються в небезпечній ситуації й стають жертвами:</vt:lpstr>
      <vt:lpstr>Категорії людей, які найчастіше виявляються в небезпечній ситуації й стають жертвами:</vt:lpstr>
      <vt:lpstr>Дані про особу вбивці:</vt:lpstr>
      <vt:lpstr>Дані про особу вбивці:</vt:lpstr>
      <vt:lpstr>Дані про особу вбивці:</vt:lpstr>
      <vt:lpstr>Дані про особу вбивці: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2.1 У разі виявлення розчленованого трупа: </vt:lpstr>
      <vt:lpstr>3. Надійшла інформація про особу, що безвісно відсутня.</vt:lpstr>
      <vt:lpstr>4. Є дані, що умисне вбивство замасковане інсценуванням з метою приховати факт і обставини вбивства.</vt:lpstr>
      <vt:lpstr>Первісний етап:</vt:lpstr>
      <vt:lpstr>Первісні слідчі дії:</vt:lpstr>
      <vt:lpstr>Завдання наступного етапу:</vt:lpstr>
      <vt:lpstr>Заключний етап розслідування:</vt:lpstr>
      <vt:lpstr>Заключительный этап расследования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Юля</dc:creator>
  <cp:lastModifiedBy>Admin</cp:lastModifiedBy>
  <cp:revision>83</cp:revision>
  <cp:lastPrinted>1601-01-01T00:00:00Z</cp:lastPrinted>
  <dcterms:created xsi:type="dcterms:W3CDTF">2013-04-13T20:31:20Z</dcterms:created>
  <dcterms:modified xsi:type="dcterms:W3CDTF">2014-03-21T12:24:28Z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