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330" r:id="rId9"/>
    <p:sldId id="331" r:id="rId10"/>
    <p:sldId id="263" r:id="rId11"/>
    <p:sldId id="264" r:id="rId12"/>
    <p:sldId id="265"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351" r:id="rId26"/>
    <p:sldId id="352" r:id="rId27"/>
    <p:sldId id="353" r:id="rId28"/>
    <p:sldId id="354" r:id="rId29"/>
    <p:sldId id="355" r:id="rId30"/>
    <p:sldId id="266" r:id="rId31"/>
    <p:sldId id="268" r:id="rId32"/>
    <p:sldId id="332" r:id="rId33"/>
    <p:sldId id="333" r:id="rId34"/>
    <p:sldId id="334" r:id="rId35"/>
    <p:sldId id="335" r:id="rId36"/>
    <p:sldId id="336" r:id="rId37"/>
    <p:sldId id="337" r:id="rId38"/>
    <p:sldId id="338" r:id="rId39"/>
    <p:sldId id="356" r:id="rId40"/>
    <p:sldId id="357" r:id="rId41"/>
    <p:sldId id="358" r:id="rId42"/>
    <p:sldId id="359" r:id="rId43"/>
    <p:sldId id="360" r:id="rId44"/>
    <p:sldId id="361" r:id="rId45"/>
    <p:sldId id="362" r:id="rId46"/>
    <p:sldId id="364" r:id="rId47"/>
    <p:sldId id="366" r:id="rId48"/>
    <p:sldId id="269" r:id="rId49"/>
    <p:sldId id="270" r:id="rId50"/>
    <p:sldId id="271" r:id="rId51"/>
    <p:sldId id="368" r:id="rId52"/>
    <p:sldId id="369" r:id="rId53"/>
    <p:sldId id="370" r:id="rId54"/>
    <p:sldId id="371" r:id="rId55"/>
    <p:sldId id="372" r:id="rId56"/>
    <p:sldId id="373" r:id="rId57"/>
    <p:sldId id="377" r:id="rId58"/>
    <p:sldId id="378" r:id="rId59"/>
    <p:sldId id="380" r:id="rId60"/>
    <p:sldId id="272" r:id="rId61"/>
    <p:sldId id="273" r:id="rId62"/>
    <p:sldId id="381" r:id="rId63"/>
    <p:sldId id="382" r:id="rId64"/>
    <p:sldId id="383" r:id="rId65"/>
    <p:sldId id="384" r:id="rId66"/>
    <p:sldId id="385" r:id="rId67"/>
    <p:sldId id="386" r:id="rId68"/>
    <p:sldId id="388" r:id="rId69"/>
    <p:sldId id="389" r:id="rId70"/>
    <p:sldId id="390" r:id="rId71"/>
    <p:sldId id="391" r:id="rId72"/>
    <p:sldId id="392" r:id="rId73"/>
    <p:sldId id="393" r:id="rId74"/>
    <p:sldId id="394" r:id="rId75"/>
    <p:sldId id="395" r:id="rId76"/>
    <p:sldId id="396" r:id="rId77"/>
    <p:sldId id="397" r:id="rId78"/>
    <p:sldId id="398" r:id="rId79"/>
    <p:sldId id="399" r:id="rId80"/>
    <p:sldId id="400" r:id="rId81"/>
    <p:sldId id="401" r:id="rId82"/>
    <p:sldId id="402" r:id="rId83"/>
    <p:sldId id="403" r:id="rId84"/>
    <p:sldId id="404" r:id="rId85"/>
    <p:sldId id="405" r:id="rId86"/>
    <p:sldId id="406" r:id="rId87"/>
    <p:sldId id="407" r:id="rId8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53" autoAdjust="0"/>
  </p:normalViewPr>
  <p:slideViewPr>
    <p:cSldViewPr>
      <p:cViewPr varScale="1">
        <p:scale>
          <a:sx n="70" d="100"/>
          <a:sy n="70" d="100"/>
        </p:scale>
        <p:origin x="-11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Равнобедренный треугольник 3"/>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Заголовок 7"/>
          <p:cNvSpPr>
            <a:spLocks noGrp="1"/>
          </p:cNvSpPr>
          <p:nvPr>
            <p:ph type="ctrTitle"/>
          </p:nvPr>
        </p:nvSpPr>
        <p:spPr>
          <a:xfrm>
            <a:off x="540544" y="776288"/>
            <a:ext cx="8062912" cy="1470025"/>
          </a:xfrm>
        </p:spPr>
        <p:txBody>
          <a:bodyPr anchor="b"/>
          <a:lstStyle>
            <a:lvl1pPr algn="r">
              <a:defRPr sz="4400"/>
            </a:lvl1pPr>
          </a:lstStyle>
          <a:p>
            <a:r>
              <a:rPr lang="ru-RU" smtClean="0"/>
              <a:t>Образец заголовка</a:t>
            </a:r>
            <a:endParaRPr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27"/>
          <p:cNvSpPr>
            <a:spLocks noGrp="1"/>
          </p:cNvSpPr>
          <p:nvPr>
            <p:ph type="dt" sz="half" idx="10"/>
          </p:nvPr>
        </p:nvSpPr>
        <p:spPr>
          <a:xfrm>
            <a:off x="1371600" y="6011863"/>
            <a:ext cx="5791200" cy="365125"/>
          </a:xfrm>
        </p:spPr>
        <p:txBody>
          <a:bodyPr tIns="0" bIns="0" anchor="t"/>
          <a:lstStyle>
            <a:lvl1pPr algn="r">
              <a:defRPr sz="1000"/>
            </a:lvl1pPr>
          </a:lstStyle>
          <a:p>
            <a:pPr>
              <a:defRPr/>
            </a:pPr>
            <a:fld id="{0AD90508-A113-47BB-9ED4-8A62E1DA9208}" type="datetimeFigureOut">
              <a:rPr lang="ru-RU"/>
              <a:pPr>
                <a:defRPr/>
              </a:pPr>
              <a:t>03.04.2014</a:t>
            </a:fld>
            <a:endParaRPr lang="uk-UA" dirty="0"/>
          </a:p>
        </p:txBody>
      </p:sp>
      <p:sp>
        <p:nvSpPr>
          <p:cNvPr id="6" name="Нижний колонтитул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uk-UA"/>
          </a:p>
        </p:txBody>
      </p:sp>
      <p:sp>
        <p:nvSpPr>
          <p:cNvPr id="7" name="Номер слайда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AB4C14AE-C46A-46C5-82AD-82F343D12E03}" type="slidenum">
              <a:rPr lang="uk-UA"/>
              <a:pPr>
                <a:defRPr/>
              </a:pPr>
              <a:t>‹#›</a:t>
            </a:fld>
            <a:endParaRPr lang="uk-UA" dirty="0"/>
          </a:p>
        </p:txBody>
      </p:sp>
    </p:spTree>
    <p:extLst>
      <p:ext uri="{BB962C8B-B14F-4D97-AF65-F5344CB8AC3E}">
        <p14:creationId xmlns:p14="http://schemas.microsoft.com/office/powerpoint/2010/main" val="3016422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87644A97-AE05-459D-8B01-9E6C3B4F22C9}" type="datetimeFigureOut">
              <a:rPr lang="ru-RU"/>
              <a:pPr>
                <a:defRPr/>
              </a:pPr>
              <a:t>03.04.2014</a:t>
            </a:fld>
            <a:endParaRPr lang="uk-UA" dirty="0"/>
          </a:p>
        </p:txBody>
      </p:sp>
      <p:sp>
        <p:nvSpPr>
          <p:cNvPr id="5" name="Нижний колонтитул 2"/>
          <p:cNvSpPr>
            <a:spLocks noGrp="1"/>
          </p:cNvSpPr>
          <p:nvPr>
            <p:ph type="ftr" sz="quarter" idx="11"/>
          </p:nvPr>
        </p:nvSpPr>
        <p:spPr/>
        <p:txBody>
          <a:bodyPr/>
          <a:lstStyle>
            <a:lvl1pPr>
              <a:defRPr/>
            </a:lvl1pPr>
          </a:lstStyle>
          <a:p>
            <a:pPr>
              <a:defRPr/>
            </a:pPr>
            <a:endParaRPr lang="uk-UA"/>
          </a:p>
        </p:txBody>
      </p:sp>
      <p:sp>
        <p:nvSpPr>
          <p:cNvPr id="6" name="Номер слайда 22"/>
          <p:cNvSpPr>
            <a:spLocks noGrp="1"/>
          </p:cNvSpPr>
          <p:nvPr>
            <p:ph type="sldNum" sz="quarter" idx="12"/>
          </p:nvPr>
        </p:nvSpPr>
        <p:spPr/>
        <p:txBody>
          <a:bodyPr/>
          <a:lstStyle>
            <a:lvl1pPr>
              <a:defRPr/>
            </a:lvl1pPr>
          </a:lstStyle>
          <a:p>
            <a:pPr>
              <a:defRPr/>
            </a:pPr>
            <a:fld id="{7AD06DB8-2C37-4E53-B3D9-10BE8FA168F3}" type="slidenum">
              <a:rPr lang="uk-UA"/>
              <a:pPr>
                <a:defRPr/>
              </a:pPr>
              <a:t>‹#›</a:t>
            </a:fld>
            <a:endParaRPr lang="uk-UA" dirty="0"/>
          </a:p>
        </p:txBody>
      </p:sp>
    </p:spTree>
    <p:extLst>
      <p:ext uri="{BB962C8B-B14F-4D97-AF65-F5344CB8AC3E}">
        <p14:creationId xmlns:p14="http://schemas.microsoft.com/office/powerpoint/2010/main" val="3893229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0F02A556-4A57-4223-952C-327079CDE798}" type="datetimeFigureOut">
              <a:rPr lang="ru-RU"/>
              <a:pPr>
                <a:defRPr/>
              </a:pPr>
              <a:t>03.04.2014</a:t>
            </a:fld>
            <a:endParaRPr lang="uk-UA" dirty="0"/>
          </a:p>
        </p:txBody>
      </p:sp>
      <p:sp>
        <p:nvSpPr>
          <p:cNvPr id="5" name="Нижний колонтитул 2"/>
          <p:cNvSpPr>
            <a:spLocks noGrp="1"/>
          </p:cNvSpPr>
          <p:nvPr>
            <p:ph type="ftr" sz="quarter" idx="11"/>
          </p:nvPr>
        </p:nvSpPr>
        <p:spPr/>
        <p:txBody>
          <a:bodyPr/>
          <a:lstStyle>
            <a:lvl1pPr>
              <a:defRPr/>
            </a:lvl1pPr>
          </a:lstStyle>
          <a:p>
            <a:pPr>
              <a:defRPr/>
            </a:pPr>
            <a:endParaRPr lang="uk-UA"/>
          </a:p>
        </p:txBody>
      </p:sp>
      <p:sp>
        <p:nvSpPr>
          <p:cNvPr id="6" name="Номер слайда 22"/>
          <p:cNvSpPr>
            <a:spLocks noGrp="1"/>
          </p:cNvSpPr>
          <p:nvPr>
            <p:ph type="sldNum" sz="quarter" idx="12"/>
          </p:nvPr>
        </p:nvSpPr>
        <p:spPr/>
        <p:txBody>
          <a:bodyPr/>
          <a:lstStyle>
            <a:lvl1pPr>
              <a:defRPr/>
            </a:lvl1pPr>
          </a:lstStyle>
          <a:p>
            <a:pPr>
              <a:defRPr/>
            </a:pPr>
            <a:fld id="{C1DF3FCD-1020-4B90-9861-D53DC2636C9E}" type="slidenum">
              <a:rPr lang="uk-UA"/>
              <a:pPr>
                <a:defRPr/>
              </a:pPr>
              <a:t>‹#›</a:t>
            </a:fld>
            <a:endParaRPr lang="uk-UA" dirty="0"/>
          </a:p>
        </p:txBody>
      </p:sp>
    </p:spTree>
    <p:extLst>
      <p:ext uri="{BB962C8B-B14F-4D97-AF65-F5344CB8AC3E}">
        <p14:creationId xmlns:p14="http://schemas.microsoft.com/office/powerpoint/2010/main" val="180386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lang="ru-RU" smtClean="0"/>
              <a:t>Образец заголовка</a:t>
            </a:r>
            <a:endParaRPr lang="en-US"/>
          </a:p>
        </p:txBody>
      </p:sp>
      <p:sp>
        <p:nvSpPr>
          <p:cNvPr id="3" name="Содержимое 2"/>
          <p:cNvSpPr>
            <a:spLocks noGrp="1"/>
          </p:cNvSpPr>
          <p:nvPr>
            <p:ph idx="1"/>
          </p:nvPr>
        </p:nvSpPr>
        <p:spPr>
          <a:xfrm>
            <a:off x="457200" y="1882808"/>
            <a:ext cx="8229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a:xfrm>
            <a:off x="4791075" y="6480175"/>
            <a:ext cx="2133600" cy="301625"/>
          </a:xfrm>
        </p:spPr>
        <p:txBody>
          <a:bodyPr/>
          <a:lstStyle>
            <a:lvl1pPr>
              <a:defRPr/>
            </a:lvl1pPr>
          </a:lstStyle>
          <a:p>
            <a:pPr>
              <a:defRPr/>
            </a:pPr>
            <a:fld id="{C5A56055-9571-4792-9D3F-25EF126D9797}" type="datetimeFigureOut">
              <a:rPr lang="ru-RU"/>
              <a:pPr>
                <a:defRPr/>
              </a:pPr>
              <a:t>03.04.2014</a:t>
            </a:fld>
            <a:endParaRPr lang="uk-UA" dirty="0"/>
          </a:p>
        </p:txBody>
      </p:sp>
      <p:sp>
        <p:nvSpPr>
          <p:cNvPr id="5" name="Нижний колонтитул 4"/>
          <p:cNvSpPr>
            <a:spLocks noGrp="1"/>
          </p:cNvSpPr>
          <p:nvPr>
            <p:ph type="ftr" sz="quarter" idx="11"/>
          </p:nvPr>
        </p:nvSpPr>
        <p:spPr>
          <a:xfrm>
            <a:off x="457200" y="6481763"/>
            <a:ext cx="4259263" cy="300037"/>
          </a:xfrm>
        </p:spPr>
        <p:txBody>
          <a:bodyPr/>
          <a:lstStyle>
            <a:lvl1pPr>
              <a:defRPr/>
            </a:lvl1pPr>
          </a:lstStyle>
          <a:p>
            <a:pPr>
              <a:defRPr/>
            </a:pPr>
            <a:endParaRPr lang="uk-UA"/>
          </a:p>
        </p:txBody>
      </p:sp>
      <p:sp>
        <p:nvSpPr>
          <p:cNvPr id="6" name="Номер слайда 5"/>
          <p:cNvSpPr>
            <a:spLocks noGrp="1"/>
          </p:cNvSpPr>
          <p:nvPr>
            <p:ph type="sldNum" sz="quarter" idx="12"/>
          </p:nvPr>
        </p:nvSpPr>
        <p:spPr/>
        <p:txBody>
          <a:bodyPr/>
          <a:lstStyle>
            <a:lvl1pPr>
              <a:defRPr/>
            </a:lvl1pPr>
          </a:lstStyle>
          <a:p>
            <a:pPr>
              <a:defRPr/>
            </a:pPr>
            <a:fld id="{480FE539-3B78-4A9D-A935-ABE9844DCDF4}" type="slidenum">
              <a:rPr lang="uk-UA"/>
              <a:pPr>
                <a:defRPr/>
              </a:pPr>
              <a:t>‹#›</a:t>
            </a:fld>
            <a:endParaRPr lang="uk-UA" dirty="0"/>
          </a:p>
        </p:txBody>
      </p:sp>
    </p:spTree>
    <p:extLst>
      <p:ext uri="{BB962C8B-B14F-4D97-AF65-F5344CB8AC3E}">
        <p14:creationId xmlns:p14="http://schemas.microsoft.com/office/powerpoint/2010/main" val="2777949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4" name="Прямоугольный треугольник 3"/>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Равнобедренный треугольник 4"/>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6" name="Прямая соединительная линия 5"/>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Прямая соединительная линия 6"/>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lstStyle>
            <a:lvl1pPr marL="0" algn="l">
              <a:buNone/>
              <a:defRPr sz="3600" b="1" cap="none" baseline="0"/>
            </a:lvl1pPr>
          </a:lstStyle>
          <a:p>
            <a:r>
              <a:rPr lang="ru-RU" smtClean="0"/>
              <a:t>Образец заголовка</a:t>
            </a:r>
            <a:endParaRPr lang="en-US"/>
          </a:p>
        </p:txBody>
      </p:sp>
      <p:sp>
        <p:nvSpPr>
          <p:cNvPr id="3" name="Текст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Дата 3"/>
          <p:cNvSpPr>
            <a:spLocks noGrp="1"/>
          </p:cNvSpPr>
          <p:nvPr>
            <p:ph type="dt" sz="half" idx="10"/>
          </p:nvPr>
        </p:nvSpPr>
        <p:spPr>
          <a:xfrm>
            <a:off x="6956425" y="6477000"/>
            <a:ext cx="2133600" cy="304800"/>
          </a:xfrm>
        </p:spPr>
        <p:txBody>
          <a:bodyPr/>
          <a:lstStyle>
            <a:lvl1pPr>
              <a:defRPr/>
            </a:lvl1pPr>
          </a:lstStyle>
          <a:p>
            <a:pPr>
              <a:defRPr/>
            </a:pPr>
            <a:fld id="{0753AE26-2B6F-4F37-AE49-F465E93FED6F}" type="datetimeFigureOut">
              <a:rPr lang="ru-RU"/>
              <a:pPr>
                <a:defRPr/>
              </a:pPr>
              <a:t>03.04.2014</a:t>
            </a:fld>
            <a:endParaRPr lang="uk-UA" dirty="0"/>
          </a:p>
        </p:txBody>
      </p:sp>
      <p:sp>
        <p:nvSpPr>
          <p:cNvPr id="9" name="Нижний колонтитул 4"/>
          <p:cNvSpPr>
            <a:spLocks noGrp="1"/>
          </p:cNvSpPr>
          <p:nvPr>
            <p:ph type="ftr" sz="quarter" idx="11"/>
          </p:nvPr>
        </p:nvSpPr>
        <p:spPr>
          <a:xfrm>
            <a:off x="2619375" y="6481763"/>
            <a:ext cx="4260850" cy="300037"/>
          </a:xfrm>
        </p:spPr>
        <p:txBody>
          <a:bodyPr/>
          <a:lstStyle>
            <a:lvl1pPr>
              <a:defRPr/>
            </a:lvl1pPr>
          </a:lstStyle>
          <a:p>
            <a:pPr>
              <a:defRPr/>
            </a:pPr>
            <a:endParaRPr lang="uk-UA"/>
          </a:p>
        </p:txBody>
      </p:sp>
      <p:sp>
        <p:nvSpPr>
          <p:cNvPr id="10" name="Номер слайда 5"/>
          <p:cNvSpPr>
            <a:spLocks noGrp="1"/>
          </p:cNvSpPr>
          <p:nvPr>
            <p:ph type="sldNum" sz="quarter" idx="12"/>
          </p:nvPr>
        </p:nvSpPr>
        <p:spPr>
          <a:xfrm>
            <a:off x="8450263" y="809625"/>
            <a:ext cx="503237" cy="300038"/>
          </a:xfrm>
        </p:spPr>
        <p:txBody>
          <a:bodyPr/>
          <a:lstStyle>
            <a:lvl1pPr>
              <a:defRPr/>
            </a:lvl1pPr>
          </a:lstStyle>
          <a:p>
            <a:pPr>
              <a:defRPr/>
            </a:pPr>
            <a:fld id="{EFC0C6DF-4CBB-4319-A3CC-8667F7377EB0}" type="slidenum">
              <a:rPr lang="uk-UA"/>
              <a:pPr>
                <a:defRPr/>
              </a:pPr>
              <a:t>‹#›</a:t>
            </a:fld>
            <a:endParaRPr lang="uk-UA" dirty="0"/>
          </a:p>
        </p:txBody>
      </p:sp>
    </p:spTree>
    <p:extLst>
      <p:ext uri="{BB962C8B-B14F-4D97-AF65-F5344CB8AC3E}">
        <p14:creationId xmlns:p14="http://schemas.microsoft.com/office/powerpoint/2010/main" val="184441765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lang="ru-RU" smtClean="0"/>
              <a:t>Образец заголовка</a:t>
            </a:r>
            <a:endParaRPr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996DF571-1490-4AB9-B69C-7D0C37CC7A84}" type="datetimeFigureOut">
              <a:rPr lang="ru-RU"/>
              <a:pPr>
                <a:defRPr/>
              </a:pPr>
              <a:t>03.04.2014</a:t>
            </a:fld>
            <a:endParaRPr lang="uk-UA" dirty="0"/>
          </a:p>
        </p:txBody>
      </p:sp>
      <p:sp>
        <p:nvSpPr>
          <p:cNvPr id="6" name="Нижний колонтитул 2"/>
          <p:cNvSpPr>
            <a:spLocks noGrp="1"/>
          </p:cNvSpPr>
          <p:nvPr>
            <p:ph type="ftr" sz="quarter" idx="11"/>
          </p:nvPr>
        </p:nvSpPr>
        <p:spPr/>
        <p:txBody>
          <a:bodyPr/>
          <a:lstStyle>
            <a:lvl1pPr>
              <a:defRPr/>
            </a:lvl1pPr>
          </a:lstStyle>
          <a:p>
            <a:pPr>
              <a:defRPr/>
            </a:pPr>
            <a:endParaRPr lang="uk-UA"/>
          </a:p>
        </p:txBody>
      </p:sp>
      <p:sp>
        <p:nvSpPr>
          <p:cNvPr id="7" name="Номер слайда 22"/>
          <p:cNvSpPr>
            <a:spLocks noGrp="1"/>
          </p:cNvSpPr>
          <p:nvPr>
            <p:ph type="sldNum" sz="quarter" idx="12"/>
          </p:nvPr>
        </p:nvSpPr>
        <p:spPr/>
        <p:txBody>
          <a:bodyPr/>
          <a:lstStyle>
            <a:lvl1pPr>
              <a:defRPr/>
            </a:lvl1pPr>
          </a:lstStyle>
          <a:p>
            <a:pPr>
              <a:defRPr/>
            </a:pPr>
            <a:fld id="{69D89561-2586-4661-AD60-6945377C746F}" type="slidenum">
              <a:rPr lang="uk-UA"/>
              <a:pPr>
                <a:defRPr/>
              </a:pPr>
              <a:t>‹#›</a:t>
            </a:fld>
            <a:endParaRPr lang="uk-UA" dirty="0"/>
          </a:p>
        </p:txBody>
      </p:sp>
    </p:spTree>
    <p:extLst>
      <p:ext uri="{BB962C8B-B14F-4D97-AF65-F5344CB8AC3E}">
        <p14:creationId xmlns:p14="http://schemas.microsoft.com/office/powerpoint/2010/main" val="3311482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ru-RU" smtClean="0"/>
              <a:t>Образец заголовка</a:t>
            </a:r>
            <a:endParaRPr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a:xfrm>
            <a:off x="4791075" y="6481763"/>
            <a:ext cx="2130425" cy="301625"/>
          </a:xfrm>
        </p:spPr>
        <p:txBody>
          <a:bodyPr/>
          <a:lstStyle>
            <a:lvl1pPr>
              <a:defRPr/>
            </a:lvl1pPr>
          </a:lstStyle>
          <a:p>
            <a:pPr>
              <a:defRPr/>
            </a:pPr>
            <a:fld id="{8AD60B23-0DC7-4D5A-9D83-F59E919AD539}" type="datetimeFigureOut">
              <a:rPr lang="ru-RU"/>
              <a:pPr>
                <a:defRPr/>
              </a:pPr>
              <a:t>03.04.2014</a:t>
            </a:fld>
            <a:endParaRPr lang="uk-UA" dirty="0"/>
          </a:p>
        </p:txBody>
      </p:sp>
      <p:sp>
        <p:nvSpPr>
          <p:cNvPr id="8" name="Нижний колонтитул 7"/>
          <p:cNvSpPr>
            <a:spLocks noGrp="1"/>
          </p:cNvSpPr>
          <p:nvPr>
            <p:ph type="ftr" sz="quarter" idx="11"/>
          </p:nvPr>
        </p:nvSpPr>
        <p:spPr>
          <a:xfrm>
            <a:off x="457200" y="6481763"/>
            <a:ext cx="4260850" cy="301625"/>
          </a:xfrm>
        </p:spPr>
        <p:txBody>
          <a:bodyPr/>
          <a:lstStyle>
            <a:lvl1pPr>
              <a:defRPr/>
            </a:lvl1pPr>
          </a:lstStyle>
          <a:p>
            <a:pPr>
              <a:defRPr/>
            </a:pPr>
            <a:endParaRPr lang="uk-UA"/>
          </a:p>
        </p:txBody>
      </p:sp>
      <p:sp>
        <p:nvSpPr>
          <p:cNvPr id="9" name="Номер слайда 8"/>
          <p:cNvSpPr>
            <a:spLocks noGrp="1"/>
          </p:cNvSpPr>
          <p:nvPr>
            <p:ph type="sldNum" sz="quarter" idx="12"/>
          </p:nvPr>
        </p:nvSpPr>
        <p:spPr>
          <a:xfrm>
            <a:off x="7589838" y="6483350"/>
            <a:ext cx="503237" cy="301625"/>
          </a:xfrm>
        </p:spPr>
        <p:txBody>
          <a:bodyPr/>
          <a:lstStyle>
            <a:lvl1pPr algn="ctr">
              <a:defRPr/>
            </a:lvl1pPr>
          </a:lstStyle>
          <a:p>
            <a:pPr>
              <a:defRPr/>
            </a:pPr>
            <a:fld id="{A99288C5-AB4F-4A1E-AB88-41D524B83EE2}" type="slidenum">
              <a:rPr lang="uk-UA"/>
              <a:pPr>
                <a:defRPr/>
              </a:pPr>
              <a:t>‹#›</a:t>
            </a:fld>
            <a:endParaRPr lang="uk-UA" dirty="0"/>
          </a:p>
        </p:txBody>
      </p:sp>
    </p:spTree>
    <p:extLst>
      <p:ext uri="{BB962C8B-B14F-4D97-AF65-F5344CB8AC3E}">
        <p14:creationId xmlns:p14="http://schemas.microsoft.com/office/powerpoint/2010/main" val="125100858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43826B36-D5D3-4C2D-B13F-9017C167C19A}" type="datetimeFigureOut">
              <a:rPr lang="ru-RU"/>
              <a:pPr>
                <a:defRPr/>
              </a:pPr>
              <a:t>03.04.2014</a:t>
            </a:fld>
            <a:endParaRPr lang="uk-UA" dirty="0"/>
          </a:p>
        </p:txBody>
      </p:sp>
      <p:sp>
        <p:nvSpPr>
          <p:cNvPr id="4" name="Нижний колонтитул 2"/>
          <p:cNvSpPr>
            <a:spLocks noGrp="1"/>
          </p:cNvSpPr>
          <p:nvPr>
            <p:ph type="ftr" sz="quarter" idx="11"/>
          </p:nvPr>
        </p:nvSpPr>
        <p:spPr/>
        <p:txBody>
          <a:bodyPr/>
          <a:lstStyle>
            <a:lvl1pPr>
              <a:defRPr/>
            </a:lvl1pPr>
          </a:lstStyle>
          <a:p>
            <a:pPr>
              <a:defRPr/>
            </a:pPr>
            <a:endParaRPr lang="uk-UA"/>
          </a:p>
        </p:txBody>
      </p:sp>
      <p:sp>
        <p:nvSpPr>
          <p:cNvPr id="5" name="Номер слайда 22"/>
          <p:cNvSpPr>
            <a:spLocks noGrp="1"/>
          </p:cNvSpPr>
          <p:nvPr>
            <p:ph type="sldNum" sz="quarter" idx="12"/>
          </p:nvPr>
        </p:nvSpPr>
        <p:spPr/>
        <p:txBody>
          <a:bodyPr/>
          <a:lstStyle>
            <a:lvl1pPr>
              <a:defRPr/>
            </a:lvl1pPr>
          </a:lstStyle>
          <a:p>
            <a:pPr>
              <a:defRPr/>
            </a:pPr>
            <a:fld id="{9EA2DAF6-734F-4228-B1E8-138933C02E42}" type="slidenum">
              <a:rPr lang="uk-UA"/>
              <a:pPr>
                <a:defRPr/>
              </a:pPr>
              <a:t>‹#›</a:t>
            </a:fld>
            <a:endParaRPr lang="uk-UA" dirty="0"/>
          </a:p>
        </p:txBody>
      </p:sp>
    </p:spTree>
    <p:extLst>
      <p:ext uri="{BB962C8B-B14F-4D97-AF65-F5344CB8AC3E}">
        <p14:creationId xmlns:p14="http://schemas.microsoft.com/office/powerpoint/2010/main" val="4189327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9D3CBFC1-9C52-49A5-82D3-840588BDFC67}" type="datetimeFigureOut">
              <a:rPr lang="ru-RU"/>
              <a:pPr>
                <a:defRPr/>
              </a:pPr>
              <a:t>03.04.2014</a:t>
            </a:fld>
            <a:endParaRPr lang="uk-UA" dirty="0"/>
          </a:p>
        </p:txBody>
      </p:sp>
      <p:sp>
        <p:nvSpPr>
          <p:cNvPr id="3" name="Нижний колонтитул 2"/>
          <p:cNvSpPr>
            <a:spLocks noGrp="1"/>
          </p:cNvSpPr>
          <p:nvPr>
            <p:ph type="ftr" sz="quarter" idx="11"/>
          </p:nvPr>
        </p:nvSpPr>
        <p:spPr/>
        <p:txBody>
          <a:bodyPr/>
          <a:lstStyle>
            <a:lvl1pPr>
              <a:defRPr/>
            </a:lvl1pPr>
          </a:lstStyle>
          <a:p>
            <a:pPr>
              <a:defRPr/>
            </a:pPr>
            <a:endParaRPr lang="uk-UA"/>
          </a:p>
        </p:txBody>
      </p:sp>
      <p:sp>
        <p:nvSpPr>
          <p:cNvPr id="4" name="Номер слайда 22"/>
          <p:cNvSpPr>
            <a:spLocks noGrp="1"/>
          </p:cNvSpPr>
          <p:nvPr>
            <p:ph type="sldNum" sz="quarter" idx="12"/>
          </p:nvPr>
        </p:nvSpPr>
        <p:spPr/>
        <p:txBody>
          <a:bodyPr/>
          <a:lstStyle>
            <a:lvl1pPr>
              <a:defRPr/>
            </a:lvl1pPr>
          </a:lstStyle>
          <a:p>
            <a:pPr>
              <a:defRPr/>
            </a:pPr>
            <a:fld id="{D9899FA7-CB06-4F8A-BEBC-4EFB976AC8DA}" type="slidenum">
              <a:rPr lang="uk-UA"/>
              <a:pPr>
                <a:defRPr/>
              </a:pPr>
              <a:t>‹#›</a:t>
            </a:fld>
            <a:endParaRPr lang="uk-UA" dirty="0"/>
          </a:p>
        </p:txBody>
      </p:sp>
    </p:spTree>
    <p:extLst>
      <p:ext uri="{BB962C8B-B14F-4D97-AF65-F5344CB8AC3E}">
        <p14:creationId xmlns:p14="http://schemas.microsoft.com/office/powerpoint/2010/main" val="1109772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ru-RU" smtClean="0"/>
              <a:t>Образец заголовка</a:t>
            </a:r>
            <a:endParaRPr lang="en-US"/>
          </a:p>
        </p:txBody>
      </p:sp>
      <p:sp>
        <p:nvSpPr>
          <p:cNvPr id="3" name="Текст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a:xfrm>
            <a:off x="6278563" y="6556375"/>
            <a:ext cx="2133600" cy="301625"/>
          </a:xfrm>
        </p:spPr>
        <p:txBody>
          <a:bodyPr/>
          <a:lstStyle>
            <a:lvl1pPr>
              <a:defRPr sz="900"/>
            </a:lvl1pPr>
          </a:lstStyle>
          <a:p>
            <a:pPr>
              <a:defRPr/>
            </a:pPr>
            <a:fld id="{E6AB7780-EE98-4B2F-A149-692D7387CF9E}" type="datetimeFigureOut">
              <a:rPr lang="ru-RU"/>
              <a:pPr>
                <a:defRPr/>
              </a:pPr>
              <a:t>03.04.2014</a:t>
            </a:fld>
            <a:endParaRPr lang="uk-UA" dirty="0"/>
          </a:p>
        </p:txBody>
      </p:sp>
      <p:sp>
        <p:nvSpPr>
          <p:cNvPr id="6" name="Нижний колонтитул 5"/>
          <p:cNvSpPr>
            <a:spLocks noGrp="1"/>
          </p:cNvSpPr>
          <p:nvPr>
            <p:ph type="ftr" sz="quarter" idx="11"/>
          </p:nvPr>
        </p:nvSpPr>
        <p:spPr>
          <a:xfrm>
            <a:off x="1135063" y="6556375"/>
            <a:ext cx="5143500" cy="301625"/>
          </a:xfrm>
        </p:spPr>
        <p:txBody>
          <a:bodyPr/>
          <a:lstStyle>
            <a:lvl1pPr>
              <a:defRPr sz="900"/>
            </a:lvl1pPr>
          </a:lstStyle>
          <a:p>
            <a:pPr>
              <a:defRPr/>
            </a:pPr>
            <a:endParaRPr lang="uk-UA"/>
          </a:p>
        </p:txBody>
      </p:sp>
      <p:sp>
        <p:nvSpPr>
          <p:cNvPr id="7" name="Номер слайда 6"/>
          <p:cNvSpPr>
            <a:spLocks noGrp="1"/>
          </p:cNvSpPr>
          <p:nvPr>
            <p:ph type="sldNum" sz="quarter" idx="12"/>
          </p:nvPr>
        </p:nvSpPr>
        <p:spPr>
          <a:xfrm>
            <a:off x="8410575" y="6556375"/>
            <a:ext cx="503238" cy="301625"/>
          </a:xfrm>
        </p:spPr>
        <p:txBody>
          <a:bodyPr/>
          <a:lstStyle>
            <a:lvl1pPr>
              <a:defRPr sz="900"/>
            </a:lvl1pPr>
          </a:lstStyle>
          <a:p>
            <a:pPr>
              <a:defRPr/>
            </a:pPr>
            <a:fld id="{42E9F20F-2708-420F-ABB9-B135032B3B21}" type="slidenum">
              <a:rPr lang="uk-UA"/>
              <a:pPr>
                <a:defRPr/>
              </a:pPr>
              <a:t>‹#›</a:t>
            </a:fld>
            <a:endParaRPr lang="uk-UA" dirty="0"/>
          </a:p>
        </p:txBody>
      </p:sp>
    </p:spTree>
    <p:extLst>
      <p:ext uri="{BB962C8B-B14F-4D97-AF65-F5344CB8AC3E}">
        <p14:creationId xmlns:p14="http://schemas.microsoft.com/office/powerpoint/2010/main" val="241414540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ru-RU" smtClean="0"/>
              <a:t>Образец заголовка</a:t>
            </a:r>
            <a:endParaRPr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ru-RU" noProof="0" dirty="0" smtClean="0"/>
              <a:t>Вставка рисунка</a:t>
            </a:r>
            <a:endParaRPr lang="en-US" noProof="0"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4"/>
          <p:cNvSpPr>
            <a:spLocks noGrp="1"/>
          </p:cNvSpPr>
          <p:nvPr>
            <p:ph type="dt" sz="half" idx="10"/>
          </p:nvPr>
        </p:nvSpPr>
        <p:spPr>
          <a:xfrm>
            <a:off x="6108700" y="6556375"/>
            <a:ext cx="2101850" cy="301625"/>
          </a:xfrm>
        </p:spPr>
        <p:txBody>
          <a:bodyPr/>
          <a:lstStyle>
            <a:lvl1pPr>
              <a:defRPr sz="900"/>
            </a:lvl1pPr>
          </a:lstStyle>
          <a:p>
            <a:pPr>
              <a:defRPr/>
            </a:pPr>
            <a:fld id="{9FDD1D72-A197-4D39-92CC-5582FD65A0B0}" type="datetimeFigureOut">
              <a:rPr lang="ru-RU"/>
              <a:pPr>
                <a:defRPr/>
              </a:pPr>
              <a:t>03.04.2014</a:t>
            </a:fld>
            <a:endParaRPr lang="uk-UA" dirty="0"/>
          </a:p>
        </p:txBody>
      </p:sp>
      <p:sp>
        <p:nvSpPr>
          <p:cNvPr id="6" name="Нижний колонтитул 5"/>
          <p:cNvSpPr>
            <a:spLocks noGrp="1"/>
          </p:cNvSpPr>
          <p:nvPr>
            <p:ph type="ftr" sz="quarter" idx="11"/>
          </p:nvPr>
        </p:nvSpPr>
        <p:spPr>
          <a:xfrm>
            <a:off x="1169988" y="6557963"/>
            <a:ext cx="4948237" cy="301625"/>
          </a:xfrm>
        </p:spPr>
        <p:txBody>
          <a:bodyPr/>
          <a:lstStyle>
            <a:lvl1pPr>
              <a:defRPr sz="900"/>
            </a:lvl1pPr>
          </a:lstStyle>
          <a:p>
            <a:pPr>
              <a:defRPr/>
            </a:pPr>
            <a:endParaRPr lang="uk-UA"/>
          </a:p>
        </p:txBody>
      </p:sp>
      <p:sp>
        <p:nvSpPr>
          <p:cNvPr id="7" name="Номер слайда 6"/>
          <p:cNvSpPr>
            <a:spLocks noGrp="1"/>
          </p:cNvSpPr>
          <p:nvPr>
            <p:ph type="sldNum" sz="quarter" idx="12"/>
          </p:nvPr>
        </p:nvSpPr>
        <p:spPr>
          <a:xfrm>
            <a:off x="8216900" y="6556375"/>
            <a:ext cx="366713" cy="301625"/>
          </a:xfrm>
        </p:spPr>
        <p:txBody>
          <a:bodyPr/>
          <a:lstStyle>
            <a:lvl1pPr algn="ctr">
              <a:defRPr sz="900"/>
            </a:lvl1pPr>
          </a:lstStyle>
          <a:p>
            <a:pPr>
              <a:defRPr/>
            </a:pPr>
            <a:fld id="{590BB26E-2214-4614-90DB-012171A89AF4}" type="slidenum">
              <a:rPr lang="uk-UA"/>
              <a:pPr>
                <a:defRPr/>
              </a:pPr>
              <a:t>‹#›</a:t>
            </a:fld>
            <a:endParaRPr lang="uk-UA" dirty="0"/>
          </a:p>
        </p:txBody>
      </p:sp>
    </p:spTree>
    <p:extLst>
      <p:ext uri="{BB962C8B-B14F-4D97-AF65-F5344CB8AC3E}">
        <p14:creationId xmlns:p14="http://schemas.microsoft.com/office/powerpoint/2010/main" val="132030073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Прямая соединительная линия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8288"/>
            <a:ext cx="8229600" cy="1398587"/>
          </a:xfrm>
          <a:prstGeom prst="rect">
            <a:avLst/>
          </a:prstGeom>
        </p:spPr>
        <p:txBody>
          <a:bodyPr vert="horz" anchor="ctr">
            <a:normAutofit/>
          </a:bodyPr>
          <a:lstStyle/>
          <a:p>
            <a:r>
              <a:rPr lang="ru-RU" smtClean="0"/>
              <a:t>Образец заголовка</a:t>
            </a:r>
            <a:endParaRPr lang="en-US"/>
          </a:p>
        </p:txBody>
      </p:sp>
      <p:sp>
        <p:nvSpPr>
          <p:cNvPr id="1030" name="Текст 12"/>
          <p:cNvSpPr>
            <a:spLocks noGrp="1"/>
          </p:cNvSpPr>
          <p:nvPr>
            <p:ph type="body" idx="1"/>
          </p:nvPr>
        </p:nvSpPr>
        <p:spPr bwMode="auto">
          <a:xfrm>
            <a:off x="457200" y="1882775"/>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14" name="Дата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defRPr>
            </a:lvl1pPr>
          </a:lstStyle>
          <a:p>
            <a:pPr>
              <a:defRPr/>
            </a:pPr>
            <a:fld id="{506E6D23-EBC3-4FE1-A744-24A769690B92}" type="datetimeFigureOut">
              <a:rPr lang="ru-RU"/>
              <a:pPr>
                <a:defRPr/>
              </a:pPr>
              <a:t>03.04.2014</a:t>
            </a:fld>
            <a:endParaRPr lang="uk-UA" dirty="0"/>
          </a:p>
        </p:txBody>
      </p:sp>
      <p:sp>
        <p:nvSpPr>
          <p:cNvPr id="3" name="Нижний колонтитул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uk-UA"/>
          </a:p>
        </p:txBody>
      </p:sp>
      <p:sp>
        <p:nvSpPr>
          <p:cNvPr id="23" name="Номер слайда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defRPr>
            </a:lvl1pPr>
          </a:lstStyle>
          <a:p>
            <a:pPr>
              <a:defRPr/>
            </a:pPr>
            <a:fld id="{D0A56FCF-7C91-4516-B49D-25BFB7A8DFA6}" type="slidenum">
              <a:rPr lang="uk-UA"/>
              <a:pPr>
                <a:defRPr/>
              </a:pPr>
              <a:t>‹#›</a:t>
            </a:fld>
            <a:endParaRPr lang="uk-UA" dirty="0"/>
          </a:p>
        </p:txBody>
      </p:sp>
    </p:spTree>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696" r:id="rId4"/>
    <p:sldLayoutId id="2147483704" r:id="rId5"/>
    <p:sldLayoutId id="2147483697" r:id="rId6"/>
    <p:sldLayoutId id="2147483698" r:id="rId7"/>
    <p:sldLayoutId id="2147483705" r:id="rId8"/>
    <p:sldLayoutId id="2147483706" r:id="rId9"/>
    <p:sldLayoutId id="2147483699" r:id="rId10"/>
    <p:sldLayoutId id="2147483700"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6DB2C9"/>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6DB2C9"/>
          </a:solidFill>
          <a:latin typeface="Century Gothic" pitchFamily="34" charset="0"/>
        </a:defRPr>
      </a:lvl2pPr>
      <a:lvl3pPr marL="484188" indent="-484188" algn="l" rtl="0" eaLnBrk="0" fontAlgn="base" hangingPunct="0">
        <a:spcBef>
          <a:spcPct val="0"/>
        </a:spcBef>
        <a:spcAft>
          <a:spcPct val="0"/>
        </a:spcAft>
        <a:defRPr sz="4200">
          <a:solidFill>
            <a:srgbClr val="6DB2C9"/>
          </a:solidFill>
          <a:latin typeface="Century Gothic" pitchFamily="34" charset="0"/>
        </a:defRPr>
      </a:lvl3pPr>
      <a:lvl4pPr marL="484188" indent="-484188" algn="l" rtl="0" eaLnBrk="0" fontAlgn="base" hangingPunct="0">
        <a:spcBef>
          <a:spcPct val="0"/>
        </a:spcBef>
        <a:spcAft>
          <a:spcPct val="0"/>
        </a:spcAft>
        <a:defRPr sz="4200">
          <a:solidFill>
            <a:srgbClr val="6DB2C9"/>
          </a:solidFill>
          <a:latin typeface="Century Gothic" pitchFamily="34" charset="0"/>
        </a:defRPr>
      </a:lvl4pPr>
      <a:lvl5pPr marL="484188" indent="-484188" algn="l" rtl="0" eaLnBrk="0" fontAlgn="base" hangingPunct="0">
        <a:spcBef>
          <a:spcPct val="0"/>
        </a:spcBef>
        <a:spcAft>
          <a:spcPct val="0"/>
        </a:spcAft>
        <a:defRPr sz="4200">
          <a:solidFill>
            <a:srgbClr val="6DB2C9"/>
          </a:solidFill>
          <a:latin typeface="Century Gothic" pitchFamily="34" charset="0"/>
        </a:defRPr>
      </a:lvl5pPr>
      <a:lvl6pPr marL="941388" indent="-484188" algn="l" rtl="0" fontAlgn="base">
        <a:spcBef>
          <a:spcPct val="0"/>
        </a:spcBef>
        <a:spcAft>
          <a:spcPct val="0"/>
        </a:spcAft>
        <a:defRPr sz="4200">
          <a:solidFill>
            <a:srgbClr val="6DB2C9"/>
          </a:solidFill>
          <a:latin typeface="Century Gothic" pitchFamily="34" charset="0"/>
        </a:defRPr>
      </a:lvl6pPr>
      <a:lvl7pPr marL="1398588" indent="-484188" algn="l" rtl="0" fontAlgn="base">
        <a:spcBef>
          <a:spcPct val="0"/>
        </a:spcBef>
        <a:spcAft>
          <a:spcPct val="0"/>
        </a:spcAft>
        <a:defRPr sz="4200">
          <a:solidFill>
            <a:srgbClr val="6DB2C9"/>
          </a:solidFill>
          <a:latin typeface="Century Gothic" pitchFamily="34" charset="0"/>
        </a:defRPr>
      </a:lvl7pPr>
      <a:lvl8pPr marL="1855788" indent="-484188" algn="l" rtl="0" fontAlgn="base">
        <a:spcBef>
          <a:spcPct val="0"/>
        </a:spcBef>
        <a:spcAft>
          <a:spcPct val="0"/>
        </a:spcAft>
        <a:defRPr sz="4200">
          <a:solidFill>
            <a:srgbClr val="6DB2C9"/>
          </a:solidFill>
          <a:latin typeface="Century Gothic" pitchFamily="34" charset="0"/>
        </a:defRPr>
      </a:lvl8pPr>
      <a:lvl9pPr marL="2312988" indent="-484188" algn="l" rtl="0" fontAlgn="base">
        <a:spcBef>
          <a:spcPct val="0"/>
        </a:spcBef>
        <a:spcAft>
          <a:spcPct val="0"/>
        </a:spcAft>
        <a:defRPr sz="4200">
          <a:solidFill>
            <a:srgbClr val="6DB2C9"/>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90B5C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060848"/>
            <a:ext cx="8136904" cy="302433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sz="3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r>
            <a:br>
              <a:rPr lang="uk-UA" sz="3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br>
            <a:r>
              <a:rPr lang="uk-UA" sz="7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Розслідування </a:t>
            </a:r>
            <a:r>
              <a:rPr lang="uk-UA" sz="72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злочинів проти </a:t>
            </a:r>
            <a:r>
              <a:rPr lang="uk-UA" sz="72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власності</a:t>
            </a:r>
            <a:endParaRPr lang="uk-UA" sz="72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кишенькових крадіжок:</a:t>
            </a:r>
            <a:endParaRPr lang="uk-UA" u="sng"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457200" y="1882775"/>
            <a:ext cx="8229600" cy="4572000"/>
          </a:xfrm>
        </p:spPr>
        <p:txBody>
          <a:bodyPr>
            <a:normAutofit fontScale="92500" lnSpcReduction="10000"/>
          </a:bodyPr>
          <a:lstStyle/>
          <a:p>
            <a:pPr marL="448056" indent="-384048" eaLnBrk="1" fontAlgn="auto" hangingPunct="1">
              <a:spcAft>
                <a:spcPts val="0"/>
              </a:spcAft>
              <a:buFont typeface="Wingdings 2"/>
              <a:buNone/>
              <a:defRPr/>
            </a:pPr>
            <a:r>
              <a:rPr lang="ru-RU" dirty="0" smtClean="0"/>
              <a:t>		</a:t>
            </a:r>
            <a:r>
              <a:rPr lang="uk-UA" dirty="0" smtClean="0">
                <a:latin typeface="Times New Roman" pitchFamily="18" charset="0"/>
                <a:cs typeface="Times New Roman" pitchFamily="18" charset="0"/>
              </a:rPr>
              <a:t>Кримінальні провадження щодо кишенькових крадіжок розслідуються в результаті затримання злочинця на місці злочину або за заявою потерпілого, коли злочинцеві вдалося сховатися.</a:t>
            </a:r>
          </a:p>
          <a:p>
            <a:pPr marL="448056" indent="-384048" eaLnBrk="1" fontAlgn="auto" hangingPunct="1">
              <a:spcAft>
                <a:spcPts val="0"/>
              </a:spcAft>
              <a:buFont typeface="Wingdings 2"/>
              <a:buNone/>
              <a:defRPr/>
            </a:pPr>
            <a:r>
              <a:rPr lang="uk-UA" dirty="0" smtClean="0">
                <a:latin typeface="Times New Roman" pitchFamily="18" charset="0"/>
                <a:cs typeface="Times New Roman" pitchFamily="18" charset="0"/>
              </a:rPr>
              <a:t>		 При з'ясуванні обставин, що передували крадіжці, звертають увагу на моменти, коли потерпілий знаходився в натовпі, здавлювався або штовхався іншими особами, коли його увага відволікалася киданням якого-небудь предмету, вигуками, сваркою або якими-небудь подібними способами.</a:t>
            </a:r>
            <a:endParaRPr lang="uk-UA"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квартирних крадіжок:</a:t>
            </a:r>
            <a:endParaRPr lang="uk-UA" u="sng"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 name="Прямоугольник 3"/>
          <p:cNvSpPr/>
          <p:nvPr/>
        </p:nvSpPr>
        <p:spPr>
          <a:xfrm>
            <a:off x="642938" y="1857375"/>
            <a:ext cx="7500937" cy="92868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buFont typeface="Wingdings 2" pitchFamily="18" charset="2"/>
              <a:buNone/>
              <a:defRPr/>
            </a:pPr>
            <a:r>
              <a:rPr lang="uk-UA" sz="2800" dirty="0">
                <a:effectLst>
                  <a:outerShdw blurRad="38100" dist="38100" dir="2700000" algn="tl">
                    <a:srgbClr val="000000">
                      <a:alpha val="43137"/>
                    </a:srgbClr>
                  </a:outerShdw>
                </a:effectLst>
                <a:latin typeface="Times New Roman" pitchFamily="18" charset="0"/>
                <a:cs typeface="Times New Roman" pitchFamily="18" charset="0"/>
              </a:rPr>
              <a:t>Найважливішими та первинними слідчими </a:t>
            </a:r>
            <a:r>
              <a:rPr lang="uk-UA" sz="2800" dirty="0" smtClean="0">
                <a:effectLst>
                  <a:outerShdw blurRad="38100" dist="38100" dir="2700000" algn="tl">
                    <a:srgbClr val="000000">
                      <a:alpha val="43137"/>
                    </a:srgbClr>
                  </a:outerShdw>
                </a:effectLst>
                <a:latin typeface="Times New Roman" pitchFamily="18" charset="0"/>
                <a:cs typeface="Times New Roman" pitchFamily="18" charset="0"/>
              </a:rPr>
              <a:t>(розшуковими) діями </a:t>
            </a:r>
            <a:r>
              <a:rPr lang="uk-UA" sz="2800" dirty="0">
                <a:effectLst>
                  <a:outerShdw blurRad="38100" dist="38100" dir="2700000" algn="tl">
                    <a:srgbClr val="000000">
                      <a:alpha val="43137"/>
                    </a:srgbClr>
                  </a:outerShdw>
                </a:effectLst>
                <a:latin typeface="Times New Roman" pitchFamily="18" charset="0"/>
                <a:cs typeface="Times New Roman" pitchFamily="18" charset="0"/>
              </a:rPr>
              <a:t>по цим </a:t>
            </a:r>
            <a:r>
              <a:rPr lang="uk-UA" sz="2800" dirty="0" smtClean="0">
                <a:effectLst>
                  <a:outerShdw blurRad="38100" dist="38100" dir="2700000" algn="tl">
                    <a:srgbClr val="000000">
                      <a:alpha val="43137"/>
                    </a:srgbClr>
                  </a:outerShdw>
                </a:effectLst>
                <a:latin typeface="Times New Roman" pitchFamily="18" charset="0"/>
                <a:cs typeface="Times New Roman" pitchFamily="18" charset="0"/>
              </a:rPr>
              <a:t>категоріям є:</a:t>
            </a:r>
            <a:endParaRPr lang="uk-UA" sz="28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Прямоугольник 4"/>
          <p:cNvSpPr/>
          <p:nvPr/>
        </p:nvSpPr>
        <p:spPr>
          <a:xfrm>
            <a:off x="500063" y="4286250"/>
            <a:ext cx="2214562"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огляд місця події</a:t>
            </a:r>
            <a:endParaRPr lang="uk-UA" sz="2000" dirty="0"/>
          </a:p>
        </p:txBody>
      </p:sp>
      <p:sp>
        <p:nvSpPr>
          <p:cNvPr id="6" name="Прямоугольник 5"/>
          <p:cNvSpPr/>
          <p:nvPr/>
        </p:nvSpPr>
        <p:spPr>
          <a:xfrm>
            <a:off x="3429000" y="3643313"/>
            <a:ext cx="2214563" cy="642937"/>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допит потерпілого</a:t>
            </a:r>
            <a:endParaRPr lang="uk-UA" sz="2000" dirty="0"/>
          </a:p>
        </p:txBody>
      </p:sp>
      <p:sp>
        <p:nvSpPr>
          <p:cNvPr id="8" name="Прямоугольник 7"/>
          <p:cNvSpPr/>
          <p:nvPr/>
        </p:nvSpPr>
        <p:spPr>
          <a:xfrm>
            <a:off x="6429375" y="4286250"/>
            <a:ext cx="2214563"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допит потерпілого</a:t>
            </a:r>
            <a:endParaRPr lang="uk-UA" sz="2000" dirty="0"/>
          </a:p>
        </p:txBody>
      </p:sp>
      <p:cxnSp>
        <p:nvCxnSpPr>
          <p:cNvPr id="9" name="Прямая со стрелкой 8"/>
          <p:cNvCxnSpPr/>
          <p:nvPr/>
        </p:nvCxnSpPr>
        <p:spPr>
          <a:xfrm rot="5400000">
            <a:off x="1321594" y="2821782"/>
            <a:ext cx="1428750" cy="135731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4" name="Прямая со стрелкой 13"/>
          <p:cNvCxnSpPr/>
          <p:nvPr/>
        </p:nvCxnSpPr>
        <p:spPr>
          <a:xfrm rot="16200000" flipH="1">
            <a:off x="6429375" y="2786063"/>
            <a:ext cx="1428750" cy="142875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9" name="Прямая со стрелкой 18"/>
          <p:cNvCxnSpPr/>
          <p:nvPr/>
        </p:nvCxnSpPr>
        <p:spPr>
          <a:xfrm rot="16200000" flipH="1">
            <a:off x="4107657" y="3178969"/>
            <a:ext cx="785812"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84632" indent="0" algn="ctr" eaLnBrk="1" fontAlgn="auto" hangingPunct="1">
              <a:spcAft>
                <a:spcPts val="0"/>
              </a:spcAft>
              <a:defRPr/>
            </a:pPr>
            <a:r>
              <a:rPr lang="uk-UA" u="sng" dirty="0" smtClean="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квартирних крадіжок:</a:t>
            </a:r>
            <a:endParaRPr lang="uk-UA" dirty="0">
              <a:solidFill>
                <a:srgbClr val="FFFF00"/>
              </a:solidFill>
            </a:endParaRPr>
          </a:p>
        </p:txBody>
      </p:sp>
      <p:sp>
        <p:nvSpPr>
          <p:cNvPr id="4" name="Прямоугольник 3"/>
          <p:cNvSpPr/>
          <p:nvPr/>
        </p:nvSpPr>
        <p:spPr>
          <a:xfrm>
            <a:off x="857250" y="1857375"/>
            <a:ext cx="7500938"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buFont typeface="Wingdings 2" pitchFamily="18" charset="2"/>
              <a:buNone/>
              <a:defRPr/>
            </a:pPr>
            <a:r>
              <a:rPr lang="uk-UA" sz="2800" dirty="0">
                <a:effectLst>
                  <a:outerShdw blurRad="38100" dist="38100" dir="2700000" algn="tl">
                    <a:srgbClr val="000000">
                      <a:alpha val="43137"/>
                    </a:srgbClr>
                  </a:outerShdw>
                </a:effectLst>
                <a:latin typeface="Times New Roman" pitchFamily="18" charset="0"/>
                <a:cs typeface="Times New Roman" pitchFamily="18" charset="0"/>
              </a:rPr>
              <a:t>Квартирні крадіжки найчастіше вчиняються:</a:t>
            </a:r>
          </a:p>
        </p:txBody>
      </p:sp>
      <p:sp>
        <p:nvSpPr>
          <p:cNvPr id="5" name="Прямоугольник 4"/>
          <p:cNvSpPr/>
          <p:nvPr/>
        </p:nvSpPr>
        <p:spPr>
          <a:xfrm>
            <a:off x="357188" y="3714750"/>
            <a:ext cx="1571625" cy="785813"/>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родичами потерпілих</a:t>
            </a:r>
            <a:endParaRPr lang="uk-UA" sz="2000" dirty="0"/>
          </a:p>
        </p:txBody>
      </p:sp>
      <p:sp>
        <p:nvSpPr>
          <p:cNvPr id="6" name="Прямоугольник 5"/>
          <p:cNvSpPr/>
          <p:nvPr/>
        </p:nvSpPr>
        <p:spPr>
          <a:xfrm>
            <a:off x="2786063" y="3714750"/>
            <a:ext cx="1571625" cy="785813"/>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сусідами</a:t>
            </a:r>
            <a:endParaRPr lang="uk-UA" sz="2000" dirty="0"/>
          </a:p>
        </p:txBody>
      </p:sp>
      <p:sp>
        <p:nvSpPr>
          <p:cNvPr id="7" name="Прямоугольник 6"/>
          <p:cNvSpPr/>
          <p:nvPr/>
        </p:nvSpPr>
        <p:spPr>
          <a:xfrm>
            <a:off x="5072063" y="3714750"/>
            <a:ext cx="1571625" cy="785813"/>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товаришами по службі</a:t>
            </a:r>
            <a:endParaRPr lang="uk-UA" sz="2000" dirty="0"/>
          </a:p>
        </p:txBody>
      </p:sp>
      <p:sp>
        <p:nvSpPr>
          <p:cNvPr id="8" name="Прямоугольник 7"/>
          <p:cNvSpPr/>
          <p:nvPr/>
        </p:nvSpPr>
        <p:spPr>
          <a:xfrm>
            <a:off x="7215188" y="3714750"/>
            <a:ext cx="1571625" cy="785813"/>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знайомими</a:t>
            </a:r>
            <a:endParaRPr lang="uk-UA" sz="2000" dirty="0"/>
          </a:p>
        </p:txBody>
      </p:sp>
      <p:cxnSp>
        <p:nvCxnSpPr>
          <p:cNvPr id="10" name="Прямая со стрелкой 9"/>
          <p:cNvCxnSpPr/>
          <p:nvPr/>
        </p:nvCxnSpPr>
        <p:spPr>
          <a:xfrm rot="5400000">
            <a:off x="1035844" y="2536032"/>
            <a:ext cx="1143000" cy="107156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3" name="Прямая со стрелкой 12"/>
          <p:cNvCxnSpPr/>
          <p:nvPr/>
        </p:nvCxnSpPr>
        <p:spPr>
          <a:xfrm rot="5400000">
            <a:off x="3143250" y="3000376"/>
            <a:ext cx="1214437" cy="21431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Прямая со стрелкой 14"/>
          <p:cNvCxnSpPr/>
          <p:nvPr/>
        </p:nvCxnSpPr>
        <p:spPr>
          <a:xfrm rot="16200000" flipH="1">
            <a:off x="5072063" y="3000375"/>
            <a:ext cx="1214437" cy="21431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9" name="Прямая со стрелкой 18"/>
          <p:cNvCxnSpPr/>
          <p:nvPr/>
        </p:nvCxnSpPr>
        <p:spPr>
          <a:xfrm rot="16200000" flipH="1">
            <a:off x="7108031" y="2821782"/>
            <a:ext cx="1214437" cy="5715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sz="4000" dirty="0">
                <a:solidFill>
                  <a:srgbClr val="FFFF00"/>
                </a:solidFill>
              </a:rPr>
              <a:t>Розслідування квартирних крадіжок</a:t>
            </a:r>
            <a:r>
              <a:rPr lang="ru-RU" altLang="ru-RU" sz="4000" dirty="0">
                <a:solidFill>
                  <a:srgbClr val="FFFF00"/>
                </a:solidFill>
              </a:rPr>
              <a:t> </a:t>
            </a:r>
          </a:p>
        </p:txBody>
      </p:sp>
      <p:sp>
        <p:nvSpPr>
          <p:cNvPr id="560131" name="Rectangle 3"/>
          <p:cNvSpPr>
            <a:spLocks noGrp="1" noChangeArrowheads="1"/>
          </p:cNvSpPr>
          <p:nvPr>
            <p:ph type="body" idx="1"/>
          </p:nvPr>
        </p:nvSpPr>
        <p:spPr>
          <a:xfrm>
            <a:off x="395288" y="1341438"/>
            <a:ext cx="8280400" cy="5040312"/>
          </a:xfrm>
        </p:spPr>
        <p:txBody>
          <a:bodyPr/>
          <a:lstStyle/>
          <a:p>
            <a:pPr marL="609600" indent="-609600" algn="ctr">
              <a:buClr>
                <a:schemeClr val="tx1"/>
              </a:buClr>
              <a:buFont typeface="Wingdings" pitchFamily="2" charset="2"/>
              <a:buNone/>
            </a:pPr>
            <a:r>
              <a:rPr lang="uk-UA" altLang="ru-RU" sz="2800" b="1">
                <a:solidFill>
                  <a:srgbClr val="FF0000"/>
                </a:solidFill>
              </a:rPr>
              <a:t>Найважливішими початковими слідчими діями у цих справах є:</a:t>
            </a:r>
            <a:r>
              <a:rPr lang="ru-RU" altLang="ru-RU"/>
              <a:t> </a:t>
            </a:r>
          </a:p>
          <a:p>
            <a:pPr marL="609600" indent="-609600">
              <a:buClr>
                <a:schemeClr val="tx1"/>
              </a:buClr>
              <a:buFont typeface="Wingdings" pitchFamily="2" charset="2"/>
              <a:buChar char="Ш"/>
            </a:pPr>
            <a:r>
              <a:rPr lang="uk-UA" altLang="ru-RU" sz="2800" b="1"/>
              <a:t>огляд місця події,</a:t>
            </a:r>
          </a:p>
          <a:p>
            <a:pPr marL="609600" indent="-609600">
              <a:buClr>
                <a:schemeClr val="tx1"/>
              </a:buClr>
              <a:buFont typeface="Wingdings" pitchFamily="2" charset="2"/>
              <a:buChar char="Ш"/>
            </a:pPr>
            <a:r>
              <a:rPr lang="uk-UA" altLang="ru-RU" sz="2800" b="1"/>
              <a:t>допит потерпілого,</a:t>
            </a:r>
          </a:p>
          <a:p>
            <a:pPr marL="609600" indent="-609600">
              <a:buClr>
                <a:schemeClr val="tx1"/>
              </a:buClr>
              <a:buFont typeface="Wingdings" pitchFamily="2" charset="2"/>
              <a:buChar char="Ш"/>
            </a:pPr>
            <a:r>
              <a:rPr lang="uk-UA" altLang="ru-RU" sz="2800" b="1"/>
              <a:t>допит свідків-очевидців.</a:t>
            </a:r>
            <a:br>
              <a:rPr lang="uk-UA" altLang="ru-RU" sz="2800" b="1"/>
            </a:br>
            <a:endParaRPr lang="uk-UA" altLang="ru-RU" sz="2800" b="1"/>
          </a:p>
          <a:p>
            <a:pPr marL="609600" indent="-609600">
              <a:buClr>
                <a:schemeClr val="tx1"/>
              </a:buClr>
              <a:buFont typeface="Wingdings" pitchFamily="2" charset="2"/>
              <a:buNone/>
            </a:pPr>
            <a:r>
              <a:rPr lang="uk-UA" altLang="ru-RU" sz="2800" b="1"/>
              <a:t>	</a:t>
            </a:r>
            <a:r>
              <a:rPr lang="en-US" altLang="ru-RU" sz="2800" b="1"/>
              <a:t>	</a:t>
            </a:r>
            <a:r>
              <a:rPr lang="uk-UA" altLang="ru-RU" sz="2800" b="1"/>
              <a:t>Основне завдання цих дій полягає у зібранні даних, необхідних для побудови версій про осіб, що скоїли крадіжку, і для розшуку викраденого майна.</a:t>
            </a:r>
            <a:r>
              <a:rPr lang="ru-RU" altLang="ru-RU" sz="2800"/>
              <a:t> </a:t>
            </a:r>
          </a:p>
        </p:txBody>
      </p:sp>
    </p:spTree>
    <p:extLst>
      <p:ext uri="{BB962C8B-B14F-4D97-AF65-F5344CB8AC3E}">
        <p14:creationId xmlns:p14="http://schemas.microsoft.com/office/powerpoint/2010/main" val="246779566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60130"/>
                                        </p:tgtEl>
                                        <p:attrNameLst>
                                          <p:attrName>style.visibility</p:attrName>
                                        </p:attrNameLst>
                                      </p:cBhvr>
                                      <p:to>
                                        <p:strVal val="visible"/>
                                      </p:to>
                                    </p:set>
                                    <p:animEffect transition="in" filter="wipe(down)">
                                      <p:cBhvr>
                                        <p:cTn id="7" dur="500"/>
                                        <p:tgtEl>
                                          <p:spTgt spid="56013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60131">
                                            <p:txEl>
                                              <p:pRg st="0" end="0"/>
                                            </p:txEl>
                                          </p:spTgt>
                                        </p:tgtEl>
                                        <p:attrNameLst>
                                          <p:attrName>style.visibility</p:attrName>
                                        </p:attrNameLst>
                                      </p:cBhvr>
                                      <p:to>
                                        <p:strVal val="visible"/>
                                      </p:to>
                                    </p:set>
                                    <p:animEffect transition="in" filter="fade">
                                      <p:cBhvr>
                                        <p:cTn id="11" dur="1000">
                                          <p:stCondLst>
                                            <p:cond delay="0"/>
                                          </p:stCondLst>
                                        </p:cTn>
                                        <p:tgtEl>
                                          <p:spTgt spid="560131">
                                            <p:txEl>
                                              <p:pRg st="0" end="0"/>
                                            </p:txEl>
                                          </p:spTgt>
                                        </p:tgtEl>
                                      </p:cBhvr>
                                    </p:animEffect>
                                    <p:anim calcmode="lin" valueType="num">
                                      <p:cBhvr>
                                        <p:cTn id="12" dur="1000" fill="hold">
                                          <p:stCondLst>
                                            <p:cond delay="0"/>
                                          </p:stCondLst>
                                        </p:cTn>
                                        <p:tgtEl>
                                          <p:spTgt spid="56013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60131">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60131">
                                            <p:txEl>
                                              <p:pRg st="1" end="1"/>
                                            </p:txEl>
                                          </p:spTgt>
                                        </p:tgtEl>
                                        <p:attrNameLst>
                                          <p:attrName>style.visibility</p:attrName>
                                        </p:attrNameLst>
                                      </p:cBhvr>
                                      <p:to>
                                        <p:strVal val="visible"/>
                                      </p:to>
                                    </p:set>
                                    <p:animEffect transition="in" filter="fade">
                                      <p:cBhvr>
                                        <p:cTn id="17" dur="1000">
                                          <p:stCondLst>
                                            <p:cond delay="0"/>
                                          </p:stCondLst>
                                        </p:cTn>
                                        <p:tgtEl>
                                          <p:spTgt spid="560131">
                                            <p:txEl>
                                              <p:pRg st="1" end="1"/>
                                            </p:txEl>
                                          </p:spTgt>
                                        </p:tgtEl>
                                      </p:cBhvr>
                                    </p:animEffect>
                                    <p:anim calcmode="lin" valueType="num">
                                      <p:cBhvr>
                                        <p:cTn id="18" dur="1000" fill="hold">
                                          <p:stCondLst>
                                            <p:cond delay="0"/>
                                          </p:stCondLst>
                                        </p:cTn>
                                        <p:tgtEl>
                                          <p:spTgt spid="560131">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60131">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60131">
                                            <p:txEl>
                                              <p:pRg st="2" end="2"/>
                                            </p:txEl>
                                          </p:spTgt>
                                        </p:tgtEl>
                                        <p:attrNameLst>
                                          <p:attrName>style.visibility</p:attrName>
                                        </p:attrNameLst>
                                      </p:cBhvr>
                                      <p:to>
                                        <p:strVal val="visible"/>
                                      </p:to>
                                    </p:set>
                                    <p:animEffect transition="in" filter="fade">
                                      <p:cBhvr>
                                        <p:cTn id="23" dur="1000">
                                          <p:stCondLst>
                                            <p:cond delay="0"/>
                                          </p:stCondLst>
                                        </p:cTn>
                                        <p:tgtEl>
                                          <p:spTgt spid="560131">
                                            <p:txEl>
                                              <p:pRg st="2" end="2"/>
                                            </p:txEl>
                                          </p:spTgt>
                                        </p:tgtEl>
                                      </p:cBhvr>
                                    </p:animEffect>
                                    <p:anim calcmode="lin" valueType="num">
                                      <p:cBhvr>
                                        <p:cTn id="24" dur="1000" fill="hold">
                                          <p:stCondLst>
                                            <p:cond delay="0"/>
                                          </p:stCondLst>
                                        </p:cTn>
                                        <p:tgtEl>
                                          <p:spTgt spid="560131">
                                            <p:txEl>
                                              <p:pRg st="2" end="2"/>
                                            </p:txEl>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60131">
                                            <p:txEl>
                                              <p:pRg st="2" end="2"/>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560131">
                                            <p:txEl>
                                              <p:pRg st="3" end="3"/>
                                            </p:txEl>
                                          </p:spTgt>
                                        </p:tgtEl>
                                        <p:attrNameLst>
                                          <p:attrName>style.visibility</p:attrName>
                                        </p:attrNameLst>
                                      </p:cBhvr>
                                      <p:to>
                                        <p:strVal val="visible"/>
                                      </p:to>
                                    </p:set>
                                    <p:animEffect transition="in" filter="fade">
                                      <p:cBhvr>
                                        <p:cTn id="29" dur="1000">
                                          <p:stCondLst>
                                            <p:cond delay="0"/>
                                          </p:stCondLst>
                                        </p:cTn>
                                        <p:tgtEl>
                                          <p:spTgt spid="560131">
                                            <p:txEl>
                                              <p:pRg st="3" end="3"/>
                                            </p:txEl>
                                          </p:spTgt>
                                        </p:tgtEl>
                                      </p:cBhvr>
                                    </p:animEffect>
                                    <p:anim calcmode="lin" valueType="num">
                                      <p:cBhvr>
                                        <p:cTn id="30" dur="1000" fill="hold">
                                          <p:stCondLst>
                                            <p:cond delay="0"/>
                                          </p:stCondLst>
                                        </p:cTn>
                                        <p:tgtEl>
                                          <p:spTgt spid="560131">
                                            <p:txEl>
                                              <p:pRg st="3" end="3"/>
                                            </p:txEl>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560131">
                                            <p:txEl>
                                              <p:pRg st="3" end="3"/>
                                            </p:txEl>
                                          </p:spTgt>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4500"/>
                            </p:stCondLst>
                            <p:childTnLst>
                              <p:par>
                                <p:cTn id="33" presetID="40" presetClass="entr" presetSubtype="0" fill="hold" grpId="0" nodeType="afterEffect">
                                  <p:stCondLst>
                                    <p:cond delay="0"/>
                                  </p:stCondLst>
                                  <p:childTnLst>
                                    <p:set>
                                      <p:cBhvr>
                                        <p:cTn id="34" dur="1" fill="hold">
                                          <p:stCondLst>
                                            <p:cond delay="0"/>
                                          </p:stCondLst>
                                        </p:cTn>
                                        <p:tgtEl>
                                          <p:spTgt spid="560131">
                                            <p:txEl>
                                              <p:pRg st="4" end="4"/>
                                            </p:txEl>
                                          </p:spTgt>
                                        </p:tgtEl>
                                        <p:attrNameLst>
                                          <p:attrName>style.visibility</p:attrName>
                                        </p:attrNameLst>
                                      </p:cBhvr>
                                      <p:to>
                                        <p:strVal val="visible"/>
                                      </p:to>
                                    </p:set>
                                    <p:animEffect transition="in" filter="fade">
                                      <p:cBhvr>
                                        <p:cTn id="35" dur="1000">
                                          <p:stCondLst>
                                            <p:cond delay="0"/>
                                          </p:stCondLst>
                                        </p:cTn>
                                        <p:tgtEl>
                                          <p:spTgt spid="560131">
                                            <p:txEl>
                                              <p:pRg st="4" end="4"/>
                                            </p:txEl>
                                          </p:spTgt>
                                        </p:tgtEl>
                                      </p:cBhvr>
                                    </p:animEffect>
                                    <p:anim calcmode="lin" valueType="num">
                                      <p:cBhvr>
                                        <p:cTn id="36" dur="1000" fill="hold">
                                          <p:stCondLst>
                                            <p:cond delay="0"/>
                                          </p:stCondLst>
                                        </p:cTn>
                                        <p:tgtEl>
                                          <p:spTgt spid="560131">
                                            <p:txEl>
                                              <p:pRg st="4" end="4"/>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56013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0130" grpId="0"/>
      <p:bldP spid="560131"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1154"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61155" name="Rectangle 3"/>
          <p:cNvSpPr>
            <a:spLocks noGrp="1" noChangeArrowheads="1"/>
          </p:cNvSpPr>
          <p:nvPr>
            <p:ph type="body" idx="1"/>
          </p:nvPr>
        </p:nvSpPr>
        <p:spPr>
          <a:xfrm>
            <a:off x="0" y="1557338"/>
            <a:ext cx="8964613" cy="4824412"/>
          </a:xfrm>
        </p:spPr>
        <p:txBody>
          <a:bodyPr/>
          <a:lstStyle/>
          <a:p>
            <a:pPr marL="609600" indent="-609600">
              <a:buClr>
                <a:schemeClr val="tx1"/>
              </a:buClr>
              <a:buFont typeface="Wingdings" pitchFamily="2" charset="2"/>
              <a:buNone/>
            </a:pPr>
            <a:r>
              <a:rPr lang="uk-UA" altLang="ru-RU" b="1"/>
              <a:t>	</a:t>
            </a:r>
            <a:r>
              <a:rPr lang="en-US" altLang="ru-RU" b="1"/>
              <a:t>	</a:t>
            </a:r>
            <a:r>
              <a:rPr lang="uk-UA" altLang="ru-RU" b="1"/>
              <a:t>Квартирні крадіжки нерідко скоюються особами, так чи інакше пов'язаними з потерпілими: його родичами, сусідами, товаришами по службі, знайомими. </a:t>
            </a:r>
            <a:br>
              <a:rPr lang="uk-UA" altLang="ru-RU" b="1"/>
            </a:br>
            <a:r>
              <a:rPr lang="en-US" altLang="ru-RU" b="1"/>
              <a:t>	</a:t>
            </a:r>
            <a:r>
              <a:rPr lang="uk-UA" altLang="ru-RU" b="1"/>
              <a:t>Знання злочинцем домашньої обстановки і способу життя потерпілого неминуче позначається у способі вчинення злочину.</a:t>
            </a:r>
            <a:endParaRPr lang="ru-RU" altLang="ru-RU" b="1"/>
          </a:p>
        </p:txBody>
      </p:sp>
    </p:spTree>
    <p:extLst>
      <p:ext uri="{BB962C8B-B14F-4D97-AF65-F5344CB8AC3E}">
        <p14:creationId xmlns:p14="http://schemas.microsoft.com/office/powerpoint/2010/main" val="254313421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61155">
                                            <p:txEl>
                                              <p:pRg st="0" end="0"/>
                                            </p:txEl>
                                          </p:spTgt>
                                        </p:tgtEl>
                                        <p:attrNameLst>
                                          <p:attrName>style.visibility</p:attrName>
                                        </p:attrNameLst>
                                      </p:cBhvr>
                                      <p:to>
                                        <p:strVal val="visible"/>
                                      </p:to>
                                    </p:set>
                                    <p:animEffect transition="in" filter="fade">
                                      <p:cBhvr>
                                        <p:cTn id="7" dur="1000">
                                          <p:stCondLst>
                                            <p:cond delay="0"/>
                                          </p:stCondLst>
                                        </p:cTn>
                                        <p:tgtEl>
                                          <p:spTgt spid="561155">
                                            <p:txEl>
                                              <p:pRg st="0" end="0"/>
                                            </p:txEl>
                                          </p:spTgt>
                                        </p:tgtEl>
                                      </p:cBhvr>
                                    </p:animEffect>
                                    <p:anim calcmode="lin" valueType="num">
                                      <p:cBhvr>
                                        <p:cTn id="8" dur="1000" fill="hold">
                                          <p:stCondLst>
                                            <p:cond delay="0"/>
                                          </p:stCondLst>
                                        </p:cTn>
                                        <p:tgtEl>
                                          <p:spTgt spid="56115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6115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1155"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62179" name="Rectangle 3"/>
          <p:cNvSpPr>
            <a:spLocks noGrp="1" noChangeArrowheads="1"/>
          </p:cNvSpPr>
          <p:nvPr>
            <p:ph type="body" idx="1"/>
          </p:nvPr>
        </p:nvSpPr>
        <p:spPr>
          <a:xfrm>
            <a:off x="0" y="1268413"/>
            <a:ext cx="8675688" cy="5113337"/>
          </a:xfrm>
        </p:spPr>
        <p:txBody>
          <a:bodyPr/>
          <a:lstStyle/>
          <a:p>
            <a:pPr marL="609600" indent="-609600">
              <a:lnSpc>
                <a:spcPct val="90000"/>
              </a:lnSpc>
              <a:buClr>
                <a:schemeClr val="tx1"/>
              </a:buClr>
              <a:buFont typeface="Wingdings" pitchFamily="2" charset="2"/>
              <a:buNone/>
            </a:pPr>
            <a:r>
              <a:rPr lang="en-US" altLang="ru-RU" sz="3000" b="1"/>
              <a:t>      	</a:t>
            </a:r>
            <a:r>
              <a:rPr lang="uk-UA" altLang="ru-RU" b="1"/>
              <a:t>Рекомендується звертати увагу на спосіб проникнення злочинця в квартиру, знання ним пристрою дверних замків, місць зберігання речей, розташування кімнат і запасних виходів. Орієнтування злочинця на місці крадіжки позначається також у швидкості і цілеспрямованості дій, виборі зламуваних сховищ і відборі цінностей, тривалості перебування на місці злочину.</a:t>
            </a:r>
            <a:r>
              <a:rPr lang="ru-RU" altLang="ru-RU"/>
              <a:t> </a:t>
            </a:r>
          </a:p>
        </p:txBody>
      </p:sp>
    </p:spTree>
    <p:extLst>
      <p:ext uri="{BB962C8B-B14F-4D97-AF65-F5344CB8AC3E}">
        <p14:creationId xmlns:p14="http://schemas.microsoft.com/office/powerpoint/2010/main" val="3842531497"/>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62179">
                                            <p:txEl>
                                              <p:pRg st="0" end="0"/>
                                            </p:txEl>
                                          </p:spTgt>
                                        </p:tgtEl>
                                        <p:attrNameLst>
                                          <p:attrName>style.visibility</p:attrName>
                                        </p:attrNameLst>
                                      </p:cBhvr>
                                      <p:to>
                                        <p:strVal val="visible"/>
                                      </p:to>
                                    </p:set>
                                    <p:animEffect transition="in" filter="fade">
                                      <p:cBhvr>
                                        <p:cTn id="7" dur="1000">
                                          <p:stCondLst>
                                            <p:cond delay="0"/>
                                          </p:stCondLst>
                                        </p:cTn>
                                        <p:tgtEl>
                                          <p:spTgt spid="562179">
                                            <p:txEl>
                                              <p:pRg st="0" end="0"/>
                                            </p:txEl>
                                          </p:spTgt>
                                        </p:tgtEl>
                                      </p:cBhvr>
                                    </p:animEffect>
                                    <p:anim calcmode="lin" valueType="num">
                                      <p:cBhvr>
                                        <p:cTn id="8" dur="1000" fill="hold">
                                          <p:stCondLst>
                                            <p:cond delay="0"/>
                                          </p:stCondLst>
                                        </p:cTn>
                                        <p:tgtEl>
                                          <p:spTgt spid="562179">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6217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2179"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a:xfrm>
            <a:off x="195263" y="188913"/>
            <a:ext cx="8264525" cy="954087"/>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63203" name="Rectangle 3"/>
          <p:cNvSpPr>
            <a:spLocks noGrp="1" noChangeArrowheads="1"/>
          </p:cNvSpPr>
          <p:nvPr>
            <p:ph type="body" idx="1"/>
          </p:nvPr>
        </p:nvSpPr>
        <p:spPr>
          <a:xfrm>
            <a:off x="0" y="1557338"/>
            <a:ext cx="8675688" cy="5300662"/>
          </a:xfrm>
        </p:spPr>
        <p:txBody>
          <a:bodyPr/>
          <a:lstStyle/>
          <a:p>
            <a:pPr marL="609600" indent="-609600">
              <a:lnSpc>
                <a:spcPct val="90000"/>
              </a:lnSpc>
              <a:buClr>
                <a:schemeClr val="tx1"/>
              </a:buClr>
              <a:buFont typeface="Wingdings" pitchFamily="2" charset="2"/>
              <a:buNone/>
            </a:pPr>
            <a:r>
              <a:rPr lang="en-US" altLang="ru-RU" b="1"/>
              <a:t>     		</a:t>
            </a:r>
            <a:r>
              <a:rPr lang="uk-UA" altLang="ru-RU" b="1"/>
              <a:t>Особливу увагу слід звернути на </a:t>
            </a:r>
            <a:r>
              <a:rPr lang="uk-UA" altLang="ru-RU" b="1">
                <a:solidFill>
                  <a:srgbClr val="FF0000"/>
                </a:solidFill>
              </a:rPr>
              <a:t>час скоєння крадіжки і вибір викрадених цінностей</a:t>
            </a:r>
            <a:r>
              <a:rPr lang="uk-UA" altLang="ru-RU" b="1"/>
              <a:t>. Знання злочинцями часу відсутності мешканців квартири, часу отримання ними майна, грошей або інших цінностей, місць їх зберігання і т. д. може вказати на певне коло осіб, які могли вчинити крадіжку.</a:t>
            </a:r>
            <a:r>
              <a:rPr lang="ru-RU" altLang="ru-RU"/>
              <a:t> </a:t>
            </a:r>
          </a:p>
        </p:txBody>
      </p:sp>
    </p:spTree>
    <p:extLst>
      <p:ext uri="{BB962C8B-B14F-4D97-AF65-F5344CB8AC3E}">
        <p14:creationId xmlns:p14="http://schemas.microsoft.com/office/powerpoint/2010/main" val="114854099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63203">
                                            <p:txEl>
                                              <p:pRg st="0" end="0"/>
                                            </p:txEl>
                                          </p:spTgt>
                                        </p:tgtEl>
                                        <p:attrNameLst>
                                          <p:attrName>style.visibility</p:attrName>
                                        </p:attrNameLst>
                                      </p:cBhvr>
                                      <p:to>
                                        <p:strVal val="visible"/>
                                      </p:to>
                                    </p:set>
                                    <p:animEffect transition="in" filter="fade">
                                      <p:cBhvr>
                                        <p:cTn id="7" dur="1000">
                                          <p:stCondLst>
                                            <p:cond delay="0"/>
                                          </p:stCondLst>
                                        </p:cTn>
                                        <p:tgtEl>
                                          <p:spTgt spid="563203">
                                            <p:txEl>
                                              <p:pRg st="0" end="0"/>
                                            </p:txEl>
                                          </p:spTgt>
                                        </p:tgtEl>
                                      </p:cBhvr>
                                    </p:animEffect>
                                    <p:anim calcmode="lin" valueType="num">
                                      <p:cBhvr>
                                        <p:cTn id="8" dur="1000" fill="hold">
                                          <p:stCondLst>
                                            <p:cond delay="0"/>
                                          </p:stCondLst>
                                        </p:cTn>
                                        <p:tgtEl>
                                          <p:spTgt spid="563203">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6320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0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64227" name="Rectangle 3"/>
          <p:cNvSpPr>
            <a:spLocks noGrp="1" noChangeArrowheads="1"/>
          </p:cNvSpPr>
          <p:nvPr>
            <p:ph type="body" idx="1"/>
          </p:nvPr>
        </p:nvSpPr>
        <p:spPr>
          <a:xfrm>
            <a:off x="395288" y="1341438"/>
            <a:ext cx="8280400" cy="5040312"/>
          </a:xfrm>
        </p:spPr>
        <p:txBody>
          <a:bodyPr/>
          <a:lstStyle/>
          <a:p>
            <a:pPr marL="609600" indent="-609600">
              <a:lnSpc>
                <a:spcPct val="90000"/>
              </a:lnSpc>
              <a:buClr>
                <a:schemeClr val="tx1"/>
              </a:buClr>
              <a:buFont typeface="Wingdings" pitchFamily="2" charset="2"/>
              <a:buNone/>
            </a:pPr>
            <a:r>
              <a:rPr lang="uk-UA" altLang="ru-RU" b="1" dirty="0"/>
              <a:t>	</a:t>
            </a:r>
            <a:r>
              <a:rPr lang="en-US" altLang="ru-RU" b="1" dirty="0"/>
              <a:t>	</a:t>
            </a:r>
            <a:r>
              <a:rPr lang="uk-UA" altLang="ru-RU" sz="3000" b="1" dirty="0"/>
              <a:t>Дані про </a:t>
            </a:r>
            <a:r>
              <a:rPr lang="uk-UA" altLang="ru-RU" sz="3000" b="1" dirty="0">
                <a:solidFill>
                  <a:srgbClr val="FF0000"/>
                </a:solidFill>
              </a:rPr>
              <a:t>професії та рід занять</a:t>
            </a:r>
            <a:r>
              <a:rPr lang="uk-UA" altLang="ru-RU" sz="3000" b="1" dirty="0"/>
              <a:t> злочинця нерідко вдається отримати шляхом вивчення:</a:t>
            </a:r>
            <a:r>
              <a:rPr lang="ru-RU" altLang="ru-RU" sz="3000" dirty="0"/>
              <a:t> </a:t>
            </a:r>
          </a:p>
          <a:p>
            <a:pPr marL="609600" indent="-609600">
              <a:lnSpc>
                <a:spcPct val="90000"/>
              </a:lnSpc>
              <a:buClr>
                <a:schemeClr val="tx1"/>
              </a:buClr>
              <a:buFont typeface="Wingdings" pitchFamily="2" charset="2"/>
              <a:buChar char="Ш"/>
            </a:pPr>
            <a:r>
              <a:rPr lang="uk-UA" altLang="ru-RU" sz="3000" b="1" dirty="0"/>
              <a:t>способу проникнення в приміщення,</a:t>
            </a:r>
          </a:p>
          <a:p>
            <a:pPr marL="609600" indent="-609600">
              <a:lnSpc>
                <a:spcPct val="90000"/>
              </a:lnSpc>
              <a:buClr>
                <a:schemeClr val="tx1"/>
              </a:buClr>
              <a:buFont typeface="Wingdings" pitchFamily="2" charset="2"/>
              <a:buChar char="Ш"/>
            </a:pPr>
            <a:r>
              <a:rPr lang="uk-UA" altLang="ru-RU" sz="3000" b="1" dirty="0"/>
              <a:t>подолання перешкод, відкриття замків,</a:t>
            </a:r>
          </a:p>
          <a:p>
            <a:pPr marL="609600" indent="-609600">
              <a:lnSpc>
                <a:spcPct val="90000"/>
              </a:lnSpc>
              <a:buClr>
                <a:schemeClr val="tx1"/>
              </a:buClr>
              <a:buFont typeface="Wingdings" pitchFamily="2" charset="2"/>
              <a:buChar char="Ш"/>
            </a:pPr>
            <a:r>
              <a:rPr lang="uk-UA" altLang="ru-RU" sz="3000" b="1" dirty="0"/>
              <a:t>використання тих чи інших технічних засобів,</a:t>
            </a:r>
          </a:p>
          <a:p>
            <a:pPr marL="609600" indent="-609600">
              <a:lnSpc>
                <a:spcPct val="90000"/>
              </a:lnSpc>
              <a:buClr>
                <a:schemeClr val="tx1"/>
              </a:buClr>
              <a:buFont typeface="Wingdings" pitchFamily="2" charset="2"/>
              <a:buChar char="Ш"/>
            </a:pPr>
            <a:r>
              <a:rPr lang="uk-UA" altLang="ru-RU" sz="3000" b="1" dirty="0" smtClean="0"/>
              <a:t>за залишеними </a:t>
            </a:r>
            <a:r>
              <a:rPr lang="uk-UA" altLang="ru-RU" sz="3000" b="1" dirty="0"/>
              <a:t>ними </a:t>
            </a:r>
            <a:r>
              <a:rPr lang="uk-UA" altLang="ru-RU" sz="3000" b="1" dirty="0" smtClean="0"/>
              <a:t>предметами, частинками </a:t>
            </a:r>
            <a:r>
              <a:rPr lang="uk-UA" altLang="ru-RU" sz="3000" b="1" dirty="0"/>
              <a:t>речовини та </a:t>
            </a:r>
            <a:r>
              <a:rPr lang="uk-UA" altLang="ru-RU" sz="3000" b="1" dirty="0" smtClean="0"/>
              <a:t>іншими слідами.</a:t>
            </a:r>
            <a:r>
              <a:rPr lang="ru-RU" altLang="ru-RU" dirty="0" smtClean="0"/>
              <a:t> </a:t>
            </a:r>
            <a:endParaRPr lang="ru-RU" altLang="ru-RU" dirty="0"/>
          </a:p>
        </p:txBody>
      </p:sp>
    </p:spTree>
    <p:extLst>
      <p:ext uri="{BB962C8B-B14F-4D97-AF65-F5344CB8AC3E}">
        <p14:creationId xmlns:p14="http://schemas.microsoft.com/office/powerpoint/2010/main" val="49855625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64227">
                                            <p:txEl>
                                              <p:pRg st="0" end="0"/>
                                            </p:txEl>
                                          </p:spTgt>
                                        </p:tgtEl>
                                        <p:attrNameLst>
                                          <p:attrName>style.visibility</p:attrName>
                                        </p:attrNameLst>
                                      </p:cBhvr>
                                      <p:to>
                                        <p:strVal val="visible"/>
                                      </p:to>
                                    </p:set>
                                    <p:animEffect transition="in" filter="fade">
                                      <p:cBhvr>
                                        <p:cTn id="7" dur="1000">
                                          <p:stCondLst>
                                            <p:cond delay="0"/>
                                          </p:stCondLst>
                                        </p:cTn>
                                        <p:tgtEl>
                                          <p:spTgt spid="564227">
                                            <p:txEl>
                                              <p:pRg st="0" end="0"/>
                                            </p:txEl>
                                          </p:spTgt>
                                        </p:tgtEl>
                                      </p:cBhvr>
                                    </p:animEffect>
                                    <p:anim calcmode="lin" valueType="num">
                                      <p:cBhvr>
                                        <p:cTn id="8" dur="1000" fill="hold">
                                          <p:stCondLst>
                                            <p:cond delay="0"/>
                                          </p:stCondLst>
                                        </p:cTn>
                                        <p:tgtEl>
                                          <p:spTgt spid="564227">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64227">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64227">
                                            <p:txEl>
                                              <p:pRg st="1" end="1"/>
                                            </p:txEl>
                                          </p:spTgt>
                                        </p:tgtEl>
                                        <p:attrNameLst>
                                          <p:attrName>style.visibility</p:attrName>
                                        </p:attrNameLst>
                                      </p:cBhvr>
                                      <p:to>
                                        <p:strVal val="visible"/>
                                      </p:to>
                                    </p:set>
                                    <p:animEffect transition="in" filter="fade">
                                      <p:cBhvr>
                                        <p:cTn id="13" dur="1000">
                                          <p:stCondLst>
                                            <p:cond delay="0"/>
                                          </p:stCondLst>
                                        </p:cTn>
                                        <p:tgtEl>
                                          <p:spTgt spid="564227">
                                            <p:txEl>
                                              <p:pRg st="1" end="1"/>
                                            </p:txEl>
                                          </p:spTgt>
                                        </p:tgtEl>
                                      </p:cBhvr>
                                    </p:animEffect>
                                    <p:anim calcmode="lin" valueType="num">
                                      <p:cBhvr>
                                        <p:cTn id="14" dur="1000" fill="hold">
                                          <p:stCondLst>
                                            <p:cond delay="0"/>
                                          </p:stCondLst>
                                        </p:cTn>
                                        <p:tgtEl>
                                          <p:spTgt spid="564227">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64227">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64227">
                                            <p:txEl>
                                              <p:pRg st="2" end="2"/>
                                            </p:txEl>
                                          </p:spTgt>
                                        </p:tgtEl>
                                        <p:attrNameLst>
                                          <p:attrName>style.visibility</p:attrName>
                                        </p:attrNameLst>
                                      </p:cBhvr>
                                      <p:to>
                                        <p:strVal val="visible"/>
                                      </p:to>
                                    </p:set>
                                    <p:animEffect transition="in" filter="fade">
                                      <p:cBhvr>
                                        <p:cTn id="19" dur="1000">
                                          <p:stCondLst>
                                            <p:cond delay="0"/>
                                          </p:stCondLst>
                                        </p:cTn>
                                        <p:tgtEl>
                                          <p:spTgt spid="564227">
                                            <p:txEl>
                                              <p:pRg st="2" end="2"/>
                                            </p:txEl>
                                          </p:spTgt>
                                        </p:tgtEl>
                                      </p:cBhvr>
                                    </p:animEffect>
                                    <p:anim calcmode="lin" valueType="num">
                                      <p:cBhvr>
                                        <p:cTn id="20" dur="1000" fill="hold">
                                          <p:stCondLst>
                                            <p:cond delay="0"/>
                                          </p:stCondLst>
                                        </p:cTn>
                                        <p:tgtEl>
                                          <p:spTgt spid="564227">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64227">
                                            <p:txEl>
                                              <p:pRg st="2" end="2"/>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3000"/>
                            </p:stCondLst>
                            <p:childTnLst>
                              <p:par>
                                <p:cTn id="23" presetID="40" presetClass="entr" presetSubtype="0" fill="hold" grpId="0" nodeType="afterEffect">
                                  <p:stCondLst>
                                    <p:cond delay="0"/>
                                  </p:stCondLst>
                                  <p:childTnLst>
                                    <p:set>
                                      <p:cBhvr>
                                        <p:cTn id="24" dur="1" fill="hold">
                                          <p:stCondLst>
                                            <p:cond delay="0"/>
                                          </p:stCondLst>
                                        </p:cTn>
                                        <p:tgtEl>
                                          <p:spTgt spid="564227">
                                            <p:txEl>
                                              <p:pRg st="3" end="3"/>
                                            </p:txEl>
                                          </p:spTgt>
                                        </p:tgtEl>
                                        <p:attrNameLst>
                                          <p:attrName>style.visibility</p:attrName>
                                        </p:attrNameLst>
                                      </p:cBhvr>
                                      <p:to>
                                        <p:strVal val="visible"/>
                                      </p:to>
                                    </p:set>
                                    <p:animEffect transition="in" filter="fade">
                                      <p:cBhvr>
                                        <p:cTn id="25" dur="1000">
                                          <p:stCondLst>
                                            <p:cond delay="0"/>
                                          </p:stCondLst>
                                        </p:cTn>
                                        <p:tgtEl>
                                          <p:spTgt spid="564227">
                                            <p:txEl>
                                              <p:pRg st="3" end="3"/>
                                            </p:txEl>
                                          </p:spTgt>
                                        </p:tgtEl>
                                      </p:cBhvr>
                                    </p:animEffect>
                                    <p:anim calcmode="lin" valueType="num">
                                      <p:cBhvr>
                                        <p:cTn id="26" dur="1000" fill="hold">
                                          <p:stCondLst>
                                            <p:cond delay="0"/>
                                          </p:stCondLst>
                                        </p:cTn>
                                        <p:tgtEl>
                                          <p:spTgt spid="564227">
                                            <p:txEl>
                                              <p:pRg st="3" end="3"/>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564227">
                                            <p:txEl>
                                              <p:pRg st="3" end="3"/>
                                            </p:txEl>
                                          </p:spTgt>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4000"/>
                            </p:stCondLst>
                            <p:childTnLst>
                              <p:par>
                                <p:cTn id="29" presetID="40" presetClass="entr" presetSubtype="0" fill="hold" grpId="0" nodeType="afterEffect">
                                  <p:stCondLst>
                                    <p:cond delay="0"/>
                                  </p:stCondLst>
                                  <p:childTnLst>
                                    <p:set>
                                      <p:cBhvr>
                                        <p:cTn id="30" dur="1" fill="hold">
                                          <p:stCondLst>
                                            <p:cond delay="0"/>
                                          </p:stCondLst>
                                        </p:cTn>
                                        <p:tgtEl>
                                          <p:spTgt spid="564227">
                                            <p:txEl>
                                              <p:pRg st="4" end="4"/>
                                            </p:txEl>
                                          </p:spTgt>
                                        </p:tgtEl>
                                        <p:attrNameLst>
                                          <p:attrName>style.visibility</p:attrName>
                                        </p:attrNameLst>
                                      </p:cBhvr>
                                      <p:to>
                                        <p:strVal val="visible"/>
                                      </p:to>
                                    </p:set>
                                    <p:animEffect transition="in" filter="fade">
                                      <p:cBhvr>
                                        <p:cTn id="31" dur="1000">
                                          <p:stCondLst>
                                            <p:cond delay="0"/>
                                          </p:stCondLst>
                                        </p:cTn>
                                        <p:tgtEl>
                                          <p:spTgt spid="564227">
                                            <p:txEl>
                                              <p:pRg st="4" end="4"/>
                                            </p:txEl>
                                          </p:spTgt>
                                        </p:tgtEl>
                                      </p:cBhvr>
                                    </p:animEffect>
                                    <p:anim calcmode="lin" valueType="num">
                                      <p:cBhvr>
                                        <p:cTn id="32" dur="1000" fill="hold">
                                          <p:stCondLst>
                                            <p:cond delay="0"/>
                                          </p:stCondLst>
                                        </p:cTn>
                                        <p:tgtEl>
                                          <p:spTgt spid="564227">
                                            <p:txEl>
                                              <p:pRg st="4" end="4"/>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5642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227"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66275" name="Rectangle 3"/>
          <p:cNvSpPr>
            <a:spLocks noGrp="1" noChangeArrowheads="1"/>
          </p:cNvSpPr>
          <p:nvPr>
            <p:ph type="body" idx="1"/>
          </p:nvPr>
        </p:nvSpPr>
        <p:spPr>
          <a:xfrm>
            <a:off x="0" y="1484313"/>
            <a:ext cx="8675688" cy="4824412"/>
          </a:xfrm>
        </p:spPr>
        <p:txBody>
          <a:bodyPr/>
          <a:lstStyle/>
          <a:p>
            <a:pPr marL="609600" indent="-609600">
              <a:buClr>
                <a:schemeClr val="tx1"/>
              </a:buClr>
              <a:buFont typeface="Wingdings" pitchFamily="2" charset="2"/>
              <a:buNone/>
            </a:pPr>
            <a:r>
              <a:rPr lang="uk-UA" altLang="ru-RU" b="1"/>
              <a:t>	</a:t>
            </a:r>
            <a:r>
              <a:rPr lang="en-US" altLang="ru-RU" b="1"/>
              <a:t>	</a:t>
            </a:r>
            <a:r>
              <a:rPr lang="uk-UA" altLang="ru-RU" b="1"/>
              <a:t>У ряді випадків рід і вид зловмисника свідчать про наявність у злочинця певних професійно-технічних навичок.</a:t>
            </a:r>
            <a:br>
              <a:rPr lang="uk-UA" altLang="ru-RU" b="1"/>
            </a:br>
            <a:r>
              <a:rPr lang="en-US" altLang="ru-RU" b="1"/>
              <a:t>	</a:t>
            </a:r>
            <a:r>
              <a:rPr lang="uk-UA" altLang="ru-RU" b="1"/>
              <a:t>Відомості про ознаки зовнішності і фізичні властивості злочинців вдається отримати шляхом вивчення залишених ними слідів рук, ніг, зубів і виконаних дій.</a:t>
            </a:r>
            <a:r>
              <a:rPr lang="ru-RU" altLang="ru-RU"/>
              <a:t> </a:t>
            </a:r>
          </a:p>
        </p:txBody>
      </p:sp>
    </p:spTree>
    <p:extLst>
      <p:ext uri="{BB962C8B-B14F-4D97-AF65-F5344CB8AC3E}">
        <p14:creationId xmlns:p14="http://schemas.microsoft.com/office/powerpoint/2010/main" val="14590879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66275">
                                            <p:txEl>
                                              <p:pRg st="0" end="0"/>
                                            </p:txEl>
                                          </p:spTgt>
                                        </p:tgtEl>
                                        <p:attrNameLst>
                                          <p:attrName>style.visibility</p:attrName>
                                        </p:attrNameLst>
                                      </p:cBhvr>
                                      <p:to>
                                        <p:strVal val="visible"/>
                                      </p:to>
                                    </p:set>
                                    <p:animEffect transition="in" filter="fade">
                                      <p:cBhvr>
                                        <p:cTn id="7" dur="1000">
                                          <p:stCondLst>
                                            <p:cond delay="0"/>
                                          </p:stCondLst>
                                        </p:cTn>
                                        <p:tgtEl>
                                          <p:spTgt spid="566275">
                                            <p:txEl>
                                              <p:pRg st="0" end="0"/>
                                            </p:txEl>
                                          </p:spTgt>
                                        </p:tgtEl>
                                      </p:cBhvr>
                                    </p:animEffect>
                                    <p:anim calcmode="lin" valueType="num">
                                      <p:cBhvr>
                                        <p:cTn id="8" dur="1000" fill="hold">
                                          <p:stCondLst>
                                            <p:cond delay="0"/>
                                          </p:stCondLst>
                                        </p:cTn>
                                        <p:tgtEl>
                                          <p:spTgt spid="56627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662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6275"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65251" name="Rectangle 3"/>
          <p:cNvSpPr>
            <a:spLocks noGrp="1" noChangeArrowheads="1"/>
          </p:cNvSpPr>
          <p:nvPr>
            <p:ph type="body" idx="1"/>
          </p:nvPr>
        </p:nvSpPr>
        <p:spPr>
          <a:xfrm>
            <a:off x="0" y="1341438"/>
            <a:ext cx="8675688" cy="5040312"/>
          </a:xfrm>
        </p:spPr>
        <p:txBody>
          <a:bodyPr/>
          <a:lstStyle/>
          <a:p>
            <a:pPr marL="609600" indent="-609600">
              <a:buClr>
                <a:schemeClr val="tx1"/>
              </a:buClr>
              <a:buFont typeface="Wingdings" pitchFamily="2" charset="2"/>
              <a:buNone/>
            </a:pPr>
            <a:r>
              <a:rPr lang="uk-UA" altLang="ru-RU" b="1" dirty="0"/>
              <a:t>	</a:t>
            </a:r>
            <a:r>
              <a:rPr lang="en-US" altLang="ru-RU" b="1" dirty="0"/>
              <a:t>	</a:t>
            </a:r>
            <a:r>
              <a:rPr lang="uk-UA" altLang="ru-RU" sz="3000" b="1" dirty="0" smtClean="0"/>
              <a:t>Злам </a:t>
            </a:r>
            <a:r>
              <a:rPr lang="uk-UA" altLang="ru-RU" sz="3000" b="1" dirty="0"/>
              <a:t>сховищ, переміщення меблів, діставання предметів, що знаходяться на певній висоті, та інші дії можуть вказувати на фізичну силу й </a:t>
            </a:r>
            <a:r>
              <a:rPr lang="uk-UA" altLang="ru-RU" sz="3000" b="1" dirty="0" smtClean="0"/>
              <a:t>зріст </a:t>
            </a:r>
            <a:r>
              <a:rPr lang="uk-UA" altLang="ru-RU" sz="3000" b="1" dirty="0"/>
              <a:t>злочинця.</a:t>
            </a:r>
            <a:br>
              <a:rPr lang="uk-UA" altLang="ru-RU" sz="3000" b="1" dirty="0"/>
            </a:br>
            <a:r>
              <a:rPr lang="en-US" altLang="ru-RU" sz="3000" b="1" dirty="0"/>
              <a:t>	</a:t>
            </a:r>
            <a:r>
              <a:rPr lang="uk-UA" altLang="ru-RU" sz="3000" b="1" dirty="0"/>
              <a:t>Шляхом вивчення виконаних дій на місці крадіжки можна встановити кількість злочинців, які сліди з місця крадіжки могли залишитися на тілі, одязі і знаряддях злочинців.</a:t>
            </a:r>
            <a:r>
              <a:rPr lang="ru-RU" altLang="ru-RU" sz="3000" dirty="0"/>
              <a:t> </a:t>
            </a:r>
          </a:p>
        </p:txBody>
      </p:sp>
    </p:spTree>
    <p:extLst>
      <p:ext uri="{BB962C8B-B14F-4D97-AF65-F5344CB8AC3E}">
        <p14:creationId xmlns:p14="http://schemas.microsoft.com/office/powerpoint/2010/main" val="39836736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65251">
                                            <p:txEl>
                                              <p:pRg st="0" end="0"/>
                                            </p:txEl>
                                          </p:spTgt>
                                        </p:tgtEl>
                                        <p:attrNameLst>
                                          <p:attrName>style.visibility</p:attrName>
                                        </p:attrNameLst>
                                      </p:cBhvr>
                                      <p:to>
                                        <p:strVal val="visible"/>
                                      </p:to>
                                    </p:set>
                                    <p:animEffect transition="in" filter="fade">
                                      <p:cBhvr>
                                        <p:cTn id="7" dur="1000">
                                          <p:stCondLst>
                                            <p:cond delay="0"/>
                                          </p:stCondLst>
                                        </p:cTn>
                                        <p:tgtEl>
                                          <p:spTgt spid="565251">
                                            <p:txEl>
                                              <p:pRg st="0" end="0"/>
                                            </p:txEl>
                                          </p:spTgt>
                                        </p:tgtEl>
                                      </p:cBhvr>
                                    </p:animEffect>
                                    <p:anim calcmode="lin" valueType="num">
                                      <p:cBhvr>
                                        <p:cTn id="8" dur="1000" fill="hold">
                                          <p:stCondLst>
                                            <p:cond delay="0"/>
                                          </p:stCondLst>
                                        </p:cTn>
                                        <p:tgtEl>
                                          <p:spTgt spid="565251">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6525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52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sz="3600"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Методику розслідування злочинів проти власності поділяють на:</a:t>
            </a:r>
            <a:endParaRPr lang="uk-UA" sz="3600"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5" name="Прямоугольник 4"/>
          <p:cNvSpPr/>
          <p:nvPr/>
        </p:nvSpPr>
        <p:spPr>
          <a:xfrm>
            <a:off x="142875" y="2428875"/>
            <a:ext cx="2000250" cy="92868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Методика розслідування крадіжки</a:t>
            </a:r>
            <a:endParaRPr lang="uk-UA" dirty="0"/>
          </a:p>
        </p:txBody>
      </p:sp>
      <p:sp>
        <p:nvSpPr>
          <p:cNvPr id="6" name="Прямоугольник 5"/>
          <p:cNvSpPr/>
          <p:nvPr/>
        </p:nvSpPr>
        <p:spPr>
          <a:xfrm>
            <a:off x="1785938" y="3786188"/>
            <a:ext cx="2071687" cy="1214437"/>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Методика розслідування грабежів та розбоїв</a:t>
            </a:r>
            <a:endParaRPr lang="uk-UA" dirty="0"/>
          </a:p>
        </p:txBody>
      </p:sp>
      <p:sp>
        <p:nvSpPr>
          <p:cNvPr id="7" name="Прямоугольник 6"/>
          <p:cNvSpPr/>
          <p:nvPr/>
        </p:nvSpPr>
        <p:spPr>
          <a:xfrm>
            <a:off x="4071938" y="2571750"/>
            <a:ext cx="2071687" cy="12144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Методика розслідування привласнення і розтрати </a:t>
            </a:r>
            <a:r>
              <a:rPr lang="ru-RU" dirty="0">
                <a:latin typeface="Times New Roman" pitchFamily="18" charset="0"/>
                <a:cs typeface="Times New Roman" pitchFamily="18" charset="0"/>
              </a:rPr>
              <a:t>майна</a:t>
            </a:r>
            <a:endParaRPr lang="uk-UA" dirty="0"/>
          </a:p>
        </p:txBody>
      </p:sp>
      <p:sp>
        <p:nvSpPr>
          <p:cNvPr id="8" name="Прямоугольник 7"/>
          <p:cNvSpPr/>
          <p:nvPr/>
        </p:nvSpPr>
        <p:spPr>
          <a:xfrm>
            <a:off x="7286625" y="2071688"/>
            <a:ext cx="1714500" cy="928687"/>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ru-RU" dirty="0">
                <a:latin typeface="Times New Roman" pitchFamily="18" charset="0"/>
                <a:cs typeface="Times New Roman" pitchFamily="18" charset="0"/>
              </a:rPr>
              <a:t>Методика </a:t>
            </a:r>
            <a:r>
              <a:rPr lang="uk-UA" dirty="0">
                <a:latin typeface="Times New Roman" pitchFamily="18" charset="0"/>
                <a:cs typeface="Times New Roman" pitchFamily="18" charset="0"/>
              </a:rPr>
              <a:t>розслідування шахрайства</a:t>
            </a:r>
            <a:endParaRPr lang="uk-UA" dirty="0"/>
          </a:p>
        </p:txBody>
      </p:sp>
      <p:sp>
        <p:nvSpPr>
          <p:cNvPr id="9" name="Прямоугольник 8"/>
          <p:cNvSpPr/>
          <p:nvPr/>
        </p:nvSpPr>
        <p:spPr>
          <a:xfrm>
            <a:off x="6500813" y="3643313"/>
            <a:ext cx="1714500" cy="928687"/>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ru-RU" dirty="0">
                <a:latin typeface="Times New Roman" pitchFamily="18" charset="0"/>
                <a:cs typeface="Times New Roman" pitchFamily="18" charset="0"/>
              </a:rPr>
              <a:t>Методика </a:t>
            </a:r>
            <a:r>
              <a:rPr lang="ru-RU" noProof="1">
                <a:latin typeface="Times New Roman" pitchFamily="18" charset="0"/>
                <a:cs typeface="Times New Roman" pitchFamily="18" charset="0"/>
              </a:rPr>
              <a:t>розслідування вимагання</a:t>
            </a:r>
            <a:endParaRPr lang="uk-UA" dirty="0"/>
          </a:p>
        </p:txBody>
      </p:sp>
      <p:cxnSp>
        <p:nvCxnSpPr>
          <p:cNvPr id="11" name="Прямая со стрелкой 10"/>
          <p:cNvCxnSpPr/>
          <p:nvPr/>
        </p:nvCxnSpPr>
        <p:spPr>
          <a:xfrm rot="10800000" flipV="1">
            <a:off x="1000125" y="1571625"/>
            <a:ext cx="1000125" cy="78581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4" name="Прямая со стрелкой 13"/>
          <p:cNvCxnSpPr/>
          <p:nvPr/>
        </p:nvCxnSpPr>
        <p:spPr>
          <a:xfrm rot="5400000">
            <a:off x="2107406" y="2178844"/>
            <a:ext cx="2143125" cy="9286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Прямая со стрелкой 15"/>
          <p:cNvCxnSpPr/>
          <p:nvPr/>
        </p:nvCxnSpPr>
        <p:spPr>
          <a:xfrm rot="16200000" flipH="1">
            <a:off x="4572000" y="2000251"/>
            <a:ext cx="100012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Прямая со стрелкой 19"/>
          <p:cNvCxnSpPr/>
          <p:nvPr/>
        </p:nvCxnSpPr>
        <p:spPr>
          <a:xfrm rot="16200000" flipH="1">
            <a:off x="5607844" y="2035969"/>
            <a:ext cx="2071687" cy="100012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2" name="Прямая со стрелкой 21"/>
          <p:cNvCxnSpPr/>
          <p:nvPr/>
        </p:nvCxnSpPr>
        <p:spPr>
          <a:xfrm rot="16200000" flipH="1">
            <a:off x="7608095" y="1535906"/>
            <a:ext cx="500062" cy="42862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7298"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Інсценування квартирної крадіжки</a:t>
            </a:r>
            <a:r>
              <a:rPr lang="ru-RU" altLang="ru-RU" dirty="0">
                <a:solidFill>
                  <a:srgbClr val="FFFF00"/>
                </a:solidFill>
              </a:rPr>
              <a:t> </a:t>
            </a:r>
          </a:p>
        </p:txBody>
      </p:sp>
      <p:sp>
        <p:nvSpPr>
          <p:cNvPr id="567299" name="Rectangle 3"/>
          <p:cNvSpPr>
            <a:spLocks noGrp="1" noChangeArrowheads="1"/>
          </p:cNvSpPr>
          <p:nvPr>
            <p:ph type="body" idx="1"/>
          </p:nvPr>
        </p:nvSpPr>
        <p:spPr>
          <a:xfrm>
            <a:off x="0" y="1484313"/>
            <a:ext cx="8893175" cy="4897437"/>
          </a:xfrm>
        </p:spPr>
        <p:txBody>
          <a:bodyPr/>
          <a:lstStyle/>
          <a:p>
            <a:pPr marL="609600" indent="-609600">
              <a:buClr>
                <a:schemeClr val="tx1"/>
              </a:buClr>
              <a:buFont typeface="Wingdings" pitchFamily="2" charset="2"/>
              <a:buNone/>
            </a:pPr>
            <a:r>
              <a:rPr lang="uk-UA" altLang="ru-RU" b="1"/>
              <a:t>	</a:t>
            </a:r>
            <a:r>
              <a:rPr lang="en-US" altLang="ru-RU" b="1"/>
              <a:t>	</a:t>
            </a:r>
            <a:r>
              <a:rPr lang="uk-UA" altLang="ru-RU" b="1"/>
              <a:t>У практиці зустрічаються випадки інсценування квартирної крадіжки з метою укриття факту втрати або розтрати ввірених власнику приміщення документів, зброї, цінностей. </a:t>
            </a:r>
            <a:br>
              <a:rPr lang="uk-UA" altLang="ru-RU" b="1"/>
            </a:br>
            <a:r>
              <a:rPr lang="en-US" altLang="ru-RU" b="1"/>
              <a:t>	</a:t>
            </a:r>
            <a:r>
              <a:rPr lang="uk-UA" altLang="ru-RU" b="1"/>
              <a:t>З метою виявлення інсценування необхідно детально вивчити спосіб дії злочинців і залишені ними сліди.</a:t>
            </a:r>
            <a:r>
              <a:rPr lang="ru-RU" altLang="ru-RU"/>
              <a:t> </a:t>
            </a:r>
          </a:p>
        </p:txBody>
      </p:sp>
    </p:spTree>
    <p:extLst>
      <p:ext uri="{BB962C8B-B14F-4D97-AF65-F5344CB8AC3E}">
        <p14:creationId xmlns:p14="http://schemas.microsoft.com/office/powerpoint/2010/main" val="391492192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67298"/>
                                        </p:tgtEl>
                                        <p:attrNameLst>
                                          <p:attrName>style.visibility</p:attrName>
                                        </p:attrNameLst>
                                      </p:cBhvr>
                                      <p:to>
                                        <p:strVal val="visible"/>
                                      </p:to>
                                    </p:set>
                                    <p:animEffect transition="in" filter="wipe(down)">
                                      <p:cBhvr>
                                        <p:cTn id="7" dur="500"/>
                                        <p:tgtEl>
                                          <p:spTgt spid="56729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67299">
                                            <p:txEl>
                                              <p:pRg st="0" end="0"/>
                                            </p:txEl>
                                          </p:spTgt>
                                        </p:tgtEl>
                                        <p:attrNameLst>
                                          <p:attrName>style.visibility</p:attrName>
                                        </p:attrNameLst>
                                      </p:cBhvr>
                                      <p:to>
                                        <p:strVal val="visible"/>
                                      </p:to>
                                    </p:set>
                                    <p:animEffect transition="in" filter="fade">
                                      <p:cBhvr>
                                        <p:cTn id="11" dur="1000">
                                          <p:stCondLst>
                                            <p:cond delay="0"/>
                                          </p:stCondLst>
                                        </p:cTn>
                                        <p:tgtEl>
                                          <p:spTgt spid="567299">
                                            <p:txEl>
                                              <p:pRg st="0" end="0"/>
                                            </p:txEl>
                                          </p:spTgt>
                                        </p:tgtEl>
                                      </p:cBhvr>
                                    </p:animEffect>
                                    <p:anim calcmode="lin" valueType="num">
                                      <p:cBhvr>
                                        <p:cTn id="12" dur="1000" fill="hold">
                                          <p:stCondLst>
                                            <p:cond delay="0"/>
                                          </p:stCondLst>
                                        </p:cTn>
                                        <p:tgtEl>
                                          <p:spTgt spid="567299">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6729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7298" grpId="0"/>
      <p:bldP spid="567299"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195263" y="228600"/>
            <a:ext cx="8193087" cy="914400"/>
          </a:xfrm>
        </p:spPr>
        <p:txBody>
          <a:bodyPr/>
          <a:lstStyle/>
          <a:p>
            <a:pPr algn="ctr"/>
            <a:r>
              <a:rPr lang="uk-UA" altLang="ru-RU" dirty="0">
                <a:solidFill>
                  <a:srgbClr val="FFFF00"/>
                </a:solidFill>
              </a:rPr>
              <a:t>Допит потерпілого</a:t>
            </a:r>
            <a:r>
              <a:rPr lang="ru-RU" altLang="ru-RU" dirty="0">
                <a:solidFill>
                  <a:srgbClr val="FFFF00"/>
                </a:solidFill>
              </a:rPr>
              <a:t> </a:t>
            </a:r>
          </a:p>
        </p:txBody>
      </p:sp>
      <p:sp>
        <p:nvSpPr>
          <p:cNvPr id="568323" name="Rectangle 3"/>
          <p:cNvSpPr>
            <a:spLocks noGrp="1" noChangeArrowheads="1"/>
          </p:cNvSpPr>
          <p:nvPr>
            <p:ph type="body" idx="1"/>
          </p:nvPr>
        </p:nvSpPr>
        <p:spPr>
          <a:xfrm>
            <a:off x="395288" y="1341438"/>
            <a:ext cx="8353425" cy="5040312"/>
          </a:xfrm>
        </p:spPr>
        <p:txBody>
          <a:bodyPr/>
          <a:lstStyle/>
          <a:p>
            <a:pPr marL="609600" indent="-609600" algn="ctr">
              <a:buClr>
                <a:schemeClr val="tx1"/>
              </a:buClr>
              <a:buFont typeface="Wingdings" pitchFamily="2" charset="2"/>
              <a:buNone/>
            </a:pPr>
            <a:r>
              <a:rPr lang="uk-UA" altLang="ru-RU" sz="2800" b="1" dirty="0">
                <a:solidFill>
                  <a:srgbClr val="FF0000"/>
                </a:solidFill>
              </a:rPr>
              <a:t>Необхідно з'ясувати:</a:t>
            </a:r>
            <a:r>
              <a:rPr lang="ru-RU" altLang="ru-RU" dirty="0"/>
              <a:t> </a:t>
            </a:r>
          </a:p>
          <a:p>
            <a:pPr marL="609600" indent="-609600">
              <a:buClr>
                <a:schemeClr val="tx1"/>
              </a:buClr>
              <a:buFont typeface="Wingdings" pitchFamily="2" charset="2"/>
              <a:buChar char="Ш"/>
            </a:pPr>
            <a:r>
              <a:rPr lang="uk-UA" altLang="ru-RU" sz="2800" b="1" dirty="0"/>
              <a:t>обставини, за яких він виявив крадіжку (де і коли потерпілий помітив крадіжку або дізнався про її </a:t>
            </a:r>
            <a:r>
              <a:rPr lang="uk-UA" altLang="ru-RU" sz="2800" b="1" dirty="0" smtClean="0"/>
              <a:t>вчинення); </a:t>
            </a:r>
            <a:endParaRPr lang="uk-UA" altLang="ru-RU" sz="2800" b="1" dirty="0"/>
          </a:p>
          <a:p>
            <a:pPr marL="609600" indent="-609600">
              <a:buClr>
                <a:schemeClr val="tx1"/>
              </a:buClr>
              <a:buFont typeface="Wingdings" pitchFamily="2" charset="2"/>
              <a:buChar char="Ш"/>
            </a:pPr>
            <a:r>
              <a:rPr lang="uk-UA" altLang="ru-RU" sz="2800" b="1" dirty="0"/>
              <a:t>зібрати відомості про викрадене майно і підозрюваних; </a:t>
            </a:r>
          </a:p>
          <a:p>
            <a:pPr marL="609600" indent="-609600">
              <a:buClr>
                <a:schemeClr val="tx1"/>
              </a:buClr>
              <a:buFont typeface="Wingdings" pitchFamily="2" charset="2"/>
              <a:buChar char="Ш"/>
            </a:pPr>
            <a:r>
              <a:rPr lang="uk-UA" altLang="ru-RU" sz="2800" b="1" dirty="0"/>
              <a:t>докладно розпитати про зміни, які він виявив в обстановці квартири після крадіжки і які можуть вказувати на ті чи інші дії злочинців.</a:t>
            </a:r>
            <a:r>
              <a:rPr lang="ru-RU" altLang="ru-RU" sz="2800" dirty="0"/>
              <a:t> </a:t>
            </a:r>
          </a:p>
        </p:txBody>
      </p:sp>
    </p:spTree>
    <p:extLst>
      <p:ext uri="{BB962C8B-B14F-4D97-AF65-F5344CB8AC3E}">
        <p14:creationId xmlns:p14="http://schemas.microsoft.com/office/powerpoint/2010/main" val="4143788287"/>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68322"/>
                                        </p:tgtEl>
                                        <p:attrNameLst>
                                          <p:attrName>style.visibility</p:attrName>
                                        </p:attrNameLst>
                                      </p:cBhvr>
                                      <p:to>
                                        <p:strVal val="visible"/>
                                      </p:to>
                                    </p:set>
                                    <p:animEffect transition="in" filter="wipe(down)">
                                      <p:cBhvr>
                                        <p:cTn id="7" dur="500"/>
                                        <p:tgtEl>
                                          <p:spTgt spid="568322"/>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68323">
                                            <p:txEl>
                                              <p:pRg st="0" end="0"/>
                                            </p:txEl>
                                          </p:spTgt>
                                        </p:tgtEl>
                                        <p:attrNameLst>
                                          <p:attrName>style.visibility</p:attrName>
                                        </p:attrNameLst>
                                      </p:cBhvr>
                                      <p:to>
                                        <p:strVal val="visible"/>
                                      </p:to>
                                    </p:set>
                                    <p:animEffect transition="in" filter="fade">
                                      <p:cBhvr>
                                        <p:cTn id="11" dur="1000">
                                          <p:stCondLst>
                                            <p:cond delay="0"/>
                                          </p:stCondLst>
                                        </p:cTn>
                                        <p:tgtEl>
                                          <p:spTgt spid="568323">
                                            <p:txEl>
                                              <p:pRg st="0" end="0"/>
                                            </p:txEl>
                                          </p:spTgt>
                                        </p:tgtEl>
                                      </p:cBhvr>
                                    </p:animEffect>
                                    <p:anim calcmode="lin" valueType="num">
                                      <p:cBhvr>
                                        <p:cTn id="12" dur="1000" fill="hold">
                                          <p:stCondLst>
                                            <p:cond delay="0"/>
                                          </p:stCondLst>
                                        </p:cTn>
                                        <p:tgtEl>
                                          <p:spTgt spid="568323">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68323">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68323">
                                            <p:txEl>
                                              <p:pRg st="1" end="1"/>
                                            </p:txEl>
                                          </p:spTgt>
                                        </p:tgtEl>
                                        <p:attrNameLst>
                                          <p:attrName>style.visibility</p:attrName>
                                        </p:attrNameLst>
                                      </p:cBhvr>
                                      <p:to>
                                        <p:strVal val="visible"/>
                                      </p:to>
                                    </p:set>
                                    <p:animEffect transition="in" filter="fade">
                                      <p:cBhvr>
                                        <p:cTn id="17" dur="1000">
                                          <p:stCondLst>
                                            <p:cond delay="0"/>
                                          </p:stCondLst>
                                        </p:cTn>
                                        <p:tgtEl>
                                          <p:spTgt spid="568323">
                                            <p:txEl>
                                              <p:pRg st="1" end="1"/>
                                            </p:txEl>
                                          </p:spTgt>
                                        </p:tgtEl>
                                      </p:cBhvr>
                                    </p:animEffect>
                                    <p:anim calcmode="lin" valueType="num">
                                      <p:cBhvr>
                                        <p:cTn id="18" dur="1000" fill="hold">
                                          <p:stCondLst>
                                            <p:cond delay="0"/>
                                          </p:stCondLst>
                                        </p:cTn>
                                        <p:tgtEl>
                                          <p:spTgt spid="568323">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68323">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68323">
                                            <p:txEl>
                                              <p:pRg st="2" end="2"/>
                                            </p:txEl>
                                          </p:spTgt>
                                        </p:tgtEl>
                                        <p:attrNameLst>
                                          <p:attrName>style.visibility</p:attrName>
                                        </p:attrNameLst>
                                      </p:cBhvr>
                                      <p:to>
                                        <p:strVal val="visible"/>
                                      </p:to>
                                    </p:set>
                                    <p:animEffect transition="in" filter="fade">
                                      <p:cBhvr>
                                        <p:cTn id="23" dur="1000">
                                          <p:stCondLst>
                                            <p:cond delay="0"/>
                                          </p:stCondLst>
                                        </p:cTn>
                                        <p:tgtEl>
                                          <p:spTgt spid="568323">
                                            <p:txEl>
                                              <p:pRg st="2" end="2"/>
                                            </p:txEl>
                                          </p:spTgt>
                                        </p:tgtEl>
                                      </p:cBhvr>
                                    </p:animEffect>
                                    <p:anim calcmode="lin" valueType="num">
                                      <p:cBhvr>
                                        <p:cTn id="24" dur="1000" fill="hold">
                                          <p:stCondLst>
                                            <p:cond delay="0"/>
                                          </p:stCondLst>
                                        </p:cTn>
                                        <p:tgtEl>
                                          <p:spTgt spid="568323">
                                            <p:txEl>
                                              <p:pRg st="2" end="2"/>
                                            </p:txEl>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68323">
                                            <p:txEl>
                                              <p:pRg st="2" end="2"/>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568323">
                                            <p:txEl>
                                              <p:pRg st="3" end="3"/>
                                            </p:txEl>
                                          </p:spTgt>
                                        </p:tgtEl>
                                        <p:attrNameLst>
                                          <p:attrName>style.visibility</p:attrName>
                                        </p:attrNameLst>
                                      </p:cBhvr>
                                      <p:to>
                                        <p:strVal val="visible"/>
                                      </p:to>
                                    </p:set>
                                    <p:animEffect transition="in" filter="fade">
                                      <p:cBhvr>
                                        <p:cTn id="29" dur="1000">
                                          <p:stCondLst>
                                            <p:cond delay="0"/>
                                          </p:stCondLst>
                                        </p:cTn>
                                        <p:tgtEl>
                                          <p:spTgt spid="568323">
                                            <p:txEl>
                                              <p:pRg st="3" end="3"/>
                                            </p:txEl>
                                          </p:spTgt>
                                        </p:tgtEl>
                                      </p:cBhvr>
                                    </p:animEffect>
                                    <p:anim calcmode="lin" valueType="num">
                                      <p:cBhvr>
                                        <p:cTn id="30" dur="1000" fill="hold">
                                          <p:stCondLst>
                                            <p:cond delay="0"/>
                                          </p:stCondLst>
                                        </p:cTn>
                                        <p:tgtEl>
                                          <p:spTgt spid="568323">
                                            <p:txEl>
                                              <p:pRg st="3" end="3"/>
                                            </p:txEl>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56832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322" grpId="0"/>
      <p:bldP spid="56832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195263" y="228600"/>
            <a:ext cx="8193087" cy="914400"/>
          </a:xfrm>
        </p:spPr>
        <p:txBody>
          <a:bodyPr/>
          <a:lstStyle/>
          <a:p>
            <a:pPr algn="ctr"/>
            <a:r>
              <a:rPr lang="uk-UA" altLang="ru-RU" dirty="0">
                <a:solidFill>
                  <a:srgbClr val="FFFF00"/>
                </a:solidFill>
              </a:rPr>
              <a:t>Допит потерпілого</a:t>
            </a:r>
            <a:endParaRPr lang="ru-RU" altLang="ru-RU" dirty="0">
              <a:solidFill>
                <a:srgbClr val="FFFF00"/>
              </a:solidFill>
            </a:endParaRPr>
          </a:p>
        </p:txBody>
      </p:sp>
      <p:sp>
        <p:nvSpPr>
          <p:cNvPr id="570371" name="Rectangle 3"/>
          <p:cNvSpPr>
            <a:spLocks noGrp="1" noChangeArrowheads="1"/>
          </p:cNvSpPr>
          <p:nvPr>
            <p:ph type="body" idx="1"/>
          </p:nvPr>
        </p:nvSpPr>
        <p:spPr>
          <a:xfrm>
            <a:off x="395288" y="1557338"/>
            <a:ext cx="8353425" cy="4824412"/>
          </a:xfrm>
        </p:spPr>
        <p:txBody>
          <a:bodyPr/>
          <a:lstStyle/>
          <a:p>
            <a:pPr marL="609600" indent="-609600">
              <a:lnSpc>
                <a:spcPct val="90000"/>
              </a:lnSpc>
              <a:buClr>
                <a:schemeClr val="tx1"/>
              </a:buClr>
              <a:buFont typeface="Wingdings" pitchFamily="2" charset="2"/>
              <a:buChar char="Ш"/>
            </a:pPr>
            <a:r>
              <a:rPr lang="uk-UA" altLang="ru-RU" sz="2800" b="1" dirty="0">
                <a:solidFill>
                  <a:srgbClr val="FF0000"/>
                </a:solidFill>
              </a:rPr>
              <a:t>групові</a:t>
            </a:r>
            <a:r>
              <a:rPr lang="uk-UA" altLang="ru-RU" sz="2800" b="1" dirty="0"/>
              <a:t> та </a:t>
            </a:r>
            <a:r>
              <a:rPr lang="uk-UA" altLang="ru-RU" sz="2800" b="1" dirty="0">
                <a:solidFill>
                  <a:srgbClr val="FF0000"/>
                </a:solidFill>
              </a:rPr>
              <a:t>індивідуальні</a:t>
            </a:r>
            <a:r>
              <a:rPr lang="uk-UA" altLang="ru-RU" sz="2800" b="1" dirty="0"/>
              <a:t> ознаки майна, що зникли після крадіжки;</a:t>
            </a:r>
          </a:p>
          <a:p>
            <a:pPr marL="609600" indent="-609600">
              <a:lnSpc>
                <a:spcPct val="90000"/>
              </a:lnSpc>
              <a:buClr>
                <a:schemeClr val="tx1"/>
              </a:buClr>
              <a:buFont typeface="Wingdings" pitchFamily="2" charset="2"/>
              <a:buChar char="Ш"/>
            </a:pPr>
            <a:r>
              <a:rPr lang="uk-UA" altLang="ru-RU" sz="2800" b="1" dirty="0"/>
              <a:t>кому могло бути відомо про наявність та місце знаходження викрадених цінностей;</a:t>
            </a:r>
          </a:p>
          <a:p>
            <a:pPr marL="609600" indent="-609600">
              <a:lnSpc>
                <a:spcPct val="90000"/>
              </a:lnSpc>
              <a:buClr>
                <a:schemeClr val="tx1"/>
              </a:buClr>
              <a:buFont typeface="Wingdings" pitchFamily="2" charset="2"/>
              <a:buChar char="Ш"/>
            </a:pPr>
            <a:r>
              <a:rPr lang="uk-UA" altLang="ru-RU" sz="2800" b="1" dirty="0"/>
              <a:t>чи повідомляв кому-небудь про це сам потерпілий, чи не відвідували його квартиру сторонні особи у зв'язку з ремонтом, обслуговуванням енергомережі, купівлею-продажем будь-яких речей </a:t>
            </a:r>
            <a:r>
              <a:rPr lang="uk-UA" altLang="ru-RU" sz="2800" b="1" dirty="0" smtClean="0"/>
              <a:t>і т</a:t>
            </a:r>
            <a:r>
              <a:rPr lang="uk-UA" altLang="ru-RU" sz="2800" b="1" dirty="0"/>
              <a:t>. д.</a:t>
            </a:r>
            <a:r>
              <a:rPr lang="ru-RU" altLang="ru-RU" sz="2800" dirty="0"/>
              <a:t> </a:t>
            </a:r>
          </a:p>
        </p:txBody>
      </p:sp>
    </p:spTree>
    <p:extLst>
      <p:ext uri="{BB962C8B-B14F-4D97-AF65-F5344CB8AC3E}">
        <p14:creationId xmlns:p14="http://schemas.microsoft.com/office/powerpoint/2010/main" val="303163380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70371">
                                            <p:txEl>
                                              <p:pRg st="0" end="0"/>
                                            </p:txEl>
                                          </p:spTgt>
                                        </p:tgtEl>
                                        <p:attrNameLst>
                                          <p:attrName>style.visibility</p:attrName>
                                        </p:attrNameLst>
                                      </p:cBhvr>
                                      <p:to>
                                        <p:strVal val="visible"/>
                                      </p:to>
                                    </p:set>
                                    <p:animEffect transition="in" filter="fade">
                                      <p:cBhvr>
                                        <p:cTn id="7" dur="1000">
                                          <p:stCondLst>
                                            <p:cond delay="0"/>
                                          </p:stCondLst>
                                        </p:cTn>
                                        <p:tgtEl>
                                          <p:spTgt spid="570371">
                                            <p:txEl>
                                              <p:pRg st="0" end="0"/>
                                            </p:txEl>
                                          </p:spTgt>
                                        </p:tgtEl>
                                      </p:cBhvr>
                                    </p:animEffect>
                                    <p:anim calcmode="lin" valueType="num">
                                      <p:cBhvr>
                                        <p:cTn id="8" dur="1000" fill="hold">
                                          <p:stCondLst>
                                            <p:cond delay="0"/>
                                          </p:stCondLst>
                                        </p:cTn>
                                        <p:tgtEl>
                                          <p:spTgt spid="570371">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70371">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70371">
                                            <p:txEl>
                                              <p:pRg st="1" end="1"/>
                                            </p:txEl>
                                          </p:spTgt>
                                        </p:tgtEl>
                                        <p:attrNameLst>
                                          <p:attrName>style.visibility</p:attrName>
                                        </p:attrNameLst>
                                      </p:cBhvr>
                                      <p:to>
                                        <p:strVal val="visible"/>
                                      </p:to>
                                    </p:set>
                                    <p:animEffect transition="in" filter="fade">
                                      <p:cBhvr>
                                        <p:cTn id="13" dur="1000">
                                          <p:stCondLst>
                                            <p:cond delay="0"/>
                                          </p:stCondLst>
                                        </p:cTn>
                                        <p:tgtEl>
                                          <p:spTgt spid="570371">
                                            <p:txEl>
                                              <p:pRg st="1" end="1"/>
                                            </p:txEl>
                                          </p:spTgt>
                                        </p:tgtEl>
                                      </p:cBhvr>
                                    </p:animEffect>
                                    <p:anim calcmode="lin" valueType="num">
                                      <p:cBhvr>
                                        <p:cTn id="14" dur="1000" fill="hold">
                                          <p:stCondLst>
                                            <p:cond delay="0"/>
                                          </p:stCondLst>
                                        </p:cTn>
                                        <p:tgtEl>
                                          <p:spTgt spid="570371">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70371">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70371">
                                            <p:txEl>
                                              <p:pRg st="2" end="2"/>
                                            </p:txEl>
                                          </p:spTgt>
                                        </p:tgtEl>
                                        <p:attrNameLst>
                                          <p:attrName>style.visibility</p:attrName>
                                        </p:attrNameLst>
                                      </p:cBhvr>
                                      <p:to>
                                        <p:strVal val="visible"/>
                                      </p:to>
                                    </p:set>
                                    <p:animEffect transition="in" filter="fade">
                                      <p:cBhvr>
                                        <p:cTn id="19" dur="1000">
                                          <p:stCondLst>
                                            <p:cond delay="0"/>
                                          </p:stCondLst>
                                        </p:cTn>
                                        <p:tgtEl>
                                          <p:spTgt spid="570371">
                                            <p:txEl>
                                              <p:pRg st="2" end="2"/>
                                            </p:txEl>
                                          </p:spTgt>
                                        </p:tgtEl>
                                      </p:cBhvr>
                                    </p:animEffect>
                                    <p:anim calcmode="lin" valueType="num">
                                      <p:cBhvr>
                                        <p:cTn id="20" dur="1000" fill="hold">
                                          <p:stCondLst>
                                            <p:cond delay="0"/>
                                          </p:stCondLst>
                                        </p:cTn>
                                        <p:tgtEl>
                                          <p:spTgt spid="570371">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703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1"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a:xfrm>
            <a:off x="195263" y="228600"/>
            <a:ext cx="8193087" cy="914400"/>
          </a:xfrm>
        </p:spPr>
        <p:txBody>
          <a:bodyPr/>
          <a:lstStyle/>
          <a:p>
            <a:pPr algn="ctr"/>
            <a:r>
              <a:rPr lang="uk-UA" altLang="ru-RU" dirty="0">
                <a:solidFill>
                  <a:srgbClr val="FFFF00"/>
                </a:solidFill>
              </a:rPr>
              <a:t>Розшук викраденого</a:t>
            </a:r>
            <a:r>
              <a:rPr lang="ru-RU" altLang="ru-RU" dirty="0">
                <a:solidFill>
                  <a:srgbClr val="FFFF00"/>
                </a:solidFill>
              </a:rPr>
              <a:t> </a:t>
            </a:r>
          </a:p>
        </p:txBody>
      </p:sp>
      <p:sp>
        <p:nvSpPr>
          <p:cNvPr id="569347" name="Rectangle 3"/>
          <p:cNvSpPr>
            <a:spLocks noGrp="1" noChangeArrowheads="1"/>
          </p:cNvSpPr>
          <p:nvPr>
            <p:ph type="body" idx="1"/>
          </p:nvPr>
        </p:nvSpPr>
        <p:spPr>
          <a:xfrm>
            <a:off x="0" y="1484313"/>
            <a:ext cx="8675688" cy="4897437"/>
          </a:xfrm>
        </p:spPr>
        <p:txBody>
          <a:bodyPr/>
          <a:lstStyle/>
          <a:p>
            <a:pPr marL="609600" indent="-609600">
              <a:lnSpc>
                <a:spcPct val="90000"/>
              </a:lnSpc>
              <a:buClr>
                <a:schemeClr val="tx1"/>
              </a:buClr>
              <a:buFont typeface="Wingdings" pitchFamily="2" charset="2"/>
              <a:buNone/>
            </a:pPr>
            <a:r>
              <a:rPr lang="uk-UA" altLang="ru-RU" sz="2800" b="1" dirty="0"/>
              <a:t>	</a:t>
            </a:r>
            <a:r>
              <a:rPr lang="en-US" altLang="ru-RU" sz="2800" b="1" dirty="0"/>
              <a:t>	</a:t>
            </a:r>
            <a:r>
              <a:rPr lang="uk-UA" altLang="ru-RU" sz="2800" b="1" dirty="0"/>
              <a:t>Як правило, проводиться працівниками міліції і починається негайно після отримання ними відомостей про </a:t>
            </a:r>
            <a:r>
              <a:rPr lang="uk-UA" altLang="ru-RU" sz="2800" b="1" dirty="0" smtClean="0"/>
              <a:t>вчинену крадіжку. </a:t>
            </a:r>
            <a:r>
              <a:rPr lang="uk-UA" altLang="ru-RU" sz="2800" b="1" dirty="0"/>
              <a:t/>
            </a:r>
            <a:br>
              <a:rPr lang="uk-UA" altLang="ru-RU" sz="2800" b="1" dirty="0"/>
            </a:br>
            <a:r>
              <a:rPr lang="en-US" altLang="ru-RU" sz="2800" b="1" dirty="0"/>
              <a:t>	</a:t>
            </a:r>
            <a:r>
              <a:rPr lang="uk-UA" altLang="ru-RU" sz="2800" b="1" dirty="0"/>
              <a:t>З цією метою організовується перевірка ринків, закупівельних пунктів, комісійних магазинів, ломбардів. Якщо для реалізації викраденого злочинець міг виїхати в інше місце, необхідно інформувати органи міліції відповідних районів і областей про прикмети злочинців і викраденого майна.</a:t>
            </a:r>
            <a:r>
              <a:rPr lang="ru-RU" altLang="ru-RU" sz="2800" dirty="0"/>
              <a:t> </a:t>
            </a:r>
          </a:p>
        </p:txBody>
      </p:sp>
    </p:spTree>
    <p:extLst>
      <p:ext uri="{BB962C8B-B14F-4D97-AF65-F5344CB8AC3E}">
        <p14:creationId xmlns:p14="http://schemas.microsoft.com/office/powerpoint/2010/main" val="130507232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69346"/>
                                        </p:tgtEl>
                                        <p:attrNameLst>
                                          <p:attrName>style.visibility</p:attrName>
                                        </p:attrNameLst>
                                      </p:cBhvr>
                                      <p:to>
                                        <p:strVal val="visible"/>
                                      </p:to>
                                    </p:set>
                                    <p:animEffect transition="in" filter="wipe(down)">
                                      <p:cBhvr>
                                        <p:cTn id="7" dur="500"/>
                                        <p:tgtEl>
                                          <p:spTgt spid="569346"/>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69347">
                                            <p:txEl>
                                              <p:pRg st="0" end="0"/>
                                            </p:txEl>
                                          </p:spTgt>
                                        </p:tgtEl>
                                        <p:attrNameLst>
                                          <p:attrName>style.visibility</p:attrName>
                                        </p:attrNameLst>
                                      </p:cBhvr>
                                      <p:to>
                                        <p:strVal val="visible"/>
                                      </p:to>
                                    </p:set>
                                    <p:animEffect transition="in" filter="fade">
                                      <p:cBhvr>
                                        <p:cTn id="11" dur="1000">
                                          <p:stCondLst>
                                            <p:cond delay="0"/>
                                          </p:stCondLst>
                                        </p:cTn>
                                        <p:tgtEl>
                                          <p:spTgt spid="569347">
                                            <p:txEl>
                                              <p:pRg st="0" end="0"/>
                                            </p:txEl>
                                          </p:spTgt>
                                        </p:tgtEl>
                                      </p:cBhvr>
                                    </p:animEffect>
                                    <p:anim calcmode="lin" valueType="num">
                                      <p:cBhvr>
                                        <p:cTn id="12" dur="1000" fill="hold">
                                          <p:stCondLst>
                                            <p:cond delay="0"/>
                                          </p:stCondLst>
                                        </p:cTn>
                                        <p:tgtEl>
                                          <p:spTgt spid="569347">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6934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9346" grpId="0"/>
      <p:bldP spid="569347"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195263" y="228600"/>
            <a:ext cx="8193087" cy="914400"/>
          </a:xfrm>
          <a:noFill/>
        </p:spPr>
        <p:txBody>
          <a:bodyPr>
            <a:normAutofit fontScale="90000"/>
          </a:bodyPr>
          <a:lstStyle/>
          <a:p>
            <a:pPr algn="ctr">
              <a:lnSpc>
                <a:spcPct val="90000"/>
              </a:lnSpc>
            </a:pPr>
            <a:r>
              <a:rPr lang="uk-UA" altLang="ru-RU" dirty="0">
                <a:solidFill>
                  <a:srgbClr val="FFFF00"/>
                </a:solidFill>
              </a:rPr>
              <a:t>Розслідування квартирних крадіжок</a:t>
            </a:r>
            <a:r>
              <a:rPr lang="ru-RU" altLang="ru-RU" dirty="0">
                <a:solidFill>
                  <a:srgbClr val="FFFF00"/>
                </a:solidFill>
              </a:rPr>
              <a:t> </a:t>
            </a:r>
          </a:p>
        </p:txBody>
      </p:sp>
      <p:sp>
        <p:nvSpPr>
          <p:cNvPr id="571395" name="Rectangle 3"/>
          <p:cNvSpPr>
            <a:spLocks noGrp="1" noChangeArrowheads="1"/>
          </p:cNvSpPr>
          <p:nvPr>
            <p:ph type="body" idx="1"/>
          </p:nvPr>
        </p:nvSpPr>
        <p:spPr>
          <a:xfrm>
            <a:off x="-180975" y="1341438"/>
            <a:ext cx="9001125" cy="5040312"/>
          </a:xfrm>
        </p:spPr>
        <p:txBody>
          <a:bodyPr/>
          <a:lstStyle/>
          <a:p>
            <a:pPr marL="609600" indent="-609600">
              <a:buClr>
                <a:schemeClr val="tx1"/>
              </a:buClr>
              <a:buFont typeface="Wingdings" pitchFamily="2" charset="2"/>
              <a:buNone/>
            </a:pPr>
            <a:r>
              <a:rPr lang="uk-UA" altLang="ru-RU" b="1"/>
              <a:t>	</a:t>
            </a:r>
            <a:r>
              <a:rPr lang="en-US" altLang="ru-RU" b="1"/>
              <a:t>	</a:t>
            </a:r>
            <a:r>
              <a:rPr lang="uk-UA" altLang="ru-RU" b="1"/>
              <a:t>Велике значення для розшуку злочинців має використання криміналістичного обліку (кримінальної реєстрації) і знайдених на місці крадіжки речових доказів.</a:t>
            </a:r>
            <a:br>
              <a:rPr lang="uk-UA" altLang="ru-RU" b="1"/>
            </a:br>
            <a:r>
              <a:rPr lang="en-US" altLang="ru-RU" b="1"/>
              <a:t>	</a:t>
            </a:r>
            <a:r>
              <a:rPr lang="uk-UA" altLang="ru-RU" b="1"/>
              <a:t>Виявлені при огляді місця події сліди пальців рук злочинців повинні бути перевірені по дактилоскопічній картотеці.</a:t>
            </a:r>
            <a:r>
              <a:rPr lang="ru-RU" altLang="ru-RU"/>
              <a:t> </a:t>
            </a:r>
          </a:p>
        </p:txBody>
      </p:sp>
    </p:spTree>
    <p:extLst>
      <p:ext uri="{BB962C8B-B14F-4D97-AF65-F5344CB8AC3E}">
        <p14:creationId xmlns:p14="http://schemas.microsoft.com/office/powerpoint/2010/main" val="255666418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71394"/>
                                        </p:tgtEl>
                                        <p:attrNameLst>
                                          <p:attrName>style.visibility</p:attrName>
                                        </p:attrNameLst>
                                      </p:cBhvr>
                                      <p:to>
                                        <p:strVal val="visible"/>
                                      </p:to>
                                    </p:set>
                                    <p:animEffect transition="in" filter="wipe(down)">
                                      <p:cBhvr>
                                        <p:cTn id="7" dur="500"/>
                                        <p:tgtEl>
                                          <p:spTgt spid="571394"/>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71395">
                                            <p:txEl>
                                              <p:pRg st="0" end="0"/>
                                            </p:txEl>
                                          </p:spTgt>
                                        </p:tgtEl>
                                        <p:attrNameLst>
                                          <p:attrName>style.visibility</p:attrName>
                                        </p:attrNameLst>
                                      </p:cBhvr>
                                      <p:to>
                                        <p:strVal val="visible"/>
                                      </p:to>
                                    </p:set>
                                    <p:animEffect transition="in" filter="fade">
                                      <p:cBhvr>
                                        <p:cTn id="11" dur="1000">
                                          <p:stCondLst>
                                            <p:cond delay="0"/>
                                          </p:stCondLst>
                                        </p:cTn>
                                        <p:tgtEl>
                                          <p:spTgt spid="571395">
                                            <p:txEl>
                                              <p:pRg st="0" end="0"/>
                                            </p:txEl>
                                          </p:spTgt>
                                        </p:tgtEl>
                                      </p:cBhvr>
                                    </p:animEffect>
                                    <p:anim calcmode="lin" valueType="num">
                                      <p:cBhvr>
                                        <p:cTn id="12" dur="1000" fill="hold">
                                          <p:stCondLst>
                                            <p:cond delay="0"/>
                                          </p:stCondLst>
                                        </p:cTn>
                                        <p:tgtEl>
                                          <p:spTgt spid="571395">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7139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1394" grpId="0"/>
      <p:bldP spid="571395"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uk-UA" altLang="ru-RU" dirty="0">
                <a:solidFill>
                  <a:srgbClr val="FFFF00"/>
                </a:solidFill>
              </a:rPr>
              <a:t>Розслідування квартирних крадіжок</a:t>
            </a:r>
            <a:endParaRPr lang="ru-RU" altLang="ru-RU" dirty="0">
              <a:solidFill>
                <a:srgbClr val="FFFF00"/>
              </a:solidFill>
            </a:endParaRPr>
          </a:p>
        </p:txBody>
      </p:sp>
      <p:sp>
        <p:nvSpPr>
          <p:cNvPr id="572419" name="Rectangle 3"/>
          <p:cNvSpPr>
            <a:spLocks noGrp="1" noChangeArrowheads="1"/>
          </p:cNvSpPr>
          <p:nvPr>
            <p:ph type="body" idx="1"/>
          </p:nvPr>
        </p:nvSpPr>
        <p:spPr>
          <a:xfrm>
            <a:off x="0" y="1628775"/>
            <a:ext cx="9144000" cy="4752975"/>
          </a:xfrm>
        </p:spPr>
        <p:txBody>
          <a:bodyPr/>
          <a:lstStyle/>
          <a:p>
            <a:pPr marL="609600" indent="-609600">
              <a:buClr>
                <a:schemeClr val="tx1"/>
              </a:buClr>
              <a:buFont typeface="Wingdings" pitchFamily="2" charset="2"/>
              <a:buNone/>
            </a:pPr>
            <a:r>
              <a:rPr lang="uk-UA" altLang="ru-RU" b="1"/>
              <a:t>	</a:t>
            </a:r>
            <a:r>
              <a:rPr lang="en-US" altLang="ru-RU" b="1"/>
              <a:t>	</a:t>
            </a:r>
            <a:r>
              <a:rPr lang="uk-UA" altLang="ru-RU" b="1"/>
              <a:t>Встановлені в процесі розслідування способи вчинення крадіжки потрібно порівняти із способами аналогічних крадіжок, скоєних за останній час в даній місцевості.</a:t>
            </a:r>
            <a:br>
              <a:rPr lang="uk-UA" altLang="ru-RU" b="1"/>
            </a:br>
            <a:r>
              <a:rPr lang="en-US" altLang="ru-RU" b="1"/>
              <a:t>	</a:t>
            </a:r>
            <a:r>
              <a:rPr lang="uk-UA" altLang="ru-RU" b="1"/>
              <a:t>З цією метою використовуються відомості, наявні в органах міліції та прокуратури.</a:t>
            </a:r>
            <a:r>
              <a:rPr lang="ru-RU" altLang="ru-RU"/>
              <a:t> </a:t>
            </a:r>
          </a:p>
        </p:txBody>
      </p:sp>
    </p:spTree>
    <p:extLst>
      <p:ext uri="{BB962C8B-B14F-4D97-AF65-F5344CB8AC3E}">
        <p14:creationId xmlns:p14="http://schemas.microsoft.com/office/powerpoint/2010/main" val="346317898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72418"/>
                                        </p:tgtEl>
                                        <p:attrNameLst>
                                          <p:attrName>style.visibility</p:attrName>
                                        </p:attrNameLst>
                                      </p:cBhvr>
                                      <p:to>
                                        <p:strVal val="visible"/>
                                      </p:to>
                                    </p:set>
                                    <p:animEffect transition="in" filter="wipe(down)">
                                      <p:cBhvr>
                                        <p:cTn id="7" dur="500"/>
                                        <p:tgtEl>
                                          <p:spTgt spid="57241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72419">
                                            <p:txEl>
                                              <p:pRg st="0" end="0"/>
                                            </p:txEl>
                                          </p:spTgt>
                                        </p:tgtEl>
                                        <p:attrNameLst>
                                          <p:attrName>style.visibility</p:attrName>
                                        </p:attrNameLst>
                                      </p:cBhvr>
                                      <p:to>
                                        <p:strVal val="visible"/>
                                      </p:to>
                                    </p:set>
                                    <p:animEffect transition="in" filter="fade">
                                      <p:cBhvr>
                                        <p:cTn id="11" dur="1000">
                                          <p:stCondLst>
                                            <p:cond delay="0"/>
                                          </p:stCondLst>
                                        </p:cTn>
                                        <p:tgtEl>
                                          <p:spTgt spid="572419">
                                            <p:txEl>
                                              <p:pRg st="0" end="0"/>
                                            </p:txEl>
                                          </p:spTgt>
                                        </p:tgtEl>
                                      </p:cBhvr>
                                    </p:animEffect>
                                    <p:anim calcmode="lin" valueType="num">
                                      <p:cBhvr>
                                        <p:cTn id="12" dur="1000" fill="hold">
                                          <p:stCondLst>
                                            <p:cond delay="0"/>
                                          </p:stCondLst>
                                        </p:cTn>
                                        <p:tgtEl>
                                          <p:spTgt spid="572419">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724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2418" grpId="0"/>
      <p:bldP spid="572419"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dirty="0" err="1">
                <a:solidFill>
                  <a:srgbClr val="FFFF00"/>
                </a:solidFill>
              </a:rPr>
              <a:t>Розслідування</a:t>
            </a:r>
            <a:r>
              <a:rPr lang="ru-RU" altLang="ru-RU" dirty="0">
                <a:solidFill>
                  <a:srgbClr val="FFFF00"/>
                </a:solidFill>
              </a:rPr>
              <a:t> </a:t>
            </a:r>
            <a:r>
              <a:rPr lang="ru-RU" altLang="ru-RU" dirty="0" err="1">
                <a:solidFill>
                  <a:srgbClr val="FFFF00"/>
                </a:solidFill>
              </a:rPr>
              <a:t>кишенькових</a:t>
            </a:r>
            <a:r>
              <a:rPr lang="ru-RU" altLang="ru-RU" dirty="0">
                <a:solidFill>
                  <a:srgbClr val="FFFF00"/>
                </a:solidFill>
              </a:rPr>
              <a:t> </a:t>
            </a:r>
            <a:r>
              <a:rPr lang="ru-RU" altLang="ru-RU" dirty="0" err="1">
                <a:solidFill>
                  <a:srgbClr val="FFFF00"/>
                </a:solidFill>
              </a:rPr>
              <a:t>крадіжок</a:t>
            </a:r>
            <a:endParaRPr lang="ru-RU" altLang="ru-RU" dirty="0">
              <a:solidFill>
                <a:srgbClr val="FFFF00"/>
              </a:solidFill>
            </a:endParaRPr>
          </a:p>
        </p:txBody>
      </p:sp>
      <p:sp>
        <p:nvSpPr>
          <p:cNvPr id="573443" name="Rectangle 3"/>
          <p:cNvSpPr>
            <a:spLocks noGrp="1" noChangeArrowheads="1"/>
          </p:cNvSpPr>
          <p:nvPr>
            <p:ph type="body" idx="1"/>
          </p:nvPr>
        </p:nvSpPr>
        <p:spPr>
          <a:xfrm>
            <a:off x="-180975" y="1484313"/>
            <a:ext cx="8856663" cy="4824412"/>
          </a:xfrm>
        </p:spPr>
        <p:txBody>
          <a:bodyPr/>
          <a:lstStyle/>
          <a:p>
            <a:pPr marL="609600" indent="-609600">
              <a:lnSpc>
                <a:spcPct val="90000"/>
              </a:lnSpc>
              <a:buFont typeface="Wingdings" pitchFamily="2" charset="2"/>
              <a:buNone/>
            </a:pPr>
            <a:r>
              <a:rPr lang="en-US" altLang="ru-RU" b="1" dirty="0"/>
              <a:t>		</a:t>
            </a:r>
            <a:r>
              <a:rPr lang="uk-UA" altLang="ru-RU" b="1" dirty="0" smtClean="0"/>
              <a:t>Кримінальні провадження щодо  кишенькових крадіжок розпочинаються як правило в результаті </a:t>
            </a:r>
            <a:r>
              <a:rPr lang="uk-UA" altLang="ru-RU" b="1" dirty="0" smtClean="0">
                <a:solidFill>
                  <a:srgbClr val="FF0000"/>
                </a:solidFill>
              </a:rPr>
              <a:t>затримання злочинця на місці злочину</a:t>
            </a:r>
            <a:r>
              <a:rPr lang="uk-UA" altLang="ru-RU" b="1" dirty="0" smtClean="0"/>
              <a:t> або </a:t>
            </a:r>
            <a:r>
              <a:rPr lang="uk-UA" altLang="ru-RU" b="1" dirty="0" smtClean="0">
                <a:solidFill>
                  <a:srgbClr val="FF0000"/>
                </a:solidFill>
              </a:rPr>
              <a:t>за заявою потерпілого</a:t>
            </a:r>
            <a:r>
              <a:rPr lang="uk-UA" altLang="ru-RU" b="1" dirty="0" smtClean="0"/>
              <a:t>, коли злочинцеві вдалося втекти</a:t>
            </a:r>
            <a:r>
              <a:rPr lang="ru-RU" altLang="ru-RU" b="1" dirty="0" smtClean="0"/>
              <a:t>.</a:t>
            </a:r>
            <a:endParaRPr lang="ru-RU" altLang="ru-RU" b="1" dirty="0"/>
          </a:p>
          <a:p>
            <a:pPr marL="609600" indent="-609600">
              <a:lnSpc>
                <a:spcPct val="90000"/>
              </a:lnSpc>
              <a:buFont typeface="Wingdings" pitchFamily="2" charset="2"/>
              <a:buNone/>
            </a:pPr>
            <a:r>
              <a:rPr lang="en-US" altLang="ru-RU" b="1" dirty="0"/>
              <a:t>		</a:t>
            </a:r>
            <a:r>
              <a:rPr lang="ru-RU" altLang="ru-RU" b="1" dirty="0"/>
              <a:t>При </a:t>
            </a:r>
            <a:r>
              <a:rPr lang="uk-UA" altLang="ru-RU" b="1" dirty="0" smtClean="0">
                <a:solidFill>
                  <a:srgbClr val="FF0000"/>
                </a:solidFill>
              </a:rPr>
              <a:t>затриманні на місці злочину</a:t>
            </a:r>
            <a:r>
              <a:rPr lang="uk-UA" altLang="ru-RU" b="1" dirty="0" smtClean="0"/>
              <a:t> основне завдання слідчого полягає у перевірці причетності затриманого до крадіжки, виявленні і процесуальній фіксації доказів</a:t>
            </a:r>
            <a:r>
              <a:rPr lang="ru-RU" altLang="ru-RU" b="1" dirty="0" smtClean="0"/>
              <a:t>.</a:t>
            </a:r>
            <a:endParaRPr lang="ru-RU" altLang="ru-RU" b="1" dirty="0"/>
          </a:p>
        </p:txBody>
      </p:sp>
    </p:spTree>
    <p:extLst>
      <p:ext uri="{BB962C8B-B14F-4D97-AF65-F5344CB8AC3E}">
        <p14:creationId xmlns:p14="http://schemas.microsoft.com/office/powerpoint/2010/main" val="133667853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73442"/>
                                        </p:tgtEl>
                                        <p:attrNameLst>
                                          <p:attrName>style.visibility</p:attrName>
                                        </p:attrNameLst>
                                      </p:cBhvr>
                                      <p:to>
                                        <p:strVal val="visible"/>
                                      </p:to>
                                    </p:set>
                                    <p:animEffect transition="in" filter="wipe(down)">
                                      <p:cBhvr>
                                        <p:cTn id="7" dur="500"/>
                                        <p:tgtEl>
                                          <p:spTgt spid="573442"/>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73443">
                                            <p:txEl>
                                              <p:pRg st="0" end="0"/>
                                            </p:txEl>
                                          </p:spTgt>
                                        </p:tgtEl>
                                        <p:attrNameLst>
                                          <p:attrName>style.visibility</p:attrName>
                                        </p:attrNameLst>
                                      </p:cBhvr>
                                      <p:to>
                                        <p:strVal val="visible"/>
                                      </p:to>
                                    </p:set>
                                    <p:animEffect transition="in" filter="fade">
                                      <p:cBhvr>
                                        <p:cTn id="11" dur="1000">
                                          <p:stCondLst>
                                            <p:cond delay="0"/>
                                          </p:stCondLst>
                                        </p:cTn>
                                        <p:tgtEl>
                                          <p:spTgt spid="573443">
                                            <p:txEl>
                                              <p:pRg st="0" end="0"/>
                                            </p:txEl>
                                          </p:spTgt>
                                        </p:tgtEl>
                                      </p:cBhvr>
                                    </p:animEffect>
                                    <p:anim calcmode="lin" valueType="num">
                                      <p:cBhvr>
                                        <p:cTn id="12" dur="1000" fill="hold">
                                          <p:stCondLst>
                                            <p:cond delay="0"/>
                                          </p:stCondLst>
                                        </p:cTn>
                                        <p:tgtEl>
                                          <p:spTgt spid="573443">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73443">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73443">
                                            <p:txEl>
                                              <p:pRg st="1" end="1"/>
                                            </p:txEl>
                                          </p:spTgt>
                                        </p:tgtEl>
                                        <p:attrNameLst>
                                          <p:attrName>style.visibility</p:attrName>
                                        </p:attrNameLst>
                                      </p:cBhvr>
                                      <p:to>
                                        <p:strVal val="visible"/>
                                      </p:to>
                                    </p:set>
                                    <p:animEffect transition="in" filter="fade">
                                      <p:cBhvr>
                                        <p:cTn id="17" dur="1000">
                                          <p:stCondLst>
                                            <p:cond delay="0"/>
                                          </p:stCondLst>
                                        </p:cTn>
                                        <p:tgtEl>
                                          <p:spTgt spid="573443">
                                            <p:txEl>
                                              <p:pRg st="1" end="1"/>
                                            </p:txEl>
                                          </p:spTgt>
                                        </p:tgtEl>
                                      </p:cBhvr>
                                    </p:animEffect>
                                    <p:anim calcmode="lin" valueType="num">
                                      <p:cBhvr>
                                        <p:cTn id="18" dur="1000" fill="hold">
                                          <p:stCondLst>
                                            <p:cond delay="0"/>
                                          </p:stCondLst>
                                        </p:cTn>
                                        <p:tgtEl>
                                          <p:spTgt spid="573443">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7344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42" grpId="0"/>
      <p:bldP spid="573443"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dirty="0" err="1">
                <a:solidFill>
                  <a:srgbClr val="FFFF00"/>
                </a:solidFill>
              </a:rPr>
              <a:t>Розслідування</a:t>
            </a:r>
            <a:r>
              <a:rPr lang="ru-RU" altLang="ru-RU" dirty="0">
                <a:solidFill>
                  <a:srgbClr val="FFFF00"/>
                </a:solidFill>
              </a:rPr>
              <a:t> </a:t>
            </a:r>
            <a:r>
              <a:rPr lang="ru-RU" altLang="ru-RU" dirty="0" err="1">
                <a:solidFill>
                  <a:srgbClr val="FFFF00"/>
                </a:solidFill>
              </a:rPr>
              <a:t>кишенькових</a:t>
            </a:r>
            <a:r>
              <a:rPr lang="ru-RU" altLang="ru-RU" dirty="0">
                <a:solidFill>
                  <a:srgbClr val="FFFF00"/>
                </a:solidFill>
              </a:rPr>
              <a:t> </a:t>
            </a:r>
            <a:r>
              <a:rPr lang="ru-RU" altLang="ru-RU" dirty="0" err="1">
                <a:solidFill>
                  <a:srgbClr val="FFFF00"/>
                </a:solidFill>
              </a:rPr>
              <a:t>крадіжок</a:t>
            </a:r>
            <a:endParaRPr lang="ru-RU" altLang="ru-RU" dirty="0">
              <a:solidFill>
                <a:srgbClr val="FFFF00"/>
              </a:solidFill>
            </a:endParaRPr>
          </a:p>
        </p:txBody>
      </p:sp>
      <p:sp>
        <p:nvSpPr>
          <p:cNvPr id="575491" name="Rectangle 3"/>
          <p:cNvSpPr>
            <a:spLocks noGrp="1" noChangeArrowheads="1"/>
          </p:cNvSpPr>
          <p:nvPr>
            <p:ph type="body" idx="1"/>
          </p:nvPr>
        </p:nvSpPr>
        <p:spPr>
          <a:xfrm>
            <a:off x="-180975" y="1340767"/>
            <a:ext cx="8929439" cy="4967957"/>
          </a:xfrm>
        </p:spPr>
        <p:txBody>
          <a:bodyPr/>
          <a:lstStyle/>
          <a:p>
            <a:pPr marL="609600" indent="-609600">
              <a:buFont typeface="Wingdings" pitchFamily="2" charset="2"/>
              <a:buNone/>
            </a:pPr>
            <a:r>
              <a:rPr lang="en-US" altLang="ru-RU" sz="3000" b="1" dirty="0"/>
              <a:t>	</a:t>
            </a:r>
            <a:r>
              <a:rPr lang="ru-RU" altLang="ru-RU" sz="3000" b="1" dirty="0"/>
              <a:t>    </a:t>
            </a:r>
            <a:r>
              <a:rPr lang="ru-RU" altLang="ru-RU" sz="2800" b="1" dirty="0"/>
              <a:t>У </a:t>
            </a:r>
            <a:r>
              <a:rPr lang="uk-UA" altLang="ru-RU" sz="2800" b="1" dirty="0" smtClean="0"/>
              <a:t>випадках, коли кримінальне провадження було розпочато за заявою потерпілого основне значення набувають оперативно-розшукові та слідчі (розшукові) дії щодо встановлення та затримання злочинця</a:t>
            </a:r>
            <a:r>
              <a:rPr lang="ru-RU" altLang="ru-RU" sz="2800" b="1" dirty="0" smtClean="0"/>
              <a:t>.</a:t>
            </a:r>
            <a:endParaRPr lang="ru-RU" altLang="ru-RU" sz="2800" b="1" dirty="0"/>
          </a:p>
          <a:p>
            <a:pPr marL="609600" indent="-609600">
              <a:buFont typeface="Wingdings" pitchFamily="2" charset="2"/>
              <a:buNone/>
            </a:pPr>
            <a:r>
              <a:rPr lang="en-US" altLang="ru-RU" sz="2800" b="1" dirty="0"/>
              <a:t>		</a:t>
            </a:r>
            <a:r>
              <a:rPr lang="uk-UA" altLang="ru-RU" sz="2800" b="1" dirty="0" smtClean="0"/>
              <a:t>Початковим в числі таких заходів є допит потерпілого, в ході якого отримують відомості про викрадені цінності</a:t>
            </a:r>
            <a:r>
              <a:rPr lang="ru-RU" altLang="ru-RU" sz="2800" b="1" dirty="0" smtClean="0"/>
              <a:t>, </a:t>
            </a:r>
            <a:r>
              <a:rPr lang="ru-RU" altLang="ru-RU" sz="2800" b="1" dirty="0"/>
              <a:t>час, </a:t>
            </a:r>
            <a:r>
              <a:rPr lang="uk-UA" altLang="ru-RU" sz="2800" b="1" dirty="0" smtClean="0"/>
              <a:t>місце та спосіб вчинення крадіжки підозрюваними</a:t>
            </a:r>
            <a:r>
              <a:rPr lang="ru-RU" altLang="ru-RU" sz="2800" b="1" dirty="0"/>
              <a:t>.</a:t>
            </a:r>
          </a:p>
        </p:txBody>
      </p:sp>
    </p:spTree>
    <p:extLst>
      <p:ext uri="{BB962C8B-B14F-4D97-AF65-F5344CB8AC3E}">
        <p14:creationId xmlns:p14="http://schemas.microsoft.com/office/powerpoint/2010/main" val="352656711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75491">
                                            <p:txEl>
                                              <p:pRg st="0" end="0"/>
                                            </p:txEl>
                                          </p:spTgt>
                                        </p:tgtEl>
                                        <p:attrNameLst>
                                          <p:attrName>style.visibility</p:attrName>
                                        </p:attrNameLst>
                                      </p:cBhvr>
                                      <p:to>
                                        <p:strVal val="visible"/>
                                      </p:to>
                                    </p:set>
                                    <p:animEffect transition="in" filter="fade">
                                      <p:cBhvr>
                                        <p:cTn id="7" dur="1000">
                                          <p:stCondLst>
                                            <p:cond delay="0"/>
                                          </p:stCondLst>
                                        </p:cTn>
                                        <p:tgtEl>
                                          <p:spTgt spid="575491">
                                            <p:txEl>
                                              <p:pRg st="0" end="0"/>
                                            </p:txEl>
                                          </p:spTgt>
                                        </p:tgtEl>
                                      </p:cBhvr>
                                    </p:animEffect>
                                    <p:anim calcmode="lin" valueType="num">
                                      <p:cBhvr>
                                        <p:cTn id="8" dur="1000" fill="hold">
                                          <p:stCondLst>
                                            <p:cond delay="0"/>
                                          </p:stCondLst>
                                        </p:cTn>
                                        <p:tgtEl>
                                          <p:spTgt spid="575491">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75491">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75491">
                                            <p:txEl>
                                              <p:pRg st="1" end="1"/>
                                            </p:txEl>
                                          </p:spTgt>
                                        </p:tgtEl>
                                        <p:attrNameLst>
                                          <p:attrName>style.visibility</p:attrName>
                                        </p:attrNameLst>
                                      </p:cBhvr>
                                      <p:to>
                                        <p:strVal val="visible"/>
                                      </p:to>
                                    </p:set>
                                    <p:animEffect transition="in" filter="fade">
                                      <p:cBhvr>
                                        <p:cTn id="13" dur="1000">
                                          <p:stCondLst>
                                            <p:cond delay="0"/>
                                          </p:stCondLst>
                                        </p:cTn>
                                        <p:tgtEl>
                                          <p:spTgt spid="575491">
                                            <p:txEl>
                                              <p:pRg st="1" end="1"/>
                                            </p:txEl>
                                          </p:spTgt>
                                        </p:tgtEl>
                                      </p:cBhvr>
                                    </p:animEffect>
                                    <p:anim calcmode="lin" valueType="num">
                                      <p:cBhvr>
                                        <p:cTn id="14" dur="1000" fill="hold">
                                          <p:stCondLst>
                                            <p:cond delay="0"/>
                                          </p:stCondLst>
                                        </p:cTn>
                                        <p:tgtEl>
                                          <p:spTgt spid="575491">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7549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1"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dirty="0" err="1">
                <a:solidFill>
                  <a:srgbClr val="FFFF00"/>
                </a:solidFill>
              </a:rPr>
              <a:t>Розслідування</a:t>
            </a:r>
            <a:r>
              <a:rPr lang="ru-RU" altLang="ru-RU" dirty="0">
                <a:solidFill>
                  <a:srgbClr val="FFFF00"/>
                </a:solidFill>
              </a:rPr>
              <a:t> </a:t>
            </a:r>
            <a:r>
              <a:rPr lang="ru-RU" altLang="ru-RU" dirty="0" err="1">
                <a:solidFill>
                  <a:srgbClr val="FFFF00"/>
                </a:solidFill>
              </a:rPr>
              <a:t>кишенькових</a:t>
            </a:r>
            <a:r>
              <a:rPr lang="ru-RU" altLang="ru-RU" dirty="0">
                <a:solidFill>
                  <a:srgbClr val="FFFF00"/>
                </a:solidFill>
              </a:rPr>
              <a:t> </a:t>
            </a:r>
            <a:r>
              <a:rPr lang="ru-RU" altLang="ru-RU" dirty="0" err="1">
                <a:solidFill>
                  <a:srgbClr val="FFFF00"/>
                </a:solidFill>
              </a:rPr>
              <a:t>крадіжок</a:t>
            </a:r>
            <a:endParaRPr lang="ru-RU" altLang="ru-RU" dirty="0">
              <a:solidFill>
                <a:srgbClr val="FFFF00"/>
              </a:solidFill>
            </a:endParaRPr>
          </a:p>
        </p:txBody>
      </p:sp>
      <p:sp>
        <p:nvSpPr>
          <p:cNvPr id="574467" name="Rectangle 3"/>
          <p:cNvSpPr>
            <a:spLocks noGrp="1" noChangeArrowheads="1"/>
          </p:cNvSpPr>
          <p:nvPr>
            <p:ph type="body" idx="1"/>
          </p:nvPr>
        </p:nvSpPr>
        <p:spPr>
          <a:xfrm>
            <a:off x="-180975" y="1557338"/>
            <a:ext cx="8929688" cy="4895850"/>
          </a:xfrm>
        </p:spPr>
        <p:txBody>
          <a:bodyPr/>
          <a:lstStyle/>
          <a:p>
            <a:pPr marL="609600" indent="-609600">
              <a:lnSpc>
                <a:spcPct val="90000"/>
              </a:lnSpc>
              <a:buFont typeface="Wingdings" pitchFamily="2" charset="2"/>
              <a:buNone/>
            </a:pPr>
            <a:r>
              <a:rPr lang="ru-RU" altLang="ru-RU" sz="2400" b="1"/>
              <a:t>       </a:t>
            </a:r>
            <a:r>
              <a:rPr lang="en-US" altLang="ru-RU" sz="2400" b="1"/>
              <a:t>		</a:t>
            </a:r>
            <a:r>
              <a:rPr lang="ru-RU" altLang="ru-RU" b="1"/>
              <a:t>При з'ясуванні обставин, що передували крадіжці, звертають увагу на моменти, коли потерпілий перебував у натовпі, здавлювався або штовхався іншими особами, коли його увага відволікалася киданням якогось предмета, вигуками, сваркою або якими-небудь подібними способами.</a:t>
            </a:r>
          </a:p>
        </p:txBody>
      </p:sp>
    </p:spTree>
    <p:extLst>
      <p:ext uri="{BB962C8B-B14F-4D97-AF65-F5344CB8AC3E}">
        <p14:creationId xmlns:p14="http://schemas.microsoft.com/office/powerpoint/2010/main" val="14401894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74467">
                                            <p:txEl>
                                              <p:pRg st="0" end="0"/>
                                            </p:txEl>
                                          </p:spTgt>
                                        </p:tgtEl>
                                        <p:attrNameLst>
                                          <p:attrName>style.visibility</p:attrName>
                                        </p:attrNameLst>
                                      </p:cBhvr>
                                      <p:to>
                                        <p:strVal val="visible"/>
                                      </p:to>
                                    </p:set>
                                    <p:animEffect transition="in" filter="fade">
                                      <p:cBhvr>
                                        <p:cTn id="7" dur="1000">
                                          <p:stCondLst>
                                            <p:cond delay="0"/>
                                          </p:stCondLst>
                                        </p:cTn>
                                        <p:tgtEl>
                                          <p:spTgt spid="574467">
                                            <p:txEl>
                                              <p:pRg st="0" end="0"/>
                                            </p:txEl>
                                          </p:spTgt>
                                        </p:tgtEl>
                                      </p:cBhvr>
                                    </p:animEffect>
                                    <p:anim calcmode="lin" valueType="num">
                                      <p:cBhvr>
                                        <p:cTn id="8" dur="1000" fill="hold">
                                          <p:stCondLst>
                                            <p:cond delay="0"/>
                                          </p:stCondLst>
                                        </p:cTn>
                                        <p:tgtEl>
                                          <p:spTgt spid="574467">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7446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4467"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dirty="0" err="1">
                <a:solidFill>
                  <a:srgbClr val="FFFF00"/>
                </a:solidFill>
              </a:rPr>
              <a:t>Розслідування</a:t>
            </a:r>
            <a:r>
              <a:rPr lang="ru-RU" altLang="ru-RU" dirty="0">
                <a:solidFill>
                  <a:srgbClr val="FFFF00"/>
                </a:solidFill>
              </a:rPr>
              <a:t> </a:t>
            </a:r>
            <a:r>
              <a:rPr lang="ru-RU" altLang="ru-RU" dirty="0" err="1">
                <a:solidFill>
                  <a:srgbClr val="FFFF00"/>
                </a:solidFill>
              </a:rPr>
              <a:t>кишенькових</a:t>
            </a:r>
            <a:r>
              <a:rPr lang="ru-RU" altLang="ru-RU" dirty="0">
                <a:solidFill>
                  <a:srgbClr val="FFFF00"/>
                </a:solidFill>
              </a:rPr>
              <a:t> </a:t>
            </a:r>
            <a:r>
              <a:rPr lang="ru-RU" altLang="ru-RU" dirty="0" err="1">
                <a:solidFill>
                  <a:srgbClr val="FFFF00"/>
                </a:solidFill>
              </a:rPr>
              <a:t>крадіжок</a:t>
            </a:r>
            <a:endParaRPr lang="ru-RU" altLang="ru-RU" dirty="0">
              <a:solidFill>
                <a:srgbClr val="FFFF00"/>
              </a:solidFill>
            </a:endParaRPr>
          </a:p>
        </p:txBody>
      </p:sp>
      <p:sp>
        <p:nvSpPr>
          <p:cNvPr id="576515" name="Rectangle 3"/>
          <p:cNvSpPr>
            <a:spLocks noGrp="1" noChangeArrowheads="1"/>
          </p:cNvSpPr>
          <p:nvPr>
            <p:ph type="body" idx="1"/>
          </p:nvPr>
        </p:nvSpPr>
        <p:spPr>
          <a:xfrm>
            <a:off x="1" y="1412875"/>
            <a:ext cx="8748464" cy="5040313"/>
          </a:xfrm>
        </p:spPr>
        <p:txBody>
          <a:bodyPr/>
          <a:lstStyle/>
          <a:p>
            <a:pPr marL="609600" indent="-609600">
              <a:lnSpc>
                <a:spcPct val="90000"/>
              </a:lnSpc>
              <a:buFont typeface="Wingdings" pitchFamily="2" charset="2"/>
              <a:buNone/>
            </a:pPr>
            <a:r>
              <a:rPr lang="en-US" altLang="ru-RU" sz="2800" b="1" dirty="0"/>
              <a:t>		</a:t>
            </a:r>
            <a:r>
              <a:rPr lang="ru-RU" altLang="ru-RU" sz="2800" b="1" dirty="0"/>
              <a:t>Коло </a:t>
            </a:r>
            <a:r>
              <a:rPr lang="uk-UA" altLang="ru-RU" sz="2800" b="1" dirty="0" smtClean="0"/>
              <a:t>підозрюваних в кишеньковій крадіжці може бути обмежене вивченням способу її вчинення. Особи, які неодноразово займаються крадіжками, використовують один і той же спосіб її вчинення, за яким працівники карного розшуку можуть пізнати злочинця</a:t>
            </a:r>
            <a:r>
              <a:rPr lang="ru-RU" altLang="ru-RU" sz="2800" b="1" dirty="0" smtClean="0"/>
              <a:t>. </a:t>
            </a:r>
            <a:endParaRPr lang="ru-RU" altLang="ru-RU" sz="2800" b="1" dirty="0"/>
          </a:p>
          <a:p>
            <a:pPr marL="609600" indent="-609600">
              <a:lnSpc>
                <a:spcPct val="90000"/>
              </a:lnSpc>
              <a:buFont typeface="Wingdings" pitchFamily="2" charset="2"/>
              <a:buNone/>
            </a:pPr>
            <a:r>
              <a:rPr lang="en-US" altLang="ru-RU" sz="2800" b="1" dirty="0"/>
              <a:t>		</a:t>
            </a:r>
            <a:r>
              <a:rPr lang="uk-UA" altLang="ru-RU" sz="2800" b="1" dirty="0" smtClean="0"/>
              <a:t>Істотне значення має при цьому дослідження часу, місця і особливих обставин скоєння кишенькової крадіжки, наприклад крадіжка у сплячих в поїздах, крадіжка у п'яних </a:t>
            </a:r>
            <a:r>
              <a:rPr lang="ru-RU" altLang="ru-RU" sz="2800" b="1" dirty="0" smtClean="0"/>
              <a:t>і </a:t>
            </a:r>
            <a:r>
              <a:rPr lang="ru-RU" altLang="ru-RU" sz="2800" b="1" dirty="0"/>
              <a:t>т. д.</a:t>
            </a:r>
          </a:p>
        </p:txBody>
      </p:sp>
    </p:spTree>
    <p:extLst>
      <p:ext uri="{BB962C8B-B14F-4D97-AF65-F5344CB8AC3E}">
        <p14:creationId xmlns:p14="http://schemas.microsoft.com/office/powerpoint/2010/main" val="379219898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76515">
                                            <p:txEl>
                                              <p:pRg st="0" end="0"/>
                                            </p:txEl>
                                          </p:spTgt>
                                        </p:tgtEl>
                                        <p:attrNameLst>
                                          <p:attrName>style.visibility</p:attrName>
                                        </p:attrNameLst>
                                      </p:cBhvr>
                                      <p:to>
                                        <p:strVal val="visible"/>
                                      </p:to>
                                    </p:set>
                                    <p:animEffect transition="in" filter="fade">
                                      <p:cBhvr>
                                        <p:cTn id="7" dur="1000">
                                          <p:stCondLst>
                                            <p:cond delay="0"/>
                                          </p:stCondLst>
                                        </p:cTn>
                                        <p:tgtEl>
                                          <p:spTgt spid="576515">
                                            <p:txEl>
                                              <p:pRg st="0" end="0"/>
                                            </p:txEl>
                                          </p:spTgt>
                                        </p:tgtEl>
                                      </p:cBhvr>
                                    </p:animEffect>
                                    <p:anim calcmode="lin" valueType="num">
                                      <p:cBhvr>
                                        <p:cTn id="8" dur="1000" fill="hold">
                                          <p:stCondLst>
                                            <p:cond delay="0"/>
                                          </p:stCondLst>
                                        </p:cTn>
                                        <p:tgtEl>
                                          <p:spTgt spid="57651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76515">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76515">
                                            <p:txEl>
                                              <p:pRg st="1" end="1"/>
                                            </p:txEl>
                                          </p:spTgt>
                                        </p:tgtEl>
                                        <p:attrNameLst>
                                          <p:attrName>style.visibility</p:attrName>
                                        </p:attrNameLst>
                                      </p:cBhvr>
                                      <p:to>
                                        <p:strVal val="visible"/>
                                      </p:to>
                                    </p:set>
                                    <p:animEffect transition="in" filter="fade">
                                      <p:cBhvr>
                                        <p:cTn id="13" dur="1000">
                                          <p:stCondLst>
                                            <p:cond delay="0"/>
                                          </p:stCondLst>
                                        </p:cTn>
                                        <p:tgtEl>
                                          <p:spTgt spid="576515">
                                            <p:txEl>
                                              <p:pRg st="1" end="1"/>
                                            </p:txEl>
                                          </p:spTgt>
                                        </p:tgtEl>
                                      </p:cBhvr>
                                    </p:animEffect>
                                    <p:anim calcmode="lin" valueType="num">
                                      <p:cBhvr>
                                        <p:cTn id="14" dur="1000" fill="hold">
                                          <p:stCondLst>
                                            <p:cond delay="0"/>
                                          </p:stCondLst>
                                        </p:cTn>
                                        <p:tgtEl>
                                          <p:spTgt spid="576515">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7651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1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крадіжки:</a:t>
            </a:r>
            <a:endParaRPr lang="uk-UA"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457200" y="1882775"/>
            <a:ext cx="8229600" cy="4572000"/>
          </a:xfrm>
        </p:spPr>
        <p:txBody>
          <a:bodyPr>
            <a:normAutofit lnSpcReduction="10000"/>
          </a:bodyPr>
          <a:lstStyle/>
          <a:p>
            <a:pPr marL="448056" indent="-384048" eaLnBrk="1" fontAlgn="auto" hangingPunct="1">
              <a:spcAft>
                <a:spcPts val="0"/>
              </a:spcAft>
              <a:buFont typeface="Wingdings 2"/>
              <a:buNone/>
              <a:defRPr/>
            </a:pPr>
            <a:r>
              <a:rPr lang="uk-UA" b="1" dirty="0" smtClean="0">
                <a:latin typeface="Times New Roman" pitchFamily="18" charset="0"/>
                <a:cs typeface="Times New Roman" pitchFamily="18" charset="0"/>
              </a:rPr>
              <a:t>Крадіжка</a:t>
            </a:r>
            <a:r>
              <a:rPr lang="uk-UA" dirty="0" smtClean="0">
                <a:latin typeface="Times New Roman" pitchFamily="18" charset="0"/>
                <a:cs typeface="Times New Roman" pitchFamily="18" charset="0"/>
              </a:rPr>
              <a:t> – це таємне викрадення чужого майна.</a:t>
            </a:r>
          </a:p>
          <a:p>
            <a:pPr marL="448056" indent="-384048" eaLnBrk="1" fontAlgn="auto" hangingPunct="1">
              <a:spcAft>
                <a:spcPts val="0"/>
              </a:spcAft>
              <a:buFont typeface="Wingdings 2"/>
              <a:buNone/>
              <a:defRPr/>
            </a:pPr>
            <a:r>
              <a:rPr lang="uk-UA" noProof="1" smtClean="0">
                <a:latin typeface="Times New Roman" pitchFamily="18" charset="0"/>
                <a:cs typeface="Times New Roman" pitchFamily="18" charset="0"/>
              </a:rPr>
              <a:t>    	</a:t>
            </a:r>
            <a:r>
              <a:rPr lang="en-US" noProof="1" smtClean="0">
                <a:latin typeface="Times New Roman" pitchFamily="18" charset="0"/>
                <a:cs typeface="Times New Roman" pitchFamily="18" charset="0"/>
              </a:rPr>
              <a:t>	</a:t>
            </a:r>
            <a:r>
              <a:rPr lang="uk-UA" noProof="1" smtClean="0">
                <a:latin typeface="Times New Roman" pitchFamily="18" charset="0"/>
                <a:cs typeface="Times New Roman" pitchFamily="18" charset="0"/>
              </a:rPr>
              <a:t>Істотним є таємний характер викрадання і, як правило, відсутність очевидців злочину. Інформацію про обставини крадіжки отримують шляхом вивчення слідів взлому, слідів рук, ніг і інших змін, внесених злочинцем в матеріальну обстановку. </a:t>
            </a:r>
          </a:p>
          <a:p>
            <a:pPr marL="448056" indent="-384048" algn="just" eaLnBrk="1" fontAlgn="auto" hangingPunct="1">
              <a:spcAft>
                <a:spcPts val="0"/>
              </a:spcAft>
              <a:buFont typeface="Wingdings 2"/>
              <a:buNone/>
              <a:defRPr/>
            </a:pPr>
            <a:r>
              <a:rPr lang="uk-UA" noProof="1" smtClean="0">
                <a:latin typeface="Times New Roman" pitchFamily="18" charset="0"/>
                <a:cs typeface="Times New Roman" pitchFamily="18" charset="0"/>
              </a:rPr>
              <a:t>		Основний напрям розслідування крадіжки залежить від способу її здійснення.</a:t>
            </a:r>
            <a:endParaRPr lang="uk-UA" noProof="1">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latin typeface="Times New Roman" pitchFamily="18" charset="0"/>
                <a:cs typeface="Times New Roman" pitchFamily="18" charset="0"/>
              </a:rPr>
              <a:t>Методика розслідування грабежів та розбоїв:</a:t>
            </a:r>
            <a:endParaRPr lang="uk-UA"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38100" dist="38100" dir="2700000" algn="tl">
                  <a:srgbClr val="000000">
                    <a:alpha val="43137"/>
                  </a:srgbClr>
                </a:outerShdw>
              </a:effectLst>
            </a:endParaRPr>
          </a:p>
        </p:txBody>
      </p:sp>
      <p:sp>
        <p:nvSpPr>
          <p:cNvPr id="6" name="Прямоугольник 5"/>
          <p:cNvSpPr/>
          <p:nvPr/>
        </p:nvSpPr>
        <p:spPr>
          <a:xfrm>
            <a:off x="642938" y="1928813"/>
            <a:ext cx="7643812" cy="571500"/>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800" u="sng" dirty="0">
                <a:effectLst>
                  <a:outerShdw blurRad="38100" dist="38100" dir="2700000" algn="tl">
                    <a:srgbClr val="000000">
                      <a:alpha val="43137"/>
                    </a:srgbClr>
                  </a:outerShdw>
                </a:effectLst>
                <a:latin typeface="Times New Roman" pitchFamily="18" charset="0"/>
                <a:cs typeface="Times New Roman" pitchFamily="18" charset="0"/>
              </a:rPr>
              <a:t>Криміналістична характеристика розбою:</a:t>
            </a:r>
            <a:endParaRPr lang="uk-UA" sz="2800" dirty="0">
              <a:effectLst>
                <a:outerShdw blurRad="38100" dist="38100" dir="2700000" algn="tl">
                  <a:srgbClr val="000000">
                    <a:alpha val="43137"/>
                  </a:srgbClr>
                </a:outerShdw>
              </a:effectLst>
            </a:endParaRPr>
          </a:p>
        </p:txBody>
      </p:sp>
      <p:sp>
        <p:nvSpPr>
          <p:cNvPr id="8" name="Прямоугольник 7"/>
          <p:cNvSpPr/>
          <p:nvPr/>
        </p:nvSpPr>
        <p:spPr>
          <a:xfrm>
            <a:off x="2000250" y="3929063"/>
            <a:ext cx="5072063" cy="571500"/>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 має насильницький характер</a:t>
            </a:r>
            <a:endParaRPr lang="uk-UA" sz="2000" dirty="0">
              <a:effectLst>
                <a:outerShdw blurRad="38100" dist="38100" dir="2700000" algn="tl">
                  <a:srgbClr val="000000">
                    <a:alpha val="43137"/>
                  </a:srgbClr>
                </a:outerShdw>
              </a:effectLst>
            </a:endParaRPr>
          </a:p>
        </p:txBody>
      </p:sp>
      <p:sp>
        <p:nvSpPr>
          <p:cNvPr id="9" name="Прямоугольник 8"/>
          <p:cNvSpPr/>
          <p:nvPr/>
        </p:nvSpPr>
        <p:spPr>
          <a:xfrm>
            <a:off x="2000250" y="4929188"/>
            <a:ext cx="5072063" cy="571500"/>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 двостороння спрямованість дій злочинців,  що зачіпає як особу потерпілого, так і його майно.</a:t>
            </a:r>
            <a:endParaRPr lang="uk-UA" dirty="0">
              <a:effectLst>
                <a:outerShdw blurRad="38100" dist="38100" dir="2700000" algn="tl">
                  <a:srgbClr val="000000">
                    <a:alpha val="43137"/>
                  </a:srgbClr>
                </a:outerShdw>
              </a:effectLst>
            </a:endParaRPr>
          </a:p>
        </p:txBody>
      </p:sp>
      <p:sp>
        <p:nvSpPr>
          <p:cNvPr id="12" name="Прямоугольник 11"/>
          <p:cNvSpPr/>
          <p:nvPr/>
        </p:nvSpPr>
        <p:spPr>
          <a:xfrm>
            <a:off x="2000250" y="2928938"/>
            <a:ext cx="5072063" cy="571500"/>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latin typeface="Times New Roman" pitchFamily="18" charset="0"/>
                <a:cs typeface="Times New Roman" pitchFamily="18" charset="0"/>
              </a:rPr>
              <a:t>- відкритий характер злочину</a:t>
            </a:r>
            <a:endParaRPr lang="uk-UA" sz="2000" dirty="0">
              <a:effectLst>
                <a:outerShdw blurRad="38100" dist="38100" dir="2700000" algn="tl">
                  <a:srgbClr val="000000">
                    <a:alpha val="43137"/>
                  </a:srgbClr>
                </a:outerShdw>
              </a:effectLst>
            </a:endParaRPr>
          </a:p>
        </p:txBody>
      </p:sp>
      <p:cxnSp>
        <p:nvCxnSpPr>
          <p:cNvPr id="13" name="Прямая соединительная линия 12"/>
          <p:cNvCxnSpPr/>
          <p:nvPr/>
        </p:nvCxnSpPr>
        <p:spPr>
          <a:xfrm rot="5400000" flipH="1" flipV="1">
            <a:off x="-249237" y="3892550"/>
            <a:ext cx="2786062"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16" name="Прямая соединительная линия 15"/>
          <p:cNvCxnSpPr/>
          <p:nvPr/>
        </p:nvCxnSpPr>
        <p:spPr>
          <a:xfrm>
            <a:off x="1143000" y="5286375"/>
            <a:ext cx="85725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19" name="Прямая соединительная линия 18"/>
          <p:cNvCxnSpPr/>
          <p:nvPr/>
        </p:nvCxnSpPr>
        <p:spPr>
          <a:xfrm>
            <a:off x="1143000" y="4214813"/>
            <a:ext cx="857250" cy="1587"/>
          </a:xfrm>
          <a:prstGeom prst="line">
            <a:avLst/>
          </a:prstGeom>
        </p:spPr>
        <p:style>
          <a:lnRef idx="2">
            <a:schemeClr val="accent2"/>
          </a:lnRef>
          <a:fillRef idx="0">
            <a:schemeClr val="accent2"/>
          </a:fillRef>
          <a:effectRef idx="1">
            <a:schemeClr val="accent2"/>
          </a:effectRef>
          <a:fontRef idx="minor">
            <a:schemeClr val="tx1"/>
          </a:fontRef>
        </p:style>
      </p:cxnSp>
      <p:cxnSp>
        <p:nvCxnSpPr>
          <p:cNvPr id="20" name="Прямая соединительная линия 19"/>
          <p:cNvCxnSpPr/>
          <p:nvPr/>
        </p:nvCxnSpPr>
        <p:spPr>
          <a:xfrm>
            <a:off x="1143000" y="3214688"/>
            <a:ext cx="857250" cy="1587"/>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84632" indent="0" algn="ctr"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грабежів та розбоїв:</a:t>
            </a:r>
            <a:endParaRPr lang="uk-UA" dirty="0">
              <a:solidFill>
                <a:schemeClr val="accent1">
                  <a:tint val="83000"/>
                  <a:satMod val="150000"/>
                </a:schemeClr>
              </a:solidFill>
            </a:endParaRPr>
          </a:p>
        </p:txBody>
      </p:sp>
      <p:sp>
        <p:nvSpPr>
          <p:cNvPr id="3" name="Содержимое 2"/>
          <p:cNvSpPr>
            <a:spLocks noGrp="1"/>
          </p:cNvSpPr>
          <p:nvPr>
            <p:ph idx="1"/>
          </p:nvPr>
        </p:nvSpPr>
        <p:spPr>
          <a:xfrm>
            <a:off x="457200" y="1882775"/>
            <a:ext cx="8229600" cy="4572000"/>
          </a:xfrm>
        </p:spPr>
        <p:txBody>
          <a:bodyPr>
            <a:normAutofit fontScale="92500" lnSpcReduction="10000"/>
          </a:bodyPr>
          <a:lstStyle/>
          <a:p>
            <a:pPr marL="448056" indent="-384048" algn="just" eaLnBrk="1" fontAlgn="auto" hangingPunct="1">
              <a:spcAft>
                <a:spcPts val="0"/>
              </a:spcAft>
              <a:buFont typeface="Wingdings 2"/>
              <a:buNone/>
              <a:defRPr/>
            </a:pP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Особливу роль у справах про грабежі та розбійні напади грає пред'явлення підозрюваних, а також виявлених у них викрадених речей для пізнання потерпілому і очевидцям злочину.</a:t>
            </a:r>
          </a:p>
          <a:p>
            <a:pPr marL="448056" indent="-384048" algn="just" eaLnBrk="1" fontAlgn="auto" hangingPunct="1">
              <a:spcAft>
                <a:spcPts val="0"/>
              </a:spcAft>
              <a:buFont typeface="Wingdings 2"/>
              <a:buNone/>
              <a:defRPr/>
            </a:pPr>
            <a:r>
              <a:rPr lang="uk-UA"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uk-UA" noProof="1" smtClean="0">
                <a:latin typeface="Times New Roman" pitchFamily="18" charset="0"/>
                <a:cs typeface="Times New Roman" pitchFamily="18" charset="0"/>
              </a:rPr>
              <a:t>Відкритий характер грабежів та розбоїв робить особливо важливим кваліфікований допит потерпілих і очевидців злочину.</a:t>
            </a:r>
          </a:p>
          <a:p>
            <a:pPr marL="448056" indent="-384048" algn="just" eaLnBrk="1" fontAlgn="auto" hangingPunct="1">
              <a:spcAft>
                <a:spcPts val="0"/>
              </a:spcAft>
              <a:buFont typeface="Wingdings 2"/>
              <a:buNone/>
              <a:defRPr/>
            </a:pPr>
            <a:r>
              <a:rPr lang="uk-UA" noProof="1" smtClean="0">
                <a:latin typeface="Times New Roman" pitchFamily="18" charset="0"/>
                <a:cs typeface="Times New Roman" pitchFamily="18" charset="0"/>
              </a:rPr>
              <a:t>		</a:t>
            </a:r>
            <a:r>
              <a:rPr lang="ru-RU" noProof="1" smtClean="0">
                <a:latin typeface="Times New Roman" pitchFamily="18" charset="0"/>
                <a:cs typeface="Times New Roman" pitchFamily="18" charset="0"/>
              </a:rPr>
              <a:t>Особлива ситуація складається у справах, коли розбій супроводжується смертю потерпілого. У цих випадках застосовується методика розслідування вбивств.</a:t>
            </a:r>
            <a:endParaRPr lang="uk-UA" noProof="1">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p:txBody>
          <a:bodyPr/>
          <a:lstStyle/>
          <a:p>
            <a:pPr algn="ctr"/>
            <a:r>
              <a:rPr lang="ru-RU" altLang="ru-RU" sz="4000" dirty="0" err="1"/>
              <a:t>Криміналістична</a:t>
            </a:r>
            <a:r>
              <a:rPr lang="ru-RU" altLang="ru-RU" sz="4000" dirty="0"/>
              <a:t> характеристика </a:t>
            </a:r>
            <a:r>
              <a:rPr lang="ru-RU" altLang="ru-RU" sz="4000" dirty="0" err="1"/>
              <a:t>розбою</a:t>
            </a:r>
            <a:endParaRPr lang="ru-RU" altLang="ru-RU" sz="4000" dirty="0"/>
          </a:p>
        </p:txBody>
      </p:sp>
      <p:sp>
        <p:nvSpPr>
          <p:cNvPr id="550915" name="Rectangle 3"/>
          <p:cNvSpPr>
            <a:spLocks noGrp="1" noChangeArrowheads="1"/>
          </p:cNvSpPr>
          <p:nvPr>
            <p:ph type="body" idx="1"/>
          </p:nvPr>
        </p:nvSpPr>
        <p:spPr>
          <a:xfrm>
            <a:off x="323850" y="1916832"/>
            <a:ext cx="8352606" cy="4464918"/>
          </a:xfrm>
        </p:spPr>
        <p:txBody>
          <a:bodyPr/>
          <a:lstStyle/>
          <a:p>
            <a:pPr marL="609600" indent="-609600" algn="ctr">
              <a:lnSpc>
                <a:spcPct val="90000"/>
              </a:lnSpc>
              <a:buFont typeface="Wingdings" pitchFamily="2" charset="2"/>
              <a:buNone/>
            </a:pPr>
            <a:r>
              <a:rPr lang="ru-RU" altLang="ru-RU" sz="2800" b="1" dirty="0" err="1">
                <a:solidFill>
                  <a:srgbClr val="FF0000"/>
                </a:solidFill>
              </a:rPr>
              <a:t>Суттєвими</a:t>
            </a:r>
            <a:r>
              <a:rPr lang="ru-RU" altLang="ru-RU" sz="2800" b="1" dirty="0">
                <a:solidFill>
                  <a:srgbClr val="FF0000"/>
                </a:solidFill>
              </a:rPr>
              <a:t> є:</a:t>
            </a:r>
          </a:p>
          <a:p>
            <a:pPr marL="609600" indent="-609600">
              <a:buClr>
                <a:schemeClr val="tx1"/>
              </a:buClr>
              <a:buFont typeface="Wingdings" pitchFamily="2" charset="2"/>
              <a:buChar char="Ш"/>
            </a:pPr>
            <a:r>
              <a:rPr lang="ru-RU" altLang="ru-RU" b="1" dirty="0" err="1"/>
              <a:t>відкритий</a:t>
            </a:r>
            <a:r>
              <a:rPr lang="ru-RU" altLang="ru-RU" b="1" dirty="0"/>
              <a:t> характер </a:t>
            </a:r>
            <a:r>
              <a:rPr lang="ru-RU" altLang="ru-RU" b="1" dirty="0" err="1"/>
              <a:t>злочину</a:t>
            </a:r>
            <a:r>
              <a:rPr lang="ru-RU" altLang="ru-RU" b="1" dirty="0"/>
              <a:t>;</a:t>
            </a:r>
          </a:p>
          <a:p>
            <a:pPr marL="609600" indent="-609600">
              <a:buClr>
                <a:schemeClr val="tx1"/>
              </a:buClr>
              <a:buFont typeface="Wingdings" pitchFamily="2" charset="2"/>
              <a:buChar char="Ш"/>
            </a:pPr>
            <a:r>
              <a:rPr lang="ru-RU" altLang="ru-RU" b="1" dirty="0" err="1" smtClean="0"/>
              <a:t>насильство</a:t>
            </a:r>
            <a:r>
              <a:rPr lang="ru-RU" altLang="ru-RU" b="1" dirty="0"/>
              <a:t>;</a:t>
            </a:r>
          </a:p>
          <a:p>
            <a:pPr marL="609600" indent="-609600">
              <a:buClr>
                <a:schemeClr val="tx1"/>
              </a:buClr>
              <a:buFont typeface="Wingdings" pitchFamily="2" charset="2"/>
              <a:buChar char="Ш"/>
            </a:pPr>
            <a:r>
              <a:rPr lang="ru-RU" altLang="ru-RU" b="1" dirty="0" err="1"/>
              <a:t>двостороння</a:t>
            </a:r>
            <a:r>
              <a:rPr lang="ru-RU" altLang="ru-RU" b="1" dirty="0"/>
              <a:t> </a:t>
            </a:r>
            <a:r>
              <a:rPr lang="ru-RU" altLang="ru-RU" b="1" dirty="0" err="1"/>
              <a:t>спрямованість</a:t>
            </a:r>
            <a:r>
              <a:rPr lang="ru-RU" altLang="ru-RU" b="1" dirty="0"/>
              <a:t> </a:t>
            </a:r>
            <a:r>
              <a:rPr lang="ru-RU" altLang="ru-RU" b="1" dirty="0" err="1"/>
              <a:t>дій</a:t>
            </a:r>
            <a:r>
              <a:rPr lang="ru-RU" altLang="ru-RU" b="1" dirty="0"/>
              <a:t> </a:t>
            </a:r>
            <a:r>
              <a:rPr lang="ru-RU" altLang="ru-RU" b="1" dirty="0" err="1"/>
              <a:t>злочинців</a:t>
            </a:r>
            <a:r>
              <a:rPr lang="ru-RU" altLang="ru-RU" b="1" dirty="0"/>
              <a:t>, яка </a:t>
            </a:r>
            <a:r>
              <a:rPr lang="ru-RU" altLang="ru-RU" b="1" dirty="0" err="1"/>
              <a:t>зачіпає</a:t>
            </a:r>
            <a:r>
              <a:rPr lang="ru-RU" altLang="ru-RU" b="1" dirty="0"/>
              <a:t> як </a:t>
            </a:r>
            <a:r>
              <a:rPr lang="ru-RU" altLang="ru-RU" b="1" dirty="0" smtClean="0"/>
              <a:t>особу </a:t>
            </a:r>
            <a:r>
              <a:rPr lang="ru-RU" altLang="ru-RU" b="1" dirty="0" err="1"/>
              <a:t>потерпілого</a:t>
            </a:r>
            <a:r>
              <a:rPr lang="ru-RU" altLang="ru-RU" b="1" dirty="0"/>
              <a:t>, так і </a:t>
            </a:r>
            <a:r>
              <a:rPr lang="ru-RU" altLang="ru-RU" b="1" dirty="0" err="1"/>
              <a:t>його</a:t>
            </a:r>
            <a:r>
              <a:rPr lang="ru-RU" altLang="ru-RU" b="1" dirty="0"/>
              <a:t> </a:t>
            </a:r>
            <a:r>
              <a:rPr lang="ru-RU" altLang="ru-RU" b="1" dirty="0" err="1"/>
              <a:t>майно</a:t>
            </a:r>
            <a:r>
              <a:rPr lang="ru-RU" altLang="ru-RU" b="1" dirty="0"/>
              <a:t>.</a:t>
            </a:r>
          </a:p>
        </p:txBody>
      </p:sp>
    </p:spTree>
    <p:extLst>
      <p:ext uri="{BB962C8B-B14F-4D97-AF65-F5344CB8AC3E}">
        <p14:creationId xmlns:p14="http://schemas.microsoft.com/office/powerpoint/2010/main" val="3916396667"/>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50914"/>
                                        </p:tgtEl>
                                        <p:attrNameLst>
                                          <p:attrName>style.visibility</p:attrName>
                                        </p:attrNameLst>
                                      </p:cBhvr>
                                      <p:to>
                                        <p:strVal val="visible"/>
                                      </p:to>
                                    </p:set>
                                    <p:animEffect transition="in" filter="wipe(down)">
                                      <p:cBhvr>
                                        <p:cTn id="7" dur="500"/>
                                        <p:tgtEl>
                                          <p:spTgt spid="550914"/>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50915">
                                            <p:txEl>
                                              <p:pRg st="1" end="1"/>
                                            </p:txEl>
                                          </p:spTgt>
                                        </p:tgtEl>
                                        <p:attrNameLst>
                                          <p:attrName>style.visibility</p:attrName>
                                        </p:attrNameLst>
                                      </p:cBhvr>
                                      <p:to>
                                        <p:strVal val="visible"/>
                                      </p:to>
                                    </p:set>
                                    <p:animEffect transition="in" filter="fade">
                                      <p:cBhvr>
                                        <p:cTn id="11" dur="1000">
                                          <p:stCondLst>
                                            <p:cond delay="0"/>
                                          </p:stCondLst>
                                        </p:cTn>
                                        <p:tgtEl>
                                          <p:spTgt spid="550915">
                                            <p:txEl>
                                              <p:pRg st="1" end="1"/>
                                            </p:txEl>
                                          </p:spTgt>
                                        </p:tgtEl>
                                      </p:cBhvr>
                                    </p:animEffect>
                                    <p:anim calcmode="lin" valueType="num">
                                      <p:cBhvr>
                                        <p:cTn id="12" dur="1000" fill="hold">
                                          <p:stCondLst>
                                            <p:cond delay="0"/>
                                          </p:stCondLst>
                                        </p:cTn>
                                        <p:tgtEl>
                                          <p:spTgt spid="550915">
                                            <p:txEl>
                                              <p:pRg st="1" end="1"/>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50915">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50915">
                                            <p:txEl>
                                              <p:pRg st="2" end="2"/>
                                            </p:txEl>
                                          </p:spTgt>
                                        </p:tgtEl>
                                        <p:attrNameLst>
                                          <p:attrName>style.visibility</p:attrName>
                                        </p:attrNameLst>
                                      </p:cBhvr>
                                      <p:to>
                                        <p:strVal val="visible"/>
                                      </p:to>
                                    </p:set>
                                    <p:animEffect transition="in" filter="fade">
                                      <p:cBhvr>
                                        <p:cTn id="17" dur="1000">
                                          <p:stCondLst>
                                            <p:cond delay="0"/>
                                          </p:stCondLst>
                                        </p:cTn>
                                        <p:tgtEl>
                                          <p:spTgt spid="550915">
                                            <p:txEl>
                                              <p:pRg st="2" end="2"/>
                                            </p:txEl>
                                          </p:spTgt>
                                        </p:tgtEl>
                                      </p:cBhvr>
                                    </p:animEffect>
                                    <p:anim calcmode="lin" valueType="num">
                                      <p:cBhvr>
                                        <p:cTn id="18" dur="1000" fill="hold">
                                          <p:stCondLst>
                                            <p:cond delay="0"/>
                                          </p:stCondLst>
                                        </p:cTn>
                                        <p:tgtEl>
                                          <p:spTgt spid="550915">
                                            <p:txEl>
                                              <p:pRg st="2" end="2"/>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50915">
                                            <p:txEl>
                                              <p:pRg st="2" end="2"/>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50915">
                                            <p:txEl>
                                              <p:pRg st="3" end="3"/>
                                            </p:txEl>
                                          </p:spTgt>
                                        </p:tgtEl>
                                        <p:attrNameLst>
                                          <p:attrName>style.visibility</p:attrName>
                                        </p:attrNameLst>
                                      </p:cBhvr>
                                      <p:to>
                                        <p:strVal val="visible"/>
                                      </p:to>
                                    </p:set>
                                    <p:animEffect transition="in" filter="fade">
                                      <p:cBhvr>
                                        <p:cTn id="23" dur="1000">
                                          <p:stCondLst>
                                            <p:cond delay="0"/>
                                          </p:stCondLst>
                                        </p:cTn>
                                        <p:tgtEl>
                                          <p:spTgt spid="550915">
                                            <p:txEl>
                                              <p:pRg st="3" end="3"/>
                                            </p:txEl>
                                          </p:spTgt>
                                        </p:tgtEl>
                                      </p:cBhvr>
                                    </p:animEffect>
                                    <p:anim calcmode="lin" valueType="num">
                                      <p:cBhvr>
                                        <p:cTn id="24" dur="1000" fill="hold">
                                          <p:stCondLst>
                                            <p:cond delay="0"/>
                                          </p:stCondLst>
                                        </p:cTn>
                                        <p:tgtEl>
                                          <p:spTgt spid="550915">
                                            <p:txEl>
                                              <p:pRg st="3" end="3"/>
                                            </p:txEl>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509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0914" grpId="0"/>
      <p:bldP spid="550915"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1938"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a:t>Обстановка вчинення розбою</a:t>
            </a:r>
          </a:p>
        </p:txBody>
      </p:sp>
      <p:sp>
        <p:nvSpPr>
          <p:cNvPr id="551939" name="Rectangle 3"/>
          <p:cNvSpPr>
            <a:spLocks noGrp="1" noChangeArrowheads="1"/>
          </p:cNvSpPr>
          <p:nvPr>
            <p:ph type="body" idx="1"/>
          </p:nvPr>
        </p:nvSpPr>
        <p:spPr>
          <a:xfrm>
            <a:off x="395288" y="1484313"/>
            <a:ext cx="8064500" cy="4681537"/>
          </a:xfrm>
        </p:spPr>
        <p:txBody>
          <a:bodyPr/>
          <a:lstStyle/>
          <a:p>
            <a:pPr marL="609600" indent="-609600" algn="just">
              <a:buFont typeface="Wingdings" pitchFamily="2" charset="2"/>
              <a:buNone/>
            </a:pPr>
            <a:r>
              <a:rPr lang="ru-RU" altLang="ru-RU" b="1"/>
              <a:t>		</a:t>
            </a:r>
          </a:p>
          <a:p>
            <a:pPr marL="609600" indent="-609600" algn="just">
              <a:buFont typeface="Wingdings" pitchFamily="2" charset="2"/>
              <a:buNone/>
            </a:pPr>
            <a:r>
              <a:rPr lang="ru-RU" altLang="ru-RU" b="1"/>
              <a:t>		Найбільш типовим для корисливих нападів в умовах великого міста є вчинення їх в приміщенні </a:t>
            </a:r>
            <a:r>
              <a:rPr lang="ru-RU" altLang="ru-RU" b="1">
                <a:solidFill>
                  <a:srgbClr val="FF0000"/>
                </a:solidFill>
              </a:rPr>
              <a:t>(50,7%)</a:t>
            </a:r>
            <a:r>
              <a:rPr lang="ru-RU" altLang="ru-RU" b="1"/>
              <a:t> і на відкритій місцевості </a:t>
            </a:r>
            <a:r>
              <a:rPr lang="ru-RU" altLang="ru-RU" b="1">
                <a:solidFill>
                  <a:srgbClr val="FF0000"/>
                </a:solidFill>
              </a:rPr>
              <a:t>(35,3%)</a:t>
            </a:r>
            <a:r>
              <a:rPr lang="ru-RU" altLang="ru-RU" b="1"/>
              <a:t>. Залишена частина вчиняється на транспорті та в інших місцях.</a:t>
            </a:r>
          </a:p>
        </p:txBody>
      </p:sp>
    </p:spTree>
    <p:extLst>
      <p:ext uri="{BB962C8B-B14F-4D97-AF65-F5344CB8AC3E}">
        <p14:creationId xmlns:p14="http://schemas.microsoft.com/office/powerpoint/2010/main" val="165666354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51938"/>
                                        </p:tgtEl>
                                        <p:attrNameLst>
                                          <p:attrName>style.visibility</p:attrName>
                                        </p:attrNameLst>
                                      </p:cBhvr>
                                      <p:to>
                                        <p:strVal val="visible"/>
                                      </p:to>
                                    </p:set>
                                    <p:animEffect transition="in" filter="wipe(down)">
                                      <p:cBhvr>
                                        <p:cTn id="7" dur="500"/>
                                        <p:tgtEl>
                                          <p:spTgt spid="55193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51939">
                                            <p:txEl>
                                              <p:pRg st="0" end="0"/>
                                            </p:txEl>
                                          </p:spTgt>
                                        </p:tgtEl>
                                        <p:attrNameLst>
                                          <p:attrName>style.visibility</p:attrName>
                                        </p:attrNameLst>
                                      </p:cBhvr>
                                      <p:to>
                                        <p:strVal val="visible"/>
                                      </p:to>
                                    </p:set>
                                    <p:animEffect transition="in" filter="fade">
                                      <p:cBhvr>
                                        <p:cTn id="11" dur="1000">
                                          <p:stCondLst>
                                            <p:cond delay="0"/>
                                          </p:stCondLst>
                                        </p:cTn>
                                        <p:tgtEl>
                                          <p:spTgt spid="551939">
                                            <p:txEl>
                                              <p:pRg st="0" end="0"/>
                                            </p:txEl>
                                          </p:spTgt>
                                        </p:tgtEl>
                                      </p:cBhvr>
                                    </p:animEffect>
                                    <p:anim calcmode="lin" valueType="num">
                                      <p:cBhvr>
                                        <p:cTn id="12" dur="1000" fill="hold">
                                          <p:stCondLst>
                                            <p:cond delay="0"/>
                                          </p:stCondLst>
                                        </p:cTn>
                                        <p:tgtEl>
                                          <p:spTgt spid="551939">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519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51939">
                                            <p:txEl>
                                              <p:pRg st="1" end="1"/>
                                            </p:txEl>
                                          </p:spTgt>
                                        </p:tgtEl>
                                        <p:attrNameLst>
                                          <p:attrName>style.visibility</p:attrName>
                                        </p:attrNameLst>
                                      </p:cBhvr>
                                      <p:to>
                                        <p:strVal val="visible"/>
                                      </p:to>
                                    </p:set>
                                    <p:animEffect transition="in" filter="fade">
                                      <p:cBhvr>
                                        <p:cTn id="17" dur="1000">
                                          <p:stCondLst>
                                            <p:cond delay="0"/>
                                          </p:stCondLst>
                                        </p:cTn>
                                        <p:tgtEl>
                                          <p:spTgt spid="551939">
                                            <p:txEl>
                                              <p:pRg st="1" end="1"/>
                                            </p:txEl>
                                          </p:spTgt>
                                        </p:tgtEl>
                                      </p:cBhvr>
                                    </p:animEffect>
                                    <p:anim calcmode="lin" valueType="num">
                                      <p:cBhvr>
                                        <p:cTn id="18" dur="1000" fill="hold">
                                          <p:stCondLst>
                                            <p:cond delay="0"/>
                                          </p:stCondLst>
                                        </p:cTn>
                                        <p:tgtEl>
                                          <p:spTgt spid="551939">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5193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38" grpId="0"/>
      <p:bldP spid="551939"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62"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4100"/>
              <a:t>Вікова детермінація способу злочину</a:t>
            </a:r>
          </a:p>
        </p:txBody>
      </p:sp>
      <p:sp>
        <p:nvSpPr>
          <p:cNvPr id="552963" name="Rectangle 3"/>
          <p:cNvSpPr>
            <a:spLocks noGrp="1" noChangeArrowheads="1"/>
          </p:cNvSpPr>
          <p:nvPr>
            <p:ph type="body" idx="1"/>
          </p:nvPr>
        </p:nvSpPr>
        <p:spPr>
          <a:xfrm>
            <a:off x="468313" y="1341438"/>
            <a:ext cx="8207375" cy="5040312"/>
          </a:xfrm>
        </p:spPr>
        <p:txBody>
          <a:bodyPr/>
          <a:lstStyle/>
          <a:p>
            <a:pPr marL="609600" indent="-609600" algn="ctr">
              <a:lnSpc>
                <a:spcPct val="90000"/>
              </a:lnSpc>
              <a:buFont typeface="Wingdings" pitchFamily="2" charset="2"/>
              <a:buNone/>
            </a:pPr>
            <a:r>
              <a:rPr lang="ru-RU" altLang="ru-RU" sz="2800" b="1">
                <a:solidFill>
                  <a:srgbClr val="FF0000"/>
                </a:solidFill>
              </a:rPr>
              <a:t>Дорослі злочинці:</a:t>
            </a:r>
          </a:p>
          <a:p>
            <a:pPr marL="609600" indent="-609600">
              <a:lnSpc>
                <a:spcPct val="90000"/>
              </a:lnSpc>
              <a:buClr>
                <a:schemeClr val="tx1"/>
              </a:buClr>
              <a:buFont typeface="Wingdings" pitchFamily="2" charset="2"/>
              <a:buChar char="Ш"/>
            </a:pPr>
            <a:r>
              <a:rPr lang="ru-RU" altLang="ru-RU" sz="2800" b="1"/>
              <a:t>у два рази частіше вдаються до планування злочинної діяльності, пошуку об'єкта посягання та розподілу ролей між співучасниками;</a:t>
            </a:r>
          </a:p>
          <a:p>
            <a:pPr marL="609600" indent="-609600">
              <a:lnSpc>
                <a:spcPct val="90000"/>
              </a:lnSpc>
              <a:buClr>
                <a:schemeClr val="tx1"/>
              </a:buClr>
              <a:buFont typeface="Wingdings" pitchFamily="2" charset="2"/>
              <a:buChar char="Ш"/>
            </a:pPr>
            <a:r>
              <a:rPr lang="ru-RU" altLang="ru-RU" sz="2800" b="1"/>
              <a:t>спостереження за об'єктом, використання транспортних засобів та засобів маскування зовнішності;</a:t>
            </a:r>
          </a:p>
          <a:p>
            <a:pPr marL="609600" indent="-609600">
              <a:lnSpc>
                <a:spcPct val="90000"/>
              </a:lnSpc>
              <a:buClr>
                <a:schemeClr val="tx1"/>
              </a:buClr>
              <a:buFont typeface="Wingdings" pitchFamily="2" charset="2"/>
              <a:buChar char="Ш"/>
            </a:pPr>
            <a:r>
              <a:rPr lang="ru-RU" altLang="ru-RU" sz="2800" b="1"/>
              <a:t>при фізичному насильстві дорослі в два рази частіше використовують удари різними предметами.</a:t>
            </a:r>
          </a:p>
        </p:txBody>
      </p:sp>
    </p:spTree>
    <p:extLst>
      <p:ext uri="{BB962C8B-B14F-4D97-AF65-F5344CB8AC3E}">
        <p14:creationId xmlns:p14="http://schemas.microsoft.com/office/powerpoint/2010/main" val="106816976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52962"/>
                                        </p:tgtEl>
                                        <p:attrNameLst>
                                          <p:attrName>style.visibility</p:attrName>
                                        </p:attrNameLst>
                                      </p:cBhvr>
                                      <p:to>
                                        <p:strVal val="visible"/>
                                      </p:to>
                                    </p:set>
                                    <p:animEffect transition="in" filter="wipe(down)">
                                      <p:cBhvr>
                                        <p:cTn id="7" dur="500"/>
                                        <p:tgtEl>
                                          <p:spTgt spid="552962"/>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52963">
                                            <p:txEl>
                                              <p:pRg st="0" end="0"/>
                                            </p:txEl>
                                          </p:spTgt>
                                        </p:tgtEl>
                                        <p:attrNameLst>
                                          <p:attrName>style.visibility</p:attrName>
                                        </p:attrNameLst>
                                      </p:cBhvr>
                                      <p:to>
                                        <p:strVal val="visible"/>
                                      </p:to>
                                    </p:set>
                                    <p:animEffect transition="in" filter="fade">
                                      <p:cBhvr>
                                        <p:cTn id="11" dur="1000">
                                          <p:stCondLst>
                                            <p:cond delay="0"/>
                                          </p:stCondLst>
                                        </p:cTn>
                                        <p:tgtEl>
                                          <p:spTgt spid="552963">
                                            <p:txEl>
                                              <p:pRg st="0" end="0"/>
                                            </p:txEl>
                                          </p:spTgt>
                                        </p:tgtEl>
                                      </p:cBhvr>
                                    </p:animEffect>
                                    <p:anim calcmode="lin" valueType="num">
                                      <p:cBhvr>
                                        <p:cTn id="12" dur="1000" fill="hold">
                                          <p:stCondLst>
                                            <p:cond delay="0"/>
                                          </p:stCondLst>
                                        </p:cTn>
                                        <p:tgtEl>
                                          <p:spTgt spid="552963">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52963">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52963">
                                            <p:txEl>
                                              <p:pRg st="1" end="1"/>
                                            </p:txEl>
                                          </p:spTgt>
                                        </p:tgtEl>
                                        <p:attrNameLst>
                                          <p:attrName>style.visibility</p:attrName>
                                        </p:attrNameLst>
                                      </p:cBhvr>
                                      <p:to>
                                        <p:strVal val="visible"/>
                                      </p:to>
                                    </p:set>
                                    <p:animEffect transition="in" filter="fade">
                                      <p:cBhvr>
                                        <p:cTn id="17" dur="1000">
                                          <p:stCondLst>
                                            <p:cond delay="0"/>
                                          </p:stCondLst>
                                        </p:cTn>
                                        <p:tgtEl>
                                          <p:spTgt spid="552963">
                                            <p:txEl>
                                              <p:pRg st="1" end="1"/>
                                            </p:txEl>
                                          </p:spTgt>
                                        </p:tgtEl>
                                      </p:cBhvr>
                                    </p:animEffect>
                                    <p:anim calcmode="lin" valueType="num">
                                      <p:cBhvr>
                                        <p:cTn id="18" dur="1000" fill="hold">
                                          <p:stCondLst>
                                            <p:cond delay="0"/>
                                          </p:stCondLst>
                                        </p:cTn>
                                        <p:tgtEl>
                                          <p:spTgt spid="552963">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52963">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52963">
                                            <p:txEl>
                                              <p:pRg st="2" end="2"/>
                                            </p:txEl>
                                          </p:spTgt>
                                        </p:tgtEl>
                                        <p:attrNameLst>
                                          <p:attrName>style.visibility</p:attrName>
                                        </p:attrNameLst>
                                      </p:cBhvr>
                                      <p:to>
                                        <p:strVal val="visible"/>
                                      </p:to>
                                    </p:set>
                                    <p:animEffect transition="in" filter="fade">
                                      <p:cBhvr>
                                        <p:cTn id="23" dur="1000">
                                          <p:stCondLst>
                                            <p:cond delay="0"/>
                                          </p:stCondLst>
                                        </p:cTn>
                                        <p:tgtEl>
                                          <p:spTgt spid="552963">
                                            <p:txEl>
                                              <p:pRg st="2" end="2"/>
                                            </p:txEl>
                                          </p:spTgt>
                                        </p:tgtEl>
                                      </p:cBhvr>
                                    </p:animEffect>
                                    <p:anim calcmode="lin" valueType="num">
                                      <p:cBhvr>
                                        <p:cTn id="24" dur="1000" fill="hold">
                                          <p:stCondLst>
                                            <p:cond delay="0"/>
                                          </p:stCondLst>
                                        </p:cTn>
                                        <p:tgtEl>
                                          <p:spTgt spid="552963">
                                            <p:txEl>
                                              <p:pRg st="2" end="2"/>
                                            </p:txEl>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52963">
                                            <p:txEl>
                                              <p:pRg st="2" end="2"/>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552963">
                                            <p:txEl>
                                              <p:pRg st="3" end="3"/>
                                            </p:txEl>
                                          </p:spTgt>
                                        </p:tgtEl>
                                        <p:attrNameLst>
                                          <p:attrName>style.visibility</p:attrName>
                                        </p:attrNameLst>
                                      </p:cBhvr>
                                      <p:to>
                                        <p:strVal val="visible"/>
                                      </p:to>
                                    </p:set>
                                    <p:animEffect transition="in" filter="fade">
                                      <p:cBhvr>
                                        <p:cTn id="29" dur="1000">
                                          <p:stCondLst>
                                            <p:cond delay="0"/>
                                          </p:stCondLst>
                                        </p:cTn>
                                        <p:tgtEl>
                                          <p:spTgt spid="552963">
                                            <p:txEl>
                                              <p:pRg st="3" end="3"/>
                                            </p:txEl>
                                          </p:spTgt>
                                        </p:tgtEl>
                                      </p:cBhvr>
                                    </p:animEffect>
                                    <p:anim calcmode="lin" valueType="num">
                                      <p:cBhvr>
                                        <p:cTn id="30" dur="1000" fill="hold">
                                          <p:stCondLst>
                                            <p:cond delay="0"/>
                                          </p:stCondLst>
                                        </p:cTn>
                                        <p:tgtEl>
                                          <p:spTgt spid="552963">
                                            <p:txEl>
                                              <p:pRg st="3" end="3"/>
                                            </p:txEl>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55296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62" grpId="0"/>
      <p:bldP spid="552963"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4100"/>
              <a:t>Вікова детермінація способу злочину</a:t>
            </a:r>
          </a:p>
        </p:txBody>
      </p:sp>
      <p:sp>
        <p:nvSpPr>
          <p:cNvPr id="553987" name="Rectangle 3"/>
          <p:cNvSpPr>
            <a:spLocks noGrp="1" noChangeArrowheads="1"/>
          </p:cNvSpPr>
          <p:nvPr>
            <p:ph type="body" idx="1"/>
          </p:nvPr>
        </p:nvSpPr>
        <p:spPr>
          <a:xfrm>
            <a:off x="468313" y="1341438"/>
            <a:ext cx="8207375" cy="5040312"/>
          </a:xfrm>
        </p:spPr>
        <p:txBody>
          <a:bodyPr/>
          <a:lstStyle/>
          <a:p>
            <a:pPr marL="609600" indent="-609600" algn="ctr">
              <a:lnSpc>
                <a:spcPct val="90000"/>
              </a:lnSpc>
              <a:buFont typeface="Wingdings" pitchFamily="2" charset="2"/>
              <a:buNone/>
            </a:pPr>
            <a:r>
              <a:rPr lang="ru-RU" altLang="ru-RU" sz="2800" b="1" dirty="0" err="1">
                <a:solidFill>
                  <a:srgbClr val="FF0000"/>
                </a:solidFill>
              </a:rPr>
              <a:t>Неповнолітні</a:t>
            </a:r>
            <a:r>
              <a:rPr lang="ru-RU" altLang="ru-RU" sz="2800" b="1" dirty="0">
                <a:solidFill>
                  <a:srgbClr val="FF0000"/>
                </a:solidFill>
              </a:rPr>
              <a:t> </a:t>
            </a:r>
            <a:r>
              <a:rPr lang="ru-RU" altLang="ru-RU" sz="2800" b="1" dirty="0" err="1">
                <a:solidFill>
                  <a:srgbClr val="FF0000"/>
                </a:solidFill>
              </a:rPr>
              <a:t>злочинці</a:t>
            </a:r>
            <a:r>
              <a:rPr lang="ru-RU" altLang="ru-RU" sz="2800" b="1" dirty="0">
                <a:solidFill>
                  <a:srgbClr val="FF0000"/>
                </a:solidFill>
              </a:rPr>
              <a:t>:</a:t>
            </a:r>
          </a:p>
          <a:p>
            <a:pPr marL="609600" indent="-609600">
              <a:buClr>
                <a:schemeClr val="tx1"/>
              </a:buClr>
              <a:buFont typeface="Wingdings" pitchFamily="2" charset="2"/>
              <a:buChar char="Ш"/>
            </a:pPr>
            <a:r>
              <a:rPr lang="ru-RU" altLang="ru-RU" b="1" dirty="0"/>
              <a:t> </a:t>
            </a:r>
            <a:r>
              <a:rPr lang="ru-RU" altLang="ru-RU" sz="2800" b="1" dirty="0" err="1"/>
              <a:t>частіше</a:t>
            </a:r>
            <a:r>
              <a:rPr lang="ru-RU" altLang="ru-RU" sz="2800" b="1" dirty="0"/>
              <a:t> </a:t>
            </a:r>
            <a:r>
              <a:rPr lang="ru-RU" altLang="ru-RU" sz="2800" b="1" dirty="0" err="1"/>
              <a:t>завдають</a:t>
            </a:r>
            <a:r>
              <a:rPr lang="ru-RU" altLang="ru-RU" sz="2800" b="1" dirty="0"/>
              <a:t> </a:t>
            </a:r>
            <a:r>
              <a:rPr lang="ru-RU" altLang="ru-RU" sz="2800" b="1" dirty="0" err="1"/>
              <a:t>ударів</a:t>
            </a:r>
            <a:r>
              <a:rPr lang="ru-RU" altLang="ru-RU" sz="2800" b="1" dirty="0"/>
              <a:t> руками та ногами; </a:t>
            </a:r>
          </a:p>
          <a:p>
            <a:pPr marL="609600" indent="-609600">
              <a:buClr>
                <a:schemeClr val="tx1"/>
              </a:buClr>
              <a:buFont typeface="Wingdings" pitchFamily="2" charset="2"/>
              <a:buChar char="Ш"/>
            </a:pPr>
            <a:r>
              <a:rPr lang="ru-RU" altLang="ru-RU" sz="2800" b="1" dirty="0"/>
              <a:t>у два рази </a:t>
            </a:r>
            <a:r>
              <a:rPr lang="ru-RU" altLang="ru-RU" sz="2800" b="1" dirty="0" err="1"/>
              <a:t>частіше</a:t>
            </a:r>
            <a:r>
              <a:rPr lang="ru-RU" altLang="ru-RU" sz="2800" b="1" dirty="0"/>
              <a:t> </a:t>
            </a:r>
            <a:r>
              <a:rPr lang="ru-RU" altLang="ru-RU" sz="2800" b="1" dirty="0" err="1"/>
              <a:t>використовується</a:t>
            </a:r>
            <a:r>
              <a:rPr lang="ru-RU" altLang="ru-RU" sz="2800" b="1" dirty="0"/>
              <a:t> ними </a:t>
            </a:r>
            <a:r>
              <a:rPr lang="ru-RU" altLang="ru-RU" sz="2800" b="1" dirty="0" err="1"/>
              <a:t>психічне</a:t>
            </a:r>
            <a:r>
              <a:rPr lang="ru-RU" altLang="ru-RU" sz="2800" b="1" dirty="0"/>
              <a:t> </a:t>
            </a:r>
            <a:r>
              <a:rPr lang="ru-RU" altLang="ru-RU" sz="2800" b="1" dirty="0" err="1"/>
              <a:t>насильство</a:t>
            </a:r>
            <a:r>
              <a:rPr lang="ru-RU" altLang="ru-RU" sz="2800" b="1" dirty="0"/>
              <a:t>. </a:t>
            </a:r>
          </a:p>
          <a:p>
            <a:pPr marL="609600" indent="-609600">
              <a:buClr>
                <a:schemeClr val="tx1"/>
              </a:buClr>
              <a:buFont typeface="Wingdings" pitchFamily="2" charset="2"/>
              <a:buNone/>
            </a:pPr>
            <a:endParaRPr lang="ru-RU" altLang="ru-RU" sz="2800" b="1" dirty="0"/>
          </a:p>
          <a:p>
            <a:pPr marL="609600" indent="-609600">
              <a:buFont typeface="Wingdings" pitchFamily="2" charset="2"/>
              <a:buNone/>
            </a:pPr>
            <a:r>
              <a:rPr lang="ru-RU" altLang="ru-RU" sz="2800" b="1" dirty="0"/>
              <a:t>	</a:t>
            </a:r>
            <a:r>
              <a:rPr lang="en-US" altLang="ru-RU" sz="2800" b="1" dirty="0"/>
              <a:t>	</a:t>
            </a:r>
            <a:r>
              <a:rPr lang="ru-RU" altLang="ru-RU" sz="2800" b="1" dirty="0"/>
              <a:t>Заходи з </a:t>
            </a:r>
            <a:r>
              <a:rPr lang="ru-RU" altLang="ru-RU" sz="2800" b="1" dirty="0" err="1"/>
              <a:t>приховування</a:t>
            </a:r>
            <a:r>
              <a:rPr lang="ru-RU" altLang="ru-RU" sz="2800" b="1" dirty="0"/>
              <a:t> </a:t>
            </a:r>
            <a:r>
              <a:rPr lang="ru-RU" altLang="ru-RU" sz="2800" b="1" dirty="0" err="1"/>
              <a:t>злочину</a:t>
            </a:r>
            <a:r>
              <a:rPr lang="ru-RU" altLang="ru-RU" sz="2800" b="1" dirty="0"/>
              <a:t> </a:t>
            </a:r>
            <a:r>
              <a:rPr lang="ru-RU" altLang="ru-RU" sz="2800" b="1" dirty="0" err="1" smtClean="0"/>
              <a:t>використовують</a:t>
            </a:r>
            <a:r>
              <a:rPr lang="ru-RU" altLang="ru-RU" sz="2800" b="1" dirty="0" smtClean="0"/>
              <a:t> </a:t>
            </a:r>
            <a:r>
              <a:rPr lang="ru-RU" altLang="ru-RU" sz="2800" b="1" dirty="0">
                <a:solidFill>
                  <a:srgbClr val="FF0000"/>
                </a:solidFill>
              </a:rPr>
              <a:t>49,3%</a:t>
            </a:r>
            <a:r>
              <a:rPr lang="ru-RU" altLang="ru-RU" sz="2800" b="1" dirty="0"/>
              <a:t> </a:t>
            </a:r>
            <a:r>
              <a:rPr lang="ru-RU" altLang="ru-RU" sz="2800" b="1" dirty="0" err="1"/>
              <a:t>дорослих</a:t>
            </a:r>
            <a:r>
              <a:rPr lang="ru-RU" altLang="ru-RU" sz="2800" b="1" dirty="0"/>
              <a:t> і </a:t>
            </a:r>
            <a:r>
              <a:rPr lang="ru-RU" altLang="ru-RU" sz="2800" b="1" dirty="0" err="1"/>
              <a:t>тільки</a:t>
            </a:r>
            <a:r>
              <a:rPr lang="ru-RU" altLang="ru-RU" sz="2800" b="1" dirty="0"/>
              <a:t> </a:t>
            </a:r>
            <a:r>
              <a:rPr lang="ru-RU" altLang="ru-RU" sz="2800" b="1" dirty="0">
                <a:solidFill>
                  <a:srgbClr val="FF0000"/>
                </a:solidFill>
              </a:rPr>
              <a:t>17,2%</a:t>
            </a:r>
            <a:r>
              <a:rPr lang="ru-RU" altLang="ru-RU" sz="2800" b="1" dirty="0"/>
              <a:t> </a:t>
            </a:r>
            <a:r>
              <a:rPr lang="ru-RU" altLang="ru-RU" sz="2800" b="1" dirty="0" err="1"/>
              <a:t>неповнолітніх</a:t>
            </a:r>
            <a:r>
              <a:rPr lang="ru-RU" altLang="ru-RU" sz="2800" b="1" dirty="0"/>
              <a:t>.</a:t>
            </a:r>
          </a:p>
        </p:txBody>
      </p:sp>
    </p:spTree>
    <p:extLst>
      <p:ext uri="{BB962C8B-B14F-4D97-AF65-F5344CB8AC3E}">
        <p14:creationId xmlns:p14="http://schemas.microsoft.com/office/powerpoint/2010/main" val="2312309867"/>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53987">
                                            <p:txEl>
                                              <p:pRg st="0" end="0"/>
                                            </p:txEl>
                                          </p:spTgt>
                                        </p:tgtEl>
                                        <p:attrNameLst>
                                          <p:attrName>style.visibility</p:attrName>
                                        </p:attrNameLst>
                                      </p:cBhvr>
                                      <p:to>
                                        <p:strVal val="visible"/>
                                      </p:to>
                                    </p:set>
                                    <p:animEffect transition="in" filter="fade">
                                      <p:cBhvr>
                                        <p:cTn id="7" dur="1000">
                                          <p:stCondLst>
                                            <p:cond delay="0"/>
                                          </p:stCondLst>
                                        </p:cTn>
                                        <p:tgtEl>
                                          <p:spTgt spid="553987">
                                            <p:txEl>
                                              <p:pRg st="0" end="0"/>
                                            </p:txEl>
                                          </p:spTgt>
                                        </p:tgtEl>
                                      </p:cBhvr>
                                    </p:animEffect>
                                    <p:anim calcmode="lin" valueType="num">
                                      <p:cBhvr>
                                        <p:cTn id="8" dur="1000" fill="hold">
                                          <p:stCondLst>
                                            <p:cond delay="0"/>
                                          </p:stCondLst>
                                        </p:cTn>
                                        <p:tgtEl>
                                          <p:spTgt spid="553987">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53987">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53987">
                                            <p:txEl>
                                              <p:pRg st="1" end="1"/>
                                            </p:txEl>
                                          </p:spTgt>
                                        </p:tgtEl>
                                        <p:attrNameLst>
                                          <p:attrName>style.visibility</p:attrName>
                                        </p:attrNameLst>
                                      </p:cBhvr>
                                      <p:to>
                                        <p:strVal val="visible"/>
                                      </p:to>
                                    </p:set>
                                    <p:animEffect transition="in" filter="fade">
                                      <p:cBhvr>
                                        <p:cTn id="13" dur="1000">
                                          <p:stCondLst>
                                            <p:cond delay="0"/>
                                          </p:stCondLst>
                                        </p:cTn>
                                        <p:tgtEl>
                                          <p:spTgt spid="553987">
                                            <p:txEl>
                                              <p:pRg st="1" end="1"/>
                                            </p:txEl>
                                          </p:spTgt>
                                        </p:tgtEl>
                                      </p:cBhvr>
                                    </p:animEffect>
                                    <p:anim calcmode="lin" valueType="num">
                                      <p:cBhvr>
                                        <p:cTn id="14" dur="1000" fill="hold">
                                          <p:stCondLst>
                                            <p:cond delay="0"/>
                                          </p:stCondLst>
                                        </p:cTn>
                                        <p:tgtEl>
                                          <p:spTgt spid="553987">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53987">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53987">
                                            <p:txEl>
                                              <p:pRg st="2" end="2"/>
                                            </p:txEl>
                                          </p:spTgt>
                                        </p:tgtEl>
                                        <p:attrNameLst>
                                          <p:attrName>style.visibility</p:attrName>
                                        </p:attrNameLst>
                                      </p:cBhvr>
                                      <p:to>
                                        <p:strVal val="visible"/>
                                      </p:to>
                                    </p:set>
                                    <p:animEffect transition="in" filter="fade">
                                      <p:cBhvr>
                                        <p:cTn id="19" dur="1000">
                                          <p:stCondLst>
                                            <p:cond delay="0"/>
                                          </p:stCondLst>
                                        </p:cTn>
                                        <p:tgtEl>
                                          <p:spTgt spid="553987">
                                            <p:txEl>
                                              <p:pRg st="2" end="2"/>
                                            </p:txEl>
                                          </p:spTgt>
                                        </p:tgtEl>
                                      </p:cBhvr>
                                    </p:animEffect>
                                    <p:anim calcmode="lin" valueType="num">
                                      <p:cBhvr>
                                        <p:cTn id="20" dur="1000" fill="hold">
                                          <p:stCondLst>
                                            <p:cond delay="0"/>
                                          </p:stCondLst>
                                        </p:cTn>
                                        <p:tgtEl>
                                          <p:spTgt spid="553987">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53987">
                                            <p:txEl>
                                              <p:pRg st="2" end="2"/>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3000"/>
                            </p:stCondLst>
                            <p:childTnLst>
                              <p:par>
                                <p:cTn id="23" presetID="40" presetClass="entr" presetSubtype="0" fill="hold" grpId="0" nodeType="afterEffect">
                                  <p:stCondLst>
                                    <p:cond delay="0"/>
                                  </p:stCondLst>
                                  <p:childTnLst>
                                    <p:set>
                                      <p:cBhvr>
                                        <p:cTn id="24" dur="1" fill="hold">
                                          <p:stCondLst>
                                            <p:cond delay="0"/>
                                          </p:stCondLst>
                                        </p:cTn>
                                        <p:tgtEl>
                                          <p:spTgt spid="553987">
                                            <p:txEl>
                                              <p:pRg st="4" end="4"/>
                                            </p:txEl>
                                          </p:spTgt>
                                        </p:tgtEl>
                                        <p:attrNameLst>
                                          <p:attrName>style.visibility</p:attrName>
                                        </p:attrNameLst>
                                      </p:cBhvr>
                                      <p:to>
                                        <p:strVal val="visible"/>
                                      </p:to>
                                    </p:set>
                                    <p:animEffect transition="in" filter="fade">
                                      <p:cBhvr>
                                        <p:cTn id="25" dur="1000">
                                          <p:stCondLst>
                                            <p:cond delay="0"/>
                                          </p:stCondLst>
                                        </p:cTn>
                                        <p:tgtEl>
                                          <p:spTgt spid="553987">
                                            <p:txEl>
                                              <p:pRg st="4" end="4"/>
                                            </p:txEl>
                                          </p:spTgt>
                                        </p:tgtEl>
                                      </p:cBhvr>
                                    </p:animEffect>
                                    <p:anim calcmode="lin" valueType="num">
                                      <p:cBhvr>
                                        <p:cTn id="26" dur="1000" fill="hold">
                                          <p:stCondLst>
                                            <p:cond delay="0"/>
                                          </p:stCondLst>
                                        </p:cTn>
                                        <p:tgtEl>
                                          <p:spTgt spid="553987">
                                            <p:txEl>
                                              <p:pRg st="4" end="4"/>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55398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987"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a:xfrm>
            <a:off x="195263" y="228600"/>
            <a:ext cx="8193087" cy="914400"/>
          </a:xfrm>
        </p:spPr>
        <p:txBody>
          <a:bodyPr/>
          <a:lstStyle/>
          <a:p>
            <a:pPr algn="ctr"/>
            <a:r>
              <a:rPr lang="uk-UA" altLang="ru-RU"/>
              <a:t>Особа злочинця</a:t>
            </a:r>
            <a:endParaRPr lang="ru-RU" altLang="ru-RU"/>
          </a:p>
        </p:txBody>
      </p:sp>
      <p:sp>
        <p:nvSpPr>
          <p:cNvPr id="555011" name="Rectangle 3"/>
          <p:cNvSpPr>
            <a:spLocks noGrp="1" noChangeArrowheads="1"/>
          </p:cNvSpPr>
          <p:nvPr>
            <p:ph type="body" idx="1"/>
          </p:nvPr>
        </p:nvSpPr>
        <p:spPr>
          <a:xfrm>
            <a:off x="251520" y="1484784"/>
            <a:ext cx="8424936" cy="4680520"/>
          </a:xfrm>
        </p:spPr>
        <p:txBody>
          <a:bodyPr/>
          <a:lstStyle/>
          <a:p>
            <a:pPr marL="609600" indent="-609600" algn="just">
              <a:lnSpc>
                <a:spcPct val="90000"/>
              </a:lnSpc>
              <a:buFont typeface="Wingdings" pitchFamily="2" charset="2"/>
              <a:buNone/>
            </a:pPr>
            <a:r>
              <a:rPr lang="uk-UA" altLang="ru-RU" b="1" dirty="0">
                <a:solidFill>
                  <a:srgbClr val="FF0000"/>
                </a:solidFill>
              </a:rPr>
              <a:t>	</a:t>
            </a:r>
            <a:r>
              <a:rPr lang="en-US" altLang="ru-RU" b="1" dirty="0">
                <a:solidFill>
                  <a:srgbClr val="FF0000"/>
                </a:solidFill>
              </a:rPr>
              <a:t>	</a:t>
            </a:r>
            <a:r>
              <a:rPr lang="uk-UA" altLang="ru-RU" b="1" dirty="0">
                <a:solidFill>
                  <a:srgbClr val="FF0000"/>
                </a:solidFill>
              </a:rPr>
              <a:t>68,1%</a:t>
            </a:r>
            <a:r>
              <a:rPr lang="uk-UA" altLang="ru-RU" b="1" dirty="0"/>
              <a:t> злочинців перебували в стані алкогольного сп'яніння. У цьому стані різко підвищуються кількість і тяжкість пошкоджень, що наносяться жертві, та випадки удушення жертви руками. При цьому рідко використовуються зв'язування жертви, вставляння кляпу, замикання жертви в ізольованому приміщенні. </a:t>
            </a:r>
            <a:endParaRPr lang="ru-RU" altLang="ru-RU" dirty="0"/>
          </a:p>
        </p:txBody>
      </p:sp>
    </p:spTree>
    <p:extLst>
      <p:ext uri="{BB962C8B-B14F-4D97-AF65-F5344CB8AC3E}">
        <p14:creationId xmlns:p14="http://schemas.microsoft.com/office/powerpoint/2010/main" val="84584246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55010"/>
                                        </p:tgtEl>
                                        <p:attrNameLst>
                                          <p:attrName>style.visibility</p:attrName>
                                        </p:attrNameLst>
                                      </p:cBhvr>
                                      <p:to>
                                        <p:strVal val="visible"/>
                                      </p:to>
                                    </p:set>
                                    <p:animEffect transition="in" filter="wipe(down)">
                                      <p:cBhvr>
                                        <p:cTn id="7" dur="500"/>
                                        <p:tgtEl>
                                          <p:spTgt spid="55501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55011">
                                            <p:txEl>
                                              <p:pRg st="0" end="0"/>
                                            </p:txEl>
                                          </p:spTgt>
                                        </p:tgtEl>
                                        <p:attrNameLst>
                                          <p:attrName>style.visibility</p:attrName>
                                        </p:attrNameLst>
                                      </p:cBhvr>
                                      <p:to>
                                        <p:strVal val="visible"/>
                                      </p:to>
                                    </p:set>
                                    <p:animEffect transition="in" filter="fade">
                                      <p:cBhvr>
                                        <p:cTn id="11" dur="1000">
                                          <p:stCondLst>
                                            <p:cond delay="0"/>
                                          </p:stCondLst>
                                        </p:cTn>
                                        <p:tgtEl>
                                          <p:spTgt spid="555011">
                                            <p:txEl>
                                              <p:pRg st="0" end="0"/>
                                            </p:txEl>
                                          </p:spTgt>
                                        </p:tgtEl>
                                      </p:cBhvr>
                                    </p:animEffect>
                                    <p:anim calcmode="lin" valueType="num">
                                      <p:cBhvr>
                                        <p:cTn id="12" dur="1000" fill="hold">
                                          <p:stCondLst>
                                            <p:cond delay="0"/>
                                          </p:stCondLst>
                                        </p:cTn>
                                        <p:tgtEl>
                                          <p:spTgt spid="55501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5501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5010" grpId="0"/>
      <p:bldP spid="555011"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a:xfrm>
            <a:off x="195263" y="228600"/>
            <a:ext cx="8193087" cy="914400"/>
          </a:xfrm>
        </p:spPr>
        <p:txBody>
          <a:bodyPr/>
          <a:lstStyle/>
          <a:p>
            <a:pPr algn="ctr"/>
            <a:r>
              <a:rPr lang="uk-UA" altLang="ru-RU"/>
              <a:t>Особа злочинця</a:t>
            </a:r>
            <a:endParaRPr lang="ru-RU" altLang="ru-RU"/>
          </a:p>
        </p:txBody>
      </p:sp>
      <p:sp>
        <p:nvSpPr>
          <p:cNvPr id="556035" name="Rectangle 3"/>
          <p:cNvSpPr>
            <a:spLocks noGrp="1" noChangeArrowheads="1"/>
          </p:cNvSpPr>
          <p:nvPr>
            <p:ph type="body" idx="1"/>
          </p:nvPr>
        </p:nvSpPr>
        <p:spPr>
          <a:xfrm>
            <a:off x="395288" y="1341438"/>
            <a:ext cx="8280400" cy="5040312"/>
          </a:xfrm>
        </p:spPr>
        <p:txBody>
          <a:bodyPr/>
          <a:lstStyle/>
          <a:p>
            <a:pPr marL="609600" indent="-609600">
              <a:lnSpc>
                <a:spcPct val="90000"/>
              </a:lnSpc>
              <a:buFont typeface="Wingdings" pitchFamily="2" charset="2"/>
              <a:buNone/>
            </a:pPr>
            <a:r>
              <a:rPr lang="uk-UA" altLang="ru-RU" b="1" dirty="0"/>
              <a:t>	</a:t>
            </a:r>
            <a:r>
              <a:rPr lang="en-US" altLang="ru-RU" b="1" dirty="0"/>
              <a:t>	</a:t>
            </a:r>
            <a:r>
              <a:rPr lang="uk-UA" altLang="ru-RU" b="1" dirty="0"/>
              <a:t>Велика частина </a:t>
            </a:r>
            <a:r>
              <a:rPr lang="uk-UA" altLang="ru-RU" b="1" dirty="0">
                <a:solidFill>
                  <a:srgbClr val="FF0000"/>
                </a:solidFill>
              </a:rPr>
              <a:t>(61,3%)</a:t>
            </a:r>
            <a:r>
              <a:rPr lang="uk-UA" altLang="ru-RU" b="1" dirty="0"/>
              <a:t> розглянутих злочинів </a:t>
            </a:r>
            <a:r>
              <a:rPr lang="uk-UA" altLang="ru-RU" b="1" dirty="0" err="1"/>
              <a:t>скоюється</a:t>
            </a:r>
            <a:r>
              <a:rPr lang="uk-UA" altLang="ru-RU" b="1" dirty="0"/>
              <a:t> в групі, для якої характерні:</a:t>
            </a:r>
            <a:r>
              <a:rPr lang="ru-RU" altLang="ru-RU" dirty="0"/>
              <a:t> </a:t>
            </a:r>
          </a:p>
          <a:p>
            <a:pPr marL="609600" indent="-609600" algn="ctr">
              <a:lnSpc>
                <a:spcPct val="90000"/>
              </a:lnSpc>
              <a:buFont typeface="Wingdings" pitchFamily="2" charset="2"/>
              <a:buNone/>
            </a:pPr>
            <a:endParaRPr lang="ru-RU" altLang="ru-RU" sz="1800" dirty="0"/>
          </a:p>
          <a:p>
            <a:pPr marL="609600" indent="-609600">
              <a:lnSpc>
                <a:spcPct val="50000"/>
              </a:lnSpc>
              <a:buClr>
                <a:schemeClr val="tx1"/>
              </a:buClr>
              <a:buFont typeface="Wingdings" pitchFamily="2" charset="2"/>
              <a:buChar char="Ш"/>
            </a:pPr>
            <a:r>
              <a:rPr lang="uk-UA" altLang="ru-RU" b="1" dirty="0"/>
              <a:t>ретельність підготовки злочину,</a:t>
            </a:r>
            <a:br>
              <a:rPr lang="uk-UA" altLang="ru-RU" b="1" dirty="0"/>
            </a:br>
            <a:endParaRPr lang="uk-UA" altLang="ru-RU" b="1" dirty="0"/>
          </a:p>
          <a:p>
            <a:pPr marL="609600" indent="-609600">
              <a:lnSpc>
                <a:spcPct val="50000"/>
              </a:lnSpc>
              <a:buClr>
                <a:schemeClr val="tx1"/>
              </a:buClr>
              <a:buFont typeface="Wingdings" pitchFamily="2" charset="2"/>
              <a:buChar char="Ш"/>
            </a:pPr>
            <a:r>
              <a:rPr lang="uk-UA" altLang="ru-RU" b="1" dirty="0"/>
              <a:t>підбір об'єкту,</a:t>
            </a:r>
            <a:br>
              <a:rPr lang="uk-UA" altLang="ru-RU" b="1" dirty="0"/>
            </a:br>
            <a:endParaRPr lang="uk-UA" altLang="ru-RU" b="1" dirty="0"/>
          </a:p>
          <a:p>
            <a:pPr marL="609600" indent="-609600">
              <a:lnSpc>
                <a:spcPct val="50000"/>
              </a:lnSpc>
              <a:buClr>
                <a:schemeClr val="tx1"/>
              </a:buClr>
              <a:buFont typeface="Wingdings" pitchFamily="2" charset="2"/>
              <a:buChar char="Ш"/>
            </a:pPr>
            <a:r>
              <a:rPr lang="uk-UA" altLang="ru-RU" b="1" dirty="0"/>
              <a:t>використання транспорту,</a:t>
            </a:r>
            <a:br>
              <a:rPr lang="uk-UA" altLang="ru-RU" b="1" dirty="0"/>
            </a:br>
            <a:endParaRPr lang="uk-UA" altLang="ru-RU" b="1" dirty="0"/>
          </a:p>
          <a:p>
            <a:pPr marL="609600" indent="-609600">
              <a:lnSpc>
                <a:spcPct val="90000"/>
              </a:lnSpc>
              <a:buClr>
                <a:schemeClr val="tx1"/>
              </a:buClr>
              <a:buFont typeface="Wingdings" pitchFamily="2" charset="2"/>
              <a:buChar char="Ш"/>
            </a:pPr>
            <a:r>
              <a:rPr lang="uk-UA" altLang="ru-RU" b="1" dirty="0"/>
              <a:t>застосування фізичного та психічного насильства,</a:t>
            </a:r>
            <a:r>
              <a:rPr lang="ru-RU" altLang="ru-RU" dirty="0"/>
              <a:t> </a:t>
            </a:r>
          </a:p>
        </p:txBody>
      </p:sp>
    </p:spTree>
    <p:extLst>
      <p:ext uri="{BB962C8B-B14F-4D97-AF65-F5344CB8AC3E}">
        <p14:creationId xmlns:p14="http://schemas.microsoft.com/office/powerpoint/2010/main" val="231365299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56035">
                                            <p:txEl>
                                              <p:pRg st="0" end="0"/>
                                            </p:txEl>
                                          </p:spTgt>
                                        </p:tgtEl>
                                        <p:attrNameLst>
                                          <p:attrName>style.visibility</p:attrName>
                                        </p:attrNameLst>
                                      </p:cBhvr>
                                      <p:to>
                                        <p:strVal val="visible"/>
                                      </p:to>
                                    </p:set>
                                    <p:animEffect transition="in" filter="fade">
                                      <p:cBhvr>
                                        <p:cTn id="7" dur="1000">
                                          <p:stCondLst>
                                            <p:cond delay="0"/>
                                          </p:stCondLst>
                                        </p:cTn>
                                        <p:tgtEl>
                                          <p:spTgt spid="556035">
                                            <p:txEl>
                                              <p:pRg st="0" end="0"/>
                                            </p:txEl>
                                          </p:spTgt>
                                        </p:tgtEl>
                                      </p:cBhvr>
                                    </p:animEffect>
                                    <p:anim calcmode="lin" valueType="num">
                                      <p:cBhvr>
                                        <p:cTn id="8" dur="1000" fill="hold">
                                          <p:stCondLst>
                                            <p:cond delay="0"/>
                                          </p:stCondLst>
                                        </p:cTn>
                                        <p:tgtEl>
                                          <p:spTgt spid="55603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56035">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56035">
                                            <p:txEl>
                                              <p:pRg st="2" end="2"/>
                                            </p:txEl>
                                          </p:spTgt>
                                        </p:tgtEl>
                                        <p:attrNameLst>
                                          <p:attrName>style.visibility</p:attrName>
                                        </p:attrNameLst>
                                      </p:cBhvr>
                                      <p:to>
                                        <p:strVal val="visible"/>
                                      </p:to>
                                    </p:set>
                                    <p:animEffect transition="in" filter="fade">
                                      <p:cBhvr>
                                        <p:cTn id="13" dur="1000">
                                          <p:stCondLst>
                                            <p:cond delay="0"/>
                                          </p:stCondLst>
                                        </p:cTn>
                                        <p:tgtEl>
                                          <p:spTgt spid="556035">
                                            <p:txEl>
                                              <p:pRg st="2" end="2"/>
                                            </p:txEl>
                                          </p:spTgt>
                                        </p:tgtEl>
                                      </p:cBhvr>
                                    </p:animEffect>
                                    <p:anim calcmode="lin" valueType="num">
                                      <p:cBhvr>
                                        <p:cTn id="14" dur="1000" fill="hold">
                                          <p:stCondLst>
                                            <p:cond delay="0"/>
                                          </p:stCondLst>
                                        </p:cTn>
                                        <p:tgtEl>
                                          <p:spTgt spid="556035">
                                            <p:txEl>
                                              <p:pRg st="2" end="2"/>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56035">
                                            <p:txEl>
                                              <p:pRg st="2" end="2"/>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56035">
                                            <p:txEl>
                                              <p:pRg st="3" end="3"/>
                                            </p:txEl>
                                          </p:spTgt>
                                        </p:tgtEl>
                                        <p:attrNameLst>
                                          <p:attrName>style.visibility</p:attrName>
                                        </p:attrNameLst>
                                      </p:cBhvr>
                                      <p:to>
                                        <p:strVal val="visible"/>
                                      </p:to>
                                    </p:set>
                                    <p:animEffect transition="in" filter="fade">
                                      <p:cBhvr>
                                        <p:cTn id="19" dur="1000">
                                          <p:stCondLst>
                                            <p:cond delay="0"/>
                                          </p:stCondLst>
                                        </p:cTn>
                                        <p:tgtEl>
                                          <p:spTgt spid="556035">
                                            <p:txEl>
                                              <p:pRg st="3" end="3"/>
                                            </p:txEl>
                                          </p:spTgt>
                                        </p:tgtEl>
                                      </p:cBhvr>
                                    </p:animEffect>
                                    <p:anim calcmode="lin" valueType="num">
                                      <p:cBhvr>
                                        <p:cTn id="20" dur="1000" fill="hold">
                                          <p:stCondLst>
                                            <p:cond delay="0"/>
                                          </p:stCondLst>
                                        </p:cTn>
                                        <p:tgtEl>
                                          <p:spTgt spid="556035">
                                            <p:txEl>
                                              <p:pRg st="3" end="3"/>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56035">
                                            <p:txEl>
                                              <p:pRg st="3" end="3"/>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3000"/>
                            </p:stCondLst>
                            <p:childTnLst>
                              <p:par>
                                <p:cTn id="23" presetID="40" presetClass="entr" presetSubtype="0" fill="hold" grpId="0" nodeType="afterEffect">
                                  <p:stCondLst>
                                    <p:cond delay="0"/>
                                  </p:stCondLst>
                                  <p:childTnLst>
                                    <p:set>
                                      <p:cBhvr>
                                        <p:cTn id="24" dur="1" fill="hold">
                                          <p:stCondLst>
                                            <p:cond delay="0"/>
                                          </p:stCondLst>
                                        </p:cTn>
                                        <p:tgtEl>
                                          <p:spTgt spid="556035">
                                            <p:txEl>
                                              <p:pRg st="4" end="4"/>
                                            </p:txEl>
                                          </p:spTgt>
                                        </p:tgtEl>
                                        <p:attrNameLst>
                                          <p:attrName>style.visibility</p:attrName>
                                        </p:attrNameLst>
                                      </p:cBhvr>
                                      <p:to>
                                        <p:strVal val="visible"/>
                                      </p:to>
                                    </p:set>
                                    <p:animEffect transition="in" filter="fade">
                                      <p:cBhvr>
                                        <p:cTn id="25" dur="1000">
                                          <p:stCondLst>
                                            <p:cond delay="0"/>
                                          </p:stCondLst>
                                        </p:cTn>
                                        <p:tgtEl>
                                          <p:spTgt spid="556035">
                                            <p:txEl>
                                              <p:pRg st="4" end="4"/>
                                            </p:txEl>
                                          </p:spTgt>
                                        </p:tgtEl>
                                      </p:cBhvr>
                                    </p:animEffect>
                                    <p:anim calcmode="lin" valueType="num">
                                      <p:cBhvr>
                                        <p:cTn id="26" dur="1000" fill="hold">
                                          <p:stCondLst>
                                            <p:cond delay="0"/>
                                          </p:stCondLst>
                                        </p:cTn>
                                        <p:tgtEl>
                                          <p:spTgt spid="556035">
                                            <p:txEl>
                                              <p:pRg st="4" end="4"/>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556035">
                                            <p:txEl>
                                              <p:pRg st="4" end="4"/>
                                            </p:txEl>
                                          </p:spTgt>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4000"/>
                            </p:stCondLst>
                            <p:childTnLst>
                              <p:par>
                                <p:cTn id="29" presetID="40" presetClass="entr" presetSubtype="0" fill="hold" grpId="0" nodeType="afterEffect">
                                  <p:stCondLst>
                                    <p:cond delay="0"/>
                                  </p:stCondLst>
                                  <p:childTnLst>
                                    <p:set>
                                      <p:cBhvr>
                                        <p:cTn id="30" dur="1" fill="hold">
                                          <p:stCondLst>
                                            <p:cond delay="0"/>
                                          </p:stCondLst>
                                        </p:cTn>
                                        <p:tgtEl>
                                          <p:spTgt spid="556035">
                                            <p:txEl>
                                              <p:pRg st="5" end="5"/>
                                            </p:txEl>
                                          </p:spTgt>
                                        </p:tgtEl>
                                        <p:attrNameLst>
                                          <p:attrName>style.visibility</p:attrName>
                                        </p:attrNameLst>
                                      </p:cBhvr>
                                      <p:to>
                                        <p:strVal val="visible"/>
                                      </p:to>
                                    </p:set>
                                    <p:animEffect transition="in" filter="fade">
                                      <p:cBhvr>
                                        <p:cTn id="31" dur="1000">
                                          <p:stCondLst>
                                            <p:cond delay="0"/>
                                          </p:stCondLst>
                                        </p:cTn>
                                        <p:tgtEl>
                                          <p:spTgt spid="556035">
                                            <p:txEl>
                                              <p:pRg st="5" end="5"/>
                                            </p:txEl>
                                          </p:spTgt>
                                        </p:tgtEl>
                                      </p:cBhvr>
                                    </p:animEffect>
                                    <p:anim calcmode="lin" valueType="num">
                                      <p:cBhvr>
                                        <p:cTn id="32" dur="1000" fill="hold">
                                          <p:stCondLst>
                                            <p:cond delay="0"/>
                                          </p:stCondLst>
                                        </p:cTn>
                                        <p:tgtEl>
                                          <p:spTgt spid="556035">
                                            <p:txEl>
                                              <p:pRg st="5" end="5"/>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55603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6035"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195263" y="228600"/>
            <a:ext cx="8193087" cy="914400"/>
          </a:xfrm>
        </p:spPr>
        <p:txBody>
          <a:bodyPr/>
          <a:lstStyle/>
          <a:p>
            <a:pPr algn="ctr"/>
            <a:r>
              <a:rPr lang="uk-UA" altLang="ru-RU"/>
              <a:t>Особа злочинця</a:t>
            </a:r>
            <a:endParaRPr lang="ru-RU" altLang="ru-RU"/>
          </a:p>
        </p:txBody>
      </p:sp>
      <p:sp>
        <p:nvSpPr>
          <p:cNvPr id="558083" name="Rectangle 3"/>
          <p:cNvSpPr>
            <a:spLocks noGrp="1" noChangeArrowheads="1"/>
          </p:cNvSpPr>
          <p:nvPr>
            <p:ph type="body" idx="1"/>
          </p:nvPr>
        </p:nvSpPr>
        <p:spPr>
          <a:xfrm>
            <a:off x="395288" y="1341438"/>
            <a:ext cx="8280400" cy="5040312"/>
          </a:xfrm>
        </p:spPr>
        <p:txBody>
          <a:bodyPr/>
          <a:lstStyle/>
          <a:p>
            <a:pPr marL="609600" indent="-609600">
              <a:lnSpc>
                <a:spcPct val="95000"/>
              </a:lnSpc>
              <a:buClr>
                <a:schemeClr val="tx1"/>
              </a:buClr>
              <a:buFont typeface="Wingdings" pitchFamily="2" charset="2"/>
              <a:buChar char="Ш"/>
            </a:pPr>
            <a:r>
              <a:rPr lang="uk-UA" altLang="ru-RU" b="1" dirty="0"/>
              <a:t>побиття жертви руками і ногами, її зв'язування, вставляння кляпу, замикання в ізольованому приміщенні, </a:t>
            </a:r>
          </a:p>
          <a:p>
            <a:pPr marL="609600" indent="-609600">
              <a:lnSpc>
                <a:spcPct val="95000"/>
              </a:lnSpc>
              <a:buClr>
                <a:schemeClr val="tx1"/>
              </a:buClr>
              <a:buFont typeface="Wingdings" pitchFamily="2" charset="2"/>
              <a:buChar char="Ш"/>
            </a:pPr>
            <a:r>
              <a:rPr lang="uk-UA" altLang="ru-RU" b="1" dirty="0"/>
              <a:t>застосування вогнепальної зброї.</a:t>
            </a:r>
            <a:r>
              <a:rPr lang="ru-RU" altLang="ru-RU" dirty="0"/>
              <a:t> </a:t>
            </a:r>
          </a:p>
          <a:p>
            <a:pPr marL="609600" indent="-609600">
              <a:buClr>
                <a:schemeClr val="tx1"/>
              </a:buClr>
              <a:buNone/>
            </a:pPr>
            <a:r>
              <a:rPr lang="en-US" altLang="ru-RU" b="1" dirty="0"/>
              <a:t> </a:t>
            </a:r>
            <a:r>
              <a:rPr lang="uk-UA" altLang="ru-RU" b="1" dirty="0"/>
              <a:t>	</a:t>
            </a:r>
            <a:r>
              <a:rPr lang="en-US" altLang="ru-RU" b="1" dirty="0"/>
              <a:t>	</a:t>
            </a:r>
            <a:r>
              <a:rPr lang="uk-UA" altLang="ru-RU" b="1" dirty="0"/>
              <a:t>У випадках </a:t>
            </a:r>
            <a:r>
              <a:rPr lang="uk-UA" altLang="ru-RU" b="1" dirty="0" smtClean="0"/>
              <a:t>активного опору зі сторони жертви, групове </a:t>
            </a:r>
            <a:r>
              <a:rPr lang="uk-UA" altLang="ru-RU" b="1" dirty="0"/>
              <a:t>насильство, як правило, переростає у вбивство.</a:t>
            </a:r>
            <a:r>
              <a:rPr lang="ru-RU" altLang="ru-RU" dirty="0"/>
              <a:t> </a:t>
            </a:r>
          </a:p>
        </p:txBody>
      </p:sp>
    </p:spTree>
    <p:extLst>
      <p:ext uri="{BB962C8B-B14F-4D97-AF65-F5344CB8AC3E}">
        <p14:creationId xmlns:p14="http://schemas.microsoft.com/office/powerpoint/2010/main" val="337177678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58083">
                                            <p:txEl>
                                              <p:pRg st="0" end="0"/>
                                            </p:txEl>
                                          </p:spTgt>
                                        </p:tgtEl>
                                        <p:attrNameLst>
                                          <p:attrName>style.visibility</p:attrName>
                                        </p:attrNameLst>
                                      </p:cBhvr>
                                      <p:to>
                                        <p:strVal val="visible"/>
                                      </p:to>
                                    </p:set>
                                    <p:animEffect transition="in" filter="fade">
                                      <p:cBhvr>
                                        <p:cTn id="7" dur="1000">
                                          <p:stCondLst>
                                            <p:cond delay="0"/>
                                          </p:stCondLst>
                                        </p:cTn>
                                        <p:tgtEl>
                                          <p:spTgt spid="558083">
                                            <p:txEl>
                                              <p:pRg st="0" end="0"/>
                                            </p:txEl>
                                          </p:spTgt>
                                        </p:tgtEl>
                                      </p:cBhvr>
                                    </p:animEffect>
                                    <p:anim calcmode="lin" valueType="num">
                                      <p:cBhvr>
                                        <p:cTn id="8" dur="1000" fill="hold">
                                          <p:stCondLst>
                                            <p:cond delay="0"/>
                                          </p:stCondLst>
                                        </p:cTn>
                                        <p:tgtEl>
                                          <p:spTgt spid="558083">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58083">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58083">
                                            <p:txEl>
                                              <p:pRg st="1" end="1"/>
                                            </p:txEl>
                                          </p:spTgt>
                                        </p:tgtEl>
                                        <p:attrNameLst>
                                          <p:attrName>style.visibility</p:attrName>
                                        </p:attrNameLst>
                                      </p:cBhvr>
                                      <p:to>
                                        <p:strVal val="visible"/>
                                      </p:to>
                                    </p:set>
                                    <p:animEffect transition="in" filter="fade">
                                      <p:cBhvr>
                                        <p:cTn id="13" dur="1000">
                                          <p:stCondLst>
                                            <p:cond delay="0"/>
                                          </p:stCondLst>
                                        </p:cTn>
                                        <p:tgtEl>
                                          <p:spTgt spid="558083">
                                            <p:txEl>
                                              <p:pRg st="1" end="1"/>
                                            </p:txEl>
                                          </p:spTgt>
                                        </p:tgtEl>
                                      </p:cBhvr>
                                    </p:animEffect>
                                    <p:anim calcmode="lin" valueType="num">
                                      <p:cBhvr>
                                        <p:cTn id="14" dur="1000" fill="hold">
                                          <p:stCondLst>
                                            <p:cond delay="0"/>
                                          </p:stCondLst>
                                        </p:cTn>
                                        <p:tgtEl>
                                          <p:spTgt spid="558083">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58083">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58083">
                                            <p:txEl>
                                              <p:pRg st="2" end="2"/>
                                            </p:txEl>
                                          </p:spTgt>
                                        </p:tgtEl>
                                        <p:attrNameLst>
                                          <p:attrName>style.visibility</p:attrName>
                                        </p:attrNameLst>
                                      </p:cBhvr>
                                      <p:to>
                                        <p:strVal val="visible"/>
                                      </p:to>
                                    </p:set>
                                    <p:animEffect transition="in" filter="fade">
                                      <p:cBhvr>
                                        <p:cTn id="19" dur="1000">
                                          <p:stCondLst>
                                            <p:cond delay="0"/>
                                          </p:stCondLst>
                                        </p:cTn>
                                        <p:tgtEl>
                                          <p:spTgt spid="558083">
                                            <p:txEl>
                                              <p:pRg st="2" end="2"/>
                                            </p:txEl>
                                          </p:spTgt>
                                        </p:tgtEl>
                                      </p:cBhvr>
                                    </p:animEffect>
                                    <p:anim calcmode="lin" valueType="num">
                                      <p:cBhvr>
                                        <p:cTn id="20" dur="1000" fill="hold">
                                          <p:stCondLst>
                                            <p:cond delay="0"/>
                                          </p:stCondLst>
                                        </p:cTn>
                                        <p:tgtEl>
                                          <p:spTgt spid="558083">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580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8083"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a:t>Розслідування пограбувань та розбоїв</a:t>
            </a:r>
          </a:p>
        </p:txBody>
      </p:sp>
      <p:sp>
        <p:nvSpPr>
          <p:cNvPr id="577539" name="Rectangle 3"/>
          <p:cNvSpPr>
            <a:spLocks noGrp="1" noChangeArrowheads="1"/>
          </p:cNvSpPr>
          <p:nvPr>
            <p:ph type="body" idx="1"/>
          </p:nvPr>
        </p:nvSpPr>
        <p:spPr>
          <a:xfrm>
            <a:off x="323850" y="1484313"/>
            <a:ext cx="8820150" cy="5040312"/>
          </a:xfrm>
        </p:spPr>
        <p:txBody>
          <a:bodyPr/>
          <a:lstStyle/>
          <a:p>
            <a:pPr marL="609600" indent="-609600" algn="ctr">
              <a:lnSpc>
                <a:spcPct val="90000"/>
              </a:lnSpc>
              <a:buFont typeface="Wingdings" pitchFamily="2" charset="2"/>
              <a:buNone/>
            </a:pPr>
            <a:r>
              <a:rPr lang="ru-RU" altLang="ru-RU" sz="2800" b="1">
                <a:solidFill>
                  <a:srgbClr val="FF0000"/>
                </a:solidFill>
              </a:rPr>
              <a:t>До початкових слідчих дій відносяться:</a:t>
            </a:r>
            <a:endParaRPr lang="en-US" altLang="ru-RU" sz="2800" b="1">
              <a:solidFill>
                <a:srgbClr val="FF0000"/>
              </a:solidFill>
            </a:endParaRPr>
          </a:p>
          <a:p>
            <a:pPr marL="609600" indent="-609600">
              <a:buClr>
                <a:schemeClr val="tx1"/>
              </a:buClr>
              <a:buFont typeface="Wingdings" pitchFamily="2" charset="2"/>
              <a:buChar char="Ш"/>
            </a:pPr>
            <a:r>
              <a:rPr lang="ru-RU" altLang="ru-RU" b="1"/>
              <a:t>допит потерпілих і свідків-очевидців, </a:t>
            </a:r>
          </a:p>
          <a:p>
            <a:pPr marL="609600" indent="-609600">
              <a:buClr>
                <a:schemeClr val="tx1"/>
              </a:buClr>
              <a:buFont typeface="Wingdings" pitchFamily="2" charset="2"/>
              <a:buChar char="Ш"/>
            </a:pPr>
            <a:r>
              <a:rPr lang="ru-RU" altLang="ru-RU" b="1"/>
              <a:t>огляд місця події, </a:t>
            </a:r>
          </a:p>
          <a:p>
            <a:pPr marL="609600" indent="-609600">
              <a:buClr>
                <a:schemeClr val="tx1"/>
              </a:buClr>
              <a:buFont typeface="Wingdings" pitchFamily="2" charset="2"/>
              <a:buChar char="Ш"/>
            </a:pPr>
            <a:r>
              <a:rPr lang="ru-RU" altLang="ru-RU" b="1"/>
              <a:t>судово-медична експертиза потерпілих, </a:t>
            </a:r>
          </a:p>
          <a:p>
            <a:pPr marL="609600" indent="-609600">
              <a:buClr>
                <a:schemeClr val="tx1"/>
              </a:buClr>
              <a:buFont typeface="Wingdings" pitchFamily="2" charset="2"/>
              <a:buChar char="Ш"/>
            </a:pPr>
            <a:r>
              <a:rPr lang="ru-RU" altLang="ru-RU" b="1"/>
              <a:t>оперативно-розшукові заходи, виходячи з конкретних обставин.</a:t>
            </a:r>
          </a:p>
        </p:txBody>
      </p:sp>
    </p:spTree>
    <p:extLst>
      <p:ext uri="{BB962C8B-B14F-4D97-AF65-F5344CB8AC3E}">
        <p14:creationId xmlns:p14="http://schemas.microsoft.com/office/powerpoint/2010/main" val="115081949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77538"/>
                                        </p:tgtEl>
                                        <p:attrNameLst>
                                          <p:attrName>style.visibility</p:attrName>
                                        </p:attrNameLst>
                                      </p:cBhvr>
                                      <p:to>
                                        <p:strVal val="visible"/>
                                      </p:to>
                                    </p:set>
                                    <p:animEffect transition="in" filter="wipe(down)">
                                      <p:cBhvr>
                                        <p:cTn id="7" dur="500"/>
                                        <p:tgtEl>
                                          <p:spTgt spid="57753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77539">
                                            <p:txEl>
                                              <p:pRg st="0" end="0"/>
                                            </p:txEl>
                                          </p:spTgt>
                                        </p:tgtEl>
                                        <p:attrNameLst>
                                          <p:attrName>style.visibility</p:attrName>
                                        </p:attrNameLst>
                                      </p:cBhvr>
                                      <p:to>
                                        <p:strVal val="visible"/>
                                      </p:to>
                                    </p:set>
                                    <p:animEffect transition="in" filter="fade">
                                      <p:cBhvr>
                                        <p:cTn id="11" dur="1000">
                                          <p:stCondLst>
                                            <p:cond delay="0"/>
                                          </p:stCondLst>
                                        </p:cTn>
                                        <p:tgtEl>
                                          <p:spTgt spid="577539">
                                            <p:txEl>
                                              <p:pRg st="0" end="0"/>
                                            </p:txEl>
                                          </p:spTgt>
                                        </p:tgtEl>
                                      </p:cBhvr>
                                    </p:animEffect>
                                    <p:anim calcmode="lin" valueType="num">
                                      <p:cBhvr>
                                        <p:cTn id="12" dur="1000" fill="hold">
                                          <p:stCondLst>
                                            <p:cond delay="0"/>
                                          </p:stCondLst>
                                        </p:cTn>
                                        <p:tgtEl>
                                          <p:spTgt spid="577539">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7753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77539">
                                            <p:txEl>
                                              <p:pRg st="1" end="1"/>
                                            </p:txEl>
                                          </p:spTgt>
                                        </p:tgtEl>
                                        <p:attrNameLst>
                                          <p:attrName>style.visibility</p:attrName>
                                        </p:attrNameLst>
                                      </p:cBhvr>
                                      <p:to>
                                        <p:strVal val="visible"/>
                                      </p:to>
                                    </p:set>
                                    <p:animEffect transition="in" filter="fade">
                                      <p:cBhvr>
                                        <p:cTn id="17" dur="1000">
                                          <p:stCondLst>
                                            <p:cond delay="0"/>
                                          </p:stCondLst>
                                        </p:cTn>
                                        <p:tgtEl>
                                          <p:spTgt spid="577539">
                                            <p:txEl>
                                              <p:pRg st="1" end="1"/>
                                            </p:txEl>
                                          </p:spTgt>
                                        </p:tgtEl>
                                      </p:cBhvr>
                                    </p:animEffect>
                                    <p:anim calcmode="lin" valueType="num">
                                      <p:cBhvr>
                                        <p:cTn id="18" dur="1000" fill="hold">
                                          <p:stCondLst>
                                            <p:cond delay="0"/>
                                          </p:stCondLst>
                                        </p:cTn>
                                        <p:tgtEl>
                                          <p:spTgt spid="577539">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77539">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77539">
                                            <p:txEl>
                                              <p:pRg st="2" end="2"/>
                                            </p:txEl>
                                          </p:spTgt>
                                        </p:tgtEl>
                                        <p:attrNameLst>
                                          <p:attrName>style.visibility</p:attrName>
                                        </p:attrNameLst>
                                      </p:cBhvr>
                                      <p:to>
                                        <p:strVal val="visible"/>
                                      </p:to>
                                    </p:set>
                                    <p:animEffect transition="in" filter="fade">
                                      <p:cBhvr>
                                        <p:cTn id="23" dur="1000">
                                          <p:stCondLst>
                                            <p:cond delay="0"/>
                                          </p:stCondLst>
                                        </p:cTn>
                                        <p:tgtEl>
                                          <p:spTgt spid="577539">
                                            <p:txEl>
                                              <p:pRg st="2" end="2"/>
                                            </p:txEl>
                                          </p:spTgt>
                                        </p:tgtEl>
                                      </p:cBhvr>
                                    </p:animEffect>
                                    <p:anim calcmode="lin" valueType="num">
                                      <p:cBhvr>
                                        <p:cTn id="24" dur="1000" fill="hold">
                                          <p:stCondLst>
                                            <p:cond delay="0"/>
                                          </p:stCondLst>
                                        </p:cTn>
                                        <p:tgtEl>
                                          <p:spTgt spid="577539">
                                            <p:txEl>
                                              <p:pRg st="2" end="2"/>
                                            </p:txEl>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77539">
                                            <p:txEl>
                                              <p:pRg st="2" end="2"/>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577539">
                                            <p:txEl>
                                              <p:pRg st="3" end="3"/>
                                            </p:txEl>
                                          </p:spTgt>
                                        </p:tgtEl>
                                        <p:attrNameLst>
                                          <p:attrName>style.visibility</p:attrName>
                                        </p:attrNameLst>
                                      </p:cBhvr>
                                      <p:to>
                                        <p:strVal val="visible"/>
                                      </p:to>
                                    </p:set>
                                    <p:animEffect transition="in" filter="fade">
                                      <p:cBhvr>
                                        <p:cTn id="29" dur="1000">
                                          <p:stCondLst>
                                            <p:cond delay="0"/>
                                          </p:stCondLst>
                                        </p:cTn>
                                        <p:tgtEl>
                                          <p:spTgt spid="577539">
                                            <p:txEl>
                                              <p:pRg st="3" end="3"/>
                                            </p:txEl>
                                          </p:spTgt>
                                        </p:tgtEl>
                                      </p:cBhvr>
                                    </p:animEffect>
                                    <p:anim calcmode="lin" valueType="num">
                                      <p:cBhvr>
                                        <p:cTn id="30" dur="1000" fill="hold">
                                          <p:stCondLst>
                                            <p:cond delay="0"/>
                                          </p:stCondLst>
                                        </p:cTn>
                                        <p:tgtEl>
                                          <p:spTgt spid="577539">
                                            <p:txEl>
                                              <p:pRg st="3" end="3"/>
                                            </p:txEl>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577539">
                                            <p:txEl>
                                              <p:pRg st="3" end="3"/>
                                            </p:txEl>
                                          </p:spTgt>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4500"/>
                            </p:stCondLst>
                            <p:childTnLst>
                              <p:par>
                                <p:cTn id="33" presetID="40" presetClass="entr" presetSubtype="0" fill="hold" grpId="0" nodeType="afterEffect">
                                  <p:stCondLst>
                                    <p:cond delay="0"/>
                                  </p:stCondLst>
                                  <p:childTnLst>
                                    <p:set>
                                      <p:cBhvr>
                                        <p:cTn id="34" dur="1" fill="hold">
                                          <p:stCondLst>
                                            <p:cond delay="0"/>
                                          </p:stCondLst>
                                        </p:cTn>
                                        <p:tgtEl>
                                          <p:spTgt spid="577539">
                                            <p:txEl>
                                              <p:pRg st="4" end="4"/>
                                            </p:txEl>
                                          </p:spTgt>
                                        </p:tgtEl>
                                        <p:attrNameLst>
                                          <p:attrName>style.visibility</p:attrName>
                                        </p:attrNameLst>
                                      </p:cBhvr>
                                      <p:to>
                                        <p:strVal val="visible"/>
                                      </p:to>
                                    </p:set>
                                    <p:animEffect transition="in" filter="fade">
                                      <p:cBhvr>
                                        <p:cTn id="35" dur="1000">
                                          <p:stCondLst>
                                            <p:cond delay="0"/>
                                          </p:stCondLst>
                                        </p:cTn>
                                        <p:tgtEl>
                                          <p:spTgt spid="577539">
                                            <p:txEl>
                                              <p:pRg st="4" end="4"/>
                                            </p:txEl>
                                          </p:spTgt>
                                        </p:tgtEl>
                                      </p:cBhvr>
                                    </p:animEffect>
                                    <p:anim calcmode="lin" valueType="num">
                                      <p:cBhvr>
                                        <p:cTn id="36" dur="1000" fill="hold">
                                          <p:stCondLst>
                                            <p:cond delay="0"/>
                                          </p:stCondLst>
                                        </p:cTn>
                                        <p:tgtEl>
                                          <p:spTgt spid="577539">
                                            <p:txEl>
                                              <p:pRg st="4" end="4"/>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57753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7538" grpId="0"/>
      <p:bldP spid="57753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eaLnBrk="1" fontAlgn="auto" hangingPunct="1">
              <a:spcAft>
                <a:spcPts val="0"/>
              </a:spcAft>
              <a:defRPr/>
            </a:pPr>
            <a:r>
              <a:rPr lang="uk-UA" u="sng" dirty="0" smtClean="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Види крадіжок(класифікація):</a:t>
            </a:r>
            <a:endParaRPr lang="uk-UA" u="sng"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 name="Прямоугольник 3"/>
          <p:cNvSpPr/>
          <p:nvPr/>
        </p:nvSpPr>
        <p:spPr>
          <a:xfrm>
            <a:off x="357188" y="2714625"/>
            <a:ext cx="2000250" cy="92868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В залежності від місця скоєння крадіжки</a:t>
            </a:r>
            <a:endParaRPr lang="uk-UA" dirty="0"/>
          </a:p>
        </p:txBody>
      </p:sp>
      <p:sp>
        <p:nvSpPr>
          <p:cNvPr id="5" name="Прямоугольник 4"/>
          <p:cNvSpPr/>
          <p:nvPr/>
        </p:nvSpPr>
        <p:spPr>
          <a:xfrm>
            <a:off x="3500438" y="4000500"/>
            <a:ext cx="2000250" cy="92868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В залежності від предмету крадіжки</a:t>
            </a:r>
            <a:endParaRPr lang="uk-UA" dirty="0"/>
          </a:p>
        </p:txBody>
      </p:sp>
      <p:sp>
        <p:nvSpPr>
          <p:cNvPr id="6" name="Прямоугольник 5"/>
          <p:cNvSpPr/>
          <p:nvPr/>
        </p:nvSpPr>
        <p:spPr>
          <a:xfrm>
            <a:off x="6786563" y="2571750"/>
            <a:ext cx="2000250" cy="92868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latin typeface="Times New Roman" pitchFamily="18" charset="0"/>
                <a:cs typeface="Times New Roman" pitchFamily="18" charset="0"/>
              </a:rPr>
              <a:t>В залежності від способу вилучення майна</a:t>
            </a:r>
            <a:endParaRPr lang="uk-UA" dirty="0"/>
          </a:p>
        </p:txBody>
      </p:sp>
      <p:cxnSp>
        <p:nvCxnSpPr>
          <p:cNvPr id="8" name="Прямая со стрелкой 7"/>
          <p:cNvCxnSpPr/>
          <p:nvPr/>
        </p:nvCxnSpPr>
        <p:spPr>
          <a:xfrm rot="5400000">
            <a:off x="892969" y="1464469"/>
            <a:ext cx="1357313" cy="100012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2" name="Прямая со стрелкой 11"/>
          <p:cNvCxnSpPr/>
          <p:nvPr/>
        </p:nvCxnSpPr>
        <p:spPr>
          <a:xfrm rot="5400000">
            <a:off x="3179763" y="2606675"/>
            <a:ext cx="2643188" cy="1587"/>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Прямая со стрелкой 15"/>
          <p:cNvCxnSpPr/>
          <p:nvPr/>
        </p:nvCxnSpPr>
        <p:spPr>
          <a:xfrm rot="16200000" flipH="1">
            <a:off x="6858000" y="1285875"/>
            <a:ext cx="1214438" cy="121443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a:t>Розслідування пограбувань та розбоїв</a:t>
            </a:r>
          </a:p>
        </p:txBody>
      </p:sp>
      <p:sp>
        <p:nvSpPr>
          <p:cNvPr id="578563" name="Rectangle 3"/>
          <p:cNvSpPr>
            <a:spLocks noGrp="1" noChangeArrowheads="1"/>
          </p:cNvSpPr>
          <p:nvPr>
            <p:ph type="body" idx="1"/>
          </p:nvPr>
        </p:nvSpPr>
        <p:spPr>
          <a:xfrm>
            <a:off x="1" y="1628775"/>
            <a:ext cx="8676456" cy="4824413"/>
          </a:xfrm>
        </p:spPr>
        <p:txBody>
          <a:bodyPr/>
          <a:lstStyle/>
          <a:p>
            <a:pPr marL="609600" indent="-609600">
              <a:lnSpc>
                <a:spcPct val="90000"/>
              </a:lnSpc>
              <a:buFont typeface="Wingdings" pitchFamily="2" charset="2"/>
              <a:buNone/>
            </a:pPr>
            <a:r>
              <a:rPr lang="ru-RU" altLang="ru-RU" sz="2800" b="1" dirty="0"/>
              <a:t>		</a:t>
            </a:r>
            <a:r>
              <a:rPr lang="ru-RU" altLang="ru-RU" sz="2800" b="1" dirty="0" err="1"/>
              <a:t>Відкритий</a:t>
            </a:r>
            <a:r>
              <a:rPr lang="ru-RU" altLang="ru-RU" sz="2800" b="1" dirty="0"/>
              <a:t> характер </a:t>
            </a:r>
            <a:r>
              <a:rPr lang="ru-RU" altLang="ru-RU" sz="2800" b="1" dirty="0" err="1"/>
              <a:t>пограбувань</a:t>
            </a:r>
            <a:r>
              <a:rPr lang="ru-RU" altLang="ru-RU" sz="2800" b="1" dirty="0"/>
              <a:t> та </a:t>
            </a:r>
            <a:r>
              <a:rPr lang="ru-RU" altLang="ru-RU" sz="2800" b="1" dirty="0" err="1"/>
              <a:t>розбоїв</a:t>
            </a:r>
            <a:r>
              <a:rPr lang="ru-RU" altLang="ru-RU" sz="2800" b="1" dirty="0"/>
              <a:t> </a:t>
            </a:r>
            <a:r>
              <a:rPr lang="ru-RU" altLang="ru-RU" sz="2800" b="1" dirty="0" err="1"/>
              <a:t>робить</a:t>
            </a:r>
            <a:r>
              <a:rPr lang="ru-RU" altLang="ru-RU" sz="2800" b="1" dirty="0"/>
              <a:t> особливо </a:t>
            </a:r>
            <a:r>
              <a:rPr lang="ru-RU" altLang="ru-RU" sz="2800" b="1" dirty="0" err="1"/>
              <a:t>важливим</a:t>
            </a:r>
            <a:r>
              <a:rPr lang="ru-RU" altLang="ru-RU" sz="2800" b="1" dirty="0"/>
              <a:t> </a:t>
            </a:r>
            <a:r>
              <a:rPr lang="ru-RU" altLang="ru-RU" sz="2800" b="1" dirty="0" err="1"/>
              <a:t>кваліфікований</a:t>
            </a:r>
            <a:r>
              <a:rPr lang="ru-RU" altLang="ru-RU" sz="2800" b="1" dirty="0"/>
              <a:t> допит </a:t>
            </a:r>
            <a:r>
              <a:rPr lang="ru-RU" altLang="ru-RU" sz="2800" b="1" dirty="0" err="1"/>
              <a:t>потерпілих</a:t>
            </a:r>
            <a:r>
              <a:rPr lang="ru-RU" altLang="ru-RU" sz="2800" b="1" dirty="0"/>
              <a:t> та </a:t>
            </a:r>
            <a:r>
              <a:rPr lang="ru-RU" altLang="ru-RU" sz="2800" b="1" dirty="0" err="1"/>
              <a:t>очевидців</a:t>
            </a:r>
            <a:r>
              <a:rPr lang="ru-RU" altLang="ru-RU" sz="2800" b="1" dirty="0"/>
              <a:t> </a:t>
            </a:r>
            <a:r>
              <a:rPr lang="ru-RU" altLang="ru-RU" sz="2800" b="1" dirty="0" err="1"/>
              <a:t>злочину</a:t>
            </a:r>
            <a:r>
              <a:rPr lang="ru-RU" altLang="ru-RU" sz="2800" b="1" dirty="0"/>
              <a:t>.</a:t>
            </a:r>
          </a:p>
          <a:p>
            <a:pPr marL="609600" indent="-609600">
              <a:lnSpc>
                <a:spcPct val="90000"/>
              </a:lnSpc>
              <a:buFont typeface="Wingdings" pitchFamily="2" charset="2"/>
              <a:buNone/>
            </a:pPr>
            <a:r>
              <a:rPr lang="ru-RU" altLang="ru-RU" sz="2800" b="1" dirty="0"/>
              <a:t>		</a:t>
            </a:r>
            <a:r>
              <a:rPr lang="ru-RU" altLang="ru-RU" sz="2800" b="1" dirty="0" err="1"/>
              <a:t>Вилучення</a:t>
            </a:r>
            <a:r>
              <a:rPr lang="ru-RU" altLang="ru-RU" sz="2800" b="1" dirty="0"/>
              <a:t> </a:t>
            </a:r>
            <a:r>
              <a:rPr lang="ru-RU" altLang="ru-RU" sz="2800" b="1" dirty="0" err="1"/>
              <a:t>злочинцями</a:t>
            </a:r>
            <a:r>
              <a:rPr lang="ru-RU" altLang="ru-RU" sz="2800" b="1" dirty="0"/>
              <a:t> майна </a:t>
            </a:r>
            <a:r>
              <a:rPr lang="ru-RU" altLang="ru-RU" sz="2800" b="1" dirty="0" err="1"/>
              <a:t>потерпілих</a:t>
            </a:r>
            <a:r>
              <a:rPr lang="ru-RU" altLang="ru-RU" sz="2800" b="1" dirty="0"/>
              <a:t> </a:t>
            </a:r>
            <a:r>
              <a:rPr lang="ru-RU" altLang="ru-RU" sz="2800" b="1" dirty="0" err="1"/>
              <a:t>дозволяє</a:t>
            </a:r>
            <a:r>
              <a:rPr lang="ru-RU" altLang="ru-RU" sz="2800" b="1" dirty="0"/>
              <a:t> вести </a:t>
            </a:r>
            <a:r>
              <a:rPr lang="ru-RU" altLang="ru-RU" sz="2800" b="1" dirty="0" err="1"/>
              <a:t>розслідування</a:t>
            </a:r>
            <a:r>
              <a:rPr lang="ru-RU" altLang="ru-RU" sz="2800" b="1" dirty="0"/>
              <a:t> в </a:t>
            </a:r>
            <a:r>
              <a:rPr lang="ru-RU" altLang="ru-RU" sz="2800" b="1" dirty="0" err="1"/>
              <a:t>напрямку</a:t>
            </a:r>
            <a:r>
              <a:rPr lang="ru-RU" altLang="ru-RU" sz="2800" b="1" dirty="0"/>
              <a:t> </a:t>
            </a:r>
            <a:r>
              <a:rPr lang="ru-RU" altLang="ru-RU" sz="2800" b="1" dirty="0" err="1"/>
              <a:t>розшуку</a:t>
            </a:r>
            <a:r>
              <a:rPr lang="ru-RU" altLang="ru-RU" sz="2800" b="1" dirty="0"/>
              <a:t> </a:t>
            </a:r>
            <a:r>
              <a:rPr lang="ru-RU" altLang="ru-RU" sz="2800" b="1" dirty="0" err="1"/>
              <a:t>викраденого</a:t>
            </a:r>
            <a:r>
              <a:rPr lang="ru-RU" altLang="ru-RU" sz="2800" b="1" dirty="0"/>
              <a:t>.</a:t>
            </a:r>
          </a:p>
          <a:p>
            <a:pPr marL="609600" indent="-609600">
              <a:lnSpc>
                <a:spcPct val="90000"/>
              </a:lnSpc>
              <a:buFont typeface="Wingdings" pitchFamily="2" charset="2"/>
              <a:buNone/>
            </a:pPr>
            <a:r>
              <a:rPr lang="ru-RU" altLang="ru-RU" sz="2800" b="1" dirty="0"/>
              <a:t>		</a:t>
            </a:r>
            <a:r>
              <a:rPr lang="ru-RU" altLang="ru-RU" sz="2800" b="1" dirty="0" err="1"/>
              <a:t>Істотно</a:t>
            </a:r>
            <a:r>
              <a:rPr lang="ru-RU" altLang="ru-RU" sz="2800" b="1" dirty="0"/>
              <a:t> </a:t>
            </a:r>
            <a:r>
              <a:rPr lang="ru-RU" altLang="ru-RU" sz="2800" b="1" dirty="0" err="1"/>
              <a:t>розрізняється</a:t>
            </a:r>
            <a:r>
              <a:rPr lang="ru-RU" altLang="ru-RU" sz="2800" b="1" dirty="0"/>
              <a:t> </a:t>
            </a:r>
            <a:r>
              <a:rPr lang="ru-RU" altLang="ru-RU" sz="2800" b="1" dirty="0" err="1"/>
              <a:t>розслідування</a:t>
            </a:r>
            <a:r>
              <a:rPr lang="ru-RU" altLang="ru-RU" sz="2800" b="1" dirty="0"/>
              <a:t> </a:t>
            </a:r>
            <a:r>
              <a:rPr lang="ru-RU" altLang="ru-RU" sz="2800" b="1" dirty="0" err="1"/>
              <a:t>залежно</a:t>
            </a:r>
            <a:r>
              <a:rPr lang="ru-RU" altLang="ru-RU" sz="2800" b="1" dirty="0"/>
              <a:t> </a:t>
            </a:r>
            <a:r>
              <a:rPr lang="ru-RU" altLang="ru-RU" sz="2800" b="1" dirty="0" err="1"/>
              <a:t>від</a:t>
            </a:r>
            <a:r>
              <a:rPr lang="ru-RU" altLang="ru-RU" sz="2800" b="1" dirty="0"/>
              <a:t> того, </a:t>
            </a:r>
            <a:r>
              <a:rPr lang="ru-RU" altLang="ru-RU" sz="2800" b="1" dirty="0" err="1"/>
              <a:t>застосовувалося</a:t>
            </a:r>
            <a:r>
              <a:rPr lang="ru-RU" altLang="ru-RU" sz="2800" b="1" dirty="0"/>
              <a:t> </a:t>
            </a:r>
            <a:r>
              <a:rPr lang="ru-RU" altLang="ru-RU" sz="2800" b="1" dirty="0" err="1"/>
              <a:t>або</a:t>
            </a:r>
            <a:r>
              <a:rPr lang="ru-RU" altLang="ru-RU" sz="2800" b="1" dirty="0"/>
              <a:t> не </a:t>
            </a:r>
            <a:r>
              <a:rPr lang="ru-RU" altLang="ru-RU" sz="2800" b="1" dirty="0" err="1"/>
              <a:t>застосовувалося</a:t>
            </a:r>
            <a:r>
              <a:rPr lang="ru-RU" altLang="ru-RU" sz="2800" b="1" dirty="0"/>
              <a:t> при </a:t>
            </a:r>
            <a:r>
              <a:rPr lang="ru-RU" altLang="ru-RU" sz="2800" b="1" dirty="0" err="1"/>
              <a:t>вилученні</a:t>
            </a:r>
            <a:r>
              <a:rPr lang="ru-RU" altLang="ru-RU" sz="2800" b="1" dirty="0"/>
              <a:t> майна </a:t>
            </a:r>
            <a:r>
              <a:rPr lang="ru-RU" altLang="ru-RU" sz="2800" b="1" dirty="0" err="1"/>
              <a:t>насильство</a:t>
            </a:r>
            <a:r>
              <a:rPr lang="ru-RU" altLang="ru-RU" sz="2800" b="1" dirty="0"/>
              <a:t>.</a:t>
            </a:r>
          </a:p>
        </p:txBody>
      </p:sp>
    </p:spTree>
    <p:extLst>
      <p:ext uri="{BB962C8B-B14F-4D97-AF65-F5344CB8AC3E}">
        <p14:creationId xmlns:p14="http://schemas.microsoft.com/office/powerpoint/2010/main" val="95671624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78563">
                                            <p:txEl>
                                              <p:pRg st="0" end="0"/>
                                            </p:txEl>
                                          </p:spTgt>
                                        </p:tgtEl>
                                        <p:attrNameLst>
                                          <p:attrName>style.visibility</p:attrName>
                                        </p:attrNameLst>
                                      </p:cBhvr>
                                      <p:to>
                                        <p:strVal val="visible"/>
                                      </p:to>
                                    </p:set>
                                    <p:animEffect transition="in" filter="fade">
                                      <p:cBhvr>
                                        <p:cTn id="7" dur="1000">
                                          <p:stCondLst>
                                            <p:cond delay="0"/>
                                          </p:stCondLst>
                                        </p:cTn>
                                        <p:tgtEl>
                                          <p:spTgt spid="578563">
                                            <p:txEl>
                                              <p:pRg st="0" end="0"/>
                                            </p:txEl>
                                          </p:spTgt>
                                        </p:tgtEl>
                                      </p:cBhvr>
                                    </p:animEffect>
                                    <p:anim calcmode="lin" valueType="num">
                                      <p:cBhvr>
                                        <p:cTn id="8" dur="1000" fill="hold">
                                          <p:stCondLst>
                                            <p:cond delay="0"/>
                                          </p:stCondLst>
                                        </p:cTn>
                                        <p:tgtEl>
                                          <p:spTgt spid="578563">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78563">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78563">
                                            <p:txEl>
                                              <p:pRg st="1" end="1"/>
                                            </p:txEl>
                                          </p:spTgt>
                                        </p:tgtEl>
                                        <p:attrNameLst>
                                          <p:attrName>style.visibility</p:attrName>
                                        </p:attrNameLst>
                                      </p:cBhvr>
                                      <p:to>
                                        <p:strVal val="visible"/>
                                      </p:to>
                                    </p:set>
                                    <p:animEffect transition="in" filter="fade">
                                      <p:cBhvr>
                                        <p:cTn id="13" dur="1000">
                                          <p:stCondLst>
                                            <p:cond delay="0"/>
                                          </p:stCondLst>
                                        </p:cTn>
                                        <p:tgtEl>
                                          <p:spTgt spid="578563">
                                            <p:txEl>
                                              <p:pRg st="1" end="1"/>
                                            </p:txEl>
                                          </p:spTgt>
                                        </p:tgtEl>
                                      </p:cBhvr>
                                    </p:animEffect>
                                    <p:anim calcmode="lin" valueType="num">
                                      <p:cBhvr>
                                        <p:cTn id="14" dur="1000" fill="hold">
                                          <p:stCondLst>
                                            <p:cond delay="0"/>
                                          </p:stCondLst>
                                        </p:cTn>
                                        <p:tgtEl>
                                          <p:spTgt spid="578563">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78563">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78563">
                                            <p:txEl>
                                              <p:pRg st="2" end="2"/>
                                            </p:txEl>
                                          </p:spTgt>
                                        </p:tgtEl>
                                        <p:attrNameLst>
                                          <p:attrName>style.visibility</p:attrName>
                                        </p:attrNameLst>
                                      </p:cBhvr>
                                      <p:to>
                                        <p:strVal val="visible"/>
                                      </p:to>
                                    </p:set>
                                    <p:animEffect transition="in" filter="fade">
                                      <p:cBhvr>
                                        <p:cTn id="19" dur="1000">
                                          <p:stCondLst>
                                            <p:cond delay="0"/>
                                          </p:stCondLst>
                                        </p:cTn>
                                        <p:tgtEl>
                                          <p:spTgt spid="578563">
                                            <p:txEl>
                                              <p:pRg st="2" end="2"/>
                                            </p:txEl>
                                          </p:spTgt>
                                        </p:tgtEl>
                                      </p:cBhvr>
                                    </p:animEffect>
                                    <p:anim calcmode="lin" valueType="num">
                                      <p:cBhvr>
                                        <p:cTn id="20" dur="1000" fill="hold">
                                          <p:stCondLst>
                                            <p:cond delay="0"/>
                                          </p:stCondLst>
                                        </p:cTn>
                                        <p:tgtEl>
                                          <p:spTgt spid="578563">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785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563"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a:t>Розслідування пограбувань та розбоїв</a:t>
            </a:r>
          </a:p>
        </p:txBody>
      </p:sp>
      <p:sp>
        <p:nvSpPr>
          <p:cNvPr id="579587" name="Rectangle 3"/>
          <p:cNvSpPr>
            <a:spLocks noGrp="1" noChangeArrowheads="1"/>
          </p:cNvSpPr>
          <p:nvPr>
            <p:ph type="body" idx="1"/>
          </p:nvPr>
        </p:nvSpPr>
        <p:spPr>
          <a:xfrm>
            <a:off x="1" y="1484312"/>
            <a:ext cx="8676455" cy="4536975"/>
          </a:xfrm>
        </p:spPr>
        <p:txBody>
          <a:bodyPr/>
          <a:lstStyle/>
          <a:p>
            <a:pPr marL="609600" indent="-609600">
              <a:buFont typeface="Wingdings" pitchFamily="2" charset="2"/>
              <a:buNone/>
            </a:pPr>
            <a:r>
              <a:rPr lang="ru-RU" altLang="ru-RU" b="1" dirty="0"/>
              <a:t>		</a:t>
            </a:r>
            <a:r>
              <a:rPr lang="ru-RU" altLang="ru-RU" sz="2800" b="1" dirty="0" err="1"/>
              <a:t>Застосування</a:t>
            </a:r>
            <a:r>
              <a:rPr lang="ru-RU" altLang="ru-RU" sz="2800" b="1" dirty="0"/>
              <a:t> </a:t>
            </a:r>
            <a:r>
              <a:rPr lang="ru-RU" altLang="ru-RU" sz="2800" b="1" dirty="0" err="1"/>
              <a:t>холодної</a:t>
            </a:r>
            <a:r>
              <a:rPr lang="ru-RU" altLang="ru-RU" sz="2800" b="1" dirty="0"/>
              <a:t> та </a:t>
            </a:r>
            <a:r>
              <a:rPr lang="ru-RU" altLang="ru-RU" sz="2800" b="1" dirty="0" err="1"/>
              <a:t>вогнепальної</a:t>
            </a:r>
            <a:r>
              <a:rPr lang="ru-RU" altLang="ru-RU" sz="2800" b="1" dirty="0"/>
              <a:t> </a:t>
            </a:r>
            <a:r>
              <a:rPr lang="ru-RU" altLang="ru-RU" sz="2800" b="1" dirty="0" err="1"/>
              <a:t>зброї</a:t>
            </a:r>
            <a:r>
              <a:rPr lang="ru-RU" altLang="ru-RU" sz="2800" b="1" dirty="0"/>
              <a:t>, </a:t>
            </a:r>
            <a:r>
              <a:rPr lang="ru-RU" altLang="ru-RU" sz="2800" b="1" dirty="0" err="1"/>
              <a:t>опір</a:t>
            </a:r>
            <a:r>
              <a:rPr lang="ru-RU" altLang="ru-RU" sz="2800" b="1" dirty="0"/>
              <a:t> і активна оборона </a:t>
            </a:r>
            <a:r>
              <a:rPr lang="ru-RU" altLang="ru-RU" sz="2800" b="1" dirty="0" err="1"/>
              <a:t>потерпілих</a:t>
            </a:r>
            <a:r>
              <a:rPr lang="ru-RU" altLang="ru-RU" sz="2800" b="1" dirty="0"/>
              <a:t> </a:t>
            </a:r>
            <a:r>
              <a:rPr lang="ru-RU" altLang="ru-RU" sz="2800" b="1" dirty="0" err="1"/>
              <a:t>ведуть</a:t>
            </a:r>
            <a:r>
              <a:rPr lang="ru-RU" altLang="ru-RU" sz="2800" b="1" dirty="0"/>
              <a:t> до </a:t>
            </a:r>
            <a:r>
              <a:rPr lang="ru-RU" altLang="ru-RU" sz="2800" b="1" dirty="0" err="1"/>
              <a:t>появи</a:t>
            </a:r>
            <a:r>
              <a:rPr lang="ru-RU" altLang="ru-RU" sz="2800" b="1" dirty="0"/>
              <a:t> </a:t>
            </a:r>
            <a:r>
              <a:rPr lang="ru-RU" altLang="ru-RU" sz="2800" b="1" dirty="0" err="1"/>
              <a:t>численних</a:t>
            </a:r>
            <a:r>
              <a:rPr lang="ru-RU" altLang="ru-RU" sz="2800" b="1" dirty="0"/>
              <a:t> </a:t>
            </a:r>
            <a:r>
              <a:rPr lang="ru-RU" altLang="ru-RU" sz="2800" b="1" dirty="0" err="1"/>
              <a:t>слідів</a:t>
            </a:r>
            <a:r>
              <a:rPr lang="ru-RU" altLang="ru-RU" sz="2800" b="1" dirty="0"/>
              <a:t>, </a:t>
            </a:r>
            <a:r>
              <a:rPr lang="ru-RU" altLang="ru-RU" sz="2800" b="1" dirty="0" err="1"/>
              <a:t>які</a:t>
            </a:r>
            <a:r>
              <a:rPr lang="ru-RU" altLang="ru-RU" sz="2800" b="1" dirty="0"/>
              <a:t> </a:t>
            </a:r>
            <a:r>
              <a:rPr lang="ru-RU" altLang="ru-RU" sz="2800" b="1" dirty="0" err="1"/>
              <a:t>успішно</a:t>
            </a:r>
            <a:r>
              <a:rPr lang="ru-RU" altLang="ru-RU" sz="2800" b="1" dirty="0"/>
              <a:t> </a:t>
            </a:r>
            <a:r>
              <a:rPr lang="ru-RU" altLang="ru-RU" sz="2800" b="1" dirty="0" err="1"/>
              <a:t>використовуються</a:t>
            </a:r>
            <a:r>
              <a:rPr lang="ru-RU" altLang="ru-RU" sz="2800" b="1" dirty="0"/>
              <a:t> для </a:t>
            </a:r>
            <a:r>
              <a:rPr lang="ru-RU" altLang="ru-RU" sz="2800" b="1" dirty="0" err="1"/>
              <a:t>розшуку</a:t>
            </a:r>
            <a:r>
              <a:rPr lang="ru-RU" altLang="ru-RU" sz="2800" b="1" dirty="0"/>
              <a:t> та </a:t>
            </a:r>
            <a:r>
              <a:rPr lang="ru-RU" altLang="ru-RU" sz="2800" b="1" dirty="0" err="1"/>
              <a:t>ідентифікації</a:t>
            </a:r>
            <a:r>
              <a:rPr lang="ru-RU" altLang="ru-RU" sz="2800" b="1" dirty="0"/>
              <a:t> </a:t>
            </a:r>
            <a:r>
              <a:rPr lang="ru-RU" altLang="ru-RU" sz="2800" b="1" dirty="0" err="1"/>
              <a:t>злочинців</a:t>
            </a:r>
            <a:r>
              <a:rPr lang="ru-RU" altLang="ru-RU" sz="2800" b="1" dirty="0"/>
              <a:t>.</a:t>
            </a:r>
          </a:p>
          <a:p>
            <a:pPr marL="609600" indent="-609600">
              <a:buFont typeface="Wingdings" pitchFamily="2" charset="2"/>
              <a:buNone/>
            </a:pPr>
            <a:r>
              <a:rPr lang="ru-RU" altLang="ru-RU" sz="2800" b="1" dirty="0"/>
              <a:t>		</a:t>
            </a:r>
            <a:r>
              <a:rPr lang="ru-RU" altLang="ru-RU" sz="2800" b="1" dirty="0" err="1"/>
              <a:t>Особлива</a:t>
            </a:r>
            <a:r>
              <a:rPr lang="ru-RU" altLang="ru-RU" sz="2800" b="1" dirty="0"/>
              <a:t> </a:t>
            </a:r>
            <a:r>
              <a:rPr lang="ru-RU" altLang="ru-RU" sz="2800" b="1" dirty="0" err="1"/>
              <a:t>ситуація</a:t>
            </a:r>
            <a:r>
              <a:rPr lang="ru-RU" altLang="ru-RU" sz="2800" b="1" dirty="0"/>
              <a:t> </a:t>
            </a:r>
            <a:r>
              <a:rPr lang="ru-RU" altLang="ru-RU" sz="2800" b="1" dirty="0" err="1"/>
              <a:t>складається</a:t>
            </a:r>
            <a:r>
              <a:rPr lang="ru-RU" altLang="ru-RU" sz="2800" b="1" dirty="0"/>
              <a:t> по </a:t>
            </a:r>
            <a:r>
              <a:rPr lang="ru-RU" altLang="ru-RU" sz="2800" b="1" dirty="0" err="1" smtClean="0"/>
              <a:t>провадженням</a:t>
            </a:r>
            <a:r>
              <a:rPr lang="ru-RU" altLang="ru-RU" sz="2800" b="1" dirty="0" smtClean="0"/>
              <a:t>, </a:t>
            </a:r>
            <a:r>
              <a:rPr lang="ru-RU" altLang="ru-RU" sz="2800" b="1" dirty="0"/>
              <a:t>коли </a:t>
            </a:r>
            <a:r>
              <a:rPr lang="ru-RU" altLang="ru-RU" sz="2800" b="1" dirty="0" err="1"/>
              <a:t>розбій</a:t>
            </a:r>
            <a:r>
              <a:rPr lang="ru-RU" altLang="ru-RU" sz="2800" b="1" dirty="0"/>
              <a:t> </a:t>
            </a:r>
            <a:r>
              <a:rPr lang="ru-RU" altLang="ru-RU" sz="2800" b="1" dirty="0" err="1"/>
              <a:t>супроводжується</a:t>
            </a:r>
            <a:r>
              <a:rPr lang="ru-RU" altLang="ru-RU" sz="2800" b="1" dirty="0"/>
              <a:t> </a:t>
            </a:r>
            <a:r>
              <a:rPr lang="ru-RU" altLang="ru-RU" sz="2800" b="1" dirty="0" err="1"/>
              <a:t>смертю</a:t>
            </a:r>
            <a:r>
              <a:rPr lang="ru-RU" altLang="ru-RU" sz="2800" b="1" dirty="0"/>
              <a:t> </a:t>
            </a:r>
            <a:r>
              <a:rPr lang="ru-RU" altLang="ru-RU" sz="2800" b="1" dirty="0" err="1"/>
              <a:t>потерпілого</a:t>
            </a:r>
            <a:r>
              <a:rPr lang="ru-RU" altLang="ru-RU" sz="2800" b="1" dirty="0"/>
              <a:t>. </a:t>
            </a:r>
            <a:r>
              <a:rPr lang="ru-RU" altLang="ru-RU" sz="2800" b="1" dirty="0" smtClean="0"/>
              <a:t>       У </a:t>
            </a:r>
            <a:r>
              <a:rPr lang="ru-RU" altLang="ru-RU" sz="2800" b="1" dirty="0" err="1"/>
              <a:t>цих</a:t>
            </a:r>
            <a:r>
              <a:rPr lang="ru-RU" altLang="ru-RU" sz="2800" b="1" dirty="0"/>
              <a:t> </a:t>
            </a:r>
            <a:r>
              <a:rPr lang="ru-RU" altLang="ru-RU" sz="2800" b="1" dirty="0" err="1"/>
              <a:t>випадках</a:t>
            </a:r>
            <a:r>
              <a:rPr lang="ru-RU" altLang="ru-RU" sz="2800" b="1" dirty="0"/>
              <a:t> </a:t>
            </a:r>
            <a:r>
              <a:rPr lang="ru-RU" altLang="ru-RU" sz="2800" b="1" dirty="0" err="1"/>
              <a:t>застосовується</a:t>
            </a:r>
            <a:r>
              <a:rPr lang="ru-RU" altLang="ru-RU" sz="2800" b="1" dirty="0"/>
              <a:t> методика </a:t>
            </a:r>
            <a:r>
              <a:rPr lang="ru-RU" altLang="ru-RU" sz="2800" b="1" dirty="0" err="1"/>
              <a:t>розслідування</a:t>
            </a:r>
            <a:r>
              <a:rPr lang="ru-RU" altLang="ru-RU" sz="2800" b="1" dirty="0"/>
              <a:t> </a:t>
            </a:r>
            <a:r>
              <a:rPr lang="ru-RU" altLang="ru-RU" sz="2800" b="1" dirty="0" err="1"/>
              <a:t>вбивств</a:t>
            </a:r>
            <a:r>
              <a:rPr lang="ru-RU" altLang="ru-RU" sz="2800" b="1" dirty="0"/>
              <a:t>.</a:t>
            </a:r>
          </a:p>
        </p:txBody>
      </p:sp>
    </p:spTree>
    <p:extLst>
      <p:ext uri="{BB962C8B-B14F-4D97-AF65-F5344CB8AC3E}">
        <p14:creationId xmlns:p14="http://schemas.microsoft.com/office/powerpoint/2010/main" val="47633590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79587">
                                            <p:txEl>
                                              <p:pRg st="0" end="0"/>
                                            </p:txEl>
                                          </p:spTgt>
                                        </p:tgtEl>
                                        <p:attrNameLst>
                                          <p:attrName>style.visibility</p:attrName>
                                        </p:attrNameLst>
                                      </p:cBhvr>
                                      <p:to>
                                        <p:strVal val="visible"/>
                                      </p:to>
                                    </p:set>
                                    <p:animEffect transition="in" filter="fade">
                                      <p:cBhvr>
                                        <p:cTn id="7" dur="1000">
                                          <p:stCondLst>
                                            <p:cond delay="0"/>
                                          </p:stCondLst>
                                        </p:cTn>
                                        <p:tgtEl>
                                          <p:spTgt spid="579587">
                                            <p:txEl>
                                              <p:pRg st="0" end="0"/>
                                            </p:txEl>
                                          </p:spTgt>
                                        </p:tgtEl>
                                      </p:cBhvr>
                                    </p:animEffect>
                                    <p:anim calcmode="lin" valueType="num">
                                      <p:cBhvr>
                                        <p:cTn id="8" dur="1000" fill="hold">
                                          <p:stCondLst>
                                            <p:cond delay="0"/>
                                          </p:stCondLst>
                                        </p:cTn>
                                        <p:tgtEl>
                                          <p:spTgt spid="579587">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79587">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79587">
                                            <p:txEl>
                                              <p:pRg st="1" end="1"/>
                                            </p:txEl>
                                          </p:spTgt>
                                        </p:tgtEl>
                                        <p:attrNameLst>
                                          <p:attrName>style.visibility</p:attrName>
                                        </p:attrNameLst>
                                      </p:cBhvr>
                                      <p:to>
                                        <p:strVal val="visible"/>
                                      </p:to>
                                    </p:set>
                                    <p:animEffect transition="in" filter="fade">
                                      <p:cBhvr>
                                        <p:cTn id="13" dur="1000">
                                          <p:stCondLst>
                                            <p:cond delay="0"/>
                                          </p:stCondLst>
                                        </p:cTn>
                                        <p:tgtEl>
                                          <p:spTgt spid="579587">
                                            <p:txEl>
                                              <p:pRg st="1" end="1"/>
                                            </p:txEl>
                                          </p:spTgt>
                                        </p:tgtEl>
                                      </p:cBhvr>
                                    </p:animEffect>
                                    <p:anim calcmode="lin" valueType="num">
                                      <p:cBhvr>
                                        <p:cTn id="14" dur="1000" fill="hold">
                                          <p:stCondLst>
                                            <p:cond delay="0"/>
                                          </p:stCondLst>
                                        </p:cTn>
                                        <p:tgtEl>
                                          <p:spTgt spid="579587">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795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9587"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a:xfrm>
            <a:off x="195263" y="228600"/>
            <a:ext cx="8193087" cy="914400"/>
          </a:xfrm>
        </p:spPr>
        <p:txBody>
          <a:bodyPr/>
          <a:lstStyle/>
          <a:p>
            <a:pPr algn="ctr"/>
            <a:r>
              <a:rPr lang="ru-RU" altLang="ru-RU"/>
              <a:t>Огляд місця події</a:t>
            </a:r>
          </a:p>
        </p:txBody>
      </p:sp>
      <p:sp>
        <p:nvSpPr>
          <p:cNvPr id="580611" name="Rectangle 3"/>
          <p:cNvSpPr>
            <a:spLocks noGrp="1" noChangeArrowheads="1"/>
          </p:cNvSpPr>
          <p:nvPr>
            <p:ph type="body" idx="1"/>
          </p:nvPr>
        </p:nvSpPr>
        <p:spPr>
          <a:xfrm>
            <a:off x="1" y="1268413"/>
            <a:ext cx="8676456" cy="5040312"/>
          </a:xfrm>
        </p:spPr>
        <p:txBody>
          <a:bodyPr/>
          <a:lstStyle/>
          <a:p>
            <a:pPr marL="609600" indent="-609600">
              <a:lnSpc>
                <a:spcPct val="90000"/>
              </a:lnSpc>
              <a:buFont typeface="Wingdings" pitchFamily="2" charset="2"/>
              <a:buNone/>
            </a:pPr>
            <a:r>
              <a:rPr lang="ru-RU" altLang="ru-RU" b="1" dirty="0"/>
              <a:t>	</a:t>
            </a:r>
            <a:r>
              <a:rPr lang="ru-RU" altLang="ru-RU" sz="3000" b="1" dirty="0" err="1"/>
              <a:t>слід</a:t>
            </a:r>
            <a:r>
              <a:rPr lang="ru-RU" altLang="ru-RU" sz="3000" b="1" dirty="0"/>
              <a:t> </a:t>
            </a:r>
            <a:r>
              <a:rPr lang="ru-RU" altLang="ru-RU" sz="3000" b="1" dirty="0" err="1"/>
              <a:t>проводити</a:t>
            </a:r>
            <a:r>
              <a:rPr lang="ru-RU" altLang="ru-RU" sz="3000" b="1" dirty="0"/>
              <a:t> </a:t>
            </a:r>
            <a:r>
              <a:rPr lang="ru-RU" altLang="ru-RU" sz="3000" b="1" dirty="0" err="1" smtClean="0"/>
              <a:t>негайно</a:t>
            </a:r>
            <a:r>
              <a:rPr lang="ru-RU" altLang="ru-RU" sz="3000" b="1" dirty="0" smtClean="0"/>
              <a:t>, </a:t>
            </a:r>
            <a:r>
              <a:rPr lang="ru-RU" altLang="ru-RU" sz="3000" b="1" dirty="0" err="1" smtClean="0"/>
              <a:t>тобто</a:t>
            </a:r>
            <a:r>
              <a:rPr lang="ru-RU" altLang="ru-RU" sz="3000" b="1" dirty="0" smtClean="0"/>
              <a:t> </a:t>
            </a:r>
            <a:r>
              <a:rPr lang="ru-RU" altLang="ru-RU" sz="3000" b="1" dirty="0" err="1" smtClean="0"/>
              <a:t>відразу</a:t>
            </a:r>
            <a:r>
              <a:rPr lang="ru-RU" altLang="ru-RU" sz="3000" b="1" dirty="0" smtClean="0"/>
              <a:t> </a:t>
            </a:r>
            <a:r>
              <a:rPr lang="ru-RU" altLang="ru-RU" sz="3000" b="1" dirty="0" err="1" smtClean="0"/>
              <a:t>після</a:t>
            </a:r>
            <a:r>
              <a:rPr lang="ru-RU" altLang="ru-RU" sz="3000" b="1" dirty="0" smtClean="0"/>
              <a:t> </a:t>
            </a:r>
            <a:r>
              <a:rPr lang="ru-RU" altLang="ru-RU" sz="3000" b="1" dirty="0" err="1" smtClean="0"/>
              <a:t>надходження</a:t>
            </a:r>
            <a:r>
              <a:rPr lang="ru-RU" altLang="ru-RU" sz="3000" b="1" dirty="0" smtClean="0"/>
              <a:t> </a:t>
            </a:r>
            <a:r>
              <a:rPr lang="ru-RU" altLang="ru-RU" sz="3000" b="1" dirty="0"/>
              <a:t>заяви </a:t>
            </a:r>
            <a:r>
              <a:rPr lang="ru-RU" altLang="ru-RU" sz="3000" b="1" dirty="0" err="1"/>
              <a:t>потерпілого</a:t>
            </a:r>
            <a:r>
              <a:rPr lang="ru-RU" altLang="ru-RU" sz="3000" b="1" dirty="0"/>
              <a:t> про </a:t>
            </a:r>
            <a:r>
              <a:rPr lang="ru-RU" altLang="ru-RU" sz="3000" b="1" dirty="0" err="1"/>
              <a:t>напад</a:t>
            </a:r>
            <a:r>
              <a:rPr lang="ru-RU" altLang="ru-RU" sz="3000" b="1" dirty="0"/>
              <a:t>. У </a:t>
            </a:r>
            <a:r>
              <a:rPr lang="ru-RU" altLang="ru-RU" sz="3000" b="1" dirty="0" err="1"/>
              <a:t>цьому</a:t>
            </a:r>
            <a:r>
              <a:rPr lang="ru-RU" altLang="ru-RU" sz="3000" b="1" dirty="0"/>
              <a:t> </a:t>
            </a:r>
            <a:r>
              <a:rPr lang="ru-RU" altLang="ru-RU" sz="3000" b="1" dirty="0" err="1"/>
              <a:t>випадку</a:t>
            </a:r>
            <a:r>
              <a:rPr lang="ru-RU" altLang="ru-RU" sz="3000" b="1" dirty="0"/>
              <a:t> перед </a:t>
            </a:r>
            <a:r>
              <a:rPr lang="ru-RU" altLang="ru-RU" sz="3000" b="1" dirty="0" err="1"/>
              <a:t>оглядом</a:t>
            </a:r>
            <a:r>
              <a:rPr lang="ru-RU" altLang="ru-RU" sz="3000" b="1" dirty="0"/>
              <a:t> все ж </a:t>
            </a:r>
            <a:r>
              <a:rPr lang="ru-RU" altLang="ru-RU" sz="3000" b="1" dirty="0" err="1"/>
              <a:t>необхідно</a:t>
            </a:r>
            <a:r>
              <a:rPr lang="ru-RU" altLang="ru-RU" sz="3000" b="1" dirty="0"/>
              <a:t> коротко </a:t>
            </a:r>
            <a:r>
              <a:rPr lang="ru-RU" altLang="ru-RU" sz="3000" b="1" dirty="0" err="1"/>
              <a:t>викласти</a:t>
            </a:r>
            <a:r>
              <a:rPr lang="ru-RU" altLang="ru-RU" sz="3000" b="1" dirty="0"/>
              <a:t> </a:t>
            </a:r>
            <a:r>
              <a:rPr lang="ru-RU" altLang="ru-RU" sz="3000" b="1" dirty="0" err="1"/>
              <a:t>обставини</a:t>
            </a:r>
            <a:r>
              <a:rPr lang="ru-RU" altLang="ru-RU" sz="3000" b="1" dirty="0"/>
              <a:t> нападу в </a:t>
            </a:r>
            <a:r>
              <a:rPr lang="ru-RU" altLang="ru-RU" sz="3000" b="1" dirty="0" err="1"/>
              <a:t>протоколі</a:t>
            </a:r>
            <a:r>
              <a:rPr lang="ru-RU" altLang="ru-RU" sz="3000" b="1" dirty="0"/>
              <a:t> заяви, з </a:t>
            </a:r>
            <a:r>
              <a:rPr lang="ru-RU" altLang="ru-RU" sz="3000" b="1" dirty="0" err="1"/>
              <a:t>тим</a:t>
            </a:r>
            <a:r>
              <a:rPr lang="ru-RU" altLang="ru-RU" sz="3000" b="1" dirty="0"/>
              <a:t> </a:t>
            </a:r>
            <a:r>
              <a:rPr lang="ru-RU" altLang="ru-RU" sz="3000" b="1" dirty="0" err="1"/>
              <a:t>щоб</a:t>
            </a:r>
            <a:r>
              <a:rPr lang="ru-RU" altLang="ru-RU" sz="3000" b="1" dirty="0"/>
              <a:t> </a:t>
            </a:r>
            <a:r>
              <a:rPr lang="ru-RU" altLang="ru-RU" sz="3000" b="1" dirty="0" err="1"/>
              <a:t>докладно</a:t>
            </a:r>
            <a:r>
              <a:rPr lang="ru-RU" altLang="ru-RU" sz="3000" b="1" dirty="0"/>
              <a:t> </a:t>
            </a:r>
            <a:r>
              <a:rPr lang="ru-RU" altLang="ru-RU" sz="3000" b="1" dirty="0" err="1"/>
              <a:t>допитати</a:t>
            </a:r>
            <a:r>
              <a:rPr lang="ru-RU" altLang="ru-RU" sz="3000" b="1" dirty="0"/>
              <a:t> </a:t>
            </a:r>
            <a:r>
              <a:rPr lang="ru-RU" altLang="ru-RU" sz="3000" b="1" dirty="0" err="1"/>
              <a:t>потерпілого</a:t>
            </a:r>
            <a:r>
              <a:rPr lang="ru-RU" altLang="ru-RU" sz="3000" b="1" dirty="0"/>
              <a:t> </a:t>
            </a:r>
            <a:r>
              <a:rPr lang="ru-RU" altLang="ru-RU" sz="3000" b="1" dirty="0" err="1"/>
              <a:t>після</a:t>
            </a:r>
            <a:r>
              <a:rPr lang="ru-RU" altLang="ru-RU" sz="3000" b="1" dirty="0"/>
              <a:t> </a:t>
            </a:r>
            <a:r>
              <a:rPr lang="ru-RU" altLang="ru-RU" sz="3000" b="1" dirty="0" err="1"/>
              <a:t>огляду</a:t>
            </a:r>
            <a:r>
              <a:rPr lang="ru-RU" altLang="ru-RU" sz="3000" b="1" dirty="0"/>
              <a:t>. </a:t>
            </a:r>
          </a:p>
          <a:p>
            <a:pPr marL="609600" indent="-609600">
              <a:lnSpc>
                <a:spcPct val="90000"/>
              </a:lnSpc>
              <a:buFont typeface="Wingdings" pitchFamily="2" charset="2"/>
              <a:buNone/>
            </a:pPr>
            <a:r>
              <a:rPr lang="ru-RU" altLang="ru-RU" sz="3000" b="1" dirty="0"/>
              <a:t>		</a:t>
            </a:r>
            <a:r>
              <a:rPr lang="ru-RU" altLang="ru-RU" sz="3000" b="1" dirty="0" err="1"/>
              <a:t>Якщо</a:t>
            </a:r>
            <a:r>
              <a:rPr lang="ru-RU" altLang="ru-RU" sz="3000" b="1" dirty="0"/>
              <a:t> з моменту нападу </a:t>
            </a:r>
            <a:r>
              <a:rPr lang="ru-RU" altLang="ru-RU" sz="3000" b="1" dirty="0" smtClean="0"/>
              <a:t>минув </a:t>
            </a:r>
            <a:r>
              <a:rPr lang="ru-RU" altLang="ru-RU" sz="3000" b="1" dirty="0" err="1"/>
              <a:t>значний</a:t>
            </a:r>
            <a:r>
              <a:rPr lang="ru-RU" altLang="ru-RU" sz="3000" b="1" dirty="0"/>
              <a:t> час, </a:t>
            </a:r>
            <a:r>
              <a:rPr lang="ru-RU" altLang="ru-RU" sz="3000" b="1" dirty="0" err="1"/>
              <a:t>доцільно</a:t>
            </a:r>
            <a:r>
              <a:rPr lang="ru-RU" altLang="ru-RU" sz="3000" b="1" dirty="0"/>
              <a:t> </a:t>
            </a:r>
            <a:r>
              <a:rPr lang="ru-RU" altLang="ru-RU" sz="3000" b="1" dirty="0" err="1"/>
              <a:t>спочатку</a:t>
            </a:r>
            <a:r>
              <a:rPr lang="ru-RU" altLang="ru-RU" sz="3000" b="1" dirty="0"/>
              <a:t> детально </a:t>
            </a:r>
            <a:r>
              <a:rPr lang="ru-RU" altLang="ru-RU" sz="3000" b="1" dirty="0" err="1"/>
              <a:t>допитати</a:t>
            </a:r>
            <a:r>
              <a:rPr lang="ru-RU" altLang="ru-RU" sz="3000" b="1" dirty="0"/>
              <a:t> </a:t>
            </a:r>
            <a:r>
              <a:rPr lang="ru-RU" altLang="ru-RU" sz="3000" b="1" dirty="0" err="1"/>
              <a:t>потерпілого</a:t>
            </a:r>
            <a:r>
              <a:rPr lang="ru-RU" altLang="ru-RU" sz="3000" b="1" dirty="0"/>
              <a:t> про </a:t>
            </a:r>
            <a:r>
              <a:rPr lang="ru-RU" altLang="ru-RU" sz="3000" b="1" dirty="0" err="1"/>
              <a:t>обставини</a:t>
            </a:r>
            <a:r>
              <a:rPr lang="ru-RU" altLang="ru-RU" sz="3000" b="1" dirty="0"/>
              <a:t> нападу.</a:t>
            </a:r>
          </a:p>
        </p:txBody>
      </p:sp>
    </p:spTree>
    <p:extLst>
      <p:ext uri="{BB962C8B-B14F-4D97-AF65-F5344CB8AC3E}">
        <p14:creationId xmlns:p14="http://schemas.microsoft.com/office/powerpoint/2010/main" val="233208534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80610"/>
                                        </p:tgtEl>
                                        <p:attrNameLst>
                                          <p:attrName>style.visibility</p:attrName>
                                        </p:attrNameLst>
                                      </p:cBhvr>
                                      <p:to>
                                        <p:strVal val="visible"/>
                                      </p:to>
                                    </p:set>
                                    <p:animEffect transition="in" filter="wipe(down)">
                                      <p:cBhvr>
                                        <p:cTn id="7" dur="500"/>
                                        <p:tgtEl>
                                          <p:spTgt spid="58061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80611">
                                            <p:txEl>
                                              <p:pRg st="0" end="0"/>
                                            </p:txEl>
                                          </p:spTgt>
                                        </p:tgtEl>
                                        <p:attrNameLst>
                                          <p:attrName>style.visibility</p:attrName>
                                        </p:attrNameLst>
                                      </p:cBhvr>
                                      <p:to>
                                        <p:strVal val="visible"/>
                                      </p:to>
                                    </p:set>
                                    <p:animEffect transition="in" filter="fade">
                                      <p:cBhvr>
                                        <p:cTn id="11" dur="1000">
                                          <p:stCondLst>
                                            <p:cond delay="0"/>
                                          </p:stCondLst>
                                        </p:cTn>
                                        <p:tgtEl>
                                          <p:spTgt spid="580611">
                                            <p:txEl>
                                              <p:pRg st="0" end="0"/>
                                            </p:txEl>
                                          </p:spTgt>
                                        </p:tgtEl>
                                      </p:cBhvr>
                                    </p:animEffect>
                                    <p:anim calcmode="lin" valueType="num">
                                      <p:cBhvr>
                                        <p:cTn id="12" dur="1000" fill="hold">
                                          <p:stCondLst>
                                            <p:cond delay="0"/>
                                          </p:stCondLst>
                                        </p:cTn>
                                        <p:tgtEl>
                                          <p:spTgt spid="58061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80611">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80611">
                                            <p:txEl>
                                              <p:pRg st="1" end="1"/>
                                            </p:txEl>
                                          </p:spTgt>
                                        </p:tgtEl>
                                        <p:attrNameLst>
                                          <p:attrName>style.visibility</p:attrName>
                                        </p:attrNameLst>
                                      </p:cBhvr>
                                      <p:to>
                                        <p:strVal val="visible"/>
                                      </p:to>
                                    </p:set>
                                    <p:animEffect transition="in" filter="fade">
                                      <p:cBhvr>
                                        <p:cTn id="17" dur="1000">
                                          <p:stCondLst>
                                            <p:cond delay="0"/>
                                          </p:stCondLst>
                                        </p:cTn>
                                        <p:tgtEl>
                                          <p:spTgt spid="580611">
                                            <p:txEl>
                                              <p:pRg st="1" end="1"/>
                                            </p:txEl>
                                          </p:spTgt>
                                        </p:tgtEl>
                                      </p:cBhvr>
                                    </p:animEffect>
                                    <p:anim calcmode="lin" valueType="num">
                                      <p:cBhvr>
                                        <p:cTn id="18" dur="1000" fill="hold">
                                          <p:stCondLst>
                                            <p:cond delay="0"/>
                                          </p:stCondLst>
                                        </p:cTn>
                                        <p:tgtEl>
                                          <p:spTgt spid="580611">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8061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0" grpId="0"/>
      <p:bldP spid="580611"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a:xfrm>
            <a:off x="195263" y="228600"/>
            <a:ext cx="8193087" cy="914400"/>
          </a:xfrm>
        </p:spPr>
        <p:txBody>
          <a:bodyPr/>
          <a:lstStyle/>
          <a:p>
            <a:pPr algn="ctr"/>
            <a:r>
              <a:rPr lang="ru-RU" altLang="ru-RU"/>
              <a:t>Огляд місця події</a:t>
            </a:r>
          </a:p>
        </p:txBody>
      </p:sp>
      <p:sp>
        <p:nvSpPr>
          <p:cNvPr id="581635" name="Rectangle 3"/>
          <p:cNvSpPr>
            <a:spLocks noGrp="1" noChangeArrowheads="1"/>
          </p:cNvSpPr>
          <p:nvPr>
            <p:ph type="body" idx="1"/>
          </p:nvPr>
        </p:nvSpPr>
        <p:spPr>
          <a:xfrm>
            <a:off x="0" y="1412875"/>
            <a:ext cx="8675688" cy="5040313"/>
          </a:xfrm>
        </p:spPr>
        <p:txBody>
          <a:bodyPr/>
          <a:lstStyle/>
          <a:p>
            <a:pPr marL="609600" indent="-609600">
              <a:lnSpc>
                <a:spcPct val="90000"/>
              </a:lnSpc>
              <a:buFont typeface="Wingdings" pitchFamily="2" charset="2"/>
              <a:buNone/>
            </a:pPr>
            <a:r>
              <a:rPr lang="ru-RU" altLang="ru-RU" b="1" dirty="0"/>
              <a:t>		</a:t>
            </a:r>
            <a:r>
              <a:rPr lang="ru-RU" altLang="ru-RU" b="1" dirty="0" err="1"/>
              <a:t>Велике</a:t>
            </a:r>
            <a:r>
              <a:rPr lang="ru-RU" altLang="ru-RU" b="1" dirty="0"/>
              <a:t> </a:t>
            </a:r>
            <a:r>
              <a:rPr lang="ru-RU" altLang="ru-RU" b="1" dirty="0" err="1"/>
              <a:t>значення</a:t>
            </a:r>
            <a:r>
              <a:rPr lang="ru-RU" altLang="ru-RU" b="1" dirty="0"/>
              <a:t> </a:t>
            </a:r>
            <a:r>
              <a:rPr lang="ru-RU" altLang="ru-RU" b="1" dirty="0" err="1"/>
              <a:t>має</a:t>
            </a:r>
            <a:r>
              <a:rPr lang="ru-RU" altLang="ru-RU" b="1" dirty="0"/>
              <a:t> </a:t>
            </a:r>
            <a:r>
              <a:rPr lang="ru-RU" altLang="ru-RU" b="1" dirty="0" err="1"/>
              <a:t>виявлення</a:t>
            </a:r>
            <a:r>
              <a:rPr lang="ru-RU" altLang="ru-RU" b="1" dirty="0"/>
              <a:t> </a:t>
            </a:r>
            <a:r>
              <a:rPr lang="ru-RU" altLang="ru-RU" b="1" dirty="0" err="1"/>
              <a:t>зброї</a:t>
            </a:r>
            <a:r>
              <a:rPr lang="ru-RU" altLang="ru-RU" b="1" dirty="0"/>
              <a:t> та </a:t>
            </a:r>
            <a:r>
              <a:rPr lang="ru-RU" altLang="ru-RU" b="1" dirty="0" err="1"/>
              <a:t>слідів</a:t>
            </a:r>
            <a:r>
              <a:rPr lang="ru-RU" altLang="ru-RU" b="1" dirty="0"/>
              <a:t> </a:t>
            </a:r>
            <a:r>
              <a:rPr lang="ru-RU" altLang="ru-RU" b="1" dirty="0" err="1" smtClean="0"/>
              <a:t>її</a:t>
            </a:r>
            <a:r>
              <a:rPr lang="ru-RU" altLang="ru-RU" b="1" dirty="0" smtClean="0"/>
              <a:t> </a:t>
            </a:r>
            <a:r>
              <a:rPr lang="ru-RU" altLang="ru-RU" b="1" dirty="0" err="1"/>
              <a:t>застосування</a:t>
            </a:r>
            <a:r>
              <a:rPr lang="ru-RU" altLang="ru-RU" b="1" dirty="0"/>
              <a:t>, </a:t>
            </a:r>
            <a:r>
              <a:rPr lang="ru-RU" altLang="ru-RU" b="1" dirty="0" err="1"/>
              <a:t>крові</a:t>
            </a:r>
            <a:r>
              <a:rPr lang="ru-RU" altLang="ru-RU" b="1" dirty="0"/>
              <a:t>, а </a:t>
            </a:r>
            <a:r>
              <a:rPr lang="ru-RU" altLang="ru-RU" b="1" dirty="0" err="1"/>
              <a:t>також</a:t>
            </a:r>
            <a:r>
              <a:rPr lang="ru-RU" altLang="ru-RU" b="1" dirty="0"/>
              <a:t> </a:t>
            </a:r>
            <a:r>
              <a:rPr lang="ru-RU" altLang="ru-RU" b="1" dirty="0" err="1"/>
              <a:t>залишених</a:t>
            </a:r>
            <a:r>
              <a:rPr lang="ru-RU" altLang="ru-RU" b="1" dirty="0"/>
              <a:t> </a:t>
            </a:r>
            <a:r>
              <a:rPr lang="ru-RU" altLang="ru-RU" b="1" dirty="0" err="1"/>
              <a:t>злочинцями</a:t>
            </a:r>
            <a:r>
              <a:rPr lang="ru-RU" altLang="ru-RU" b="1" dirty="0"/>
              <a:t> </a:t>
            </a:r>
            <a:r>
              <a:rPr lang="ru-RU" altLang="ru-RU" b="1" dirty="0" err="1"/>
              <a:t>різних</a:t>
            </a:r>
            <a:r>
              <a:rPr lang="ru-RU" altLang="ru-RU" b="1" dirty="0"/>
              <a:t> </a:t>
            </a:r>
            <a:r>
              <a:rPr lang="ru-RU" altLang="ru-RU" b="1" dirty="0" err="1"/>
              <a:t>предметів</a:t>
            </a:r>
            <a:r>
              <a:rPr lang="ru-RU" altLang="ru-RU" b="1" dirty="0"/>
              <a:t> та </a:t>
            </a:r>
            <a:r>
              <a:rPr lang="ru-RU" altLang="ru-RU" b="1" dirty="0" err="1"/>
              <a:t>їх</a:t>
            </a:r>
            <a:r>
              <a:rPr lang="ru-RU" altLang="ru-RU" b="1" dirty="0"/>
              <a:t> </a:t>
            </a:r>
            <a:r>
              <a:rPr lang="ru-RU" altLang="ru-RU" b="1" dirty="0" err="1"/>
              <a:t>частин</a:t>
            </a:r>
            <a:r>
              <a:rPr lang="ru-RU" altLang="ru-RU" b="1" dirty="0"/>
              <a:t> і </a:t>
            </a:r>
            <a:r>
              <a:rPr lang="ru-RU" altLang="ru-RU" b="1" dirty="0" err="1" smtClean="0"/>
              <a:t>мікрочастинок</a:t>
            </a:r>
            <a:r>
              <a:rPr lang="ru-RU" altLang="ru-RU" b="1" dirty="0"/>
              <a:t>. </a:t>
            </a:r>
          </a:p>
          <a:p>
            <a:pPr marL="609600" indent="-609600">
              <a:lnSpc>
                <a:spcPct val="90000"/>
              </a:lnSpc>
              <a:buFont typeface="Wingdings" pitchFamily="2" charset="2"/>
              <a:buNone/>
            </a:pPr>
            <a:r>
              <a:rPr lang="ru-RU" altLang="ru-RU" b="1" dirty="0"/>
              <a:t>		У </a:t>
            </a:r>
            <a:r>
              <a:rPr lang="ru-RU" altLang="ru-RU" b="1" dirty="0" err="1"/>
              <a:t>процесі</a:t>
            </a:r>
            <a:r>
              <a:rPr lang="ru-RU" altLang="ru-RU" b="1" dirty="0"/>
              <a:t> </a:t>
            </a:r>
            <a:r>
              <a:rPr lang="ru-RU" altLang="ru-RU" b="1" dirty="0" err="1"/>
              <a:t>огляду</a:t>
            </a:r>
            <a:r>
              <a:rPr lang="ru-RU" altLang="ru-RU" b="1" dirty="0"/>
              <a:t> та </a:t>
            </a:r>
            <a:r>
              <a:rPr lang="ru-RU" altLang="ru-RU" b="1" dirty="0" err="1"/>
              <a:t>допиту</a:t>
            </a:r>
            <a:r>
              <a:rPr lang="ru-RU" altLang="ru-RU" b="1" dirty="0"/>
              <a:t> </a:t>
            </a:r>
            <a:r>
              <a:rPr lang="ru-RU" altLang="ru-RU" b="1" dirty="0" err="1"/>
              <a:t>важливо</a:t>
            </a:r>
            <a:r>
              <a:rPr lang="ru-RU" altLang="ru-RU" b="1" dirty="0"/>
              <a:t> </a:t>
            </a:r>
            <a:r>
              <a:rPr lang="ru-RU" altLang="ru-RU" b="1" dirty="0" err="1"/>
              <a:t>з'ясувати</a:t>
            </a:r>
            <a:r>
              <a:rPr lang="ru-RU" altLang="ru-RU" b="1" dirty="0"/>
              <a:t> по </a:t>
            </a:r>
            <a:r>
              <a:rPr lang="ru-RU" altLang="ru-RU" b="1" dirty="0" err="1"/>
              <a:t>обстановці</a:t>
            </a:r>
            <a:r>
              <a:rPr lang="ru-RU" altLang="ru-RU" b="1" dirty="0"/>
              <a:t> </a:t>
            </a:r>
            <a:r>
              <a:rPr lang="ru-RU" altLang="ru-RU" b="1" dirty="0" err="1"/>
              <a:t>місця</a:t>
            </a:r>
            <a:r>
              <a:rPr lang="ru-RU" altLang="ru-RU" b="1" dirty="0"/>
              <a:t> </a:t>
            </a:r>
            <a:r>
              <a:rPr lang="ru-RU" altLang="ru-RU" b="1" dirty="0" err="1"/>
              <a:t>події</a:t>
            </a:r>
            <a:r>
              <a:rPr lang="ru-RU" altLang="ru-RU" b="1" dirty="0"/>
              <a:t>, </a:t>
            </a:r>
            <a:r>
              <a:rPr lang="ru-RU" altLang="ru-RU" b="1" dirty="0" err="1"/>
              <a:t>хто</a:t>
            </a:r>
            <a:r>
              <a:rPr lang="ru-RU" altLang="ru-RU" b="1" dirty="0"/>
              <a:t> </a:t>
            </a:r>
            <a:r>
              <a:rPr lang="ru-RU" altLang="ru-RU" b="1" dirty="0" err="1"/>
              <a:t>міг</a:t>
            </a:r>
            <a:r>
              <a:rPr lang="ru-RU" altLang="ru-RU" b="1" dirty="0"/>
              <a:t> </a:t>
            </a:r>
            <a:r>
              <a:rPr lang="ru-RU" altLang="ru-RU" b="1" dirty="0" err="1"/>
              <a:t>бачити</a:t>
            </a:r>
            <a:r>
              <a:rPr lang="ru-RU" altLang="ru-RU" b="1" dirty="0"/>
              <a:t> </a:t>
            </a:r>
            <a:r>
              <a:rPr lang="ru-RU" altLang="ru-RU" b="1" dirty="0" err="1"/>
              <a:t>або</a:t>
            </a:r>
            <a:r>
              <a:rPr lang="ru-RU" altLang="ru-RU" b="1" dirty="0"/>
              <a:t> </a:t>
            </a:r>
            <a:r>
              <a:rPr lang="ru-RU" altLang="ru-RU" b="1" dirty="0" err="1"/>
              <a:t>чути</a:t>
            </a:r>
            <a:r>
              <a:rPr lang="ru-RU" altLang="ru-RU" b="1" dirty="0"/>
              <a:t>, </a:t>
            </a:r>
            <a:r>
              <a:rPr lang="ru-RU" altLang="ru-RU" b="1" dirty="0" err="1"/>
              <a:t>що</a:t>
            </a:r>
            <a:r>
              <a:rPr lang="ru-RU" altLang="ru-RU" b="1" dirty="0"/>
              <a:t> </a:t>
            </a:r>
            <a:r>
              <a:rPr lang="ru-RU" altLang="ru-RU" b="1" dirty="0" err="1"/>
              <a:t>відбувалося</a:t>
            </a:r>
            <a:r>
              <a:rPr lang="ru-RU" altLang="ru-RU" b="1" dirty="0"/>
              <a:t> на </a:t>
            </a:r>
            <a:r>
              <a:rPr lang="ru-RU" altLang="ru-RU" b="1" dirty="0" err="1"/>
              <a:t>місці</a:t>
            </a:r>
            <a:r>
              <a:rPr lang="ru-RU" altLang="ru-RU" b="1" dirty="0"/>
              <a:t> </a:t>
            </a:r>
            <a:r>
              <a:rPr lang="ru-RU" altLang="ru-RU" b="1" dirty="0" err="1"/>
              <a:t>злочину</a:t>
            </a:r>
            <a:r>
              <a:rPr lang="ru-RU" altLang="ru-RU" b="1" dirty="0"/>
              <a:t>, і </a:t>
            </a:r>
            <a:r>
              <a:rPr lang="ru-RU" altLang="ru-RU" b="1" dirty="0" err="1"/>
              <a:t>згодом</a:t>
            </a:r>
            <a:r>
              <a:rPr lang="ru-RU" altLang="ru-RU" b="1" dirty="0"/>
              <a:t> </a:t>
            </a:r>
            <a:r>
              <a:rPr lang="ru-RU" altLang="ru-RU" b="1" dirty="0" err="1"/>
              <a:t>допитати</a:t>
            </a:r>
            <a:r>
              <a:rPr lang="ru-RU" altLang="ru-RU" b="1" dirty="0"/>
              <a:t> </a:t>
            </a:r>
            <a:r>
              <a:rPr lang="ru-RU" altLang="ru-RU" b="1" dirty="0" err="1"/>
              <a:t>цих</a:t>
            </a:r>
            <a:r>
              <a:rPr lang="ru-RU" altLang="ru-RU" b="1" dirty="0"/>
              <a:t> </a:t>
            </a:r>
            <a:r>
              <a:rPr lang="ru-RU" altLang="ru-RU" b="1" dirty="0" err="1"/>
              <a:t>осіб</a:t>
            </a:r>
            <a:r>
              <a:rPr lang="ru-RU" altLang="ru-RU" b="1" dirty="0"/>
              <a:t>.</a:t>
            </a:r>
          </a:p>
        </p:txBody>
      </p:sp>
    </p:spTree>
    <p:extLst>
      <p:ext uri="{BB962C8B-B14F-4D97-AF65-F5344CB8AC3E}">
        <p14:creationId xmlns:p14="http://schemas.microsoft.com/office/powerpoint/2010/main" val="8354043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81635">
                                            <p:txEl>
                                              <p:pRg st="0" end="0"/>
                                            </p:txEl>
                                          </p:spTgt>
                                        </p:tgtEl>
                                        <p:attrNameLst>
                                          <p:attrName>style.visibility</p:attrName>
                                        </p:attrNameLst>
                                      </p:cBhvr>
                                      <p:to>
                                        <p:strVal val="visible"/>
                                      </p:to>
                                    </p:set>
                                    <p:animEffect transition="in" filter="fade">
                                      <p:cBhvr>
                                        <p:cTn id="7" dur="1000">
                                          <p:stCondLst>
                                            <p:cond delay="0"/>
                                          </p:stCondLst>
                                        </p:cTn>
                                        <p:tgtEl>
                                          <p:spTgt spid="581635">
                                            <p:txEl>
                                              <p:pRg st="0" end="0"/>
                                            </p:txEl>
                                          </p:spTgt>
                                        </p:tgtEl>
                                      </p:cBhvr>
                                    </p:animEffect>
                                    <p:anim calcmode="lin" valueType="num">
                                      <p:cBhvr>
                                        <p:cTn id="8" dur="1000" fill="hold">
                                          <p:stCondLst>
                                            <p:cond delay="0"/>
                                          </p:stCondLst>
                                        </p:cTn>
                                        <p:tgtEl>
                                          <p:spTgt spid="58163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81635">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81635">
                                            <p:txEl>
                                              <p:pRg st="1" end="1"/>
                                            </p:txEl>
                                          </p:spTgt>
                                        </p:tgtEl>
                                        <p:attrNameLst>
                                          <p:attrName>style.visibility</p:attrName>
                                        </p:attrNameLst>
                                      </p:cBhvr>
                                      <p:to>
                                        <p:strVal val="visible"/>
                                      </p:to>
                                    </p:set>
                                    <p:animEffect transition="in" filter="fade">
                                      <p:cBhvr>
                                        <p:cTn id="13" dur="1000">
                                          <p:stCondLst>
                                            <p:cond delay="0"/>
                                          </p:stCondLst>
                                        </p:cTn>
                                        <p:tgtEl>
                                          <p:spTgt spid="581635">
                                            <p:txEl>
                                              <p:pRg st="1" end="1"/>
                                            </p:txEl>
                                          </p:spTgt>
                                        </p:tgtEl>
                                      </p:cBhvr>
                                    </p:animEffect>
                                    <p:anim calcmode="lin" valueType="num">
                                      <p:cBhvr>
                                        <p:cTn id="14" dur="1000" fill="hold">
                                          <p:stCondLst>
                                            <p:cond delay="0"/>
                                          </p:stCondLst>
                                        </p:cTn>
                                        <p:tgtEl>
                                          <p:spTgt spid="581635">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8163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5" grpId="0" build="p"/>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195263" y="228600"/>
            <a:ext cx="8193087" cy="914400"/>
          </a:xfrm>
        </p:spPr>
        <p:txBody>
          <a:bodyPr/>
          <a:lstStyle/>
          <a:p>
            <a:pPr algn="ctr"/>
            <a:r>
              <a:rPr lang="ru-RU" altLang="ru-RU"/>
              <a:t>Огляд місця події</a:t>
            </a:r>
          </a:p>
        </p:txBody>
      </p:sp>
      <p:sp>
        <p:nvSpPr>
          <p:cNvPr id="582659" name="Rectangle 3"/>
          <p:cNvSpPr>
            <a:spLocks noGrp="1" noChangeArrowheads="1"/>
          </p:cNvSpPr>
          <p:nvPr>
            <p:ph type="body" idx="1"/>
          </p:nvPr>
        </p:nvSpPr>
        <p:spPr>
          <a:xfrm>
            <a:off x="0" y="1557338"/>
            <a:ext cx="8675688" cy="4895850"/>
          </a:xfrm>
        </p:spPr>
        <p:txBody>
          <a:bodyPr/>
          <a:lstStyle/>
          <a:p>
            <a:pPr marL="609600" indent="-609600">
              <a:lnSpc>
                <a:spcPct val="90000"/>
              </a:lnSpc>
              <a:buNone/>
            </a:pPr>
            <a:r>
              <a:rPr lang="ru-RU" altLang="ru-RU" b="1" dirty="0"/>
              <a:t>     		</a:t>
            </a:r>
            <a:r>
              <a:rPr lang="uk-UA" altLang="ru-RU" b="1" dirty="0" smtClean="0"/>
              <a:t>Огляду слід піддавати не тільки місце, де скоєно напад, але і дороги, що ведуть до нього, прилеглі ділянки місцевості та приміщення. У цих місцях нерідко виявляються сліди перебування злочинців (засідки), кинуті або загублені ними при втечі предмети, їх частини та інші речові докази</a:t>
            </a:r>
            <a:r>
              <a:rPr lang="ru-RU" altLang="ru-RU" b="1" dirty="0" smtClean="0"/>
              <a:t>.</a:t>
            </a:r>
            <a:endParaRPr lang="ru-RU" altLang="ru-RU" b="1" dirty="0"/>
          </a:p>
        </p:txBody>
      </p:sp>
    </p:spTree>
    <p:extLst>
      <p:ext uri="{BB962C8B-B14F-4D97-AF65-F5344CB8AC3E}">
        <p14:creationId xmlns:p14="http://schemas.microsoft.com/office/powerpoint/2010/main" val="41740842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82659">
                                            <p:txEl>
                                              <p:pRg st="0" end="0"/>
                                            </p:txEl>
                                          </p:spTgt>
                                        </p:tgtEl>
                                        <p:attrNameLst>
                                          <p:attrName>style.visibility</p:attrName>
                                        </p:attrNameLst>
                                      </p:cBhvr>
                                      <p:to>
                                        <p:strVal val="visible"/>
                                      </p:to>
                                    </p:set>
                                    <p:animEffect transition="in" filter="fade">
                                      <p:cBhvr>
                                        <p:cTn id="7" dur="1000">
                                          <p:stCondLst>
                                            <p:cond delay="0"/>
                                          </p:stCondLst>
                                        </p:cTn>
                                        <p:tgtEl>
                                          <p:spTgt spid="582659">
                                            <p:txEl>
                                              <p:pRg st="0" end="0"/>
                                            </p:txEl>
                                          </p:spTgt>
                                        </p:tgtEl>
                                      </p:cBhvr>
                                    </p:animEffect>
                                    <p:anim calcmode="lin" valueType="num">
                                      <p:cBhvr>
                                        <p:cTn id="8" dur="1000" fill="hold">
                                          <p:stCondLst>
                                            <p:cond delay="0"/>
                                          </p:stCondLst>
                                        </p:cTn>
                                        <p:tgtEl>
                                          <p:spTgt spid="582659">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8265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2659" grpId="0" build="p"/>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a:xfrm>
            <a:off x="195263" y="228600"/>
            <a:ext cx="8193087" cy="914400"/>
          </a:xfrm>
        </p:spPr>
        <p:txBody>
          <a:bodyPr/>
          <a:lstStyle/>
          <a:p>
            <a:pPr algn="ctr"/>
            <a:r>
              <a:rPr lang="ru-RU" altLang="ru-RU"/>
              <a:t>Допит потерпілого</a:t>
            </a:r>
          </a:p>
        </p:txBody>
      </p:sp>
      <p:sp>
        <p:nvSpPr>
          <p:cNvPr id="583683" name="Rectangle 3"/>
          <p:cNvSpPr>
            <a:spLocks noGrp="1" noChangeArrowheads="1"/>
          </p:cNvSpPr>
          <p:nvPr>
            <p:ph type="body" idx="1"/>
          </p:nvPr>
        </p:nvSpPr>
        <p:spPr>
          <a:xfrm>
            <a:off x="395536" y="1268760"/>
            <a:ext cx="8424862" cy="5040313"/>
          </a:xfrm>
        </p:spPr>
        <p:txBody>
          <a:bodyPr/>
          <a:lstStyle/>
          <a:p>
            <a:pPr marL="609600" indent="-609600">
              <a:buClr>
                <a:schemeClr val="tx1"/>
              </a:buClr>
              <a:buFont typeface="Wingdings" pitchFamily="2" charset="2"/>
              <a:buChar char="Ш"/>
            </a:pPr>
            <a:r>
              <a:rPr lang="ru-RU" altLang="ru-RU" sz="2400" b="1" dirty="0"/>
              <a:t>коли і де </a:t>
            </a:r>
            <a:r>
              <a:rPr lang="ru-RU" altLang="ru-RU" sz="2400" b="1" dirty="0" err="1"/>
              <a:t>стався</a:t>
            </a:r>
            <a:r>
              <a:rPr lang="ru-RU" altLang="ru-RU" sz="2400" b="1" dirty="0"/>
              <a:t> </a:t>
            </a:r>
            <a:r>
              <a:rPr lang="ru-RU" altLang="ru-RU" sz="2400" b="1" dirty="0" err="1"/>
              <a:t>напад</a:t>
            </a:r>
            <a:r>
              <a:rPr lang="ru-RU" altLang="ru-RU" sz="2400" b="1" dirty="0"/>
              <a:t>,</a:t>
            </a:r>
          </a:p>
          <a:p>
            <a:pPr marL="609600" indent="-609600">
              <a:buClr>
                <a:schemeClr val="tx1"/>
              </a:buClr>
              <a:buFont typeface="Wingdings" pitchFamily="2" charset="2"/>
              <a:buChar char="Ш"/>
            </a:pPr>
            <a:r>
              <a:rPr lang="ru-RU" altLang="ru-RU" sz="2400" b="1" dirty="0" err="1"/>
              <a:t>звідки</a:t>
            </a:r>
            <a:r>
              <a:rPr lang="ru-RU" altLang="ru-RU" sz="2400" b="1" dirty="0"/>
              <a:t>, </a:t>
            </a:r>
            <a:r>
              <a:rPr lang="ru-RU" altLang="ru-RU" sz="2400" b="1" dirty="0" err="1"/>
              <a:t>куди</a:t>
            </a:r>
            <a:r>
              <a:rPr lang="ru-RU" altLang="ru-RU" sz="2400" b="1" dirty="0"/>
              <a:t>, в </a:t>
            </a:r>
            <a:r>
              <a:rPr lang="ru-RU" altLang="ru-RU" sz="2400" b="1" dirty="0" err="1"/>
              <a:t>якому</a:t>
            </a:r>
            <a:r>
              <a:rPr lang="ru-RU" altLang="ru-RU" sz="2400" b="1" dirty="0"/>
              <a:t> </a:t>
            </a:r>
            <a:r>
              <a:rPr lang="ru-RU" altLang="ru-RU" sz="2400" b="1" dirty="0" err="1"/>
              <a:t>напрямку</a:t>
            </a:r>
            <a:r>
              <a:rPr lang="ru-RU" altLang="ru-RU" sz="2400" b="1" dirty="0"/>
              <a:t> і </a:t>
            </a:r>
            <a:r>
              <a:rPr lang="ru-RU" altLang="ru-RU" sz="2400" b="1" dirty="0" err="1"/>
              <a:t>навіщо</a:t>
            </a:r>
            <a:r>
              <a:rPr lang="ru-RU" altLang="ru-RU" sz="2400" b="1" dirty="0"/>
              <a:t> </a:t>
            </a:r>
            <a:r>
              <a:rPr lang="ru-RU" altLang="ru-RU" sz="2400" b="1" dirty="0" err="1"/>
              <a:t>йшов</a:t>
            </a:r>
            <a:r>
              <a:rPr lang="ru-RU" altLang="ru-RU" sz="2400" b="1" dirty="0"/>
              <a:t> </a:t>
            </a:r>
            <a:r>
              <a:rPr lang="ru-RU" altLang="ru-RU" sz="2400" b="1" dirty="0" err="1"/>
              <a:t>потерпілий</a:t>
            </a:r>
            <a:r>
              <a:rPr lang="ru-RU" altLang="ru-RU" sz="2400" b="1" dirty="0"/>
              <a:t>,</a:t>
            </a:r>
          </a:p>
          <a:p>
            <a:pPr marL="609600" indent="-609600">
              <a:buClr>
                <a:schemeClr val="tx1"/>
              </a:buClr>
              <a:buFont typeface="Wingdings" pitchFamily="2" charset="2"/>
              <a:buChar char="Ш"/>
            </a:pPr>
            <a:r>
              <a:rPr lang="ru-RU" altLang="ru-RU" sz="2400" b="1" dirty="0" err="1"/>
              <a:t>скільки</a:t>
            </a:r>
            <a:r>
              <a:rPr lang="ru-RU" altLang="ru-RU" sz="2400" b="1" dirty="0"/>
              <a:t> </a:t>
            </a:r>
            <a:r>
              <a:rPr lang="ru-RU" altLang="ru-RU" sz="2400" b="1" dirty="0" err="1"/>
              <a:t>було</a:t>
            </a:r>
            <a:r>
              <a:rPr lang="ru-RU" altLang="ru-RU" sz="2400" b="1" dirty="0"/>
              <a:t> </a:t>
            </a:r>
            <a:r>
              <a:rPr lang="ru-RU" altLang="ru-RU" sz="2400" b="1" dirty="0" err="1"/>
              <a:t>злочинців</a:t>
            </a:r>
            <a:r>
              <a:rPr lang="ru-RU" altLang="ru-RU" sz="2400" b="1" dirty="0"/>
              <a:t>,</a:t>
            </a:r>
          </a:p>
          <a:p>
            <a:pPr marL="609600" indent="-609600">
              <a:buClr>
                <a:schemeClr val="tx1"/>
              </a:buClr>
              <a:buFont typeface="Wingdings" pitchFamily="2" charset="2"/>
              <a:buChar char="Ш"/>
            </a:pPr>
            <a:r>
              <a:rPr lang="ru-RU" altLang="ru-RU" sz="2400" b="1" dirty="0" err="1"/>
              <a:t>що</a:t>
            </a:r>
            <a:r>
              <a:rPr lang="ru-RU" altLang="ru-RU" sz="2400" b="1" dirty="0"/>
              <a:t> </a:t>
            </a:r>
            <a:r>
              <a:rPr lang="ru-RU" altLang="ru-RU" sz="2400" b="1" dirty="0" err="1"/>
              <a:t>робив</a:t>
            </a:r>
            <a:r>
              <a:rPr lang="ru-RU" altLang="ru-RU" sz="2400" b="1" dirty="0"/>
              <a:t> </a:t>
            </a:r>
            <a:r>
              <a:rPr lang="ru-RU" altLang="ru-RU" sz="2400" b="1" dirty="0" err="1"/>
              <a:t>кожен</a:t>
            </a:r>
            <a:r>
              <a:rPr lang="ru-RU" altLang="ru-RU" sz="2400" b="1" dirty="0"/>
              <a:t> з них, говорили вони </a:t>
            </a:r>
            <a:r>
              <a:rPr lang="ru-RU" altLang="ru-RU" sz="2400" b="1" dirty="0" err="1"/>
              <a:t>що-небудь</a:t>
            </a:r>
            <a:r>
              <a:rPr lang="ru-RU" altLang="ru-RU" sz="2400" b="1" dirty="0"/>
              <a:t>, </a:t>
            </a:r>
            <a:r>
              <a:rPr lang="ru-RU" altLang="ru-RU" sz="2400" b="1" dirty="0" err="1"/>
              <a:t>чи</a:t>
            </a:r>
            <a:r>
              <a:rPr lang="ru-RU" altLang="ru-RU" sz="2400" b="1" dirty="0"/>
              <a:t> </a:t>
            </a:r>
            <a:r>
              <a:rPr lang="ru-RU" altLang="ru-RU" sz="2400" b="1" dirty="0" err="1"/>
              <a:t>погрожували</a:t>
            </a:r>
            <a:r>
              <a:rPr lang="ru-RU" altLang="ru-RU" sz="2400" b="1" dirty="0"/>
              <a:t> </a:t>
            </a:r>
            <a:r>
              <a:rPr lang="ru-RU" altLang="ru-RU" sz="2400" b="1" dirty="0" err="1"/>
              <a:t>потерпілому</a:t>
            </a:r>
            <a:r>
              <a:rPr lang="ru-RU" altLang="ru-RU" sz="2400" b="1" dirty="0"/>
              <a:t>,</a:t>
            </a:r>
          </a:p>
          <a:p>
            <a:pPr marL="609600" indent="-609600">
              <a:buClr>
                <a:schemeClr val="tx1"/>
              </a:buClr>
              <a:buFont typeface="Wingdings" pitchFamily="2" charset="2"/>
              <a:buChar char="Ш"/>
            </a:pPr>
            <a:r>
              <a:rPr lang="ru-RU" altLang="ru-RU" sz="2400" b="1" dirty="0" err="1"/>
              <a:t>чи</a:t>
            </a:r>
            <a:r>
              <a:rPr lang="ru-RU" altLang="ru-RU" sz="2400" b="1" dirty="0"/>
              <a:t> </a:t>
            </a:r>
            <a:r>
              <a:rPr lang="ru-RU" altLang="ru-RU" sz="2400" b="1" dirty="0" err="1"/>
              <a:t>застосовували</a:t>
            </a:r>
            <a:r>
              <a:rPr lang="ru-RU" altLang="ru-RU" sz="2400" b="1" dirty="0"/>
              <a:t> </a:t>
            </a:r>
            <a:r>
              <a:rPr lang="ru-RU" altLang="ru-RU" sz="2400" b="1" dirty="0" err="1"/>
              <a:t>насильство</a:t>
            </a:r>
            <a:r>
              <a:rPr lang="ru-RU" altLang="ru-RU" sz="2400" b="1" dirty="0"/>
              <a:t> і в </a:t>
            </a:r>
            <a:r>
              <a:rPr lang="ru-RU" altLang="ru-RU" sz="2400" b="1" dirty="0" err="1"/>
              <a:t>чому</a:t>
            </a:r>
            <a:r>
              <a:rPr lang="ru-RU" altLang="ru-RU" sz="2400" b="1" dirty="0"/>
              <a:t> </a:t>
            </a:r>
            <a:r>
              <a:rPr lang="ru-RU" altLang="ru-RU" sz="2400" b="1" dirty="0" err="1"/>
              <a:t>це</a:t>
            </a:r>
            <a:r>
              <a:rPr lang="ru-RU" altLang="ru-RU" sz="2400" b="1" dirty="0"/>
              <a:t> </a:t>
            </a:r>
            <a:r>
              <a:rPr lang="ru-RU" altLang="ru-RU" sz="2400" b="1" dirty="0" err="1"/>
              <a:t>проявлялося</a:t>
            </a:r>
            <a:r>
              <a:rPr lang="ru-RU" altLang="ru-RU" sz="2400" b="1" dirty="0" smtClean="0"/>
              <a:t>,</a:t>
            </a:r>
          </a:p>
          <a:p>
            <a:pPr marL="609600" indent="-609600">
              <a:buClr>
                <a:schemeClr val="tx1"/>
              </a:buClr>
              <a:buFont typeface="Wingdings" pitchFamily="2" charset="2"/>
              <a:buChar char="Ш"/>
            </a:pPr>
            <a:r>
              <a:rPr lang="ru-RU" altLang="ru-RU" sz="2400" b="1" dirty="0" err="1"/>
              <a:t>чи</a:t>
            </a:r>
            <a:r>
              <a:rPr lang="ru-RU" altLang="ru-RU" sz="2400" b="1" dirty="0"/>
              <a:t> </a:t>
            </a:r>
            <a:r>
              <a:rPr lang="ru-RU" altLang="ru-RU" sz="2400" b="1" dirty="0" err="1"/>
              <a:t>були</a:t>
            </a:r>
            <a:r>
              <a:rPr lang="ru-RU" altLang="ru-RU" sz="2400" b="1" dirty="0"/>
              <a:t> </a:t>
            </a:r>
            <a:r>
              <a:rPr lang="ru-RU" altLang="ru-RU" sz="2400" b="1" dirty="0" err="1"/>
              <a:t>озброєні</a:t>
            </a:r>
            <a:r>
              <a:rPr lang="ru-RU" altLang="ru-RU" sz="2400" b="1" dirty="0"/>
              <a:t> </a:t>
            </a:r>
            <a:r>
              <a:rPr lang="ru-RU" altLang="ru-RU" sz="2400" b="1" dirty="0" err="1"/>
              <a:t>злочинці</a:t>
            </a:r>
            <a:r>
              <a:rPr lang="ru-RU" altLang="ru-RU" sz="2400" b="1" dirty="0"/>
              <a:t> і </a:t>
            </a:r>
            <a:r>
              <a:rPr lang="ru-RU" altLang="ru-RU" sz="2400" b="1" dirty="0" err="1"/>
              <a:t>чим</a:t>
            </a:r>
            <a:r>
              <a:rPr lang="ru-RU" altLang="ru-RU" sz="2400" b="1" dirty="0"/>
              <a:t> </a:t>
            </a:r>
            <a:r>
              <a:rPr lang="ru-RU" altLang="ru-RU" sz="2400" b="1" dirty="0" err="1"/>
              <a:t>саме</a:t>
            </a:r>
            <a:r>
              <a:rPr lang="ru-RU" altLang="ru-RU" sz="2400" b="1" dirty="0"/>
              <a:t>,</a:t>
            </a:r>
          </a:p>
          <a:p>
            <a:pPr marL="609600" indent="-609600">
              <a:buClr>
                <a:schemeClr val="tx1"/>
              </a:buClr>
              <a:buFont typeface="Wingdings" pitchFamily="2" charset="2"/>
              <a:buChar char="Ш"/>
            </a:pPr>
            <a:r>
              <a:rPr lang="ru-RU" altLang="ru-RU" sz="2400" b="1" dirty="0" err="1"/>
              <a:t>що</a:t>
            </a:r>
            <a:r>
              <a:rPr lang="ru-RU" altLang="ru-RU" sz="2400" b="1" dirty="0"/>
              <a:t> </a:t>
            </a:r>
            <a:r>
              <a:rPr lang="ru-RU" altLang="ru-RU" sz="2400" b="1" dirty="0" err="1"/>
              <a:t>було</a:t>
            </a:r>
            <a:r>
              <a:rPr lang="ru-RU" altLang="ru-RU" sz="2400" b="1" dirty="0"/>
              <a:t> взято у </a:t>
            </a:r>
            <a:r>
              <a:rPr lang="ru-RU" altLang="ru-RU" sz="2400" b="1" dirty="0" err="1"/>
              <a:t>потерпілого</a:t>
            </a:r>
            <a:r>
              <a:rPr lang="ru-RU" altLang="ru-RU" sz="2400" b="1" dirty="0"/>
              <a:t> та </a:t>
            </a:r>
            <a:r>
              <a:rPr lang="ru-RU" altLang="ru-RU" sz="2400" b="1" dirty="0" err="1"/>
              <a:t>які</a:t>
            </a:r>
            <a:r>
              <a:rPr lang="ru-RU" altLang="ru-RU" sz="2400" b="1" dirty="0"/>
              <a:t> </a:t>
            </a:r>
            <a:r>
              <a:rPr lang="ru-RU" altLang="ru-RU" sz="2400" b="1" dirty="0" err="1"/>
              <a:t>індивідуальні</a:t>
            </a:r>
            <a:r>
              <a:rPr lang="ru-RU" altLang="ru-RU" sz="2400" b="1" dirty="0"/>
              <a:t> </a:t>
            </a:r>
            <a:r>
              <a:rPr lang="ru-RU" altLang="ru-RU" sz="2400" b="1" dirty="0" err="1"/>
              <a:t>ознаки</a:t>
            </a:r>
            <a:r>
              <a:rPr lang="ru-RU" altLang="ru-RU" sz="2400" b="1" dirty="0"/>
              <a:t> </a:t>
            </a:r>
            <a:r>
              <a:rPr lang="ru-RU" altLang="ru-RU" sz="2400" b="1" dirty="0" err="1"/>
              <a:t>викраденого</a:t>
            </a:r>
            <a:r>
              <a:rPr lang="ru-RU" altLang="ru-RU" sz="2400" b="1" dirty="0"/>
              <a:t>,</a:t>
            </a:r>
          </a:p>
          <a:p>
            <a:pPr marL="609600" indent="-609600">
              <a:buClr>
                <a:schemeClr val="tx1"/>
              </a:buClr>
              <a:buFont typeface="Wingdings" pitchFamily="2" charset="2"/>
              <a:buChar char="Ш"/>
            </a:pPr>
            <a:r>
              <a:rPr lang="ru-RU" altLang="ru-RU" sz="2400" b="1" dirty="0"/>
              <a:t>в </a:t>
            </a:r>
            <a:r>
              <a:rPr lang="ru-RU" altLang="ru-RU" sz="2400" b="1" dirty="0" err="1"/>
              <a:t>якому</a:t>
            </a:r>
            <a:r>
              <a:rPr lang="ru-RU" altLang="ru-RU" sz="2400" b="1" dirty="0"/>
              <a:t> </a:t>
            </a:r>
            <a:r>
              <a:rPr lang="ru-RU" altLang="ru-RU" sz="2400" b="1" dirty="0" err="1"/>
              <a:t>напрямку</a:t>
            </a:r>
            <a:r>
              <a:rPr lang="ru-RU" altLang="ru-RU" sz="2400" b="1" dirty="0"/>
              <a:t> і </a:t>
            </a:r>
            <a:r>
              <a:rPr lang="ru-RU" altLang="ru-RU" sz="2400" b="1" dirty="0" err="1"/>
              <a:t>яким</a:t>
            </a:r>
            <a:r>
              <a:rPr lang="ru-RU" altLang="ru-RU" sz="2400" b="1" dirty="0"/>
              <a:t> способом </a:t>
            </a:r>
            <a:r>
              <a:rPr lang="ru-RU" altLang="ru-RU" sz="2400" b="1" dirty="0" err="1"/>
              <a:t>зникли</a:t>
            </a:r>
            <a:r>
              <a:rPr lang="ru-RU" altLang="ru-RU" sz="2400" b="1" dirty="0"/>
              <a:t> </a:t>
            </a:r>
            <a:r>
              <a:rPr lang="ru-RU" altLang="ru-RU" sz="2400" b="1" dirty="0" err="1"/>
              <a:t>злочинці</a:t>
            </a:r>
            <a:r>
              <a:rPr lang="ru-RU" altLang="ru-RU" sz="2400" b="1" dirty="0"/>
              <a:t> і т. д.</a:t>
            </a:r>
          </a:p>
          <a:p>
            <a:pPr marL="609600" indent="-609600">
              <a:buClr>
                <a:schemeClr val="tx1"/>
              </a:buClr>
              <a:buFont typeface="Wingdings" pitchFamily="2" charset="2"/>
              <a:buChar char="Ш"/>
            </a:pPr>
            <a:endParaRPr lang="ru-RU" altLang="ru-RU" sz="2400" b="1" dirty="0"/>
          </a:p>
        </p:txBody>
      </p:sp>
    </p:spTree>
    <p:extLst>
      <p:ext uri="{BB962C8B-B14F-4D97-AF65-F5344CB8AC3E}">
        <p14:creationId xmlns:p14="http://schemas.microsoft.com/office/powerpoint/2010/main" val="67084340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83682"/>
                                        </p:tgtEl>
                                        <p:attrNameLst>
                                          <p:attrName>style.visibility</p:attrName>
                                        </p:attrNameLst>
                                      </p:cBhvr>
                                      <p:to>
                                        <p:strVal val="visible"/>
                                      </p:to>
                                    </p:set>
                                    <p:animEffect transition="in" filter="wipe(down)">
                                      <p:cBhvr>
                                        <p:cTn id="7" dur="500"/>
                                        <p:tgtEl>
                                          <p:spTgt spid="583682"/>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83683">
                                            <p:txEl>
                                              <p:pRg st="0" end="0"/>
                                            </p:txEl>
                                          </p:spTgt>
                                        </p:tgtEl>
                                        <p:attrNameLst>
                                          <p:attrName>style.visibility</p:attrName>
                                        </p:attrNameLst>
                                      </p:cBhvr>
                                      <p:to>
                                        <p:strVal val="visible"/>
                                      </p:to>
                                    </p:set>
                                    <p:animEffect transition="in" filter="fade">
                                      <p:cBhvr>
                                        <p:cTn id="11" dur="1000">
                                          <p:stCondLst>
                                            <p:cond delay="0"/>
                                          </p:stCondLst>
                                        </p:cTn>
                                        <p:tgtEl>
                                          <p:spTgt spid="583683">
                                            <p:txEl>
                                              <p:pRg st="0" end="0"/>
                                            </p:txEl>
                                          </p:spTgt>
                                        </p:tgtEl>
                                      </p:cBhvr>
                                    </p:animEffect>
                                    <p:anim calcmode="lin" valueType="num">
                                      <p:cBhvr>
                                        <p:cTn id="12" dur="1000" fill="hold">
                                          <p:stCondLst>
                                            <p:cond delay="0"/>
                                          </p:stCondLst>
                                        </p:cTn>
                                        <p:tgtEl>
                                          <p:spTgt spid="583683">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83683">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83683">
                                            <p:txEl>
                                              <p:pRg st="1" end="1"/>
                                            </p:txEl>
                                          </p:spTgt>
                                        </p:tgtEl>
                                        <p:attrNameLst>
                                          <p:attrName>style.visibility</p:attrName>
                                        </p:attrNameLst>
                                      </p:cBhvr>
                                      <p:to>
                                        <p:strVal val="visible"/>
                                      </p:to>
                                    </p:set>
                                    <p:animEffect transition="in" filter="fade">
                                      <p:cBhvr>
                                        <p:cTn id="17" dur="1000">
                                          <p:stCondLst>
                                            <p:cond delay="0"/>
                                          </p:stCondLst>
                                        </p:cTn>
                                        <p:tgtEl>
                                          <p:spTgt spid="583683">
                                            <p:txEl>
                                              <p:pRg st="1" end="1"/>
                                            </p:txEl>
                                          </p:spTgt>
                                        </p:tgtEl>
                                      </p:cBhvr>
                                    </p:animEffect>
                                    <p:anim calcmode="lin" valueType="num">
                                      <p:cBhvr>
                                        <p:cTn id="18" dur="1000" fill="hold">
                                          <p:stCondLst>
                                            <p:cond delay="0"/>
                                          </p:stCondLst>
                                        </p:cTn>
                                        <p:tgtEl>
                                          <p:spTgt spid="583683">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83683">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83683">
                                            <p:txEl>
                                              <p:pRg st="2" end="2"/>
                                            </p:txEl>
                                          </p:spTgt>
                                        </p:tgtEl>
                                        <p:attrNameLst>
                                          <p:attrName>style.visibility</p:attrName>
                                        </p:attrNameLst>
                                      </p:cBhvr>
                                      <p:to>
                                        <p:strVal val="visible"/>
                                      </p:to>
                                    </p:set>
                                    <p:animEffect transition="in" filter="fade">
                                      <p:cBhvr>
                                        <p:cTn id="23" dur="1000">
                                          <p:stCondLst>
                                            <p:cond delay="0"/>
                                          </p:stCondLst>
                                        </p:cTn>
                                        <p:tgtEl>
                                          <p:spTgt spid="583683">
                                            <p:txEl>
                                              <p:pRg st="2" end="2"/>
                                            </p:txEl>
                                          </p:spTgt>
                                        </p:tgtEl>
                                      </p:cBhvr>
                                    </p:animEffect>
                                    <p:anim calcmode="lin" valueType="num">
                                      <p:cBhvr>
                                        <p:cTn id="24" dur="1000" fill="hold">
                                          <p:stCondLst>
                                            <p:cond delay="0"/>
                                          </p:stCondLst>
                                        </p:cTn>
                                        <p:tgtEl>
                                          <p:spTgt spid="583683">
                                            <p:txEl>
                                              <p:pRg st="2" end="2"/>
                                            </p:txEl>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83683">
                                            <p:txEl>
                                              <p:pRg st="2" end="2"/>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583683">
                                            <p:txEl>
                                              <p:pRg st="3" end="3"/>
                                            </p:txEl>
                                          </p:spTgt>
                                        </p:tgtEl>
                                        <p:attrNameLst>
                                          <p:attrName>style.visibility</p:attrName>
                                        </p:attrNameLst>
                                      </p:cBhvr>
                                      <p:to>
                                        <p:strVal val="visible"/>
                                      </p:to>
                                    </p:set>
                                    <p:animEffect transition="in" filter="fade">
                                      <p:cBhvr>
                                        <p:cTn id="29" dur="1000">
                                          <p:stCondLst>
                                            <p:cond delay="0"/>
                                          </p:stCondLst>
                                        </p:cTn>
                                        <p:tgtEl>
                                          <p:spTgt spid="583683">
                                            <p:txEl>
                                              <p:pRg st="3" end="3"/>
                                            </p:txEl>
                                          </p:spTgt>
                                        </p:tgtEl>
                                      </p:cBhvr>
                                    </p:animEffect>
                                    <p:anim calcmode="lin" valueType="num">
                                      <p:cBhvr>
                                        <p:cTn id="30" dur="1000" fill="hold">
                                          <p:stCondLst>
                                            <p:cond delay="0"/>
                                          </p:stCondLst>
                                        </p:cTn>
                                        <p:tgtEl>
                                          <p:spTgt spid="583683">
                                            <p:txEl>
                                              <p:pRg st="3" end="3"/>
                                            </p:txEl>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583683">
                                            <p:txEl>
                                              <p:pRg st="3" end="3"/>
                                            </p:txEl>
                                          </p:spTgt>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4500"/>
                            </p:stCondLst>
                            <p:childTnLst>
                              <p:par>
                                <p:cTn id="33" presetID="40" presetClass="entr" presetSubtype="0" fill="hold" grpId="0" nodeType="afterEffect">
                                  <p:stCondLst>
                                    <p:cond delay="0"/>
                                  </p:stCondLst>
                                  <p:childTnLst>
                                    <p:set>
                                      <p:cBhvr>
                                        <p:cTn id="34" dur="1" fill="hold">
                                          <p:stCondLst>
                                            <p:cond delay="0"/>
                                          </p:stCondLst>
                                        </p:cTn>
                                        <p:tgtEl>
                                          <p:spTgt spid="583683">
                                            <p:txEl>
                                              <p:pRg st="4" end="4"/>
                                            </p:txEl>
                                          </p:spTgt>
                                        </p:tgtEl>
                                        <p:attrNameLst>
                                          <p:attrName>style.visibility</p:attrName>
                                        </p:attrNameLst>
                                      </p:cBhvr>
                                      <p:to>
                                        <p:strVal val="visible"/>
                                      </p:to>
                                    </p:set>
                                    <p:animEffect transition="in" filter="fade">
                                      <p:cBhvr>
                                        <p:cTn id="35" dur="1000">
                                          <p:stCondLst>
                                            <p:cond delay="0"/>
                                          </p:stCondLst>
                                        </p:cTn>
                                        <p:tgtEl>
                                          <p:spTgt spid="583683">
                                            <p:txEl>
                                              <p:pRg st="4" end="4"/>
                                            </p:txEl>
                                          </p:spTgt>
                                        </p:tgtEl>
                                      </p:cBhvr>
                                    </p:animEffect>
                                    <p:anim calcmode="lin" valueType="num">
                                      <p:cBhvr>
                                        <p:cTn id="36" dur="1000" fill="hold">
                                          <p:stCondLst>
                                            <p:cond delay="0"/>
                                          </p:stCondLst>
                                        </p:cTn>
                                        <p:tgtEl>
                                          <p:spTgt spid="583683">
                                            <p:txEl>
                                              <p:pRg st="4" end="4"/>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5836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childTnLst>
                                    <p:set>
                                      <p:cBhvr>
                                        <p:cTn id="41" dur="1" fill="hold">
                                          <p:stCondLst>
                                            <p:cond delay="0"/>
                                          </p:stCondLst>
                                        </p:cTn>
                                        <p:tgtEl>
                                          <p:spTgt spid="583683">
                                            <p:txEl>
                                              <p:pRg st="5" end="5"/>
                                            </p:txEl>
                                          </p:spTgt>
                                        </p:tgtEl>
                                        <p:attrNameLst>
                                          <p:attrName>style.visibility</p:attrName>
                                        </p:attrNameLst>
                                      </p:cBhvr>
                                      <p:to>
                                        <p:strVal val="visible"/>
                                      </p:to>
                                    </p:set>
                                    <p:animEffect transition="in" filter="fade">
                                      <p:cBhvr>
                                        <p:cTn id="42" dur="1000">
                                          <p:stCondLst>
                                            <p:cond delay="0"/>
                                          </p:stCondLst>
                                        </p:cTn>
                                        <p:tgtEl>
                                          <p:spTgt spid="583683">
                                            <p:txEl>
                                              <p:pRg st="5" end="5"/>
                                            </p:txEl>
                                          </p:spTgt>
                                        </p:tgtEl>
                                      </p:cBhvr>
                                    </p:animEffect>
                                    <p:anim calcmode="lin" valueType="num">
                                      <p:cBhvr>
                                        <p:cTn id="43" dur="1000" fill="hold">
                                          <p:stCondLst>
                                            <p:cond delay="0"/>
                                          </p:stCondLst>
                                        </p:cTn>
                                        <p:tgtEl>
                                          <p:spTgt spid="583683">
                                            <p:txEl>
                                              <p:pRg st="5" end="5"/>
                                            </p:txEl>
                                          </p:spTgt>
                                        </p:tgtEl>
                                        <p:attrNameLst>
                                          <p:attrName>ppt_x</p:attrName>
                                        </p:attrNameLst>
                                      </p:cBhvr>
                                      <p:tavLst>
                                        <p:tav tm="0">
                                          <p:val>
                                            <p:strVal val="#ppt_x-.1"/>
                                          </p:val>
                                        </p:tav>
                                        <p:tav tm="100000">
                                          <p:val>
                                            <p:strVal val="#ppt_x"/>
                                          </p:val>
                                        </p:tav>
                                      </p:tavLst>
                                    </p:anim>
                                    <p:anim calcmode="lin" valueType="num">
                                      <p:cBhvr>
                                        <p:cTn id="44" dur="1000" fill="hold">
                                          <p:stCondLst>
                                            <p:cond delay="0"/>
                                          </p:stCondLst>
                                        </p:cTn>
                                        <p:tgtEl>
                                          <p:spTgt spid="5836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grpId="0" nodeType="clickEffect">
                                  <p:stCondLst>
                                    <p:cond delay="0"/>
                                  </p:stCondLst>
                                  <p:childTnLst>
                                    <p:set>
                                      <p:cBhvr>
                                        <p:cTn id="48" dur="1" fill="hold">
                                          <p:stCondLst>
                                            <p:cond delay="0"/>
                                          </p:stCondLst>
                                        </p:cTn>
                                        <p:tgtEl>
                                          <p:spTgt spid="583683">
                                            <p:txEl>
                                              <p:pRg st="6" end="6"/>
                                            </p:txEl>
                                          </p:spTgt>
                                        </p:tgtEl>
                                        <p:attrNameLst>
                                          <p:attrName>style.visibility</p:attrName>
                                        </p:attrNameLst>
                                      </p:cBhvr>
                                      <p:to>
                                        <p:strVal val="visible"/>
                                      </p:to>
                                    </p:set>
                                    <p:animEffect transition="in" filter="fade">
                                      <p:cBhvr>
                                        <p:cTn id="49" dur="1000">
                                          <p:stCondLst>
                                            <p:cond delay="0"/>
                                          </p:stCondLst>
                                        </p:cTn>
                                        <p:tgtEl>
                                          <p:spTgt spid="583683">
                                            <p:txEl>
                                              <p:pRg st="6" end="6"/>
                                            </p:txEl>
                                          </p:spTgt>
                                        </p:tgtEl>
                                      </p:cBhvr>
                                    </p:animEffect>
                                    <p:anim calcmode="lin" valueType="num">
                                      <p:cBhvr>
                                        <p:cTn id="50" dur="1000" fill="hold">
                                          <p:stCondLst>
                                            <p:cond delay="0"/>
                                          </p:stCondLst>
                                        </p:cTn>
                                        <p:tgtEl>
                                          <p:spTgt spid="583683">
                                            <p:txEl>
                                              <p:pRg st="6" end="6"/>
                                            </p:txEl>
                                          </p:spTgt>
                                        </p:tgtEl>
                                        <p:attrNameLst>
                                          <p:attrName>ppt_x</p:attrName>
                                        </p:attrNameLst>
                                      </p:cBhvr>
                                      <p:tavLst>
                                        <p:tav tm="0">
                                          <p:val>
                                            <p:strVal val="#ppt_x-.1"/>
                                          </p:val>
                                        </p:tav>
                                        <p:tav tm="100000">
                                          <p:val>
                                            <p:strVal val="#ppt_x"/>
                                          </p:val>
                                        </p:tav>
                                      </p:tavLst>
                                    </p:anim>
                                    <p:anim calcmode="lin" valueType="num">
                                      <p:cBhvr>
                                        <p:cTn id="51" dur="1000" fill="hold">
                                          <p:stCondLst>
                                            <p:cond delay="0"/>
                                          </p:stCondLst>
                                        </p:cTn>
                                        <p:tgtEl>
                                          <p:spTgt spid="5836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grpId="0" nodeType="clickEffect">
                                  <p:stCondLst>
                                    <p:cond delay="0"/>
                                  </p:stCondLst>
                                  <p:childTnLst>
                                    <p:set>
                                      <p:cBhvr>
                                        <p:cTn id="55" dur="1" fill="hold">
                                          <p:stCondLst>
                                            <p:cond delay="0"/>
                                          </p:stCondLst>
                                        </p:cTn>
                                        <p:tgtEl>
                                          <p:spTgt spid="583683">
                                            <p:txEl>
                                              <p:pRg st="7" end="7"/>
                                            </p:txEl>
                                          </p:spTgt>
                                        </p:tgtEl>
                                        <p:attrNameLst>
                                          <p:attrName>style.visibility</p:attrName>
                                        </p:attrNameLst>
                                      </p:cBhvr>
                                      <p:to>
                                        <p:strVal val="visible"/>
                                      </p:to>
                                    </p:set>
                                    <p:animEffect transition="in" filter="fade">
                                      <p:cBhvr>
                                        <p:cTn id="56" dur="1000">
                                          <p:stCondLst>
                                            <p:cond delay="0"/>
                                          </p:stCondLst>
                                        </p:cTn>
                                        <p:tgtEl>
                                          <p:spTgt spid="583683">
                                            <p:txEl>
                                              <p:pRg st="7" end="7"/>
                                            </p:txEl>
                                          </p:spTgt>
                                        </p:tgtEl>
                                      </p:cBhvr>
                                    </p:animEffect>
                                    <p:anim calcmode="lin" valueType="num">
                                      <p:cBhvr>
                                        <p:cTn id="57" dur="1000" fill="hold">
                                          <p:stCondLst>
                                            <p:cond delay="0"/>
                                          </p:stCondLst>
                                        </p:cTn>
                                        <p:tgtEl>
                                          <p:spTgt spid="583683">
                                            <p:txEl>
                                              <p:pRg st="7" end="7"/>
                                            </p:txEl>
                                          </p:spTgt>
                                        </p:tgtEl>
                                        <p:attrNameLst>
                                          <p:attrName>ppt_x</p:attrName>
                                        </p:attrNameLst>
                                      </p:cBhvr>
                                      <p:tavLst>
                                        <p:tav tm="0">
                                          <p:val>
                                            <p:strVal val="#ppt_x-.1"/>
                                          </p:val>
                                        </p:tav>
                                        <p:tav tm="100000">
                                          <p:val>
                                            <p:strVal val="#ppt_x"/>
                                          </p:val>
                                        </p:tav>
                                      </p:tavLst>
                                    </p:anim>
                                    <p:anim calcmode="lin" valueType="num">
                                      <p:cBhvr>
                                        <p:cTn id="58" dur="1000" fill="hold">
                                          <p:stCondLst>
                                            <p:cond delay="0"/>
                                          </p:stCondLst>
                                        </p:cTn>
                                        <p:tgtEl>
                                          <p:spTgt spid="58368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82" grpId="0"/>
      <p:bldP spid="583683" grpId="0" build="p"/>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9" name="Rectangle 3"/>
          <p:cNvSpPr>
            <a:spLocks noGrp="1" noChangeArrowheads="1"/>
          </p:cNvSpPr>
          <p:nvPr>
            <p:ph type="body" idx="1"/>
          </p:nvPr>
        </p:nvSpPr>
        <p:spPr>
          <a:xfrm>
            <a:off x="251520" y="404664"/>
            <a:ext cx="8784976" cy="6336704"/>
          </a:xfrm>
        </p:spPr>
        <p:txBody>
          <a:bodyPr/>
          <a:lstStyle/>
          <a:p>
            <a:pPr marL="609600" indent="-609600">
              <a:buClr>
                <a:schemeClr val="tx1"/>
              </a:buClr>
              <a:buFont typeface="Wingdings" pitchFamily="2" charset="2"/>
              <a:buChar char="Ш"/>
            </a:pPr>
            <a:r>
              <a:rPr lang="ru-RU" altLang="ru-RU" sz="2400" b="1" dirty="0" err="1"/>
              <a:t>чи</a:t>
            </a:r>
            <a:r>
              <a:rPr lang="ru-RU" altLang="ru-RU" sz="2400" b="1" dirty="0"/>
              <a:t> не могли в </a:t>
            </a:r>
            <a:r>
              <a:rPr lang="ru-RU" altLang="ru-RU" sz="2400" b="1" dirty="0" err="1"/>
              <a:t>результаті</a:t>
            </a:r>
            <a:r>
              <a:rPr lang="ru-RU" altLang="ru-RU" sz="2400" b="1" dirty="0"/>
              <a:t> нападу, </a:t>
            </a:r>
            <a:r>
              <a:rPr lang="ru-RU" altLang="ru-RU" sz="2400" b="1" dirty="0" err="1"/>
              <a:t>боротьби</a:t>
            </a:r>
            <a:r>
              <a:rPr lang="ru-RU" altLang="ru-RU" sz="2400" b="1" dirty="0"/>
              <a:t> з </a:t>
            </a:r>
            <a:r>
              <a:rPr lang="ru-RU" altLang="ru-RU" sz="2400" b="1" dirty="0" err="1"/>
              <a:t>потерпілим</a:t>
            </a:r>
            <a:r>
              <a:rPr lang="ru-RU" altLang="ru-RU" sz="2400" b="1" dirty="0"/>
              <a:t> та </a:t>
            </a:r>
            <a:r>
              <a:rPr lang="ru-RU" altLang="ru-RU" sz="2400" b="1" dirty="0" err="1"/>
              <a:t>інших</a:t>
            </a:r>
            <a:r>
              <a:rPr lang="ru-RU" altLang="ru-RU" sz="2400" b="1" dirty="0"/>
              <a:t> </a:t>
            </a:r>
            <a:r>
              <a:rPr lang="ru-RU" altLang="ru-RU" sz="2400" b="1" dirty="0" err="1"/>
              <a:t>дій</a:t>
            </a:r>
            <a:r>
              <a:rPr lang="ru-RU" altLang="ru-RU" sz="2400" b="1" dirty="0"/>
              <a:t> </a:t>
            </a:r>
            <a:r>
              <a:rPr lang="ru-RU" altLang="ru-RU" sz="2400" b="1" dirty="0" err="1"/>
              <a:t>залишитися</a:t>
            </a:r>
            <a:r>
              <a:rPr lang="ru-RU" altLang="ru-RU" sz="2400" b="1" dirty="0"/>
              <a:t> на </a:t>
            </a:r>
            <a:r>
              <a:rPr lang="ru-RU" altLang="ru-RU" sz="2400" b="1" dirty="0" err="1"/>
              <a:t>тілі</a:t>
            </a:r>
            <a:r>
              <a:rPr lang="ru-RU" altLang="ru-RU" sz="2400" b="1" dirty="0"/>
              <a:t> </a:t>
            </a:r>
            <a:r>
              <a:rPr lang="ru-RU" altLang="ru-RU" sz="2400" b="1" dirty="0" err="1"/>
              <a:t>або</a:t>
            </a:r>
            <a:r>
              <a:rPr lang="ru-RU" altLang="ru-RU" sz="2400" b="1" dirty="0"/>
              <a:t> </a:t>
            </a:r>
            <a:r>
              <a:rPr lang="ru-RU" altLang="ru-RU" sz="2400" b="1" dirty="0" err="1"/>
              <a:t>одязі</a:t>
            </a:r>
            <a:r>
              <a:rPr lang="ru-RU" altLang="ru-RU" sz="2400" b="1" dirty="0"/>
              <a:t> </a:t>
            </a:r>
            <a:r>
              <a:rPr lang="ru-RU" altLang="ru-RU" sz="2400" b="1" dirty="0" err="1"/>
              <a:t>злочинців</a:t>
            </a:r>
            <a:r>
              <a:rPr lang="ru-RU" altLang="ru-RU" sz="2400" b="1" dirty="0"/>
              <a:t> будь-</a:t>
            </a:r>
            <a:r>
              <a:rPr lang="ru-RU" altLang="ru-RU" sz="2400" b="1" dirty="0" err="1"/>
              <a:t>які</a:t>
            </a:r>
            <a:r>
              <a:rPr lang="ru-RU" altLang="ru-RU" sz="2400" b="1" dirty="0"/>
              <a:t> </a:t>
            </a:r>
            <a:r>
              <a:rPr lang="ru-RU" altLang="ru-RU" sz="2400" b="1" dirty="0" err="1"/>
              <a:t>сліди</a:t>
            </a:r>
            <a:r>
              <a:rPr lang="ru-RU" altLang="ru-RU" sz="2400" b="1" dirty="0"/>
              <a:t> </a:t>
            </a:r>
            <a:r>
              <a:rPr lang="ru-RU" altLang="ru-RU" sz="2400" b="1" dirty="0" err="1"/>
              <a:t>або</a:t>
            </a:r>
            <a:r>
              <a:rPr lang="ru-RU" altLang="ru-RU" sz="2400" b="1" dirty="0"/>
              <a:t> </a:t>
            </a:r>
            <a:r>
              <a:rPr lang="ru-RU" altLang="ru-RU" sz="2400" b="1" dirty="0" err="1"/>
              <a:t>пошкодження</a:t>
            </a:r>
            <a:r>
              <a:rPr lang="ru-RU" altLang="ru-RU" sz="2400" b="1" dirty="0"/>
              <a:t>. </a:t>
            </a:r>
          </a:p>
          <a:p>
            <a:pPr marL="609600" indent="-609600">
              <a:buClr>
                <a:schemeClr val="tx1"/>
              </a:buClr>
              <a:buFont typeface="Wingdings" pitchFamily="2" charset="2"/>
              <a:buChar char="Ш"/>
            </a:pPr>
            <a:r>
              <a:rPr lang="ru-RU" altLang="ru-RU" sz="2400" b="1" dirty="0" err="1"/>
              <a:t>відомості</a:t>
            </a:r>
            <a:r>
              <a:rPr lang="ru-RU" altLang="ru-RU" sz="2400" b="1" dirty="0"/>
              <a:t> про </a:t>
            </a:r>
            <a:r>
              <a:rPr lang="ru-RU" altLang="ru-RU" sz="2400" b="1" dirty="0" err="1"/>
              <a:t>обставини</a:t>
            </a:r>
            <a:r>
              <a:rPr lang="ru-RU" altLang="ru-RU" sz="2400" b="1" dirty="0"/>
              <a:t>, </a:t>
            </a:r>
            <a:r>
              <a:rPr lang="ru-RU" altLang="ru-RU" sz="2400" b="1" dirty="0" err="1"/>
              <a:t>що</a:t>
            </a:r>
            <a:r>
              <a:rPr lang="ru-RU" altLang="ru-RU" sz="2400" b="1" dirty="0"/>
              <a:t> передували нападу, і про </a:t>
            </a:r>
            <a:r>
              <a:rPr lang="ru-RU" altLang="ru-RU" sz="2400" b="1" dirty="0" err="1"/>
              <a:t>осіб</a:t>
            </a:r>
            <a:r>
              <a:rPr lang="ru-RU" altLang="ru-RU" sz="2400" b="1" dirty="0"/>
              <a:t>, </a:t>
            </a:r>
            <a:r>
              <a:rPr lang="ru-RU" altLang="ru-RU" sz="2400" b="1" dirty="0" err="1"/>
              <a:t>які</a:t>
            </a:r>
            <a:r>
              <a:rPr lang="ru-RU" altLang="ru-RU" sz="2400" b="1" dirty="0"/>
              <a:t> </a:t>
            </a:r>
            <a:r>
              <a:rPr lang="ru-RU" altLang="ru-RU" sz="2400" b="1" dirty="0" err="1"/>
              <a:t>випадково</a:t>
            </a:r>
            <a:r>
              <a:rPr lang="ru-RU" altLang="ru-RU" sz="2400" b="1" dirty="0"/>
              <a:t> могли </a:t>
            </a:r>
            <a:r>
              <a:rPr lang="ru-RU" altLang="ru-RU" sz="2400" b="1" dirty="0" err="1"/>
              <a:t>дізнатися</a:t>
            </a:r>
            <a:r>
              <a:rPr lang="ru-RU" altLang="ru-RU" sz="2400" b="1" dirty="0"/>
              <a:t> про </a:t>
            </a:r>
            <a:r>
              <a:rPr lang="ru-RU" altLang="ru-RU" sz="2400" b="1" dirty="0" smtClean="0"/>
              <a:t>те, </a:t>
            </a:r>
            <a:r>
              <a:rPr lang="ru-RU" altLang="ru-RU" sz="2400" b="1" dirty="0" err="1"/>
              <a:t>що</a:t>
            </a:r>
            <a:r>
              <a:rPr lang="ru-RU" altLang="ru-RU" sz="2400" b="1" dirty="0"/>
              <a:t> </a:t>
            </a:r>
            <a:r>
              <a:rPr lang="ru-RU" altLang="ru-RU" sz="2400" b="1" dirty="0" smtClean="0"/>
              <a:t>у </a:t>
            </a:r>
            <a:r>
              <a:rPr lang="ru-RU" altLang="ru-RU" sz="2400" b="1" dirty="0" err="1"/>
              <a:t>потерпілого</a:t>
            </a:r>
            <a:r>
              <a:rPr lang="ru-RU" altLang="ru-RU" sz="2400" b="1" dirty="0"/>
              <a:t> </a:t>
            </a:r>
            <a:r>
              <a:rPr lang="ru-RU" altLang="ru-RU" sz="2400" b="1" dirty="0" err="1"/>
              <a:t>були</a:t>
            </a:r>
            <a:r>
              <a:rPr lang="ru-RU" altLang="ru-RU" sz="2400" b="1" dirty="0"/>
              <a:t> </a:t>
            </a:r>
            <a:r>
              <a:rPr lang="ru-RU" altLang="ru-RU" sz="2400" b="1" dirty="0" err="1"/>
              <a:t>цінності</a:t>
            </a:r>
            <a:r>
              <a:rPr lang="ru-RU" altLang="ru-RU" sz="2400" b="1" dirty="0" smtClean="0"/>
              <a:t>.</a:t>
            </a:r>
          </a:p>
          <a:p>
            <a:pPr marL="0" indent="0">
              <a:buClr>
                <a:schemeClr val="tx1"/>
              </a:buClr>
              <a:buNone/>
            </a:pPr>
            <a:r>
              <a:rPr lang="uk-UA" altLang="ru-RU" sz="2400" b="1" dirty="0" smtClean="0"/>
              <a:t>	Під </a:t>
            </a:r>
            <a:r>
              <a:rPr lang="uk-UA" altLang="ru-RU" sz="2400" b="1" dirty="0"/>
              <a:t>впливом переляку потерпілі у ряді випадків перекручено сприймають навколишнє і не можуть дати правильних показань за основними обставинами нападу. Мають місце випадки помилкових показань про кількість нападників, їхній зріст, озброєність, спосіб проникнення в приміщення. Тому свідчення потерпілих необхідно зіставляти з об'єктивними даними, враховуючи умови сприйняття і стан потерпілого </a:t>
            </a:r>
            <a:r>
              <a:rPr lang="ru-RU" altLang="ru-RU" sz="2400" b="1" dirty="0"/>
              <a:t>в момент нападу.</a:t>
            </a:r>
          </a:p>
          <a:p>
            <a:pPr marL="0" indent="0">
              <a:buClr>
                <a:schemeClr val="tx1"/>
              </a:buClr>
              <a:buNone/>
            </a:pPr>
            <a:endParaRPr lang="ru-RU" altLang="ru-RU" sz="2400" b="1" dirty="0"/>
          </a:p>
        </p:txBody>
      </p:sp>
    </p:spTree>
    <p:extLst>
      <p:ext uri="{BB962C8B-B14F-4D97-AF65-F5344CB8AC3E}">
        <p14:creationId xmlns:p14="http://schemas.microsoft.com/office/powerpoint/2010/main" val="34054373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87779">
                                            <p:txEl>
                                              <p:pRg st="0" end="0"/>
                                            </p:txEl>
                                          </p:spTgt>
                                        </p:tgtEl>
                                        <p:attrNameLst>
                                          <p:attrName>style.visibility</p:attrName>
                                        </p:attrNameLst>
                                      </p:cBhvr>
                                      <p:to>
                                        <p:strVal val="visible"/>
                                      </p:to>
                                    </p:set>
                                    <p:animEffect transition="in" filter="fade">
                                      <p:cBhvr>
                                        <p:cTn id="7" dur="1000">
                                          <p:stCondLst>
                                            <p:cond delay="0"/>
                                          </p:stCondLst>
                                        </p:cTn>
                                        <p:tgtEl>
                                          <p:spTgt spid="587779">
                                            <p:txEl>
                                              <p:pRg st="0" end="0"/>
                                            </p:txEl>
                                          </p:spTgt>
                                        </p:tgtEl>
                                      </p:cBhvr>
                                    </p:animEffect>
                                    <p:anim calcmode="lin" valueType="num">
                                      <p:cBhvr>
                                        <p:cTn id="8" dur="1000" fill="hold">
                                          <p:stCondLst>
                                            <p:cond delay="0"/>
                                          </p:stCondLst>
                                        </p:cTn>
                                        <p:tgtEl>
                                          <p:spTgt spid="587779">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87779">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87779">
                                            <p:txEl>
                                              <p:pRg st="1" end="1"/>
                                            </p:txEl>
                                          </p:spTgt>
                                        </p:tgtEl>
                                        <p:attrNameLst>
                                          <p:attrName>style.visibility</p:attrName>
                                        </p:attrNameLst>
                                      </p:cBhvr>
                                      <p:to>
                                        <p:strVal val="visible"/>
                                      </p:to>
                                    </p:set>
                                    <p:animEffect transition="in" filter="fade">
                                      <p:cBhvr>
                                        <p:cTn id="13" dur="1000">
                                          <p:stCondLst>
                                            <p:cond delay="0"/>
                                          </p:stCondLst>
                                        </p:cTn>
                                        <p:tgtEl>
                                          <p:spTgt spid="587779">
                                            <p:txEl>
                                              <p:pRg st="1" end="1"/>
                                            </p:txEl>
                                          </p:spTgt>
                                        </p:tgtEl>
                                      </p:cBhvr>
                                    </p:animEffect>
                                    <p:anim calcmode="lin" valueType="num">
                                      <p:cBhvr>
                                        <p:cTn id="14" dur="1000" fill="hold">
                                          <p:stCondLst>
                                            <p:cond delay="0"/>
                                          </p:stCondLst>
                                        </p:cTn>
                                        <p:tgtEl>
                                          <p:spTgt spid="587779">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877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0" presetClass="entr" presetSubtype="0" fill="hold" grpId="0" nodeType="clickEffect">
                                  <p:stCondLst>
                                    <p:cond delay="0"/>
                                  </p:stCondLst>
                                  <p:childTnLst>
                                    <p:set>
                                      <p:cBhvr>
                                        <p:cTn id="19" dur="1" fill="hold">
                                          <p:stCondLst>
                                            <p:cond delay="0"/>
                                          </p:stCondLst>
                                        </p:cTn>
                                        <p:tgtEl>
                                          <p:spTgt spid="587779">
                                            <p:txEl>
                                              <p:pRg st="2" end="2"/>
                                            </p:txEl>
                                          </p:spTgt>
                                        </p:tgtEl>
                                        <p:attrNameLst>
                                          <p:attrName>style.visibility</p:attrName>
                                        </p:attrNameLst>
                                      </p:cBhvr>
                                      <p:to>
                                        <p:strVal val="visible"/>
                                      </p:to>
                                    </p:set>
                                    <p:animEffect transition="in" filter="fade">
                                      <p:cBhvr>
                                        <p:cTn id="20" dur="1000">
                                          <p:stCondLst>
                                            <p:cond delay="0"/>
                                          </p:stCondLst>
                                        </p:cTn>
                                        <p:tgtEl>
                                          <p:spTgt spid="587779">
                                            <p:txEl>
                                              <p:pRg st="2" end="2"/>
                                            </p:txEl>
                                          </p:spTgt>
                                        </p:tgtEl>
                                      </p:cBhvr>
                                    </p:animEffect>
                                    <p:anim calcmode="lin" valueType="num">
                                      <p:cBhvr>
                                        <p:cTn id="21" dur="1000" fill="hold">
                                          <p:stCondLst>
                                            <p:cond delay="0"/>
                                          </p:stCondLst>
                                        </p:cTn>
                                        <p:tgtEl>
                                          <p:spTgt spid="587779">
                                            <p:txEl>
                                              <p:pRg st="2" end="2"/>
                                            </p:txEl>
                                          </p:spTgt>
                                        </p:tgtEl>
                                        <p:attrNameLst>
                                          <p:attrName>ppt_x</p:attrName>
                                        </p:attrNameLst>
                                      </p:cBhvr>
                                      <p:tavLst>
                                        <p:tav tm="0">
                                          <p:val>
                                            <p:strVal val="#ppt_x-.1"/>
                                          </p:val>
                                        </p:tav>
                                        <p:tav tm="100000">
                                          <p:val>
                                            <p:strVal val="#ppt_x"/>
                                          </p:val>
                                        </p:tav>
                                      </p:tavLst>
                                    </p:anim>
                                    <p:anim calcmode="lin" valueType="num">
                                      <p:cBhvr>
                                        <p:cTn id="22" dur="1000" fill="hold">
                                          <p:stCondLst>
                                            <p:cond delay="0"/>
                                          </p:stCondLst>
                                        </p:cTn>
                                        <p:tgtEl>
                                          <p:spTgt spid="58777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7779" grpId="0" build="p"/>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a:xfrm>
            <a:off x="195263" y="228600"/>
            <a:ext cx="8193087" cy="914400"/>
          </a:xfrm>
        </p:spPr>
        <p:txBody>
          <a:bodyPr>
            <a:normAutofit fontScale="90000"/>
          </a:bodyPr>
          <a:lstStyle/>
          <a:p>
            <a:pPr algn="ctr">
              <a:lnSpc>
                <a:spcPct val="90000"/>
              </a:lnSpc>
            </a:pPr>
            <a:r>
              <a:rPr lang="ru-RU" altLang="ru-RU" sz="4000" dirty="0" err="1"/>
              <a:t>Розслідування</a:t>
            </a:r>
            <a:r>
              <a:rPr lang="ru-RU" altLang="ru-RU" sz="4000" dirty="0"/>
              <a:t> </a:t>
            </a:r>
            <a:r>
              <a:rPr lang="ru-RU" altLang="ru-RU" sz="4000" dirty="0" err="1"/>
              <a:t>пограбувань</a:t>
            </a:r>
            <a:r>
              <a:rPr lang="ru-RU" altLang="ru-RU" sz="4000" dirty="0"/>
              <a:t> та </a:t>
            </a:r>
            <a:r>
              <a:rPr lang="ru-RU" altLang="ru-RU" sz="4000" dirty="0" err="1"/>
              <a:t>розбоїв</a:t>
            </a:r>
            <a:endParaRPr lang="ru-RU" altLang="ru-RU" sz="4000" dirty="0"/>
          </a:p>
        </p:txBody>
      </p:sp>
      <p:sp>
        <p:nvSpPr>
          <p:cNvPr id="590851" name="Rectangle 3"/>
          <p:cNvSpPr>
            <a:spLocks noGrp="1" noChangeArrowheads="1"/>
          </p:cNvSpPr>
          <p:nvPr>
            <p:ph type="body" idx="1"/>
          </p:nvPr>
        </p:nvSpPr>
        <p:spPr>
          <a:xfrm>
            <a:off x="0" y="1412875"/>
            <a:ext cx="8893175" cy="4895850"/>
          </a:xfrm>
        </p:spPr>
        <p:txBody>
          <a:bodyPr/>
          <a:lstStyle/>
          <a:p>
            <a:pPr marL="609600" indent="-609600">
              <a:lnSpc>
                <a:spcPct val="90000"/>
              </a:lnSpc>
              <a:buClr>
                <a:schemeClr val="tx1"/>
              </a:buClr>
              <a:buFont typeface="Wingdings" pitchFamily="2" charset="2"/>
              <a:buNone/>
            </a:pPr>
            <a:r>
              <a:rPr lang="en-US" altLang="ru-RU" b="1" dirty="0"/>
              <a:t>     </a:t>
            </a:r>
            <a:r>
              <a:rPr lang="uk-UA" altLang="ru-RU" b="1" dirty="0"/>
              <a:t>		</a:t>
            </a:r>
            <a:r>
              <a:rPr lang="ru-RU" altLang="ru-RU" sz="2400" b="1" dirty="0" err="1"/>
              <a:t>Якщо</a:t>
            </a:r>
            <a:r>
              <a:rPr lang="ru-RU" altLang="ru-RU" sz="2400" b="1" dirty="0"/>
              <a:t> </a:t>
            </a:r>
            <a:r>
              <a:rPr lang="ru-RU" altLang="ru-RU" sz="2400" b="1" dirty="0" err="1"/>
              <a:t>потерпілий</a:t>
            </a:r>
            <a:r>
              <a:rPr lang="ru-RU" altLang="ru-RU" sz="2400" b="1" dirty="0"/>
              <a:t> </a:t>
            </a:r>
            <a:r>
              <a:rPr lang="ru-RU" altLang="ru-RU" sz="2400" b="1" dirty="0" err="1"/>
              <a:t>заявляє</a:t>
            </a:r>
            <a:r>
              <a:rPr lang="ru-RU" altLang="ru-RU" sz="2400" b="1" dirty="0"/>
              <a:t> про </a:t>
            </a:r>
            <a:r>
              <a:rPr lang="ru-RU" altLang="ru-RU" sz="2400" b="1" dirty="0" err="1"/>
              <a:t>викрадення</a:t>
            </a:r>
            <a:r>
              <a:rPr lang="ru-RU" altLang="ru-RU" sz="2400" b="1" dirty="0"/>
              <a:t> не </a:t>
            </a:r>
            <a:r>
              <a:rPr lang="ru-RU" altLang="ru-RU" sz="2400" b="1" dirty="0" err="1"/>
              <a:t>свого</a:t>
            </a:r>
            <a:r>
              <a:rPr lang="ru-RU" altLang="ru-RU" sz="2400" b="1" dirty="0"/>
              <a:t> майна, а державного </a:t>
            </a:r>
            <a:r>
              <a:rPr lang="ru-RU" altLang="ru-RU" sz="2400" b="1" dirty="0" err="1"/>
              <a:t>або</a:t>
            </a:r>
            <a:r>
              <a:rPr lang="ru-RU" altLang="ru-RU" sz="2400" b="1" dirty="0"/>
              <a:t> </a:t>
            </a:r>
            <a:r>
              <a:rPr lang="ru-RU" altLang="ru-RU" sz="2400" b="1" dirty="0" err="1"/>
              <a:t>суспільного</a:t>
            </a:r>
            <a:r>
              <a:rPr lang="ru-RU" altLang="ru-RU" sz="2400" b="1" dirty="0"/>
              <a:t> - </a:t>
            </a:r>
            <a:r>
              <a:rPr lang="ru-RU" altLang="ru-RU" sz="2400" b="1" dirty="0" err="1"/>
              <a:t>перевірити</a:t>
            </a:r>
            <a:r>
              <a:rPr lang="ru-RU" altLang="ru-RU" sz="2400" b="1" dirty="0"/>
              <a:t> </a:t>
            </a:r>
            <a:r>
              <a:rPr lang="ru-RU" altLang="ru-RU" sz="2400" b="1" dirty="0" err="1"/>
              <a:t>можливість</a:t>
            </a:r>
            <a:r>
              <a:rPr lang="ru-RU" altLang="ru-RU" sz="2400" b="1" dirty="0"/>
              <a:t> </a:t>
            </a:r>
            <a:r>
              <a:rPr lang="ru-RU" altLang="ru-RU" sz="2400" b="1" dirty="0" err="1"/>
              <a:t>інсценувань</a:t>
            </a:r>
            <a:r>
              <a:rPr lang="ru-RU" altLang="ru-RU" sz="2400" b="1" dirty="0"/>
              <a:t> з боку </a:t>
            </a:r>
            <a:r>
              <a:rPr lang="ru-RU" altLang="ru-RU" sz="2400" b="1" dirty="0" err="1"/>
              <a:t>потерпілого</a:t>
            </a:r>
            <a:r>
              <a:rPr lang="ru-RU" altLang="ru-RU" sz="2400" b="1" dirty="0"/>
              <a:t>. У </a:t>
            </a:r>
            <a:r>
              <a:rPr lang="ru-RU" altLang="ru-RU" sz="2400" b="1" dirty="0" err="1"/>
              <a:t>цих</a:t>
            </a:r>
            <a:r>
              <a:rPr lang="ru-RU" altLang="ru-RU" sz="2400" b="1" dirty="0"/>
              <a:t> </a:t>
            </a:r>
            <a:r>
              <a:rPr lang="ru-RU" altLang="ru-RU" sz="2400" b="1" dirty="0" err="1"/>
              <a:t>випадках</a:t>
            </a:r>
            <a:r>
              <a:rPr lang="ru-RU" altLang="ru-RU" sz="2400" b="1" dirty="0"/>
              <a:t> </a:t>
            </a:r>
            <a:r>
              <a:rPr lang="ru-RU" altLang="ru-RU" sz="2400" b="1" dirty="0" err="1"/>
              <a:t>необхідно</a:t>
            </a:r>
            <a:r>
              <a:rPr lang="ru-RU" altLang="ru-RU" sz="2400" b="1" dirty="0"/>
              <a:t> особливо </a:t>
            </a:r>
            <a:r>
              <a:rPr lang="ru-RU" altLang="ru-RU" sz="2400" b="1" dirty="0" err="1"/>
              <a:t>уважно</a:t>
            </a:r>
            <a:r>
              <a:rPr lang="ru-RU" altLang="ru-RU" sz="2400" b="1" dirty="0"/>
              <a:t> </a:t>
            </a:r>
            <a:r>
              <a:rPr lang="ru-RU" altLang="ru-RU" sz="2400" b="1" dirty="0" err="1"/>
              <a:t>перевірити</a:t>
            </a:r>
            <a:r>
              <a:rPr lang="ru-RU" altLang="ru-RU" sz="2400" b="1" dirty="0"/>
              <a:t>, </a:t>
            </a:r>
            <a:r>
              <a:rPr lang="ru-RU" altLang="ru-RU" sz="2400" b="1" dirty="0" err="1"/>
              <a:t>чи</a:t>
            </a:r>
            <a:r>
              <a:rPr lang="ru-RU" altLang="ru-RU" sz="2400" b="1" dirty="0"/>
              <a:t> </a:t>
            </a:r>
            <a:r>
              <a:rPr lang="ru-RU" altLang="ru-RU" sz="2400" b="1" dirty="0" err="1"/>
              <a:t>відповідають</a:t>
            </a:r>
            <a:r>
              <a:rPr lang="ru-RU" altLang="ru-RU" sz="2400" b="1" dirty="0"/>
              <a:t> </a:t>
            </a:r>
            <a:r>
              <a:rPr lang="ru-RU" altLang="ru-RU" sz="2400" b="1" dirty="0" err="1"/>
              <a:t>показання</a:t>
            </a:r>
            <a:r>
              <a:rPr lang="ru-RU" altLang="ru-RU" sz="2400" b="1" dirty="0"/>
              <a:t> </a:t>
            </a:r>
            <a:r>
              <a:rPr lang="ru-RU" altLang="ru-RU" sz="2400" b="1" dirty="0" err="1"/>
              <a:t>заявника</a:t>
            </a:r>
            <a:r>
              <a:rPr lang="ru-RU" altLang="ru-RU" sz="2400" b="1" dirty="0"/>
              <a:t> </a:t>
            </a:r>
            <a:r>
              <a:rPr lang="ru-RU" altLang="ru-RU" sz="2400" b="1" dirty="0" err="1"/>
              <a:t>об'єктивними</a:t>
            </a:r>
            <a:r>
              <a:rPr lang="ru-RU" altLang="ru-RU" sz="2400" b="1" dirty="0"/>
              <a:t> </a:t>
            </a:r>
            <a:r>
              <a:rPr lang="ru-RU" altLang="ru-RU" sz="2400" b="1" dirty="0" err="1"/>
              <a:t>даними</a:t>
            </a:r>
            <a:r>
              <a:rPr lang="ru-RU" altLang="ru-RU" sz="2400" b="1" dirty="0"/>
              <a:t> (</a:t>
            </a:r>
            <a:r>
              <a:rPr lang="ru-RU" altLang="ru-RU" sz="2400" b="1" dirty="0" err="1"/>
              <a:t>слідах</a:t>
            </a:r>
            <a:r>
              <a:rPr lang="ru-RU" altLang="ru-RU" sz="2400" b="1" dirty="0"/>
              <a:t>, </a:t>
            </a:r>
            <a:r>
              <a:rPr lang="ru-RU" altLang="ru-RU" sz="2400" b="1" dirty="0" err="1"/>
              <a:t>тілесним</a:t>
            </a:r>
            <a:r>
              <a:rPr lang="ru-RU" altLang="ru-RU" sz="2400" b="1" dirty="0"/>
              <a:t> </a:t>
            </a:r>
            <a:r>
              <a:rPr lang="ru-RU" altLang="ru-RU" sz="2400" b="1" dirty="0" err="1"/>
              <a:t>ушкодженням</a:t>
            </a:r>
            <a:r>
              <a:rPr lang="ru-RU" altLang="ru-RU" sz="2400" b="1" dirty="0"/>
              <a:t>, деталям обстановки </a:t>
            </a:r>
            <a:r>
              <a:rPr lang="ru-RU" altLang="ru-RU" sz="2400" b="1" dirty="0" err="1"/>
              <a:t>місця</a:t>
            </a:r>
            <a:r>
              <a:rPr lang="ru-RU" altLang="ru-RU" sz="2400" b="1" dirty="0"/>
              <a:t> </a:t>
            </a:r>
            <a:r>
              <a:rPr lang="ru-RU" altLang="ru-RU" sz="2400" b="1" dirty="0" err="1"/>
              <a:t>події</a:t>
            </a:r>
            <a:r>
              <a:rPr lang="ru-RU" altLang="ru-RU" sz="2400" b="1" dirty="0"/>
              <a:t> і т. д</a:t>
            </a:r>
            <a:r>
              <a:rPr lang="ru-RU" altLang="ru-RU" sz="2400" b="1" dirty="0" smtClean="0"/>
              <a:t>.).</a:t>
            </a:r>
          </a:p>
          <a:p>
            <a:pPr marL="609600" indent="-609600">
              <a:lnSpc>
                <a:spcPct val="90000"/>
              </a:lnSpc>
              <a:buClr>
                <a:schemeClr val="tx1"/>
              </a:buClr>
              <a:buNone/>
            </a:pPr>
            <a:r>
              <a:rPr lang="ru-RU" altLang="ru-RU" sz="2400" b="1" dirty="0" smtClean="0"/>
              <a:t>		</a:t>
            </a:r>
            <a:r>
              <a:rPr lang="ru-RU" altLang="ru-RU" sz="2400" b="1" dirty="0" err="1" smtClean="0"/>
              <a:t>Особливу</a:t>
            </a:r>
            <a:r>
              <a:rPr lang="ru-RU" altLang="ru-RU" sz="2400" b="1" dirty="0" smtClean="0"/>
              <a:t> </a:t>
            </a:r>
            <a:r>
              <a:rPr lang="ru-RU" altLang="ru-RU" sz="2400" b="1" dirty="0"/>
              <a:t>роль у справах про </a:t>
            </a:r>
            <a:r>
              <a:rPr lang="ru-RU" altLang="ru-RU" sz="2400" b="1" dirty="0" err="1"/>
              <a:t>грабежі</a:t>
            </a:r>
            <a:r>
              <a:rPr lang="ru-RU" altLang="ru-RU" sz="2400" b="1" dirty="0"/>
              <a:t> та </a:t>
            </a:r>
            <a:r>
              <a:rPr lang="ru-RU" altLang="ru-RU" sz="2400" b="1" dirty="0" err="1"/>
              <a:t>розбійні</a:t>
            </a:r>
            <a:r>
              <a:rPr lang="ru-RU" altLang="ru-RU" sz="2400" b="1" dirty="0"/>
              <a:t> напади </a:t>
            </a:r>
            <a:r>
              <a:rPr lang="ru-RU" altLang="ru-RU" sz="2400" b="1" dirty="0" err="1"/>
              <a:t>грає</a:t>
            </a:r>
            <a:r>
              <a:rPr lang="ru-RU" altLang="ru-RU" sz="2400" b="1" dirty="0"/>
              <a:t> </a:t>
            </a:r>
            <a:r>
              <a:rPr lang="ru-RU" altLang="ru-RU" sz="2400" b="1" dirty="0" err="1"/>
              <a:t>пред'явлення</a:t>
            </a:r>
            <a:r>
              <a:rPr lang="ru-RU" altLang="ru-RU" sz="2400" b="1" dirty="0"/>
              <a:t> </a:t>
            </a:r>
            <a:r>
              <a:rPr lang="ru-RU" altLang="ru-RU" sz="2400" b="1" dirty="0" err="1"/>
              <a:t>підозрюваних</a:t>
            </a:r>
            <a:r>
              <a:rPr lang="ru-RU" altLang="ru-RU" sz="2400" b="1" dirty="0"/>
              <a:t>, а </a:t>
            </a:r>
            <a:r>
              <a:rPr lang="ru-RU" altLang="ru-RU" sz="2400" b="1" dirty="0" err="1"/>
              <a:t>також</a:t>
            </a:r>
            <a:r>
              <a:rPr lang="ru-RU" altLang="ru-RU" sz="2400" b="1" dirty="0"/>
              <a:t> </a:t>
            </a:r>
            <a:r>
              <a:rPr lang="ru-RU" altLang="ru-RU" sz="2400" b="1" dirty="0" err="1"/>
              <a:t>виявлених</a:t>
            </a:r>
            <a:r>
              <a:rPr lang="ru-RU" altLang="ru-RU" sz="2400" b="1" dirty="0"/>
              <a:t> у них </a:t>
            </a:r>
            <a:r>
              <a:rPr lang="ru-RU" altLang="ru-RU" sz="2400" b="1" dirty="0" err="1"/>
              <a:t>викрадених</a:t>
            </a:r>
            <a:r>
              <a:rPr lang="ru-RU" altLang="ru-RU" sz="2400" b="1" dirty="0"/>
              <a:t> речей для </a:t>
            </a:r>
            <a:r>
              <a:rPr lang="ru-RU" altLang="ru-RU" sz="2400" b="1" dirty="0" err="1"/>
              <a:t>впізнання</a:t>
            </a:r>
            <a:r>
              <a:rPr lang="ru-RU" altLang="ru-RU" sz="2400" b="1" dirty="0"/>
              <a:t> </a:t>
            </a:r>
            <a:r>
              <a:rPr lang="ru-RU" altLang="ru-RU" sz="2400" b="1" dirty="0" err="1"/>
              <a:t>потерпілому</a:t>
            </a:r>
            <a:r>
              <a:rPr lang="ru-RU" altLang="ru-RU" sz="2400" b="1" dirty="0"/>
              <a:t> і </a:t>
            </a:r>
            <a:r>
              <a:rPr lang="ru-RU" altLang="ru-RU" sz="2400" b="1" dirty="0" err="1"/>
              <a:t>очевидцям</a:t>
            </a:r>
            <a:r>
              <a:rPr lang="ru-RU" altLang="ru-RU" sz="2400" b="1" dirty="0"/>
              <a:t> </a:t>
            </a:r>
            <a:r>
              <a:rPr lang="ru-RU" altLang="ru-RU" sz="2400" b="1" dirty="0" err="1"/>
              <a:t>злочину</a:t>
            </a:r>
            <a:r>
              <a:rPr lang="ru-RU" altLang="ru-RU" sz="2400" b="1" dirty="0"/>
              <a:t>.</a:t>
            </a:r>
          </a:p>
          <a:p>
            <a:pPr marL="609600" indent="-609600">
              <a:lnSpc>
                <a:spcPct val="90000"/>
              </a:lnSpc>
              <a:buClr>
                <a:schemeClr val="tx1"/>
              </a:buClr>
              <a:buFont typeface="Wingdings" pitchFamily="2" charset="2"/>
              <a:buNone/>
            </a:pPr>
            <a:endParaRPr lang="ru-RU" altLang="ru-RU" sz="2400" b="1" dirty="0"/>
          </a:p>
        </p:txBody>
      </p:sp>
    </p:spTree>
    <p:extLst>
      <p:ext uri="{BB962C8B-B14F-4D97-AF65-F5344CB8AC3E}">
        <p14:creationId xmlns:p14="http://schemas.microsoft.com/office/powerpoint/2010/main" val="127556576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90850"/>
                                        </p:tgtEl>
                                        <p:attrNameLst>
                                          <p:attrName>style.visibility</p:attrName>
                                        </p:attrNameLst>
                                      </p:cBhvr>
                                      <p:to>
                                        <p:strVal val="visible"/>
                                      </p:to>
                                    </p:set>
                                    <p:animEffect transition="in" filter="wipe(down)">
                                      <p:cBhvr>
                                        <p:cTn id="7" dur="500"/>
                                        <p:tgtEl>
                                          <p:spTgt spid="59085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90851">
                                            <p:txEl>
                                              <p:pRg st="0" end="0"/>
                                            </p:txEl>
                                          </p:spTgt>
                                        </p:tgtEl>
                                        <p:attrNameLst>
                                          <p:attrName>style.visibility</p:attrName>
                                        </p:attrNameLst>
                                      </p:cBhvr>
                                      <p:to>
                                        <p:strVal val="visible"/>
                                      </p:to>
                                    </p:set>
                                    <p:animEffect transition="in" filter="fade">
                                      <p:cBhvr>
                                        <p:cTn id="11" dur="1000">
                                          <p:stCondLst>
                                            <p:cond delay="0"/>
                                          </p:stCondLst>
                                        </p:cTn>
                                        <p:tgtEl>
                                          <p:spTgt spid="590851">
                                            <p:txEl>
                                              <p:pRg st="0" end="0"/>
                                            </p:txEl>
                                          </p:spTgt>
                                        </p:tgtEl>
                                      </p:cBhvr>
                                    </p:animEffect>
                                    <p:anim calcmode="lin" valueType="num">
                                      <p:cBhvr>
                                        <p:cTn id="12" dur="1000" fill="hold">
                                          <p:stCondLst>
                                            <p:cond delay="0"/>
                                          </p:stCondLst>
                                        </p:cTn>
                                        <p:tgtEl>
                                          <p:spTgt spid="59085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908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590851">
                                            <p:txEl>
                                              <p:pRg st="1" end="1"/>
                                            </p:txEl>
                                          </p:spTgt>
                                        </p:tgtEl>
                                        <p:attrNameLst>
                                          <p:attrName>style.visibility</p:attrName>
                                        </p:attrNameLst>
                                      </p:cBhvr>
                                      <p:to>
                                        <p:strVal val="visible"/>
                                      </p:to>
                                    </p:set>
                                    <p:animEffect transition="in" filter="fade">
                                      <p:cBhvr>
                                        <p:cTn id="18" dur="1000">
                                          <p:stCondLst>
                                            <p:cond delay="0"/>
                                          </p:stCondLst>
                                        </p:cTn>
                                        <p:tgtEl>
                                          <p:spTgt spid="590851">
                                            <p:txEl>
                                              <p:pRg st="1" end="1"/>
                                            </p:txEl>
                                          </p:spTgt>
                                        </p:tgtEl>
                                      </p:cBhvr>
                                    </p:animEffect>
                                    <p:anim calcmode="lin" valueType="num">
                                      <p:cBhvr>
                                        <p:cTn id="19" dur="1000" fill="hold">
                                          <p:stCondLst>
                                            <p:cond delay="0"/>
                                          </p:stCondLst>
                                        </p:cTn>
                                        <p:tgtEl>
                                          <p:spTgt spid="590851">
                                            <p:txEl>
                                              <p:pRg st="1" end="1"/>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59085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0850" grpId="0"/>
      <p:bldP spid="590851"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привласнення і розтрати </a:t>
            </a:r>
            <a:r>
              <a:rPr lang="ru-RU"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майна:</a:t>
            </a:r>
            <a:endParaRPr lang="uk-UA"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1507" name="Содержимое 2"/>
          <p:cNvSpPr>
            <a:spLocks noGrp="1"/>
          </p:cNvSpPr>
          <p:nvPr>
            <p:ph idx="1"/>
          </p:nvPr>
        </p:nvSpPr>
        <p:spPr>
          <a:xfrm>
            <a:off x="457200" y="1882775"/>
            <a:ext cx="8229600" cy="4572000"/>
          </a:xfrm>
        </p:spPr>
        <p:txBody>
          <a:bodyPr/>
          <a:lstStyle/>
          <a:p>
            <a:pPr algn="just" eaLnBrk="1" hangingPunct="1">
              <a:buFont typeface="Wingdings 2" pitchFamily="18" charset="2"/>
              <a:buNone/>
            </a:pPr>
            <a:r>
              <a:rPr lang="uk-UA" altLang="ru-RU" dirty="0" smtClean="0">
                <a:latin typeface="Times New Roman" pitchFamily="18" charset="0"/>
                <a:cs typeface="Times New Roman" pitchFamily="18" charset="0"/>
              </a:rPr>
              <a:t>		Шляхом привласнення і розтрати частіше викрадається майно, довірене розкрадачеві через його службове положення або виконувану ним роботу і що знаходиться в державній або приватній власності.</a:t>
            </a:r>
          </a:p>
          <a:p>
            <a:pPr algn="just" eaLnBrk="1" hangingPunct="1">
              <a:buFont typeface="Wingdings 2" pitchFamily="18" charset="2"/>
              <a:buNone/>
            </a:pPr>
            <a:r>
              <a:rPr lang="uk-UA" altLang="ru-RU"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84632" indent="0" algn="ctr"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привласнення і розтрати </a:t>
            </a:r>
            <a:r>
              <a:rPr lang="ru-RU"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майна:</a:t>
            </a:r>
            <a:endParaRPr lang="uk-UA" dirty="0">
              <a:solidFill>
                <a:schemeClr val="accent1">
                  <a:tint val="83000"/>
                  <a:satMod val="150000"/>
                </a:schemeClr>
              </a:solidFill>
            </a:endParaRPr>
          </a:p>
        </p:txBody>
      </p:sp>
      <p:sp>
        <p:nvSpPr>
          <p:cNvPr id="22531" name="Содержимое 2"/>
          <p:cNvSpPr>
            <a:spLocks noGrp="1"/>
          </p:cNvSpPr>
          <p:nvPr>
            <p:ph idx="1"/>
          </p:nvPr>
        </p:nvSpPr>
        <p:spPr>
          <a:xfrm>
            <a:off x="457200" y="1882775"/>
            <a:ext cx="8229600" cy="4572000"/>
          </a:xfrm>
        </p:spPr>
        <p:txBody>
          <a:bodyPr/>
          <a:lstStyle/>
          <a:p>
            <a:pPr eaLnBrk="1" hangingPunct="1">
              <a:buFont typeface="Wingdings 2" pitchFamily="18" charset="2"/>
              <a:buNone/>
            </a:pPr>
            <a:r>
              <a:rPr lang="uk-UA" altLang="ru-RU" smtClean="0"/>
              <a:t>		</a:t>
            </a:r>
            <a:r>
              <a:rPr lang="uk-UA" altLang="ru-RU" u="sng" smtClean="0">
                <a:latin typeface="Times New Roman" pitchFamily="18" charset="0"/>
                <a:cs typeface="Times New Roman" pitchFamily="18" charset="0"/>
              </a:rPr>
              <a:t>Предметом розкрадання зазвичай бувають: </a:t>
            </a:r>
          </a:p>
          <a:p>
            <a:pPr eaLnBrk="1" hangingPunct="1">
              <a:buFont typeface="Wingdings 2" pitchFamily="18" charset="2"/>
              <a:buNone/>
            </a:pPr>
            <a:r>
              <a:rPr lang="uk-UA" altLang="ru-RU" smtClean="0">
                <a:latin typeface="Times New Roman" pitchFamily="18" charset="0"/>
                <a:cs typeface="Times New Roman" pitchFamily="18" charset="0"/>
              </a:rPr>
              <a:t>- гроші;</a:t>
            </a:r>
          </a:p>
          <a:p>
            <a:pPr eaLnBrk="1" hangingPunct="1">
              <a:buFont typeface="Wingdings 2" pitchFamily="18" charset="2"/>
              <a:buNone/>
            </a:pPr>
            <a:r>
              <a:rPr lang="uk-UA" altLang="ru-RU" smtClean="0">
                <a:latin typeface="Times New Roman" pitchFamily="18" charset="0"/>
                <a:cs typeface="Times New Roman" pitchFamily="18" charset="0"/>
              </a:rPr>
              <a:t>- матеріальні цінності. </a:t>
            </a:r>
          </a:p>
          <a:p>
            <a:pPr eaLnBrk="1" hangingPunct="1">
              <a:buFont typeface="Wingdings 2" pitchFamily="18" charset="2"/>
              <a:buNone/>
            </a:pPr>
            <a:r>
              <a:rPr lang="uk-UA" altLang="ru-RU" smtClean="0">
                <a:latin typeface="Times New Roman" pitchFamily="18" charset="0"/>
                <a:cs typeface="Times New Roman" pitchFamily="18" charset="0"/>
              </a:rPr>
              <a:t>		Виявлення даних про те, що з'явилося предметом розкрадання при тій або іншій фінансово-господарській діяльності, дозволяє краще зорієнтуватися в можливих способах розкрадання, його суб'єктові (суб'єктах) і що сприяли даному злочину обставинах.</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В залежності від місця скоєння крадіжки:</a:t>
            </a:r>
            <a:endParaRPr lang="uk-UA"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 name="Прямоугольник 3"/>
          <p:cNvSpPr/>
          <p:nvPr/>
        </p:nvSpPr>
        <p:spPr>
          <a:xfrm>
            <a:off x="428625" y="2643188"/>
            <a:ext cx="1143000" cy="428625"/>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t>В кафе</a:t>
            </a:r>
          </a:p>
        </p:txBody>
      </p:sp>
      <p:cxnSp>
        <p:nvCxnSpPr>
          <p:cNvPr id="5" name="Прямая со стрелкой 4"/>
          <p:cNvCxnSpPr/>
          <p:nvPr/>
        </p:nvCxnSpPr>
        <p:spPr>
          <a:xfrm rot="5400000">
            <a:off x="678656" y="1464469"/>
            <a:ext cx="1571625" cy="64293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8" name="Прямоугольник 7"/>
          <p:cNvSpPr/>
          <p:nvPr/>
        </p:nvSpPr>
        <p:spPr>
          <a:xfrm>
            <a:off x="1857375" y="3143250"/>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На загальному транспорті</a:t>
            </a:r>
          </a:p>
        </p:txBody>
      </p:sp>
      <p:sp>
        <p:nvSpPr>
          <p:cNvPr id="9" name="Прямоугольник 8"/>
          <p:cNvSpPr/>
          <p:nvPr/>
        </p:nvSpPr>
        <p:spPr>
          <a:xfrm>
            <a:off x="3286125" y="3786188"/>
            <a:ext cx="1143000" cy="500062"/>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600" dirty="0"/>
              <a:t>В готелях</a:t>
            </a:r>
          </a:p>
        </p:txBody>
      </p:sp>
      <p:sp>
        <p:nvSpPr>
          <p:cNvPr id="10" name="Прямоугольник 9"/>
          <p:cNvSpPr/>
          <p:nvPr/>
        </p:nvSpPr>
        <p:spPr>
          <a:xfrm>
            <a:off x="7572375" y="2714625"/>
            <a:ext cx="1143000" cy="571500"/>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buClr>
                <a:schemeClr val="tx1"/>
              </a:buClr>
              <a:defRPr/>
            </a:pPr>
            <a:r>
              <a:rPr lang="uk-UA" sz="1100" dirty="0"/>
              <a:t>В</a:t>
            </a:r>
            <a:r>
              <a:rPr lang="en-US" sz="1100" dirty="0"/>
              <a:t> </a:t>
            </a:r>
            <a:r>
              <a:rPr lang="uk-UA" sz="1100" dirty="0"/>
              <a:t>аеропортах, вокзалах і т.п.</a:t>
            </a:r>
          </a:p>
        </p:txBody>
      </p:sp>
      <p:sp>
        <p:nvSpPr>
          <p:cNvPr id="11" name="Прямоугольник 10"/>
          <p:cNvSpPr/>
          <p:nvPr/>
        </p:nvSpPr>
        <p:spPr>
          <a:xfrm>
            <a:off x="6286500" y="3286125"/>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В навчальних закладах</a:t>
            </a:r>
          </a:p>
        </p:txBody>
      </p:sp>
      <p:sp>
        <p:nvSpPr>
          <p:cNvPr id="12" name="Прямоугольник 11"/>
          <p:cNvSpPr/>
          <p:nvPr/>
        </p:nvSpPr>
        <p:spPr>
          <a:xfrm>
            <a:off x="4929188" y="3786188"/>
            <a:ext cx="1143000" cy="1071562"/>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На зупинках транспорту загального користування</a:t>
            </a:r>
          </a:p>
        </p:txBody>
      </p:sp>
      <p:cxnSp>
        <p:nvCxnSpPr>
          <p:cNvPr id="14" name="Прямая со стрелкой 13"/>
          <p:cNvCxnSpPr/>
          <p:nvPr/>
        </p:nvCxnSpPr>
        <p:spPr>
          <a:xfrm rot="5400000">
            <a:off x="1714500" y="1785938"/>
            <a:ext cx="2071688" cy="50006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Прямая со стрелкой 15"/>
          <p:cNvCxnSpPr/>
          <p:nvPr/>
        </p:nvCxnSpPr>
        <p:spPr>
          <a:xfrm rot="5400000">
            <a:off x="2964656" y="2536032"/>
            <a:ext cx="2071687" cy="28575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8" name="Прямая со стрелкой 17"/>
          <p:cNvCxnSpPr/>
          <p:nvPr/>
        </p:nvCxnSpPr>
        <p:spPr>
          <a:xfrm rot="16200000" flipH="1">
            <a:off x="4393407" y="2607469"/>
            <a:ext cx="2071687" cy="14287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Прямая со стрелкой 19"/>
          <p:cNvCxnSpPr/>
          <p:nvPr/>
        </p:nvCxnSpPr>
        <p:spPr>
          <a:xfrm rot="16200000" flipH="1">
            <a:off x="5607843" y="1964532"/>
            <a:ext cx="2214563" cy="28575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2" name="Прямая со стрелкой 21"/>
          <p:cNvCxnSpPr/>
          <p:nvPr/>
        </p:nvCxnSpPr>
        <p:spPr>
          <a:xfrm rot="16200000" flipH="1">
            <a:off x="7215187" y="1571626"/>
            <a:ext cx="1643063" cy="500062"/>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484632" indent="0" eaLnBrk="1" fontAlgn="auto" hangingPunct="1">
              <a:spcAft>
                <a:spcPts val="0"/>
              </a:spcAft>
              <a:defRPr/>
            </a:pP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розслідування привласнення і розтрати </a:t>
            </a:r>
            <a:r>
              <a:rPr lang="ru-RU"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майна:</a:t>
            </a:r>
            <a:endParaRPr lang="uk-UA" dirty="0">
              <a:solidFill>
                <a:schemeClr val="accent1">
                  <a:tint val="83000"/>
                  <a:satMod val="150000"/>
                </a:schemeClr>
              </a:solidFill>
            </a:endParaRPr>
          </a:p>
        </p:txBody>
      </p:sp>
      <p:sp>
        <p:nvSpPr>
          <p:cNvPr id="4" name="Прямоугольник 3"/>
          <p:cNvSpPr/>
          <p:nvPr/>
        </p:nvSpPr>
        <p:spPr>
          <a:xfrm>
            <a:off x="642938" y="1928813"/>
            <a:ext cx="7643812" cy="785812"/>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buFont typeface="Wingdings 2" pitchFamily="18" charset="2"/>
              <a:buNone/>
              <a:defRPr/>
            </a:pPr>
            <a:r>
              <a:rPr lang="uk-UA" sz="2400" u="sng" dirty="0">
                <a:latin typeface="Times New Roman" pitchFamily="18" charset="0"/>
                <a:cs typeface="Times New Roman" pitchFamily="18" charset="0"/>
              </a:rPr>
              <a:t>Способи розкрадання здійснюваних</a:t>
            </a:r>
            <a:r>
              <a:rPr lang="ru-RU" sz="2400" u="sng" dirty="0">
                <a:latin typeface="Times New Roman" pitchFamily="18" charset="0"/>
                <a:cs typeface="Times New Roman" pitchFamily="18" charset="0"/>
              </a:rPr>
              <a:t> шляхом </a:t>
            </a:r>
            <a:r>
              <a:rPr lang="uk-UA" sz="2400" u="sng" dirty="0">
                <a:latin typeface="Times New Roman" pitchFamily="18" charset="0"/>
                <a:cs typeface="Times New Roman" pitchFamily="18" charset="0"/>
              </a:rPr>
              <a:t>привласнення і розтрати:</a:t>
            </a:r>
          </a:p>
        </p:txBody>
      </p:sp>
      <p:sp>
        <p:nvSpPr>
          <p:cNvPr id="5" name="Прямоугольник 4"/>
          <p:cNvSpPr/>
          <p:nvPr/>
        </p:nvSpPr>
        <p:spPr>
          <a:xfrm>
            <a:off x="1071563" y="3786188"/>
            <a:ext cx="2000250" cy="785812"/>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buFont typeface="Wingdings 2" pitchFamily="18" charset="2"/>
              <a:buNone/>
              <a:defRPr/>
            </a:pPr>
            <a:r>
              <a:rPr lang="uk-UA" sz="2400" dirty="0">
                <a:latin typeface="Times New Roman" pitchFamily="18" charset="0"/>
                <a:cs typeface="Times New Roman" pitchFamily="18" charset="0"/>
              </a:rPr>
              <a:t>Прості розкрадання</a:t>
            </a:r>
            <a:endParaRPr lang="uk-UA" sz="2400" u="sng" dirty="0">
              <a:latin typeface="Times New Roman" pitchFamily="18" charset="0"/>
              <a:cs typeface="Times New Roman" pitchFamily="18" charset="0"/>
            </a:endParaRPr>
          </a:p>
        </p:txBody>
      </p:sp>
      <p:sp>
        <p:nvSpPr>
          <p:cNvPr id="7" name="Прямоугольник 6"/>
          <p:cNvSpPr/>
          <p:nvPr/>
        </p:nvSpPr>
        <p:spPr>
          <a:xfrm>
            <a:off x="5929313" y="3786188"/>
            <a:ext cx="2000250" cy="785812"/>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buFont typeface="Wingdings 2" pitchFamily="18" charset="2"/>
              <a:buNone/>
              <a:defRPr/>
            </a:pPr>
            <a:r>
              <a:rPr lang="uk-UA" sz="2400" dirty="0">
                <a:latin typeface="Times New Roman" pitchFamily="18" charset="0"/>
                <a:cs typeface="Times New Roman" pitchFamily="18" charset="0"/>
              </a:rPr>
              <a:t>Невидимі розкрадання</a:t>
            </a:r>
            <a:endParaRPr lang="uk-UA" sz="2400" u="sng" dirty="0">
              <a:latin typeface="Times New Roman" pitchFamily="18" charset="0"/>
              <a:cs typeface="Times New Roman" pitchFamily="18" charset="0"/>
            </a:endParaRPr>
          </a:p>
        </p:txBody>
      </p:sp>
      <p:cxnSp>
        <p:nvCxnSpPr>
          <p:cNvPr id="8" name="Прямая со стрелкой 7"/>
          <p:cNvCxnSpPr/>
          <p:nvPr/>
        </p:nvCxnSpPr>
        <p:spPr>
          <a:xfrm rot="10800000" flipV="1">
            <a:off x="1785938" y="2714625"/>
            <a:ext cx="1143000" cy="100012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0" name="Прямая со стрелкой 9"/>
          <p:cNvCxnSpPr/>
          <p:nvPr/>
        </p:nvCxnSpPr>
        <p:spPr>
          <a:xfrm rot="16200000" flipH="1">
            <a:off x="6000750" y="2714625"/>
            <a:ext cx="1000125" cy="100012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3200" b="1"/>
              <a:t>Криміналістична характеристика даної групи злочинів</a:t>
            </a:r>
          </a:p>
        </p:txBody>
      </p:sp>
      <p:sp>
        <p:nvSpPr>
          <p:cNvPr id="594947" name="Rectangle 3"/>
          <p:cNvSpPr>
            <a:spLocks noGrp="1" noChangeArrowheads="1"/>
          </p:cNvSpPr>
          <p:nvPr>
            <p:ph type="body" idx="1"/>
          </p:nvPr>
        </p:nvSpPr>
        <p:spPr>
          <a:xfrm>
            <a:off x="0" y="1412875"/>
            <a:ext cx="8604250" cy="4895850"/>
          </a:xfrm>
        </p:spPr>
        <p:txBody>
          <a:bodyPr/>
          <a:lstStyle/>
          <a:p>
            <a:pPr marL="609600" indent="-609600" algn="just">
              <a:lnSpc>
                <a:spcPct val="90000"/>
              </a:lnSpc>
              <a:buClr>
                <a:schemeClr val="tx1"/>
              </a:buClr>
              <a:buFont typeface="Wingdings" pitchFamily="2" charset="2"/>
              <a:buNone/>
            </a:pPr>
            <a:r>
              <a:rPr lang="en-US" altLang="ru-RU" b="1" dirty="0">
                <a:solidFill>
                  <a:srgbClr val="FF0000"/>
                </a:solidFill>
              </a:rPr>
              <a:t>      </a:t>
            </a:r>
            <a:r>
              <a:rPr lang="uk-UA" altLang="ru-RU" b="1" dirty="0">
                <a:solidFill>
                  <a:srgbClr val="FF0000"/>
                </a:solidFill>
              </a:rPr>
              <a:t>	</a:t>
            </a:r>
            <a:r>
              <a:rPr lang="ru-RU" altLang="ru-RU" b="1" dirty="0">
                <a:solidFill>
                  <a:srgbClr val="FF0000"/>
                </a:solidFill>
              </a:rPr>
              <a:t>Предметом </a:t>
            </a:r>
            <a:r>
              <a:rPr lang="ru-RU" altLang="ru-RU" b="1" dirty="0" err="1">
                <a:solidFill>
                  <a:srgbClr val="FF0000"/>
                </a:solidFill>
              </a:rPr>
              <a:t>розкрадання</a:t>
            </a:r>
            <a:r>
              <a:rPr lang="ru-RU" altLang="ru-RU" b="1" dirty="0"/>
              <a:t> </a:t>
            </a:r>
            <a:r>
              <a:rPr lang="ru-RU" altLang="ru-RU" b="1" dirty="0" err="1"/>
              <a:t>зазвичай</a:t>
            </a:r>
            <a:r>
              <a:rPr lang="ru-RU" altLang="ru-RU" b="1" dirty="0"/>
              <a:t> </a:t>
            </a:r>
            <a:r>
              <a:rPr lang="ru-RU" altLang="ru-RU" b="1" dirty="0" err="1"/>
              <a:t>бувають</a:t>
            </a:r>
            <a:r>
              <a:rPr lang="ru-RU" altLang="ru-RU" b="1" dirty="0"/>
              <a:t> </a:t>
            </a:r>
            <a:r>
              <a:rPr lang="ru-RU" altLang="ru-RU" b="1" dirty="0" err="1"/>
              <a:t>грошові</a:t>
            </a:r>
            <a:r>
              <a:rPr lang="ru-RU" altLang="ru-RU" b="1" dirty="0"/>
              <a:t> </a:t>
            </a:r>
            <a:r>
              <a:rPr lang="ru-RU" altLang="ru-RU" b="1" dirty="0" err="1"/>
              <a:t>або</a:t>
            </a:r>
            <a:r>
              <a:rPr lang="ru-RU" altLang="ru-RU" b="1" dirty="0"/>
              <a:t> </a:t>
            </a:r>
            <a:r>
              <a:rPr lang="ru-RU" altLang="ru-RU" b="1" dirty="0" err="1"/>
              <a:t>матеріальні</a:t>
            </a:r>
            <a:r>
              <a:rPr lang="ru-RU" altLang="ru-RU" b="1" dirty="0"/>
              <a:t> </a:t>
            </a:r>
            <a:r>
              <a:rPr lang="ru-RU" altLang="ru-RU" b="1" dirty="0" err="1"/>
              <a:t>цінності</a:t>
            </a:r>
            <a:r>
              <a:rPr lang="ru-RU" altLang="ru-RU" b="1" dirty="0"/>
              <a:t>. </a:t>
            </a:r>
            <a:r>
              <a:rPr lang="ru-RU" altLang="ru-RU" b="1" dirty="0" err="1"/>
              <a:t>Виявлення</a:t>
            </a:r>
            <a:r>
              <a:rPr lang="ru-RU" altLang="ru-RU" b="1" dirty="0"/>
              <a:t> </a:t>
            </a:r>
            <a:r>
              <a:rPr lang="ru-RU" altLang="ru-RU" b="1" dirty="0" err="1"/>
              <a:t>даних</a:t>
            </a:r>
            <a:r>
              <a:rPr lang="ru-RU" altLang="ru-RU" b="1" dirty="0"/>
              <a:t> про те, </a:t>
            </a:r>
            <a:r>
              <a:rPr lang="ru-RU" altLang="ru-RU" b="1" dirty="0" err="1"/>
              <a:t>що</a:t>
            </a:r>
            <a:r>
              <a:rPr lang="ru-RU" altLang="ru-RU" b="1" dirty="0"/>
              <a:t> стало предметом </a:t>
            </a:r>
            <a:r>
              <a:rPr lang="ru-RU" altLang="ru-RU" b="1" dirty="0" err="1"/>
              <a:t>розкрадання</a:t>
            </a:r>
            <a:r>
              <a:rPr lang="ru-RU" altLang="ru-RU" b="1" dirty="0"/>
              <a:t> при </a:t>
            </a:r>
            <a:r>
              <a:rPr lang="ru-RU" altLang="ru-RU" b="1" dirty="0" err="1"/>
              <a:t>тій</a:t>
            </a:r>
            <a:r>
              <a:rPr lang="ru-RU" altLang="ru-RU" b="1" dirty="0"/>
              <a:t> </a:t>
            </a:r>
            <a:r>
              <a:rPr lang="ru-RU" altLang="ru-RU" b="1" dirty="0" err="1"/>
              <a:t>чи</a:t>
            </a:r>
            <a:r>
              <a:rPr lang="ru-RU" altLang="ru-RU" b="1" dirty="0"/>
              <a:t> </a:t>
            </a:r>
            <a:r>
              <a:rPr lang="ru-RU" altLang="ru-RU" b="1" dirty="0" err="1"/>
              <a:t>іншій</a:t>
            </a:r>
            <a:r>
              <a:rPr lang="ru-RU" altLang="ru-RU" b="1" dirty="0"/>
              <a:t> </a:t>
            </a:r>
            <a:r>
              <a:rPr lang="ru-RU" altLang="ru-RU" b="1" dirty="0" err="1"/>
              <a:t>фінансово-господарської</a:t>
            </a:r>
            <a:r>
              <a:rPr lang="ru-RU" altLang="ru-RU" b="1" dirty="0"/>
              <a:t> </a:t>
            </a:r>
            <a:r>
              <a:rPr lang="ru-RU" altLang="ru-RU" b="1" dirty="0" err="1"/>
              <a:t>діяльності</a:t>
            </a:r>
            <a:r>
              <a:rPr lang="ru-RU" altLang="ru-RU" b="1" dirty="0"/>
              <a:t>, </a:t>
            </a:r>
            <a:r>
              <a:rPr lang="ru-RU" altLang="ru-RU" b="1" dirty="0" err="1"/>
              <a:t>дозволяє</a:t>
            </a:r>
            <a:r>
              <a:rPr lang="ru-RU" altLang="ru-RU" b="1" dirty="0"/>
              <a:t> </a:t>
            </a:r>
            <a:r>
              <a:rPr lang="ru-RU" altLang="ru-RU" b="1" dirty="0" err="1"/>
              <a:t>краще</a:t>
            </a:r>
            <a:r>
              <a:rPr lang="ru-RU" altLang="ru-RU" b="1" dirty="0"/>
              <a:t> </a:t>
            </a:r>
            <a:r>
              <a:rPr lang="ru-RU" altLang="ru-RU" b="1" dirty="0" err="1"/>
              <a:t>зорієнтуватися</a:t>
            </a:r>
            <a:r>
              <a:rPr lang="ru-RU" altLang="ru-RU" b="1" dirty="0"/>
              <a:t> в </a:t>
            </a:r>
            <a:r>
              <a:rPr lang="ru-RU" altLang="ru-RU" b="1" dirty="0" err="1"/>
              <a:t>можливих</a:t>
            </a:r>
            <a:r>
              <a:rPr lang="ru-RU" altLang="ru-RU" b="1" dirty="0"/>
              <a:t> способах </a:t>
            </a:r>
            <a:r>
              <a:rPr lang="ru-RU" altLang="ru-RU" b="1" dirty="0" err="1"/>
              <a:t>розкрадання</a:t>
            </a:r>
            <a:r>
              <a:rPr lang="ru-RU" altLang="ru-RU" b="1" dirty="0"/>
              <a:t>, </a:t>
            </a:r>
            <a:r>
              <a:rPr lang="ru-RU" altLang="ru-RU" b="1" dirty="0" err="1"/>
              <a:t>його</a:t>
            </a:r>
            <a:r>
              <a:rPr lang="ru-RU" altLang="ru-RU" b="1" dirty="0"/>
              <a:t> </a:t>
            </a:r>
            <a:r>
              <a:rPr lang="ru-RU" altLang="ru-RU" b="1" dirty="0" err="1"/>
              <a:t>суб'єкта</a:t>
            </a:r>
            <a:r>
              <a:rPr lang="ru-RU" altLang="ru-RU" b="1" dirty="0"/>
              <a:t> (</a:t>
            </a:r>
            <a:r>
              <a:rPr lang="ru-RU" altLang="ru-RU" b="1" dirty="0" err="1"/>
              <a:t>суб'єктів</a:t>
            </a:r>
            <a:r>
              <a:rPr lang="ru-RU" altLang="ru-RU" b="1" dirty="0"/>
              <a:t>) і </a:t>
            </a:r>
            <a:r>
              <a:rPr lang="ru-RU" altLang="ru-RU" b="1" dirty="0" smtClean="0"/>
              <a:t>тих </a:t>
            </a:r>
            <a:r>
              <a:rPr lang="ru-RU" altLang="ru-RU" b="1" dirty="0" err="1" smtClean="0"/>
              <a:t>обставинах</a:t>
            </a:r>
            <a:r>
              <a:rPr lang="ru-RU" altLang="ru-RU" b="1" dirty="0" smtClean="0"/>
              <a:t>,</a:t>
            </a:r>
            <a:r>
              <a:rPr lang="ru-RU" altLang="ru-RU" b="1" dirty="0"/>
              <a:t>  </a:t>
            </a:r>
            <a:r>
              <a:rPr lang="ru-RU" altLang="ru-RU" b="1" dirty="0" err="1"/>
              <a:t>що</a:t>
            </a:r>
            <a:r>
              <a:rPr lang="ru-RU" altLang="ru-RU" b="1" dirty="0"/>
              <a:t> </a:t>
            </a:r>
            <a:r>
              <a:rPr lang="ru-RU" altLang="ru-RU" b="1" dirty="0" err="1"/>
              <a:t>сприяли</a:t>
            </a:r>
            <a:r>
              <a:rPr lang="ru-RU" altLang="ru-RU" b="1" dirty="0"/>
              <a:t> </a:t>
            </a:r>
            <a:r>
              <a:rPr lang="ru-RU" altLang="ru-RU" b="1" dirty="0" err="1"/>
              <a:t>даному</a:t>
            </a:r>
            <a:r>
              <a:rPr lang="ru-RU" altLang="ru-RU" b="1" dirty="0"/>
              <a:t> </a:t>
            </a:r>
            <a:r>
              <a:rPr lang="ru-RU" altLang="ru-RU" b="1" dirty="0" err="1" smtClean="0"/>
              <a:t>злочину</a:t>
            </a:r>
            <a:r>
              <a:rPr lang="ru-RU" altLang="ru-RU" b="1" dirty="0" smtClean="0"/>
              <a:t>.</a:t>
            </a:r>
            <a:endParaRPr lang="ru-RU" altLang="ru-RU" b="1" dirty="0"/>
          </a:p>
        </p:txBody>
      </p:sp>
    </p:spTree>
    <p:extLst>
      <p:ext uri="{BB962C8B-B14F-4D97-AF65-F5344CB8AC3E}">
        <p14:creationId xmlns:p14="http://schemas.microsoft.com/office/powerpoint/2010/main" val="226010944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94946"/>
                                        </p:tgtEl>
                                        <p:attrNameLst>
                                          <p:attrName>style.visibility</p:attrName>
                                        </p:attrNameLst>
                                      </p:cBhvr>
                                      <p:to>
                                        <p:strVal val="visible"/>
                                      </p:to>
                                    </p:set>
                                    <p:animEffect transition="in" filter="wipe(down)">
                                      <p:cBhvr>
                                        <p:cTn id="7" dur="500"/>
                                        <p:tgtEl>
                                          <p:spTgt spid="594946"/>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94947">
                                            <p:txEl>
                                              <p:pRg st="0" end="0"/>
                                            </p:txEl>
                                          </p:spTgt>
                                        </p:tgtEl>
                                        <p:attrNameLst>
                                          <p:attrName>style.visibility</p:attrName>
                                        </p:attrNameLst>
                                      </p:cBhvr>
                                      <p:to>
                                        <p:strVal val="visible"/>
                                      </p:to>
                                    </p:set>
                                    <p:animEffect transition="in" filter="fade">
                                      <p:cBhvr>
                                        <p:cTn id="11" dur="1000">
                                          <p:stCondLst>
                                            <p:cond delay="0"/>
                                          </p:stCondLst>
                                        </p:cTn>
                                        <p:tgtEl>
                                          <p:spTgt spid="594947">
                                            <p:txEl>
                                              <p:pRg st="0" end="0"/>
                                            </p:txEl>
                                          </p:spTgt>
                                        </p:tgtEl>
                                      </p:cBhvr>
                                    </p:animEffect>
                                    <p:anim calcmode="lin" valueType="num">
                                      <p:cBhvr>
                                        <p:cTn id="12" dur="1000" fill="hold">
                                          <p:stCondLst>
                                            <p:cond delay="0"/>
                                          </p:stCondLst>
                                        </p:cTn>
                                        <p:tgtEl>
                                          <p:spTgt spid="594947">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9494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946" grpId="0"/>
      <p:bldP spid="594947" grpId="0" build="p"/>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a:xfrm>
            <a:off x="195263" y="228600"/>
            <a:ext cx="8193087" cy="914400"/>
          </a:xfrm>
        </p:spPr>
        <p:txBody>
          <a:bodyPr>
            <a:normAutofit fontScale="90000"/>
          </a:bodyPr>
          <a:lstStyle/>
          <a:p>
            <a:pPr algn="ctr"/>
            <a:r>
              <a:rPr lang="uk-UA" altLang="ru-RU" sz="3200" b="1" dirty="0" smtClean="0"/>
              <a:t>Способи розкрадань, що скоєні шляхом привласнення чи розтрати</a:t>
            </a:r>
            <a:endParaRPr lang="uk-UA" altLang="ru-RU" sz="3200" b="1" dirty="0"/>
          </a:p>
        </p:txBody>
      </p:sp>
      <p:sp>
        <p:nvSpPr>
          <p:cNvPr id="595971" name="Rectangle 3"/>
          <p:cNvSpPr>
            <a:spLocks noGrp="1" noChangeArrowheads="1"/>
          </p:cNvSpPr>
          <p:nvPr>
            <p:ph type="body" idx="1"/>
          </p:nvPr>
        </p:nvSpPr>
        <p:spPr>
          <a:xfrm>
            <a:off x="468313" y="1412875"/>
            <a:ext cx="8135937" cy="4895850"/>
          </a:xfrm>
        </p:spPr>
        <p:txBody>
          <a:bodyPr/>
          <a:lstStyle/>
          <a:p>
            <a:pPr marL="609600" indent="-609600" algn="ctr">
              <a:buFont typeface="Wingdings" pitchFamily="2" charset="2"/>
              <a:buNone/>
            </a:pPr>
            <a:r>
              <a:rPr lang="ru-RU" altLang="ru-RU" b="1">
                <a:solidFill>
                  <a:srgbClr val="FF0000"/>
                </a:solidFill>
              </a:rPr>
              <a:t>За способом їх вчинення:</a:t>
            </a:r>
          </a:p>
          <a:p>
            <a:pPr marL="609600" indent="-609600">
              <a:buFont typeface="Wingdings" pitchFamily="2" charset="2"/>
              <a:buNone/>
            </a:pPr>
            <a:r>
              <a:rPr lang="ru-RU" altLang="ru-RU" b="1"/>
              <a:t>1)  прості розкрадання, тобто вчинені шляхом безпосереднього незаконного заволодіння майном без будь-яких хитрощів і маскування, наприклад привласнення і розтрата грошей касиром;</a:t>
            </a:r>
          </a:p>
        </p:txBody>
      </p:sp>
    </p:spTree>
    <p:extLst>
      <p:ext uri="{BB962C8B-B14F-4D97-AF65-F5344CB8AC3E}">
        <p14:creationId xmlns:p14="http://schemas.microsoft.com/office/powerpoint/2010/main" val="13019537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95970"/>
                                        </p:tgtEl>
                                        <p:attrNameLst>
                                          <p:attrName>style.visibility</p:attrName>
                                        </p:attrNameLst>
                                      </p:cBhvr>
                                      <p:to>
                                        <p:strVal val="visible"/>
                                      </p:to>
                                    </p:set>
                                    <p:animEffect transition="in" filter="wipe(down)">
                                      <p:cBhvr>
                                        <p:cTn id="7" dur="500"/>
                                        <p:tgtEl>
                                          <p:spTgt spid="59597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95971">
                                            <p:txEl>
                                              <p:pRg st="0" end="0"/>
                                            </p:txEl>
                                          </p:spTgt>
                                        </p:tgtEl>
                                        <p:attrNameLst>
                                          <p:attrName>style.visibility</p:attrName>
                                        </p:attrNameLst>
                                      </p:cBhvr>
                                      <p:to>
                                        <p:strVal val="visible"/>
                                      </p:to>
                                    </p:set>
                                    <p:animEffect transition="in" filter="fade">
                                      <p:cBhvr>
                                        <p:cTn id="11" dur="1000">
                                          <p:stCondLst>
                                            <p:cond delay="0"/>
                                          </p:stCondLst>
                                        </p:cTn>
                                        <p:tgtEl>
                                          <p:spTgt spid="595971">
                                            <p:txEl>
                                              <p:pRg st="0" end="0"/>
                                            </p:txEl>
                                          </p:spTgt>
                                        </p:tgtEl>
                                      </p:cBhvr>
                                    </p:animEffect>
                                    <p:anim calcmode="lin" valueType="num">
                                      <p:cBhvr>
                                        <p:cTn id="12" dur="1000" fill="hold">
                                          <p:stCondLst>
                                            <p:cond delay="0"/>
                                          </p:stCondLst>
                                        </p:cTn>
                                        <p:tgtEl>
                                          <p:spTgt spid="59597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95971">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95971">
                                            <p:txEl>
                                              <p:pRg st="1" end="1"/>
                                            </p:txEl>
                                          </p:spTgt>
                                        </p:tgtEl>
                                        <p:attrNameLst>
                                          <p:attrName>style.visibility</p:attrName>
                                        </p:attrNameLst>
                                      </p:cBhvr>
                                      <p:to>
                                        <p:strVal val="visible"/>
                                      </p:to>
                                    </p:set>
                                    <p:animEffect transition="in" filter="fade">
                                      <p:cBhvr>
                                        <p:cTn id="17" dur="1000">
                                          <p:stCondLst>
                                            <p:cond delay="0"/>
                                          </p:stCondLst>
                                        </p:cTn>
                                        <p:tgtEl>
                                          <p:spTgt spid="595971">
                                            <p:txEl>
                                              <p:pRg st="1" end="1"/>
                                            </p:txEl>
                                          </p:spTgt>
                                        </p:tgtEl>
                                      </p:cBhvr>
                                    </p:animEffect>
                                    <p:anim calcmode="lin" valueType="num">
                                      <p:cBhvr>
                                        <p:cTn id="18" dur="1000" fill="hold">
                                          <p:stCondLst>
                                            <p:cond delay="0"/>
                                          </p:stCondLst>
                                        </p:cTn>
                                        <p:tgtEl>
                                          <p:spTgt spid="595971">
                                            <p:txEl>
                                              <p:pRg st="1" end="1"/>
                                            </p:txEl>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9597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5970" grpId="0"/>
      <p:bldP spid="595971"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3200" b="1" dirty="0" err="1"/>
              <a:t>Способи</a:t>
            </a:r>
            <a:r>
              <a:rPr lang="ru-RU" altLang="ru-RU" sz="3200" b="1" dirty="0"/>
              <a:t> </a:t>
            </a:r>
            <a:r>
              <a:rPr lang="ru-RU" altLang="ru-RU" sz="3200" b="1" dirty="0" err="1"/>
              <a:t>розкрадань</a:t>
            </a:r>
            <a:r>
              <a:rPr lang="ru-RU" altLang="ru-RU" sz="3200" b="1" dirty="0"/>
              <a:t>, </a:t>
            </a:r>
            <a:r>
              <a:rPr lang="ru-RU" altLang="ru-RU" sz="3200" b="1" dirty="0" err="1" smtClean="0"/>
              <a:t>що</a:t>
            </a:r>
            <a:r>
              <a:rPr lang="ru-RU" altLang="ru-RU" sz="3200" b="1" dirty="0" smtClean="0"/>
              <a:t> </a:t>
            </a:r>
            <a:r>
              <a:rPr lang="ru-RU" altLang="ru-RU" sz="3200" b="1" dirty="0" err="1" smtClean="0"/>
              <a:t>скоєні</a:t>
            </a:r>
            <a:r>
              <a:rPr lang="ru-RU" altLang="ru-RU" sz="3200" b="1" dirty="0" smtClean="0"/>
              <a:t> </a:t>
            </a:r>
            <a:r>
              <a:rPr lang="ru-RU" altLang="ru-RU" sz="3200" b="1" dirty="0"/>
              <a:t>шляхом </a:t>
            </a:r>
            <a:r>
              <a:rPr lang="ru-RU" altLang="ru-RU" sz="3200" b="1" dirty="0" err="1"/>
              <a:t>привласнення</a:t>
            </a:r>
            <a:r>
              <a:rPr lang="ru-RU" altLang="ru-RU" sz="3200" b="1" dirty="0"/>
              <a:t> </a:t>
            </a:r>
            <a:r>
              <a:rPr lang="ru-RU" altLang="ru-RU" sz="3200" b="1" dirty="0" err="1" smtClean="0"/>
              <a:t>чи</a:t>
            </a:r>
            <a:r>
              <a:rPr lang="ru-RU" altLang="ru-RU" sz="3200" b="1" dirty="0" smtClean="0"/>
              <a:t> </a:t>
            </a:r>
            <a:r>
              <a:rPr lang="ru-RU" altLang="ru-RU" sz="3200" b="1" dirty="0" err="1"/>
              <a:t>розтрати</a:t>
            </a:r>
            <a:endParaRPr lang="ru-RU" altLang="ru-RU" sz="3200" b="1" dirty="0"/>
          </a:p>
        </p:txBody>
      </p:sp>
      <p:sp>
        <p:nvSpPr>
          <p:cNvPr id="596995" name="Rectangle 3"/>
          <p:cNvSpPr>
            <a:spLocks noGrp="1" noChangeArrowheads="1"/>
          </p:cNvSpPr>
          <p:nvPr>
            <p:ph type="body" idx="1"/>
          </p:nvPr>
        </p:nvSpPr>
        <p:spPr>
          <a:xfrm>
            <a:off x="0" y="1341438"/>
            <a:ext cx="9144000" cy="5183187"/>
          </a:xfrm>
        </p:spPr>
        <p:txBody>
          <a:bodyPr/>
          <a:lstStyle/>
          <a:p>
            <a:pPr marL="609600" indent="-609600" algn="ctr">
              <a:buFont typeface="Wingdings" pitchFamily="2" charset="2"/>
              <a:buNone/>
            </a:pPr>
            <a:r>
              <a:rPr lang="ru-RU" altLang="ru-RU" sz="2400" b="1" dirty="0"/>
              <a:t>2) </a:t>
            </a:r>
            <a:r>
              <a:rPr lang="ru-RU" altLang="ru-RU" sz="2400" b="1" dirty="0" err="1">
                <a:solidFill>
                  <a:srgbClr val="FF0000"/>
                </a:solidFill>
              </a:rPr>
              <a:t>замасковані</a:t>
            </a:r>
            <a:r>
              <a:rPr lang="ru-RU" altLang="ru-RU" sz="2400" b="1" dirty="0">
                <a:solidFill>
                  <a:srgbClr val="FF0000"/>
                </a:solidFill>
              </a:rPr>
              <a:t> </a:t>
            </a:r>
            <a:r>
              <a:rPr lang="ru-RU" altLang="ru-RU" sz="2400" b="1" dirty="0" err="1">
                <a:solidFill>
                  <a:srgbClr val="FF0000"/>
                </a:solidFill>
              </a:rPr>
              <a:t>розкрадання</a:t>
            </a:r>
            <a:r>
              <a:rPr lang="ru-RU" altLang="ru-RU" sz="2400" b="1" dirty="0"/>
              <a:t>, </a:t>
            </a:r>
            <a:r>
              <a:rPr lang="ru-RU" altLang="ru-RU" sz="2400" b="1" dirty="0" err="1"/>
              <a:t>вчинені</a:t>
            </a:r>
            <a:r>
              <a:rPr lang="ru-RU" altLang="ru-RU" sz="2400" b="1" dirty="0"/>
              <a:t> з </a:t>
            </a:r>
            <a:r>
              <a:rPr lang="ru-RU" altLang="ru-RU" sz="2400" b="1" dirty="0" err="1"/>
              <a:t>використанням</a:t>
            </a:r>
            <a:r>
              <a:rPr lang="ru-RU" altLang="ru-RU" sz="2400" b="1" dirty="0"/>
              <a:t>:</a:t>
            </a:r>
            <a:r>
              <a:rPr lang="ru-RU" altLang="ru-RU" sz="2500" b="1" dirty="0"/>
              <a:t>       </a:t>
            </a:r>
          </a:p>
          <a:p>
            <a:pPr marL="609600" indent="-609600">
              <a:buClr>
                <a:schemeClr val="tx1"/>
              </a:buClr>
              <a:buFont typeface="Wingdings" pitchFamily="2" charset="2"/>
              <a:buNone/>
            </a:pPr>
            <a:r>
              <a:rPr lang="ru-RU" altLang="ru-RU" sz="2400" b="1" dirty="0"/>
              <a:t>	а) </a:t>
            </a:r>
            <a:r>
              <a:rPr lang="ru-RU" altLang="ru-RU" sz="2400" b="1" dirty="0" err="1" smtClean="0"/>
              <a:t>підробки</a:t>
            </a:r>
            <a:r>
              <a:rPr lang="ru-RU" altLang="ru-RU" sz="2400" b="1" dirty="0" smtClean="0"/>
              <a:t> </a:t>
            </a:r>
            <a:r>
              <a:rPr lang="ru-RU" altLang="ru-RU" sz="2400" b="1" dirty="0" err="1"/>
              <a:t>облікових</a:t>
            </a:r>
            <a:r>
              <a:rPr lang="ru-RU" altLang="ru-RU" sz="2400" b="1" dirty="0"/>
              <a:t> </a:t>
            </a:r>
            <a:r>
              <a:rPr lang="ru-RU" altLang="ru-RU" sz="2400" b="1" dirty="0" err="1"/>
              <a:t>документів</a:t>
            </a:r>
            <a:r>
              <a:rPr lang="ru-RU" altLang="ru-RU" sz="2400" b="1" dirty="0"/>
              <a:t>, </a:t>
            </a:r>
            <a:r>
              <a:rPr lang="ru-RU" altLang="ru-RU" sz="2400" b="1" dirty="0" err="1"/>
              <a:t>прибуткових</a:t>
            </a:r>
            <a:r>
              <a:rPr lang="ru-RU" altLang="ru-RU" sz="2400" b="1" dirty="0"/>
              <a:t> </a:t>
            </a:r>
            <a:r>
              <a:rPr lang="ru-RU" altLang="ru-RU" sz="2400" b="1" dirty="0" err="1"/>
              <a:t>або</a:t>
            </a:r>
            <a:r>
              <a:rPr lang="ru-RU" altLang="ru-RU" sz="2400" b="1" dirty="0"/>
              <a:t> </a:t>
            </a:r>
            <a:r>
              <a:rPr lang="ru-RU" altLang="ru-RU" sz="2400" b="1" dirty="0" err="1"/>
              <a:t>видаткових</a:t>
            </a:r>
            <a:r>
              <a:rPr lang="ru-RU" altLang="ru-RU" sz="2400" b="1" dirty="0"/>
              <a:t> </a:t>
            </a:r>
            <a:r>
              <a:rPr lang="ru-RU" altLang="ru-RU" sz="2400" b="1" dirty="0" err="1"/>
              <a:t>записів</a:t>
            </a:r>
            <a:r>
              <a:rPr lang="ru-RU" altLang="ru-RU" sz="2400" b="1" dirty="0"/>
              <a:t> в </a:t>
            </a:r>
            <a:r>
              <a:rPr lang="ru-RU" altLang="ru-RU" sz="2400" b="1" dirty="0" err="1"/>
              <a:t>облікових</a:t>
            </a:r>
            <a:r>
              <a:rPr lang="ru-RU" altLang="ru-RU" sz="2400" b="1" dirty="0"/>
              <a:t> </a:t>
            </a:r>
            <a:r>
              <a:rPr lang="ru-RU" altLang="ru-RU" sz="2400" b="1" dirty="0" err="1"/>
              <a:t>регістрах</a:t>
            </a:r>
            <a:r>
              <a:rPr lang="ru-RU" altLang="ru-RU" sz="2400" b="1" dirty="0"/>
              <a:t>; </a:t>
            </a:r>
          </a:p>
          <a:p>
            <a:pPr marL="609600" indent="-609600">
              <a:buClr>
                <a:schemeClr val="tx1"/>
              </a:buClr>
              <a:buFont typeface="Wingdings" pitchFamily="2" charset="2"/>
              <a:buNone/>
            </a:pPr>
            <a:r>
              <a:rPr lang="ru-RU" altLang="ru-RU" sz="2400" b="1" dirty="0"/>
              <a:t>	б) </a:t>
            </a:r>
            <a:r>
              <a:rPr lang="ru-RU" altLang="ru-RU" sz="2400" b="1" dirty="0" err="1"/>
              <a:t>створення</a:t>
            </a:r>
            <a:r>
              <a:rPr lang="ru-RU" altLang="ru-RU" sz="2400" b="1" dirty="0"/>
              <a:t> </a:t>
            </a:r>
            <a:r>
              <a:rPr lang="ru-RU" altLang="ru-RU" sz="2400" b="1" dirty="0" err="1"/>
              <a:t>неврахованих</a:t>
            </a:r>
            <a:r>
              <a:rPr lang="ru-RU" altLang="ru-RU" sz="2400" b="1" dirty="0"/>
              <a:t> </a:t>
            </a:r>
            <a:r>
              <a:rPr lang="ru-RU" altLang="ru-RU" sz="2400" b="1" dirty="0" err="1"/>
              <a:t>надлишків</a:t>
            </a:r>
            <a:r>
              <a:rPr lang="ru-RU" altLang="ru-RU" sz="2400" b="1" dirty="0"/>
              <a:t> у </a:t>
            </a:r>
            <a:r>
              <a:rPr lang="ru-RU" altLang="ru-RU" sz="2400" b="1" dirty="0" err="1"/>
              <a:t>торгових</a:t>
            </a:r>
            <a:r>
              <a:rPr lang="ru-RU" altLang="ru-RU" sz="2400" b="1" dirty="0"/>
              <a:t> і </a:t>
            </a:r>
            <a:r>
              <a:rPr lang="ru-RU" altLang="ru-RU" sz="2400" b="1" dirty="0" err="1"/>
              <a:t>складських</a:t>
            </a:r>
            <a:r>
              <a:rPr lang="ru-RU" altLang="ru-RU" sz="2400" b="1" dirty="0"/>
              <a:t> </a:t>
            </a:r>
            <a:r>
              <a:rPr lang="ru-RU" altLang="ru-RU" sz="2400" b="1" dirty="0" err="1"/>
              <a:t>організаціях</a:t>
            </a:r>
            <a:r>
              <a:rPr lang="ru-RU" altLang="ru-RU" sz="2400" b="1" dirty="0"/>
              <a:t>; </a:t>
            </a:r>
          </a:p>
          <a:p>
            <a:pPr marL="609600" indent="-609600">
              <a:buClr>
                <a:schemeClr val="tx1"/>
              </a:buClr>
              <a:buFont typeface="Wingdings" pitchFamily="2" charset="2"/>
              <a:buNone/>
            </a:pPr>
            <a:r>
              <a:rPr lang="ru-RU" altLang="ru-RU" sz="2400" b="1" dirty="0"/>
              <a:t>	в) </a:t>
            </a:r>
            <a:r>
              <a:rPr lang="ru-RU" altLang="ru-RU" sz="2400" b="1" dirty="0" err="1"/>
              <a:t>створення</a:t>
            </a:r>
            <a:r>
              <a:rPr lang="ru-RU" altLang="ru-RU" sz="2400" b="1" dirty="0"/>
              <a:t> </a:t>
            </a:r>
            <a:r>
              <a:rPr lang="ru-RU" altLang="ru-RU" sz="2400" b="1" dirty="0" err="1"/>
              <a:t>неврахованих</a:t>
            </a:r>
            <a:r>
              <a:rPr lang="ru-RU" altLang="ru-RU" sz="2400" b="1" dirty="0"/>
              <a:t> </a:t>
            </a:r>
            <a:r>
              <a:rPr lang="ru-RU" altLang="ru-RU" sz="2400" b="1" dirty="0" err="1"/>
              <a:t>надлишків</a:t>
            </a:r>
            <a:r>
              <a:rPr lang="ru-RU" altLang="ru-RU" sz="2400" b="1" dirty="0"/>
              <a:t> у </a:t>
            </a:r>
            <a:r>
              <a:rPr lang="ru-RU" altLang="ru-RU" sz="2400" b="1" dirty="0" err="1"/>
              <a:t>процесі</a:t>
            </a:r>
            <a:r>
              <a:rPr lang="ru-RU" altLang="ru-RU" sz="2400" b="1" dirty="0"/>
              <a:t> </a:t>
            </a:r>
            <a:r>
              <a:rPr lang="ru-RU" altLang="ru-RU" sz="2400" b="1" dirty="0" err="1"/>
              <a:t>виробництва</a:t>
            </a:r>
            <a:r>
              <a:rPr lang="ru-RU" altLang="ru-RU" sz="2400" b="1" dirty="0"/>
              <a:t>; </a:t>
            </a:r>
          </a:p>
          <a:p>
            <a:pPr marL="609600" indent="-609600">
              <a:buClr>
                <a:schemeClr val="tx1"/>
              </a:buClr>
              <a:buFont typeface="Wingdings" pitchFamily="2" charset="2"/>
              <a:buNone/>
            </a:pPr>
            <a:r>
              <a:rPr lang="ru-RU" altLang="ru-RU" sz="2400" b="1" dirty="0"/>
              <a:t>	г) незаконного та обманного </a:t>
            </a:r>
            <a:r>
              <a:rPr lang="ru-RU" altLang="ru-RU" sz="2400" b="1" dirty="0" err="1"/>
              <a:t>отримання</a:t>
            </a:r>
            <a:r>
              <a:rPr lang="ru-RU" altLang="ru-RU" sz="2400" b="1" dirty="0"/>
              <a:t> </a:t>
            </a:r>
            <a:r>
              <a:rPr lang="ru-RU" altLang="ru-RU" sz="2400" b="1" dirty="0" err="1"/>
              <a:t>грошових</a:t>
            </a:r>
            <a:r>
              <a:rPr lang="ru-RU" altLang="ru-RU" sz="2400" b="1" dirty="0"/>
              <a:t> </a:t>
            </a:r>
            <a:r>
              <a:rPr lang="ru-RU" altLang="ru-RU" sz="2400" b="1" dirty="0" err="1"/>
              <a:t>коштів</a:t>
            </a:r>
            <a:r>
              <a:rPr lang="ru-RU" altLang="ru-RU" sz="2400" b="1" dirty="0"/>
              <a:t> </a:t>
            </a:r>
            <a:r>
              <a:rPr lang="ru-RU" altLang="ru-RU" sz="2400" b="1" dirty="0" err="1" smtClean="0"/>
              <a:t>тощо</a:t>
            </a:r>
            <a:r>
              <a:rPr lang="ru-RU" altLang="ru-RU" sz="2400" b="1" dirty="0" smtClean="0"/>
              <a:t>. </a:t>
            </a:r>
            <a:endParaRPr lang="ru-RU" altLang="ru-RU" sz="2400" b="1" dirty="0"/>
          </a:p>
          <a:p>
            <a:pPr marL="609600" indent="-609600">
              <a:buClr>
                <a:schemeClr val="tx1"/>
              </a:buClr>
              <a:buFont typeface="Wingdings" pitchFamily="2" charset="2"/>
              <a:buNone/>
            </a:pPr>
            <a:r>
              <a:rPr lang="ru-RU" altLang="ru-RU" sz="2400" b="1" dirty="0"/>
              <a:t>		</a:t>
            </a:r>
            <a:r>
              <a:rPr lang="ru-RU" altLang="ru-RU" sz="2400" b="1" dirty="0" err="1"/>
              <a:t>Іноді</a:t>
            </a:r>
            <a:r>
              <a:rPr lang="ru-RU" altLang="ru-RU" sz="2400" b="1" dirty="0"/>
              <a:t> </a:t>
            </a:r>
            <a:r>
              <a:rPr lang="ru-RU" altLang="ru-RU" sz="2400" b="1" dirty="0" err="1"/>
              <a:t>ці</a:t>
            </a:r>
            <a:r>
              <a:rPr lang="ru-RU" altLang="ru-RU" sz="2400" b="1" dirty="0"/>
              <a:t> </a:t>
            </a:r>
            <a:r>
              <a:rPr lang="ru-RU" altLang="ru-RU" sz="2400" b="1" dirty="0" err="1"/>
              <a:t>розкрадання</a:t>
            </a:r>
            <a:r>
              <a:rPr lang="ru-RU" altLang="ru-RU" sz="2400" b="1" dirty="0"/>
              <a:t> </a:t>
            </a:r>
            <a:r>
              <a:rPr lang="ru-RU" altLang="ru-RU" sz="2400" b="1" dirty="0" err="1"/>
              <a:t>інсценуються</a:t>
            </a:r>
            <a:r>
              <a:rPr lang="ru-RU" altLang="ru-RU" sz="2400" b="1" dirty="0"/>
              <a:t> </a:t>
            </a:r>
            <a:r>
              <a:rPr lang="ru-RU" altLang="ru-RU" sz="2400" b="1" dirty="0" err="1"/>
              <a:t>крадіжками</a:t>
            </a:r>
            <a:r>
              <a:rPr lang="ru-RU" altLang="ru-RU" sz="2400" b="1" dirty="0"/>
              <a:t>, </a:t>
            </a:r>
            <a:r>
              <a:rPr lang="ru-RU" altLang="ru-RU" sz="2400" b="1" dirty="0" err="1"/>
              <a:t>розбоями</a:t>
            </a:r>
            <a:r>
              <a:rPr lang="ru-RU" altLang="ru-RU" sz="2400" b="1" dirty="0"/>
              <a:t>, </a:t>
            </a:r>
            <a:r>
              <a:rPr lang="ru-RU" altLang="ru-RU" sz="2400" b="1" dirty="0" err="1"/>
              <a:t>пограбуваннями</a:t>
            </a:r>
            <a:r>
              <a:rPr lang="ru-RU" altLang="ru-RU" sz="2400" b="1" dirty="0"/>
              <a:t> і </a:t>
            </a:r>
            <a:r>
              <a:rPr lang="ru-RU" altLang="ru-RU" sz="2400" b="1" dirty="0" err="1"/>
              <a:t>пожежами</a:t>
            </a:r>
            <a:r>
              <a:rPr lang="ru-RU" altLang="ru-RU" sz="2400" b="1" dirty="0"/>
              <a:t>.</a:t>
            </a:r>
          </a:p>
        </p:txBody>
      </p:sp>
    </p:spTree>
    <p:extLst>
      <p:ext uri="{BB962C8B-B14F-4D97-AF65-F5344CB8AC3E}">
        <p14:creationId xmlns:p14="http://schemas.microsoft.com/office/powerpoint/2010/main" val="230934663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96995">
                                            <p:txEl>
                                              <p:pRg st="0" end="0"/>
                                            </p:txEl>
                                          </p:spTgt>
                                        </p:tgtEl>
                                        <p:attrNameLst>
                                          <p:attrName>style.visibility</p:attrName>
                                        </p:attrNameLst>
                                      </p:cBhvr>
                                      <p:to>
                                        <p:strVal val="visible"/>
                                      </p:to>
                                    </p:set>
                                    <p:animEffect transition="in" filter="fade">
                                      <p:cBhvr>
                                        <p:cTn id="7" dur="1000">
                                          <p:stCondLst>
                                            <p:cond delay="0"/>
                                          </p:stCondLst>
                                        </p:cTn>
                                        <p:tgtEl>
                                          <p:spTgt spid="596995">
                                            <p:txEl>
                                              <p:pRg st="0" end="0"/>
                                            </p:txEl>
                                          </p:spTgt>
                                        </p:tgtEl>
                                      </p:cBhvr>
                                    </p:animEffect>
                                    <p:anim calcmode="lin" valueType="num">
                                      <p:cBhvr>
                                        <p:cTn id="8" dur="1000" fill="hold">
                                          <p:stCondLst>
                                            <p:cond delay="0"/>
                                          </p:stCondLst>
                                        </p:cTn>
                                        <p:tgtEl>
                                          <p:spTgt spid="59699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96995">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96995">
                                            <p:txEl>
                                              <p:pRg st="1" end="1"/>
                                            </p:txEl>
                                          </p:spTgt>
                                        </p:tgtEl>
                                        <p:attrNameLst>
                                          <p:attrName>style.visibility</p:attrName>
                                        </p:attrNameLst>
                                      </p:cBhvr>
                                      <p:to>
                                        <p:strVal val="visible"/>
                                      </p:to>
                                    </p:set>
                                    <p:animEffect transition="in" filter="fade">
                                      <p:cBhvr>
                                        <p:cTn id="13" dur="1000">
                                          <p:stCondLst>
                                            <p:cond delay="0"/>
                                          </p:stCondLst>
                                        </p:cTn>
                                        <p:tgtEl>
                                          <p:spTgt spid="596995">
                                            <p:txEl>
                                              <p:pRg st="1" end="1"/>
                                            </p:txEl>
                                          </p:spTgt>
                                        </p:tgtEl>
                                      </p:cBhvr>
                                    </p:animEffect>
                                    <p:anim calcmode="lin" valueType="num">
                                      <p:cBhvr>
                                        <p:cTn id="14" dur="1000" fill="hold">
                                          <p:stCondLst>
                                            <p:cond delay="0"/>
                                          </p:stCondLst>
                                        </p:cTn>
                                        <p:tgtEl>
                                          <p:spTgt spid="596995">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96995">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596995">
                                            <p:txEl>
                                              <p:pRg st="2" end="2"/>
                                            </p:txEl>
                                          </p:spTgt>
                                        </p:tgtEl>
                                        <p:attrNameLst>
                                          <p:attrName>style.visibility</p:attrName>
                                        </p:attrNameLst>
                                      </p:cBhvr>
                                      <p:to>
                                        <p:strVal val="visible"/>
                                      </p:to>
                                    </p:set>
                                    <p:animEffect transition="in" filter="fade">
                                      <p:cBhvr>
                                        <p:cTn id="19" dur="1000">
                                          <p:stCondLst>
                                            <p:cond delay="0"/>
                                          </p:stCondLst>
                                        </p:cTn>
                                        <p:tgtEl>
                                          <p:spTgt spid="596995">
                                            <p:txEl>
                                              <p:pRg st="2" end="2"/>
                                            </p:txEl>
                                          </p:spTgt>
                                        </p:tgtEl>
                                      </p:cBhvr>
                                    </p:animEffect>
                                    <p:anim calcmode="lin" valueType="num">
                                      <p:cBhvr>
                                        <p:cTn id="20" dur="1000" fill="hold">
                                          <p:stCondLst>
                                            <p:cond delay="0"/>
                                          </p:stCondLst>
                                        </p:cTn>
                                        <p:tgtEl>
                                          <p:spTgt spid="596995">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596995">
                                            <p:txEl>
                                              <p:pRg st="2" end="2"/>
                                            </p:txEl>
                                          </p:spTgt>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3000"/>
                            </p:stCondLst>
                            <p:childTnLst>
                              <p:par>
                                <p:cTn id="23" presetID="40" presetClass="entr" presetSubtype="0" fill="hold" grpId="0" nodeType="afterEffect">
                                  <p:stCondLst>
                                    <p:cond delay="0"/>
                                  </p:stCondLst>
                                  <p:childTnLst>
                                    <p:set>
                                      <p:cBhvr>
                                        <p:cTn id="24" dur="1" fill="hold">
                                          <p:stCondLst>
                                            <p:cond delay="0"/>
                                          </p:stCondLst>
                                        </p:cTn>
                                        <p:tgtEl>
                                          <p:spTgt spid="596995">
                                            <p:txEl>
                                              <p:pRg st="3" end="3"/>
                                            </p:txEl>
                                          </p:spTgt>
                                        </p:tgtEl>
                                        <p:attrNameLst>
                                          <p:attrName>style.visibility</p:attrName>
                                        </p:attrNameLst>
                                      </p:cBhvr>
                                      <p:to>
                                        <p:strVal val="visible"/>
                                      </p:to>
                                    </p:set>
                                    <p:animEffect transition="in" filter="fade">
                                      <p:cBhvr>
                                        <p:cTn id="25" dur="1000">
                                          <p:stCondLst>
                                            <p:cond delay="0"/>
                                          </p:stCondLst>
                                        </p:cTn>
                                        <p:tgtEl>
                                          <p:spTgt spid="596995">
                                            <p:txEl>
                                              <p:pRg st="3" end="3"/>
                                            </p:txEl>
                                          </p:spTgt>
                                        </p:tgtEl>
                                      </p:cBhvr>
                                    </p:animEffect>
                                    <p:anim calcmode="lin" valueType="num">
                                      <p:cBhvr>
                                        <p:cTn id="26" dur="1000" fill="hold">
                                          <p:stCondLst>
                                            <p:cond delay="0"/>
                                          </p:stCondLst>
                                        </p:cTn>
                                        <p:tgtEl>
                                          <p:spTgt spid="596995">
                                            <p:txEl>
                                              <p:pRg st="3" end="3"/>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596995">
                                            <p:txEl>
                                              <p:pRg st="3" end="3"/>
                                            </p:txEl>
                                          </p:spTgt>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4000"/>
                            </p:stCondLst>
                            <p:childTnLst>
                              <p:par>
                                <p:cTn id="29" presetID="40" presetClass="entr" presetSubtype="0" fill="hold" grpId="0" nodeType="afterEffect">
                                  <p:stCondLst>
                                    <p:cond delay="0"/>
                                  </p:stCondLst>
                                  <p:childTnLst>
                                    <p:set>
                                      <p:cBhvr>
                                        <p:cTn id="30" dur="1" fill="hold">
                                          <p:stCondLst>
                                            <p:cond delay="0"/>
                                          </p:stCondLst>
                                        </p:cTn>
                                        <p:tgtEl>
                                          <p:spTgt spid="596995">
                                            <p:txEl>
                                              <p:pRg st="4" end="4"/>
                                            </p:txEl>
                                          </p:spTgt>
                                        </p:tgtEl>
                                        <p:attrNameLst>
                                          <p:attrName>style.visibility</p:attrName>
                                        </p:attrNameLst>
                                      </p:cBhvr>
                                      <p:to>
                                        <p:strVal val="visible"/>
                                      </p:to>
                                    </p:set>
                                    <p:animEffect transition="in" filter="fade">
                                      <p:cBhvr>
                                        <p:cTn id="31" dur="1000">
                                          <p:stCondLst>
                                            <p:cond delay="0"/>
                                          </p:stCondLst>
                                        </p:cTn>
                                        <p:tgtEl>
                                          <p:spTgt spid="596995">
                                            <p:txEl>
                                              <p:pRg st="4" end="4"/>
                                            </p:txEl>
                                          </p:spTgt>
                                        </p:tgtEl>
                                      </p:cBhvr>
                                    </p:animEffect>
                                    <p:anim calcmode="lin" valueType="num">
                                      <p:cBhvr>
                                        <p:cTn id="32" dur="1000" fill="hold">
                                          <p:stCondLst>
                                            <p:cond delay="0"/>
                                          </p:stCondLst>
                                        </p:cTn>
                                        <p:tgtEl>
                                          <p:spTgt spid="596995">
                                            <p:txEl>
                                              <p:pRg st="4" end="4"/>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596995">
                                            <p:txEl>
                                              <p:pRg st="4" end="4"/>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5000"/>
                            </p:stCondLst>
                            <p:childTnLst>
                              <p:par>
                                <p:cTn id="35" presetID="40" presetClass="entr" presetSubtype="0" fill="hold" grpId="0" nodeType="afterEffect">
                                  <p:stCondLst>
                                    <p:cond delay="0"/>
                                  </p:stCondLst>
                                  <p:childTnLst>
                                    <p:set>
                                      <p:cBhvr>
                                        <p:cTn id="36" dur="1" fill="hold">
                                          <p:stCondLst>
                                            <p:cond delay="0"/>
                                          </p:stCondLst>
                                        </p:cTn>
                                        <p:tgtEl>
                                          <p:spTgt spid="596995">
                                            <p:txEl>
                                              <p:pRg st="5" end="5"/>
                                            </p:txEl>
                                          </p:spTgt>
                                        </p:tgtEl>
                                        <p:attrNameLst>
                                          <p:attrName>style.visibility</p:attrName>
                                        </p:attrNameLst>
                                      </p:cBhvr>
                                      <p:to>
                                        <p:strVal val="visible"/>
                                      </p:to>
                                    </p:set>
                                    <p:animEffect transition="in" filter="fade">
                                      <p:cBhvr>
                                        <p:cTn id="37" dur="1000">
                                          <p:stCondLst>
                                            <p:cond delay="0"/>
                                          </p:stCondLst>
                                        </p:cTn>
                                        <p:tgtEl>
                                          <p:spTgt spid="596995">
                                            <p:txEl>
                                              <p:pRg st="5" end="5"/>
                                            </p:txEl>
                                          </p:spTgt>
                                        </p:tgtEl>
                                      </p:cBhvr>
                                    </p:animEffect>
                                    <p:anim calcmode="lin" valueType="num">
                                      <p:cBhvr>
                                        <p:cTn id="38" dur="1000" fill="hold">
                                          <p:stCondLst>
                                            <p:cond delay="0"/>
                                          </p:stCondLst>
                                        </p:cTn>
                                        <p:tgtEl>
                                          <p:spTgt spid="596995">
                                            <p:txEl>
                                              <p:pRg st="5" end="5"/>
                                            </p:txEl>
                                          </p:spTgt>
                                        </p:tgtEl>
                                        <p:attrNameLst>
                                          <p:attrName>ppt_x</p:attrName>
                                        </p:attrNameLst>
                                      </p:cBhvr>
                                      <p:tavLst>
                                        <p:tav tm="0">
                                          <p:val>
                                            <p:strVal val="#ppt_x-.1"/>
                                          </p:val>
                                        </p:tav>
                                        <p:tav tm="100000">
                                          <p:val>
                                            <p:strVal val="#ppt_x"/>
                                          </p:val>
                                        </p:tav>
                                      </p:tavLst>
                                    </p:anim>
                                    <p:anim calcmode="lin" valueType="num">
                                      <p:cBhvr>
                                        <p:cTn id="39" dur="1000" fill="hold">
                                          <p:stCondLst>
                                            <p:cond delay="0"/>
                                          </p:stCondLst>
                                        </p:cTn>
                                        <p:tgtEl>
                                          <p:spTgt spid="59699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6995" grpId="0" build="p"/>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3200" b="1" dirty="0" err="1"/>
              <a:t>Механізм</a:t>
            </a:r>
            <a:r>
              <a:rPr lang="ru-RU" altLang="ru-RU" sz="3200" b="1" dirty="0"/>
              <a:t> </a:t>
            </a:r>
            <a:r>
              <a:rPr lang="ru-RU" altLang="ru-RU" sz="3200" b="1" dirty="0" err="1"/>
              <a:t>розкрадань</a:t>
            </a:r>
            <a:r>
              <a:rPr lang="ru-RU" altLang="ru-RU" sz="3200" b="1" dirty="0"/>
              <a:t>, </a:t>
            </a:r>
            <a:r>
              <a:rPr lang="ru-RU" altLang="ru-RU" sz="3200" b="1" dirty="0" err="1" smtClean="0"/>
              <a:t>що</a:t>
            </a:r>
            <a:r>
              <a:rPr lang="ru-RU" altLang="ru-RU" sz="3200" b="1" dirty="0" smtClean="0"/>
              <a:t> </a:t>
            </a:r>
            <a:r>
              <a:rPr lang="ru-RU" altLang="ru-RU" sz="3200" b="1" dirty="0" err="1" smtClean="0"/>
              <a:t>скоєні</a:t>
            </a:r>
            <a:r>
              <a:rPr lang="ru-RU" altLang="ru-RU" sz="3200" b="1" dirty="0" smtClean="0"/>
              <a:t> </a:t>
            </a:r>
            <a:r>
              <a:rPr lang="ru-RU" altLang="ru-RU" sz="3200" b="1" dirty="0"/>
              <a:t>шляхом </a:t>
            </a:r>
            <a:r>
              <a:rPr lang="ru-RU" altLang="ru-RU" sz="3200" b="1" dirty="0" err="1"/>
              <a:t>привласнення</a:t>
            </a:r>
            <a:r>
              <a:rPr lang="ru-RU" altLang="ru-RU" sz="3200" b="1" dirty="0"/>
              <a:t> </a:t>
            </a:r>
            <a:r>
              <a:rPr lang="ru-RU" altLang="ru-RU" sz="3200" b="1" dirty="0" err="1" smtClean="0"/>
              <a:t>чи</a:t>
            </a:r>
            <a:r>
              <a:rPr lang="ru-RU" altLang="ru-RU" sz="3200" b="1" dirty="0" smtClean="0"/>
              <a:t> </a:t>
            </a:r>
            <a:r>
              <a:rPr lang="ru-RU" altLang="ru-RU" sz="3200" b="1" dirty="0" err="1"/>
              <a:t>розтрати</a:t>
            </a:r>
            <a:endParaRPr lang="ru-RU" altLang="ru-RU" sz="3200" b="1" dirty="0"/>
          </a:p>
        </p:txBody>
      </p:sp>
      <p:sp>
        <p:nvSpPr>
          <p:cNvPr id="598019" name="Rectangle 3"/>
          <p:cNvSpPr>
            <a:spLocks noGrp="1" noChangeArrowheads="1"/>
          </p:cNvSpPr>
          <p:nvPr>
            <p:ph type="body" idx="1"/>
          </p:nvPr>
        </p:nvSpPr>
        <p:spPr>
          <a:xfrm>
            <a:off x="0" y="1341438"/>
            <a:ext cx="8748713" cy="4895850"/>
          </a:xfrm>
        </p:spPr>
        <p:txBody>
          <a:bodyPr/>
          <a:lstStyle/>
          <a:p>
            <a:pPr marL="609600" indent="-609600">
              <a:lnSpc>
                <a:spcPct val="90000"/>
              </a:lnSpc>
              <a:buFont typeface="Wingdings" pitchFamily="2" charset="2"/>
              <a:buNone/>
            </a:pPr>
            <a:r>
              <a:rPr lang="ru-RU" altLang="ru-RU" sz="2400" b="1" dirty="0"/>
              <a:t>       </a:t>
            </a:r>
            <a:r>
              <a:rPr lang="ru-RU" altLang="ru-RU" sz="2800" b="1" dirty="0" err="1"/>
              <a:t>залежить</a:t>
            </a:r>
            <a:r>
              <a:rPr lang="ru-RU" altLang="ru-RU" sz="2800" b="1" dirty="0"/>
              <a:t> </a:t>
            </a:r>
            <a:r>
              <a:rPr lang="ru-RU" altLang="ru-RU" sz="2800" b="1" dirty="0" err="1"/>
              <a:t>від</a:t>
            </a:r>
            <a:r>
              <a:rPr lang="ru-RU" altLang="ru-RU" sz="2800" b="1" dirty="0"/>
              <a:t> способу </a:t>
            </a:r>
            <a:r>
              <a:rPr lang="ru-RU" altLang="ru-RU" sz="2800" b="1" dirty="0" err="1"/>
              <a:t>його</a:t>
            </a:r>
            <a:r>
              <a:rPr lang="ru-RU" altLang="ru-RU" sz="2800" b="1" dirty="0"/>
              <a:t> </a:t>
            </a:r>
            <a:r>
              <a:rPr lang="ru-RU" altLang="ru-RU" sz="2800" b="1" dirty="0" err="1"/>
              <a:t>скоєння</a:t>
            </a:r>
            <a:r>
              <a:rPr lang="ru-RU" altLang="ru-RU" sz="2800" b="1" dirty="0"/>
              <a:t>. </a:t>
            </a:r>
            <a:r>
              <a:rPr lang="ru-RU" altLang="ru-RU" sz="2800" b="1" dirty="0" err="1"/>
              <a:t>Наприклад</a:t>
            </a:r>
            <a:r>
              <a:rPr lang="ru-RU" altLang="ru-RU" sz="2800" b="1" dirty="0"/>
              <a:t>, </a:t>
            </a:r>
            <a:r>
              <a:rPr lang="ru-RU" altLang="ru-RU" sz="2800" b="1" dirty="0" err="1" smtClean="0"/>
              <a:t>підробка</a:t>
            </a:r>
            <a:r>
              <a:rPr lang="ru-RU" altLang="ru-RU" sz="2800" b="1" dirty="0" smtClean="0"/>
              <a:t> </a:t>
            </a:r>
            <a:r>
              <a:rPr lang="ru-RU" altLang="ru-RU" sz="2800" b="1" dirty="0" err="1"/>
              <a:t>може</a:t>
            </a:r>
            <a:r>
              <a:rPr lang="ru-RU" altLang="ru-RU" sz="2800" b="1" dirty="0"/>
              <a:t> </a:t>
            </a:r>
            <a:r>
              <a:rPr lang="ru-RU" altLang="ru-RU" sz="2800" b="1" dirty="0" err="1"/>
              <a:t>виражатися</a:t>
            </a:r>
            <a:r>
              <a:rPr lang="ru-RU" altLang="ru-RU" sz="2800" b="1" dirty="0"/>
              <a:t> в </a:t>
            </a:r>
            <a:r>
              <a:rPr lang="ru-RU" altLang="ru-RU" sz="2800" b="1" dirty="0" err="1"/>
              <a:t>справжньому</a:t>
            </a:r>
            <a:r>
              <a:rPr lang="ru-RU" altLang="ru-RU" sz="2800" b="1" dirty="0"/>
              <a:t> </a:t>
            </a:r>
            <a:r>
              <a:rPr lang="ru-RU" altLang="ru-RU" sz="2800" b="1" dirty="0" err="1"/>
              <a:t>оформленні</a:t>
            </a:r>
            <a:r>
              <a:rPr lang="ru-RU" altLang="ru-RU" sz="2800" b="1" dirty="0"/>
              <a:t> документа, але з </a:t>
            </a:r>
            <a:r>
              <a:rPr lang="ru-RU" altLang="ru-RU" sz="2800" b="1" dirty="0" err="1"/>
              <a:t>помилковим</a:t>
            </a:r>
            <a:r>
              <a:rPr lang="ru-RU" altLang="ru-RU" sz="2800" b="1" dirty="0"/>
              <a:t> </a:t>
            </a:r>
            <a:r>
              <a:rPr lang="ru-RU" altLang="ru-RU" sz="2800" b="1" dirty="0" err="1"/>
              <a:t>змістом</a:t>
            </a:r>
            <a:r>
              <a:rPr lang="ru-RU" altLang="ru-RU" sz="2800" b="1" dirty="0"/>
              <a:t> </a:t>
            </a:r>
            <a:r>
              <a:rPr lang="ru-RU" altLang="ru-RU" sz="2800" b="1" dirty="0" err="1"/>
              <a:t>або</a:t>
            </a:r>
            <a:r>
              <a:rPr lang="ru-RU" altLang="ru-RU" sz="2800" b="1" dirty="0"/>
              <a:t> в </a:t>
            </a:r>
            <a:r>
              <a:rPr lang="ru-RU" altLang="ru-RU" sz="2800" b="1" dirty="0" err="1"/>
              <a:t>підробці</a:t>
            </a:r>
            <a:r>
              <a:rPr lang="ru-RU" altLang="ru-RU" sz="2800" b="1" dirty="0"/>
              <a:t> самого документа; </a:t>
            </a:r>
            <a:r>
              <a:rPr lang="ru-RU" altLang="ru-RU" sz="2800" b="1" dirty="0" err="1"/>
              <a:t>невраховані</a:t>
            </a:r>
            <a:r>
              <a:rPr lang="ru-RU" altLang="ru-RU" sz="2800" b="1" dirty="0"/>
              <a:t> </a:t>
            </a:r>
            <a:r>
              <a:rPr lang="ru-RU" altLang="ru-RU" sz="2800" b="1" dirty="0" err="1"/>
              <a:t>надлишки</a:t>
            </a:r>
            <a:r>
              <a:rPr lang="ru-RU" altLang="ru-RU" sz="2800" b="1" dirty="0"/>
              <a:t> в </a:t>
            </a:r>
            <a:r>
              <a:rPr lang="ru-RU" altLang="ru-RU" sz="2800" b="1" dirty="0" err="1"/>
              <a:t>торгівлі</a:t>
            </a:r>
            <a:r>
              <a:rPr lang="ru-RU" altLang="ru-RU" sz="2800" b="1" dirty="0"/>
              <a:t> </a:t>
            </a:r>
            <a:r>
              <a:rPr lang="ru-RU" altLang="ru-RU" sz="2800" b="1" dirty="0" err="1"/>
              <a:t>можуть</a:t>
            </a:r>
            <a:r>
              <a:rPr lang="ru-RU" altLang="ru-RU" sz="2800" b="1" dirty="0"/>
              <a:t> бути </a:t>
            </a:r>
            <a:r>
              <a:rPr lang="ru-RU" altLang="ru-RU" sz="2800" b="1" dirty="0" err="1"/>
              <a:t>створені</a:t>
            </a:r>
            <a:r>
              <a:rPr lang="ru-RU" altLang="ru-RU" sz="2800" b="1" dirty="0"/>
              <a:t> шляхом обману </a:t>
            </a:r>
            <a:r>
              <a:rPr lang="ru-RU" altLang="ru-RU" sz="2800" b="1" dirty="0" err="1"/>
              <a:t>покупців</a:t>
            </a:r>
            <a:r>
              <a:rPr lang="ru-RU" altLang="ru-RU" sz="2800" b="1" dirty="0"/>
              <a:t>, незаконного </a:t>
            </a:r>
            <a:r>
              <a:rPr lang="ru-RU" altLang="ru-RU" sz="2800" b="1" dirty="0" err="1"/>
              <a:t>списання</a:t>
            </a:r>
            <a:r>
              <a:rPr lang="ru-RU" altLang="ru-RU" sz="2800" b="1" dirty="0"/>
              <a:t> </a:t>
            </a:r>
            <a:r>
              <a:rPr lang="ru-RU" altLang="ru-RU" sz="2800" b="1" dirty="0" err="1"/>
              <a:t>під</a:t>
            </a:r>
            <a:r>
              <a:rPr lang="ru-RU" altLang="ru-RU" sz="2800" b="1" dirty="0"/>
              <a:t> приводом природного </a:t>
            </a:r>
            <a:r>
              <a:rPr lang="ru-RU" altLang="ru-RU" sz="2800" b="1" dirty="0" err="1"/>
              <a:t>убутку</a:t>
            </a:r>
            <a:r>
              <a:rPr lang="ru-RU" altLang="ru-RU" sz="2800" b="1" dirty="0"/>
              <a:t> та </a:t>
            </a:r>
            <a:r>
              <a:rPr lang="ru-RU" altLang="ru-RU" sz="2800" b="1" dirty="0" err="1" smtClean="0"/>
              <a:t>ін</a:t>
            </a:r>
            <a:r>
              <a:rPr lang="ru-RU" altLang="ru-RU" sz="2800" b="1" dirty="0" smtClean="0"/>
              <a:t>.; </a:t>
            </a:r>
            <a:r>
              <a:rPr lang="ru-RU" altLang="ru-RU" sz="2800" b="1" dirty="0" err="1"/>
              <a:t>невраховані</a:t>
            </a:r>
            <a:r>
              <a:rPr lang="ru-RU" altLang="ru-RU" sz="2800" b="1" dirty="0"/>
              <a:t> </a:t>
            </a:r>
            <a:r>
              <a:rPr lang="ru-RU" altLang="ru-RU" sz="2800" b="1" dirty="0" err="1"/>
              <a:t>надлишки</a:t>
            </a:r>
            <a:r>
              <a:rPr lang="ru-RU" altLang="ru-RU" sz="2800" b="1" dirty="0"/>
              <a:t> у </a:t>
            </a:r>
            <a:r>
              <a:rPr lang="ru-RU" altLang="ru-RU" sz="2800" b="1" dirty="0" err="1"/>
              <a:t>виробництві</a:t>
            </a:r>
            <a:r>
              <a:rPr lang="ru-RU" altLang="ru-RU" sz="2800" b="1" dirty="0"/>
              <a:t> </a:t>
            </a:r>
            <a:r>
              <a:rPr lang="ru-RU" altLang="ru-RU" sz="2800" b="1" dirty="0" err="1"/>
              <a:t>можуть</a:t>
            </a:r>
            <a:r>
              <a:rPr lang="ru-RU" altLang="ru-RU" sz="2800" b="1" dirty="0"/>
              <a:t> бути </a:t>
            </a:r>
            <a:r>
              <a:rPr lang="ru-RU" altLang="ru-RU" sz="2800" b="1" dirty="0" err="1"/>
              <a:t>створені</a:t>
            </a:r>
            <a:r>
              <a:rPr lang="ru-RU" altLang="ru-RU" sz="2800" b="1" dirty="0"/>
              <a:t> шляхом </a:t>
            </a:r>
            <a:r>
              <a:rPr lang="ru-RU" altLang="ru-RU" sz="2800" b="1" dirty="0" err="1"/>
              <a:t>недовкладання</a:t>
            </a:r>
            <a:r>
              <a:rPr lang="ru-RU" altLang="ru-RU" sz="2800" b="1" dirty="0"/>
              <a:t> </a:t>
            </a:r>
            <a:r>
              <a:rPr lang="ru-RU" altLang="ru-RU" sz="2800" b="1" dirty="0" err="1"/>
              <a:t>сировини</a:t>
            </a:r>
            <a:r>
              <a:rPr lang="ru-RU" altLang="ru-RU" sz="2800" b="1" dirty="0"/>
              <a:t>, </a:t>
            </a:r>
            <a:r>
              <a:rPr lang="ru-RU" altLang="ru-RU" sz="2800" b="1" dirty="0" err="1" smtClean="0"/>
              <a:t>завищенні</a:t>
            </a:r>
            <a:r>
              <a:rPr lang="ru-RU" altLang="ru-RU" sz="2800" b="1" dirty="0" smtClean="0"/>
              <a:t> </a:t>
            </a:r>
            <a:r>
              <a:rPr lang="ru-RU" altLang="ru-RU" sz="2800" b="1" dirty="0" err="1"/>
              <a:t>його</a:t>
            </a:r>
            <a:r>
              <a:rPr lang="ru-RU" altLang="ru-RU" sz="2800" b="1" dirty="0"/>
              <a:t> </a:t>
            </a:r>
            <a:r>
              <a:rPr lang="ru-RU" altLang="ru-RU" sz="2800" b="1" dirty="0" err="1" smtClean="0"/>
              <a:t>витрат</a:t>
            </a:r>
            <a:r>
              <a:rPr lang="ru-RU" altLang="ru-RU" sz="2800" b="1" dirty="0" smtClean="0"/>
              <a:t> </a:t>
            </a:r>
            <a:r>
              <a:rPr lang="ru-RU" altLang="ru-RU" sz="2800" b="1" dirty="0" err="1"/>
              <a:t>тощо</a:t>
            </a:r>
            <a:r>
              <a:rPr lang="ru-RU" altLang="ru-RU" sz="2800" b="1" dirty="0"/>
              <a:t>.</a:t>
            </a:r>
          </a:p>
        </p:txBody>
      </p:sp>
    </p:spTree>
    <p:extLst>
      <p:ext uri="{BB962C8B-B14F-4D97-AF65-F5344CB8AC3E}">
        <p14:creationId xmlns:p14="http://schemas.microsoft.com/office/powerpoint/2010/main" val="300124673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98018"/>
                                        </p:tgtEl>
                                        <p:attrNameLst>
                                          <p:attrName>style.visibility</p:attrName>
                                        </p:attrNameLst>
                                      </p:cBhvr>
                                      <p:to>
                                        <p:strVal val="visible"/>
                                      </p:to>
                                    </p:set>
                                    <p:animEffect transition="in" filter="wipe(down)">
                                      <p:cBhvr>
                                        <p:cTn id="7" dur="500"/>
                                        <p:tgtEl>
                                          <p:spTgt spid="59801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598019">
                                            <p:txEl>
                                              <p:pRg st="0" end="0"/>
                                            </p:txEl>
                                          </p:spTgt>
                                        </p:tgtEl>
                                        <p:attrNameLst>
                                          <p:attrName>style.visibility</p:attrName>
                                        </p:attrNameLst>
                                      </p:cBhvr>
                                      <p:to>
                                        <p:strVal val="visible"/>
                                      </p:to>
                                    </p:set>
                                    <p:animEffect transition="in" filter="fade">
                                      <p:cBhvr>
                                        <p:cTn id="11" dur="1000">
                                          <p:stCondLst>
                                            <p:cond delay="0"/>
                                          </p:stCondLst>
                                        </p:cTn>
                                        <p:tgtEl>
                                          <p:spTgt spid="598019">
                                            <p:txEl>
                                              <p:pRg st="0" end="0"/>
                                            </p:txEl>
                                          </p:spTgt>
                                        </p:tgtEl>
                                      </p:cBhvr>
                                    </p:animEffect>
                                    <p:anim calcmode="lin" valueType="num">
                                      <p:cBhvr>
                                        <p:cTn id="12" dur="1000" fill="hold">
                                          <p:stCondLst>
                                            <p:cond delay="0"/>
                                          </p:stCondLst>
                                        </p:cTn>
                                        <p:tgtEl>
                                          <p:spTgt spid="598019">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59801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8018" grpId="0"/>
      <p:bldP spid="598019" grpId="0" build="p"/>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1090"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3600" b="1"/>
              <a:t>Обстановка вчинення розкрадань</a:t>
            </a:r>
          </a:p>
        </p:txBody>
      </p:sp>
      <p:sp>
        <p:nvSpPr>
          <p:cNvPr id="601091" name="Rectangle 3"/>
          <p:cNvSpPr>
            <a:spLocks noGrp="1" noChangeArrowheads="1"/>
          </p:cNvSpPr>
          <p:nvPr>
            <p:ph type="body" idx="1"/>
          </p:nvPr>
        </p:nvSpPr>
        <p:spPr>
          <a:xfrm>
            <a:off x="0" y="1341438"/>
            <a:ext cx="8748713" cy="4895850"/>
          </a:xfrm>
        </p:spPr>
        <p:txBody>
          <a:bodyPr/>
          <a:lstStyle/>
          <a:p>
            <a:pPr marL="609600" indent="-609600">
              <a:lnSpc>
                <a:spcPct val="90000"/>
              </a:lnSpc>
              <a:buFont typeface="Wingdings" pitchFamily="2" charset="2"/>
              <a:buNone/>
            </a:pPr>
            <a:r>
              <a:rPr lang="ru-RU" altLang="ru-RU" b="1" dirty="0"/>
              <a:t>     </a:t>
            </a:r>
            <a:r>
              <a:rPr lang="uk-UA" altLang="ru-RU" dirty="0" smtClean="0"/>
              <a:t>характеризує місце і час вчинення розкрадання, особливо тих робіт, кредитно-фінансових операцій, при яких розкрадається майно (ступінь їх організованості, відповідності нормативним вимогам тощо), стан контролю за збереженням матеріальних та грошових цінностей, рівень механізації господарських та кредитно-фінансових операцій </a:t>
            </a:r>
            <a:r>
              <a:rPr lang="ru-RU" altLang="ru-RU" dirty="0" smtClean="0"/>
              <a:t>і </a:t>
            </a:r>
            <a:r>
              <a:rPr lang="ru-RU" altLang="ru-RU" dirty="0"/>
              <a:t>т. д.</a:t>
            </a:r>
          </a:p>
        </p:txBody>
      </p:sp>
    </p:spTree>
    <p:extLst>
      <p:ext uri="{BB962C8B-B14F-4D97-AF65-F5344CB8AC3E}">
        <p14:creationId xmlns:p14="http://schemas.microsoft.com/office/powerpoint/2010/main" val="378373405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601090"/>
                                        </p:tgtEl>
                                        <p:attrNameLst>
                                          <p:attrName>style.visibility</p:attrName>
                                        </p:attrNameLst>
                                      </p:cBhvr>
                                      <p:to>
                                        <p:strVal val="visible"/>
                                      </p:to>
                                    </p:set>
                                    <p:animEffect transition="in" filter="wipe(down)">
                                      <p:cBhvr>
                                        <p:cTn id="7" dur="500"/>
                                        <p:tgtEl>
                                          <p:spTgt spid="60109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601091">
                                            <p:txEl>
                                              <p:pRg st="0" end="0"/>
                                            </p:txEl>
                                          </p:spTgt>
                                        </p:tgtEl>
                                        <p:attrNameLst>
                                          <p:attrName>style.visibility</p:attrName>
                                        </p:attrNameLst>
                                      </p:cBhvr>
                                      <p:to>
                                        <p:strVal val="visible"/>
                                      </p:to>
                                    </p:set>
                                    <p:animEffect transition="in" filter="fade">
                                      <p:cBhvr>
                                        <p:cTn id="11" dur="1000">
                                          <p:stCondLst>
                                            <p:cond delay="0"/>
                                          </p:stCondLst>
                                        </p:cTn>
                                        <p:tgtEl>
                                          <p:spTgt spid="601091">
                                            <p:txEl>
                                              <p:pRg st="0" end="0"/>
                                            </p:txEl>
                                          </p:spTgt>
                                        </p:tgtEl>
                                      </p:cBhvr>
                                    </p:animEffect>
                                    <p:anim calcmode="lin" valueType="num">
                                      <p:cBhvr>
                                        <p:cTn id="12" dur="1000" fill="hold">
                                          <p:stCondLst>
                                            <p:cond delay="0"/>
                                          </p:stCondLst>
                                        </p:cTn>
                                        <p:tgtEl>
                                          <p:spTgt spid="60109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60109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1090" grpId="0"/>
      <p:bldP spid="601091"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a:xfrm>
            <a:off x="195263" y="228600"/>
            <a:ext cx="8409185" cy="1616224"/>
          </a:xfrm>
        </p:spPr>
        <p:txBody>
          <a:bodyPr>
            <a:normAutofit fontScale="90000"/>
          </a:bodyPr>
          <a:lstStyle/>
          <a:p>
            <a:pPr algn="ctr"/>
            <a:r>
              <a:rPr lang="ru-RU" altLang="ru-RU" sz="3600" b="1" dirty="0" smtClean="0"/>
              <a:t>В </a:t>
            </a:r>
            <a:r>
              <a:rPr lang="ru-RU" altLang="ru-RU" sz="3600" b="1" dirty="0" err="1" smtClean="0"/>
              <a:t>обстановці</a:t>
            </a:r>
            <a:r>
              <a:rPr lang="ru-RU" altLang="ru-RU" sz="3600" b="1" dirty="0" smtClean="0"/>
              <a:t> </a:t>
            </a:r>
            <a:r>
              <a:rPr lang="ru-RU" altLang="ru-RU" sz="3600" b="1" dirty="0" err="1"/>
              <a:t>вчинення</a:t>
            </a:r>
            <a:r>
              <a:rPr lang="ru-RU" altLang="ru-RU" sz="3600" b="1" dirty="0"/>
              <a:t> </a:t>
            </a:r>
            <a:r>
              <a:rPr lang="ru-RU" altLang="ru-RU" sz="3600" b="1" dirty="0" err="1" smtClean="0"/>
              <a:t>розкрадань</a:t>
            </a:r>
            <a:r>
              <a:rPr lang="ru-RU" altLang="ru-RU" sz="3600" b="1" dirty="0" smtClean="0"/>
              <a:t> </a:t>
            </a:r>
            <a:r>
              <a:rPr lang="uk-UA" altLang="ru-RU" sz="3600" b="1" dirty="0" smtClean="0"/>
              <a:t>характерним </a:t>
            </a:r>
            <a:r>
              <a:rPr lang="uk-UA" altLang="ru-RU" sz="3600" b="1" dirty="0"/>
              <a:t>є наступне:</a:t>
            </a:r>
            <a:br>
              <a:rPr lang="uk-UA" altLang="ru-RU" sz="3600" b="1" dirty="0"/>
            </a:br>
            <a:endParaRPr lang="ru-RU" altLang="ru-RU" sz="3600" b="1" dirty="0"/>
          </a:p>
        </p:txBody>
      </p:sp>
      <p:sp>
        <p:nvSpPr>
          <p:cNvPr id="602115" name="Rectangle 3"/>
          <p:cNvSpPr>
            <a:spLocks noGrp="1" noChangeArrowheads="1"/>
          </p:cNvSpPr>
          <p:nvPr>
            <p:ph type="body" idx="1"/>
          </p:nvPr>
        </p:nvSpPr>
        <p:spPr>
          <a:xfrm>
            <a:off x="395288" y="1556792"/>
            <a:ext cx="8425184" cy="4680496"/>
          </a:xfrm>
        </p:spPr>
        <p:txBody>
          <a:bodyPr/>
          <a:lstStyle/>
          <a:p>
            <a:pPr marL="457200" indent="-457200">
              <a:buFont typeface="Wingdings" panose="05000000000000000000" pitchFamily="2" charset="2"/>
              <a:buChar char="Ø"/>
            </a:pPr>
            <a:r>
              <a:rPr lang="uk-UA" altLang="ru-RU" sz="2800" b="1" dirty="0" smtClean="0"/>
              <a:t>невисокий техніко-організаційний рівень господарської та кредитно-фінансової діяльності і контроль за збереженням майна;</a:t>
            </a:r>
          </a:p>
          <a:p>
            <a:pPr marL="457200" indent="-457200">
              <a:buClr>
                <a:schemeClr val="tx1"/>
              </a:buClr>
              <a:buFont typeface="Wingdings" panose="05000000000000000000" pitchFamily="2" charset="2"/>
              <a:buChar char="Ø"/>
            </a:pPr>
            <a:r>
              <a:rPr lang="uk-UA" altLang="ru-RU" sz="2800" b="1" dirty="0" smtClean="0"/>
              <a:t>неналагодженість належним чином служби бухгалтерського обліку та звітності;</a:t>
            </a:r>
          </a:p>
          <a:p>
            <a:pPr marL="457200" indent="-457200">
              <a:buClr>
                <a:schemeClr val="tx1"/>
              </a:buClr>
              <a:buFont typeface="Wingdings" panose="05000000000000000000" pitchFamily="2" charset="2"/>
              <a:buChar char="Ø"/>
            </a:pPr>
            <a:r>
              <a:rPr lang="uk-UA" altLang="ru-RU" sz="2800" b="1" dirty="0" smtClean="0"/>
              <a:t>атмосфера байдужості до випадків дрібних розкрадань тощо</a:t>
            </a:r>
            <a:r>
              <a:rPr lang="ru-RU" altLang="ru-RU" sz="2800" b="1" dirty="0" smtClean="0"/>
              <a:t>.</a:t>
            </a:r>
            <a:endParaRPr lang="ru-RU" altLang="ru-RU" sz="2800" b="1" dirty="0"/>
          </a:p>
        </p:txBody>
      </p:sp>
    </p:spTree>
    <p:extLst>
      <p:ext uri="{BB962C8B-B14F-4D97-AF65-F5344CB8AC3E}">
        <p14:creationId xmlns:p14="http://schemas.microsoft.com/office/powerpoint/2010/main" val="20758454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602115">
                                            <p:txEl>
                                              <p:pRg st="0" end="0"/>
                                            </p:txEl>
                                          </p:spTgt>
                                        </p:tgtEl>
                                        <p:attrNameLst>
                                          <p:attrName>style.visibility</p:attrName>
                                        </p:attrNameLst>
                                      </p:cBhvr>
                                      <p:to>
                                        <p:strVal val="visible"/>
                                      </p:to>
                                    </p:set>
                                    <p:animEffect transition="in" filter="fade">
                                      <p:cBhvr>
                                        <p:cTn id="7" dur="1000">
                                          <p:stCondLst>
                                            <p:cond delay="0"/>
                                          </p:stCondLst>
                                        </p:cTn>
                                        <p:tgtEl>
                                          <p:spTgt spid="602115">
                                            <p:txEl>
                                              <p:pRg st="0" end="0"/>
                                            </p:txEl>
                                          </p:spTgt>
                                        </p:tgtEl>
                                      </p:cBhvr>
                                    </p:animEffect>
                                    <p:anim calcmode="lin" valueType="num">
                                      <p:cBhvr>
                                        <p:cTn id="8" dur="1000" fill="hold">
                                          <p:stCondLst>
                                            <p:cond delay="0"/>
                                          </p:stCondLst>
                                        </p:cTn>
                                        <p:tgtEl>
                                          <p:spTgt spid="60211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602115">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602115">
                                            <p:txEl>
                                              <p:pRg st="1" end="1"/>
                                            </p:txEl>
                                          </p:spTgt>
                                        </p:tgtEl>
                                        <p:attrNameLst>
                                          <p:attrName>style.visibility</p:attrName>
                                        </p:attrNameLst>
                                      </p:cBhvr>
                                      <p:to>
                                        <p:strVal val="visible"/>
                                      </p:to>
                                    </p:set>
                                    <p:animEffect transition="in" filter="fade">
                                      <p:cBhvr>
                                        <p:cTn id="13" dur="1000">
                                          <p:stCondLst>
                                            <p:cond delay="0"/>
                                          </p:stCondLst>
                                        </p:cTn>
                                        <p:tgtEl>
                                          <p:spTgt spid="602115">
                                            <p:txEl>
                                              <p:pRg st="1" end="1"/>
                                            </p:txEl>
                                          </p:spTgt>
                                        </p:tgtEl>
                                      </p:cBhvr>
                                    </p:animEffect>
                                    <p:anim calcmode="lin" valueType="num">
                                      <p:cBhvr>
                                        <p:cTn id="14" dur="1000" fill="hold">
                                          <p:stCondLst>
                                            <p:cond delay="0"/>
                                          </p:stCondLst>
                                        </p:cTn>
                                        <p:tgtEl>
                                          <p:spTgt spid="602115">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602115">
                                            <p:txEl>
                                              <p:pRg st="1" end="1"/>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602115">
                                            <p:txEl>
                                              <p:pRg st="2" end="2"/>
                                            </p:txEl>
                                          </p:spTgt>
                                        </p:tgtEl>
                                        <p:attrNameLst>
                                          <p:attrName>style.visibility</p:attrName>
                                        </p:attrNameLst>
                                      </p:cBhvr>
                                      <p:to>
                                        <p:strVal val="visible"/>
                                      </p:to>
                                    </p:set>
                                    <p:animEffect transition="in" filter="fade">
                                      <p:cBhvr>
                                        <p:cTn id="19" dur="1000">
                                          <p:stCondLst>
                                            <p:cond delay="0"/>
                                          </p:stCondLst>
                                        </p:cTn>
                                        <p:tgtEl>
                                          <p:spTgt spid="602115">
                                            <p:txEl>
                                              <p:pRg st="2" end="2"/>
                                            </p:txEl>
                                          </p:spTgt>
                                        </p:tgtEl>
                                      </p:cBhvr>
                                    </p:animEffect>
                                    <p:anim calcmode="lin" valueType="num">
                                      <p:cBhvr>
                                        <p:cTn id="20" dur="1000" fill="hold">
                                          <p:stCondLst>
                                            <p:cond delay="0"/>
                                          </p:stCondLst>
                                        </p:cTn>
                                        <p:tgtEl>
                                          <p:spTgt spid="602115">
                                            <p:txEl>
                                              <p:pRg st="2" end="2"/>
                                            </p:txEl>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6021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115" grpId="0" build="p"/>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6210"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2800" b="1"/>
              <a:t>Обставини, що підлягають з'ясуванню в процесі розслідування розкрадань</a:t>
            </a:r>
          </a:p>
        </p:txBody>
      </p:sp>
      <p:sp>
        <p:nvSpPr>
          <p:cNvPr id="606211" name="Rectangle 3"/>
          <p:cNvSpPr>
            <a:spLocks noGrp="1" noChangeArrowheads="1"/>
          </p:cNvSpPr>
          <p:nvPr>
            <p:ph type="body" idx="1"/>
          </p:nvPr>
        </p:nvSpPr>
        <p:spPr>
          <a:xfrm>
            <a:off x="0" y="1341438"/>
            <a:ext cx="8748713" cy="4895850"/>
          </a:xfrm>
        </p:spPr>
        <p:txBody>
          <a:bodyPr/>
          <a:lstStyle/>
          <a:p>
            <a:pPr marL="609600" indent="-609600">
              <a:lnSpc>
                <a:spcPct val="80000"/>
              </a:lnSpc>
              <a:buFont typeface="Wingdings" pitchFamily="2" charset="2"/>
              <a:buNone/>
            </a:pPr>
            <a:r>
              <a:rPr lang="ru-RU" altLang="ru-RU" b="1" dirty="0"/>
              <a:t>     1. </a:t>
            </a:r>
            <a:r>
              <a:rPr lang="ru-RU" altLang="ru-RU" b="1" dirty="0" err="1"/>
              <a:t>Встановлення</a:t>
            </a:r>
            <a:r>
              <a:rPr lang="ru-RU" altLang="ru-RU" b="1" dirty="0"/>
              <a:t> </a:t>
            </a:r>
            <a:r>
              <a:rPr lang="ru-RU" altLang="ru-RU" b="1" dirty="0" err="1"/>
              <a:t>всіх</a:t>
            </a:r>
            <a:r>
              <a:rPr lang="ru-RU" altLang="ru-RU" b="1" dirty="0"/>
              <a:t> </a:t>
            </a:r>
            <a:r>
              <a:rPr lang="ru-RU" altLang="ru-RU" b="1" dirty="0" err="1"/>
              <a:t>основних</a:t>
            </a:r>
            <a:r>
              <a:rPr lang="ru-RU" altLang="ru-RU" b="1" dirty="0"/>
              <a:t> </a:t>
            </a:r>
            <a:r>
              <a:rPr lang="ru-RU" altLang="ru-RU" b="1" dirty="0" err="1"/>
              <a:t>обставин</a:t>
            </a:r>
            <a:r>
              <a:rPr lang="ru-RU" altLang="ru-RU" b="1" dirty="0"/>
              <a:t> </a:t>
            </a:r>
            <a:r>
              <a:rPr lang="ru-RU" altLang="ru-RU" b="1" dirty="0" err="1"/>
              <a:t>події</a:t>
            </a:r>
            <a:r>
              <a:rPr lang="ru-RU" altLang="ru-RU" b="1" dirty="0"/>
              <a:t> </a:t>
            </a:r>
            <a:r>
              <a:rPr lang="ru-RU" altLang="ru-RU" b="1" dirty="0" err="1"/>
              <a:t>злочину</a:t>
            </a:r>
            <a:r>
              <a:rPr lang="ru-RU" altLang="ru-RU" b="1" dirty="0"/>
              <a:t> (предмета </a:t>
            </a:r>
            <a:r>
              <a:rPr lang="ru-RU" altLang="ru-RU" b="1" dirty="0" err="1"/>
              <a:t>злочинного</a:t>
            </a:r>
            <a:r>
              <a:rPr lang="ru-RU" altLang="ru-RU" b="1" dirty="0"/>
              <a:t> </a:t>
            </a:r>
            <a:r>
              <a:rPr lang="ru-RU" altLang="ru-RU" b="1" dirty="0" err="1"/>
              <a:t>посягання</a:t>
            </a:r>
            <a:r>
              <a:rPr lang="ru-RU" altLang="ru-RU" b="1" dirty="0"/>
              <a:t>, способу, </a:t>
            </a:r>
            <a:r>
              <a:rPr lang="ru-RU" altLang="ru-RU" b="1" dirty="0" err="1"/>
              <a:t>механізму</a:t>
            </a:r>
            <a:r>
              <a:rPr lang="ru-RU" altLang="ru-RU" b="1" dirty="0"/>
              <a:t> та обстановки </a:t>
            </a:r>
            <a:r>
              <a:rPr lang="ru-RU" altLang="ru-RU" b="1" dirty="0" err="1"/>
              <a:t>вчинення</a:t>
            </a:r>
            <a:r>
              <a:rPr lang="ru-RU" altLang="ru-RU" b="1" dirty="0"/>
              <a:t> </a:t>
            </a:r>
            <a:r>
              <a:rPr lang="ru-RU" altLang="ru-RU" b="1" dirty="0" err="1"/>
              <a:t>розкрадання</a:t>
            </a:r>
            <a:r>
              <a:rPr lang="ru-RU" altLang="ru-RU" b="1" dirty="0"/>
              <a:t>). </a:t>
            </a:r>
            <a:r>
              <a:rPr lang="ru-RU" altLang="ru-RU" b="1" dirty="0" err="1"/>
              <a:t>Встановлення</a:t>
            </a:r>
            <a:r>
              <a:rPr lang="ru-RU" altLang="ru-RU" b="1" dirty="0"/>
              <a:t> </a:t>
            </a:r>
            <a:r>
              <a:rPr lang="ru-RU" altLang="ru-RU" b="1" dirty="0" err="1"/>
              <a:t>усього</a:t>
            </a:r>
            <a:r>
              <a:rPr lang="ru-RU" altLang="ru-RU" b="1" dirty="0"/>
              <a:t> </a:t>
            </a:r>
            <a:r>
              <a:rPr lang="ru-RU" altLang="ru-RU" b="1" dirty="0" err="1"/>
              <a:t>періоду</a:t>
            </a:r>
            <a:r>
              <a:rPr lang="ru-RU" altLang="ru-RU" b="1" dirty="0"/>
              <a:t>, </a:t>
            </a:r>
            <a:r>
              <a:rPr lang="ru-RU" altLang="ru-RU" b="1" dirty="0" err="1"/>
              <a:t>протягом</a:t>
            </a:r>
            <a:r>
              <a:rPr lang="ru-RU" altLang="ru-RU" b="1" dirty="0"/>
              <a:t> </a:t>
            </a:r>
            <a:r>
              <a:rPr lang="ru-RU" altLang="ru-RU" b="1" dirty="0" err="1"/>
              <a:t>якого</a:t>
            </a:r>
            <a:r>
              <a:rPr lang="ru-RU" altLang="ru-RU" b="1" dirty="0"/>
              <a:t> </a:t>
            </a:r>
            <a:r>
              <a:rPr lang="ru-RU" altLang="ru-RU" b="1" dirty="0" err="1"/>
              <a:t>відбувалося</a:t>
            </a:r>
            <a:r>
              <a:rPr lang="ru-RU" altLang="ru-RU" b="1" dirty="0"/>
              <a:t> </a:t>
            </a:r>
            <a:r>
              <a:rPr lang="ru-RU" altLang="ru-RU" b="1" dirty="0" err="1"/>
              <a:t>розкрадання</a:t>
            </a:r>
            <a:r>
              <a:rPr lang="ru-RU" altLang="ru-RU" b="1" dirty="0"/>
              <a:t> (</a:t>
            </a:r>
            <a:r>
              <a:rPr lang="ru-RU" altLang="ru-RU" b="1" dirty="0" err="1"/>
              <a:t>стосовно</a:t>
            </a:r>
            <a:r>
              <a:rPr lang="ru-RU" altLang="ru-RU" b="1" dirty="0"/>
              <a:t> кожного </a:t>
            </a:r>
            <a:r>
              <a:rPr lang="ru-RU" altLang="ru-RU" b="1" dirty="0" err="1"/>
              <a:t>епізоду</a:t>
            </a:r>
            <a:r>
              <a:rPr lang="ru-RU" altLang="ru-RU" b="1" dirty="0"/>
              <a:t>), </a:t>
            </a:r>
            <a:r>
              <a:rPr lang="ru-RU" altLang="ru-RU" b="1" dirty="0" err="1"/>
              <a:t>місця</a:t>
            </a:r>
            <a:r>
              <a:rPr lang="ru-RU" altLang="ru-RU" b="1" dirty="0"/>
              <a:t> </a:t>
            </a:r>
            <a:r>
              <a:rPr lang="ru-RU" altLang="ru-RU" b="1" dirty="0" err="1"/>
              <a:t>розкрадання</a:t>
            </a:r>
            <a:r>
              <a:rPr lang="ru-RU" altLang="ru-RU" b="1" dirty="0"/>
              <a:t> і </a:t>
            </a:r>
            <a:r>
              <a:rPr lang="ru-RU" altLang="ru-RU" b="1" dirty="0" err="1"/>
              <a:t>всього</a:t>
            </a:r>
            <a:r>
              <a:rPr lang="ru-RU" altLang="ru-RU" b="1" dirty="0"/>
              <a:t> </a:t>
            </a:r>
            <a:r>
              <a:rPr lang="ru-RU" altLang="ru-RU" b="1" dirty="0" err="1"/>
              <a:t>іншого</a:t>
            </a:r>
            <a:r>
              <a:rPr lang="ru-RU" altLang="ru-RU" b="1" dirty="0"/>
              <a:t> комплексу умов, </a:t>
            </a:r>
            <a:r>
              <a:rPr lang="ru-RU" altLang="ru-RU" b="1" dirty="0" err="1"/>
              <a:t>що</a:t>
            </a:r>
            <a:r>
              <a:rPr lang="ru-RU" altLang="ru-RU" b="1" dirty="0"/>
              <a:t> </a:t>
            </a:r>
            <a:r>
              <a:rPr lang="ru-RU" altLang="ru-RU" b="1" dirty="0" err="1"/>
              <a:t>характеризують</a:t>
            </a:r>
            <a:r>
              <a:rPr lang="ru-RU" altLang="ru-RU" b="1" dirty="0"/>
              <a:t> обстановку, в </a:t>
            </a:r>
            <a:r>
              <a:rPr lang="ru-RU" altLang="ru-RU" b="1" dirty="0" err="1"/>
              <a:t>якій</a:t>
            </a:r>
            <a:r>
              <a:rPr lang="ru-RU" altLang="ru-RU" b="1" dirty="0"/>
              <a:t> </a:t>
            </a:r>
            <a:r>
              <a:rPr lang="ru-RU" altLang="ru-RU" b="1" dirty="0" err="1"/>
              <a:t>відбувалося</a:t>
            </a:r>
            <a:r>
              <a:rPr lang="ru-RU" altLang="ru-RU" b="1" dirty="0"/>
              <a:t> </a:t>
            </a:r>
            <a:r>
              <a:rPr lang="ru-RU" altLang="ru-RU" b="1" dirty="0" err="1"/>
              <a:t>дане</a:t>
            </a:r>
            <a:r>
              <a:rPr lang="ru-RU" altLang="ru-RU" b="1" dirty="0"/>
              <a:t> </a:t>
            </a:r>
            <a:r>
              <a:rPr lang="ru-RU" altLang="ru-RU" b="1" dirty="0" err="1"/>
              <a:t>злочинне</a:t>
            </a:r>
            <a:r>
              <a:rPr lang="ru-RU" altLang="ru-RU" b="1" dirty="0"/>
              <a:t> </a:t>
            </a:r>
            <a:r>
              <a:rPr lang="ru-RU" altLang="ru-RU" b="1" dirty="0" err="1"/>
              <a:t>діяння</a:t>
            </a:r>
            <a:r>
              <a:rPr lang="ru-RU" altLang="ru-RU" b="1" dirty="0"/>
              <a:t>.</a:t>
            </a:r>
          </a:p>
        </p:txBody>
      </p:sp>
    </p:spTree>
    <p:extLst>
      <p:ext uri="{BB962C8B-B14F-4D97-AF65-F5344CB8AC3E}">
        <p14:creationId xmlns:p14="http://schemas.microsoft.com/office/powerpoint/2010/main" val="415969675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606210"/>
                                        </p:tgtEl>
                                        <p:attrNameLst>
                                          <p:attrName>style.visibility</p:attrName>
                                        </p:attrNameLst>
                                      </p:cBhvr>
                                      <p:to>
                                        <p:strVal val="visible"/>
                                      </p:to>
                                    </p:set>
                                    <p:animEffect transition="in" filter="wipe(down)">
                                      <p:cBhvr>
                                        <p:cTn id="7" dur="500"/>
                                        <p:tgtEl>
                                          <p:spTgt spid="606210"/>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606211">
                                            <p:txEl>
                                              <p:pRg st="0" end="0"/>
                                            </p:txEl>
                                          </p:spTgt>
                                        </p:tgtEl>
                                        <p:attrNameLst>
                                          <p:attrName>style.visibility</p:attrName>
                                        </p:attrNameLst>
                                      </p:cBhvr>
                                      <p:to>
                                        <p:strVal val="visible"/>
                                      </p:to>
                                    </p:set>
                                    <p:animEffect transition="in" filter="fade">
                                      <p:cBhvr>
                                        <p:cTn id="11" dur="1000">
                                          <p:stCondLst>
                                            <p:cond delay="0"/>
                                          </p:stCondLst>
                                        </p:cTn>
                                        <p:tgtEl>
                                          <p:spTgt spid="606211">
                                            <p:txEl>
                                              <p:pRg st="0" end="0"/>
                                            </p:txEl>
                                          </p:spTgt>
                                        </p:tgtEl>
                                      </p:cBhvr>
                                    </p:animEffect>
                                    <p:anim calcmode="lin" valueType="num">
                                      <p:cBhvr>
                                        <p:cTn id="12" dur="1000" fill="hold">
                                          <p:stCondLst>
                                            <p:cond delay="0"/>
                                          </p:stCondLst>
                                        </p:cTn>
                                        <p:tgtEl>
                                          <p:spTgt spid="606211">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60621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10" grpId="0"/>
      <p:bldP spid="606211" grpId="0" build="p"/>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2800" b="1"/>
              <a:t>Обставини, що підлягають з'ясуванню в процесі розслідування розкрадань</a:t>
            </a:r>
          </a:p>
        </p:txBody>
      </p:sp>
      <p:sp>
        <p:nvSpPr>
          <p:cNvPr id="607235" name="Rectangle 3"/>
          <p:cNvSpPr>
            <a:spLocks noGrp="1" noChangeArrowheads="1"/>
          </p:cNvSpPr>
          <p:nvPr>
            <p:ph type="body" idx="1"/>
          </p:nvPr>
        </p:nvSpPr>
        <p:spPr>
          <a:xfrm>
            <a:off x="323850" y="1484313"/>
            <a:ext cx="8424863" cy="4752975"/>
          </a:xfrm>
        </p:spPr>
        <p:txBody>
          <a:bodyPr/>
          <a:lstStyle/>
          <a:p>
            <a:pPr marL="609600" indent="-609600">
              <a:buFont typeface="Wingdings" pitchFamily="2" charset="2"/>
              <a:buNone/>
            </a:pPr>
            <a:r>
              <a:rPr lang="ru-RU" altLang="ru-RU" sz="2600" b="1" dirty="0"/>
              <a:t>     2. </a:t>
            </a:r>
            <a:r>
              <a:rPr lang="ru-RU" altLang="ru-RU" sz="2600" b="1" dirty="0" err="1"/>
              <a:t>Виявлення</a:t>
            </a:r>
            <a:r>
              <a:rPr lang="ru-RU" altLang="ru-RU" sz="2600" b="1" dirty="0"/>
              <a:t> </a:t>
            </a:r>
            <a:r>
              <a:rPr lang="ru-RU" altLang="ru-RU" sz="2600" b="1" dirty="0" err="1"/>
              <a:t>фактів</a:t>
            </a:r>
            <a:r>
              <a:rPr lang="ru-RU" altLang="ru-RU" sz="2600" b="1" dirty="0"/>
              <a:t>, </a:t>
            </a:r>
            <a:r>
              <a:rPr lang="ru-RU" altLang="ru-RU" sz="2600" b="1" dirty="0" err="1"/>
              <a:t>що</a:t>
            </a:r>
            <a:r>
              <a:rPr lang="ru-RU" altLang="ru-RU" sz="2600" b="1" dirty="0"/>
              <a:t> </a:t>
            </a:r>
            <a:r>
              <a:rPr lang="ru-RU" altLang="ru-RU" sz="2600" b="1" dirty="0" err="1"/>
              <a:t>підтверджують</a:t>
            </a:r>
            <a:r>
              <a:rPr lang="ru-RU" altLang="ru-RU" sz="2600" b="1" dirty="0"/>
              <a:t> </a:t>
            </a:r>
            <a:r>
              <a:rPr lang="ru-RU" altLang="ru-RU" sz="2600" b="1" dirty="0" smtClean="0"/>
              <a:t>вину </a:t>
            </a:r>
            <a:r>
              <a:rPr lang="ru-RU" altLang="ru-RU" sz="2600" b="1" dirty="0" err="1" smtClean="0"/>
              <a:t>підозрюваного</a:t>
            </a:r>
            <a:r>
              <a:rPr lang="ru-RU" altLang="ru-RU" sz="2600" b="1" dirty="0" smtClean="0"/>
              <a:t> і </a:t>
            </a:r>
            <a:r>
              <a:rPr lang="ru-RU" altLang="ru-RU" sz="2600" b="1" dirty="0" err="1"/>
              <a:t>мотиви</a:t>
            </a:r>
            <a:r>
              <a:rPr lang="ru-RU" altLang="ru-RU" sz="2600" b="1" dirty="0"/>
              <a:t> </a:t>
            </a:r>
            <a:r>
              <a:rPr lang="ru-RU" altLang="ru-RU" sz="2600" b="1" dirty="0" err="1"/>
              <a:t>розкрадання</a:t>
            </a:r>
            <a:r>
              <a:rPr lang="ru-RU" altLang="ru-RU" sz="2600" b="1" dirty="0"/>
              <a:t>, у тому </a:t>
            </a:r>
            <a:r>
              <a:rPr lang="ru-RU" altLang="ru-RU" sz="2600" b="1" dirty="0" err="1"/>
              <a:t>числі</a:t>
            </a:r>
            <a:r>
              <a:rPr lang="ru-RU" altLang="ru-RU" sz="2600" b="1" dirty="0"/>
              <a:t> і </a:t>
            </a:r>
            <a:r>
              <a:rPr lang="ru-RU" altLang="ru-RU" sz="2600" b="1" dirty="0" err="1"/>
              <a:t>обставини</a:t>
            </a:r>
            <a:r>
              <a:rPr lang="ru-RU" altLang="ru-RU" sz="2600" b="1" dirty="0"/>
              <a:t>, </a:t>
            </a:r>
            <a:r>
              <a:rPr lang="ru-RU" altLang="ru-RU" sz="2600" b="1" dirty="0" err="1"/>
              <a:t>що</a:t>
            </a:r>
            <a:r>
              <a:rPr lang="ru-RU" altLang="ru-RU" sz="2600" b="1" dirty="0"/>
              <a:t> </a:t>
            </a:r>
            <a:r>
              <a:rPr lang="ru-RU" altLang="ru-RU" sz="2600" b="1" dirty="0" err="1"/>
              <a:t>впливають</a:t>
            </a:r>
            <a:r>
              <a:rPr lang="ru-RU" altLang="ru-RU" sz="2600" b="1" dirty="0"/>
              <a:t> на </a:t>
            </a:r>
            <a:r>
              <a:rPr lang="ru-RU" altLang="ru-RU" sz="2600" b="1" dirty="0" err="1"/>
              <a:t>ступінь</a:t>
            </a:r>
            <a:r>
              <a:rPr lang="ru-RU" altLang="ru-RU" sz="2600" b="1" dirty="0"/>
              <a:t> і характер </a:t>
            </a:r>
            <a:r>
              <a:rPr lang="ru-RU" altLang="ru-RU" sz="2600" b="1" dirty="0" err="1"/>
              <a:t>його</a:t>
            </a:r>
            <a:r>
              <a:rPr lang="ru-RU" altLang="ru-RU" sz="2600" b="1" dirty="0"/>
              <a:t> </a:t>
            </a:r>
            <a:r>
              <a:rPr lang="ru-RU" altLang="ru-RU" sz="2600" b="1" dirty="0" err="1"/>
              <a:t>відповідальності</a:t>
            </a:r>
            <a:r>
              <a:rPr lang="ru-RU" altLang="ru-RU" sz="2600" b="1" dirty="0" smtClean="0"/>
              <a:t>.</a:t>
            </a:r>
          </a:p>
          <a:p>
            <a:pPr marL="609600" indent="-609600">
              <a:buFont typeface="Wingdings" pitchFamily="2" charset="2"/>
              <a:buNone/>
            </a:pPr>
            <a:endParaRPr lang="ru-RU" altLang="ru-RU" sz="2600" b="1" dirty="0" smtClean="0"/>
          </a:p>
          <a:p>
            <a:pPr marL="609600" indent="-609600">
              <a:buFont typeface="Wingdings" pitchFamily="2" charset="2"/>
              <a:buNone/>
            </a:pPr>
            <a:r>
              <a:rPr lang="ru-RU" altLang="ru-RU" sz="2600" b="1" dirty="0"/>
              <a:t> 3. </a:t>
            </a:r>
            <a:r>
              <a:rPr lang="ru-RU" altLang="ru-RU" sz="2600" b="1" dirty="0" err="1"/>
              <a:t>Виявлення</a:t>
            </a:r>
            <a:r>
              <a:rPr lang="ru-RU" altLang="ru-RU" sz="2600" b="1" dirty="0"/>
              <a:t> умов, </a:t>
            </a:r>
            <a:r>
              <a:rPr lang="ru-RU" altLang="ru-RU" sz="2600" b="1" dirty="0" err="1"/>
              <a:t>що</a:t>
            </a:r>
            <a:r>
              <a:rPr lang="ru-RU" altLang="ru-RU" sz="2600" b="1" dirty="0"/>
              <a:t> </a:t>
            </a:r>
            <a:r>
              <a:rPr lang="ru-RU" altLang="ru-RU" sz="2600" b="1" dirty="0" err="1"/>
              <a:t>сприяли</a:t>
            </a:r>
            <a:r>
              <a:rPr lang="ru-RU" altLang="ru-RU" sz="2600" b="1" dirty="0"/>
              <a:t> </a:t>
            </a:r>
            <a:r>
              <a:rPr lang="ru-RU" altLang="ru-RU" sz="2600" b="1" dirty="0" err="1"/>
              <a:t>вчиненню</a:t>
            </a:r>
            <a:r>
              <a:rPr lang="ru-RU" altLang="ru-RU" sz="2600" b="1" dirty="0"/>
              <a:t> </a:t>
            </a:r>
            <a:r>
              <a:rPr lang="ru-RU" altLang="ru-RU" sz="2600" b="1" dirty="0" err="1"/>
              <a:t>злочину</a:t>
            </a:r>
            <a:r>
              <a:rPr lang="ru-RU" altLang="ru-RU" sz="2600" b="1" dirty="0"/>
              <a:t> (</a:t>
            </a:r>
            <a:r>
              <a:rPr lang="ru-RU" altLang="ru-RU" sz="2600" b="1" dirty="0" err="1"/>
              <a:t>недоліки</a:t>
            </a:r>
            <a:r>
              <a:rPr lang="ru-RU" altLang="ru-RU" sz="2600" b="1" dirty="0"/>
              <a:t> і </a:t>
            </a:r>
            <a:r>
              <a:rPr lang="ru-RU" altLang="ru-RU" sz="2600" b="1" dirty="0" err="1"/>
              <a:t>порушення</a:t>
            </a:r>
            <a:r>
              <a:rPr lang="ru-RU" altLang="ru-RU" sz="2600" b="1" dirty="0"/>
              <a:t> </a:t>
            </a:r>
            <a:r>
              <a:rPr lang="ru-RU" altLang="ru-RU" sz="2600" b="1" dirty="0" err="1"/>
              <a:t>відповідних</a:t>
            </a:r>
            <a:r>
              <a:rPr lang="ru-RU" altLang="ru-RU" sz="2600" b="1" dirty="0"/>
              <a:t> правил, </a:t>
            </a:r>
            <a:r>
              <a:rPr lang="ru-RU" altLang="ru-RU" sz="2600" b="1" dirty="0" err="1"/>
              <a:t>що</a:t>
            </a:r>
            <a:r>
              <a:rPr lang="ru-RU" altLang="ru-RU" sz="2600" b="1" dirty="0"/>
              <a:t> </a:t>
            </a:r>
            <a:r>
              <a:rPr lang="ru-RU" altLang="ru-RU" sz="2600" b="1" dirty="0" err="1"/>
              <a:t>відносяться</a:t>
            </a:r>
            <a:r>
              <a:rPr lang="ru-RU" altLang="ru-RU" sz="2600" b="1" dirty="0"/>
              <a:t> до постановки, </a:t>
            </a:r>
            <a:r>
              <a:rPr lang="ru-RU" altLang="ru-RU" sz="2600" b="1" dirty="0" err="1"/>
              <a:t>прийому</a:t>
            </a:r>
            <a:r>
              <a:rPr lang="ru-RU" altLang="ru-RU" sz="2600" b="1" dirty="0"/>
              <a:t>, </a:t>
            </a:r>
            <a:r>
              <a:rPr lang="ru-RU" altLang="ru-RU" sz="2600" b="1" dirty="0" err="1"/>
              <a:t>виробництва</a:t>
            </a:r>
            <a:r>
              <a:rPr lang="ru-RU" altLang="ru-RU" sz="2600" b="1" dirty="0"/>
              <a:t> та </a:t>
            </a:r>
            <a:r>
              <a:rPr lang="ru-RU" altLang="ru-RU" sz="2600" b="1" dirty="0" err="1"/>
              <a:t>відпуску</a:t>
            </a:r>
            <a:r>
              <a:rPr lang="ru-RU" altLang="ru-RU" sz="2600" b="1" dirty="0"/>
              <a:t> </a:t>
            </a:r>
            <a:r>
              <a:rPr lang="ru-RU" altLang="ru-RU" sz="2600" b="1" dirty="0" err="1"/>
              <a:t>продукції</a:t>
            </a:r>
            <a:r>
              <a:rPr lang="ru-RU" altLang="ru-RU" sz="2600" b="1" dirty="0"/>
              <a:t>, </a:t>
            </a:r>
            <a:r>
              <a:rPr lang="ru-RU" altLang="ru-RU" sz="2600" b="1" dirty="0" err="1"/>
              <a:t>обліку</a:t>
            </a:r>
            <a:r>
              <a:rPr lang="ru-RU" altLang="ru-RU" sz="2600" b="1" dirty="0"/>
              <a:t> та </a:t>
            </a:r>
            <a:r>
              <a:rPr lang="ru-RU" altLang="ru-RU" sz="2600" b="1" dirty="0" err="1"/>
              <a:t>звітності</a:t>
            </a:r>
            <a:r>
              <a:rPr lang="ru-RU" altLang="ru-RU" sz="2600" b="1" dirty="0"/>
              <a:t> за </a:t>
            </a:r>
            <a:r>
              <a:rPr lang="ru-RU" altLang="ru-RU" sz="2600" b="1" dirty="0" err="1"/>
              <a:t>цими</a:t>
            </a:r>
            <a:r>
              <a:rPr lang="ru-RU" altLang="ru-RU" sz="2600" b="1" dirty="0"/>
              <a:t> </a:t>
            </a:r>
            <a:r>
              <a:rPr lang="ru-RU" altLang="ru-RU" sz="2600" b="1" dirty="0" err="1"/>
              <a:t>операціями</a:t>
            </a:r>
            <a:r>
              <a:rPr lang="ru-RU" altLang="ru-RU" sz="2600" b="1" dirty="0"/>
              <a:t>, кредитно-</a:t>
            </a:r>
            <a:r>
              <a:rPr lang="ru-RU" altLang="ru-RU" sz="2600" b="1" dirty="0" err="1"/>
              <a:t>фінансових</a:t>
            </a:r>
            <a:r>
              <a:rPr lang="ru-RU" altLang="ru-RU" sz="2600" b="1" dirty="0"/>
              <a:t> </a:t>
            </a:r>
            <a:r>
              <a:rPr lang="ru-RU" altLang="ru-RU" sz="2600" b="1" dirty="0" err="1"/>
              <a:t>розрахунків</a:t>
            </a:r>
            <a:r>
              <a:rPr lang="ru-RU" altLang="ru-RU" sz="2600" b="1" dirty="0"/>
              <a:t> та </a:t>
            </a:r>
            <a:r>
              <a:rPr lang="ru-RU" altLang="ru-RU" sz="2600" b="1" dirty="0" err="1"/>
              <a:t>ін</a:t>
            </a:r>
            <a:r>
              <a:rPr lang="ru-RU" altLang="ru-RU" sz="2600" b="1" dirty="0"/>
              <a:t>.)</a:t>
            </a:r>
          </a:p>
        </p:txBody>
      </p:sp>
    </p:spTree>
    <p:extLst>
      <p:ext uri="{BB962C8B-B14F-4D97-AF65-F5344CB8AC3E}">
        <p14:creationId xmlns:p14="http://schemas.microsoft.com/office/powerpoint/2010/main" val="23485267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607235">
                                            <p:txEl>
                                              <p:pRg st="0" end="0"/>
                                            </p:txEl>
                                          </p:spTgt>
                                        </p:tgtEl>
                                        <p:attrNameLst>
                                          <p:attrName>style.visibility</p:attrName>
                                        </p:attrNameLst>
                                      </p:cBhvr>
                                      <p:to>
                                        <p:strVal val="visible"/>
                                      </p:to>
                                    </p:set>
                                    <p:animEffect transition="in" filter="fade">
                                      <p:cBhvr>
                                        <p:cTn id="7" dur="1000">
                                          <p:stCondLst>
                                            <p:cond delay="0"/>
                                          </p:stCondLst>
                                        </p:cTn>
                                        <p:tgtEl>
                                          <p:spTgt spid="607235">
                                            <p:txEl>
                                              <p:pRg st="0" end="0"/>
                                            </p:txEl>
                                          </p:spTgt>
                                        </p:tgtEl>
                                      </p:cBhvr>
                                    </p:animEffect>
                                    <p:anim calcmode="lin" valueType="num">
                                      <p:cBhvr>
                                        <p:cTn id="8" dur="1000" fill="hold">
                                          <p:stCondLst>
                                            <p:cond delay="0"/>
                                          </p:stCondLst>
                                        </p:cTn>
                                        <p:tgtEl>
                                          <p:spTgt spid="60723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6072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607235">
                                            <p:txEl>
                                              <p:pRg st="2" end="2"/>
                                            </p:txEl>
                                          </p:spTgt>
                                        </p:tgtEl>
                                        <p:attrNameLst>
                                          <p:attrName>style.visibility</p:attrName>
                                        </p:attrNameLst>
                                      </p:cBhvr>
                                      <p:to>
                                        <p:strVal val="visible"/>
                                      </p:to>
                                    </p:set>
                                    <p:animEffect transition="in" filter="fade">
                                      <p:cBhvr>
                                        <p:cTn id="14" dur="1000">
                                          <p:stCondLst>
                                            <p:cond delay="0"/>
                                          </p:stCondLst>
                                        </p:cTn>
                                        <p:tgtEl>
                                          <p:spTgt spid="607235">
                                            <p:txEl>
                                              <p:pRg st="2" end="2"/>
                                            </p:txEl>
                                          </p:spTgt>
                                        </p:tgtEl>
                                      </p:cBhvr>
                                    </p:animEffect>
                                    <p:anim calcmode="lin" valueType="num">
                                      <p:cBhvr>
                                        <p:cTn id="15" dur="1000" fill="hold">
                                          <p:stCondLst>
                                            <p:cond delay="0"/>
                                          </p:stCondLst>
                                        </p:cTn>
                                        <p:tgtEl>
                                          <p:spTgt spid="607235">
                                            <p:txEl>
                                              <p:pRg st="2" end="2"/>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607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7235" grpId="0" build="p"/>
    </p:bld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a:xfrm>
            <a:off x="195263" y="228600"/>
            <a:ext cx="8193087" cy="914400"/>
          </a:xfrm>
        </p:spPr>
        <p:txBody>
          <a:bodyPr>
            <a:normAutofit fontScale="90000"/>
          </a:bodyPr>
          <a:lstStyle/>
          <a:p>
            <a:pPr algn="ctr"/>
            <a:r>
              <a:rPr lang="ru-RU" altLang="ru-RU" sz="2800" b="1"/>
              <a:t>Обставини, що підлягають з'ясуванню в процесі розслідування розкрадань</a:t>
            </a:r>
          </a:p>
        </p:txBody>
      </p:sp>
      <p:sp>
        <p:nvSpPr>
          <p:cNvPr id="609283" name="Rectangle 3"/>
          <p:cNvSpPr>
            <a:spLocks noGrp="1" noChangeArrowheads="1"/>
          </p:cNvSpPr>
          <p:nvPr>
            <p:ph type="body" idx="1"/>
          </p:nvPr>
        </p:nvSpPr>
        <p:spPr>
          <a:xfrm>
            <a:off x="-180975" y="1268413"/>
            <a:ext cx="8929688" cy="4752975"/>
          </a:xfrm>
        </p:spPr>
        <p:txBody>
          <a:bodyPr/>
          <a:lstStyle/>
          <a:p>
            <a:pPr marL="609600" indent="-609600">
              <a:buFont typeface="Wingdings" pitchFamily="2" charset="2"/>
              <a:buNone/>
            </a:pPr>
            <a:r>
              <a:rPr lang="ru-RU" altLang="ru-RU" sz="3000" b="1"/>
              <a:t>     4. Виявлення даних, що дозволяють визначити джерела необхідної інформації, перевіряти слідчі версії, що виникли, перевіряти й оцінювати фактичні дані (обсяг і розмір викраденого майна, способи його реалізації, джерела розкрадання, спосіб безпосереднього заволодіння майном, спосіб життя обвинуваченого, майно і цінності, нажиті розкрадачем, і ін.)</a:t>
            </a:r>
          </a:p>
        </p:txBody>
      </p:sp>
    </p:spTree>
    <p:extLst>
      <p:ext uri="{BB962C8B-B14F-4D97-AF65-F5344CB8AC3E}">
        <p14:creationId xmlns:p14="http://schemas.microsoft.com/office/powerpoint/2010/main" val="55700413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609283">
                                            <p:txEl>
                                              <p:pRg st="0" end="0"/>
                                            </p:txEl>
                                          </p:spTgt>
                                        </p:tgtEl>
                                        <p:attrNameLst>
                                          <p:attrName>style.visibility</p:attrName>
                                        </p:attrNameLst>
                                      </p:cBhvr>
                                      <p:to>
                                        <p:strVal val="visible"/>
                                      </p:to>
                                    </p:set>
                                    <p:animEffect transition="in" filter="fade">
                                      <p:cBhvr>
                                        <p:cTn id="7" dur="1000">
                                          <p:stCondLst>
                                            <p:cond delay="0"/>
                                          </p:stCondLst>
                                        </p:cTn>
                                        <p:tgtEl>
                                          <p:spTgt spid="609283">
                                            <p:txEl>
                                              <p:pRg st="0" end="0"/>
                                            </p:txEl>
                                          </p:spTgt>
                                        </p:tgtEl>
                                      </p:cBhvr>
                                    </p:animEffect>
                                    <p:anim calcmode="lin" valueType="num">
                                      <p:cBhvr>
                                        <p:cTn id="8" dur="1000" fill="hold">
                                          <p:stCondLst>
                                            <p:cond delay="0"/>
                                          </p:stCondLst>
                                        </p:cTn>
                                        <p:tgtEl>
                                          <p:spTgt spid="609283">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60928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928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В залежності від предмету крадіжки:</a:t>
            </a:r>
            <a:endParaRPr lang="uk-UA" u="sng" dirty="0">
              <a:ln w="11430"/>
              <a:solidFill>
                <a:srgbClr val="FFFF00"/>
              </a:solidFill>
              <a:effectLst>
                <a:outerShdw blurRad="50800" dist="39000" dir="5460000" algn="tl">
                  <a:srgbClr val="000000">
                    <a:alpha val="38000"/>
                  </a:srgbClr>
                </a:outerShdw>
              </a:effectLst>
            </a:endParaRPr>
          </a:p>
        </p:txBody>
      </p:sp>
      <p:sp>
        <p:nvSpPr>
          <p:cNvPr id="4" name="Прямоугольник 3"/>
          <p:cNvSpPr/>
          <p:nvPr/>
        </p:nvSpPr>
        <p:spPr>
          <a:xfrm>
            <a:off x="928688" y="2714625"/>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Крадіжки гаманців</a:t>
            </a:r>
          </a:p>
        </p:txBody>
      </p:sp>
      <p:sp>
        <p:nvSpPr>
          <p:cNvPr id="5" name="Прямоугольник 4"/>
          <p:cNvSpPr/>
          <p:nvPr/>
        </p:nvSpPr>
        <p:spPr>
          <a:xfrm>
            <a:off x="3071813" y="2714625"/>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Автомобілів</a:t>
            </a:r>
          </a:p>
        </p:txBody>
      </p:sp>
      <p:sp>
        <p:nvSpPr>
          <p:cNvPr id="6" name="Прямоугольник 5"/>
          <p:cNvSpPr/>
          <p:nvPr/>
        </p:nvSpPr>
        <p:spPr>
          <a:xfrm>
            <a:off x="7286625" y="2714625"/>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Мото-, вело</a:t>
            </a:r>
            <a:r>
              <a:rPr lang="en-US" sz="1200" dirty="0"/>
              <a:t>-</a:t>
            </a:r>
            <a:r>
              <a:rPr lang="uk-UA" sz="1200" dirty="0"/>
              <a:t> транспортів</a:t>
            </a:r>
          </a:p>
        </p:txBody>
      </p:sp>
      <p:sp>
        <p:nvSpPr>
          <p:cNvPr id="7" name="Прямоугольник 6"/>
          <p:cNvSpPr/>
          <p:nvPr/>
        </p:nvSpPr>
        <p:spPr>
          <a:xfrm>
            <a:off x="5143500" y="2714625"/>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buClr>
                <a:schemeClr val="tx1"/>
              </a:buClr>
              <a:defRPr/>
            </a:pPr>
            <a:r>
              <a:rPr lang="uk-UA" sz="1200" dirty="0"/>
              <a:t>Крадіжка домашніх тварин і т.п.</a:t>
            </a:r>
          </a:p>
        </p:txBody>
      </p:sp>
      <p:sp>
        <p:nvSpPr>
          <p:cNvPr id="8" name="Прямоугольник 7"/>
          <p:cNvSpPr/>
          <p:nvPr/>
        </p:nvSpPr>
        <p:spPr>
          <a:xfrm>
            <a:off x="6357938" y="4000500"/>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Верхній одяг у гардеробах</a:t>
            </a:r>
          </a:p>
        </p:txBody>
      </p:sp>
      <p:sp>
        <p:nvSpPr>
          <p:cNvPr id="9" name="Прямоугольник 8"/>
          <p:cNvSpPr/>
          <p:nvPr/>
        </p:nvSpPr>
        <p:spPr>
          <a:xfrm>
            <a:off x="4071938" y="4000500"/>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Лінії </a:t>
            </a:r>
            <a:r>
              <a:rPr lang="uk-UA" sz="1200" dirty="0" err="1" smtClean="0"/>
              <a:t>електро-передач</a:t>
            </a:r>
            <a:endParaRPr lang="uk-UA" sz="1200" dirty="0"/>
          </a:p>
        </p:txBody>
      </p:sp>
      <p:sp>
        <p:nvSpPr>
          <p:cNvPr id="10" name="Прямоугольник 9"/>
          <p:cNvSpPr/>
          <p:nvPr/>
        </p:nvSpPr>
        <p:spPr>
          <a:xfrm>
            <a:off x="1928813" y="4000500"/>
            <a:ext cx="1143000"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1200" dirty="0"/>
              <a:t>Електролічильників</a:t>
            </a:r>
          </a:p>
        </p:txBody>
      </p:sp>
      <p:cxnSp>
        <p:nvCxnSpPr>
          <p:cNvPr id="13" name="Прямая соединительная линия 12"/>
          <p:cNvCxnSpPr>
            <a:endCxn id="5" idx="0"/>
          </p:cNvCxnSpPr>
          <p:nvPr/>
        </p:nvCxnSpPr>
        <p:spPr>
          <a:xfrm rot="5400000">
            <a:off x="3286126" y="2000250"/>
            <a:ext cx="1071562" cy="357187"/>
          </a:xfrm>
          <a:prstGeom prst="line">
            <a:avLst/>
          </a:prstGeom>
        </p:spPr>
        <p:style>
          <a:lnRef idx="2">
            <a:schemeClr val="accent2"/>
          </a:lnRef>
          <a:fillRef idx="0">
            <a:schemeClr val="accent2"/>
          </a:fillRef>
          <a:effectRef idx="1">
            <a:schemeClr val="accent2"/>
          </a:effectRef>
          <a:fontRef idx="minor">
            <a:schemeClr val="tx1"/>
          </a:fontRef>
        </p:style>
      </p:cxnSp>
      <p:cxnSp>
        <p:nvCxnSpPr>
          <p:cNvPr id="15" name="Прямая соединительная линия 14"/>
          <p:cNvCxnSpPr/>
          <p:nvPr/>
        </p:nvCxnSpPr>
        <p:spPr>
          <a:xfrm rot="16200000" flipH="1">
            <a:off x="5000626" y="1928812"/>
            <a:ext cx="1143000" cy="428625"/>
          </a:xfrm>
          <a:prstGeom prst="line">
            <a:avLst/>
          </a:prstGeom>
        </p:spPr>
        <p:style>
          <a:lnRef idx="2">
            <a:schemeClr val="accent2"/>
          </a:lnRef>
          <a:fillRef idx="0">
            <a:schemeClr val="accent2"/>
          </a:fillRef>
          <a:effectRef idx="1">
            <a:schemeClr val="accent2"/>
          </a:effectRef>
          <a:fontRef idx="minor">
            <a:schemeClr val="tx1"/>
          </a:fontRef>
        </p:style>
      </p:cxnSp>
      <p:cxnSp>
        <p:nvCxnSpPr>
          <p:cNvPr id="17" name="Прямая соединительная линия 16"/>
          <p:cNvCxnSpPr/>
          <p:nvPr/>
        </p:nvCxnSpPr>
        <p:spPr>
          <a:xfrm rot="16200000" flipH="1">
            <a:off x="6643688" y="1428750"/>
            <a:ext cx="1785937" cy="785813"/>
          </a:xfrm>
          <a:prstGeom prst="line">
            <a:avLst/>
          </a:prstGeom>
        </p:spPr>
        <p:style>
          <a:lnRef idx="2">
            <a:schemeClr val="accent2"/>
          </a:lnRef>
          <a:fillRef idx="0">
            <a:schemeClr val="accent2"/>
          </a:fillRef>
          <a:effectRef idx="1">
            <a:schemeClr val="accent2"/>
          </a:effectRef>
          <a:fontRef idx="minor">
            <a:schemeClr val="tx1"/>
          </a:fontRef>
        </p:style>
      </p:cxnSp>
      <p:cxnSp>
        <p:nvCxnSpPr>
          <p:cNvPr id="19" name="Прямая соединительная линия 18"/>
          <p:cNvCxnSpPr/>
          <p:nvPr/>
        </p:nvCxnSpPr>
        <p:spPr>
          <a:xfrm rot="5400000">
            <a:off x="1250156" y="1250157"/>
            <a:ext cx="1785937" cy="1143000"/>
          </a:xfrm>
          <a:prstGeom prst="line">
            <a:avLst/>
          </a:prstGeom>
        </p:spPr>
        <p:style>
          <a:lnRef idx="2">
            <a:schemeClr val="accent2"/>
          </a:lnRef>
          <a:fillRef idx="0">
            <a:schemeClr val="accent2"/>
          </a:fillRef>
          <a:effectRef idx="1">
            <a:schemeClr val="accent2"/>
          </a:effectRef>
          <a:fontRef idx="minor">
            <a:schemeClr val="tx1"/>
          </a:fontRef>
        </p:style>
      </p:cxnSp>
      <p:cxnSp>
        <p:nvCxnSpPr>
          <p:cNvPr id="21" name="Прямая соединительная линия 20"/>
          <p:cNvCxnSpPr>
            <a:endCxn id="10" idx="0"/>
          </p:cNvCxnSpPr>
          <p:nvPr/>
        </p:nvCxnSpPr>
        <p:spPr>
          <a:xfrm rot="5400000">
            <a:off x="1285876" y="2143125"/>
            <a:ext cx="3071812" cy="642937"/>
          </a:xfrm>
          <a:prstGeom prst="line">
            <a:avLst/>
          </a:prstGeom>
        </p:spPr>
        <p:style>
          <a:lnRef idx="2">
            <a:schemeClr val="accent2"/>
          </a:lnRef>
          <a:fillRef idx="0">
            <a:schemeClr val="accent2"/>
          </a:fillRef>
          <a:effectRef idx="1">
            <a:schemeClr val="accent2"/>
          </a:effectRef>
          <a:fontRef idx="minor">
            <a:schemeClr val="tx1"/>
          </a:fontRef>
        </p:style>
      </p:cxnSp>
      <p:cxnSp>
        <p:nvCxnSpPr>
          <p:cNvPr id="25" name="Прямая соединительная линия 24"/>
          <p:cNvCxnSpPr/>
          <p:nvPr/>
        </p:nvCxnSpPr>
        <p:spPr>
          <a:xfrm rot="5400000">
            <a:off x="3428206" y="2786857"/>
            <a:ext cx="2430463"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28" name="Прямая соединительная линия 27"/>
          <p:cNvCxnSpPr>
            <a:endCxn id="8" idx="0"/>
          </p:cNvCxnSpPr>
          <p:nvPr/>
        </p:nvCxnSpPr>
        <p:spPr>
          <a:xfrm rot="16200000" flipH="1">
            <a:off x="5072063" y="2143125"/>
            <a:ext cx="3071812" cy="642938"/>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ru-RU"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a:t>
            </a:r>
            <a:r>
              <a:rPr lang="uk-UA"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розслідування шахрайства:</a:t>
            </a:r>
            <a:endParaRPr lang="uk-UA"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4579" name="Содержимое 2"/>
          <p:cNvSpPr>
            <a:spLocks noGrp="1"/>
          </p:cNvSpPr>
          <p:nvPr>
            <p:ph idx="1"/>
          </p:nvPr>
        </p:nvSpPr>
        <p:spPr>
          <a:xfrm>
            <a:off x="457200" y="1882775"/>
            <a:ext cx="8229600" cy="4572000"/>
          </a:xfrm>
        </p:spPr>
        <p:txBody>
          <a:bodyPr/>
          <a:lstStyle/>
          <a:p>
            <a:pPr eaLnBrk="1" hangingPunct="1">
              <a:buFont typeface="Wingdings 2" pitchFamily="18" charset="2"/>
              <a:buNone/>
            </a:pPr>
            <a:r>
              <a:rPr lang="uk-UA" altLang="ru-RU" smtClean="0">
                <a:latin typeface="Times New Roman" pitchFamily="18" charset="0"/>
                <a:cs typeface="Times New Roman" pitchFamily="18" charset="0"/>
              </a:rPr>
              <a:t>		Способи розкрадань шляхом шахрайства</a:t>
            </a:r>
            <a:r>
              <a:rPr lang="uk-UA" altLang="ru-RU" u="sng" smtClean="0">
                <a:latin typeface="Times New Roman" pitchFamily="18" charset="0"/>
                <a:cs typeface="Times New Roman" pitchFamily="18" charset="0"/>
              </a:rPr>
              <a:t> </a:t>
            </a:r>
            <a:r>
              <a:rPr lang="uk-UA" altLang="ru-RU" smtClean="0">
                <a:latin typeface="Times New Roman" pitchFamily="18" charset="0"/>
                <a:cs typeface="Times New Roman" pitchFamily="18" charset="0"/>
              </a:rPr>
              <a:t>завжди пов'язані з обманними діями суб'єктів злочину. </a:t>
            </a:r>
          </a:p>
          <a:p>
            <a:pPr eaLnBrk="1" hangingPunct="1">
              <a:buFont typeface="Wingdings 2" pitchFamily="18" charset="2"/>
              <a:buNone/>
            </a:pPr>
            <a:r>
              <a:rPr lang="uk-UA" altLang="ru-RU" smtClean="0">
                <a:latin typeface="Times New Roman" pitchFamily="18" charset="0"/>
                <a:cs typeface="Times New Roman" pitchFamily="18" charset="0"/>
              </a:rPr>
              <a:t>		При цьому, як правило, використовуються різні підроблені документи, що дають право злочинцям отримувати і обертати в свою користь чуже майно.</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ru-RU"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Методика </a:t>
            </a:r>
            <a:r>
              <a:rPr lang="uk-UA" u="sng" noProof="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розслідування вимагання:</a:t>
            </a:r>
            <a:endParaRPr lang="uk-UA"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a:xfrm>
            <a:off x="457200" y="1882775"/>
            <a:ext cx="8229600" cy="4572000"/>
          </a:xfrm>
        </p:spPr>
        <p:txBody>
          <a:bodyPr>
            <a:normAutofit fontScale="92500" lnSpcReduction="10000"/>
          </a:bodyPr>
          <a:lstStyle/>
          <a:p>
            <a:pPr marL="448056" indent="-384048" eaLnBrk="1" fontAlgn="auto" hangingPunct="1">
              <a:spcAft>
                <a:spcPts val="0"/>
              </a:spcAft>
              <a:buFont typeface="Wingdings 2"/>
              <a:buNone/>
              <a:defRPr/>
            </a:pPr>
            <a:r>
              <a:rPr lang="uk-UA" dirty="0" smtClean="0">
                <a:latin typeface="Times New Roman" pitchFamily="18" charset="0"/>
                <a:cs typeface="Times New Roman" pitchFamily="18" charset="0"/>
              </a:rPr>
              <a:t>		</a:t>
            </a:r>
            <a:r>
              <a:rPr lang="uk-UA" u="sng" dirty="0" smtClean="0">
                <a:latin typeface="Times New Roman" pitchFamily="18" charset="0"/>
                <a:cs typeface="Times New Roman" pitchFamily="18" charset="0"/>
              </a:rPr>
              <a:t>Вимаганням</a:t>
            </a:r>
            <a:r>
              <a:rPr lang="uk-UA" dirty="0" smtClean="0">
                <a:latin typeface="Times New Roman" pitchFamily="18" charset="0"/>
                <a:cs typeface="Times New Roman" pitchFamily="18" charset="0"/>
              </a:rPr>
              <a:t> є вимога передачі чужого майна чи права на майно або вчинення будь-яких дій майнового характеру з погрозою насильства над потерпілим чи його близькими родичами, обмеження прав, свобод або законних інтересів цих осіб, пошкодження чи знищення їхнього майна або майна, що перебуває в їхньому віданні чи під охороною, або розголошення відомостей, які потерпілий чи його близькі родичі бажають зберегти в таємниці.</a:t>
            </a:r>
            <a:endParaRPr lang="ru-RU" dirty="0" smtClean="0">
              <a:latin typeface="Times New Roman" pitchFamily="18" charset="0"/>
              <a:cs typeface="Times New Roman" pitchFamily="18" charset="0"/>
            </a:endParaRPr>
          </a:p>
          <a:p>
            <a:pPr marL="448056" indent="-384048" eaLnBrk="1" fontAlgn="auto" hangingPunct="1">
              <a:spcAft>
                <a:spcPts val="0"/>
              </a:spcAft>
              <a:buFont typeface="Wingdings 2"/>
              <a:buNone/>
              <a:defRPr/>
            </a:pPr>
            <a:r>
              <a:rPr lang="uk-UA" dirty="0" smtClean="0">
                <a:latin typeface="Times New Roman" pitchFamily="18" charset="0"/>
                <a:cs typeface="Times New Roman" pitchFamily="18" charset="0"/>
              </a:rPr>
              <a:t>.</a:t>
            </a:r>
            <a:endParaRPr lang="uk-UA"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11560" y="2276872"/>
            <a:ext cx="7772400" cy="2592288"/>
          </a:xfrm>
        </p:spPr>
        <p:txBody>
          <a:bodyPr>
            <a:normAutofit/>
          </a:bodyPr>
          <a:lstStyle/>
          <a:p>
            <a:r>
              <a:rPr lang="ru-RU" sz="5400" u="sng" dirty="0" err="1" smtClean="0">
                <a:solidFill>
                  <a:schemeClr val="tx1"/>
                </a:solidFill>
                <a:latin typeface="Cambria" pitchFamily="18" charset="0"/>
                <a:cs typeface="Browallia New" pitchFamily="34" charset="-34"/>
              </a:rPr>
              <a:t>Розсл</a:t>
            </a:r>
            <a:r>
              <a:rPr lang="uk-UA" sz="5400" u="sng" dirty="0" err="1" smtClean="0">
                <a:solidFill>
                  <a:schemeClr val="tx1"/>
                </a:solidFill>
                <a:latin typeface="Cambria" pitchFamily="18" charset="0"/>
                <a:cs typeface="Browallia New" pitchFamily="34" charset="-34"/>
              </a:rPr>
              <a:t>ідування</a:t>
            </a:r>
            <a:r>
              <a:rPr lang="uk-UA" sz="5400" u="sng" dirty="0" smtClean="0">
                <a:solidFill>
                  <a:schemeClr val="tx1"/>
                </a:solidFill>
                <a:latin typeface="Cambria" pitchFamily="18" charset="0"/>
                <a:cs typeface="Browallia New" pitchFamily="34" charset="-34"/>
              </a:rPr>
              <a:t> злочинів у сфері господарської діяльності</a:t>
            </a:r>
            <a:endParaRPr lang="ru-RU" sz="5400" u="sng" dirty="0">
              <a:solidFill>
                <a:schemeClr val="tx1"/>
              </a:solidFill>
              <a:latin typeface="Cambria" pitchFamily="18" charset="0"/>
              <a:cs typeface="Browallia New" pitchFamily="34" charset="-34"/>
            </a:endParaRPr>
          </a:p>
        </p:txBody>
      </p:sp>
    </p:spTree>
    <p:extLst>
      <p:ext uri="{BB962C8B-B14F-4D97-AF65-F5344CB8AC3E}">
        <p14:creationId xmlns:p14="http://schemas.microsoft.com/office/powerpoint/2010/main" val="2175194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i="1" u="sng" dirty="0" smtClean="0">
                <a:solidFill>
                  <a:srgbClr val="FFFF00"/>
                </a:solidFill>
                <a:latin typeface="Times New Roman" pitchFamily="18" charset="0"/>
                <a:cs typeface="Times New Roman" pitchFamily="18" charset="0"/>
              </a:rPr>
              <a:t>Загальні положення</a:t>
            </a:r>
            <a:endParaRPr lang="ru-RU" b="1" i="1" u="sng" dirty="0">
              <a:solidFill>
                <a:srgbClr val="FFFF0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ctr"/>
            <a:r>
              <a:rPr lang="uk-UA" dirty="0" smtClean="0">
                <a:latin typeface="Times New Roman" pitchFamily="18" charset="0"/>
                <a:cs typeface="Times New Roman" pitchFamily="18" charset="0"/>
              </a:rPr>
              <a:t>Злочини у сфері господарської діяльності мають єдиний родовий об</a:t>
            </a:r>
            <a:r>
              <a:rPr lang="en-US" dirty="0" smtClean="0">
                <a:latin typeface="Times New Roman" pitchFamily="18" charset="0"/>
                <a:cs typeface="Times New Roman" pitchFamily="18" charset="0"/>
              </a:rPr>
              <a:t>’</a:t>
            </a:r>
            <a:r>
              <a:rPr lang="uk-UA" dirty="0" err="1" smtClean="0">
                <a:latin typeface="Times New Roman" pitchFamily="18" charset="0"/>
                <a:cs typeface="Times New Roman" pitchFamily="18" charset="0"/>
              </a:rPr>
              <a:t>єкт</a:t>
            </a:r>
            <a:r>
              <a:rPr lang="uk-UA" dirty="0" smtClean="0">
                <a:latin typeface="Times New Roman" pitchFamily="18" charset="0"/>
                <a:cs typeface="Times New Roman" pitchFamily="18" charset="0"/>
              </a:rPr>
              <a:t> і являють  собою широку класифікаційну групу діянь.</a:t>
            </a:r>
          </a:p>
          <a:p>
            <a:pPr algn="ctr"/>
            <a:r>
              <a:rPr lang="uk-UA" dirty="0" smtClean="0">
                <a:latin typeface="Times New Roman" pitchFamily="18" charset="0"/>
                <a:cs typeface="Times New Roman" pitchFamily="18" charset="0"/>
              </a:rPr>
              <a:t>У межах даної групи злочинів виділяються підгрупи на підставі особливостей їх видового об</a:t>
            </a:r>
            <a:r>
              <a:rPr lang="en-US" dirty="0" smtClean="0">
                <a:latin typeface="Times New Roman" pitchFamily="18" charset="0"/>
                <a:cs typeface="Times New Roman" pitchFamily="18" charset="0"/>
              </a:rPr>
              <a:t>’</a:t>
            </a:r>
            <a:r>
              <a:rPr lang="uk-UA" dirty="0" err="1" smtClean="0">
                <a:latin typeface="Times New Roman" pitchFamily="18" charset="0"/>
                <a:cs typeface="Times New Roman" pitchFamily="18" charset="0"/>
              </a:rPr>
              <a:t>єкту</a:t>
            </a:r>
            <a:r>
              <a:rPr lang="uk-UA" dirty="0" smtClean="0">
                <a:latin typeface="Times New Roman" pitchFamily="18" charset="0"/>
                <a:cs typeface="Times New Roman" pitchFamily="18" charset="0"/>
              </a:rPr>
              <a:t>, до якого можна віднести передбачені Кримінальним кодексом України злочини у сфері:</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993606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solidFill>
                  <a:srgbClr val="FFFF00"/>
                </a:solidFill>
                <a:latin typeface="Comic Sans MS" pitchFamily="66" charset="0"/>
              </a:rPr>
              <a:t>Класифікаційні підгрупи діянь</a:t>
            </a:r>
            <a:endParaRPr lang="ru-RU" dirty="0">
              <a:solidFill>
                <a:srgbClr val="FFFF00"/>
              </a:solidFill>
              <a:latin typeface="Comic Sans MS" pitchFamily="66" charset="0"/>
            </a:endParaRPr>
          </a:p>
        </p:txBody>
      </p:sp>
      <p:sp>
        <p:nvSpPr>
          <p:cNvPr id="3" name="Содержимое 2"/>
          <p:cNvSpPr>
            <a:spLocks noGrp="1"/>
          </p:cNvSpPr>
          <p:nvPr>
            <p:ph sz="half" idx="1"/>
          </p:nvPr>
        </p:nvSpPr>
        <p:spPr/>
        <p:txBody>
          <a:bodyPr>
            <a:normAutofit fontScale="92500"/>
          </a:bodyPr>
          <a:lstStyle/>
          <a:p>
            <a:pPr algn="ctr"/>
            <a:r>
              <a:rPr lang="uk-UA" b="1" dirty="0" smtClean="0">
                <a:latin typeface="Times New Roman" pitchFamily="18" charset="0"/>
                <a:cs typeface="Times New Roman" pitchFamily="18" charset="0"/>
              </a:rPr>
              <a:t>1) фінансово-кредитної і бюджетної системи, оподаткування (ст.199, 200,  209, </a:t>
            </a:r>
            <a:r>
              <a:rPr lang="en-US" b="1" dirty="0" smtClean="0">
                <a:latin typeface="Times New Roman" pitchFamily="18" charset="0"/>
                <a:cs typeface="Times New Roman" pitchFamily="18" charset="0"/>
              </a:rPr>
              <a:t>209-1</a:t>
            </a:r>
            <a:r>
              <a:rPr lang="ru-RU" b="1"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210, 211, 212, 212-1, 224);</a:t>
            </a:r>
          </a:p>
          <a:p>
            <a:pPr algn="ctr"/>
            <a:endParaRPr lang="uk-UA" b="1" dirty="0" smtClean="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2) регулювання підприємницької діяльності (ст. 203-1, 203-2, 204, 213);</a:t>
            </a:r>
            <a:endParaRPr lang="ru-RU" b="1" dirty="0">
              <a:latin typeface="Times New Roman" pitchFamily="18" charset="0"/>
              <a:cs typeface="Times New Roman" pitchFamily="18" charset="0"/>
            </a:endParaRPr>
          </a:p>
        </p:txBody>
      </p:sp>
      <p:sp>
        <p:nvSpPr>
          <p:cNvPr id="4" name="Содержимое 3"/>
          <p:cNvSpPr>
            <a:spLocks noGrp="1"/>
          </p:cNvSpPr>
          <p:nvPr>
            <p:ph sz="half" idx="2"/>
          </p:nvPr>
        </p:nvSpPr>
        <p:spPr>
          <a:xfrm>
            <a:off x="4648200" y="1722437"/>
            <a:ext cx="4244280" cy="4525963"/>
          </a:xfrm>
        </p:spPr>
        <p:txBody>
          <a:bodyPr>
            <a:normAutofit fontScale="92500"/>
          </a:bodyPr>
          <a:lstStyle/>
          <a:p>
            <a:r>
              <a:rPr lang="uk-UA" b="1" dirty="0" smtClean="0">
                <a:latin typeface="Times New Roman" pitchFamily="18" charset="0"/>
                <a:cs typeface="Times New Roman" pitchFamily="18" charset="0"/>
              </a:rPr>
              <a:t>3) порядку переміщення товарів через митний кордон України (ст. 201);</a:t>
            </a:r>
          </a:p>
          <a:p>
            <a:r>
              <a:rPr lang="uk-UA" b="1" dirty="0" smtClean="0">
                <a:latin typeface="Times New Roman" pitchFamily="18" charset="0"/>
                <a:cs typeface="Times New Roman" pitchFamily="18" charset="0"/>
              </a:rPr>
              <a:t>4)  порядку випуску і обігу грошей і цінних паперів (ст. 223-1, 223-2, 224);</a:t>
            </a:r>
          </a:p>
          <a:p>
            <a:r>
              <a:rPr lang="uk-UA" b="1" dirty="0" smtClean="0">
                <a:latin typeface="Times New Roman" pitchFamily="18" charset="0"/>
                <a:cs typeface="Times New Roman" pitchFamily="18" charset="0"/>
              </a:rPr>
              <a:t>5) порядку легалізації господарської діяльності (ст. 205,  205-1, 222);</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3658738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solidFill>
                  <a:srgbClr val="FFFF00"/>
                </a:solidFill>
                <a:latin typeface="Comic Sans MS" pitchFamily="66" charset="0"/>
              </a:rPr>
              <a:t>Класифікаційні підгрупи діянь</a:t>
            </a:r>
            <a:endParaRPr lang="ru-RU" dirty="0">
              <a:solidFill>
                <a:srgbClr val="FFFF00"/>
              </a:solidFill>
              <a:latin typeface="Comic Sans MS" pitchFamily="66" charset="0"/>
            </a:endParaRPr>
          </a:p>
        </p:txBody>
      </p:sp>
      <p:sp>
        <p:nvSpPr>
          <p:cNvPr id="3" name="Содержимое 2"/>
          <p:cNvSpPr>
            <a:spLocks noGrp="1"/>
          </p:cNvSpPr>
          <p:nvPr>
            <p:ph sz="half" idx="1"/>
          </p:nvPr>
        </p:nvSpPr>
        <p:spPr/>
        <p:txBody>
          <a:bodyPr>
            <a:noAutofit/>
          </a:bodyPr>
          <a:lstStyle/>
          <a:p>
            <a:pPr algn="ctr"/>
            <a:r>
              <a:rPr lang="uk-UA" b="1" dirty="0" smtClean="0">
                <a:latin typeface="Times New Roman" pitchFamily="18" charset="0"/>
                <a:cs typeface="Times New Roman" pitchFamily="18" charset="0"/>
              </a:rPr>
              <a:t>6) порядку визнання підприємств банкрутами ( ст. 219);</a:t>
            </a:r>
          </a:p>
          <a:p>
            <a:pPr algn="ctr"/>
            <a:endParaRPr lang="uk-UA" b="1" dirty="0" smtClean="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7) порядку здійснення підприємницької діяльності ( ст. 206, 206-2, 222, 222-1, 229, 231);</a:t>
            </a:r>
            <a:endParaRPr lang="ru-RU" b="1" dirty="0">
              <a:latin typeface="Times New Roman" pitchFamily="18" charset="0"/>
              <a:cs typeface="Times New Roman" pitchFamily="18" charset="0"/>
            </a:endParaRPr>
          </a:p>
        </p:txBody>
      </p:sp>
      <p:sp>
        <p:nvSpPr>
          <p:cNvPr id="4" name="Содержимое 3"/>
          <p:cNvSpPr>
            <a:spLocks noGrp="1"/>
          </p:cNvSpPr>
          <p:nvPr>
            <p:ph sz="half" idx="2"/>
          </p:nvPr>
        </p:nvSpPr>
        <p:spPr/>
        <p:txBody>
          <a:bodyPr>
            <a:noAutofit/>
          </a:bodyPr>
          <a:lstStyle/>
          <a:p>
            <a:pPr algn="ctr"/>
            <a:r>
              <a:rPr lang="uk-UA" b="1" dirty="0" smtClean="0">
                <a:latin typeface="Times New Roman" pitchFamily="18" charset="0"/>
                <a:cs typeface="Times New Roman" pitchFamily="18" charset="0"/>
              </a:rPr>
              <a:t>8) регулювання порядку приватизації (ст. 233);</a:t>
            </a:r>
          </a:p>
          <a:p>
            <a:pPr algn="ctr"/>
            <a:endParaRPr lang="uk-UA" b="1" dirty="0" smtClean="0">
              <a:latin typeface="Times New Roman" pitchFamily="18" charset="0"/>
              <a:cs typeface="Times New Roman" pitchFamily="18" charset="0"/>
            </a:endParaRPr>
          </a:p>
          <a:p>
            <a:pPr algn="ctr"/>
            <a:r>
              <a:rPr lang="uk-UA" b="1" dirty="0" smtClean="0">
                <a:latin typeface="Times New Roman" pitchFamily="18" charset="0"/>
                <a:cs typeface="Times New Roman" pitchFamily="18" charset="0"/>
              </a:rPr>
              <a:t>9) регулювання інтересів споживачів (ст. 227).</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2912794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a:bodyPr>
          <a:lstStyle/>
          <a:p>
            <a:pPr algn="ctr"/>
            <a:r>
              <a:rPr lang="uk-UA" b="1" u="sng" dirty="0" smtClean="0">
                <a:solidFill>
                  <a:srgbClr val="FFFF00"/>
                </a:solidFill>
                <a:latin typeface="Segoe Print" pitchFamily="2" charset="0"/>
              </a:rPr>
              <a:t>Загальна методика розслідування</a:t>
            </a:r>
            <a:endParaRPr lang="ru-RU" b="1" u="sng" dirty="0">
              <a:solidFill>
                <a:srgbClr val="FFFF00"/>
              </a:solidFill>
              <a:latin typeface="Segoe Print" pitchFamily="2" charset="0"/>
            </a:endParaRPr>
          </a:p>
        </p:txBody>
      </p:sp>
      <p:sp>
        <p:nvSpPr>
          <p:cNvPr id="6" name="Содержимое 5"/>
          <p:cNvSpPr>
            <a:spLocks noGrp="1"/>
          </p:cNvSpPr>
          <p:nvPr>
            <p:ph idx="1"/>
          </p:nvPr>
        </p:nvSpPr>
        <p:spPr/>
        <p:txBody>
          <a:bodyPr>
            <a:normAutofit/>
          </a:bodyPr>
          <a:lstStyle/>
          <a:p>
            <a:pPr algn="ctr"/>
            <a:r>
              <a:rPr lang="uk-UA" dirty="0" smtClean="0">
                <a:latin typeface="Times New Roman" pitchFamily="18" charset="0"/>
                <a:cs typeface="Times New Roman" pitchFamily="18" charset="0"/>
              </a:rPr>
              <a:t>Загальна методика розслідування злочинів у сфері господарської діяльності складає основу розслідування таких діянь і є результатом узагальнення слідчої практики</a:t>
            </a:r>
          </a:p>
          <a:p>
            <a:pPr algn="ctr"/>
            <a:r>
              <a:rPr lang="uk-UA" dirty="0" smtClean="0">
                <a:latin typeface="Times New Roman" pitchFamily="18" charset="0"/>
                <a:cs typeface="Times New Roman" pitchFamily="18" charset="0"/>
              </a:rPr>
              <a:t>Загальна методика розслідування злочинів у сфері господарської діяльності </a:t>
            </a:r>
            <a:r>
              <a:rPr lang="uk-UA" dirty="0" err="1" smtClean="0">
                <a:latin typeface="Times New Roman" pitchFamily="18" charset="0"/>
                <a:cs typeface="Times New Roman" pitchFamily="18" charset="0"/>
              </a:rPr>
              <a:t>пов</a:t>
            </a:r>
            <a:r>
              <a:rPr lang="en-US" dirty="0" smtClean="0">
                <a:latin typeface="Times New Roman" pitchFamily="18" charset="0"/>
                <a:cs typeface="Times New Roman" pitchFamily="18" charset="0"/>
              </a:rPr>
              <a:t>’</a:t>
            </a:r>
            <a:r>
              <a:rPr lang="uk-UA" dirty="0" err="1" smtClean="0">
                <a:latin typeface="Times New Roman" pitchFamily="18" charset="0"/>
                <a:cs typeface="Times New Roman" pitchFamily="18" charset="0"/>
              </a:rPr>
              <a:t>язана</a:t>
            </a:r>
            <a:r>
              <a:rPr lang="uk-UA" dirty="0" smtClean="0">
                <a:latin typeface="Times New Roman" pitchFamily="18" charset="0"/>
                <a:cs typeface="Times New Roman" pitchFamily="18" charset="0"/>
              </a:rPr>
              <a:t> з розробленням видових криміналістичних методик. Такі видові методики потребують подальшої диференціації на підгрупи.</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0520492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3203848" y="273050"/>
            <a:ext cx="5482952" cy="5853113"/>
          </a:xfrm>
        </p:spPr>
        <p:txBody>
          <a:bodyPr>
            <a:normAutofit/>
          </a:bodyPr>
          <a:lstStyle/>
          <a:p>
            <a:pPr algn="ctr"/>
            <a:r>
              <a:rPr lang="uk-UA" i="1" dirty="0" smtClean="0">
                <a:latin typeface="Segoe Print" pitchFamily="2" charset="0"/>
              </a:rPr>
              <a:t>Серед злочинів, що входять в підгрупу діянь, які вчиняються у сфері фінансових відносин, найбільшу складність у розслідуванні являють легалізація (відмивання) доходів, одержаних злочинним шляхом; ухилення від сплати податків, зборів та ін.</a:t>
            </a:r>
            <a:endParaRPr lang="ru-RU" i="1" dirty="0">
              <a:latin typeface="Segoe Print" pitchFamily="2" charset="0"/>
            </a:endParaRPr>
          </a:p>
        </p:txBody>
      </p:sp>
      <p:pic>
        <p:nvPicPr>
          <p:cNvPr id="7" name="Рисунок 6" descr="1528884.jpg"/>
          <p:cNvPicPr>
            <a:picLocks noChangeAspect="1"/>
          </p:cNvPicPr>
          <p:nvPr/>
        </p:nvPicPr>
        <p:blipFill>
          <a:blip r:embed="rId2" cstate="print"/>
          <a:stretch>
            <a:fillRect/>
          </a:stretch>
        </p:blipFill>
        <p:spPr>
          <a:xfrm>
            <a:off x="395536" y="2312876"/>
            <a:ext cx="2448272" cy="4284476"/>
          </a:xfrm>
          <a:prstGeom prst="rect">
            <a:avLst/>
          </a:prstGeom>
        </p:spPr>
      </p:pic>
      <p:sp>
        <p:nvSpPr>
          <p:cNvPr id="3" name="Прямоугольник 2"/>
          <p:cNvSpPr/>
          <p:nvPr/>
        </p:nvSpPr>
        <p:spPr>
          <a:xfrm>
            <a:off x="251520" y="836712"/>
            <a:ext cx="2982227" cy="1200329"/>
          </a:xfrm>
          <a:prstGeom prst="rect">
            <a:avLst/>
          </a:prstGeom>
        </p:spPr>
        <p:txBody>
          <a:bodyPr wrap="none">
            <a:spAutoFit/>
          </a:bodyPr>
          <a:lstStyle/>
          <a:p>
            <a:r>
              <a:rPr lang="uk-UA" sz="3600"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Складності </a:t>
            </a:r>
            <a:endParaRPr lang="uk-UA" sz="36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a:p>
            <a:r>
              <a:rPr lang="uk-UA" sz="3600"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розслідування</a:t>
            </a:r>
            <a:endParaRPr lang="ru-RU" sz="3600" dirty="0"/>
          </a:p>
        </p:txBody>
      </p:sp>
    </p:spTree>
    <p:extLst>
      <p:ext uri="{BB962C8B-B14F-4D97-AF65-F5344CB8AC3E}">
        <p14:creationId xmlns:p14="http://schemas.microsoft.com/office/powerpoint/2010/main" val="14136013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64239" y="1799951"/>
            <a:ext cx="8229600" cy="1180728"/>
          </a:xfrm>
        </p:spPr>
        <p:txBody>
          <a:bodyPr/>
          <a:lstStyle/>
          <a:p>
            <a:r>
              <a:rPr lang="ru-RU" dirty="0" err="1" smtClean="0">
                <a:latin typeface="Times New Roman" pitchFamily="18" charset="0"/>
                <a:cs typeface="Times New Roman" pitchFamily="18" charset="0"/>
              </a:rPr>
              <a:t>Важливим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джерелом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свідчень</a:t>
            </a:r>
            <a:r>
              <a:rPr lang="ru-RU" dirty="0" smtClean="0">
                <a:latin typeface="Times New Roman" pitchFamily="18" charset="0"/>
                <a:cs typeface="Times New Roman" pitchFamily="18" charset="0"/>
              </a:rPr>
              <a:t> про </a:t>
            </a:r>
            <a:r>
              <a:rPr lang="ru-RU" dirty="0" err="1" smtClean="0">
                <a:latin typeface="Times New Roman" pitchFamily="18" charset="0"/>
                <a:cs typeface="Times New Roman" pitchFamily="18" charset="0"/>
              </a:rPr>
              <a:t>вчинені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кредитні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операції</a:t>
            </a:r>
            <a:r>
              <a:rPr lang="ru-RU" dirty="0" smtClean="0">
                <a:latin typeface="Times New Roman" pitchFamily="18" charset="0"/>
                <a:cs typeface="Times New Roman" pitchFamily="18" charset="0"/>
              </a:rPr>
              <a:t> є:</a:t>
            </a:r>
            <a:endParaRPr lang="ru-RU" dirty="0">
              <a:latin typeface="Times New Roman" pitchFamily="18" charset="0"/>
              <a:cs typeface="Times New Roman" pitchFamily="18" charset="0"/>
            </a:endParaRPr>
          </a:p>
        </p:txBody>
      </p:sp>
      <p:sp>
        <p:nvSpPr>
          <p:cNvPr id="4" name="Стрелка вниз 3"/>
          <p:cNvSpPr/>
          <p:nvPr/>
        </p:nvSpPr>
        <p:spPr>
          <a:xfrm>
            <a:off x="1906150" y="3007027"/>
            <a:ext cx="432048" cy="8640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6624228" y="3151043"/>
            <a:ext cx="360040"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с двумя скругленными противолежащими углами 5"/>
          <p:cNvSpPr/>
          <p:nvPr/>
        </p:nvSpPr>
        <p:spPr>
          <a:xfrm>
            <a:off x="539552" y="4005064"/>
            <a:ext cx="3744416" cy="237626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err="1" smtClean="0">
                <a:solidFill>
                  <a:schemeClr val="tx1"/>
                </a:solidFill>
                <a:latin typeface="Times New Roman" pitchFamily="18" charset="0"/>
                <a:cs typeface="Times New Roman" pitchFamily="18" charset="0"/>
              </a:rPr>
              <a:t>є</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працівники</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кредитно-фінансових</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установ</a:t>
            </a:r>
            <a:r>
              <a:rPr lang="ru-RU" sz="2800" dirty="0" smtClean="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кредитної</a:t>
            </a:r>
            <a:r>
              <a:rPr lang="ru-RU" sz="2800" dirty="0" smtClean="0">
                <a:solidFill>
                  <a:schemeClr val="tx1"/>
                </a:solidFill>
                <a:latin typeface="Times New Roman" pitchFamily="18" charset="0"/>
                <a:cs typeface="Times New Roman" pitchFamily="18" charset="0"/>
              </a:rPr>
              <a:t> та </a:t>
            </a:r>
            <a:r>
              <a:rPr lang="ru-RU" sz="2800" dirty="0" err="1" smtClean="0">
                <a:solidFill>
                  <a:schemeClr val="tx1"/>
                </a:solidFill>
                <a:latin typeface="Times New Roman" pitchFamily="18" charset="0"/>
                <a:cs typeface="Times New Roman" pitchFamily="18" charset="0"/>
              </a:rPr>
              <a:t>операційної</a:t>
            </a:r>
            <a:r>
              <a:rPr lang="ru-RU" sz="2800" dirty="0" smtClean="0">
                <a:solidFill>
                  <a:schemeClr val="tx1"/>
                </a:solidFill>
                <a:latin typeface="Times New Roman" pitchFamily="18" charset="0"/>
                <a:cs typeface="Times New Roman" pitchFamily="18" charset="0"/>
              </a:rPr>
              <a:t> служб)</a:t>
            </a:r>
            <a:endParaRPr lang="ru-RU" sz="2800" dirty="0">
              <a:solidFill>
                <a:schemeClr val="tx1"/>
              </a:solidFill>
              <a:latin typeface="Times New Roman" pitchFamily="18" charset="0"/>
              <a:cs typeface="Times New Roman" pitchFamily="18" charset="0"/>
            </a:endParaRPr>
          </a:p>
        </p:txBody>
      </p:sp>
      <p:sp>
        <p:nvSpPr>
          <p:cNvPr id="7" name="Прямоугольник с двумя скругленными противолежащими углами 6"/>
          <p:cNvSpPr/>
          <p:nvPr/>
        </p:nvSpPr>
        <p:spPr>
          <a:xfrm>
            <a:off x="5076056" y="4005064"/>
            <a:ext cx="3456384" cy="237626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err="1" smtClean="0">
                <a:solidFill>
                  <a:schemeClr val="tx1"/>
                </a:solidFill>
                <a:latin typeface="Times New Roman" pitchFamily="18" charset="0"/>
                <a:cs typeface="Times New Roman" pitchFamily="18" charset="0"/>
              </a:rPr>
              <a:t>представники</a:t>
            </a:r>
            <a:r>
              <a:rPr lang="ru-RU" sz="3600" dirty="0" smtClean="0">
                <a:solidFill>
                  <a:schemeClr val="tx1"/>
                </a:solidFill>
                <a:latin typeface="Times New Roman" pitchFamily="18" charset="0"/>
                <a:cs typeface="Times New Roman" pitchFamily="18" charset="0"/>
              </a:rPr>
              <a:t> </a:t>
            </a:r>
            <a:r>
              <a:rPr lang="ru-RU" sz="3600" dirty="0" err="1" smtClean="0">
                <a:solidFill>
                  <a:schemeClr val="tx1"/>
                </a:solidFill>
                <a:latin typeface="Times New Roman" pitchFamily="18" charset="0"/>
                <a:cs typeface="Times New Roman" pitchFamily="18" charset="0"/>
              </a:rPr>
              <a:t>позичальника</a:t>
            </a:r>
            <a:endParaRPr lang="ru-RU" sz="3600" dirty="0">
              <a:solidFill>
                <a:schemeClr val="tx1"/>
              </a:solidFill>
              <a:latin typeface="Times New Roman" pitchFamily="18" charset="0"/>
              <a:cs typeface="Times New Roman" pitchFamily="18" charset="0"/>
            </a:endParaRPr>
          </a:p>
        </p:txBody>
      </p:sp>
      <p:sp>
        <p:nvSpPr>
          <p:cNvPr id="9" name="Прямоугольник 8"/>
          <p:cNvSpPr/>
          <p:nvPr/>
        </p:nvSpPr>
        <p:spPr>
          <a:xfrm>
            <a:off x="333902" y="260648"/>
            <a:ext cx="8558577" cy="1200329"/>
          </a:xfrm>
          <a:prstGeom prst="rect">
            <a:avLst/>
          </a:prstGeom>
        </p:spPr>
        <p:txBody>
          <a:bodyPr wrap="square">
            <a:spAutoFit/>
          </a:bodyPr>
          <a:lstStyle/>
          <a:p>
            <a:pPr algn="ctr"/>
            <a:r>
              <a:rPr lang="ru-RU" sz="3600" b="1" dirty="0" err="1">
                <a:solidFill>
                  <a:srgbClr val="FFFF00"/>
                </a:solidFill>
                <a:latin typeface="Times New Roman" panose="02020603050405020304" pitchFamily="18" charset="0"/>
                <a:cs typeface="Times New Roman" panose="02020603050405020304" pitchFamily="18" charset="0"/>
              </a:rPr>
              <a:t>Питання</a:t>
            </a:r>
            <a:r>
              <a:rPr lang="ru-RU" sz="3600" b="1" dirty="0">
                <a:solidFill>
                  <a:srgbClr val="FFFF00"/>
                </a:solidFill>
                <a:latin typeface="Times New Roman" panose="02020603050405020304" pitchFamily="18" charset="0"/>
                <a:cs typeface="Times New Roman" panose="02020603050405020304" pitchFamily="18" charset="0"/>
              </a:rPr>
              <a:t>, </a:t>
            </a:r>
            <a:r>
              <a:rPr lang="ru-RU" sz="3600" b="1" dirty="0" err="1">
                <a:solidFill>
                  <a:srgbClr val="FFFF00"/>
                </a:solidFill>
                <a:latin typeface="Times New Roman" panose="02020603050405020304" pitchFamily="18" charset="0"/>
                <a:cs typeface="Times New Roman" panose="02020603050405020304" pitchFamily="18" charset="0"/>
              </a:rPr>
              <a:t>які</a:t>
            </a:r>
            <a:r>
              <a:rPr lang="ru-RU" sz="3600" b="1" dirty="0">
                <a:solidFill>
                  <a:srgbClr val="FFFF00"/>
                </a:solidFill>
                <a:latin typeface="Times New Roman" panose="02020603050405020304" pitchFamily="18" charset="0"/>
                <a:cs typeface="Times New Roman" panose="02020603050405020304" pitchFamily="18" charset="0"/>
              </a:rPr>
              <a:t> </a:t>
            </a:r>
            <a:r>
              <a:rPr lang="ru-RU" sz="3600" b="1" dirty="0" err="1">
                <a:solidFill>
                  <a:srgbClr val="FFFF00"/>
                </a:solidFill>
                <a:latin typeface="Times New Roman" panose="02020603050405020304" pitchFamily="18" charset="0"/>
                <a:cs typeface="Times New Roman" panose="02020603050405020304" pitchFamily="18" charset="0"/>
              </a:rPr>
              <a:t>необхідно</a:t>
            </a:r>
            <a:r>
              <a:rPr lang="ru-RU" sz="3600" b="1" dirty="0">
                <a:solidFill>
                  <a:srgbClr val="FFFF00"/>
                </a:solidFill>
                <a:latin typeface="Times New Roman" panose="02020603050405020304" pitchFamily="18" charset="0"/>
                <a:cs typeface="Times New Roman" panose="02020603050405020304" pitchFamily="18" charset="0"/>
              </a:rPr>
              <a:t> </a:t>
            </a:r>
            <a:endParaRPr lang="ru-RU" sz="3600" b="1" dirty="0" smtClean="0">
              <a:solidFill>
                <a:srgbClr val="FFFF00"/>
              </a:solidFill>
              <a:latin typeface="Times New Roman" panose="02020603050405020304" pitchFamily="18" charset="0"/>
              <a:cs typeface="Times New Roman" panose="02020603050405020304" pitchFamily="18" charset="0"/>
            </a:endParaRPr>
          </a:p>
          <a:p>
            <a:pPr algn="ctr"/>
            <a:r>
              <a:rPr lang="ru-RU" sz="3600" b="1" dirty="0" err="1" smtClean="0">
                <a:solidFill>
                  <a:srgbClr val="FFFF00"/>
                </a:solidFill>
                <a:latin typeface="Times New Roman" panose="02020603050405020304" pitchFamily="18" charset="0"/>
                <a:cs typeface="Times New Roman" panose="02020603050405020304" pitchFamily="18" charset="0"/>
              </a:rPr>
              <a:t>з’ясувати</a:t>
            </a:r>
            <a:r>
              <a:rPr lang="ru-RU" sz="3600" b="1" dirty="0" smtClean="0">
                <a:solidFill>
                  <a:srgbClr val="FFFF00"/>
                </a:solidFill>
                <a:latin typeface="Times New Roman" panose="02020603050405020304" pitchFamily="18" charset="0"/>
                <a:cs typeface="Times New Roman" panose="02020603050405020304" pitchFamily="18" charset="0"/>
              </a:rPr>
              <a:t> </a:t>
            </a:r>
            <a:r>
              <a:rPr lang="ru-RU" sz="3600" b="1" dirty="0" err="1">
                <a:solidFill>
                  <a:srgbClr val="FFFF00"/>
                </a:solidFill>
                <a:latin typeface="Times New Roman" panose="02020603050405020304" pitchFamily="18" charset="0"/>
                <a:cs typeface="Times New Roman" panose="02020603050405020304" pitchFamily="18" charset="0"/>
              </a:rPr>
              <a:t>під</a:t>
            </a:r>
            <a:r>
              <a:rPr lang="ru-RU" sz="3600" b="1" dirty="0">
                <a:solidFill>
                  <a:srgbClr val="FFFF00"/>
                </a:solidFill>
                <a:latin typeface="Times New Roman" panose="02020603050405020304" pitchFamily="18" charset="0"/>
                <a:cs typeface="Times New Roman" panose="02020603050405020304" pitchFamily="18" charset="0"/>
              </a:rPr>
              <a:t> час </a:t>
            </a:r>
            <a:r>
              <a:rPr lang="ru-RU" sz="3600" b="1" dirty="0" err="1">
                <a:solidFill>
                  <a:srgbClr val="FFFF00"/>
                </a:solidFill>
                <a:latin typeface="Times New Roman" panose="02020603050405020304" pitchFamily="18" charset="0"/>
                <a:cs typeface="Times New Roman" panose="02020603050405020304" pitchFamily="18" charset="0"/>
              </a:rPr>
              <a:t>розслідування</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3340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2808"/>
            <a:ext cx="8640960" cy="4786552"/>
          </a:xfrm>
        </p:spPr>
        <p:txBody>
          <a:bodyPr>
            <a:noAutofit/>
          </a:bodyPr>
          <a:lstStyle/>
          <a:p>
            <a:pPr marL="65087" indent="0" algn="ctr">
              <a:buNone/>
            </a:pPr>
            <a:r>
              <a:rPr lang="uk-UA" sz="2400" b="1" dirty="0" smtClean="0">
                <a:latin typeface="Times New Roman" pitchFamily="18" charset="0"/>
                <a:cs typeface="Times New Roman" pitchFamily="18" charset="0"/>
              </a:rPr>
              <a:t>Працівники кредитної служби можуть дати певні свідчення, зокрема: хто і коли звернувся з проханням про надання кредиту; чи знайома ця особа з позичальником, в яких стосунках з ним перебуває; в яких стосунках перебуває керівництво кредитної установи з позичальником; чи здійснював хто-небудь з працівників кредитної установи протекцію у наданні кредиту; які документи були подані позичальником для одержання кредиту, хто безпосередньо працював з документами позичальника; які документи були надані для забезпечення кредиту; де знаходяться ці документи і хто має право доступу до них; хто приймав рішення про надання кредиту; куди були перераховані кредитні кошти</a:t>
            </a:r>
            <a:r>
              <a:rPr lang="ru-RU" sz="2400" b="1" dirty="0" smtClean="0">
                <a:latin typeface="Times New Roman" pitchFamily="18" charset="0"/>
                <a:cs typeface="Times New Roman" pitchFamily="18" charset="0"/>
              </a:rPr>
              <a:t>.</a:t>
            </a:r>
            <a:endParaRPr lang="ru-RU" sz="2400" b="1" dirty="0">
              <a:latin typeface="Times New Roman" pitchFamily="18" charset="0"/>
              <a:cs typeface="Times New Roman" pitchFamily="18" charset="0"/>
            </a:endParaRPr>
          </a:p>
        </p:txBody>
      </p:sp>
      <p:sp>
        <p:nvSpPr>
          <p:cNvPr id="5" name="Прямоугольник 4"/>
          <p:cNvSpPr/>
          <p:nvPr/>
        </p:nvSpPr>
        <p:spPr>
          <a:xfrm>
            <a:off x="251520" y="404664"/>
            <a:ext cx="8568952" cy="1200329"/>
          </a:xfrm>
          <a:prstGeom prst="rect">
            <a:avLst/>
          </a:prstGeom>
        </p:spPr>
        <p:txBody>
          <a:bodyPr wrap="square">
            <a:spAutoFit/>
          </a:bodyPr>
          <a:lstStyle/>
          <a:p>
            <a:pPr algn="ctr"/>
            <a:r>
              <a:rPr lang="uk-UA" sz="3600" b="1" dirty="0">
                <a:solidFill>
                  <a:srgbClr val="FFFF00"/>
                </a:solidFill>
                <a:latin typeface="Times New Roman" panose="02020603050405020304" pitchFamily="18" charset="0"/>
                <a:cs typeface="Times New Roman" panose="02020603050405020304" pitchFamily="18" charset="0"/>
              </a:rPr>
              <a:t>Дані, які можуть надати працівники кредитно-фінансових установ</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61633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indent="0" algn="ctr" eaLnBrk="1" fontAlgn="auto" hangingPunct="1">
              <a:spcAft>
                <a:spcPts val="0"/>
              </a:spcAft>
              <a:defRPr/>
            </a:pPr>
            <a:r>
              <a:rPr lang="uk-UA" u="sng" dirty="0" smtClean="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rPr>
              <a:t>В залежності від способу вилучення майна:</a:t>
            </a:r>
            <a:endParaRPr lang="uk-UA" u="sng" dirty="0">
              <a:ln w="11430"/>
              <a:solidFill>
                <a:srgbClr val="FFFF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 name="Прямоугольник 3"/>
          <p:cNvSpPr/>
          <p:nvPr/>
        </p:nvSpPr>
        <p:spPr>
          <a:xfrm>
            <a:off x="1857375" y="2286000"/>
            <a:ext cx="4786313"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dirty="0"/>
              <a:t>Крадіжки з гардеробів та роздягалень</a:t>
            </a:r>
          </a:p>
        </p:txBody>
      </p:sp>
      <p:sp>
        <p:nvSpPr>
          <p:cNvPr id="5" name="Прямоугольник 4"/>
          <p:cNvSpPr/>
          <p:nvPr/>
        </p:nvSpPr>
        <p:spPr>
          <a:xfrm>
            <a:off x="1857375" y="3357563"/>
            <a:ext cx="4786313" cy="642937"/>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defRPr/>
            </a:pPr>
            <a:r>
              <a:rPr lang="uk-UA" sz="2000" dirty="0"/>
              <a:t>Кишенькові крадіжки</a:t>
            </a:r>
          </a:p>
        </p:txBody>
      </p:sp>
      <p:sp>
        <p:nvSpPr>
          <p:cNvPr id="7" name="Прямоугольник 6"/>
          <p:cNvSpPr/>
          <p:nvPr/>
        </p:nvSpPr>
        <p:spPr>
          <a:xfrm>
            <a:off x="1857375" y="4429125"/>
            <a:ext cx="4786313" cy="642938"/>
          </a:xfrm>
          <a:prstGeom prst="rect">
            <a:avLst/>
          </a:prstGeom>
          <a:solidFill>
            <a:schemeClr val="accent6">
              <a:lumMod val="75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chor="ctr"/>
          <a:lstStyle/>
          <a:p>
            <a:pPr algn="ctr">
              <a:buClr>
                <a:schemeClr val="tx1"/>
              </a:buClr>
              <a:defRPr/>
            </a:pPr>
            <a:r>
              <a:rPr lang="uk-UA" sz="2000" dirty="0"/>
              <a:t>Квартирні крадіжки і т.п.</a:t>
            </a:r>
          </a:p>
        </p:txBody>
      </p:sp>
      <p:cxnSp>
        <p:nvCxnSpPr>
          <p:cNvPr id="8" name="Прямая соединительная линия 7"/>
          <p:cNvCxnSpPr/>
          <p:nvPr/>
        </p:nvCxnSpPr>
        <p:spPr>
          <a:xfrm rot="10800000">
            <a:off x="7000875" y="1357313"/>
            <a:ext cx="1000125" cy="1587"/>
          </a:xfrm>
          <a:prstGeom prst="line">
            <a:avLst/>
          </a:prstGeom>
        </p:spPr>
        <p:style>
          <a:lnRef idx="2">
            <a:schemeClr val="accent2"/>
          </a:lnRef>
          <a:fillRef idx="0">
            <a:schemeClr val="accent2"/>
          </a:fillRef>
          <a:effectRef idx="1">
            <a:schemeClr val="accent2"/>
          </a:effectRef>
          <a:fontRef idx="minor">
            <a:schemeClr val="tx1"/>
          </a:fontRef>
        </p:style>
      </p:cxnSp>
      <p:cxnSp>
        <p:nvCxnSpPr>
          <p:cNvPr id="11" name="Прямая соединительная линия 10"/>
          <p:cNvCxnSpPr/>
          <p:nvPr/>
        </p:nvCxnSpPr>
        <p:spPr>
          <a:xfrm rot="5400000">
            <a:off x="7430294" y="1928019"/>
            <a:ext cx="1143000"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Прямая соединительная линия 17"/>
          <p:cNvCxnSpPr/>
          <p:nvPr/>
        </p:nvCxnSpPr>
        <p:spPr>
          <a:xfrm rot="5400000">
            <a:off x="6894513" y="3606800"/>
            <a:ext cx="2214562"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20" name="Прямая соединительная линия 19"/>
          <p:cNvCxnSpPr/>
          <p:nvPr/>
        </p:nvCxnSpPr>
        <p:spPr>
          <a:xfrm rot="10800000">
            <a:off x="6643688" y="3643313"/>
            <a:ext cx="1357312" cy="1587"/>
          </a:xfrm>
          <a:prstGeom prst="line">
            <a:avLst/>
          </a:prstGeom>
        </p:spPr>
        <p:style>
          <a:lnRef idx="2">
            <a:schemeClr val="accent2"/>
          </a:lnRef>
          <a:fillRef idx="0">
            <a:schemeClr val="accent2"/>
          </a:fillRef>
          <a:effectRef idx="1">
            <a:schemeClr val="accent2"/>
          </a:effectRef>
          <a:fontRef idx="minor">
            <a:schemeClr val="tx1"/>
          </a:fontRef>
        </p:style>
      </p:cxnSp>
      <p:cxnSp>
        <p:nvCxnSpPr>
          <p:cNvPr id="27" name="Прямая соединительная линия 26"/>
          <p:cNvCxnSpPr/>
          <p:nvPr/>
        </p:nvCxnSpPr>
        <p:spPr>
          <a:xfrm rot="10800000">
            <a:off x="6643688" y="2571750"/>
            <a:ext cx="1357312" cy="1588"/>
          </a:xfrm>
          <a:prstGeom prst="line">
            <a:avLst/>
          </a:prstGeom>
        </p:spPr>
        <p:style>
          <a:lnRef idx="2">
            <a:schemeClr val="accent2"/>
          </a:lnRef>
          <a:fillRef idx="0">
            <a:schemeClr val="accent2"/>
          </a:fillRef>
          <a:effectRef idx="1">
            <a:schemeClr val="accent2"/>
          </a:effectRef>
          <a:fontRef idx="minor">
            <a:schemeClr val="tx1"/>
          </a:fontRef>
        </p:style>
      </p:cxnSp>
      <p:cxnSp>
        <p:nvCxnSpPr>
          <p:cNvPr id="28" name="Прямая соединительная линия 27"/>
          <p:cNvCxnSpPr/>
          <p:nvPr/>
        </p:nvCxnSpPr>
        <p:spPr>
          <a:xfrm rot="10800000">
            <a:off x="6643688" y="4714875"/>
            <a:ext cx="1357312" cy="1588"/>
          </a:xfrm>
          <a:prstGeom prst="line">
            <a:avLst/>
          </a:prstGeom>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772816"/>
            <a:ext cx="8784976" cy="4896544"/>
          </a:xfrm>
        </p:spPr>
        <p:txBody>
          <a:bodyPr>
            <a:normAutofit fontScale="70000" lnSpcReduction="20000"/>
          </a:bodyPr>
          <a:lstStyle/>
          <a:p>
            <a:pPr marL="65087" indent="0" algn="just">
              <a:buNone/>
            </a:pPr>
            <a:r>
              <a:rPr lang="uk-UA" b="1" dirty="0" smtClean="0">
                <a:latin typeface="Times New Roman" pitchFamily="18" charset="0"/>
                <a:cs typeface="Times New Roman" pitchFamily="18" charset="0"/>
              </a:rPr>
              <a:t>Позичальник може дати такі свідчення: хто і коли приймав рішення про необхідність одержання кредиту; хто і чому запропонував дану кредитну установу; чи пропонувались інші варіанти і ким; в яких стосунках з працівниками кредитної установи перебуває позичальник; які документи були надані для одержання кредиту і коли; чи існує власне майно і якою сумою воно оцінюється; які документи підтверджують право власності на майно і де вони знаходяться; умови їх зберігання; хто має до них доступ; яким майном забезпечувався кредит; документи на право власності на це майно; коли і ким була укладена кредитна угода; чи передбачалося виконання укладеного договору; хто приймав рішення про використання кредиту; кому і коли були перераховані кредитні кошти; що (сировина, готова продукція, товари тощо) одержано, ким і за якими документами і де вони знаходяться; хто, коли і куди здійснював перевезення; відповідно до яких документів здійснювалося перевезення; де знаходяться перевезені предмети; хто, коли, відповідно до яких документів одержував продукцію (приймав виконані роботи, надані послуг. </a:t>
            </a:r>
            <a:endParaRPr lang="uk-UA" b="1" dirty="0">
              <a:latin typeface="Times New Roman" pitchFamily="18" charset="0"/>
              <a:cs typeface="Times New Roman" pitchFamily="18" charset="0"/>
            </a:endParaRPr>
          </a:p>
        </p:txBody>
      </p:sp>
      <p:sp>
        <p:nvSpPr>
          <p:cNvPr id="5" name="Прямоугольник 4"/>
          <p:cNvSpPr/>
          <p:nvPr/>
        </p:nvSpPr>
        <p:spPr>
          <a:xfrm>
            <a:off x="467544" y="332656"/>
            <a:ext cx="8424936" cy="1323439"/>
          </a:xfrm>
          <a:prstGeom prst="rect">
            <a:avLst/>
          </a:prstGeom>
        </p:spPr>
        <p:txBody>
          <a:bodyPr wrap="square">
            <a:spAutoFit/>
          </a:bodyPr>
          <a:lstStyle/>
          <a:p>
            <a:pPr algn="ctr"/>
            <a:r>
              <a:rPr lang="uk-UA" sz="4000" b="1" dirty="0">
                <a:solidFill>
                  <a:srgbClr val="FFFF00"/>
                </a:solidFill>
                <a:latin typeface="Times New Roman" panose="02020603050405020304" pitchFamily="18" charset="0"/>
                <a:cs typeface="Times New Roman" panose="02020603050405020304" pitchFamily="18" charset="0"/>
              </a:rPr>
              <a:t>Дані, які можуть надати представники позичальника</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0923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1"/>
          </p:nvPr>
        </p:nvSpPr>
        <p:spPr>
          <a:xfrm>
            <a:off x="899592" y="2204864"/>
            <a:ext cx="3600400" cy="3921299"/>
          </a:xfrm>
        </p:spPr>
        <p:txBody>
          <a:bodyPr>
            <a:noAutofit/>
          </a:bodyPr>
          <a:lstStyle/>
          <a:p>
            <a:pPr marL="65087" indent="0" algn="ctr">
              <a:buNone/>
            </a:pPr>
            <a:r>
              <a:rPr lang="ru-RU" sz="3600" dirty="0" smtClean="0">
                <a:latin typeface="Times New Roman" pitchFamily="18" charset="0"/>
                <a:cs typeface="Times New Roman" pitchFamily="18" charset="0"/>
              </a:rPr>
              <a:t>1) </a:t>
            </a:r>
            <a:r>
              <a:rPr lang="ru-RU" sz="3600" dirty="0" err="1" smtClean="0">
                <a:latin typeface="Times New Roman" pitchFamily="18" charset="0"/>
                <a:cs typeface="Times New Roman" pitchFamily="18" charset="0"/>
              </a:rPr>
              <a:t>ті</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що</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вилучаються</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під</a:t>
            </a:r>
            <a:r>
              <a:rPr lang="ru-RU" sz="3600" dirty="0" smtClean="0">
                <a:latin typeface="Times New Roman" pitchFamily="18" charset="0"/>
                <a:cs typeface="Times New Roman" pitchFamily="18" charset="0"/>
              </a:rPr>
              <a:t> час початку </a:t>
            </a:r>
            <a:r>
              <a:rPr lang="ru-RU" sz="3600" dirty="0" err="1" smtClean="0">
                <a:latin typeface="Times New Roman" pitchFamily="18" charset="0"/>
                <a:cs typeface="Times New Roman" pitchFamily="18" charset="0"/>
              </a:rPr>
              <a:t>розслідування</a:t>
            </a:r>
            <a:r>
              <a:rPr lang="ru-RU" sz="3600" dirty="0" smtClean="0">
                <a:latin typeface="Times New Roman" pitchFamily="18" charset="0"/>
                <a:cs typeface="Times New Roman" pitchFamily="18" charset="0"/>
              </a:rPr>
              <a:t> за </a:t>
            </a:r>
            <a:r>
              <a:rPr lang="ru-RU" sz="3600" dirty="0" err="1" smtClean="0">
                <a:latin typeface="Times New Roman" pitchFamily="18" charset="0"/>
                <a:cs typeface="Times New Roman" pitchFamily="18" charset="0"/>
              </a:rPr>
              <a:t>кримінальним</a:t>
            </a:r>
            <a:r>
              <a:rPr lang="ru-RU" sz="3600" dirty="0" smtClean="0">
                <a:latin typeface="Times New Roman" pitchFamily="18" charset="0"/>
                <a:cs typeface="Times New Roman" pitchFamily="18" charset="0"/>
              </a:rPr>
              <a:t> </a:t>
            </a:r>
            <a:r>
              <a:rPr lang="uk-UA" sz="3600" dirty="0" smtClean="0">
                <a:latin typeface="Times New Roman" pitchFamily="18" charset="0"/>
                <a:cs typeface="Times New Roman" pitchFamily="18" charset="0"/>
              </a:rPr>
              <a:t>провадженням</a:t>
            </a:r>
            <a:r>
              <a:rPr lang="ru-RU"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
        <p:nvSpPr>
          <p:cNvPr id="6" name="Содержимое 5"/>
          <p:cNvSpPr>
            <a:spLocks noGrp="1"/>
          </p:cNvSpPr>
          <p:nvPr>
            <p:ph sz="half" idx="2"/>
          </p:nvPr>
        </p:nvSpPr>
        <p:spPr>
          <a:xfrm>
            <a:off x="4644008" y="2204864"/>
            <a:ext cx="3600400" cy="3921299"/>
          </a:xfrm>
        </p:spPr>
        <p:txBody>
          <a:bodyPr>
            <a:noAutofit/>
          </a:bodyPr>
          <a:lstStyle/>
          <a:p>
            <a:pPr marL="65087" indent="0" algn="ctr">
              <a:buNone/>
            </a:pPr>
            <a:r>
              <a:rPr lang="ru-RU" sz="3600" dirty="0" smtClean="0">
                <a:latin typeface="Times New Roman" pitchFamily="18" charset="0"/>
                <a:cs typeface="Times New Roman" pitchFamily="18" charset="0"/>
              </a:rPr>
              <a:t>2) </a:t>
            </a:r>
            <a:r>
              <a:rPr lang="ru-RU" sz="3600" dirty="0" err="1" smtClean="0">
                <a:latin typeface="Times New Roman" pitchFamily="18" charset="0"/>
                <a:cs typeface="Times New Roman" pitchFamily="18" charset="0"/>
              </a:rPr>
              <a:t>ті</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що</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містять</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певну</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інформацію</a:t>
            </a:r>
            <a:r>
              <a:rPr lang="ru-RU" sz="3600" dirty="0" smtClean="0">
                <a:latin typeface="Times New Roman" pitchFamily="18" charset="0"/>
                <a:cs typeface="Times New Roman" pitchFamily="18" charset="0"/>
              </a:rPr>
              <a:t> про </a:t>
            </a:r>
            <a:r>
              <a:rPr lang="ru-RU" sz="3600" dirty="0" err="1" smtClean="0">
                <a:latin typeface="Times New Roman" pitchFamily="18" charset="0"/>
                <a:cs typeface="Times New Roman" pitchFamily="18" charset="0"/>
              </a:rPr>
              <a:t>кредитно-фінансові</a:t>
            </a:r>
            <a:r>
              <a:rPr lang="ru-RU" sz="3600" dirty="0" smtClean="0">
                <a:latin typeface="Times New Roman" pitchFamily="18" charset="0"/>
                <a:cs typeface="Times New Roman" pitchFamily="18" charset="0"/>
              </a:rPr>
              <a:t> </a:t>
            </a:r>
            <a:r>
              <a:rPr lang="ru-RU" sz="3600" dirty="0" err="1" smtClean="0">
                <a:latin typeface="Times New Roman" pitchFamily="18" charset="0"/>
                <a:cs typeface="Times New Roman" pitchFamily="18" charset="0"/>
              </a:rPr>
              <a:t>операції</a:t>
            </a:r>
            <a:r>
              <a:rPr lang="ru-RU" sz="3600" dirty="0" smtClean="0">
                <a:solidFill>
                  <a:srgbClr val="FFFF00"/>
                </a:solidFill>
                <a:latin typeface="Times New Roman" pitchFamily="18" charset="0"/>
                <a:cs typeface="Times New Roman" pitchFamily="18" charset="0"/>
              </a:rPr>
              <a:t>. </a:t>
            </a:r>
            <a:endParaRPr lang="ru-RU" sz="3600" dirty="0">
              <a:solidFill>
                <a:srgbClr val="FFFF00"/>
              </a:solidFill>
              <a:latin typeface="Times New Roman" pitchFamily="18" charset="0"/>
              <a:cs typeface="Times New Roman" pitchFamily="18" charset="0"/>
            </a:endParaRPr>
          </a:p>
        </p:txBody>
      </p:sp>
      <p:sp>
        <p:nvSpPr>
          <p:cNvPr id="7" name="Выгнутая влево стрелка 6"/>
          <p:cNvSpPr/>
          <p:nvPr/>
        </p:nvSpPr>
        <p:spPr>
          <a:xfrm>
            <a:off x="144936" y="1589715"/>
            <a:ext cx="504056" cy="187220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FFFF00"/>
              </a:solidFill>
            </a:endParaRPr>
          </a:p>
        </p:txBody>
      </p:sp>
      <p:sp>
        <p:nvSpPr>
          <p:cNvPr id="8" name="Выгнутая вправо стрелка 7"/>
          <p:cNvSpPr/>
          <p:nvPr/>
        </p:nvSpPr>
        <p:spPr>
          <a:xfrm>
            <a:off x="8316416" y="1572298"/>
            <a:ext cx="504056" cy="201622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FFFF00"/>
              </a:solidFill>
            </a:endParaRPr>
          </a:p>
        </p:txBody>
      </p:sp>
      <p:sp>
        <p:nvSpPr>
          <p:cNvPr id="3" name="Прямоугольник 2"/>
          <p:cNvSpPr/>
          <p:nvPr/>
        </p:nvSpPr>
        <p:spPr>
          <a:xfrm>
            <a:off x="648992" y="260648"/>
            <a:ext cx="8099471" cy="1323439"/>
          </a:xfrm>
          <a:prstGeom prst="rect">
            <a:avLst/>
          </a:prstGeom>
        </p:spPr>
        <p:txBody>
          <a:bodyPr wrap="square">
            <a:spAutoFit/>
          </a:bodyPr>
          <a:lstStyle/>
          <a:p>
            <a:r>
              <a:rPr lang="ru-RU" sz="4000" dirty="0" err="1">
                <a:solidFill>
                  <a:srgbClr val="FFFF00"/>
                </a:solidFill>
                <a:latin typeface="Times New Roman" panose="02020603050405020304" pitchFamily="18" charset="0"/>
                <a:cs typeface="Times New Roman" panose="02020603050405020304" pitchFamily="18" charset="0"/>
              </a:rPr>
              <a:t>Інформація</a:t>
            </a:r>
            <a:r>
              <a:rPr lang="ru-RU" sz="4000" dirty="0">
                <a:solidFill>
                  <a:srgbClr val="FFFF00"/>
                </a:solidFill>
                <a:latin typeface="Times New Roman" panose="02020603050405020304" pitchFamily="18" charset="0"/>
                <a:cs typeface="Times New Roman" panose="02020603050405020304" pitchFamily="18" charset="0"/>
              </a:rPr>
              <a:t> про </a:t>
            </a:r>
            <a:r>
              <a:rPr lang="ru-RU" sz="4000" dirty="0" err="1">
                <a:solidFill>
                  <a:srgbClr val="FFFF00"/>
                </a:solidFill>
                <a:latin typeface="Times New Roman" panose="02020603050405020304" pitchFamily="18" charset="0"/>
                <a:cs typeface="Times New Roman" panose="02020603050405020304" pitchFamily="18" charset="0"/>
              </a:rPr>
              <a:t>кредитні</a:t>
            </a:r>
            <a:r>
              <a:rPr lang="ru-RU" sz="4000" dirty="0">
                <a:solidFill>
                  <a:srgbClr val="FFFF00"/>
                </a:solidFill>
                <a:latin typeface="Times New Roman" panose="02020603050405020304" pitchFamily="18" charset="0"/>
                <a:cs typeface="Times New Roman" panose="02020603050405020304" pitchFamily="18" charset="0"/>
              </a:rPr>
              <a:t> </a:t>
            </a:r>
            <a:r>
              <a:rPr lang="ru-RU" sz="4000" dirty="0" err="1">
                <a:solidFill>
                  <a:srgbClr val="FFFF00"/>
                </a:solidFill>
                <a:latin typeface="Times New Roman" panose="02020603050405020304" pitchFamily="18" charset="0"/>
                <a:cs typeface="Times New Roman" panose="02020603050405020304" pitchFamily="18" charset="0"/>
              </a:rPr>
              <a:t>операції</a:t>
            </a:r>
            <a:r>
              <a:rPr lang="ru-RU" sz="4000" dirty="0">
                <a:solidFill>
                  <a:srgbClr val="FFFF00"/>
                </a:solidFill>
                <a:latin typeface="Times New Roman" panose="02020603050405020304" pitchFamily="18" charset="0"/>
                <a:cs typeface="Times New Roman" panose="02020603050405020304" pitchFamily="18" charset="0"/>
              </a:rPr>
              <a:t> </a:t>
            </a:r>
            <a:r>
              <a:rPr lang="ru-RU" sz="4000" dirty="0" err="1">
                <a:solidFill>
                  <a:srgbClr val="FFFF00"/>
                </a:solidFill>
                <a:latin typeface="Times New Roman" panose="02020603050405020304" pitchFamily="18" charset="0"/>
                <a:cs typeface="Times New Roman" panose="02020603050405020304" pitchFamily="18" charset="0"/>
              </a:rPr>
              <a:t>міститься</a:t>
            </a:r>
            <a:r>
              <a:rPr lang="ru-RU" sz="4000" dirty="0">
                <a:solidFill>
                  <a:srgbClr val="FFFF00"/>
                </a:solidFill>
                <a:latin typeface="Times New Roman" panose="02020603050405020304" pitchFamily="18" charset="0"/>
                <a:cs typeface="Times New Roman" panose="02020603050405020304" pitchFamily="18" charset="0"/>
              </a:rPr>
              <a:t> у </a:t>
            </a:r>
            <a:r>
              <a:rPr lang="ru-RU" sz="4000" dirty="0" err="1">
                <a:solidFill>
                  <a:srgbClr val="FFFF00"/>
                </a:solidFill>
                <a:latin typeface="Times New Roman" panose="02020603050405020304" pitchFamily="18" charset="0"/>
                <a:cs typeface="Times New Roman" panose="02020603050405020304" pitchFamily="18" charset="0"/>
              </a:rPr>
              <a:t>наступних</a:t>
            </a:r>
            <a:r>
              <a:rPr lang="ru-RU" sz="4000" dirty="0">
                <a:solidFill>
                  <a:srgbClr val="FFFF00"/>
                </a:solidFill>
                <a:latin typeface="Times New Roman" panose="02020603050405020304" pitchFamily="18" charset="0"/>
                <a:cs typeface="Times New Roman" panose="02020603050405020304" pitchFamily="18" charset="0"/>
              </a:rPr>
              <a:t>  документах</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41300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7265" y="2025908"/>
            <a:ext cx="8640960" cy="4832092"/>
          </a:xfrm>
          <a:prstGeom prst="rect">
            <a:avLst/>
          </a:prstGeom>
        </p:spPr>
        <p:txBody>
          <a:bodyPr wrap="square">
            <a:spAutoFit/>
          </a:bodyPr>
          <a:lstStyle/>
          <a:p>
            <a:pPr algn="just"/>
            <a:r>
              <a:rPr lang="uk-UA" sz="2800" dirty="0">
                <a:latin typeface="Times New Roman" panose="02020603050405020304" pitchFamily="18" charset="0"/>
                <a:cs typeface="Times New Roman" panose="02020603050405020304" pitchFamily="18" charset="0"/>
              </a:rPr>
              <a:t>а) документи, безпосередньо пов’язані зі злочинною подією, у тому числі ті, що є предметом злочинного посягання (фальшиві документи, </a:t>
            </a:r>
            <a:r>
              <a:rPr lang="uk-UA" sz="2800" dirty="0" err="1">
                <a:latin typeface="Times New Roman" panose="02020603050405020304" pitchFamily="18" charset="0"/>
                <a:cs typeface="Times New Roman" panose="02020603050405020304" pitchFamily="18" charset="0"/>
              </a:rPr>
              <a:t>документи</a:t>
            </a:r>
            <a:r>
              <a:rPr lang="uk-UA" sz="2800" dirty="0">
                <a:latin typeface="Times New Roman" panose="02020603050405020304" pitchFamily="18" charset="0"/>
                <a:cs typeface="Times New Roman" panose="02020603050405020304" pitchFamily="18" charset="0"/>
              </a:rPr>
              <a:t> зі слідами виправлень, що приховують незаконні операції та ін.); </a:t>
            </a:r>
          </a:p>
          <a:p>
            <a:pPr algn="just"/>
            <a:r>
              <a:rPr lang="uk-UA" sz="2800" dirty="0">
                <a:latin typeface="Times New Roman" panose="02020603050405020304" pitchFamily="18" charset="0"/>
                <a:cs typeface="Times New Roman" panose="02020603050405020304" pitchFamily="18" charset="0"/>
              </a:rPr>
              <a:t>б) документи, що встановлюють певні обставини, пов’язані з подіями, про які одержано повідомлення (статистична, аналітична та інша документація); </a:t>
            </a:r>
          </a:p>
          <a:p>
            <a:pPr algn="just"/>
            <a:r>
              <a:rPr lang="uk-UA" sz="2800" dirty="0">
                <a:latin typeface="Times New Roman" panose="02020603050405020304" pitchFamily="18" charset="0"/>
                <a:cs typeface="Times New Roman" panose="02020603050405020304" pitchFamily="18" charset="0"/>
              </a:rPr>
              <a:t>в) матеріали перевірок, проведених установами Національного банку України, податкових органів, фінансових інспекцій — акти ревізій, інвентаризацій, відомчих експертиз та ін. </a:t>
            </a:r>
          </a:p>
        </p:txBody>
      </p:sp>
      <p:sp>
        <p:nvSpPr>
          <p:cNvPr id="7" name="Прямоугольник 6"/>
          <p:cNvSpPr/>
          <p:nvPr/>
        </p:nvSpPr>
        <p:spPr>
          <a:xfrm>
            <a:off x="320277" y="188640"/>
            <a:ext cx="8607948" cy="1938992"/>
          </a:xfrm>
          <a:prstGeom prst="rect">
            <a:avLst/>
          </a:prstGeom>
        </p:spPr>
        <p:txBody>
          <a:bodyPr wrap="square">
            <a:spAutoFit/>
          </a:bodyPr>
          <a:lstStyle/>
          <a:p>
            <a:pPr algn="ctr"/>
            <a:r>
              <a:rPr lang="uk-UA" sz="4000" dirty="0">
                <a:solidFill>
                  <a:srgbClr val="FFFF00"/>
                </a:solidFill>
                <a:latin typeface="Times New Roman" pitchFamily="18" charset="0"/>
                <a:cs typeface="Times New Roman" pitchFamily="18" charset="0"/>
              </a:rPr>
              <a:t>Ті, що вилучаються під час початку розслідування за кримінальним провадженням</a:t>
            </a:r>
            <a:endParaRPr lang="ru-RU" sz="4000" dirty="0"/>
          </a:p>
        </p:txBody>
      </p:sp>
    </p:spTree>
    <p:extLst>
      <p:ext uri="{BB962C8B-B14F-4D97-AF65-F5344CB8AC3E}">
        <p14:creationId xmlns:p14="http://schemas.microsoft.com/office/powerpoint/2010/main" val="37763220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772816"/>
            <a:ext cx="8784976" cy="4739759"/>
          </a:xfrm>
          <a:prstGeom prst="rect">
            <a:avLst/>
          </a:prstGeom>
        </p:spPr>
        <p:txBody>
          <a:bodyPr wrap="square">
            <a:spAutoFit/>
          </a:bodyPr>
          <a:lstStyle/>
          <a:p>
            <a:r>
              <a:rPr lang="uk-UA" sz="3200" dirty="0">
                <a:latin typeface="Monotype Corsiva" pitchFamily="66" charset="0"/>
              </a:rPr>
              <a:t>а</a:t>
            </a:r>
            <a:r>
              <a:rPr lang="uk-UA" sz="3000" dirty="0">
                <a:latin typeface="Times New Roman" panose="02020603050405020304" pitchFamily="18" charset="0"/>
                <a:cs typeface="Times New Roman" panose="02020603050405020304" pitchFamily="18" charset="0"/>
              </a:rPr>
              <a:t>) документи для відкриття розрахункового рахунку в банку: установчі документи позичальника (статут, положення, установчий договір, рішення), надані банку; свідоцтво про реєстрацію позичальника у виконавчому комітеті за місцем знаходження; договір з позичальником про банківське обслуговування; копії карток зі зразками підписів керівника і бухгалтера; довідки з податкових органів про постановку на облік; довідка статистичного управління про присвоєння кодів;</a:t>
            </a:r>
            <a:endParaRPr lang="ru-RU" sz="30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15516" y="404664"/>
            <a:ext cx="8712968" cy="1200329"/>
          </a:xfrm>
          <a:prstGeom prst="rect">
            <a:avLst/>
          </a:prstGeom>
        </p:spPr>
        <p:txBody>
          <a:bodyPr wrap="square">
            <a:spAutoFit/>
          </a:bodyPr>
          <a:lstStyle/>
          <a:p>
            <a:pPr algn="ctr"/>
            <a:r>
              <a:rPr lang="uk-UA" sz="3600" b="1" dirty="0">
                <a:solidFill>
                  <a:srgbClr val="FFFF00"/>
                </a:solidFill>
                <a:latin typeface="Times New Roman" pitchFamily="18" charset="0"/>
                <a:cs typeface="Times New Roman" pitchFamily="18" charset="0"/>
              </a:rPr>
              <a:t>Ті, що містять певну інформацію про кредитно-фінансові операції</a:t>
            </a:r>
            <a:endParaRPr lang="ru-RU" sz="3600" dirty="0"/>
          </a:p>
        </p:txBody>
      </p:sp>
    </p:spTree>
    <p:extLst>
      <p:ext uri="{BB962C8B-B14F-4D97-AF65-F5344CB8AC3E}">
        <p14:creationId xmlns:p14="http://schemas.microsoft.com/office/powerpoint/2010/main" val="2679269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1720840"/>
            <a:ext cx="8856984" cy="4524315"/>
          </a:xfrm>
          <a:prstGeom prst="rect">
            <a:avLst/>
          </a:prstGeom>
        </p:spPr>
        <p:txBody>
          <a:bodyPr wrap="square">
            <a:spAutoFit/>
          </a:bodyPr>
          <a:lstStyle/>
          <a:p>
            <a:pPr algn="ctr"/>
            <a:r>
              <a:rPr lang="uk-UA" sz="2400" b="1" dirty="0" smtClean="0">
                <a:latin typeface="Times New Roman" panose="02020603050405020304" pitchFamily="18" charset="0"/>
                <a:cs typeface="Times New Roman" panose="02020603050405020304" pitchFamily="18" charset="0"/>
              </a:rPr>
              <a:t>б) документи позичальника, надані банку для одержання кредиту: прохання про надання кредиту із зазначенням суми, строку повернення і забезпечення його; коротка характеристика угоди, розрахунок економічної ефективності угоди; копія договору-контракту, для здійснення якого береться кредит; детальний розрахунок економічної ефективності угоди, для якої береться кредит; копії інших договорів та угод, пов’язаних з договором, для якого береться кредит (оренди, купівлі-продажу, проведення робіт тощо); бухгалтерські статистичні звіти (фінансові результати, декларації про прибутки та ін.); договір-поручительство (гарантійний лист); </a:t>
            </a:r>
            <a:endParaRPr lang="uk-UA" sz="24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15516" y="404664"/>
            <a:ext cx="8712968" cy="1200329"/>
          </a:xfrm>
          <a:prstGeom prst="rect">
            <a:avLst/>
          </a:prstGeom>
        </p:spPr>
        <p:txBody>
          <a:bodyPr wrap="square">
            <a:spAutoFit/>
          </a:bodyPr>
          <a:lstStyle/>
          <a:p>
            <a:pPr algn="ctr"/>
            <a:r>
              <a:rPr lang="uk-UA" sz="3600" b="1" dirty="0">
                <a:solidFill>
                  <a:srgbClr val="FFFF00"/>
                </a:solidFill>
                <a:latin typeface="Times New Roman" pitchFamily="18" charset="0"/>
                <a:cs typeface="Times New Roman" pitchFamily="18" charset="0"/>
              </a:rPr>
              <a:t>Ті, що містять певну інформацію про кредитно-фінансові операції</a:t>
            </a:r>
            <a:endParaRPr lang="ru-RU" sz="3600" dirty="0"/>
          </a:p>
        </p:txBody>
      </p:sp>
    </p:spTree>
    <p:extLst>
      <p:ext uri="{BB962C8B-B14F-4D97-AF65-F5344CB8AC3E}">
        <p14:creationId xmlns:p14="http://schemas.microsoft.com/office/powerpoint/2010/main" val="9811892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628800"/>
            <a:ext cx="8784976" cy="4893647"/>
          </a:xfrm>
          <a:prstGeom prst="rect">
            <a:avLst/>
          </a:prstGeom>
        </p:spPr>
        <p:txBody>
          <a:bodyPr wrap="square">
            <a:spAutoFit/>
          </a:bodyPr>
          <a:lstStyle/>
          <a:p>
            <a:pPr algn="just"/>
            <a:r>
              <a:rPr lang="uk-UA" sz="2400" dirty="0" smtClean="0"/>
              <a:t>в) документи і свідчення, що підтверджують забезпечення повернення кредиту і платоспроможність позичальника: документи, що підтверджують право власності на земельні ділянки, право оренди земельних ділянок, обладнання, транспортних засобів та ін.; витяги з рахунків позичальника, розрахунковий рахунок якого знаходиться в іншій кредитній установі; бухгалтерські звіти (баланси, декларації про прибутки та ін.); зобов’язання-поручительство погашення кредиту; повідомлення позичальника про прийняття гарантійного листа як забезпечення кредиту; документи, що підтверджують кредитоспроможність гаранта; договір застави; документи, що підтверджують право власності на заставлене майно; </a:t>
            </a:r>
            <a:endParaRPr lang="uk-UA" sz="2400" dirty="0"/>
          </a:p>
        </p:txBody>
      </p:sp>
      <p:sp>
        <p:nvSpPr>
          <p:cNvPr id="6" name="Прямоугольник 5"/>
          <p:cNvSpPr/>
          <p:nvPr/>
        </p:nvSpPr>
        <p:spPr>
          <a:xfrm>
            <a:off x="215516" y="404664"/>
            <a:ext cx="8712968" cy="1200329"/>
          </a:xfrm>
          <a:prstGeom prst="rect">
            <a:avLst/>
          </a:prstGeom>
        </p:spPr>
        <p:txBody>
          <a:bodyPr wrap="square">
            <a:spAutoFit/>
          </a:bodyPr>
          <a:lstStyle/>
          <a:p>
            <a:pPr algn="ctr"/>
            <a:r>
              <a:rPr lang="uk-UA" sz="3600" b="1" dirty="0">
                <a:solidFill>
                  <a:srgbClr val="FFFF00"/>
                </a:solidFill>
                <a:latin typeface="Times New Roman" pitchFamily="18" charset="0"/>
                <a:cs typeface="Times New Roman" pitchFamily="18" charset="0"/>
              </a:rPr>
              <a:t>Ті, що містять певну інформацію про кредитно-фінансові операції</a:t>
            </a:r>
            <a:endParaRPr lang="ru-RU" sz="3600" dirty="0"/>
          </a:p>
        </p:txBody>
      </p:sp>
    </p:spTree>
    <p:extLst>
      <p:ext uri="{BB962C8B-B14F-4D97-AF65-F5344CB8AC3E}">
        <p14:creationId xmlns:p14="http://schemas.microsoft.com/office/powerpoint/2010/main" val="3796951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sz="half" idx="1"/>
          </p:nvPr>
        </p:nvSpPr>
        <p:spPr>
          <a:xfrm>
            <a:off x="215516" y="1628800"/>
            <a:ext cx="4356484" cy="4752527"/>
          </a:xfrm>
        </p:spPr>
        <p:txBody>
          <a:bodyPr>
            <a:noAutofit/>
          </a:bodyPr>
          <a:lstStyle/>
          <a:p>
            <a:pPr marL="65087" indent="0" algn="ctr">
              <a:buNone/>
            </a:pPr>
            <a:r>
              <a:rPr lang="uk-UA" sz="2000" b="1" dirty="0" smtClean="0">
                <a:latin typeface="Times New Roman" panose="02020603050405020304" pitchFamily="18" charset="0"/>
                <a:cs typeface="Times New Roman" panose="02020603050405020304" pitchFamily="18" charset="0"/>
              </a:rPr>
              <a:t>г) документи про використання кредиту: книга запису застав; повідомлення кредитної установи про передачу позичальником заставленого майна в оренду; витяги із розрахункового рахунку позичальника про наявність і рух грошових коштів; платіжне доручення на переведення грошових коштів; товаротранспортні документи на постачання продукції; договори, листи про відпуск продукції; платіжні документи на оплату продукції</a:t>
            </a:r>
            <a:r>
              <a:rPr lang="uk-UA" sz="2000" dirty="0" smtClean="0">
                <a:latin typeface="Times New Roman" panose="02020603050405020304" pitchFamily="18" charset="0"/>
                <a:cs typeface="Times New Roman" panose="02020603050405020304" pitchFamily="18" charset="0"/>
              </a:rPr>
              <a:t>; </a:t>
            </a:r>
            <a:endParaRPr lang="uk-UA" sz="2000" dirty="0">
              <a:latin typeface="Times New Roman" panose="02020603050405020304" pitchFamily="18" charset="0"/>
              <a:cs typeface="Times New Roman" panose="02020603050405020304" pitchFamily="18" charset="0"/>
            </a:endParaRPr>
          </a:p>
        </p:txBody>
      </p:sp>
      <p:sp>
        <p:nvSpPr>
          <p:cNvPr id="5" name="Содержимое 4"/>
          <p:cNvSpPr>
            <a:spLocks noGrp="1"/>
          </p:cNvSpPr>
          <p:nvPr>
            <p:ph sz="half" idx="2"/>
          </p:nvPr>
        </p:nvSpPr>
        <p:spPr>
          <a:xfrm>
            <a:off x="4572000" y="1628800"/>
            <a:ext cx="4388296" cy="4946923"/>
          </a:xfrm>
        </p:spPr>
        <p:txBody>
          <a:bodyPr>
            <a:noAutofit/>
          </a:bodyPr>
          <a:lstStyle/>
          <a:p>
            <a:pPr marL="65087" indent="0" algn="ctr">
              <a:buNone/>
            </a:pPr>
            <a:r>
              <a:rPr lang="uk-UA" sz="2000" b="1" dirty="0" smtClean="0">
                <a:latin typeface="Times New Roman" panose="02020603050405020304" pitchFamily="18" charset="0"/>
                <a:cs typeface="Times New Roman" panose="02020603050405020304" pitchFamily="18" charset="0"/>
              </a:rPr>
              <a:t>ґ) документи на повернення кредиту: платіжне доручення позичальника про повернення боргу у розмірі кредиту та відсотків по ньому або розпорядження банку про списання коштів з рахунку позичальника після завершення строку зобов’язань за кредитним договором; додаткова угода про продовження строків за кредитним договором разом зі змінами договору-поручительства; додаткова угода про збільшення відсоткових ставок за кредит у разі неповернення кредиту (відсотків) у строк. </a:t>
            </a:r>
            <a:endParaRPr lang="uk-UA" sz="2000" b="1"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15516" y="188640"/>
            <a:ext cx="8712968" cy="1200329"/>
          </a:xfrm>
          <a:prstGeom prst="rect">
            <a:avLst/>
          </a:prstGeom>
        </p:spPr>
        <p:txBody>
          <a:bodyPr wrap="square">
            <a:spAutoFit/>
          </a:bodyPr>
          <a:lstStyle/>
          <a:p>
            <a:pPr algn="ctr"/>
            <a:r>
              <a:rPr lang="uk-UA" sz="3600" b="1" dirty="0">
                <a:solidFill>
                  <a:srgbClr val="FFFF00"/>
                </a:solidFill>
                <a:latin typeface="Times New Roman" pitchFamily="18" charset="0"/>
                <a:cs typeface="Times New Roman" pitchFamily="18" charset="0"/>
              </a:rPr>
              <a:t>Ті, що містять певну інформацію про кредитно-фінансові операції</a:t>
            </a:r>
            <a:endParaRPr lang="ru-RU" sz="3600" dirty="0"/>
          </a:p>
        </p:txBody>
      </p:sp>
    </p:spTree>
    <p:extLst>
      <p:ext uri="{BB962C8B-B14F-4D97-AF65-F5344CB8AC3E}">
        <p14:creationId xmlns:p14="http://schemas.microsoft.com/office/powerpoint/2010/main" val="2537000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11560" y="1052736"/>
            <a:ext cx="8136904" cy="3774281"/>
          </a:xfrm>
        </p:spPr>
        <p:txBody>
          <a:bodyPr>
            <a:noAutofit/>
          </a:bodyPr>
          <a:lstStyle/>
          <a:p>
            <a:r>
              <a:rPr lang="uk-UA" sz="8000" dirty="0" smtClean="0">
                <a:solidFill>
                  <a:srgbClr val="FFFF00"/>
                </a:solidFill>
                <a:latin typeface="Monotype Corsiva" pitchFamily="66" charset="0"/>
              </a:rPr>
              <a:t>Розслідування податкових злочинів</a:t>
            </a:r>
            <a:endParaRPr lang="ru-RU" sz="8000" dirty="0">
              <a:solidFill>
                <a:srgbClr val="FFFF00"/>
              </a:solidFill>
              <a:latin typeface="Monotype Corsiva" pitchFamily="66" charset="0"/>
            </a:endParaRPr>
          </a:p>
        </p:txBody>
      </p:sp>
    </p:spTree>
    <p:extLst>
      <p:ext uri="{BB962C8B-B14F-4D97-AF65-F5344CB8AC3E}">
        <p14:creationId xmlns:p14="http://schemas.microsoft.com/office/powerpoint/2010/main" val="2728823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sz="half" idx="1"/>
          </p:nvPr>
        </p:nvSpPr>
        <p:spPr>
          <a:xfrm>
            <a:off x="457200" y="1988840"/>
            <a:ext cx="4038600" cy="4137323"/>
          </a:xfrm>
        </p:spPr>
        <p:txBody>
          <a:bodyPr>
            <a:normAutofit fontScale="92500" lnSpcReduction="20000"/>
          </a:bodyPr>
          <a:lstStyle/>
          <a:p>
            <a:pPr marL="65087" indent="0">
              <a:buNone/>
            </a:pPr>
            <a:r>
              <a:rPr lang="uk-UA" b="1" dirty="0" smtClean="0">
                <a:latin typeface="Times New Roman" panose="02020603050405020304" pitchFamily="18" charset="0"/>
                <a:cs typeface="Times New Roman" panose="02020603050405020304" pitchFamily="18" charset="0"/>
              </a:rPr>
              <a:t>    1) факт ухилення від сплати податків; </a:t>
            </a:r>
          </a:p>
          <a:p>
            <a:pPr marL="65087" indent="0">
              <a:buNone/>
            </a:pPr>
            <a:r>
              <a:rPr lang="uk-UA" b="1" dirty="0" smtClean="0">
                <a:latin typeface="Times New Roman" panose="02020603050405020304" pitchFamily="18" charset="0"/>
                <a:cs typeface="Times New Roman" panose="02020603050405020304" pitchFamily="18" charset="0"/>
              </a:rPr>
              <a:t>    2) відомості про суб’єкта підприємницької діяльності (найменування, місцезнаходження, вид діяльності, структура, його цілі й завдання); </a:t>
            </a:r>
          </a:p>
          <a:p>
            <a:pPr marL="65087" indent="0">
              <a:buNone/>
            </a:pPr>
            <a:r>
              <a:rPr lang="uk-UA" b="1" dirty="0" smtClean="0">
                <a:latin typeface="Times New Roman" panose="02020603050405020304" pitchFamily="18" charset="0"/>
                <a:cs typeface="Times New Roman" panose="02020603050405020304" pitchFamily="18" charset="0"/>
              </a:rPr>
              <a:t>   3) підстави і дотримання встановленого порядку реєстрації об’єкта господарської діяльності;</a:t>
            </a:r>
            <a:r>
              <a:rPr lang="ru-RU" b="1" dirty="0" smtClean="0">
                <a:latin typeface="Cambria" pitchFamily="18" charset="0"/>
                <a:cs typeface="AngsanaUPC" pitchFamily="18" charset="-34"/>
              </a:rPr>
              <a:t> </a:t>
            </a:r>
          </a:p>
          <a:p>
            <a:pPr algn="ctr"/>
            <a:endParaRPr lang="ru-RU" dirty="0"/>
          </a:p>
        </p:txBody>
      </p:sp>
      <p:sp>
        <p:nvSpPr>
          <p:cNvPr id="6" name="Содержимое 5"/>
          <p:cNvSpPr>
            <a:spLocks noGrp="1"/>
          </p:cNvSpPr>
          <p:nvPr>
            <p:ph sz="half" idx="2"/>
          </p:nvPr>
        </p:nvSpPr>
        <p:spPr>
          <a:xfrm>
            <a:off x="4648200" y="2060848"/>
            <a:ext cx="4038600" cy="4065315"/>
          </a:xfrm>
        </p:spPr>
        <p:txBody>
          <a:bodyPr>
            <a:normAutofit fontScale="92500" lnSpcReduction="20000"/>
          </a:bodyPr>
          <a:lstStyle/>
          <a:p>
            <a:pPr marL="65087" indent="0">
              <a:buNone/>
            </a:pPr>
            <a:r>
              <a:rPr lang="uk-UA" b="1" dirty="0" smtClean="0">
                <a:latin typeface="Times New Roman" panose="02020603050405020304" pitchFamily="18" charset="0"/>
                <a:cs typeface="Times New Roman" panose="02020603050405020304" pitchFamily="18" charset="0"/>
              </a:rPr>
              <a:t>    4) дотримання порядку, встановленого для реєстрації суб’єкта підприємницької діяльності у територіальних органах податкової адміністрації та інших установах; </a:t>
            </a:r>
          </a:p>
          <a:p>
            <a:pPr marL="65087" indent="0">
              <a:buNone/>
            </a:pPr>
            <a:r>
              <a:rPr lang="uk-UA" b="1" dirty="0" smtClean="0">
                <a:latin typeface="Times New Roman" panose="02020603050405020304" pitchFamily="18" charset="0"/>
                <a:cs typeface="Times New Roman" panose="02020603050405020304" pitchFamily="18" charset="0"/>
              </a:rPr>
              <a:t>     5) відповідність діяльності, що виконується господарюючим суб’єктом, статуту; </a:t>
            </a:r>
          </a:p>
          <a:p>
            <a:endParaRPr lang="ru-RU" dirty="0"/>
          </a:p>
        </p:txBody>
      </p:sp>
      <p:sp>
        <p:nvSpPr>
          <p:cNvPr id="3" name="Прямоугольник 2"/>
          <p:cNvSpPr/>
          <p:nvPr/>
        </p:nvSpPr>
        <p:spPr>
          <a:xfrm>
            <a:off x="107504" y="116632"/>
            <a:ext cx="8784976" cy="1569660"/>
          </a:xfrm>
          <a:prstGeom prst="rect">
            <a:avLst/>
          </a:prstGeom>
        </p:spPr>
        <p:txBody>
          <a:bodyPr wrap="square">
            <a:spAutoFit/>
          </a:bodyPr>
          <a:lstStyle/>
          <a:p>
            <a:pPr algn="ctr"/>
            <a:r>
              <a:rPr lang="ru-RU" sz="3200" b="1" dirty="0" err="1">
                <a:solidFill>
                  <a:srgbClr val="FFFF00"/>
                </a:solidFill>
                <a:latin typeface="Times New Roman" panose="02020603050405020304" pitchFamily="18" charset="0"/>
                <a:cs typeface="Times New Roman" panose="02020603050405020304" pitchFamily="18" charset="0"/>
              </a:rPr>
              <a:t>Під</a:t>
            </a:r>
            <a:r>
              <a:rPr lang="ru-RU" sz="3200" b="1" dirty="0">
                <a:solidFill>
                  <a:srgbClr val="FFFF00"/>
                </a:solidFill>
                <a:latin typeface="Times New Roman" panose="02020603050405020304" pitchFamily="18" charset="0"/>
                <a:cs typeface="Times New Roman" panose="02020603050405020304" pitchFamily="18" charset="0"/>
              </a:rPr>
              <a:t> час </a:t>
            </a:r>
            <a:r>
              <a:rPr lang="ru-RU" sz="3200" b="1" dirty="0" err="1">
                <a:solidFill>
                  <a:srgbClr val="FFFF00"/>
                </a:solidFill>
                <a:latin typeface="Times New Roman" panose="02020603050405020304" pitchFamily="18" charset="0"/>
                <a:cs typeface="Times New Roman" panose="02020603050405020304" pitchFamily="18" charset="0"/>
              </a:rPr>
              <a:t>розслідування</a:t>
            </a:r>
            <a:r>
              <a:rPr lang="ru-RU" sz="3200" b="1" dirty="0">
                <a:solidFill>
                  <a:srgbClr val="FFFF00"/>
                </a:solidFill>
                <a:latin typeface="Times New Roman" panose="02020603050405020304" pitchFamily="18" charset="0"/>
                <a:cs typeface="Times New Roman" panose="02020603050405020304" pitchFamily="18" charset="0"/>
              </a:rPr>
              <a:t> </a:t>
            </a:r>
            <a:r>
              <a:rPr lang="ru-RU" sz="3200" b="1" dirty="0" err="1">
                <a:solidFill>
                  <a:srgbClr val="FFFF00"/>
                </a:solidFill>
                <a:latin typeface="Times New Roman" panose="02020603050405020304" pitchFamily="18" charset="0"/>
                <a:cs typeface="Times New Roman" panose="02020603050405020304" pitchFamily="18" charset="0"/>
              </a:rPr>
              <a:t>ухилень</a:t>
            </a:r>
            <a:r>
              <a:rPr lang="ru-RU" sz="3200" b="1" dirty="0">
                <a:solidFill>
                  <a:srgbClr val="FFFF00"/>
                </a:solidFill>
                <a:latin typeface="Times New Roman" panose="02020603050405020304" pitchFamily="18" charset="0"/>
                <a:cs typeface="Times New Roman" panose="02020603050405020304" pitchFamily="18" charset="0"/>
              </a:rPr>
              <a:t> </a:t>
            </a:r>
            <a:r>
              <a:rPr lang="ru-RU" sz="3200" b="1" dirty="0" err="1">
                <a:solidFill>
                  <a:srgbClr val="FFFF00"/>
                </a:solidFill>
                <a:latin typeface="Times New Roman" panose="02020603050405020304" pitchFamily="18" charset="0"/>
                <a:cs typeface="Times New Roman" panose="02020603050405020304" pitchFamily="18" charset="0"/>
              </a:rPr>
              <a:t>від</a:t>
            </a:r>
            <a:r>
              <a:rPr lang="ru-RU" sz="3200" b="1" dirty="0">
                <a:solidFill>
                  <a:srgbClr val="FFFF00"/>
                </a:solidFill>
                <a:latin typeface="Times New Roman" panose="02020603050405020304" pitchFamily="18" charset="0"/>
                <a:cs typeface="Times New Roman" panose="02020603050405020304" pitchFamily="18" charset="0"/>
              </a:rPr>
              <a:t> </a:t>
            </a:r>
            <a:r>
              <a:rPr lang="ru-RU" sz="3200" b="1" dirty="0" err="1">
                <a:solidFill>
                  <a:srgbClr val="FFFF00"/>
                </a:solidFill>
                <a:latin typeface="Times New Roman" panose="02020603050405020304" pitchFamily="18" charset="0"/>
                <a:cs typeface="Times New Roman" panose="02020603050405020304" pitchFamily="18" charset="0"/>
              </a:rPr>
              <a:t>сплати</a:t>
            </a:r>
            <a:r>
              <a:rPr lang="ru-RU" sz="3200" b="1" dirty="0">
                <a:solidFill>
                  <a:srgbClr val="FFFF00"/>
                </a:solidFill>
                <a:latin typeface="Times New Roman" panose="02020603050405020304" pitchFamily="18" charset="0"/>
                <a:cs typeface="Times New Roman" panose="02020603050405020304" pitchFamily="18" charset="0"/>
              </a:rPr>
              <a:t> </a:t>
            </a:r>
            <a:r>
              <a:rPr lang="ru-RU" sz="3200" b="1" dirty="0" err="1">
                <a:solidFill>
                  <a:srgbClr val="FFFF00"/>
                </a:solidFill>
                <a:latin typeface="Times New Roman" panose="02020603050405020304" pitchFamily="18" charset="0"/>
                <a:cs typeface="Times New Roman" panose="02020603050405020304" pitchFamily="18" charset="0"/>
              </a:rPr>
              <a:t>податків</a:t>
            </a:r>
            <a:r>
              <a:rPr lang="ru-RU" sz="3200" b="1" dirty="0">
                <a:solidFill>
                  <a:srgbClr val="FFFF00"/>
                </a:solidFill>
                <a:latin typeface="Times New Roman" panose="02020603050405020304" pitchFamily="18" charset="0"/>
                <a:cs typeface="Times New Roman" panose="02020603050405020304" pitchFamily="18" charset="0"/>
              </a:rPr>
              <a:t> </a:t>
            </a:r>
            <a:r>
              <a:rPr lang="ru-RU" sz="3200" b="1" dirty="0" err="1">
                <a:solidFill>
                  <a:srgbClr val="FFFF00"/>
                </a:solidFill>
                <a:latin typeface="Times New Roman" panose="02020603050405020304" pitchFamily="18" charset="0"/>
                <a:cs typeface="Times New Roman" panose="02020603050405020304" pitchFamily="18" charset="0"/>
              </a:rPr>
              <a:t>необхідно</a:t>
            </a:r>
            <a:r>
              <a:rPr lang="ru-RU" sz="3200" b="1" dirty="0">
                <a:solidFill>
                  <a:srgbClr val="FFFF00"/>
                </a:solidFill>
                <a:latin typeface="Times New Roman" panose="02020603050405020304" pitchFamily="18" charset="0"/>
                <a:cs typeface="Times New Roman" panose="02020603050405020304" pitchFamily="18" charset="0"/>
              </a:rPr>
              <a:t> </a:t>
            </a:r>
            <a:r>
              <a:rPr lang="ru-RU" sz="3200" b="1" dirty="0" err="1">
                <a:solidFill>
                  <a:srgbClr val="FFFF00"/>
                </a:solidFill>
                <a:latin typeface="Times New Roman" panose="02020603050405020304" pitchFamily="18" charset="0"/>
                <a:cs typeface="Times New Roman" panose="02020603050405020304" pitchFamily="18" charset="0"/>
              </a:rPr>
              <a:t>встановити</a:t>
            </a:r>
            <a:r>
              <a:rPr lang="ru-RU" sz="3200" b="1" dirty="0">
                <a:solidFill>
                  <a:srgbClr val="FFFF00"/>
                </a:solidFill>
                <a:latin typeface="Times New Roman" panose="02020603050405020304" pitchFamily="18" charset="0"/>
                <a:cs typeface="Times New Roman" panose="02020603050405020304" pitchFamily="18" charset="0"/>
              </a:rPr>
              <a:t> ряд </a:t>
            </a:r>
            <a:r>
              <a:rPr lang="ru-RU" sz="3200" b="1" dirty="0" err="1">
                <a:solidFill>
                  <a:srgbClr val="FFFF00"/>
                </a:solidFill>
                <a:latin typeface="Times New Roman" panose="02020603050405020304" pitchFamily="18" charset="0"/>
                <a:cs typeface="Times New Roman" panose="02020603050405020304" pitchFamily="18" charset="0"/>
              </a:rPr>
              <a:t>обставин</a:t>
            </a:r>
            <a:r>
              <a:rPr lang="ru-RU" sz="3200" b="1" dirty="0">
                <a:solidFill>
                  <a:srgbClr val="FFFF00"/>
                </a:solidFill>
                <a:latin typeface="Times New Roman" panose="02020603050405020304" pitchFamily="18" charset="0"/>
                <a:cs typeface="Times New Roman" panose="02020603050405020304" pitchFamily="18" charset="0"/>
              </a:rPr>
              <a:t>, а </a:t>
            </a:r>
            <a:r>
              <a:rPr lang="ru-RU" sz="3200" b="1" dirty="0" err="1">
                <a:solidFill>
                  <a:srgbClr val="FFFF00"/>
                </a:solidFill>
                <a:latin typeface="Times New Roman" panose="02020603050405020304" pitchFamily="18" charset="0"/>
                <a:cs typeface="Times New Roman" panose="02020603050405020304" pitchFamily="18" charset="0"/>
              </a:rPr>
              <a:t>саме</a:t>
            </a:r>
            <a:r>
              <a:rPr lang="ru-RU" sz="3200" b="1" dirty="0">
                <a:solidFill>
                  <a:srgbClr val="FFFF00"/>
                </a:solidFill>
                <a:latin typeface="Times New Roman" panose="02020603050405020304" pitchFamily="18" charset="0"/>
                <a:cs typeface="Times New Roman" panose="02020603050405020304" pitchFamily="18" charset="0"/>
              </a:rPr>
              <a:t>: </a:t>
            </a:r>
            <a:endParaRPr lang="ru-RU" sz="32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500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722437"/>
            <a:ext cx="4042792" cy="4874915"/>
          </a:xfrm>
        </p:spPr>
        <p:txBody>
          <a:bodyPr>
            <a:normAutofit fontScale="70000" lnSpcReduction="20000"/>
          </a:bodyPr>
          <a:lstStyle/>
          <a:p>
            <a:pPr marL="65087" indent="0">
              <a:buNone/>
            </a:pPr>
            <a:r>
              <a:rPr lang="uk-UA" sz="3600" b="1" dirty="0" smtClean="0">
                <a:latin typeface="Times New Roman" panose="02020603050405020304" pitchFamily="18" charset="0"/>
                <a:cs typeface="Times New Roman" panose="02020603050405020304" pitchFamily="18" charset="0"/>
              </a:rPr>
              <a:t>   6) відомості про майно підприємства, наявність розрахункових рахунків в установах банку і рух грошових коштів; </a:t>
            </a:r>
          </a:p>
          <a:p>
            <a:pPr marL="65087" indent="0">
              <a:buNone/>
            </a:pPr>
            <a:r>
              <a:rPr lang="uk-UA" sz="3600" b="1" dirty="0" smtClean="0">
                <a:latin typeface="Times New Roman" panose="02020603050405020304" pitchFamily="18" charset="0"/>
                <a:cs typeface="Times New Roman" panose="02020603050405020304" pitchFamily="18" charset="0"/>
              </a:rPr>
              <a:t>   7) характер і зміст операцій, що виконуються; </a:t>
            </a:r>
          </a:p>
          <a:p>
            <a:pPr marL="65087" indent="0">
              <a:buNone/>
            </a:pPr>
            <a:r>
              <a:rPr lang="uk-UA" sz="3600" b="1" dirty="0" smtClean="0">
                <a:latin typeface="Times New Roman" panose="02020603050405020304" pitchFamily="18" charset="0"/>
                <a:cs typeface="Times New Roman" panose="02020603050405020304" pitchFamily="18" charset="0"/>
              </a:rPr>
              <a:t>   8) місце, час, мета, спосіб злочинної діяльності; </a:t>
            </a:r>
          </a:p>
          <a:p>
            <a:pPr marL="65087" indent="0">
              <a:buNone/>
            </a:pPr>
            <a:r>
              <a:rPr lang="uk-UA" sz="3600" b="1" dirty="0" smtClean="0">
                <a:latin typeface="Times New Roman" panose="02020603050405020304" pitchFamily="18" charset="0"/>
                <a:cs typeface="Times New Roman" panose="02020603050405020304" pitchFamily="18" charset="0"/>
              </a:rPr>
              <a:t>   9) звітний період, за який вчинено ухилення від сплати податків; </a:t>
            </a:r>
          </a:p>
          <a:p>
            <a:endParaRPr lang="ru-RU" dirty="0">
              <a:solidFill>
                <a:schemeClr val="accent4">
                  <a:lumMod val="50000"/>
                </a:schemeClr>
              </a:solidFill>
            </a:endParaRPr>
          </a:p>
        </p:txBody>
      </p:sp>
      <p:sp>
        <p:nvSpPr>
          <p:cNvPr id="4" name="Содержимое 3"/>
          <p:cNvSpPr>
            <a:spLocks noGrp="1"/>
          </p:cNvSpPr>
          <p:nvPr>
            <p:ph sz="half" idx="2"/>
          </p:nvPr>
        </p:nvSpPr>
        <p:spPr/>
        <p:txBody>
          <a:bodyPr>
            <a:normAutofit fontScale="70000" lnSpcReduction="20000"/>
          </a:bodyPr>
          <a:lstStyle/>
          <a:p>
            <a:pPr marL="65087" indent="0">
              <a:buNone/>
            </a:pPr>
            <a:r>
              <a:rPr lang="uk-UA" sz="3600" b="1" dirty="0" smtClean="0">
                <a:latin typeface="Times New Roman" panose="02020603050405020304" pitchFamily="18" charset="0"/>
                <a:cs typeface="Times New Roman" panose="02020603050405020304" pitchFamily="18" charset="0"/>
              </a:rPr>
              <a:t>   10) розмір прихованих доходів (прибутків) і несплачених податків, інших платежів за окремі звітні періоди, види податків, загальний розмір спричинених державі матеріальних збитків; </a:t>
            </a:r>
          </a:p>
          <a:p>
            <a:pPr marL="65087" indent="0">
              <a:buNone/>
            </a:pPr>
            <a:r>
              <a:rPr lang="uk-UA" sz="3600" b="1" dirty="0" smtClean="0">
                <a:latin typeface="Times New Roman" panose="02020603050405020304" pitchFamily="18" charset="0"/>
                <a:cs typeface="Times New Roman" panose="02020603050405020304" pitchFamily="18" charset="0"/>
              </a:rPr>
              <a:t>   11) найменування і зміст нормативних актів, положення яких були порушені при вчиненні злочину; </a:t>
            </a:r>
          </a:p>
          <a:p>
            <a:endParaRPr lang="ru-RU" dirty="0"/>
          </a:p>
        </p:txBody>
      </p:sp>
      <p:sp>
        <p:nvSpPr>
          <p:cNvPr id="6" name="Прямоугольник 5"/>
          <p:cNvSpPr/>
          <p:nvPr/>
        </p:nvSpPr>
        <p:spPr>
          <a:xfrm>
            <a:off x="3347864" y="404664"/>
            <a:ext cx="2709268" cy="707886"/>
          </a:xfrm>
          <a:prstGeom prst="rect">
            <a:avLst/>
          </a:prstGeom>
        </p:spPr>
        <p:txBody>
          <a:bodyPr wrap="none">
            <a:spAutoFit/>
          </a:bodyPr>
          <a:lstStyle/>
          <a:p>
            <a:r>
              <a:rPr lang="uk-UA" sz="4000" dirty="0">
                <a:solidFill>
                  <a:srgbClr val="FFFF00"/>
                </a:solidFill>
                <a:latin typeface="Times New Roman" panose="02020603050405020304" pitchFamily="18" charset="0"/>
                <a:cs typeface="Times New Roman" panose="02020603050405020304" pitchFamily="18" charset="0"/>
              </a:rPr>
              <a:t>Обставини:</a:t>
            </a:r>
            <a:endParaRPr lang="ru-RU" sz="4000"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7117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07504" y="188640"/>
            <a:ext cx="8856984" cy="6480720"/>
          </a:xfrm>
        </p:spPr>
        <p:txBody>
          <a:bodyPr/>
          <a:lstStyle/>
          <a:p>
            <a:pPr marL="533400" indent="-533400" algn="ctr">
              <a:buFont typeface="Wingdings" pitchFamily="2" charset="2"/>
              <a:buNone/>
            </a:pPr>
            <a:r>
              <a:rPr lang="ru-RU" altLang="ru-RU" sz="2600" b="1" dirty="0">
                <a:latin typeface="Times New Roman" panose="02020603050405020304" pitchFamily="18" charset="0"/>
                <a:cs typeface="Times New Roman" panose="02020603050405020304" pitchFamily="18" charset="0"/>
              </a:rPr>
              <a:t>   </a:t>
            </a:r>
            <a:r>
              <a:rPr lang="ru-RU" altLang="ru-RU" sz="2400" b="1" dirty="0">
                <a:solidFill>
                  <a:srgbClr val="FF0000"/>
                </a:solidFill>
                <a:latin typeface="Times New Roman" panose="02020603050405020304" pitchFamily="18" charset="0"/>
                <a:cs typeface="Times New Roman" panose="02020603050405020304" pitchFamily="18" charset="0"/>
              </a:rPr>
              <a:t>При </a:t>
            </a:r>
            <a:r>
              <a:rPr lang="ru-RU" altLang="ru-RU" sz="2400" b="1" dirty="0" err="1">
                <a:solidFill>
                  <a:srgbClr val="FF0000"/>
                </a:solidFill>
                <a:latin typeface="Times New Roman" panose="02020603050405020304" pitchFamily="18" charset="0"/>
                <a:cs typeface="Times New Roman" panose="02020603050405020304" pitchFamily="18" charset="0"/>
              </a:rPr>
              <a:t>розслідуванні</a:t>
            </a:r>
            <a:r>
              <a:rPr lang="ru-RU" altLang="ru-RU" sz="2400" b="1" dirty="0">
                <a:solidFill>
                  <a:srgbClr val="FF0000"/>
                </a:solidFill>
                <a:latin typeface="Times New Roman" panose="02020603050405020304" pitchFamily="18" charset="0"/>
                <a:cs typeface="Times New Roman" panose="02020603050405020304" pitchFamily="18" charset="0"/>
              </a:rPr>
              <a:t> </a:t>
            </a:r>
            <a:r>
              <a:rPr lang="ru-RU" altLang="ru-RU" sz="2400" b="1" dirty="0" err="1">
                <a:solidFill>
                  <a:srgbClr val="FF0000"/>
                </a:solidFill>
                <a:latin typeface="Times New Roman" panose="02020603050405020304" pitchFamily="18" charset="0"/>
                <a:cs typeface="Times New Roman" panose="02020603050405020304" pitchFamily="18" charset="0"/>
              </a:rPr>
              <a:t>крадіжок</a:t>
            </a:r>
            <a:r>
              <a:rPr lang="ru-RU" altLang="ru-RU" sz="2400" b="1" dirty="0">
                <a:solidFill>
                  <a:srgbClr val="FF0000"/>
                </a:solidFill>
                <a:latin typeface="Times New Roman" panose="02020603050405020304" pitchFamily="18" charset="0"/>
                <a:cs typeface="Times New Roman" panose="02020603050405020304" pitchFamily="18" charset="0"/>
              </a:rPr>
              <a:t> </a:t>
            </a:r>
            <a:r>
              <a:rPr lang="ru-RU" altLang="ru-RU" sz="2400" b="1" dirty="0" err="1">
                <a:solidFill>
                  <a:srgbClr val="FF0000"/>
                </a:solidFill>
                <a:latin typeface="Times New Roman" panose="02020603050405020304" pitchFamily="18" charset="0"/>
                <a:cs typeface="Times New Roman" panose="02020603050405020304" pitchFamily="18" charset="0"/>
              </a:rPr>
              <a:t>підлягають</a:t>
            </a:r>
            <a:r>
              <a:rPr lang="ru-RU" altLang="ru-RU" sz="2400" b="1" dirty="0">
                <a:solidFill>
                  <a:srgbClr val="FF0000"/>
                </a:solidFill>
                <a:latin typeface="Times New Roman" panose="02020603050405020304" pitchFamily="18" charset="0"/>
                <a:cs typeface="Times New Roman" panose="02020603050405020304" pitchFamily="18" charset="0"/>
              </a:rPr>
              <a:t> </a:t>
            </a:r>
            <a:endParaRPr lang="ru-RU" altLang="ru-RU" sz="2400" b="1" dirty="0" smtClean="0">
              <a:solidFill>
                <a:srgbClr val="FF0000"/>
              </a:solidFill>
              <a:latin typeface="Times New Roman" panose="02020603050405020304" pitchFamily="18" charset="0"/>
              <a:cs typeface="Times New Roman" panose="02020603050405020304" pitchFamily="18" charset="0"/>
            </a:endParaRPr>
          </a:p>
          <a:p>
            <a:pPr marL="533400" indent="-533400" algn="ctr">
              <a:buFont typeface="Wingdings" pitchFamily="2" charset="2"/>
              <a:buNone/>
            </a:pPr>
            <a:r>
              <a:rPr lang="ru-RU" altLang="ru-RU" sz="2400" b="1" dirty="0" err="1" smtClean="0">
                <a:solidFill>
                  <a:srgbClr val="FF0000"/>
                </a:solidFill>
                <a:latin typeface="Times New Roman" panose="02020603050405020304" pitchFamily="18" charset="0"/>
                <a:cs typeface="Times New Roman" panose="02020603050405020304" pitchFamily="18" charset="0"/>
              </a:rPr>
              <a:t>встановленню</a:t>
            </a:r>
            <a:r>
              <a:rPr lang="ru-RU" altLang="ru-RU" sz="2400" b="1" dirty="0" smtClean="0">
                <a:solidFill>
                  <a:srgbClr val="FF0000"/>
                </a:solidFill>
                <a:latin typeface="Times New Roman" panose="02020603050405020304" pitchFamily="18" charset="0"/>
                <a:cs typeface="Times New Roman" panose="02020603050405020304" pitchFamily="18" charset="0"/>
              </a:rPr>
              <a:t> </a:t>
            </a:r>
            <a:r>
              <a:rPr lang="ru-RU" altLang="ru-RU" sz="2400" b="1" dirty="0" err="1">
                <a:solidFill>
                  <a:srgbClr val="FF0000"/>
                </a:solidFill>
                <a:latin typeface="Times New Roman" panose="02020603050405020304" pitchFamily="18" charset="0"/>
                <a:cs typeface="Times New Roman" panose="02020603050405020304" pitchFamily="18" charset="0"/>
              </a:rPr>
              <a:t>наступні</a:t>
            </a:r>
            <a:r>
              <a:rPr lang="ru-RU" altLang="ru-RU" sz="2400" b="1" dirty="0">
                <a:solidFill>
                  <a:srgbClr val="FF0000"/>
                </a:solidFill>
                <a:latin typeface="Times New Roman" panose="02020603050405020304" pitchFamily="18" charset="0"/>
                <a:cs typeface="Times New Roman" panose="02020603050405020304" pitchFamily="18" charset="0"/>
              </a:rPr>
              <a:t> </a:t>
            </a:r>
            <a:r>
              <a:rPr lang="ru-RU" altLang="ru-RU" sz="2400" b="1" dirty="0" err="1">
                <a:solidFill>
                  <a:srgbClr val="FF0000"/>
                </a:solidFill>
                <a:latin typeface="Times New Roman" panose="02020603050405020304" pitchFamily="18" charset="0"/>
                <a:cs typeface="Times New Roman" panose="02020603050405020304" pitchFamily="18" charset="0"/>
              </a:rPr>
              <a:t>обставини</a:t>
            </a:r>
            <a:r>
              <a:rPr lang="ru-RU" altLang="ru-RU" sz="2400" b="1" dirty="0">
                <a:solidFill>
                  <a:srgbClr val="FF0000"/>
                </a:solidFill>
                <a:latin typeface="Times New Roman" panose="02020603050405020304" pitchFamily="18" charset="0"/>
                <a:cs typeface="Times New Roman" panose="02020603050405020304" pitchFamily="18" charset="0"/>
              </a:rPr>
              <a:t>:</a:t>
            </a:r>
          </a:p>
          <a:p>
            <a:pPr marL="533400" indent="-533400">
              <a:buFont typeface="Wingdings" pitchFamily="2" charset="2"/>
              <a:buNone/>
            </a:pPr>
            <a:r>
              <a:rPr lang="ru-RU" altLang="ru-RU" sz="2200" b="1" dirty="0">
                <a:latin typeface="Times New Roman" panose="02020603050405020304" pitchFamily="18" charset="0"/>
                <a:cs typeface="Times New Roman" panose="02020603050405020304" pitchFamily="18" charset="0"/>
              </a:rPr>
              <a:t>1.  </a:t>
            </a:r>
            <a:r>
              <a:rPr lang="ru-RU" altLang="ru-RU" sz="2200" b="1" dirty="0" err="1">
                <a:latin typeface="Times New Roman" panose="02020603050405020304" pitchFamily="18" charset="0"/>
                <a:cs typeface="Times New Roman" panose="02020603050405020304" pitchFamily="18" charset="0"/>
              </a:rPr>
              <a:t>чи</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мав</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місце</a:t>
            </a:r>
            <a:r>
              <a:rPr lang="ru-RU" altLang="ru-RU" sz="2200" b="1" dirty="0">
                <a:latin typeface="Times New Roman" panose="02020603050405020304" pitchFamily="18" charset="0"/>
                <a:cs typeface="Times New Roman" panose="02020603050405020304" pitchFamily="18" charset="0"/>
              </a:rPr>
              <a:t> факт </a:t>
            </a:r>
            <a:r>
              <a:rPr lang="ru-RU" altLang="ru-RU" sz="2200" b="1" dirty="0" err="1">
                <a:latin typeface="Times New Roman" panose="02020603050405020304" pitchFamily="18" charset="0"/>
                <a:cs typeface="Times New Roman" panose="02020603050405020304" pitchFamily="18" charset="0"/>
              </a:rPr>
              <a:t>крадіжки</a:t>
            </a:r>
            <a:r>
              <a:rPr lang="ru-RU" altLang="ru-RU" sz="2200" b="1" dirty="0">
                <a:latin typeface="Times New Roman" panose="02020603050405020304" pitchFamily="18" charset="0"/>
                <a:cs typeface="Times New Roman" panose="02020603050405020304" pitchFamily="18" charset="0"/>
              </a:rPr>
              <a:t> (у </a:t>
            </a:r>
            <a:r>
              <a:rPr lang="ru-RU" altLang="ru-RU" sz="2200" b="1" dirty="0" err="1">
                <a:latin typeface="Times New Roman" panose="02020603050405020304" pitchFamily="18" charset="0"/>
                <a:cs typeface="Times New Roman" panose="02020603050405020304" pitchFamily="18" charset="0"/>
              </a:rPr>
              <a:t>практиці</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трапляються</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випадки</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помилкової</a:t>
            </a:r>
            <a:r>
              <a:rPr lang="ru-RU" altLang="ru-RU" sz="2200" b="1" dirty="0">
                <a:latin typeface="Times New Roman" panose="02020603050405020304" pitchFamily="18" charset="0"/>
                <a:cs typeface="Times New Roman" panose="02020603050405020304" pitchFamily="18" charset="0"/>
              </a:rPr>
              <a:t> заяви про </a:t>
            </a:r>
            <a:r>
              <a:rPr lang="ru-RU" altLang="ru-RU" sz="2200" b="1" dirty="0" err="1">
                <a:latin typeface="Times New Roman" panose="02020603050405020304" pitchFamily="18" charset="0"/>
                <a:cs typeface="Times New Roman" panose="02020603050405020304" pitchFamily="18" charset="0"/>
              </a:rPr>
              <a:t>крадіжку</a:t>
            </a:r>
            <a:r>
              <a:rPr lang="ru-RU" altLang="ru-RU" sz="2200" b="1" dirty="0">
                <a:latin typeface="Times New Roman" panose="02020603050405020304" pitchFamily="18" charset="0"/>
                <a:cs typeface="Times New Roman" panose="02020603050405020304" pitchFamily="18" charset="0"/>
              </a:rPr>
              <a:t> та </a:t>
            </a:r>
            <a:r>
              <a:rPr lang="ru-RU" altLang="ru-RU" sz="2200" b="1" dirty="0" err="1">
                <a:latin typeface="Times New Roman" panose="02020603050405020304" pitchFamily="18" charset="0"/>
                <a:cs typeface="Times New Roman" panose="02020603050405020304" pitchFamily="18" charset="0"/>
              </a:rPr>
              <a:t>факти</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інсценування</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крадіжки</a:t>
            </a:r>
            <a:r>
              <a:rPr lang="ru-RU" altLang="ru-RU" sz="2200" b="1" dirty="0">
                <a:latin typeface="Times New Roman" panose="02020603050405020304" pitchFamily="18" charset="0"/>
                <a:cs typeface="Times New Roman" panose="02020603050405020304" pitchFamily="18" charset="0"/>
              </a:rPr>
              <a:t>);</a:t>
            </a:r>
          </a:p>
          <a:p>
            <a:pPr marL="533400" indent="-533400">
              <a:buFont typeface="Wingdings" pitchFamily="2" charset="2"/>
              <a:buNone/>
            </a:pPr>
            <a:r>
              <a:rPr lang="ru-RU" altLang="ru-RU" sz="2200" b="1" dirty="0" smtClean="0">
                <a:latin typeface="Times New Roman" panose="02020603050405020304" pitchFamily="18" charset="0"/>
                <a:cs typeface="Times New Roman" panose="02020603050405020304" pitchFamily="18" charset="0"/>
              </a:rPr>
              <a:t>2.  час</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місце</a:t>
            </a:r>
            <a:r>
              <a:rPr lang="ru-RU" altLang="ru-RU" sz="2200" b="1" dirty="0">
                <a:latin typeface="Times New Roman" panose="02020603050405020304" pitchFamily="18" charset="0"/>
                <a:cs typeface="Times New Roman" panose="02020603050405020304" pitchFamily="18" charset="0"/>
              </a:rPr>
              <a:t> і </a:t>
            </a:r>
            <a:r>
              <a:rPr lang="ru-RU" altLang="ru-RU" sz="2200" b="1" dirty="0" err="1">
                <a:latin typeface="Times New Roman" panose="02020603050405020304" pitchFamily="18" charset="0"/>
                <a:cs typeface="Times New Roman" panose="02020603050405020304" pitchFamily="18" charset="0"/>
              </a:rPr>
              <a:t>спосіб</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вчинення</a:t>
            </a:r>
            <a:r>
              <a:rPr lang="ru-RU" altLang="ru-RU" sz="2200" b="1" dirty="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крадіжки</a:t>
            </a:r>
            <a:r>
              <a:rPr lang="ru-RU" altLang="ru-RU" sz="2200" b="1" dirty="0" smtClean="0">
                <a:latin typeface="Times New Roman" panose="02020603050405020304" pitchFamily="18" charset="0"/>
                <a:cs typeface="Times New Roman" panose="02020603050405020304" pitchFamily="18" charset="0"/>
              </a:rPr>
              <a:t>;</a:t>
            </a:r>
          </a:p>
          <a:p>
            <a:pPr marL="533400" indent="-533400">
              <a:buFont typeface="Wingdings" pitchFamily="2" charset="2"/>
              <a:buNone/>
            </a:pPr>
            <a:r>
              <a:rPr lang="ru-RU" altLang="ru-RU" sz="2200" b="1" dirty="0" smtClean="0">
                <a:latin typeface="Times New Roman" panose="02020603050405020304" pitchFamily="18" charset="0"/>
                <a:cs typeface="Times New Roman" panose="02020603050405020304" pitchFamily="18" charset="0"/>
              </a:rPr>
              <a:t>3.  </a:t>
            </a:r>
            <a:r>
              <a:rPr lang="ru-RU" altLang="ru-RU" sz="2200" b="1" dirty="0" err="1" smtClean="0">
                <a:latin typeface="Times New Roman" panose="02020603050405020304" pitchFamily="18" charset="0"/>
                <a:cs typeface="Times New Roman" panose="02020603050405020304" pitchFamily="18" charset="0"/>
              </a:rPr>
              <a:t>чи</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використовувалися</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злочинцем</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технічні</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засоби</a:t>
            </a:r>
            <a:r>
              <a:rPr lang="ru-RU" altLang="ru-RU" sz="2200" b="1" dirty="0">
                <a:latin typeface="Times New Roman" panose="02020603050405020304" pitchFamily="18" charset="0"/>
                <a:cs typeface="Times New Roman" panose="02020603050405020304" pitchFamily="18" charset="0"/>
              </a:rPr>
              <a:t> і </a:t>
            </a:r>
            <a:r>
              <a:rPr lang="ru-RU" altLang="ru-RU" sz="2200" b="1" dirty="0" err="1">
                <a:latin typeface="Times New Roman" panose="02020603050405020304" pitchFamily="18" charset="0"/>
                <a:cs typeface="Times New Roman" panose="02020603050405020304" pitchFamily="18" charset="0"/>
              </a:rPr>
              <a:t>які</a:t>
            </a:r>
            <a:r>
              <a:rPr lang="ru-RU" altLang="ru-RU" sz="2200" b="1" dirty="0">
                <a:latin typeface="Times New Roman" panose="02020603050405020304" pitchFamily="18" charset="0"/>
                <a:cs typeface="Times New Roman" panose="02020603050405020304" pitchFamily="18" charset="0"/>
              </a:rPr>
              <a:t> </a:t>
            </a:r>
            <a:r>
              <a:rPr lang="ru-RU" altLang="ru-RU" sz="2200" b="1" dirty="0" err="1">
                <a:latin typeface="Times New Roman" panose="02020603050405020304" pitchFamily="18" charset="0"/>
                <a:cs typeface="Times New Roman" panose="02020603050405020304" pitchFamily="18" charset="0"/>
              </a:rPr>
              <a:t>саме</a:t>
            </a:r>
            <a:r>
              <a:rPr lang="ru-RU" altLang="ru-RU" sz="2200" b="1" dirty="0" smtClean="0">
                <a:latin typeface="Times New Roman" panose="02020603050405020304" pitchFamily="18" charset="0"/>
                <a:cs typeface="Times New Roman" panose="02020603050405020304" pitchFamily="18" charset="0"/>
              </a:rPr>
              <a:t>;</a:t>
            </a:r>
          </a:p>
          <a:p>
            <a:pPr marL="609600" indent="-609600">
              <a:buNone/>
            </a:pPr>
            <a:r>
              <a:rPr lang="ru-RU" altLang="ru-RU" sz="2200" b="1" dirty="0" smtClean="0">
                <a:latin typeface="Times New Roman" panose="02020603050405020304" pitchFamily="18" charset="0"/>
                <a:cs typeface="Times New Roman" panose="02020603050405020304" pitchFamily="18" charset="0"/>
              </a:rPr>
              <a:t>4.  у кого </a:t>
            </a:r>
            <a:r>
              <a:rPr lang="ru-RU" altLang="ru-RU" sz="2200" b="1" dirty="0" err="1" smtClean="0">
                <a:latin typeface="Times New Roman" panose="02020603050405020304" pitchFamily="18" charset="0"/>
                <a:cs typeface="Times New Roman" panose="02020603050405020304" pitchFamily="18" charset="0"/>
              </a:rPr>
              <a:t>здійснена</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крадіжка</a:t>
            </a:r>
            <a:r>
              <a:rPr lang="ru-RU" altLang="ru-RU" sz="2200" b="1" dirty="0" smtClean="0">
                <a:latin typeface="Times New Roman" panose="02020603050405020304" pitchFamily="18" charset="0"/>
                <a:cs typeface="Times New Roman" panose="02020603050405020304" pitchFamily="18" charset="0"/>
              </a:rPr>
              <a:t> і кому </a:t>
            </a:r>
            <a:r>
              <a:rPr lang="ru-RU" altLang="ru-RU" sz="2200" b="1" dirty="0" err="1" smtClean="0">
                <a:latin typeface="Times New Roman" panose="02020603050405020304" pitchFamily="18" charset="0"/>
                <a:cs typeface="Times New Roman" panose="02020603050405020304" pitchFamily="18" charset="0"/>
              </a:rPr>
              <a:t>належить</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викрадене</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майно</a:t>
            </a:r>
            <a:r>
              <a:rPr lang="ru-RU" altLang="ru-RU" sz="2200" b="1" dirty="0" smtClean="0">
                <a:latin typeface="Times New Roman" panose="02020603050405020304" pitchFamily="18" charset="0"/>
                <a:cs typeface="Times New Roman" panose="02020603050405020304" pitchFamily="18" charset="0"/>
              </a:rPr>
              <a:t>; </a:t>
            </a:r>
          </a:p>
          <a:p>
            <a:pPr marL="609600" indent="-609600">
              <a:buNone/>
            </a:pPr>
            <a:r>
              <a:rPr lang="ru-RU" altLang="ru-RU" sz="2200" b="1" dirty="0" smtClean="0">
                <a:latin typeface="Times New Roman" panose="02020603050405020304" pitchFamily="18" charset="0"/>
                <a:cs typeface="Times New Roman" panose="02020603050405020304" pitchFamily="18" charset="0"/>
              </a:rPr>
              <a:t>5.  </a:t>
            </a:r>
            <a:r>
              <a:rPr lang="ru-RU" altLang="ru-RU" sz="2200" b="1" dirty="0" err="1" smtClean="0">
                <a:latin typeface="Times New Roman" panose="02020603050405020304" pitchFamily="18" charset="0"/>
                <a:cs typeface="Times New Roman" panose="02020603050405020304" pitchFamily="18" charset="0"/>
              </a:rPr>
              <a:t>які</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речі</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викрадені</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їх</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прикмети</a:t>
            </a:r>
            <a:r>
              <a:rPr lang="ru-RU" altLang="ru-RU" sz="2200" b="1" dirty="0" smtClean="0">
                <a:latin typeface="Times New Roman" panose="02020603050405020304" pitchFamily="18" charset="0"/>
                <a:cs typeface="Times New Roman" panose="02020603050405020304" pitchFamily="18" charset="0"/>
              </a:rPr>
              <a:t>; </a:t>
            </a:r>
          </a:p>
          <a:p>
            <a:pPr marL="609600" indent="-609600">
              <a:buNone/>
            </a:pPr>
            <a:r>
              <a:rPr lang="ru-RU" altLang="ru-RU" sz="2200" b="1" dirty="0" smtClean="0">
                <a:latin typeface="Times New Roman" panose="02020603050405020304" pitchFamily="18" charset="0"/>
                <a:cs typeface="Times New Roman" panose="02020603050405020304" pitchFamily="18" charset="0"/>
              </a:rPr>
              <a:t>6.  </a:t>
            </a:r>
            <a:r>
              <a:rPr lang="ru-RU" altLang="ru-RU" sz="2200" b="1" dirty="0" err="1" smtClean="0">
                <a:latin typeface="Times New Roman" panose="02020603050405020304" pitchFamily="18" charset="0"/>
                <a:cs typeface="Times New Roman" panose="02020603050405020304" pitchFamily="18" charset="0"/>
              </a:rPr>
              <a:t>розмір</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заподіяної</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шкоди</a:t>
            </a:r>
            <a:r>
              <a:rPr lang="ru-RU" altLang="ru-RU" sz="2200" b="1" dirty="0" smtClean="0">
                <a:latin typeface="Times New Roman" panose="02020603050405020304" pitchFamily="18" charset="0"/>
                <a:cs typeface="Times New Roman" panose="02020603050405020304" pitchFamily="18" charset="0"/>
              </a:rPr>
              <a:t>; </a:t>
            </a:r>
          </a:p>
          <a:p>
            <a:pPr marL="609600" indent="-609600">
              <a:buNone/>
            </a:pPr>
            <a:r>
              <a:rPr lang="ru-RU" altLang="ru-RU" sz="2200" b="1" dirty="0" smtClean="0">
                <a:latin typeface="Times New Roman" panose="02020603050405020304" pitchFamily="18" charset="0"/>
                <a:cs typeface="Times New Roman" panose="02020603050405020304" pitchFamily="18" charset="0"/>
              </a:rPr>
              <a:t>7.  де </a:t>
            </a:r>
            <a:r>
              <a:rPr lang="ru-RU" altLang="ru-RU" sz="2200" b="1" dirty="0" err="1" smtClean="0">
                <a:latin typeface="Times New Roman" panose="02020603050405020304" pitchFamily="18" charset="0"/>
                <a:cs typeface="Times New Roman" panose="02020603050405020304" pitchFamily="18" charset="0"/>
              </a:rPr>
              <a:t>знаходиться</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вкрадене</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майно</a:t>
            </a:r>
            <a:r>
              <a:rPr lang="ru-RU" altLang="ru-RU" sz="2200" b="1" dirty="0" smtClean="0">
                <a:latin typeface="Times New Roman" panose="02020603050405020304" pitchFamily="18" charset="0"/>
                <a:cs typeface="Times New Roman" panose="02020603050405020304" pitchFamily="18" charset="0"/>
              </a:rPr>
              <a:t>;</a:t>
            </a:r>
          </a:p>
          <a:p>
            <a:pPr marL="609600" indent="-609600">
              <a:buNone/>
            </a:pPr>
            <a:r>
              <a:rPr lang="ru-RU" altLang="ru-RU" sz="2200" b="1" dirty="0" smtClean="0">
                <a:latin typeface="Times New Roman" panose="02020603050405020304" pitchFamily="18" charset="0"/>
                <a:cs typeface="Times New Roman" panose="02020603050405020304" pitchFamily="18" charset="0"/>
              </a:rPr>
              <a:t>8.  </a:t>
            </a:r>
            <a:r>
              <a:rPr lang="ru-RU" altLang="ru-RU" sz="2200" b="1" dirty="0" err="1" smtClean="0">
                <a:latin typeface="Times New Roman" panose="02020603050405020304" pitchFamily="18" charset="0"/>
                <a:cs typeface="Times New Roman" panose="02020603050405020304" pitchFamily="18" charset="0"/>
              </a:rPr>
              <a:t>хто</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скоїв</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крадіжку</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кількість</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злочинців</a:t>
            </a:r>
            <a:r>
              <a:rPr lang="ru-RU" altLang="ru-RU" sz="2200" b="1" dirty="0" smtClean="0">
                <a:latin typeface="Times New Roman" panose="02020603050405020304" pitchFamily="18" charset="0"/>
                <a:cs typeface="Times New Roman" panose="02020603050405020304" pitchFamily="18" charset="0"/>
              </a:rPr>
              <a:t>, роль кожного з них при </a:t>
            </a:r>
            <a:r>
              <a:rPr lang="ru-RU" altLang="ru-RU" sz="2200" b="1" dirty="0" err="1" smtClean="0">
                <a:latin typeface="Times New Roman" panose="02020603050405020304" pitchFamily="18" charset="0"/>
                <a:cs typeface="Times New Roman" panose="02020603050405020304" pitchFamily="18" charset="0"/>
              </a:rPr>
              <a:t>вчиненні</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злочину</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чи</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була</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між</a:t>
            </a:r>
            <a:r>
              <a:rPr lang="ru-RU" altLang="ru-RU" sz="2200" b="1" dirty="0" smtClean="0">
                <a:latin typeface="Times New Roman" panose="02020603050405020304" pitchFamily="18" charset="0"/>
                <a:cs typeface="Times New Roman" panose="02020603050405020304" pitchFamily="18" charset="0"/>
              </a:rPr>
              <a:t> ними </a:t>
            </a:r>
            <a:r>
              <a:rPr lang="ru-RU" altLang="ru-RU" sz="2200" b="1" dirty="0" err="1" smtClean="0">
                <a:latin typeface="Times New Roman" panose="02020603050405020304" pitchFamily="18" charset="0"/>
                <a:cs typeface="Times New Roman" panose="02020603050405020304" pitchFamily="18" charset="0"/>
              </a:rPr>
              <a:t>попередня</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змова</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чи</a:t>
            </a:r>
            <a:r>
              <a:rPr lang="ru-RU" altLang="ru-RU" sz="2200" b="1" dirty="0" smtClean="0">
                <a:latin typeface="Times New Roman" panose="02020603050405020304" pitchFamily="18" charset="0"/>
                <a:cs typeface="Times New Roman" panose="02020603050405020304" pitchFamily="18" charset="0"/>
              </a:rPr>
              <a:t> не вчинено </a:t>
            </a:r>
            <a:r>
              <a:rPr lang="ru-RU" altLang="ru-RU" sz="2200" b="1" dirty="0" err="1" smtClean="0">
                <a:latin typeface="Times New Roman" panose="02020603050405020304" pitchFamily="18" charset="0"/>
                <a:cs typeface="Times New Roman" panose="02020603050405020304" pitchFamily="18" charset="0"/>
              </a:rPr>
              <a:t>злочинцем</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іншої</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крадіжки</a:t>
            </a:r>
            <a:r>
              <a:rPr lang="ru-RU" altLang="ru-RU" sz="2200" b="1" dirty="0" smtClean="0">
                <a:latin typeface="Times New Roman" panose="02020603050405020304" pitchFamily="18" charset="0"/>
                <a:cs typeface="Times New Roman" panose="02020603050405020304" pitchFamily="18" charset="0"/>
              </a:rPr>
              <a:t>;</a:t>
            </a:r>
          </a:p>
          <a:p>
            <a:pPr marL="609600" indent="-609600">
              <a:buNone/>
            </a:pPr>
            <a:r>
              <a:rPr lang="ru-RU" altLang="ru-RU" sz="2200" b="1" dirty="0" smtClean="0">
                <a:latin typeface="Times New Roman" panose="02020603050405020304" pitchFamily="18" charset="0"/>
                <a:cs typeface="Times New Roman" panose="02020603050405020304" pitchFamily="18" charset="0"/>
              </a:rPr>
              <a:t>9.  </a:t>
            </a:r>
            <a:r>
              <a:rPr lang="ru-RU" altLang="ru-RU" sz="2200" b="1" dirty="0" err="1" smtClean="0">
                <a:latin typeface="Times New Roman" panose="02020603050405020304" pitchFamily="18" charset="0"/>
                <a:cs typeface="Times New Roman" panose="02020603050405020304" pitchFamily="18" charset="0"/>
              </a:rPr>
              <a:t>які</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обставини</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сприяли</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вчиненню</a:t>
            </a:r>
            <a:r>
              <a:rPr lang="ru-RU" altLang="ru-RU" sz="2200" b="1" dirty="0" smtClean="0">
                <a:latin typeface="Times New Roman" panose="02020603050405020304" pitchFamily="18" charset="0"/>
                <a:cs typeface="Times New Roman" panose="02020603050405020304" pitchFamily="18" charset="0"/>
              </a:rPr>
              <a:t> </a:t>
            </a:r>
            <a:r>
              <a:rPr lang="ru-RU" altLang="ru-RU" sz="2200" b="1" dirty="0" err="1" smtClean="0">
                <a:latin typeface="Times New Roman" panose="02020603050405020304" pitchFamily="18" charset="0"/>
                <a:cs typeface="Times New Roman" panose="02020603050405020304" pitchFamily="18" charset="0"/>
              </a:rPr>
              <a:t>крадіжки</a:t>
            </a:r>
            <a:endParaRPr lang="ru-RU" altLang="ru-RU"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94510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stCondLst>
                                            <p:cond delay="0"/>
                                          </p:stCondLst>
                                        </p:cTn>
                                        <p:tgtEl>
                                          <p:spTgt spid="3075">
                                            <p:txEl>
                                              <p:pRg st="0" end="0"/>
                                            </p:txEl>
                                          </p:spTgt>
                                        </p:tgtEl>
                                      </p:cBhvr>
                                    </p:animEffect>
                                    <p:anim calcmode="lin" valueType="num">
                                      <p:cBhvr>
                                        <p:cTn id="8" dur="1000" fill="hold">
                                          <p:stCondLst>
                                            <p:cond delay="0"/>
                                          </p:stCondLst>
                                        </p:cTn>
                                        <p:tgtEl>
                                          <p:spTgt spid="307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075">
                                            <p:txEl>
                                              <p:pRg st="0" end="0"/>
                                            </p:txEl>
                                          </p:spTgt>
                                        </p:tgtEl>
                                        <p:attrNameLst>
                                          <p:attrName>ppt_y</p:attrName>
                                        </p:attrNameLst>
                                      </p:cBhvr>
                                      <p:tavLst>
                                        <p:tav tm="0">
                                          <p:val>
                                            <p:strVal val="#ppt_y"/>
                                          </p:val>
                                        </p:tav>
                                        <p:tav tm="100000">
                                          <p:val>
                                            <p:strVal val="#ppt_y"/>
                                          </p:val>
                                        </p:tav>
                                      </p:tavLst>
                                    </p:anim>
                                  </p:childTnLst>
                                </p:cTn>
                              </p:par>
                            </p:childTnLst>
                          </p:cTn>
                        </p:par>
                        <p:par>
                          <p:cTn id="10" fill="hold">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Effect transition="in" filter="fade">
                                      <p:cBhvr>
                                        <p:cTn id="13" dur="1000">
                                          <p:stCondLst>
                                            <p:cond delay="0"/>
                                          </p:stCondLst>
                                        </p:cTn>
                                        <p:tgtEl>
                                          <p:spTgt spid="3075">
                                            <p:txEl>
                                              <p:pRg st="1" end="1"/>
                                            </p:txEl>
                                          </p:spTgt>
                                        </p:tgtEl>
                                      </p:cBhvr>
                                    </p:animEffect>
                                    <p:anim calcmode="lin" valueType="num">
                                      <p:cBhvr>
                                        <p:cTn id="14" dur="1000" fill="hold">
                                          <p:stCondLst>
                                            <p:cond delay="0"/>
                                          </p:stCondLst>
                                        </p:cTn>
                                        <p:tgtEl>
                                          <p:spTgt spid="3075">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457200" y="332656"/>
            <a:ext cx="8363272" cy="6192688"/>
          </a:xfrm>
        </p:spPr>
        <p:txBody>
          <a:bodyPr>
            <a:normAutofit fontScale="92500" lnSpcReduction="20000"/>
          </a:bodyPr>
          <a:lstStyle/>
          <a:p>
            <a:pPr marL="65087" indent="0">
              <a:buNone/>
            </a:pPr>
            <a:r>
              <a:rPr lang="ru-RU" b="1" dirty="0" smtClean="0">
                <a:latin typeface="Times New Roman" pitchFamily="18" charset="0"/>
                <a:cs typeface="Times New Roman" pitchFamily="18" charset="0"/>
              </a:rPr>
              <a:t>12) коло </a:t>
            </a:r>
            <a:r>
              <a:rPr lang="uk-UA" b="1" dirty="0" smtClean="0">
                <a:latin typeface="Times New Roman" pitchFamily="18" charset="0"/>
                <a:cs typeface="Times New Roman" pitchFamily="18" charset="0"/>
              </a:rPr>
              <a:t>осіб, які брали участь у виконанні конкретної фінансово-господарської операції (як суб’єкт даного злочину, так і інші особи), їх посадові та функціональні обов’язки</a:t>
            </a:r>
            <a:r>
              <a:rPr lang="ru-RU" b="1" dirty="0" smtClean="0">
                <a:latin typeface="Times New Roman" pitchFamily="18" charset="0"/>
                <a:cs typeface="Times New Roman" pitchFamily="18" charset="0"/>
              </a:rPr>
              <a:t>; </a:t>
            </a:r>
          </a:p>
          <a:p>
            <a:pPr marL="65087" indent="0">
              <a:buNone/>
            </a:pPr>
            <a:r>
              <a:rPr lang="ru-RU" b="1" dirty="0" smtClean="0">
                <a:latin typeface="Times New Roman" pitchFamily="18" charset="0"/>
                <a:cs typeface="Times New Roman" pitchFamily="18" charset="0"/>
              </a:rPr>
              <a:t>13) </a:t>
            </a:r>
            <a:r>
              <a:rPr lang="uk-UA" b="1" dirty="0" smtClean="0">
                <a:latin typeface="Times New Roman" pitchFamily="18" charset="0"/>
                <a:cs typeface="Times New Roman" pitchFamily="18" charset="0"/>
              </a:rPr>
              <a:t>діяння, що виконувались конкретними особами при здійсненні фінансово-господарських операцій і здійсненні ухилення від сплати податків</a:t>
            </a:r>
            <a:r>
              <a:rPr lang="ru-RU" b="1" dirty="0" smtClean="0">
                <a:latin typeface="Times New Roman" pitchFamily="18" charset="0"/>
                <a:cs typeface="Times New Roman" pitchFamily="18" charset="0"/>
              </a:rPr>
              <a:t>; </a:t>
            </a:r>
          </a:p>
          <a:p>
            <a:pPr marL="65087" indent="0">
              <a:buNone/>
            </a:pPr>
            <a:r>
              <a:rPr lang="ru-RU" b="1" dirty="0" smtClean="0">
                <a:latin typeface="Times New Roman" pitchFamily="18" charset="0"/>
                <a:cs typeface="Times New Roman" pitchFamily="18" charset="0"/>
              </a:rPr>
              <a:t>14) </a:t>
            </a:r>
            <a:r>
              <a:rPr lang="ru-RU" b="1" dirty="0" err="1" smtClean="0">
                <a:latin typeface="Times New Roman" pitchFamily="18" charset="0"/>
                <a:cs typeface="Times New Roman" pitchFamily="18" charset="0"/>
              </a:rPr>
              <a:t>ознаки</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інших</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злочинів</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що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є</a:t>
            </a:r>
            <a:r>
              <a:rPr lang="ru-RU" b="1" dirty="0" smtClean="0">
                <a:latin typeface="Times New Roman" pitchFamily="18" charset="0"/>
                <a:cs typeface="Times New Roman" pitchFamily="18" charset="0"/>
              </a:rPr>
              <a:t> в </a:t>
            </a:r>
            <a:r>
              <a:rPr lang="ru-RU" b="1" dirty="0" err="1" smtClean="0">
                <a:latin typeface="Times New Roman" pitchFamily="18" charset="0"/>
                <a:cs typeface="Times New Roman" pitchFamily="18" charset="0"/>
              </a:rPr>
              <a:t>діяннях</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вказаних</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осіб</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халатність</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посадове</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підроблення</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шахрайство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з</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ф</a:t>
            </a:r>
            <a:r>
              <a:rPr lang="en-US" b="1" dirty="0" err="1" smtClean="0">
                <a:latin typeface="Times New Roman" pitchFamily="18" charset="0"/>
                <a:cs typeface="Times New Roman" pitchFamily="18" charset="0"/>
              </a:rPr>
              <a:t>i</a:t>
            </a:r>
            <a:r>
              <a:rPr lang="ru-RU" b="1" dirty="0" err="1" smtClean="0">
                <a:latin typeface="Times New Roman" pitchFamily="18" charset="0"/>
                <a:cs typeface="Times New Roman" pitchFamily="18" charset="0"/>
              </a:rPr>
              <a:t>нансовими</a:t>
            </a:r>
            <a:r>
              <a:rPr lang="ru-RU" b="1" dirty="0" smtClean="0">
                <a:latin typeface="Times New Roman" pitchFamily="18" charset="0"/>
                <a:cs typeface="Times New Roman" pitchFamily="18" charset="0"/>
              </a:rPr>
              <a:t> ресурсами та </a:t>
            </a:r>
            <a:r>
              <a:rPr lang="ru-RU" b="1" dirty="0" err="1" smtClean="0">
                <a:latin typeface="Times New Roman" pitchFamily="18" charset="0"/>
                <a:cs typeface="Times New Roman" pitchFamily="18" charset="0"/>
              </a:rPr>
              <a:t>ін</a:t>
            </a:r>
            <a:r>
              <a:rPr lang="ru-RU" b="1" dirty="0" smtClean="0">
                <a:latin typeface="Times New Roman" pitchFamily="18" charset="0"/>
                <a:cs typeface="Times New Roman" pitchFamily="18" charset="0"/>
              </a:rPr>
              <a:t>.); </a:t>
            </a:r>
          </a:p>
          <a:p>
            <a:pPr marL="65087" indent="0">
              <a:buNone/>
            </a:pPr>
            <a:r>
              <a:rPr lang="ru-RU" b="1" dirty="0" smtClean="0">
                <a:latin typeface="Times New Roman" pitchFamily="18" charset="0"/>
                <a:cs typeface="Times New Roman" pitchFamily="18" charset="0"/>
              </a:rPr>
              <a:t>15) </a:t>
            </a:r>
            <a:r>
              <a:rPr lang="uk-UA" b="1" dirty="0" smtClean="0">
                <a:latin typeface="Times New Roman" pitchFamily="18" charset="0"/>
                <a:cs typeface="Times New Roman" pitchFamily="18" charset="0"/>
              </a:rPr>
              <a:t>професійна та кримінальна характеристика осіб, які брали участь у діяльності господарюючого суб’єкта</a:t>
            </a:r>
            <a:r>
              <a:rPr lang="ru-RU" b="1" dirty="0" smtClean="0">
                <a:latin typeface="Times New Roman" pitchFamily="18" charset="0"/>
                <a:cs typeface="Times New Roman" pitchFamily="18" charset="0"/>
              </a:rPr>
              <a:t>; </a:t>
            </a:r>
          </a:p>
          <a:p>
            <a:pPr marL="65087" indent="0">
              <a:buNone/>
            </a:pPr>
            <a:r>
              <a:rPr lang="ru-RU" b="1" dirty="0" smtClean="0">
                <a:latin typeface="Times New Roman" pitchFamily="18" charset="0"/>
                <a:cs typeface="Times New Roman" pitchFamily="18" charset="0"/>
              </a:rPr>
              <a:t>16) </a:t>
            </a:r>
            <a:r>
              <a:rPr lang="uk-UA" b="1" dirty="0" smtClean="0">
                <a:latin typeface="Times New Roman" pitchFamily="18" charset="0"/>
                <a:cs typeface="Times New Roman" pitchFamily="18" charset="0"/>
              </a:rPr>
              <a:t>обставини, що сприяли вчиненню</a:t>
            </a:r>
            <a:r>
              <a:rPr lang="ru-RU" b="1"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злочину. </a:t>
            </a:r>
          </a:p>
          <a:p>
            <a:pPr algn="ctr"/>
            <a:endParaRPr lang="uk-UA"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919167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7858" y="260648"/>
            <a:ext cx="8291264" cy="1045838"/>
          </a:xfrm>
        </p:spPr>
        <p:txBody>
          <a:bodyPr>
            <a:normAutofit/>
          </a:bodyPr>
          <a:lstStyle/>
          <a:p>
            <a:pPr algn="ctr"/>
            <a:r>
              <a:rPr lang="uk-UA" sz="5400" b="1" dirty="0" smtClean="0">
                <a:solidFill>
                  <a:srgbClr val="FFFF00"/>
                </a:solidFill>
                <a:latin typeface="Times New Roman" pitchFamily="18" charset="0"/>
                <a:cs typeface="Times New Roman" pitchFamily="18" charset="0"/>
              </a:rPr>
              <a:t>Групи слідчих ситуацій</a:t>
            </a:r>
            <a:endParaRPr lang="ru-RU" sz="5400" b="1" dirty="0">
              <a:solidFill>
                <a:srgbClr val="FFFF00"/>
              </a:solidFill>
              <a:latin typeface="Times New Roman" pitchFamily="18" charset="0"/>
              <a:cs typeface="Times New Roman" pitchFamily="18" charset="0"/>
            </a:endParaRPr>
          </a:p>
        </p:txBody>
      </p:sp>
      <p:sp>
        <p:nvSpPr>
          <p:cNvPr id="3" name="Содержимое 2"/>
          <p:cNvSpPr>
            <a:spLocks noGrp="1"/>
          </p:cNvSpPr>
          <p:nvPr>
            <p:ph idx="1"/>
          </p:nvPr>
        </p:nvSpPr>
        <p:spPr>
          <a:xfrm>
            <a:off x="179512" y="1412776"/>
            <a:ext cx="8784976" cy="1684784"/>
          </a:xfrm>
        </p:spPr>
        <p:txBody>
          <a:bodyPr/>
          <a:lstStyle/>
          <a:p>
            <a:pPr marL="65087" indent="0" algn="ctr">
              <a:buNone/>
            </a:pPr>
            <a:r>
              <a:rPr lang="uk-UA" dirty="0" smtClean="0">
                <a:latin typeface="Segoe Print" pitchFamily="2" charset="0"/>
              </a:rPr>
              <a:t>Перед початком розслідування кримінальних проваджень щодо ухилення від сплати податків можливі дві групи слідчих ситуацій</a:t>
            </a:r>
            <a:r>
              <a:rPr lang="ru-RU" dirty="0" smtClean="0">
                <a:latin typeface="Segoe Print" pitchFamily="2" charset="0"/>
              </a:rPr>
              <a:t>.</a:t>
            </a:r>
            <a:endParaRPr lang="ru-RU" dirty="0">
              <a:latin typeface="Segoe Print" pitchFamily="2" charset="0"/>
            </a:endParaRPr>
          </a:p>
        </p:txBody>
      </p:sp>
      <p:pic>
        <p:nvPicPr>
          <p:cNvPr id="4" name="Рисунок 3" descr="53268.jpg"/>
          <p:cNvPicPr>
            <a:picLocks noChangeAspect="1"/>
          </p:cNvPicPr>
          <p:nvPr/>
        </p:nvPicPr>
        <p:blipFill>
          <a:blip r:embed="rId2" cstate="print"/>
          <a:stretch>
            <a:fillRect/>
          </a:stretch>
        </p:blipFill>
        <p:spPr>
          <a:xfrm>
            <a:off x="300679" y="3573016"/>
            <a:ext cx="2337048" cy="3068960"/>
          </a:xfrm>
          <a:prstGeom prst="rect">
            <a:avLst/>
          </a:prstGeom>
        </p:spPr>
      </p:pic>
      <p:pic>
        <p:nvPicPr>
          <p:cNvPr id="5" name="Рисунок 4" descr="028388.jpg"/>
          <p:cNvPicPr>
            <a:picLocks noChangeAspect="1"/>
          </p:cNvPicPr>
          <p:nvPr/>
        </p:nvPicPr>
        <p:blipFill>
          <a:blip r:embed="rId3" cstate="print"/>
          <a:stretch>
            <a:fillRect/>
          </a:stretch>
        </p:blipFill>
        <p:spPr>
          <a:xfrm>
            <a:off x="3628875" y="3933056"/>
            <a:ext cx="2143125" cy="2143125"/>
          </a:xfrm>
          <a:prstGeom prst="rect">
            <a:avLst/>
          </a:prstGeom>
        </p:spPr>
      </p:pic>
      <p:pic>
        <p:nvPicPr>
          <p:cNvPr id="6" name="Рисунок 5" descr="4282884.jpg"/>
          <p:cNvPicPr>
            <a:picLocks noChangeAspect="1"/>
          </p:cNvPicPr>
          <p:nvPr/>
        </p:nvPicPr>
        <p:blipFill>
          <a:blip r:embed="rId4" cstate="print"/>
          <a:stretch>
            <a:fillRect/>
          </a:stretch>
        </p:blipFill>
        <p:spPr>
          <a:xfrm>
            <a:off x="6444208" y="3681028"/>
            <a:ext cx="2376264" cy="2852936"/>
          </a:xfrm>
          <a:prstGeom prst="rect">
            <a:avLst/>
          </a:prstGeom>
        </p:spPr>
      </p:pic>
    </p:spTree>
    <p:extLst>
      <p:ext uri="{BB962C8B-B14F-4D97-AF65-F5344CB8AC3E}">
        <p14:creationId xmlns:p14="http://schemas.microsoft.com/office/powerpoint/2010/main" val="3863205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трелка вниз 3"/>
          <p:cNvSpPr/>
          <p:nvPr/>
        </p:nvSpPr>
        <p:spPr>
          <a:xfrm>
            <a:off x="1324629" y="1933391"/>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4355976" y="2014974"/>
            <a:ext cx="504056"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7596336" y="1922605"/>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Загнутый угол 6"/>
          <p:cNvSpPr/>
          <p:nvPr/>
        </p:nvSpPr>
        <p:spPr>
          <a:xfrm>
            <a:off x="395536" y="2863084"/>
            <a:ext cx="2520280" cy="2798164"/>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latin typeface="Times New Roman" panose="02020603050405020304" pitchFamily="18" charset="0"/>
                <a:cs typeface="Times New Roman" panose="02020603050405020304" pitchFamily="18" charset="0"/>
              </a:rPr>
              <a:t>а) внаслідок проведеної документальної перевірки працівниками територіальних податкових органів</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8" name="Загнутый угол 7"/>
          <p:cNvSpPr/>
          <p:nvPr/>
        </p:nvSpPr>
        <p:spPr>
          <a:xfrm>
            <a:off x="3491880" y="2863084"/>
            <a:ext cx="2520280" cy="2798164"/>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anose="02020603050405020304" pitchFamily="18" charset="0"/>
                <a:cs typeface="Times New Roman" panose="02020603050405020304" pitchFamily="18" charset="0"/>
              </a:rPr>
              <a:t>б) </a:t>
            </a:r>
            <a:r>
              <a:rPr lang="uk-UA" dirty="0" smtClean="0">
                <a:latin typeface="Times New Roman" panose="02020603050405020304" pitchFamily="18" charset="0"/>
                <a:cs typeface="Times New Roman" panose="02020603050405020304" pitchFamily="18" charset="0"/>
              </a:rPr>
              <a:t>внаслідок оперативно-розшукових заходів підрозділів податкової міліції</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9" name="Загнутый угол 8"/>
          <p:cNvSpPr/>
          <p:nvPr/>
        </p:nvSpPr>
        <p:spPr>
          <a:xfrm>
            <a:off x="6588224" y="2863084"/>
            <a:ext cx="2304256" cy="2798164"/>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latin typeface="Times New Roman" panose="02020603050405020304" pitchFamily="18" charset="0"/>
                <a:cs typeface="Times New Roman" panose="02020603050405020304" pitchFamily="18" charset="0"/>
              </a:rPr>
              <a:t>в) внаслідок спільних заходів податкової міліції та відділу документальних перевірок територіальних податкових органів</a:t>
            </a:r>
            <a:endParaRPr lang="uk-UA" dirty="0">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395536" y="5877272"/>
            <a:ext cx="8496944" cy="7647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До другої групи входять ситуації, в яких інформація про вчинення злочинів отримана внаслідок розслідування інших злочинів</a:t>
            </a:r>
            <a:r>
              <a:rPr lang="ru-RU" dirty="0" smtClean="0"/>
              <a:t>.</a:t>
            </a:r>
            <a:endParaRPr lang="ru-RU" dirty="0"/>
          </a:p>
        </p:txBody>
      </p:sp>
      <p:sp>
        <p:nvSpPr>
          <p:cNvPr id="11" name="Прямоугольник 10"/>
          <p:cNvSpPr/>
          <p:nvPr/>
        </p:nvSpPr>
        <p:spPr>
          <a:xfrm>
            <a:off x="216024" y="260648"/>
            <a:ext cx="8820472" cy="1754326"/>
          </a:xfrm>
          <a:prstGeom prst="rect">
            <a:avLst/>
          </a:prstGeom>
        </p:spPr>
        <p:txBody>
          <a:bodyPr wrap="square">
            <a:spAutoFit/>
          </a:bodyPr>
          <a:lstStyle/>
          <a:p>
            <a:pPr algn="ctr"/>
            <a:r>
              <a:rPr lang="ru-RU" sz="3600" dirty="0">
                <a:solidFill>
                  <a:srgbClr val="FFFF00"/>
                </a:solidFill>
                <a:latin typeface="Times New Roman" panose="02020603050405020304" pitchFamily="18" charset="0"/>
                <a:cs typeface="Times New Roman" panose="02020603050405020304" pitchFamily="18" charset="0"/>
              </a:rPr>
              <a:t>До </a:t>
            </a:r>
            <a:r>
              <a:rPr lang="ru-RU" sz="3600" dirty="0" err="1">
                <a:solidFill>
                  <a:srgbClr val="FFFF00"/>
                </a:solidFill>
                <a:latin typeface="Times New Roman" panose="02020603050405020304" pitchFamily="18" charset="0"/>
                <a:cs typeface="Times New Roman" panose="02020603050405020304" pitchFamily="18" charset="0"/>
              </a:rPr>
              <a:t>першої</a:t>
            </a:r>
            <a:r>
              <a:rPr lang="ru-RU" sz="3600" dirty="0">
                <a:solidFill>
                  <a:srgbClr val="FFFF00"/>
                </a:solidFill>
                <a:latin typeface="Times New Roman" panose="02020603050405020304" pitchFamily="18" charset="0"/>
                <a:cs typeface="Times New Roman" panose="02020603050405020304" pitchFamily="18" charset="0"/>
              </a:rPr>
              <a:t> належать </a:t>
            </a:r>
            <a:r>
              <a:rPr lang="ru-RU" sz="3600" dirty="0" err="1">
                <a:solidFill>
                  <a:srgbClr val="FFFF00"/>
                </a:solidFill>
                <a:latin typeface="Times New Roman" panose="02020603050405020304" pitchFamily="18" charset="0"/>
                <a:cs typeface="Times New Roman" panose="02020603050405020304" pitchFamily="18" charset="0"/>
              </a:rPr>
              <a:t>ситуації</a:t>
            </a:r>
            <a:r>
              <a:rPr lang="ru-RU" sz="3600" dirty="0">
                <a:solidFill>
                  <a:srgbClr val="FFFF00"/>
                </a:solidFill>
                <a:latin typeface="Times New Roman" panose="02020603050405020304" pitchFamily="18" charset="0"/>
                <a:cs typeface="Times New Roman" panose="02020603050405020304" pitchFamily="18" charset="0"/>
              </a:rPr>
              <a:t>, при </a:t>
            </a:r>
            <a:r>
              <a:rPr lang="ru-RU" sz="3600" dirty="0" err="1">
                <a:solidFill>
                  <a:srgbClr val="FFFF00"/>
                </a:solidFill>
                <a:latin typeface="Times New Roman" panose="02020603050405020304" pitchFamily="18" charset="0"/>
                <a:cs typeface="Times New Roman" panose="02020603050405020304" pitchFamily="18" charset="0"/>
              </a:rPr>
              <a:t>яких</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початкові</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дані</a:t>
            </a:r>
            <a:r>
              <a:rPr lang="ru-RU" sz="3600" dirty="0">
                <a:solidFill>
                  <a:srgbClr val="FFFF00"/>
                </a:solidFill>
                <a:latin typeface="Times New Roman" panose="02020603050405020304" pitchFamily="18" charset="0"/>
                <a:cs typeface="Times New Roman" panose="02020603050405020304" pitchFamily="18" charset="0"/>
              </a:rPr>
              <a:t> про </a:t>
            </a:r>
            <a:r>
              <a:rPr lang="ru-RU" sz="3600" dirty="0" err="1">
                <a:solidFill>
                  <a:srgbClr val="FFFF00"/>
                </a:solidFill>
                <a:latin typeface="Times New Roman" panose="02020603050405020304" pitchFamily="18" charset="0"/>
                <a:cs typeface="Times New Roman" panose="02020603050405020304" pitchFamily="18" charset="0"/>
              </a:rPr>
              <a:t>вчинений</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злочин</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отримані</a:t>
            </a:r>
            <a:r>
              <a:rPr lang="ru-RU" sz="3600" dirty="0">
                <a:solidFill>
                  <a:srgbClr val="FFFF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77340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564904"/>
            <a:ext cx="8229600" cy="3561259"/>
          </a:xfrm>
        </p:spPr>
        <p:txBody>
          <a:bodyPr>
            <a:normAutofit fontScale="92500" lnSpcReduction="10000"/>
          </a:bodyPr>
          <a:lstStyle/>
          <a:p>
            <a:pPr marL="65087" indent="0" algn="ctr">
              <a:buNone/>
            </a:pPr>
            <a:r>
              <a:rPr lang="uk-UA" b="1" i="1" u="sng" dirty="0" smtClean="0">
                <a:latin typeface="Times New Roman" pitchFamily="18" charset="0"/>
                <a:cs typeface="Times New Roman" pitchFamily="18" charset="0"/>
              </a:rPr>
              <a:t>При цьому слідчий вирішує такі завдання: </a:t>
            </a:r>
          </a:p>
          <a:p>
            <a:pPr marL="65087" indent="0">
              <a:buNone/>
            </a:pPr>
            <a:r>
              <a:rPr lang="uk-UA" b="1" dirty="0" smtClean="0">
                <a:latin typeface="Times New Roman" pitchFamily="18" charset="0"/>
                <a:cs typeface="Times New Roman" pitchFamily="18" charset="0"/>
              </a:rPr>
              <a:t>а) вивчення отриманих первинних матеріалів; </a:t>
            </a:r>
          </a:p>
          <a:p>
            <a:pPr marL="65087" indent="0">
              <a:buNone/>
            </a:pPr>
            <a:r>
              <a:rPr lang="uk-UA" b="1" dirty="0" smtClean="0">
                <a:latin typeface="Times New Roman" pitchFamily="18" charset="0"/>
                <a:cs typeface="Times New Roman" pitchFamily="18" charset="0"/>
              </a:rPr>
              <a:t>б) документальне підтвердження виявлених фактів порушення податкового законодавства; </a:t>
            </a:r>
          </a:p>
          <a:p>
            <a:pPr marL="65087" indent="0">
              <a:buNone/>
            </a:pPr>
            <a:r>
              <a:rPr lang="uk-UA" b="1" dirty="0" smtClean="0">
                <a:latin typeface="Times New Roman" pitchFamily="18" charset="0"/>
                <a:cs typeface="Times New Roman" pitchFamily="18" charset="0"/>
              </a:rPr>
              <a:t>в) забезпечення виконання цивільного позову та можливості конфіскації майна; </a:t>
            </a:r>
          </a:p>
          <a:p>
            <a:pPr marL="65087" indent="0">
              <a:buNone/>
            </a:pPr>
            <a:r>
              <a:rPr lang="uk-UA" b="1" dirty="0" smtClean="0">
                <a:latin typeface="Times New Roman" pitchFamily="18" charset="0"/>
                <a:cs typeface="Times New Roman" pitchFamily="18" charset="0"/>
              </a:rPr>
              <a:t>г) перевірка актів перерахування грошових коштів, не відображених у звіті підприємства;</a:t>
            </a:r>
          </a:p>
        </p:txBody>
      </p:sp>
      <p:sp>
        <p:nvSpPr>
          <p:cNvPr id="5" name="Прямоугольник 4"/>
          <p:cNvSpPr/>
          <p:nvPr/>
        </p:nvSpPr>
        <p:spPr>
          <a:xfrm>
            <a:off x="179512" y="188640"/>
            <a:ext cx="8856984" cy="2308324"/>
          </a:xfrm>
          <a:prstGeom prst="rect">
            <a:avLst/>
          </a:prstGeom>
        </p:spPr>
        <p:txBody>
          <a:bodyPr wrap="square">
            <a:spAutoFit/>
          </a:bodyPr>
          <a:lstStyle/>
          <a:p>
            <a:pPr algn="ctr"/>
            <a:r>
              <a:rPr lang="ru-RU" sz="3600" dirty="0">
                <a:solidFill>
                  <a:srgbClr val="FFFF00"/>
                </a:solidFill>
                <a:latin typeface="Times New Roman" panose="02020603050405020304" pitchFamily="18" charset="0"/>
                <a:cs typeface="Times New Roman" panose="02020603050405020304" pitchFamily="18" charset="0"/>
              </a:rPr>
              <a:t>Перша </a:t>
            </a:r>
            <a:r>
              <a:rPr lang="ru-RU" sz="3600" dirty="0" err="1">
                <a:solidFill>
                  <a:srgbClr val="FFFF00"/>
                </a:solidFill>
                <a:latin typeface="Times New Roman" panose="02020603050405020304" pitchFamily="18" charset="0"/>
                <a:cs typeface="Times New Roman" panose="02020603050405020304" pitchFamily="18" charset="0"/>
              </a:rPr>
              <a:t>група</a:t>
            </a:r>
            <a:r>
              <a:rPr lang="ru-RU" sz="3600" dirty="0">
                <a:solidFill>
                  <a:srgbClr val="FFFF00"/>
                </a:solidFill>
                <a:latin typeface="Times New Roman" panose="02020603050405020304" pitchFamily="18" charset="0"/>
                <a:cs typeface="Times New Roman" panose="02020603050405020304" pitchFamily="18" charset="0"/>
              </a:rPr>
              <a:t> — </a:t>
            </a:r>
            <a:r>
              <a:rPr lang="ru-RU" sz="3600" dirty="0" err="1">
                <a:solidFill>
                  <a:srgbClr val="FFFF00"/>
                </a:solidFill>
                <a:latin typeface="Times New Roman" panose="02020603050405020304" pitchFamily="18" charset="0"/>
                <a:cs typeface="Times New Roman" panose="02020603050405020304" pitchFamily="18" charset="0"/>
              </a:rPr>
              <a:t>це</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типові</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ситуації</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що</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найчастіше</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трапляються</a:t>
            </a:r>
            <a:r>
              <a:rPr lang="ru-RU" sz="3600" dirty="0">
                <a:solidFill>
                  <a:srgbClr val="FFFF00"/>
                </a:solidFill>
                <a:latin typeface="Times New Roman" panose="02020603050405020304" pitchFamily="18" charset="0"/>
                <a:cs typeface="Times New Roman" panose="02020603050405020304" pitchFamily="18" charset="0"/>
              </a:rPr>
              <a:t> в </a:t>
            </a:r>
            <a:r>
              <a:rPr lang="ru-RU" sz="3600" dirty="0" err="1">
                <a:solidFill>
                  <a:srgbClr val="FFFF00"/>
                </a:solidFill>
                <a:latin typeface="Times New Roman" panose="02020603050405020304" pitchFamily="18" charset="0"/>
                <a:cs typeface="Times New Roman" panose="02020603050405020304" pitchFamily="18" charset="0"/>
              </a:rPr>
              <a:t>практичній</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діяльності</a:t>
            </a:r>
            <a:r>
              <a:rPr lang="ru-RU" sz="3600" dirty="0">
                <a:solidFill>
                  <a:srgbClr val="FFFF00"/>
                </a:solidFill>
                <a:latin typeface="Times New Roman" panose="02020603050405020304" pitchFamily="18" charset="0"/>
                <a:cs typeface="Times New Roman" panose="02020603050405020304" pitchFamily="18" charset="0"/>
              </a:rPr>
              <a:t> і є </a:t>
            </a:r>
            <a:r>
              <a:rPr lang="ru-RU" sz="3600" dirty="0" err="1">
                <a:solidFill>
                  <a:srgbClr val="FFFF00"/>
                </a:solidFill>
                <a:latin typeface="Times New Roman" panose="02020603050405020304" pitchFamily="18" charset="0"/>
                <a:cs typeface="Times New Roman" panose="02020603050405020304" pitchFamily="18" charset="0"/>
              </a:rPr>
              <a:t>більш</a:t>
            </a:r>
            <a:r>
              <a:rPr lang="ru-RU" sz="3600" dirty="0">
                <a:solidFill>
                  <a:srgbClr val="FFFF00"/>
                </a:solidFill>
                <a:latin typeface="Times New Roman" panose="02020603050405020304" pitchFamily="18" charset="0"/>
                <a:cs typeface="Times New Roman" panose="02020603050405020304" pitchFamily="18" charset="0"/>
              </a:rPr>
              <a:t> </a:t>
            </a:r>
            <a:r>
              <a:rPr lang="ru-RU" sz="3600" dirty="0" err="1">
                <a:solidFill>
                  <a:srgbClr val="FFFF00"/>
                </a:solidFill>
                <a:latin typeface="Times New Roman" panose="02020603050405020304" pitchFamily="18" charset="0"/>
                <a:cs typeface="Times New Roman" panose="02020603050405020304" pitchFamily="18" charset="0"/>
              </a:rPr>
              <a:t>сприятливими</a:t>
            </a:r>
            <a:r>
              <a:rPr lang="ru-RU" sz="3600" dirty="0">
                <a:solidFill>
                  <a:srgbClr val="FFFF00"/>
                </a:solidFill>
                <a:latin typeface="Times New Roman" panose="02020603050405020304" pitchFamily="18" charset="0"/>
                <a:cs typeface="Times New Roman" panose="02020603050405020304" pitchFamily="18" charset="0"/>
              </a:rPr>
              <a:t> для </a:t>
            </a:r>
            <a:r>
              <a:rPr lang="ru-RU" sz="3600" dirty="0" err="1">
                <a:solidFill>
                  <a:srgbClr val="FFFF00"/>
                </a:solidFill>
                <a:latin typeface="Times New Roman" panose="02020603050405020304" pitchFamily="18" charset="0"/>
                <a:cs typeface="Times New Roman" panose="02020603050405020304" pitchFamily="18" charset="0"/>
              </a:rPr>
              <a:t>розслідування</a:t>
            </a:r>
            <a:r>
              <a:rPr lang="ru-RU" sz="3600" dirty="0">
                <a:solidFill>
                  <a:srgbClr val="FFFF00"/>
                </a:solidFill>
                <a:latin typeface="Times New Roman" panose="02020603050405020304" pitchFamily="18" charset="0"/>
                <a:cs typeface="Times New Roman" panose="02020603050405020304" pitchFamily="18" charset="0"/>
              </a:rPr>
              <a:t>.</a:t>
            </a:r>
            <a:endParaRPr lang="ru-RU" sz="3600" dirty="0"/>
          </a:p>
        </p:txBody>
      </p:sp>
    </p:spTree>
    <p:extLst>
      <p:ext uri="{BB962C8B-B14F-4D97-AF65-F5344CB8AC3E}">
        <p14:creationId xmlns:p14="http://schemas.microsoft.com/office/powerpoint/2010/main" val="2383077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539552" y="692696"/>
            <a:ext cx="7848872" cy="792088"/>
          </a:xfrm>
        </p:spPr>
        <p:txBody>
          <a:bodyPr>
            <a:normAutofit fontScale="90000"/>
          </a:bodyPr>
          <a:lstStyle/>
          <a:p>
            <a:r>
              <a:rPr lang="uk-UA" sz="8000" u="sng" dirty="0" smtClean="0">
                <a:solidFill>
                  <a:srgbClr val="FFFF00"/>
                </a:solidFill>
                <a:latin typeface="Monotype Corsiva" pitchFamily="66" charset="0"/>
              </a:rPr>
              <a:t>Завдання слідчого</a:t>
            </a:r>
            <a:endParaRPr lang="ru-RU" sz="8000" u="sng" dirty="0">
              <a:solidFill>
                <a:srgbClr val="FFFF00"/>
              </a:solidFill>
              <a:latin typeface="Monotype Corsiva" pitchFamily="66" charset="0"/>
            </a:endParaRPr>
          </a:p>
        </p:txBody>
      </p:sp>
      <p:sp>
        <p:nvSpPr>
          <p:cNvPr id="3" name="Прямоугольник 2"/>
          <p:cNvSpPr/>
          <p:nvPr/>
        </p:nvSpPr>
        <p:spPr>
          <a:xfrm>
            <a:off x="539552" y="2136338"/>
            <a:ext cx="8280920" cy="3539430"/>
          </a:xfrm>
          <a:prstGeom prst="rect">
            <a:avLst/>
          </a:prstGeom>
        </p:spPr>
        <p:txBody>
          <a:bodyPr wrap="square">
            <a:spAutoFit/>
          </a:bodyPr>
          <a:lstStyle/>
          <a:p>
            <a:r>
              <a:rPr lang="uk-UA" b="1" dirty="0" smtClean="0">
                <a:latin typeface="Times New Roman" pitchFamily="18" charset="0"/>
                <a:cs typeface="Times New Roman" pitchFamily="18" charset="0"/>
              </a:rPr>
              <a:t> </a:t>
            </a:r>
            <a:r>
              <a:rPr lang="uk-UA" sz="2800" b="1" dirty="0" smtClean="0">
                <a:latin typeface="Times New Roman" pitchFamily="18" charset="0"/>
                <a:cs typeface="Times New Roman" pitchFamily="18" charset="0"/>
              </a:rPr>
              <a:t>ґ) виявлення та вилучення матеріальних цінностей і грошових коштів, не відображених у звіті підприємства; </a:t>
            </a:r>
          </a:p>
          <a:p>
            <a:r>
              <a:rPr lang="uk-UA" sz="2800" b="1" dirty="0" smtClean="0">
                <a:latin typeface="Times New Roman" pitchFamily="18" charset="0"/>
                <a:cs typeface="Times New Roman" pitchFamily="18" charset="0"/>
              </a:rPr>
              <a:t>д) перевірка діяльності господарюючого суб’єкта з метою виявлення ухилення від сплати податків; </a:t>
            </a:r>
          </a:p>
          <a:p>
            <a:r>
              <a:rPr lang="uk-UA" sz="2800" b="1" dirty="0" smtClean="0">
                <a:latin typeface="Times New Roman" pitchFamily="18" charset="0"/>
                <a:cs typeface="Times New Roman" pitchFamily="18" charset="0"/>
              </a:rPr>
              <a:t>е) ознайомлення з необхідними нормативними актами, що регламентують порядок відрахування та сплати податків</a:t>
            </a:r>
            <a:r>
              <a:rPr lang="ru-RU" sz="2800" b="1" dirty="0" smtClean="0">
                <a:latin typeface="Times New Roman" pitchFamily="18" charset="0"/>
                <a:cs typeface="Times New Roman" pitchFamily="18" charset="0"/>
              </a:rPr>
              <a:t>.</a:t>
            </a:r>
            <a:endParaRPr lang="ru-RU"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775725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sz="half" idx="2"/>
          </p:nvPr>
        </p:nvSpPr>
        <p:spPr>
          <a:xfrm>
            <a:off x="4608004" y="2143427"/>
            <a:ext cx="4316288" cy="4481020"/>
          </a:xfrm>
        </p:spPr>
        <p:txBody>
          <a:bodyPr>
            <a:normAutofit fontScale="85000" lnSpcReduction="10000"/>
          </a:bodyPr>
          <a:lstStyle/>
          <a:p>
            <a:pPr marL="65087" indent="0">
              <a:buNone/>
            </a:pPr>
            <a:r>
              <a:rPr lang="uk-UA" dirty="0" smtClean="0">
                <a:latin typeface="Times New Roman" panose="02020603050405020304" pitchFamily="18" charset="0"/>
                <a:cs typeface="Times New Roman" panose="02020603050405020304" pitchFamily="18" charset="0"/>
              </a:rPr>
              <a:t>  4) обшуку за місцем проживання і роботи службових осіб об’єкта, що перевіряється; </a:t>
            </a:r>
          </a:p>
          <a:p>
            <a:pPr marL="65087" indent="0">
              <a:buNone/>
            </a:pPr>
            <a:r>
              <a:rPr lang="uk-UA" dirty="0" smtClean="0">
                <a:latin typeface="Times New Roman" panose="02020603050405020304" pitchFamily="18" charset="0"/>
                <a:cs typeface="Times New Roman" panose="02020603050405020304" pitchFamily="18" charset="0"/>
              </a:rPr>
              <a:t>  5) накладення арешту на вклади та майно з метою забезпечення можливої конфіскації та відшкодування спричинених матеріальних збитків; </a:t>
            </a:r>
          </a:p>
          <a:p>
            <a:pPr marL="65087" indent="0">
              <a:buNone/>
            </a:pPr>
            <a:r>
              <a:rPr lang="uk-UA" dirty="0" smtClean="0">
                <a:latin typeface="Times New Roman" panose="02020603050405020304" pitchFamily="18" charset="0"/>
                <a:cs typeface="Times New Roman" panose="02020603050405020304" pitchFamily="18" charset="0"/>
              </a:rPr>
              <a:t>  6) припинення операцій з використання грошових коштів, що знаходяться на розрахунковому рахунку підприємства; </a:t>
            </a:r>
            <a:endParaRPr lang="uk-UA"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23528" y="260648"/>
            <a:ext cx="8568952" cy="1569660"/>
          </a:xfrm>
          <a:prstGeom prst="rect">
            <a:avLst/>
          </a:prstGeom>
        </p:spPr>
        <p:txBody>
          <a:bodyPr wrap="square">
            <a:spAutoFit/>
          </a:bodyPr>
          <a:lstStyle/>
          <a:p>
            <a:pPr algn="ctr"/>
            <a:r>
              <a:rPr lang="uk-UA" sz="3200" dirty="0" smtClean="0">
                <a:solidFill>
                  <a:srgbClr val="FFFF00"/>
                </a:solidFill>
                <a:latin typeface="Times New Roman" panose="02020603050405020304" pitchFamily="18" charset="0"/>
                <a:cs typeface="Times New Roman" panose="02020603050405020304" pitchFamily="18" charset="0"/>
              </a:rPr>
              <a:t>Вирішення вказаних завдань можливе шляхом проведення комплексу слідчих (розшукових) дій та оперативно-розшукових заходів</a:t>
            </a:r>
            <a:r>
              <a:rPr lang="ru-RU" sz="3200" dirty="0" smtClean="0">
                <a:solidFill>
                  <a:srgbClr val="FFFF00"/>
                </a:solidFill>
                <a:latin typeface="Times New Roman" panose="02020603050405020304" pitchFamily="18" charset="0"/>
                <a:cs typeface="Times New Roman" panose="02020603050405020304" pitchFamily="18" charset="0"/>
              </a:rPr>
              <a:t>: </a:t>
            </a:r>
            <a:endParaRPr lang="ru-RU" sz="3200" dirty="0">
              <a:solidFill>
                <a:srgbClr val="FFFF00"/>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323528" y="2116332"/>
            <a:ext cx="4284476" cy="4493538"/>
          </a:xfrm>
          <a:prstGeom prst="rect">
            <a:avLst/>
          </a:prstGeom>
        </p:spPr>
        <p:txBody>
          <a:bodyPr wrap="square">
            <a:spAutoFit/>
          </a:bodyPr>
          <a:lstStyle/>
          <a:p>
            <a:pPr marL="65087" indent="0">
              <a:buNone/>
            </a:pPr>
            <a:r>
              <a:rPr lang="uk-UA" sz="2200" dirty="0" smtClean="0">
                <a:latin typeface="Times New Roman" panose="02020603050405020304" pitchFamily="18" charset="0"/>
                <a:cs typeface="Times New Roman" panose="02020603050405020304" pitchFamily="18" charset="0"/>
              </a:rPr>
              <a:t>  1) допиту ревізора, який проводив документальну перевірку фінансово-господарської діяльності суб’єкта, для з’ясування змісту та результатів перевірки; </a:t>
            </a:r>
          </a:p>
          <a:p>
            <a:pPr marL="65087" indent="0">
              <a:buNone/>
            </a:pPr>
            <a:r>
              <a:rPr lang="uk-UA" sz="2200" dirty="0" smtClean="0">
                <a:latin typeface="Times New Roman" panose="02020603050405020304" pitchFamily="18" charset="0"/>
                <a:cs typeface="Times New Roman" panose="02020603050405020304" pitchFamily="18" charset="0"/>
              </a:rPr>
              <a:t>  2) виїмки та огляду документів (письмових, інформації на магнітних носіях); </a:t>
            </a:r>
          </a:p>
          <a:p>
            <a:pPr marL="65087" indent="0">
              <a:buNone/>
            </a:pPr>
            <a:r>
              <a:rPr lang="uk-UA" sz="2200" dirty="0" smtClean="0">
                <a:latin typeface="Times New Roman" panose="02020603050405020304" pitchFamily="18" charset="0"/>
                <a:cs typeface="Times New Roman" panose="02020603050405020304" pitchFamily="18" charset="0"/>
              </a:rPr>
              <a:t>  3) допиту службових осіб, відповідальних за обчислення, сплату податків та своєчасне подання декларацій;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7011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20" y="404664"/>
            <a:ext cx="8640960" cy="6124754"/>
          </a:xfrm>
          <a:prstGeom prst="rect">
            <a:avLst/>
          </a:prstGeom>
        </p:spPr>
        <p:txBody>
          <a:bodyPr wrap="square">
            <a:spAutoFit/>
          </a:bodyPr>
          <a:lstStyle/>
          <a:p>
            <a:r>
              <a:rPr lang="uk-UA" sz="2800" dirty="0" smtClean="0">
                <a:latin typeface="Times New Roman" panose="02020603050405020304" pitchFamily="18" charset="0"/>
                <a:cs typeface="Times New Roman" panose="02020603050405020304" pitchFamily="18" charset="0"/>
              </a:rPr>
              <a:t>  7) допиту свідків (осіб, які тією чи іншою мірою брали участь у здійсненні фінансово-господарських операцій, службових осіб, з якими підприємство здійснювало економічні взаємовідносини);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  8) допиту службових осіб органів Державної податкової адміністрації, які здійснювали контроль за діяльністю господарюючого суб’єкта, а також проводили документальні перевірки;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 9) одночасному допиту двох осіб;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10) оперативно-розшукових заходів для виявлення матеріальних цінностей та грошових коштів, які належать службовим особам, підприємствам, що перевіряються, встановлення осіб, які переховуються від слідства.</a:t>
            </a:r>
            <a:r>
              <a:rPr lang="uk-UA" sz="2800" i="1" u="sng" dirty="0" smtClean="0">
                <a:latin typeface="Times New Roman" panose="02020603050405020304" pitchFamily="18" charset="0"/>
                <a:cs typeface="Times New Roman" panose="02020603050405020304" pitchFamily="18" charset="0"/>
              </a:rPr>
              <a:t> </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8382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20" y="260648"/>
            <a:ext cx="8712968" cy="6001643"/>
          </a:xfrm>
          <a:prstGeom prst="rect">
            <a:avLst/>
          </a:prstGeom>
        </p:spPr>
        <p:txBody>
          <a:bodyPr wrap="square">
            <a:spAutoFit/>
          </a:bodyPr>
          <a:lstStyle/>
          <a:p>
            <a:r>
              <a:rPr lang="uk-UA" sz="3200" dirty="0" smtClean="0">
                <a:latin typeface="Times New Roman" panose="02020603050405020304" pitchFamily="18" charset="0"/>
                <a:cs typeface="Times New Roman" panose="02020603050405020304" pitchFamily="18" charset="0"/>
              </a:rPr>
              <a:t>Слідча ситуація, при якій інформація про факт ухилення від сплати податків отримана внаслідок розслідування інших злочинів, відрізняється від вказаних вище ситуацій тим, що вона має елемент раптовості, який особливо важливо використовувати в умовах обмеженого обсягу доказової інформації. Основними завданнями, що випливають з даної ситуації, є виявлення, витребування, вилучення необхідних документів первинного обліку, бухгалтерських реєстрів та інших документів як інформації про вчинений злочин. </a:t>
            </a:r>
            <a:endParaRPr lang="uk-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2342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4771" name="Rectangle 3"/>
          <p:cNvSpPr>
            <a:spLocks noGrp="1" noChangeArrowheads="1"/>
          </p:cNvSpPr>
          <p:nvPr>
            <p:ph type="body" idx="1"/>
          </p:nvPr>
        </p:nvSpPr>
        <p:spPr>
          <a:xfrm>
            <a:off x="323528" y="404664"/>
            <a:ext cx="8424863" cy="6191299"/>
          </a:xfrm>
        </p:spPr>
        <p:txBody>
          <a:bodyPr/>
          <a:lstStyle/>
          <a:p>
            <a:pPr marL="533400" indent="-533400" algn="ctr">
              <a:buFont typeface="Wingdings" pitchFamily="2" charset="2"/>
              <a:buNone/>
            </a:pPr>
            <a:r>
              <a:rPr lang="ru-RU" altLang="ru-RU" sz="2400" b="1" dirty="0" smtClean="0">
                <a:solidFill>
                  <a:srgbClr val="FF0000"/>
                </a:solidFill>
                <a:latin typeface="Times New Roman" panose="02020603050405020304" pitchFamily="18" charset="0"/>
                <a:cs typeface="Times New Roman" panose="02020603050405020304" pitchFamily="18" charset="0"/>
              </a:rPr>
              <a:t>При </a:t>
            </a:r>
            <a:r>
              <a:rPr lang="ru-RU" altLang="ru-RU" sz="2400" b="1" dirty="0" err="1" smtClean="0">
                <a:solidFill>
                  <a:srgbClr val="FF0000"/>
                </a:solidFill>
                <a:latin typeface="Times New Roman" panose="02020603050405020304" pitchFamily="18" charset="0"/>
                <a:cs typeface="Times New Roman" panose="02020603050405020304" pitchFamily="18" charset="0"/>
              </a:rPr>
              <a:t>розслідуванні</a:t>
            </a:r>
            <a:r>
              <a:rPr lang="ru-RU" altLang="ru-RU" sz="2400" b="1" dirty="0" smtClean="0">
                <a:solidFill>
                  <a:srgbClr val="FF0000"/>
                </a:solidFill>
                <a:latin typeface="Times New Roman" panose="02020603050405020304" pitchFamily="18" charset="0"/>
                <a:cs typeface="Times New Roman" panose="02020603050405020304" pitchFamily="18" charset="0"/>
              </a:rPr>
              <a:t> </a:t>
            </a:r>
            <a:r>
              <a:rPr lang="ru-RU" altLang="ru-RU" sz="2400" b="1" dirty="0" err="1" smtClean="0">
                <a:solidFill>
                  <a:srgbClr val="FF0000"/>
                </a:solidFill>
                <a:latin typeface="Times New Roman" panose="02020603050405020304" pitchFamily="18" charset="0"/>
                <a:cs typeface="Times New Roman" panose="02020603050405020304" pitchFamily="18" charset="0"/>
              </a:rPr>
              <a:t>грабежів</a:t>
            </a:r>
            <a:r>
              <a:rPr lang="ru-RU" altLang="ru-RU" sz="2400" b="1" dirty="0" smtClean="0">
                <a:solidFill>
                  <a:srgbClr val="FF0000"/>
                </a:solidFill>
                <a:latin typeface="Times New Roman" panose="02020603050405020304" pitchFamily="18" charset="0"/>
                <a:cs typeface="Times New Roman" panose="02020603050405020304" pitchFamily="18" charset="0"/>
              </a:rPr>
              <a:t> та </a:t>
            </a:r>
            <a:r>
              <a:rPr lang="ru-RU" altLang="ru-RU" sz="2400" b="1" dirty="0" err="1" smtClean="0">
                <a:solidFill>
                  <a:srgbClr val="FF0000"/>
                </a:solidFill>
                <a:latin typeface="Times New Roman" panose="02020603050405020304" pitchFamily="18" charset="0"/>
                <a:cs typeface="Times New Roman" panose="02020603050405020304" pitchFamily="18" charset="0"/>
              </a:rPr>
              <a:t>розбоїв</a:t>
            </a:r>
            <a:r>
              <a:rPr lang="ru-RU" altLang="ru-RU" sz="2400" b="1" dirty="0" smtClean="0">
                <a:solidFill>
                  <a:srgbClr val="FF0000"/>
                </a:solidFill>
                <a:latin typeface="Times New Roman" panose="02020603050405020304" pitchFamily="18" charset="0"/>
                <a:cs typeface="Times New Roman" panose="02020603050405020304" pitchFamily="18" charset="0"/>
              </a:rPr>
              <a:t> </a:t>
            </a:r>
            <a:r>
              <a:rPr lang="ru-RU" altLang="ru-RU" sz="2400" b="1" dirty="0" err="1" smtClean="0">
                <a:solidFill>
                  <a:srgbClr val="FF0000"/>
                </a:solidFill>
                <a:latin typeface="Times New Roman" panose="02020603050405020304" pitchFamily="18" charset="0"/>
                <a:cs typeface="Times New Roman" panose="02020603050405020304" pitchFamily="18" charset="0"/>
              </a:rPr>
              <a:t>підлягають</a:t>
            </a:r>
            <a:r>
              <a:rPr lang="ru-RU" altLang="ru-RU" sz="2400" b="1" dirty="0" smtClean="0">
                <a:solidFill>
                  <a:srgbClr val="FF0000"/>
                </a:solidFill>
                <a:latin typeface="Times New Roman" panose="02020603050405020304" pitchFamily="18" charset="0"/>
                <a:cs typeface="Times New Roman" panose="02020603050405020304" pitchFamily="18" charset="0"/>
              </a:rPr>
              <a:t> </a:t>
            </a:r>
          </a:p>
          <a:p>
            <a:pPr marL="533400" indent="-533400" algn="ctr">
              <a:buFont typeface="Wingdings" pitchFamily="2" charset="2"/>
              <a:buNone/>
            </a:pPr>
            <a:r>
              <a:rPr lang="ru-RU" altLang="ru-RU" sz="2400" b="1" dirty="0" err="1" smtClean="0">
                <a:solidFill>
                  <a:srgbClr val="FF0000"/>
                </a:solidFill>
                <a:latin typeface="Times New Roman" panose="02020603050405020304" pitchFamily="18" charset="0"/>
                <a:cs typeface="Times New Roman" panose="02020603050405020304" pitchFamily="18" charset="0"/>
              </a:rPr>
              <a:t>встановленню</a:t>
            </a:r>
            <a:r>
              <a:rPr lang="ru-RU" altLang="ru-RU" sz="2400" b="1" dirty="0" smtClean="0">
                <a:solidFill>
                  <a:srgbClr val="FF0000"/>
                </a:solidFill>
                <a:latin typeface="Times New Roman" panose="02020603050405020304" pitchFamily="18" charset="0"/>
                <a:cs typeface="Times New Roman" panose="02020603050405020304" pitchFamily="18" charset="0"/>
              </a:rPr>
              <a:t> </a:t>
            </a:r>
            <a:r>
              <a:rPr lang="ru-RU" altLang="ru-RU" sz="2400" b="1" dirty="0" err="1" smtClean="0">
                <a:solidFill>
                  <a:srgbClr val="FF0000"/>
                </a:solidFill>
                <a:latin typeface="Times New Roman" panose="02020603050405020304" pitchFamily="18" charset="0"/>
                <a:cs typeface="Times New Roman" panose="02020603050405020304" pitchFamily="18" charset="0"/>
              </a:rPr>
              <a:t>наступні</a:t>
            </a:r>
            <a:r>
              <a:rPr lang="ru-RU" altLang="ru-RU" sz="2400" b="1" dirty="0" smtClean="0">
                <a:solidFill>
                  <a:srgbClr val="FF0000"/>
                </a:solidFill>
                <a:latin typeface="Times New Roman" panose="02020603050405020304" pitchFamily="18" charset="0"/>
                <a:cs typeface="Times New Roman" panose="02020603050405020304" pitchFamily="18" charset="0"/>
              </a:rPr>
              <a:t> </a:t>
            </a:r>
            <a:r>
              <a:rPr lang="ru-RU" altLang="ru-RU" sz="2400" b="1" dirty="0" err="1" smtClean="0">
                <a:solidFill>
                  <a:srgbClr val="FF0000"/>
                </a:solidFill>
                <a:latin typeface="Times New Roman" panose="02020603050405020304" pitchFamily="18" charset="0"/>
                <a:cs typeface="Times New Roman" panose="02020603050405020304" pitchFamily="18" charset="0"/>
              </a:rPr>
              <a:t>обставини</a:t>
            </a:r>
            <a:r>
              <a:rPr lang="ru-RU" altLang="ru-RU" sz="2400" b="1" dirty="0" smtClean="0">
                <a:solidFill>
                  <a:srgbClr val="FF0000"/>
                </a:solidFill>
                <a:latin typeface="Times New Roman" panose="02020603050405020304" pitchFamily="18" charset="0"/>
                <a:cs typeface="Times New Roman" panose="02020603050405020304" pitchFamily="18" charset="0"/>
              </a:rPr>
              <a:t>:</a:t>
            </a:r>
          </a:p>
          <a:p>
            <a:pPr marL="609600" indent="-609600">
              <a:buFont typeface="Wingdings" pitchFamily="2" charset="2"/>
              <a:buNone/>
            </a:pPr>
            <a:endParaRPr lang="ru-RU" altLang="ru-RU" sz="2400" b="1" dirty="0" smtClean="0">
              <a:latin typeface="Times New Roman" panose="02020603050405020304" pitchFamily="18" charset="0"/>
              <a:cs typeface="Times New Roman" panose="02020603050405020304" pitchFamily="18" charset="0"/>
            </a:endParaRPr>
          </a:p>
          <a:p>
            <a:pPr marL="609600" indent="-609600">
              <a:buFont typeface="Wingdings" pitchFamily="2" charset="2"/>
              <a:buNone/>
            </a:pPr>
            <a:r>
              <a:rPr lang="ru-RU" altLang="ru-RU" sz="2400" b="1" dirty="0" smtClean="0">
                <a:latin typeface="Times New Roman" panose="02020603050405020304" pitchFamily="18" charset="0"/>
                <a:cs typeface="Times New Roman" panose="02020603050405020304" pitchFamily="18" charset="0"/>
              </a:rPr>
              <a:t>10</a:t>
            </a:r>
            <a:r>
              <a:rPr lang="ru-RU" altLang="ru-RU" sz="2400" b="1" dirty="0">
                <a:latin typeface="Times New Roman" panose="02020603050405020304" pitchFamily="18" charset="0"/>
                <a:cs typeface="Times New Roman" panose="02020603050405020304" pitchFamily="18" charset="0"/>
              </a:rPr>
              <a:t>.</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чи</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застосовував</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злочинець</a:t>
            </a:r>
            <a:r>
              <a:rPr lang="ru-RU" altLang="ru-RU" sz="2800" b="1" dirty="0">
                <a:latin typeface="Times New Roman" panose="02020603050405020304" pitchFamily="18" charset="0"/>
                <a:cs typeface="Times New Roman" panose="02020603050405020304" pitchFamily="18" charset="0"/>
              </a:rPr>
              <a:t> при </a:t>
            </a:r>
            <a:r>
              <a:rPr lang="ru-RU" altLang="ru-RU" sz="2800" b="1" dirty="0" err="1">
                <a:latin typeface="Times New Roman" panose="02020603050405020304" pitchFamily="18" charset="0"/>
                <a:cs typeface="Times New Roman" panose="02020603050405020304" pitchFamily="18" charset="0"/>
              </a:rPr>
              <a:t>нападі</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насильство</a:t>
            </a:r>
            <a:r>
              <a:rPr lang="ru-RU" altLang="ru-RU" sz="2800" b="1" dirty="0">
                <a:latin typeface="Times New Roman" panose="02020603050405020304" pitchFamily="18" charset="0"/>
                <a:cs typeface="Times New Roman" panose="02020603050405020304" pitchFamily="18" charset="0"/>
              </a:rPr>
              <a:t>, в </a:t>
            </a:r>
            <a:r>
              <a:rPr lang="ru-RU" altLang="ru-RU" sz="2800" b="1" dirty="0" err="1">
                <a:latin typeface="Times New Roman" panose="02020603050405020304" pitchFamily="18" charset="0"/>
                <a:cs typeface="Times New Roman" panose="02020603050405020304" pitchFamily="18" charset="0"/>
              </a:rPr>
              <a:t>чому</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воно</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виразилося</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чи</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було</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воно</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небезпечним</a:t>
            </a:r>
            <a:r>
              <a:rPr lang="ru-RU" altLang="ru-RU" sz="2800" b="1" dirty="0">
                <a:latin typeface="Times New Roman" panose="02020603050405020304" pitchFamily="18" charset="0"/>
                <a:cs typeface="Times New Roman" panose="02020603050405020304" pitchFamily="18" charset="0"/>
              </a:rPr>
              <a:t> для </a:t>
            </a:r>
            <a:r>
              <a:rPr lang="ru-RU" altLang="ru-RU" sz="2800" b="1" dirty="0" err="1">
                <a:latin typeface="Times New Roman" panose="02020603050405020304" pitchFamily="18" charset="0"/>
                <a:cs typeface="Times New Roman" panose="02020603050405020304" pitchFamily="18" charset="0"/>
              </a:rPr>
              <a:t>життя</a:t>
            </a:r>
            <a:r>
              <a:rPr lang="ru-RU" altLang="ru-RU" sz="2800" b="1" dirty="0">
                <a:latin typeface="Times New Roman" panose="02020603050405020304" pitchFamily="18" charset="0"/>
                <a:cs typeface="Times New Roman" panose="02020603050405020304" pitchFamily="18" charset="0"/>
              </a:rPr>
              <a:t> і </a:t>
            </a:r>
            <a:r>
              <a:rPr lang="ru-RU" altLang="ru-RU" sz="2800" b="1" dirty="0" err="1">
                <a:latin typeface="Times New Roman" panose="02020603050405020304" pitchFamily="18" charset="0"/>
                <a:cs typeface="Times New Roman" panose="02020603050405020304" pitchFamily="18" charset="0"/>
              </a:rPr>
              <a:t>здоров'я</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потерпілого</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чи</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нанесені</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йому</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тілесні</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ушкодження</a:t>
            </a:r>
            <a:r>
              <a:rPr lang="ru-RU" altLang="ru-RU" sz="2800" b="1" dirty="0">
                <a:latin typeface="Times New Roman" panose="02020603050405020304" pitchFamily="18" charset="0"/>
                <a:cs typeface="Times New Roman" panose="02020603050405020304" pitchFamily="18" charset="0"/>
              </a:rPr>
              <a:t> і </a:t>
            </a:r>
            <a:r>
              <a:rPr lang="ru-RU" altLang="ru-RU" sz="2800" b="1" dirty="0" err="1">
                <a:latin typeface="Times New Roman" panose="02020603050405020304" pitchFamily="18" charset="0"/>
                <a:cs typeface="Times New Roman" panose="02020603050405020304" pitchFamily="18" charset="0"/>
              </a:rPr>
              <a:t>якого</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ступеня</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тяжкості</a:t>
            </a:r>
            <a:r>
              <a:rPr lang="ru-RU" altLang="ru-RU" sz="2800" b="1" dirty="0">
                <a:latin typeface="Times New Roman" panose="02020603050405020304" pitchFamily="18" charset="0"/>
                <a:cs typeface="Times New Roman" panose="02020603050405020304" pitchFamily="18" charset="0"/>
              </a:rPr>
              <a:t>;</a:t>
            </a:r>
          </a:p>
          <a:p>
            <a:pPr marL="609600" indent="-609600">
              <a:buFont typeface="Wingdings" pitchFamily="2" charset="2"/>
              <a:buNone/>
            </a:pPr>
            <a:r>
              <a:rPr lang="ru-RU" altLang="ru-RU" sz="2400" b="1" dirty="0">
                <a:latin typeface="Times New Roman" panose="02020603050405020304" pitchFamily="18" charset="0"/>
                <a:cs typeface="Times New Roman" panose="02020603050405020304" pitchFamily="18" charset="0"/>
              </a:rPr>
              <a:t>11.</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чи</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був</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озброєний</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злочинець</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чим</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саме</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звідки</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отримав</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зброю</a:t>
            </a:r>
            <a:r>
              <a:rPr lang="ru-RU" altLang="ru-RU" sz="2800" b="1" dirty="0">
                <a:latin typeface="Times New Roman" panose="02020603050405020304" pitchFamily="18" charset="0"/>
                <a:cs typeface="Times New Roman" panose="02020603050405020304" pitchFamily="18" charset="0"/>
              </a:rPr>
              <a:t> і де вона </a:t>
            </a:r>
            <a:r>
              <a:rPr lang="ru-RU" altLang="ru-RU" sz="2800" b="1" dirty="0" err="1">
                <a:latin typeface="Times New Roman" panose="02020603050405020304" pitchFamily="18" charset="0"/>
                <a:cs typeface="Times New Roman" panose="02020603050405020304" pitchFamily="18" charset="0"/>
              </a:rPr>
              <a:t>знаходиться</a:t>
            </a:r>
            <a:r>
              <a:rPr lang="ru-RU" altLang="ru-RU" sz="2800" b="1" dirty="0">
                <a:latin typeface="Times New Roman" panose="02020603050405020304" pitchFamily="18" charset="0"/>
                <a:cs typeface="Times New Roman" panose="02020603050405020304" pitchFamily="18" charset="0"/>
              </a:rPr>
              <a:t>;</a:t>
            </a:r>
          </a:p>
          <a:p>
            <a:pPr marL="609600" indent="-609600">
              <a:buFont typeface="Wingdings" pitchFamily="2" charset="2"/>
              <a:buNone/>
            </a:pPr>
            <a:r>
              <a:rPr lang="ru-RU" altLang="ru-RU" sz="2400" b="1" dirty="0">
                <a:latin typeface="Times New Roman" panose="02020603050405020304" pitchFamily="18" charset="0"/>
                <a:cs typeface="Times New Roman" panose="02020603050405020304" pitchFamily="18" charset="0"/>
              </a:rPr>
              <a:t>12.</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чи</a:t>
            </a:r>
            <a:r>
              <a:rPr lang="ru-RU" altLang="ru-RU" sz="2800" b="1" dirty="0">
                <a:latin typeface="Times New Roman" panose="02020603050405020304" pitchFamily="18" charset="0"/>
                <a:cs typeface="Times New Roman" panose="02020603050405020304" pitchFamily="18" charset="0"/>
              </a:rPr>
              <a:t> знав </a:t>
            </a:r>
            <a:r>
              <a:rPr lang="ru-RU" altLang="ru-RU" sz="2800" b="1" dirty="0" err="1">
                <a:latin typeface="Times New Roman" panose="02020603050405020304" pitchFamily="18" charset="0"/>
                <a:cs typeface="Times New Roman" panose="02020603050405020304" pitchFamily="18" charset="0"/>
              </a:rPr>
              <a:t>хто-небудь</a:t>
            </a:r>
            <a:r>
              <a:rPr lang="ru-RU" altLang="ru-RU" sz="2800" b="1" dirty="0">
                <a:latin typeface="Times New Roman" panose="02020603050405020304" pitchFamily="18" charset="0"/>
                <a:cs typeface="Times New Roman" panose="02020603050405020304" pitchFamily="18" charset="0"/>
              </a:rPr>
              <a:t> про </a:t>
            </a:r>
            <a:r>
              <a:rPr lang="ru-RU" altLang="ru-RU" sz="2800" b="1" dirty="0" err="1">
                <a:latin typeface="Times New Roman" panose="02020603050405020304" pitchFamily="18" charset="0"/>
                <a:cs typeface="Times New Roman" panose="02020603050405020304" pitchFamily="18" charset="0"/>
              </a:rPr>
              <a:t>підготовлюваний</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або</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вчинений</a:t>
            </a:r>
            <a:r>
              <a:rPr lang="ru-RU" altLang="ru-RU" sz="2800" b="1" dirty="0">
                <a:latin typeface="Times New Roman" panose="02020603050405020304" pitchFamily="18" charset="0"/>
                <a:cs typeface="Times New Roman" panose="02020603050405020304" pitchFamily="18" charset="0"/>
              </a:rPr>
              <a:t> </a:t>
            </a:r>
            <a:r>
              <a:rPr lang="ru-RU" altLang="ru-RU" sz="2800" b="1" dirty="0" err="1">
                <a:latin typeface="Times New Roman" panose="02020603050405020304" pitchFamily="18" charset="0"/>
                <a:cs typeface="Times New Roman" panose="02020603050405020304" pitchFamily="18" charset="0"/>
              </a:rPr>
              <a:t>злочин</a:t>
            </a:r>
            <a:r>
              <a:rPr lang="ru-RU" altLang="ru-RU" sz="2800" b="1" dirty="0">
                <a:latin typeface="Times New Roman" panose="02020603050405020304" pitchFamily="18" charset="0"/>
                <a:cs typeface="Times New Roman" panose="02020603050405020304" pitchFamily="18" charset="0"/>
              </a:rPr>
              <a:t>.</a:t>
            </a:r>
            <a:r>
              <a:rPr lang="ru-RU" altLang="ru-RU" sz="1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05002882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544771">
                                            <p:txEl>
                                              <p:pRg st="0" end="0"/>
                                            </p:txEl>
                                          </p:spTgt>
                                        </p:tgtEl>
                                        <p:attrNameLst>
                                          <p:attrName>style.visibility</p:attrName>
                                        </p:attrNameLst>
                                      </p:cBhvr>
                                      <p:to>
                                        <p:strVal val="visible"/>
                                      </p:to>
                                    </p:set>
                                    <p:animEffect transition="in" filter="fade">
                                      <p:cBhvr>
                                        <p:cTn id="7" dur="1000">
                                          <p:stCondLst>
                                            <p:cond delay="0"/>
                                          </p:stCondLst>
                                        </p:cTn>
                                        <p:tgtEl>
                                          <p:spTgt spid="544771">
                                            <p:txEl>
                                              <p:pRg st="0" end="0"/>
                                            </p:txEl>
                                          </p:spTgt>
                                        </p:tgtEl>
                                      </p:cBhvr>
                                    </p:animEffect>
                                    <p:anim calcmode="lin" valueType="num">
                                      <p:cBhvr>
                                        <p:cTn id="8" dur="1000" fill="hold">
                                          <p:stCondLst>
                                            <p:cond delay="0"/>
                                          </p:stCondLst>
                                        </p:cTn>
                                        <p:tgtEl>
                                          <p:spTgt spid="544771">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544771">
                                            <p:txEl>
                                              <p:pRg st="0" end="0"/>
                                            </p:txEl>
                                          </p:spTgt>
                                        </p:tgtEl>
                                        <p:attrNameLst>
                                          <p:attrName>ppt_y</p:attrName>
                                        </p:attrNameLst>
                                      </p:cBhvr>
                                      <p:tavLst>
                                        <p:tav tm="0">
                                          <p:val>
                                            <p:strVal val="#ppt_y"/>
                                          </p:val>
                                        </p:tav>
                                        <p:tav tm="100000">
                                          <p:val>
                                            <p:strVal val="#ppt_y"/>
                                          </p:val>
                                        </p:tav>
                                      </p:tavLst>
                                    </p:anim>
                                  </p:childTnLst>
                                </p:cTn>
                              </p:par>
                            </p:childTnLst>
                          </p:cTn>
                        </p:par>
                        <p:par>
                          <p:cTn id="10" fill="hold">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544771">
                                            <p:txEl>
                                              <p:pRg st="1" end="1"/>
                                            </p:txEl>
                                          </p:spTgt>
                                        </p:tgtEl>
                                        <p:attrNameLst>
                                          <p:attrName>style.visibility</p:attrName>
                                        </p:attrNameLst>
                                      </p:cBhvr>
                                      <p:to>
                                        <p:strVal val="visible"/>
                                      </p:to>
                                    </p:set>
                                    <p:animEffect transition="in" filter="fade">
                                      <p:cBhvr>
                                        <p:cTn id="13" dur="1000">
                                          <p:stCondLst>
                                            <p:cond delay="0"/>
                                          </p:stCondLst>
                                        </p:cTn>
                                        <p:tgtEl>
                                          <p:spTgt spid="544771">
                                            <p:txEl>
                                              <p:pRg st="1" end="1"/>
                                            </p:txEl>
                                          </p:spTgt>
                                        </p:tgtEl>
                                      </p:cBhvr>
                                    </p:animEffect>
                                    <p:anim calcmode="lin" valueType="num">
                                      <p:cBhvr>
                                        <p:cTn id="14" dur="1000" fill="hold">
                                          <p:stCondLst>
                                            <p:cond delay="0"/>
                                          </p:stCondLst>
                                        </p:cTn>
                                        <p:tgtEl>
                                          <p:spTgt spid="544771">
                                            <p:txEl>
                                              <p:pRg st="1" end="1"/>
                                            </p:txEl>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5447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0" presetClass="entr" presetSubtype="0" fill="hold" grpId="0" nodeType="clickEffect">
                                  <p:stCondLst>
                                    <p:cond delay="0"/>
                                  </p:stCondLst>
                                  <p:childTnLst>
                                    <p:set>
                                      <p:cBhvr>
                                        <p:cTn id="19" dur="1" fill="hold">
                                          <p:stCondLst>
                                            <p:cond delay="0"/>
                                          </p:stCondLst>
                                        </p:cTn>
                                        <p:tgtEl>
                                          <p:spTgt spid="544771">
                                            <p:txEl>
                                              <p:pRg st="3" end="3"/>
                                            </p:txEl>
                                          </p:spTgt>
                                        </p:tgtEl>
                                        <p:attrNameLst>
                                          <p:attrName>style.visibility</p:attrName>
                                        </p:attrNameLst>
                                      </p:cBhvr>
                                      <p:to>
                                        <p:strVal val="visible"/>
                                      </p:to>
                                    </p:set>
                                    <p:animEffect transition="in" filter="fade">
                                      <p:cBhvr>
                                        <p:cTn id="20" dur="1000">
                                          <p:stCondLst>
                                            <p:cond delay="0"/>
                                          </p:stCondLst>
                                        </p:cTn>
                                        <p:tgtEl>
                                          <p:spTgt spid="544771">
                                            <p:txEl>
                                              <p:pRg st="3" end="3"/>
                                            </p:txEl>
                                          </p:spTgt>
                                        </p:tgtEl>
                                      </p:cBhvr>
                                    </p:animEffect>
                                    <p:anim calcmode="lin" valueType="num">
                                      <p:cBhvr>
                                        <p:cTn id="21" dur="1000" fill="hold">
                                          <p:stCondLst>
                                            <p:cond delay="0"/>
                                          </p:stCondLst>
                                        </p:cTn>
                                        <p:tgtEl>
                                          <p:spTgt spid="544771">
                                            <p:txEl>
                                              <p:pRg st="3" end="3"/>
                                            </p:txEl>
                                          </p:spTgt>
                                        </p:tgtEl>
                                        <p:attrNameLst>
                                          <p:attrName>ppt_x</p:attrName>
                                        </p:attrNameLst>
                                      </p:cBhvr>
                                      <p:tavLst>
                                        <p:tav tm="0">
                                          <p:val>
                                            <p:strVal val="#ppt_x-.1"/>
                                          </p:val>
                                        </p:tav>
                                        <p:tav tm="100000">
                                          <p:val>
                                            <p:strVal val="#ppt_x"/>
                                          </p:val>
                                        </p:tav>
                                      </p:tavLst>
                                    </p:anim>
                                    <p:anim calcmode="lin" valueType="num">
                                      <p:cBhvr>
                                        <p:cTn id="22" dur="1000" fill="hold">
                                          <p:stCondLst>
                                            <p:cond delay="0"/>
                                          </p:stCondLst>
                                        </p:cTn>
                                        <p:tgtEl>
                                          <p:spTgt spid="544771">
                                            <p:txEl>
                                              <p:pRg st="3" end="3"/>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1000"/>
                            </p:stCondLst>
                            <p:childTnLst>
                              <p:par>
                                <p:cTn id="24" presetID="40" presetClass="entr" presetSubtype="0" fill="hold" grpId="0" nodeType="afterEffect">
                                  <p:stCondLst>
                                    <p:cond delay="0"/>
                                  </p:stCondLst>
                                  <p:childTnLst>
                                    <p:set>
                                      <p:cBhvr>
                                        <p:cTn id="25" dur="1" fill="hold">
                                          <p:stCondLst>
                                            <p:cond delay="0"/>
                                          </p:stCondLst>
                                        </p:cTn>
                                        <p:tgtEl>
                                          <p:spTgt spid="544771">
                                            <p:txEl>
                                              <p:pRg st="4" end="4"/>
                                            </p:txEl>
                                          </p:spTgt>
                                        </p:tgtEl>
                                        <p:attrNameLst>
                                          <p:attrName>style.visibility</p:attrName>
                                        </p:attrNameLst>
                                      </p:cBhvr>
                                      <p:to>
                                        <p:strVal val="visible"/>
                                      </p:to>
                                    </p:set>
                                    <p:animEffect transition="in" filter="fade">
                                      <p:cBhvr>
                                        <p:cTn id="26" dur="1000">
                                          <p:stCondLst>
                                            <p:cond delay="0"/>
                                          </p:stCondLst>
                                        </p:cTn>
                                        <p:tgtEl>
                                          <p:spTgt spid="544771">
                                            <p:txEl>
                                              <p:pRg st="4" end="4"/>
                                            </p:txEl>
                                          </p:spTgt>
                                        </p:tgtEl>
                                      </p:cBhvr>
                                    </p:animEffect>
                                    <p:anim calcmode="lin" valueType="num">
                                      <p:cBhvr>
                                        <p:cTn id="27" dur="1000" fill="hold">
                                          <p:stCondLst>
                                            <p:cond delay="0"/>
                                          </p:stCondLst>
                                        </p:cTn>
                                        <p:tgtEl>
                                          <p:spTgt spid="544771">
                                            <p:txEl>
                                              <p:pRg st="4" end="4"/>
                                            </p:txEl>
                                          </p:spTgt>
                                        </p:tgtEl>
                                        <p:attrNameLst>
                                          <p:attrName>ppt_x</p:attrName>
                                        </p:attrNameLst>
                                      </p:cBhvr>
                                      <p:tavLst>
                                        <p:tav tm="0">
                                          <p:val>
                                            <p:strVal val="#ppt_x-.1"/>
                                          </p:val>
                                        </p:tav>
                                        <p:tav tm="100000">
                                          <p:val>
                                            <p:strVal val="#ppt_x"/>
                                          </p:val>
                                        </p:tav>
                                      </p:tavLst>
                                    </p:anim>
                                    <p:anim calcmode="lin" valueType="num">
                                      <p:cBhvr>
                                        <p:cTn id="28" dur="1000" fill="hold">
                                          <p:stCondLst>
                                            <p:cond delay="0"/>
                                          </p:stCondLst>
                                        </p:cTn>
                                        <p:tgtEl>
                                          <p:spTgt spid="544771">
                                            <p:txEl>
                                              <p:pRg st="4" end="4"/>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000"/>
                            </p:stCondLst>
                            <p:childTnLst>
                              <p:par>
                                <p:cTn id="30" presetID="40" presetClass="entr" presetSubtype="0" fill="hold" grpId="0" nodeType="afterEffect">
                                  <p:stCondLst>
                                    <p:cond delay="0"/>
                                  </p:stCondLst>
                                  <p:childTnLst>
                                    <p:set>
                                      <p:cBhvr>
                                        <p:cTn id="31" dur="1" fill="hold">
                                          <p:stCondLst>
                                            <p:cond delay="0"/>
                                          </p:stCondLst>
                                        </p:cTn>
                                        <p:tgtEl>
                                          <p:spTgt spid="544771">
                                            <p:txEl>
                                              <p:pRg st="5" end="5"/>
                                            </p:txEl>
                                          </p:spTgt>
                                        </p:tgtEl>
                                        <p:attrNameLst>
                                          <p:attrName>style.visibility</p:attrName>
                                        </p:attrNameLst>
                                      </p:cBhvr>
                                      <p:to>
                                        <p:strVal val="visible"/>
                                      </p:to>
                                    </p:set>
                                    <p:animEffect transition="in" filter="fade">
                                      <p:cBhvr>
                                        <p:cTn id="32" dur="1000">
                                          <p:stCondLst>
                                            <p:cond delay="0"/>
                                          </p:stCondLst>
                                        </p:cTn>
                                        <p:tgtEl>
                                          <p:spTgt spid="544771">
                                            <p:txEl>
                                              <p:pRg st="5" end="5"/>
                                            </p:txEl>
                                          </p:spTgt>
                                        </p:tgtEl>
                                      </p:cBhvr>
                                    </p:animEffect>
                                    <p:anim calcmode="lin" valueType="num">
                                      <p:cBhvr>
                                        <p:cTn id="33" dur="1000" fill="hold">
                                          <p:stCondLst>
                                            <p:cond delay="0"/>
                                          </p:stCondLst>
                                        </p:cTn>
                                        <p:tgtEl>
                                          <p:spTgt spid="544771">
                                            <p:txEl>
                                              <p:pRg st="5" end="5"/>
                                            </p:txEl>
                                          </p:spTgt>
                                        </p:tgtEl>
                                        <p:attrNameLst>
                                          <p:attrName>ppt_x</p:attrName>
                                        </p:attrNameLst>
                                      </p:cBhvr>
                                      <p:tavLst>
                                        <p:tav tm="0">
                                          <p:val>
                                            <p:strVal val="#ppt_x-.1"/>
                                          </p:val>
                                        </p:tav>
                                        <p:tav tm="100000">
                                          <p:val>
                                            <p:strVal val="#ppt_x"/>
                                          </p:val>
                                        </p:tav>
                                      </p:tavLst>
                                    </p:anim>
                                    <p:anim calcmode="lin" valueType="num">
                                      <p:cBhvr>
                                        <p:cTn id="34" dur="1000" fill="hold">
                                          <p:stCondLst>
                                            <p:cond delay="0"/>
                                          </p:stCondLst>
                                        </p:cTn>
                                        <p:tgtEl>
                                          <p:spTgt spid="54477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477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1257</TotalTime>
  <Words>3310</Words>
  <Application>Microsoft Office PowerPoint</Application>
  <PresentationFormat>Экран (4:3)</PresentationFormat>
  <Paragraphs>332</Paragraphs>
  <Slides>87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87</vt:i4>
      </vt:variant>
    </vt:vector>
  </HeadingPairs>
  <TitlesOfParts>
    <vt:vector size="88" baseType="lpstr">
      <vt:lpstr>Яркая</vt:lpstr>
      <vt:lpstr> Розслідування злочинів проти власності</vt:lpstr>
      <vt:lpstr>Методику розслідування злочинів проти власності поділяють на:</vt:lpstr>
      <vt:lpstr>Методика розслідування крадіжки:</vt:lpstr>
      <vt:lpstr>Види крадіжок(класифікація):</vt:lpstr>
      <vt:lpstr>В залежності від місця скоєння крадіжки:</vt:lpstr>
      <vt:lpstr>В залежності від предмету крадіжки:</vt:lpstr>
      <vt:lpstr>В залежності від способу вилучення майна:</vt:lpstr>
      <vt:lpstr>Презентация PowerPoint</vt:lpstr>
      <vt:lpstr>Презентация PowerPoint</vt:lpstr>
      <vt:lpstr>Методика розслідування кишенькових крадіжок:</vt:lpstr>
      <vt:lpstr>Методика розслідування квартирних крадіжок:</vt:lpstr>
      <vt:lpstr>Методика розслідування квартирних крадіжок:</vt:lpstr>
      <vt:lpstr>Розслідування квартирних крадіжок </vt:lpstr>
      <vt:lpstr>Розслідування квартирних крадіжок</vt:lpstr>
      <vt:lpstr>Розслідування квартирних крадіжок</vt:lpstr>
      <vt:lpstr>Розслідування квартирних крадіжок</vt:lpstr>
      <vt:lpstr>Розслідування квартирних крадіжок</vt:lpstr>
      <vt:lpstr>Розслідування квартирних крадіжок</vt:lpstr>
      <vt:lpstr>Розслідування квартирних крадіжок</vt:lpstr>
      <vt:lpstr>Інсценування квартирної крадіжки </vt:lpstr>
      <vt:lpstr>Допит потерпілого </vt:lpstr>
      <vt:lpstr>Допит потерпілого</vt:lpstr>
      <vt:lpstr>Розшук викраденого </vt:lpstr>
      <vt:lpstr>Розслідування квартирних крадіжок </vt:lpstr>
      <vt:lpstr>Розслідування квартирних крадіжок</vt:lpstr>
      <vt:lpstr>Розслідування кишенькових крадіжок</vt:lpstr>
      <vt:lpstr>Розслідування кишенькових крадіжок</vt:lpstr>
      <vt:lpstr>Розслідування кишенькових крадіжок</vt:lpstr>
      <vt:lpstr>Розслідування кишенькових крадіжок</vt:lpstr>
      <vt:lpstr>Методика розслідування грабежів та розбоїв:</vt:lpstr>
      <vt:lpstr>Методика розслідування грабежів та розбоїв:</vt:lpstr>
      <vt:lpstr>Криміналістична характеристика розбою</vt:lpstr>
      <vt:lpstr>Обстановка вчинення розбою</vt:lpstr>
      <vt:lpstr>Вікова детермінація способу злочину</vt:lpstr>
      <vt:lpstr>Вікова детермінація способу злочину</vt:lpstr>
      <vt:lpstr>Особа злочинця</vt:lpstr>
      <vt:lpstr>Особа злочинця</vt:lpstr>
      <vt:lpstr>Особа злочинця</vt:lpstr>
      <vt:lpstr>Розслідування пограбувань та розбоїв</vt:lpstr>
      <vt:lpstr>Розслідування пограбувань та розбоїв</vt:lpstr>
      <vt:lpstr>Розслідування пограбувань та розбоїв</vt:lpstr>
      <vt:lpstr>Огляд місця події</vt:lpstr>
      <vt:lpstr>Огляд місця події</vt:lpstr>
      <vt:lpstr>Огляд місця події</vt:lpstr>
      <vt:lpstr>Допит потерпілого</vt:lpstr>
      <vt:lpstr>Презентация PowerPoint</vt:lpstr>
      <vt:lpstr>Розслідування пограбувань та розбоїв</vt:lpstr>
      <vt:lpstr>Методика розслідування привласнення і розтрати майна:</vt:lpstr>
      <vt:lpstr>Методика розслідування привласнення і розтрати майна:</vt:lpstr>
      <vt:lpstr>Методика розслідування привласнення і розтрати майна:</vt:lpstr>
      <vt:lpstr>Криміналістична характеристика даної групи злочинів</vt:lpstr>
      <vt:lpstr>Способи розкрадань, що скоєні шляхом привласнення чи розтрати</vt:lpstr>
      <vt:lpstr>Способи розкрадань, що скоєні шляхом привласнення чи розтрати</vt:lpstr>
      <vt:lpstr>Механізм розкрадань, що скоєні шляхом привласнення чи розтрати</vt:lpstr>
      <vt:lpstr>Обстановка вчинення розкрадань</vt:lpstr>
      <vt:lpstr>В обстановці вчинення розкрадань характерним є наступне: </vt:lpstr>
      <vt:lpstr>Обставини, що підлягають з'ясуванню в процесі розслідування розкрадань</vt:lpstr>
      <vt:lpstr>Обставини, що підлягають з'ясуванню в процесі розслідування розкрадань</vt:lpstr>
      <vt:lpstr>Обставини, що підлягають з'ясуванню в процесі розслідування розкрадань</vt:lpstr>
      <vt:lpstr>Методика розслідування шахрайства:</vt:lpstr>
      <vt:lpstr>Методика розслідування вимагання:</vt:lpstr>
      <vt:lpstr>Розслідування злочинів у сфері господарської діяльності</vt:lpstr>
      <vt:lpstr>Загальні положення</vt:lpstr>
      <vt:lpstr>Класифікаційні підгрупи діянь</vt:lpstr>
      <vt:lpstr>Класифікаційні підгрупи діянь</vt:lpstr>
      <vt:lpstr>Загальна методика розслідування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Розслідування податкових злочинів</vt:lpstr>
      <vt:lpstr>Презентация PowerPoint</vt:lpstr>
      <vt:lpstr>Презентация PowerPoint</vt:lpstr>
      <vt:lpstr>Презентация PowerPoint</vt:lpstr>
      <vt:lpstr>Групи слідчих ситуацій</vt:lpstr>
      <vt:lpstr>Презентация PowerPoint</vt:lpstr>
      <vt:lpstr>Презентация PowerPoint</vt:lpstr>
      <vt:lpstr>Завдання слідчого</vt:lpstr>
      <vt:lpstr>Презентация PowerPoint</vt:lpstr>
      <vt:lpstr>Презентация PowerPoint</vt:lpstr>
      <vt:lpstr>Презентация PowerPoint</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Індивидуальна робота: На тему: «Розслідування злочинів проти власності»</dc:title>
  <dc:creator>Меружан</dc:creator>
  <cp:lastModifiedBy>Admin</cp:lastModifiedBy>
  <cp:revision>119</cp:revision>
  <cp:lastPrinted>2014-04-03T08:07:10Z</cp:lastPrinted>
  <dcterms:created xsi:type="dcterms:W3CDTF">2013-04-04T17:12:08Z</dcterms:created>
  <dcterms:modified xsi:type="dcterms:W3CDTF">2014-04-03T11:27:58Z</dcterms:modified>
</cp:coreProperties>
</file>