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62" r:id="rId4"/>
    <p:sldId id="258" r:id="rId5"/>
    <p:sldId id="263" r:id="rId6"/>
    <p:sldId id="266" r:id="rId7"/>
    <p:sldId id="267" r:id="rId8"/>
    <p:sldId id="268" r:id="rId9"/>
    <p:sldId id="264" r:id="rId10"/>
    <p:sldId id="269" r:id="rId11"/>
    <p:sldId id="261" r:id="rId12"/>
    <p:sldId id="270" r:id="rId13"/>
    <p:sldId id="273" r:id="rId14"/>
    <p:sldId id="271" r:id="rId15"/>
    <p:sldId id="272" r:id="rId16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008000"/>
    <a:srgbClr val="006699"/>
    <a:srgbClr val="0066FF"/>
    <a:srgbClr val="FFFF99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3" autoAdjust="0"/>
    <p:restoredTop sz="94660"/>
  </p:normalViewPr>
  <p:slideViewPr>
    <p:cSldViewPr>
      <p:cViewPr>
        <p:scale>
          <a:sx n="72" d="100"/>
          <a:sy n="72" d="100"/>
        </p:scale>
        <p:origin x="-132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317FD-B388-4B22-B910-38B475FF037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377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F562B-F4C0-4A86-970A-7141127E7F2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190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3F5D0-6D62-43AD-8384-EB6ECE55F10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433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E5CD2-EDC8-4354-829A-4798831CE92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665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1FDD7-B664-4AB0-8387-19D4E01A65A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14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EA11A-EB2B-45DE-A6F3-8A99288B467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668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72F7A-9434-4A9F-89F9-409D2CFD5FD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6209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E3E67-51B0-424F-817C-A9CA9E153D5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1825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D7916-3EF6-4C46-A211-063A5AF68CF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366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3A9BB-3CB9-409B-960F-FA19325D0DD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2362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FB717-4BD9-46A3-9E35-86635924DF7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650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 smtClean="0"/>
              <a:t>Образец текста</a:t>
            </a:r>
          </a:p>
          <a:p>
            <a:pPr lvl="1"/>
            <a:r>
              <a:rPr lang="uk-UA" altLang="ru-RU" smtClean="0"/>
              <a:t>Второй уровень</a:t>
            </a:r>
          </a:p>
          <a:p>
            <a:pPr lvl="2"/>
            <a:r>
              <a:rPr lang="uk-UA" altLang="ru-RU" smtClean="0"/>
              <a:t>Третий уровень</a:t>
            </a:r>
          </a:p>
          <a:p>
            <a:pPr lvl="3"/>
            <a:r>
              <a:rPr lang="uk-UA" altLang="ru-RU" smtClean="0"/>
              <a:t>Четвертый уровень</a:t>
            </a:r>
          </a:p>
          <a:p>
            <a:pPr lvl="4"/>
            <a:r>
              <a:rPr lang="uk-UA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DBA6B3-1B83-482C-BAD6-A18101A73C7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РОЗСЛІДУВАННЯ ЗЛОЧИНІВ ПРОТИ ДОВКІЛЛЯ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8578850" cy="1157288"/>
          </a:xfrm>
        </p:spPr>
        <p:txBody>
          <a:bodyPr/>
          <a:lstStyle/>
          <a:p>
            <a:pPr eaLnBrk="1" hangingPunct="1">
              <a:defRPr/>
            </a:pPr>
            <a:r>
              <a:rPr lang="uk-UA" sz="1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Під час</a:t>
            </a:r>
            <a:r>
              <a:rPr lang="ru-RU" sz="1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</a:t>
            </a:r>
            <a:r>
              <a:rPr lang="uk-UA" sz="1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розслідування</a:t>
            </a:r>
            <a:r>
              <a:rPr lang="ru-RU" sz="1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 </a:t>
            </a:r>
            <a:r>
              <a:rPr lang="uk-UA" sz="1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екологічних злочинів слідчий, використовуючи дані криміналістичного аналізу, обставин і слідів, з'ясовує умови, що сприяли злочинним порушенням правил екологічної безпеки, до яких можуть належати:</a:t>
            </a:r>
            <a:r>
              <a:rPr lang="uk-UA" sz="1800" b="1" dirty="0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362950" cy="4525963"/>
          </a:xfrm>
        </p:spPr>
        <p:txBody>
          <a:bodyPr/>
          <a:lstStyle/>
          <a:p>
            <a:pPr eaLnBrk="1" hangingPunct="1"/>
            <a:r>
              <a:rPr lang="uk-UA" altLang="ru-RU" sz="2000" b="1" dirty="0" smtClean="0"/>
              <a:t>виробничі недоліки в забезпеченні технологічної дисципліни, проектування, спорудження і експлуатації очисних споруд, використання контрольних приладів та ін.; </a:t>
            </a:r>
          </a:p>
          <a:p>
            <a:pPr eaLnBrk="1" hangingPunct="1"/>
            <a:r>
              <a:rPr lang="uk-UA" altLang="ru-RU" sz="2000" b="1" dirty="0" smtClean="0"/>
              <a:t>організаційні недоліки в підготовці й підвищенні кваліфікації працівників, які відповідають за додержання екологічних правил на даному об'єкті, контроль за дотриманням цих правил та ін.; </a:t>
            </a:r>
          </a:p>
          <a:p>
            <a:pPr eaLnBrk="1" hangingPunct="1"/>
            <a:r>
              <a:rPr lang="uk-UA" altLang="ru-RU" sz="2000" b="1" dirty="0" smtClean="0"/>
              <a:t>організаційно-правові недоліки, що виявляються в неповноті нормативної регламентації діяльності, пов'язаної з використанням очисних споруд; </a:t>
            </a:r>
          </a:p>
          <a:p>
            <a:pPr eaLnBrk="1" hangingPunct="1"/>
            <a:r>
              <a:rPr lang="uk-UA" altLang="ru-RU" sz="2000" b="1" dirty="0" smtClean="0"/>
              <a:t>особливості психофізіологічних властивостей осіб, відповідальних за дотримання екологічних правил, що призводить до їх порушення (через недостатню працездатність, відсутність швидкої реакції на умови, що швидко змінюються, тощо). </a:t>
            </a:r>
          </a:p>
        </p:txBody>
      </p:sp>
    </p:spTree>
  </p:cSld>
  <p:clrMapOvr>
    <a:masterClrMapping/>
  </p:clrMapOvr>
  <p:transition spd="slow" advClick="0" advTm="12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1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682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438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460"/>
                            </p:stCondLst>
                            <p:childTnLst>
                              <p:par>
                                <p:cTn id="31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26500">
              <a:srgbClr val="D4DEFF"/>
            </a:gs>
            <a:gs pos="41499">
              <a:srgbClr val="D4DEFF"/>
            </a:gs>
            <a:gs pos="50000">
              <a:srgbClr val="96AB94"/>
            </a:gs>
            <a:gs pos="58501">
              <a:srgbClr val="D4DEFF"/>
            </a:gs>
            <a:gs pos="73500">
              <a:srgbClr val="D4DEFF"/>
            </a:gs>
            <a:gs pos="100000">
              <a:srgbClr val="8488C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684213" y="188913"/>
            <a:ext cx="7272337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У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висуванні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слідчих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версій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і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плануванні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розслідування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слід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враховувати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такі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ситуації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755650" y="1557338"/>
            <a:ext cx="7705725" cy="415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i="1" u="sng" dirty="0"/>
              <a:t> </a:t>
            </a:r>
            <a:r>
              <a:rPr lang="ru-RU" altLang="ru-RU" sz="2800" i="1" u="sng" dirty="0" err="1"/>
              <a:t>екологоспонтанні</a:t>
            </a:r>
            <a:r>
              <a:rPr lang="ru-RU" altLang="ru-RU" sz="2800" i="1" u="sng" dirty="0"/>
              <a:t> — </a:t>
            </a:r>
            <a:r>
              <a:rPr lang="ru-RU" altLang="ru-RU" sz="2800" i="1" u="sng" dirty="0" err="1"/>
              <a:t>одноразові</a:t>
            </a:r>
            <a:r>
              <a:rPr lang="ru-RU" altLang="ru-RU" sz="2800" i="1" u="sng" dirty="0"/>
              <a:t> </a:t>
            </a:r>
            <a:r>
              <a:rPr lang="ru-RU" altLang="ru-RU" sz="2800" i="1" u="sng" dirty="0" err="1"/>
              <a:t>екологічні</a:t>
            </a:r>
            <a:r>
              <a:rPr lang="ru-RU" altLang="ru-RU" sz="2800" i="1" u="sng" dirty="0"/>
              <a:t> </a:t>
            </a:r>
            <a:r>
              <a:rPr lang="ru-RU" altLang="ru-RU" sz="2800" i="1" u="sng" dirty="0" err="1"/>
              <a:t>порушення</a:t>
            </a:r>
            <a:r>
              <a:rPr lang="ru-RU" altLang="ru-RU" sz="2800" i="1" u="sng" dirty="0"/>
              <a:t>;</a:t>
            </a:r>
            <a:r>
              <a:rPr lang="uk-UA" altLang="ru-RU" sz="2800" dirty="0"/>
              <a:t>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sz="2800" dirty="0"/>
              <a:t> </a:t>
            </a:r>
            <a:r>
              <a:rPr lang="ru-RU" altLang="ru-RU" sz="2800" dirty="0" err="1"/>
              <a:t>екологодинамічні</a:t>
            </a:r>
            <a:r>
              <a:rPr lang="ru-RU" altLang="ru-RU" sz="2800" dirty="0"/>
              <a:t> — </a:t>
            </a:r>
            <a:r>
              <a:rPr lang="ru-RU" altLang="ru-RU" sz="2800" dirty="0" err="1"/>
              <a:t>постійно</a:t>
            </a:r>
            <a:r>
              <a:rPr lang="ru-RU" altLang="ru-RU" sz="2800" dirty="0"/>
              <a:t> </a:t>
            </a:r>
            <a:r>
              <a:rPr lang="ru-RU" altLang="ru-RU" sz="2800" dirty="0" err="1"/>
              <a:t>діючі</a:t>
            </a:r>
            <a:r>
              <a:rPr lang="ru-RU" altLang="ru-RU" sz="2800" dirty="0"/>
              <a:t> </a:t>
            </a:r>
            <a:r>
              <a:rPr lang="ru-RU" altLang="ru-RU" sz="2800" dirty="0" err="1"/>
              <a:t>забруднення</a:t>
            </a:r>
            <a:r>
              <a:rPr lang="ru-RU" altLang="ru-RU" sz="2800" dirty="0"/>
              <a:t> </a:t>
            </a:r>
            <a:r>
              <a:rPr lang="ru-RU" altLang="ru-RU" sz="2800" dirty="0" err="1"/>
              <a:t>довкілля</a:t>
            </a:r>
            <a:r>
              <a:rPr lang="ru-RU" altLang="ru-RU" sz="2800" dirty="0"/>
              <a:t>;</a:t>
            </a:r>
            <a:r>
              <a:rPr lang="uk-UA" altLang="ru-RU" sz="2800" dirty="0"/>
              <a:t>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sz="2800" dirty="0"/>
              <a:t> </a:t>
            </a:r>
            <a:r>
              <a:rPr lang="ru-RU" altLang="ru-RU" sz="2800" dirty="0" err="1"/>
              <a:t>екологопрогностичні</a:t>
            </a:r>
            <a:r>
              <a:rPr lang="ru-RU" altLang="ru-RU" sz="2800" dirty="0"/>
              <a:t> (</a:t>
            </a:r>
            <a:r>
              <a:rPr lang="ru-RU" altLang="ru-RU" sz="2800" dirty="0" err="1"/>
              <a:t>латентні</a:t>
            </a:r>
            <a:r>
              <a:rPr lang="ru-RU" altLang="ru-RU" sz="2800" dirty="0"/>
              <a:t>) — </a:t>
            </a:r>
            <a:r>
              <a:rPr lang="ru-RU" altLang="ru-RU" sz="2800" dirty="0" err="1"/>
              <a:t>ситуації</a:t>
            </a:r>
            <a:r>
              <a:rPr lang="ru-RU" altLang="ru-RU" sz="2800" dirty="0"/>
              <a:t>, коли </a:t>
            </a:r>
            <a:r>
              <a:rPr lang="ru-RU" altLang="ru-RU" sz="2800" dirty="0" err="1"/>
              <a:t>шкідливі</a:t>
            </a:r>
            <a:r>
              <a:rPr lang="ru-RU" altLang="ru-RU" sz="2800" dirty="0"/>
              <a:t> </a:t>
            </a:r>
            <a:r>
              <a:rPr lang="ru-RU" altLang="ru-RU" sz="2800" dirty="0" err="1"/>
              <a:t>наслідки</a:t>
            </a:r>
            <a:r>
              <a:rPr lang="ru-RU" altLang="ru-RU" sz="2800" dirty="0"/>
              <a:t> </a:t>
            </a:r>
            <a:r>
              <a:rPr lang="ru-RU" altLang="ru-RU" sz="2800" dirty="0" err="1"/>
              <a:t>забруднень</a:t>
            </a:r>
            <a:r>
              <a:rPr lang="ru-RU" altLang="ru-RU" sz="2800" dirty="0"/>
              <a:t> </a:t>
            </a:r>
            <a:r>
              <a:rPr lang="ru-RU" altLang="ru-RU" sz="2800" dirty="0" err="1"/>
              <a:t>тільки</a:t>
            </a:r>
            <a:r>
              <a:rPr lang="ru-RU" altLang="ru-RU" sz="2800" dirty="0"/>
              <a:t> </a:t>
            </a:r>
            <a:r>
              <a:rPr lang="ru-RU" altLang="ru-RU" sz="2800" dirty="0" err="1"/>
              <a:t>прогнозуються</a:t>
            </a:r>
            <a:r>
              <a:rPr lang="ru-RU" altLang="ru-RU" sz="2800" dirty="0"/>
              <a:t> та </a:t>
            </a:r>
            <a:r>
              <a:rPr lang="ru-RU" altLang="ru-RU" sz="2800" dirty="0" err="1"/>
              <a:t>їм</a:t>
            </a:r>
            <a:r>
              <a:rPr lang="ru-RU" altLang="ru-RU" sz="2800" dirty="0"/>
              <a:t> </a:t>
            </a:r>
            <a:r>
              <a:rPr lang="ru-RU" altLang="ru-RU" sz="2800" dirty="0" err="1"/>
              <a:t>можна</a:t>
            </a:r>
            <a:r>
              <a:rPr lang="ru-RU" altLang="ru-RU" sz="2800" dirty="0"/>
              <a:t> </a:t>
            </a:r>
            <a:r>
              <a:rPr lang="ru-RU" altLang="ru-RU" sz="2800" dirty="0" err="1"/>
              <a:t>запобігти</a:t>
            </a:r>
            <a:r>
              <a:rPr lang="uk-UA" altLang="ru-RU" sz="2800" dirty="0"/>
              <a:t>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Ш"/>
            </a:pPr>
            <a:endParaRPr lang="uk-UA" altLang="ru-RU" sz="2800" dirty="0"/>
          </a:p>
        </p:txBody>
      </p:sp>
    </p:spTree>
  </p:cSld>
  <p:clrMapOvr>
    <a:masterClrMapping/>
  </p:clrMapOvr>
  <p:transition spd="slow" advClick="0" advTm="1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92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96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684213" y="188913"/>
            <a:ext cx="7272337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Дії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слідчого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у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цій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ситуації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зводяться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до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вирішення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таких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завдань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755650" y="1557338"/>
            <a:ext cx="770572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i="1" u="sng"/>
              <a:t> </a:t>
            </a:r>
            <a:r>
              <a:rPr lang="ru-RU" altLang="ru-RU" sz="2500" i="1" u="sng"/>
              <a:t>встановлення місця й часу катастрофи;</a:t>
            </a:r>
            <a:r>
              <a:rPr lang="uk-UA" altLang="ru-RU" sz="2500"/>
              <a:t>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sz="2500"/>
              <a:t> </a:t>
            </a:r>
            <a:r>
              <a:rPr lang="ru-RU" altLang="ru-RU" sz="2500" i="1" u="sng"/>
              <a:t>встановлення її наслідків;</a:t>
            </a:r>
            <a:r>
              <a:rPr lang="uk-UA" altLang="ru-RU" sz="2500" i="1" u="sng"/>
              <a:t>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sz="2500" i="1" u="sng"/>
              <a:t> </a:t>
            </a:r>
            <a:r>
              <a:rPr lang="ru-RU" altLang="ru-RU" sz="2500" i="1" u="sng"/>
              <a:t>встановлення причин катастрофи;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Ш"/>
            </a:pPr>
            <a:r>
              <a:rPr lang="ru-RU" altLang="ru-RU" sz="2500" i="1" u="sng"/>
              <a:t> встановлення рівня забруднення й жертв останнього</a:t>
            </a:r>
            <a:r>
              <a:rPr lang="uk-UA" altLang="ru-RU" sz="2500" i="1" u="sng"/>
              <a:t> ;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Ш"/>
            </a:pPr>
            <a:r>
              <a:rPr lang="uk-UA" altLang="ru-RU" sz="2500" i="1" u="sng"/>
              <a:t> </a:t>
            </a:r>
            <a:r>
              <a:rPr lang="ru-RU" altLang="ru-RU" sz="2500" i="1" u="sng"/>
              <a:t>вживання профілактичних заходів.</a:t>
            </a:r>
            <a:r>
              <a:rPr lang="uk-UA" altLang="ru-RU" sz="2500" i="1"/>
              <a:t> </a:t>
            </a:r>
          </a:p>
        </p:txBody>
      </p:sp>
    </p:spTree>
  </p:cSld>
  <p:clrMapOvr>
    <a:masterClrMapping/>
  </p:clrMapOvr>
  <p:transition spd="slow" advClick="0" advTm="1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3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36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6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827088" y="404813"/>
            <a:ext cx="7315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Екологопрогностична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ситуація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755650" y="1916113"/>
            <a:ext cx="770572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Char char="q"/>
            </a:pPr>
            <a:r>
              <a:rPr lang="uk-UA" altLang="ru-RU" sz="2000" b="1" i="1" u="sng"/>
              <a:t> </a:t>
            </a:r>
            <a:r>
              <a:rPr lang="ru-RU" altLang="ru-RU" b="1" i="1" u="sng"/>
              <a:t>Її сутність полягає у тому, що вона носить прихований характер і не має явних ознак забруднення навколишнього середовища.</a:t>
            </a:r>
            <a:r>
              <a:rPr lang="ru-RU" altLang="ru-RU"/>
              <a:t> </a:t>
            </a:r>
          </a:p>
          <a:p>
            <a:pPr eaLnBrk="1" hangingPunct="1">
              <a:buFont typeface="Wingdings" pitchFamily="2" charset="2"/>
              <a:buChar char="q"/>
            </a:pPr>
            <a:endParaRPr lang="ru-RU" altLang="ru-RU"/>
          </a:p>
          <a:p>
            <a:pPr eaLnBrk="1" hangingPunct="1">
              <a:buFont typeface="Wingdings" pitchFamily="2" charset="2"/>
              <a:buChar char="q"/>
            </a:pPr>
            <a:r>
              <a:rPr lang="ru-RU" altLang="ru-RU"/>
              <a:t> </a:t>
            </a:r>
            <a:r>
              <a:rPr lang="ru-RU" altLang="ru-RU" b="1" i="1" u="sng"/>
              <a:t>Разом із тим, характер виробництва, як і можливих викидів, дає підстави для прогнозування можливих шкідливих наслідків.</a:t>
            </a:r>
          </a:p>
          <a:p>
            <a:pPr eaLnBrk="1" hangingPunct="1">
              <a:buFont typeface="Wingdings" pitchFamily="2" charset="2"/>
              <a:buChar char="q"/>
            </a:pPr>
            <a:endParaRPr lang="ru-RU" altLang="ru-RU" b="1" i="1" u="sng"/>
          </a:p>
          <a:p>
            <a:pPr eaLnBrk="1" hangingPunct="1">
              <a:buFont typeface="Wingdings" pitchFamily="2" charset="2"/>
              <a:buChar char="q"/>
            </a:pPr>
            <a:r>
              <a:rPr lang="ru-RU" altLang="ru-RU" b="1" i="1" u="sng"/>
              <a:t> Ознаки екологопрогностичної ситуації можуть знаходити своє вираження в окремих порушеннях, що не спричиняють забруднення навколишнього середовища.</a:t>
            </a:r>
            <a:r>
              <a:rPr lang="ru-RU" altLang="ru-RU"/>
              <a:t> </a:t>
            </a:r>
          </a:p>
          <a:p>
            <a:pPr eaLnBrk="1" hangingPunct="1">
              <a:buFont typeface="Wingdings" pitchFamily="2" charset="2"/>
              <a:buChar char="q"/>
            </a:pPr>
            <a:endParaRPr lang="ru-RU" altLang="ru-RU"/>
          </a:p>
          <a:p>
            <a:pPr eaLnBrk="1" hangingPunct="1">
              <a:buFont typeface="Wingdings" pitchFamily="2" charset="2"/>
              <a:buChar char="q"/>
            </a:pPr>
            <a:r>
              <a:rPr lang="ru-RU" altLang="ru-RU"/>
              <a:t> </a:t>
            </a:r>
            <a:r>
              <a:rPr lang="ru-RU" altLang="ru-RU" b="1" i="1" u="sng"/>
              <a:t>Разом із тим, такі порушення, що мають характер виробництва, можуть у разі їхнього повторення викликати тяжкі, іноді катастрофічні наслідки. Останнє вимагає профілактики несприятливих наслідків.</a:t>
            </a:r>
            <a:r>
              <a:rPr lang="uk-UA" altLang="ru-RU"/>
              <a:t> </a:t>
            </a:r>
            <a:r>
              <a:rPr lang="ru-RU" altLang="ru-RU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/>
          </a:p>
          <a:p>
            <a:pPr eaLnBrk="1" hangingPunct="1">
              <a:buFont typeface="Wingdings" pitchFamily="2" charset="2"/>
              <a:buChar char="q"/>
            </a:pPr>
            <a:endParaRPr lang="uk-UA" altLang="ru-RU"/>
          </a:p>
        </p:txBody>
      </p:sp>
    </p:spTree>
  </p:cSld>
  <p:clrMapOvr>
    <a:masterClrMapping/>
  </p:clrMapOvr>
  <p:transition advClick="0" advTm="13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240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918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835150" y="1341438"/>
            <a:ext cx="5976938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b="1" dirty="0" err="1"/>
              <a:t>Екологодинамічна</a:t>
            </a:r>
            <a:r>
              <a:rPr lang="ru-RU" altLang="ru-RU" b="1" dirty="0"/>
              <a:t> </a:t>
            </a:r>
            <a:r>
              <a:rPr lang="ru-RU" altLang="ru-RU" b="1" dirty="0" err="1"/>
              <a:t>ситуація</a:t>
            </a:r>
            <a:endParaRPr lang="ru-RU" altLang="ru-RU" b="1" dirty="0"/>
          </a:p>
          <a:p>
            <a:pPr algn="ctr" eaLnBrk="1" hangingPunct="1"/>
            <a:r>
              <a:rPr lang="ru-RU" altLang="ru-RU" b="1" dirty="0"/>
              <a:t> </a:t>
            </a:r>
            <a:r>
              <a:rPr lang="ru-RU" altLang="ru-RU" b="1" dirty="0" err="1"/>
              <a:t>характеризується</a:t>
            </a:r>
            <a:r>
              <a:rPr lang="ru-RU" altLang="ru-RU" b="1" dirty="0"/>
              <a:t> </a:t>
            </a:r>
            <a:r>
              <a:rPr lang="ru-RU" altLang="ru-RU" b="1" dirty="0" err="1"/>
              <a:t>двома</a:t>
            </a:r>
            <a:r>
              <a:rPr lang="ru-RU" altLang="ru-RU" b="1" dirty="0"/>
              <a:t> </a:t>
            </a:r>
            <a:r>
              <a:rPr lang="ru-RU" altLang="ru-RU" b="1" dirty="0" err="1"/>
              <a:t>ознаками</a:t>
            </a:r>
            <a:r>
              <a:rPr lang="ru-RU" altLang="ru-RU" b="1" dirty="0"/>
              <a:t>: </a:t>
            </a:r>
            <a:endParaRPr lang="uk-UA" altLang="ru-RU" b="1" dirty="0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2698750" y="2420938"/>
            <a:ext cx="6477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938838" y="2420938"/>
            <a:ext cx="6477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82624" y="3213100"/>
            <a:ext cx="3673351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b="1" dirty="0" err="1"/>
              <a:t>динамічністю</a:t>
            </a:r>
            <a:r>
              <a:rPr lang="ru-RU" altLang="ru-RU" b="1" dirty="0"/>
              <a:t> як </a:t>
            </a:r>
          </a:p>
          <a:p>
            <a:pPr algn="ctr" eaLnBrk="1" hangingPunct="1"/>
            <a:r>
              <a:rPr lang="ru-RU" altLang="ru-RU" b="1" dirty="0" err="1"/>
              <a:t>безперервним</a:t>
            </a:r>
            <a:r>
              <a:rPr lang="ru-RU" altLang="ru-RU" b="1" dirty="0"/>
              <a:t> </a:t>
            </a:r>
            <a:r>
              <a:rPr lang="ru-RU" altLang="ru-RU" b="1" dirty="0" err="1"/>
              <a:t>надходженням</a:t>
            </a:r>
            <a:r>
              <a:rPr lang="ru-RU" altLang="ru-RU" b="1" dirty="0"/>
              <a:t> </a:t>
            </a:r>
          </a:p>
          <a:p>
            <a:pPr algn="ctr" eaLnBrk="1" hangingPunct="1"/>
            <a:r>
              <a:rPr lang="ru-RU" altLang="ru-RU" b="1" dirty="0" err="1"/>
              <a:t>забруднюючих</a:t>
            </a:r>
            <a:r>
              <a:rPr lang="ru-RU" altLang="ru-RU" b="1" dirty="0"/>
              <a:t> </a:t>
            </a:r>
            <a:r>
              <a:rPr lang="ru-RU" altLang="ru-RU" b="1" dirty="0" err="1"/>
              <a:t>речовин</a:t>
            </a:r>
            <a:r>
              <a:rPr lang="uk-UA" altLang="ru-RU" b="1" dirty="0"/>
              <a:t> 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435600" y="3213100"/>
            <a:ext cx="3024188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b="1" dirty="0" err="1"/>
              <a:t>відносною</a:t>
            </a:r>
            <a:r>
              <a:rPr lang="ru-RU" altLang="ru-RU" b="1" dirty="0"/>
              <a:t> </a:t>
            </a:r>
            <a:r>
              <a:rPr lang="ru-RU" altLang="ru-RU" b="1" dirty="0" err="1"/>
              <a:t>сталістю</a:t>
            </a:r>
            <a:r>
              <a:rPr lang="ru-RU" altLang="ru-RU" b="1" dirty="0"/>
              <a:t> </a:t>
            </a:r>
          </a:p>
          <a:p>
            <a:pPr algn="ctr" eaLnBrk="1" hangingPunct="1"/>
            <a:r>
              <a:rPr lang="ru-RU" altLang="ru-RU" b="1" dirty="0" err="1"/>
              <a:t>забруднюючих</a:t>
            </a:r>
            <a:endParaRPr lang="ru-RU" altLang="ru-RU" b="1" dirty="0"/>
          </a:p>
          <a:p>
            <a:pPr algn="ctr" eaLnBrk="1" hangingPunct="1"/>
            <a:r>
              <a:rPr lang="ru-RU" altLang="ru-RU" b="1" dirty="0"/>
              <a:t> </a:t>
            </a:r>
            <a:r>
              <a:rPr lang="ru-RU" altLang="ru-RU" b="1" dirty="0" err="1"/>
              <a:t>речовин,що</a:t>
            </a:r>
            <a:r>
              <a:rPr lang="ru-RU" altLang="ru-RU" b="1" dirty="0"/>
              <a:t> </a:t>
            </a:r>
            <a:r>
              <a:rPr lang="ru-RU" altLang="ru-RU" b="1" dirty="0" err="1"/>
              <a:t>виділяються</a:t>
            </a:r>
            <a:r>
              <a:rPr lang="uk-UA" altLang="ru-RU" b="1" dirty="0"/>
              <a:t> </a:t>
            </a:r>
          </a:p>
        </p:txBody>
      </p:sp>
    </p:spTree>
  </p:cSld>
  <p:clrMapOvr>
    <a:masterClrMapping/>
  </p:clrMapOvr>
  <p:transition advClick="0" advTm="11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65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65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945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  <p:bldP spid="18438" grpId="0" animBg="1"/>
      <p:bldP spid="18439" grpId="0" animBg="1"/>
      <p:bldP spid="1844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323850" y="188913"/>
            <a:ext cx="8351838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Дії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слідчого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у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разі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виявлення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забруднення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навколишнього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середовища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,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що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пов'язані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з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екологодинамічною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ситуацією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,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зводяться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до такого: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755650" y="1916113"/>
            <a:ext cx="777679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400" b="1" i="1" dirty="0"/>
              <a:t>1) </a:t>
            </a:r>
            <a:r>
              <a:rPr lang="ru-RU" altLang="ru-RU" sz="2400" b="1" i="1" dirty="0" err="1"/>
              <a:t>встановлюється</a:t>
            </a:r>
            <a:r>
              <a:rPr lang="ru-RU" altLang="ru-RU" sz="2400" b="1" i="1" dirty="0"/>
              <a:t> факт </a:t>
            </a:r>
            <a:r>
              <a:rPr lang="ru-RU" altLang="ru-RU" sz="2400" b="1" i="1" dirty="0" err="1"/>
              <a:t>забруднення</a:t>
            </a:r>
            <a:r>
              <a:rPr lang="ru-RU" altLang="ru-RU" sz="2400" b="1" i="1" dirty="0"/>
              <a:t>;</a:t>
            </a:r>
          </a:p>
          <a:p>
            <a:pPr eaLnBrk="1" hangingPunct="1"/>
            <a:r>
              <a:rPr lang="ru-RU" altLang="ru-RU" sz="2400" b="1" i="1" dirty="0"/>
              <a:t>2) </a:t>
            </a:r>
            <a:r>
              <a:rPr lang="ru-RU" altLang="ru-RU" sz="2400" b="1" i="1" dirty="0" err="1"/>
              <a:t>проводяться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перевірочні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дії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що</a:t>
            </a:r>
            <a:r>
              <a:rPr lang="ru-RU" altLang="ru-RU" sz="2400" b="1" i="1" dirty="0"/>
              <a:t> до початку та </a:t>
            </a:r>
            <a:r>
              <a:rPr lang="ru-RU" altLang="ru-RU" sz="2400" b="1" i="1" dirty="0" err="1"/>
              <a:t>закінчення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забруднення</a:t>
            </a:r>
            <a:r>
              <a:rPr lang="ru-RU" altLang="ru-RU" sz="2400" b="1" i="1" dirty="0"/>
              <a:t>;</a:t>
            </a:r>
          </a:p>
          <a:p>
            <a:pPr eaLnBrk="1" hangingPunct="1"/>
            <a:r>
              <a:rPr lang="ru-RU" altLang="ru-RU" sz="2400" b="1" i="1" dirty="0"/>
              <a:t>3) </a:t>
            </a:r>
            <a:r>
              <a:rPr lang="ru-RU" altLang="ru-RU" sz="2400" b="1" i="1" dirty="0" err="1"/>
              <a:t>встановлюється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територія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забруднення</a:t>
            </a:r>
            <a:r>
              <a:rPr lang="ru-RU" altLang="ru-RU" sz="2400" b="1" i="1" dirty="0"/>
              <a:t>;</a:t>
            </a:r>
          </a:p>
          <a:p>
            <a:pPr eaLnBrk="1" hangingPunct="1"/>
            <a:r>
              <a:rPr lang="ru-RU" altLang="ru-RU" sz="2400" b="1" i="1" dirty="0"/>
              <a:t>4) </a:t>
            </a:r>
            <a:r>
              <a:rPr lang="ru-RU" altLang="ru-RU" sz="2400" b="1" i="1" dirty="0" err="1"/>
              <a:t>наслідки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забруднення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атмосфери</a:t>
            </a:r>
            <a:r>
              <a:rPr lang="ru-RU" altLang="ru-RU" sz="2400" b="1" i="1" dirty="0"/>
              <a:t>, </a:t>
            </a:r>
            <a:r>
              <a:rPr lang="ru-RU" altLang="ru-RU" sz="2400" b="1" i="1" dirty="0" err="1"/>
              <a:t>вплив</a:t>
            </a:r>
            <a:r>
              <a:rPr lang="ru-RU" altLang="ru-RU" sz="2400" b="1" i="1" dirty="0"/>
              <a:t> на людей (</a:t>
            </a:r>
            <a:r>
              <a:rPr lang="ru-RU" altLang="ru-RU" sz="2400" b="1" i="1" dirty="0" err="1"/>
              <a:t>ступінь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отруєння</a:t>
            </a:r>
            <a:r>
              <a:rPr lang="ru-RU" altLang="ru-RU" sz="2400" b="1" i="1" dirty="0"/>
              <a:t>);</a:t>
            </a:r>
          </a:p>
          <a:p>
            <a:pPr eaLnBrk="1" hangingPunct="1"/>
            <a:r>
              <a:rPr lang="ru-RU" altLang="ru-RU" sz="2400" b="1" i="1" dirty="0"/>
              <a:t>5) </a:t>
            </a:r>
            <a:r>
              <a:rPr lang="ru-RU" altLang="ru-RU" sz="2400" b="1" i="1" dirty="0" err="1"/>
              <a:t>встановлюється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матеріальний</a:t>
            </a:r>
            <a:r>
              <a:rPr lang="ru-RU" altLang="ru-RU" sz="2400" b="1" i="1" dirty="0"/>
              <a:t> </a:t>
            </a:r>
            <a:r>
              <a:rPr lang="ru-RU" altLang="ru-RU" sz="2400" b="1" i="1" dirty="0" err="1"/>
              <a:t>збиток</a:t>
            </a:r>
            <a:r>
              <a:rPr lang="ru-RU" altLang="ru-RU" sz="2400" b="1" i="1" dirty="0"/>
              <a:t>, </a:t>
            </a:r>
            <a:r>
              <a:rPr lang="ru-RU" altLang="ru-RU" sz="2400" b="1" i="1" dirty="0" err="1"/>
              <a:t>що</a:t>
            </a:r>
            <a:r>
              <a:rPr lang="ru-RU" altLang="ru-RU" sz="2400" b="1" i="1" dirty="0"/>
              <a:t> нанесений </a:t>
            </a:r>
            <a:r>
              <a:rPr lang="ru-RU" altLang="ru-RU" sz="2400" b="1" i="1" dirty="0" err="1"/>
              <a:t>забрудненням</a:t>
            </a:r>
            <a:r>
              <a:rPr lang="ru-RU" altLang="ru-RU" sz="2400" b="1" i="1" dirty="0"/>
              <a:t> </a:t>
            </a:r>
            <a:r>
              <a:rPr lang="ru-RU" altLang="ru-RU" sz="2400" b="1" i="1" dirty="0" err="1"/>
              <a:t>довкілля</a:t>
            </a:r>
            <a:r>
              <a:rPr lang="ru-RU" altLang="ru-RU" sz="2400" b="1" i="1" dirty="0"/>
              <a:t>.</a:t>
            </a:r>
            <a:r>
              <a:rPr lang="uk-UA" altLang="ru-RU" sz="2400" b="1" i="1" dirty="0"/>
              <a:t> </a:t>
            </a:r>
          </a:p>
        </p:txBody>
      </p:sp>
    </p:spTree>
  </p:cSld>
  <p:clrMapOvr>
    <a:masterClrMapping/>
  </p:clrMapOvr>
  <p:transition spd="slow" advClick="0" advTm="1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82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84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86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484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FF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1187450" y="404813"/>
            <a:ext cx="6624638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Криміналістична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характеристика </a:t>
            </a: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злочинів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проти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довкілля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 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55650" y="1989138"/>
            <a:ext cx="7920038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uk-UA" sz="2800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Злочини проти довкілля поміщені в розділ VIII Кримінального кодексу і мають </a:t>
            </a:r>
            <a:r>
              <a:rPr lang="uk-UA" sz="24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22 статті </a:t>
            </a:r>
            <a:r>
              <a:rPr lang="uk-UA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uk-UA" sz="24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236-254</a:t>
            </a:r>
            <a:r>
              <a:rPr lang="uk-UA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).</a:t>
            </a:r>
            <a:r>
              <a:rPr lang="uk-UA" sz="2400" dirty="0"/>
              <a:t> </a:t>
            </a:r>
            <a:endParaRPr lang="uk-UA" sz="2400" dirty="0">
              <a:solidFill>
                <a:srgbClr val="0066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uk-UA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Розслідування злочинних порушень правил охорони оточуючого середовища вимагає з’ясування обставин, пов’язаних із системою “людина – техніка – оточуюче середовище.</a:t>
            </a:r>
            <a:r>
              <a:rPr lang="uk-UA" sz="2400" dirty="0"/>
              <a:t> 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uk-UA" sz="2000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sz="2400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Тому криміналістична методика розслідування даного виду злочинів використовує основні відомості в еколого-правовому механізмі управління якістю оточуючого природного середовища, стандартах якості, екологічному контролі.</a:t>
            </a:r>
            <a:r>
              <a:rPr lang="uk-UA" sz="2000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 spd="med" advClick="0" advTm="13000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19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4750"/>
                            </p:stCondLst>
                            <p:childTnLst>
                              <p:par>
                                <p:cTn id="27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Line 6"/>
          <p:cNvSpPr>
            <a:spLocks noChangeShapeType="1"/>
          </p:cNvSpPr>
          <p:nvPr/>
        </p:nvSpPr>
        <p:spPr bwMode="auto">
          <a:xfrm flipH="1">
            <a:off x="1258888" y="1268413"/>
            <a:ext cx="504825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427538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7092950" y="1268413"/>
            <a:ext cx="503238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179388" y="1844675"/>
            <a:ext cx="2987675" cy="2952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300" b="1" u="sng"/>
              <a:t>злочинні дії (бездіяльність) </a:t>
            </a:r>
          </a:p>
          <a:p>
            <a:pPr algn="ctr" eaLnBrk="1" hangingPunct="1"/>
            <a:r>
              <a:rPr lang="uk-UA" altLang="ru-RU" sz="1300" b="1" u="sng"/>
              <a:t>службових осіб</a:t>
            </a:r>
          </a:p>
          <a:p>
            <a:pPr algn="ctr" eaLnBrk="1" hangingPunct="1"/>
            <a:r>
              <a:rPr lang="uk-UA" altLang="ru-RU" sz="1300" b="1" u="sng"/>
              <a:t> (керівників підприємств, установ,</a:t>
            </a:r>
          </a:p>
          <a:p>
            <a:pPr algn="ctr" eaLnBrk="1" hangingPunct="1"/>
            <a:r>
              <a:rPr lang="uk-UA" altLang="ru-RU" sz="1300" b="1" u="sng"/>
              <a:t> організацій), а також інших осіб,</a:t>
            </a:r>
          </a:p>
          <a:p>
            <a:pPr algn="ctr" eaLnBrk="1" hangingPunct="1"/>
            <a:r>
              <a:rPr lang="uk-UA" altLang="ru-RU" sz="1300" b="1" u="sng"/>
              <a:t> які безпосередньо відповідають</a:t>
            </a:r>
          </a:p>
          <a:p>
            <a:pPr algn="ctr" eaLnBrk="1" hangingPunct="1"/>
            <a:r>
              <a:rPr lang="uk-UA" altLang="ru-RU" sz="1300" b="1" u="sng"/>
              <a:t> за встановлення </a:t>
            </a:r>
          </a:p>
          <a:p>
            <a:pPr algn="ctr" eaLnBrk="1" hangingPunct="1"/>
            <a:r>
              <a:rPr lang="uk-UA" altLang="ru-RU" sz="1300" b="1" u="sng"/>
              <a:t>та експлуатацію очисних споруд </a:t>
            </a:r>
          </a:p>
          <a:p>
            <a:pPr algn="ctr" eaLnBrk="1" hangingPunct="1"/>
            <a:r>
              <a:rPr lang="uk-UA" altLang="ru-RU" sz="1300" b="1" u="sng"/>
              <a:t>або виконують іншу роботу,</a:t>
            </a:r>
          </a:p>
          <a:p>
            <a:pPr algn="ctr" eaLnBrk="1" hangingPunct="1"/>
            <a:r>
              <a:rPr lang="uk-UA" altLang="ru-RU" sz="1300" b="1" u="sng"/>
              <a:t> пов'язану з транспортуванням</a:t>
            </a:r>
          </a:p>
          <a:p>
            <a:pPr algn="ctr" eaLnBrk="1" hangingPunct="1"/>
            <a:r>
              <a:rPr lang="uk-UA" altLang="ru-RU" sz="1300" b="1" u="sng"/>
              <a:t> відходів, викидів</a:t>
            </a:r>
          </a:p>
          <a:p>
            <a:pPr algn="ctr" eaLnBrk="1" hangingPunct="1"/>
            <a:r>
              <a:rPr lang="uk-UA" altLang="ru-RU" sz="1300" b="1" u="sng"/>
              <a:t> та їх знешкодженням, </a:t>
            </a:r>
          </a:p>
          <a:p>
            <a:pPr algn="ctr" eaLnBrk="1" hangingPunct="1"/>
            <a:r>
              <a:rPr lang="uk-UA" altLang="ru-RU" sz="1300" b="1" u="sng"/>
              <a:t>мають наслідком утворення</a:t>
            </a:r>
          </a:p>
          <a:p>
            <a:pPr algn="ctr" eaLnBrk="1" hangingPunct="1"/>
            <a:r>
              <a:rPr lang="uk-UA" altLang="ru-RU" sz="1300" b="1" u="sng"/>
              <a:t> певних комплексів — </a:t>
            </a:r>
          </a:p>
          <a:p>
            <a:pPr algn="ctr" eaLnBrk="1" hangingPunct="1"/>
            <a:r>
              <a:rPr lang="uk-UA" altLang="ru-RU" sz="1300" b="1" u="sng"/>
              <a:t>слідів у широкому</a:t>
            </a:r>
          </a:p>
          <a:p>
            <a:pPr algn="ctr" eaLnBrk="1" hangingPunct="1"/>
            <a:r>
              <a:rPr lang="uk-UA" altLang="ru-RU" sz="1300" b="1" u="sng"/>
              <a:t> та вузькому розумінні</a:t>
            </a:r>
            <a:r>
              <a:rPr lang="uk-UA" altLang="ru-RU" sz="1300"/>
              <a:t> </a:t>
            </a:r>
            <a:r>
              <a:rPr lang="uk-UA" altLang="ru-RU" sz="1300" b="1">
                <a:solidFill>
                  <a:schemeClr val="bg1"/>
                </a:solidFill>
              </a:rPr>
              <a:t>.</a:t>
            </a:r>
            <a:r>
              <a:rPr lang="uk-UA" altLang="ru-RU" sz="1300" b="1" u="sng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3276600" y="1844675"/>
            <a:ext cx="2879725" cy="2736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300" b="1" i="1" u="sng"/>
              <a:t>факти про вчинення</a:t>
            </a:r>
          </a:p>
          <a:p>
            <a:pPr algn="ctr" eaLnBrk="1" hangingPunct="1"/>
            <a:r>
              <a:rPr lang="uk-UA" altLang="ru-RU" sz="1300" b="1" i="1" u="sng"/>
              <a:t> вказаних</a:t>
            </a:r>
            <a:r>
              <a:rPr lang="ru-RU" altLang="ru-RU" sz="1300" b="1" i="1" u="sng"/>
              <a:t> </a:t>
            </a:r>
            <a:r>
              <a:rPr lang="uk-UA" altLang="ru-RU" sz="1300" b="1" i="1" u="sng"/>
              <a:t>злочинів</a:t>
            </a:r>
          </a:p>
          <a:p>
            <a:pPr algn="ctr" eaLnBrk="1" hangingPunct="1"/>
            <a:r>
              <a:rPr lang="ru-RU" altLang="ru-RU" sz="1300" b="1" i="1" u="sng"/>
              <a:t> </a:t>
            </a:r>
            <a:r>
              <a:rPr lang="uk-UA" altLang="ru-RU" sz="1300" b="1" i="1" u="sng"/>
              <a:t>відбиваються у розпорядженнях </a:t>
            </a:r>
          </a:p>
          <a:p>
            <a:pPr algn="ctr" eaLnBrk="1" hangingPunct="1"/>
            <a:r>
              <a:rPr lang="uk-UA" altLang="ru-RU" sz="1300" b="1" i="1" u="sng"/>
              <a:t>(письмових та усних) </a:t>
            </a:r>
          </a:p>
          <a:p>
            <a:pPr algn="ctr" eaLnBrk="1" hangingPunct="1"/>
            <a:r>
              <a:rPr lang="uk-UA" altLang="ru-RU" sz="1300" b="1" i="1" u="sng"/>
              <a:t>про зміну роботи очисних</a:t>
            </a:r>
          </a:p>
          <a:p>
            <a:pPr algn="ctr" eaLnBrk="1" hangingPunct="1"/>
            <a:r>
              <a:rPr lang="uk-UA" altLang="ru-RU" sz="1300" b="1" i="1" u="sng"/>
              <a:t> установок, про доручення</a:t>
            </a:r>
          </a:p>
          <a:p>
            <a:pPr algn="ctr" eaLnBrk="1" hangingPunct="1"/>
            <a:r>
              <a:rPr lang="uk-UA" altLang="ru-RU" sz="1300" b="1" i="1" u="sng"/>
              <a:t> обслуговування механізмів</a:t>
            </a:r>
          </a:p>
          <a:p>
            <a:pPr algn="ctr" eaLnBrk="1" hangingPunct="1"/>
            <a:r>
              <a:rPr lang="uk-UA" altLang="ru-RU" sz="1300" b="1" i="1" u="sng"/>
              <a:t> некомпетентним </a:t>
            </a:r>
          </a:p>
          <a:p>
            <a:pPr algn="ctr" eaLnBrk="1" hangingPunct="1"/>
            <a:r>
              <a:rPr lang="uk-UA" altLang="ru-RU" sz="1300" b="1" i="1" u="sng"/>
              <a:t>працівникам тощо,</a:t>
            </a:r>
          </a:p>
          <a:p>
            <a:pPr algn="ctr" eaLnBrk="1" hangingPunct="1"/>
            <a:r>
              <a:rPr lang="uk-UA" altLang="ru-RU" sz="1300" b="1" i="1" u="sng"/>
              <a:t> виявлення і аналіз яких дають </a:t>
            </a:r>
          </a:p>
          <a:p>
            <a:pPr algn="ctr" eaLnBrk="1" hangingPunct="1"/>
            <a:r>
              <a:rPr lang="uk-UA" altLang="ru-RU" sz="1300" b="1" i="1" u="sng"/>
              <a:t>змогу встановити</a:t>
            </a:r>
          </a:p>
          <a:p>
            <a:pPr algn="ctr" eaLnBrk="1" hangingPunct="1"/>
            <a:r>
              <a:rPr lang="uk-UA" altLang="ru-RU" sz="1300" b="1" i="1" u="sng"/>
              <a:t> безпосередні причини </a:t>
            </a:r>
          </a:p>
          <a:p>
            <a:pPr algn="ctr" eaLnBrk="1" hangingPunct="1"/>
            <a:r>
              <a:rPr lang="uk-UA" altLang="ru-RU" sz="1300" b="1" i="1" u="sng"/>
              <a:t>порушення</a:t>
            </a:r>
            <a:r>
              <a:rPr lang="ru-RU" altLang="ru-RU" sz="1300" b="1" i="1" u="sng"/>
              <a:t> </a:t>
            </a:r>
            <a:r>
              <a:rPr lang="uk-UA" altLang="ru-RU" sz="1300" b="1" i="1" u="sng"/>
              <a:t>екологічних правил</a:t>
            </a:r>
            <a:r>
              <a:rPr lang="uk-UA" altLang="ru-RU" sz="1300"/>
              <a:t> 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6227763" y="1844675"/>
            <a:ext cx="2771775" cy="3384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300" b="1" i="1" u="sng"/>
              <a:t>процес забруднення</a:t>
            </a:r>
          </a:p>
          <a:p>
            <a:pPr algn="ctr" eaLnBrk="1" hangingPunct="1"/>
            <a:r>
              <a:rPr lang="uk-UA" altLang="ru-RU" sz="1300" b="1" i="1" u="sng"/>
              <a:t> та його наслідки, </a:t>
            </a:r>
          </a:p>
          <a:p>
            <a:pPr algn="ctr" eaLnBrk="1" hangingPunct="1"/>
            <a:r>
              <a:rPr lang="uk-UA" altLang="ru-RU" sz="1300" b="1" i="1" u="sng"/>
              <a:t>що містяться у зміні </a:t>
            </a:r>
          </a:p>
          <a:p>
            <a:pPr algn="ctr" eaLnBrk="1" hangingPunct="1"/>
            <a:r>
              <a:rPr lang="uk-UA" altLang="ru-RU" sz="1300" b="1" i="1" u="sng"/>
              <a:t>фізичних, хімічних, </a:t>
            </a:r>
          </a:p>
          <a:p>
            <a:pPr algn="ctr" eaLnBrk="1" hangingPunct="1"/>
            <a:r>
              <a:rPr lang="uk-UA" altLang="ru-RU" sz="1300" b="1" i="1" u="sng"/>
              <a:t>біологічних властивостей </a:t>
            </a:r>
          </a:p>
          <a:p>
            <a:pPr algn="ctr" eaLnBrk="1" hangingPunct="1"/>
            <a:r>
              <a:rPr lang="uk-UA" altLang="ru-RU" sz="1300" b="1" i="1" u="sng"/>
              <a:t>вод, атмосферного</a:t>
            </a:r>
          </a:p>
          <a:p>
            <a:pPr algn="ctr" eaLnBrk="1" hangingPunct="1"/>
            <a:r>
              <a:rPr lang="uk-UA" altLang="ru-RU" sz="1300" b="1" i="1" u="sng"/>
              <a:t> повітря, забруднення</a:t>
            </a:r>
          </a:p>
          <a:p>
            <a:pPr algn="ctr" eaLnBrk="1" hangingPunct="1"/>
            <a:r>
              <a:rPr lang="uk-UA" altLang="ru-RU" sz="1300" b="1" i="1" u="sng"/>
              <a:t> їх шкідливими </a:t>
            </a:r>
          </a:p>
          <a:p>
            <a:pPr algn="ctr" eaLnBrk="1" hangingPunct="1"/>
            <a:r>
              <a:rPr lang="uk-UA" altLang="ru-RU" sz="1300" b="1" i="1" u="sng"/>
              <a:t>для здоров'я людей</a:t>
            </a:r>
          </a:p>
          <a:p>
            <a:pPr algn="ctr" eaLnBrk="1" hangingPunct="1"/>
            <a:r>
              <a:rPr lang="uk-UA" altLang="ru-RU" sz="1300" b="1" i="1" u="sng"/>
              <a:t> відходами промислового </a:t>
            </a:r>
          </a:p>
          <a:p>
            <a:pPr algn="ctr" eaLnBrk="1" hangingPunct="1"/>
            <a:r>
              <a:rPr lang="uk-UA" altLang="ru-RU" sz="1300" b="1" i="1" u="sng"/>
              <a:t>виробництва, призводить </a:t>
            </a:r>
          </a:p>
          <a:p>
            <a:pPr algn="ctr" eaLnBrk="1" hangingPunct="1"/>
            <a:r>
              <a:rPr lang="uk-UA" altLang="ru-RU" sz="1300" b="1" i="1" u="sng"/>
              <a:t>до утворення</a:t>
            </a:r>
          </a:p>
          <a:p>
            <a:pPr algn="ctr" eaLnBrk="1" hangingPunct="1"/>
            <a:r>
              <a:rPr lang="uk-UA" altLang="ru-RU" sz="1300" b="1" i="1" u="sng"/>
              <a:t> слідів — наслідків </a:t>
            </a:r>
          </a:p>
          <a:p>
            <a:pPr algn="ctr" eaLnBrk="1" hangingPunct="1"/>
            <a:r>
              <a:rPr lang="uk-UA" altLang="ru-RU" sz="1300" b="1" i="1" u="sng"/>
              <a:t>забруднення, пов'язаних </a:t>
            </a:r>
          </a:p>
          <a:p>
            <a:pPr algn="ctr" eaLnBrk="1" hangingPunct="1"/>
            <a:r>
              <a:rPr lang="uk-UA" altLang="ru-RU" sz="1300" b="1" i="1" u="sng"/>
              <a:t>з порушенням </a:t>
            </a:r>
          </a:p>
          <a:p>
            <a:pPr algn="ctr" eaLnBrk="1" hangingPunct="1"/>
            <a:r>
              <a:rPr lang="uk-UA" altLang="ru-RU" sz="1300" b="1" i="1" u="sng"/>
              <a:t>екологічного</a:t>
            </a:r>
            <a:r>
              <a:rPr lang="ru-RU" altLang="ru-RU" sz="1300" b="1" i="1" u="sng"/>
              <a:t> </a:t>
            </a:r>
            <a:r>
              <a:rPr lang="uk-UA" altLang="ru-RU" sz="1300" b="1" i="1" u="sng"/>
              <a:t>балансу, </a:t>
            </a:r>
          </a:p>
          <a:p>
            <a:pPr algn="ctr" eaLnBrk="1" hangingPunct="1"/>
            <a:r>
              <a:rPr lang="uk-UA" altLang="ru-RU" sz="1300" b="1" i="1" u="sng"/>
              <a:t>захворюваннями тощо;</a:t>
            </a:r>
            <a:r>
              <a:rPr lang="uk-UA" altLang="ru-RU" sz="1300"/>
              <a:t> </a:t>
            </a:r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3203575" y="1268413"/>
            <a:ext cx="0" cy="403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1908175" y="5300663"/>
            <a:ext cx="4032250" cy="1008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300" b="1" u="sng"/>
              <a:t>своєрідність сфери створення і знаходження </a:t>
            </a:r>
          </a:p>
          <a:p>
            <a:pPr algn="ctr" eaLnBrk="1" hangingPunct="1"/>
            <a:r>
              <a:rPr lang="uk-UA" altLang="ru-RU" sz="1300" b="1" u="sng"/>
              <a:t>слідів (водної, повітряної) </a:t>
            </a:r>
          </a:p>
          <a:p>
            <a:pPr algn="ctr" eaLnBrk="1" hangingPunct="1"/>
            <a:r>
              <a:rPr lang="uk-UA" altLang="ru-RU" sz="1300" b="1" u="sng"/>
              <a:t>відбивається на їх стійкості, сприяє їх </a:t>
            </a:r>
          </a:p>
          <a:p>
            <a:pPr algn="ctr" eaLnBrk="1" hangingPunct="1"/>
            <a:r>
              <a:rPr lang="uk-UA" altLang="ru-RU" sz="1300" b="1" u="sng"/>
              <a:t>пересуванню, значному поширенню тощо</a:t>
            </a:r>
            <a:r>
              <a:rPr lang="uk-UA" altLang="ru-RU" sz="1300"/>
              <a:t>. </a:t>
            </a:r>
          </a:p>
        </p:txBody>
      </p:sp>
      <p:sp>
        <p:nvSpPr>
          <p:cNvPr id="5130" name="Прямоугольник 1"/>
          <p:cNvSpPr>
            <a:spLocks noChangeArrowheads="1"/>
          </p:cNvSpPr>
          <p:nvPr/>
        </p:nvSpPr>
        <p:spPr bwMode="auto">
          <a:xfrm>
            <a:off x="1673225" y="188913"/>
            <a:ext cx="5419725" cy="1079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3200">
                <a:latin typeface="Times New Roman" pitchFamily="18" charset="0"/>
                <a:cs typeface="Times New Roman" pitchFamily="18" charset="0"/>
              </a:rPr>
              <a:t>Криміналістична характеристика </a:t>
            </a:r>
            <a:endParaRPr lang="ru-RU" alt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13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8250"/>
                            </p:stCondLst>
                            <p:childTnLst>
                              <p:par>
                                <p:cTn id="23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2650"/>
                            </p:stCondLst>
                            <p:childTnLst>
                              <p:par>
                                <p:cTn id="2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885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9350"/>
                            </p:stCondLst>
                            <p:childTnLst>
                              <p:par>
                                <p:cTn id="39" presetID="4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199" grpId="0" animBg="1"/>
      <p:bldP spid="8200" grpId="0" animBg="1"/>
      <p:bldP spid="8201" grpId="0" animBg="1"/>
      <p:bldP spid="8202" grpId="0" animBg="1"/>
      <p:bldP spid="8203" grpId="0" animBg="1"/>
      <p:bldP spid="8206" grpId="0" animBg="1"/>
      <p:bldP spid="82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124075" y="620713"/>
            <a:ext cx="2951163" cy="86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/>
              <a:t>Законодавче</a:t>
            </a:r>
          </a:p>
          <a:p>
            <a:pPr algn="ctr" eaLnBrk="1" hangingPunct="1"/>
            <a:r>
              <a:rPr lang="uk-UA" altLang="ru-RU"/>
              <a:t>регулювання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H="1">
            <a:off x="1116013" y="981075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1116013" y="981075"/>
            <a:ext cx="0" cy="381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116013" y="2133600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1116013" y="3284538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116013" y="4797425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2124075" y="1773238"/>
            <a:ext cx="5689600" cy="86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1300"/>
              <a:t>Законом України«Про охорону навколишнього природного середовища»</a:t>
            </a:r>
            <a:endParaRPr lang="uk-UA" altLang="ru-RU" sz="1300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2124075" y="2852738"/>
            <a:ext cx="5689600" cy="86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1200"/>
              <a:t> </a:t>
            </a:r>
            <a:r>
              <a:rPr lang="ru-RU" altLang="ru-RU" sz="1300"/>
              <a:t>земельним, водним, лісовим законодавством, законодавством</a:t>
            </a:r>
          </a:p>
          <a:p>
            <a:pPr algn="ctr" eaLnBrk="1" hangingPunct="1"/>
            <a:r>
              <a:rPr lang="ru-RU" altLang="ru-RU" sz="1300"/>
              <a:t> про надра, охорону атмосферного повітря, охорону та використання </a:t>
            </a:r>
          </a:p>
          <a:p>
            <a:pPr algn="ctr" eaLnBrk="1" hangingPunct="1"/>
            <a:r>
              <a:rPr lang="ru-RU" altLang="ru-RU" sz="1300"/>
              <a:t>рослинного та тваринного світу та іншим спеціальним законодавством</a:t>
            </a:r>
            <a:r>
              <a:rPr lang="ru-RU" altLang="ru-RU" sz="1200"/>
              <a:t>.</a:t>
            </a:r>
            <a:endParaRPr lang="uk-UA" altLang="ru-RU" sz="1200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2052638" y="4076700"/>
            <a:ext cx="6192837" cy="12239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300"/>
              <a:t>Під час розслідування</a:t>
            </a:r>
            <a:r>
              <a:rPr lang="ru-RU" altLang="ru-RU" sz="1300"/>
              <a:t> </a:t>
            </a:r>
            <a:r>
              <a:rPr lang="uk-UA" altLang="ru-RU" sz="1300"/>
              <a:t>екологічних злочинів</a:t>
            </a:r>
            <a:r>
              <a:rPr lang="uk-UA" altLang="ru-RU" sz="1300" b="1"/>
              <a:t> </a:t>
            </a:r>
            <a:r>
              <a:rPr lang="uk-UA" altLang="ru-RU" sz="1300"/>
              <a:t>необхідно</a:t>
            </a:r>
          </a:p>
          <a:p>
            <a:pPr algn="ctr" eaLnBrk="1" hangingPunct="1"/>
            <a:r>
              <a:rPr lang="uk-UA" altLang="ru-RU" sz="1300"/>
              <a:t> враховувати низку важливих положень, що містяться в законах України </a:t>
            </a:r>
          </a:p>
          <a:p>
            <a:pPr algn="ctr" eaLnBrk="1" hangingPunct="1"/>
            <a:r>
              <a:rPr lang="uk-UA" altLang="ru-RU" sz="1300"/>
              <a:t>«Про охорону атмосферного повітря», «Про тваринний світ»,</a:t>
            </a:r>
          </a:p>
          <a:p>
            <a:pPr algn="ctr" eaLnBrk="1" hangingPunct="1"/>
            <a:r>
              <a:rPr lang="uk-UA" altLang="ru-RU" sz="1300"/>
              <a:t> «Про природно-заповідний фонд України»,</a:t>
            </a:r>
          </a:p>
          <a:p>
            <a:pPr algn="ctr" eaLnBrk="1" hangingPunct="1"/>
            <a:r>
              <a:rPr lang="uk-UA" altLang="ru-RU" sz="1300"/>
              <a:t> «Про поводження з радіоактивними відходами»,</a:t>
            </a:r>
          </a:p>
          <a:p>
            <a:pPr algn="ctr" eaLnBrk="1" hangingPunct="1"/>
            <a:r>
              <a:rPr lang="uk-UA" altLang="ru-RU" sz="1300"/>
              <a:t> «Про використання ядерної енергії та радіаційну безпеку» </a:t>
            </a:r>
          </a:p>
        </p:txBody>
      </p:sp>
    </p:spTree>
  </p:cSld>
  <p:clrMapOvr>
    <a:masterClrMapping/>
  </p:clrMapOvr>
  <p:transition spd="med" advClick="0" advTm="13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1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0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900"/>
                            </p:stCondLst>
                            <p:childTnLst>
                              <p:par>
                                <p:cTn id="47" presetID="4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4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9300"/>
                            </p:stCondLst>
                            <p:childTnLst>
                              <p:par>
                                <p:cTn id="63" presetID="4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375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10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5250"/>
                            </p:stCondLst>
                            <p:childTnLst>
                              <p:par>
                                <p:cTn id="75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8550"/>
                            </p:stCondLst>
                            <p:childTnLst>
                              <p:par>
                                <p:cTn id="83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 tmFilter="0,0; .5, 1; 1, 1"/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2450"/>
                            </p:stCondLst>
                            <p:childTnLst>
                              <p:par>
                                <p:cTn id="91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 tmFilter="0,0; .5, 1; 1, 1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35950"/>
                            </p:stCondLst>
                            <p:childTnLst>
                              <p:par>
                                <p:cTn id="99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38700"/>
                            </p:stCondLst>
                            <p:childTnLst>
                              <p:par>
                                <p:cTn id="107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 tmFilter="0,0; .5, 1; 1, 1"/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41650"/>
                            </p:stCondLst>
                            <p:childTnLst>
                              <p:par>
                                <p:cTn id="115" presetID="4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4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2" grpId="0" animBg="1"/>
      <p:bldP spid="4103" grpId="0" animBg="1"/>
      <p:bldP spid="4104" grpId="0" animBg="1"/>
      <p:bldP spid="4105" grpId="0" animBg="1"/>
      <p:bldP spid="4107" grpId="0" build="allAtOnce" animBg="1"/>
      <p:bldP spid="4108" grpId="0" build="allAtOnce" animBg="1"/>
      <p:bldP spid="4109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11188" y="2205038"/>
            <a:ext cx="8065268" cy="48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000" b="1" dirty="0"/>
              <a:t> який об'єкт зазнав забруднення (ділянка землі, водоймище тощо);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000" b="1" dirty="0"/>
              <a:t> в чому саме виявилось забруднення;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000" b="1" dirty="0"/>
              <a:t> які наслідки сталися в результаті порушення правил скидання неочищених і не знешкоджених стічних вод, викидів чи відходів у водоймище або шкідливих відходів виробництва в атмосферу, забруднення моря шкідливими речовинами;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000" b="1" dirty="0"/>
              <a:t> які матеріальні збитки заподіяні внаслідок цього;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000" b="1" dirty="0"/>
              <a:t> чи містить дане порушення ознаки складу злочину або правопорушення, що тягне відповідальність за статтями </a:t>
            </a:r>
            <a:r>
              <a:rPr lang="uk-UA" altLang="ru-RU" sz="2000" b="1" dirty="0" err="1"/>
              <a:t>КпАП</a:t>
            </a:r>
            <a:r>
              <a:rPr lang="uk-UA" altLang="ru-RU" sz="2000" b="1" dirty="0"/>
              <a:t>;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uk-UA" altLang="ru-RU" dirty="0"/>
              <a:t>	</a:t>
            </a:r>
          </a:p>
        </p:txBody>
      </p:sp>
      <p:sp>
        <p:nvSpPr>
          <p:cNvPr id="7171" name="WordArt 6"/>
          <p:cNvSpPr>
            <a:spLocks noChangeArrowheads="1" noChangeShapeType="1" noTextEdit="1"/>
          </p:cNvSpPr>
          <p:nvPr/>
        </p:nvSpPr>
        <p:spPr bwMode="auto">
          <a:xfrm>
            <a:off x="287338" y="260350"/>
            <a:ext cx="8856662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У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процесі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планування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слідства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необхідно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з'ясувати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обставини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:</a:t>
            </a:r>
          </a:p>
        </p:txBody>
      </p:sp>
    </p:spTree>
  </p:cSld>
  <p:clrMapOvr>
    <a:masterClrMapping/>
  </p:clrMapOvr>
  <p:transition spd="slow" advClick="0" advTm="13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2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52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428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708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4"/>
          <p:cNvSpPr>
            <a:spLocks noChangeArrowheads="1" noChangeShapeType="1" noTextEdit="1"/>
          </p:cNvSpPr>
          <p:nvPr/>
        </p:nvSpPr>
        <p:spPr bwMode="auto">
          <a:xfrm>
            <a:off x="287338" y="260350"/>
            <a:ext cx="8856662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У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процесі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планування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слідства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необхідно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з'ясувати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обставини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11188" y="2205038"/>
            <a:ext cx="8065268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200" b="1" dirty="0" smtClean="0"/>
              <a:t> місцезнаходження безпосереднього джерела забруднення, характер його діяльності та технології виробництва;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200" b="1" dirty="0" smtClean="0"/>
              <a:t> час викиду відходів і виявлення його наслідків;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200" b="1" dirty="0" smtClean="0"/>
              <a:t> які екологічні правила порушені;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200" b="1" dirty="0" smtClean="0"/>
              <a:t>хто винний у їх порушенні;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200" b="1" dirty="0" smtClean="0"/>
              <a:t> мотиви порушень, якими керувались винні особи;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200" b="1" dirty="0" smtClean="0"/>
              <a:t> які умови сприяли порушенню екологічних правил.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uk-UA" altLang="ru-RU" dirty="0"/>
              <a:t>	</a:t>
            </a:r>
          </a:p>
        </p:txBody>
      </p:sp>
    </p:spTree>
  </p:cSld>
  <p:clrMapOvr>
    <a:masterClrMapping/>
  </p:clrMapOvr>
  <p:transition advClick="0" advTm="1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8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976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168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436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22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05305" y="1556792"/>
            <a:ext cx="8281292" cy="5193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1700" dirty="0"/>
              <a:t> </a:t>
            </a:r>
            <a:r>
              <a:rPr lang="uk-UA" altLang="ru-RU" sz="1700" dirty="0" smtClean="0"/>
              <a:t>На початку досудового розслідування по кримінальним правопорушенням про злочини проти довкілля необхідно </a:t>
            </a:r>
            <a:r>
              <a:rPr lang="uk-UA" altLang="ru-RU" sz="1700" dirty="0"/>
              <a:t>враховувати, що дані злочини вважаються закінченими з моменту настання наслідків (забруднення) і вони створювали реальну можливість спричинення шкоди здоров’ю людині або сільськогосподарському виробництву чи рибним запасам.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1700" dirty="0"/>
              <a:t> При вирішенні питання про </a:t>
            </a:r>
            <a:r>
              <a:rPr lang="uk-UA" altLang="ru-RU" sz="1700" dirty="0" smtClean="0"/>
              <a:t>початок досудового розслідування та внесення відомостей про злочин до Єдиного реєстру досудових розслідувань </a:t>
            </a:r>
            <a:r>
              <a:rPr lang="uk-UA" altLang="ru-RU" sz="1700" dirty="0"/>
              <a:t>необхідні знання стандартів якості оточуючого природного середовища – єдиних нормативів, затверджених компетентними органами. 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1700" dirty="0"/>
              <a:t> Екологічні стандарти встановлюють гранично допустимі нормативи шкідливого антропогенного впливу на середовище, перебільшення якого створює загрозу збереження оптимальних умов існування людини і його зовнішнього оточення.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1700" dirty="0"/>
              <a:t> Встановлені нормативи гранично допустимих концентрацій (ГДК) забруднюючих речовин в атмосфері, воді, ґрунті, рівнів шкідливих фізичних впливів на атмосферне повітря, інших хімічних, біологічних факторів, а також нормативи гранично допустимого навантаження (ГДН) на природне середовище. </a:t>
            </a:r>
          </a:p>
        </p:txBody>
      </p:sp>
      <p:sp>
        <p:nvSpPr>
          <p:cNvPr id="9219" name="WordArt 5"/>
          <p:cNvSpPr>
            <a:spLocks noChangeArrowheads="1" noChangeShapeType="1" noTextEdit="1"/>
          </p:cNvSpPr>
          <p:nvPr/>
        </p:nvSpPr>
        <p:spPr bwMode="auto">
          <a:xfrm>
            <a:off x="611188" y="260351"/>
            <a:ext cx="8425308" cy="108041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Розслідування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злочинів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проти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довкілля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advClick="0" advTm="12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6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29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188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287338" y="260351"/>
            <a:ext cx="8856662" cy="108041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Розслідування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злочинів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</a:p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проти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довкілля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11661" y="1556792"/>
            <a:ext cx="8209284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400" b="1" dirty="0"/>
              <a:t> Виробничо-господарські структури покликані лімітувати параметри виробничо-господарської діяльності певного об’єкта в плані екологічного захисту зовнішнього середовища, це нормативи гранично допустимих викидів шкідливих речовин, а також технологічні, містобудівні, рекреаційні та інші нормативи господарської діяльності.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ь"/>
            </a:pPr>
            <a:r>
              <a:rPr lang="uk-UA" altLang="ru-RU" sz="2400" b="1" dirty="0"/>
              <a:t> При необхідності слідчий проводить перевірочні дії: − бере пояснення </a:t>
            </a:r>
            <a:r>
              <a:rPr lang="uk-UA" altLang="ru-RU" sz="2400" b="1" dirty="0" smtClean="0"/>
              <a:t>у </a:t>
            </a:r>
            <a:r>
              <a:rPr lang="uk-UA" altLang="ru-RU" sz="2400" b="1" dirty="0"/>
              <a:t>окремих громадян або посадових осіб; − вилучає документи з метою встановлення підстав для </a:t>
            </a:r>
            <a:r>
              <a:rPr lang="uk-UA" altLang="ru-RU" sz="2400" b="1" dirty="0" smtClean="0"/>
              <a:t>початку досудового розслідування кримінального правопорушення </a:t>
            </a:r>
            <a:r>
              <a:rPr lang="uk-UA" altLang="ru-RU" sz="2400" b="1" dirty="0"/>
              <a:t>за ознаками встановлених статей КК. </a:t>
            </a:r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5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835150" y="476250"/>
            <a:ext cx="4970463" cy="93662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b="1" dirty="0"/>
              <a:t>ОБСТАВИНИ,ЯКІ ПІДЛЯГАЮТЬ</a:t>
            </a:r>
          </a:p>
          <a:p>
            <a:pPr algn="ctr" eaLnBrk="1" hangingPunct="1"/>
            <a:r>
              <a:rPr lang="uk-UA" altLang="ru-RU" b="1" dirty="0"/>
              <a:t>ВСТАНОВЛЕННЮ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1116013" y="1412875"/>
            <a:ext cx="792162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8313" y="2205038"/>
            <a:ext cx="1295400" cy="790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200" dirty="0"/>
              <a:t> </a:t>
            </a:r>
            <a:r>
              <a:rPr lang="uk-UA" altLang="ru-RU" sz="1200" b="1" dirty="0"/>
              <a:t>який об’єкт</a:t>
            </a:r>
          </a:p>
          <a:p>
            <a:pPr algn="ctr" eaLnBrk="1" hangingPunct="1"/>
            <a:r>
              <a:rPr lang="uk-UA" altLang="ru-RU" sz="1200" b="1" dirty="0"/>
              <a:t> піддався </a:t>
            </a:r>
          </a:p>
          <a:p>
            <a:pPr algn="ctr" eaLnBrk="1" hangingPunct="1"/>
            <a:r>
              <a:rPr lang="uk-UA" altLang="ru-RU" sz="1200" b="1" dirty="0"/>
              <a:t>забрудненню 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1763713" y="1412875"/>
            <a:ext cx="720725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468313" y="3429000"/>
            <a:ext cx="1582737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200" b="1" dirty="0"/>
              <a:t>хто винний </a:t>
            </a:r>
          </a:p>
          <a:p>
            <a:pPr algn="ctr" eaLnBrk="1" hangingPunct="1"/>
            <a:r>
              <a:rPr lang="uk-UA" altLang="ru-RU" sz="1200" b="1" dirty="0"/>
              <a:t>в їх порушенні 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3059113" y="14128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2268538" y="2205038"/>
            <a:ext cx="1439862" cy="792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200" b="1" dirty="0"/>
              <a:t>в чому проявилось</a:t>
            </a:r>
          </a:p>
          <a:p>
            <a:pPr algn="ctr" eaLnBrk="1" hangingPunct="1"/>
            <a:r>
              <a:rPr lang="uk-UA" altLang="ru-RU" sz="1200" b="1" dirty="0"/>
              <a:t> забруднення</a:t>
            </a:r>
            <a:r>
              <a:rPr lang="uk-UA" altLang="ru-RU" b="1" dirty="0"/>
              <a:t> 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4356100" y="1412875"/>
            <a:ext cx="360363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427538" y="4149725"/>
            <a:ext cx="1584622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200" b="1" dirty="0"/>
              <a:t>які екологічні </a:t>
            </a:r>
          </a:p>
          <a:p>
            <a:pPr algn="ctr" eaLnBrk="1" hangingPunct="1"/>
            <a:r>
              <a:rPr lang="uk-UA" altLang="ru-RU" sz="1200" b="1" dirty="0"/>
              <a:t>правила порушені</a:t>
            </a:r>
            <a:r>
              <a:rPr lang="uk-UA" altLang="ru-RU" b="1" dirty="0"/>
              <a:t> </a:t>
            </a: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5292725" y="14128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43438" y="2205038"/>
            <a:ext cx="15843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200" b="1" dirty="0"/>
              <a:t>які наслідки настали</a:t>
            </a:r>
          </a:p>
          <a:p>
            <a:pPr algn="ctr" eaLnBrk="1" hangingPunct="1"/>
            <a:r>
              <a:rPr lang="uk-UA" altLang="ru-RU" sz="1200" b="1" dirty="0"/>
              <a:t> в результаті </a:t>
            </a:r>
          </a:p>
          <a:p>
            <a:pPr algn="ctr" eaLnBrk="1" hangingPunct="1"/>
            <a:r>
              <a:rPr lang="uk-UA" altLang="ru-RU" sz="1200" b="1" dirty="0"/>
              <a:t>забруднення </a:t>
            </a:r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6588125" y="1412875"/>
            <a:ext cx="43180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6300788" y="3789363"/>
            <a:ext cx="2519684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200" b="1" dirty="0"/>
              <a:t>чи маються ознаки злочину, </a:t>
            </a:r>
          </a:p>
          <a:p>
            <a:pPr algn="ctr" eaLnBrk="1" hangingPunct="1"/>
            <a:r>
              <a:rPr lang="uk-UA" altLang="ru-RU" sz="1200" b="1" dirty="0"/>
              <a:t>чи це адміністративний</a:t>
            </a:r>
          </a:p>
          <a:p>
            <a:pPr algn="ctr" eaLnBrk="1" hangingPunct="1"/>
            <a:r>
              <a:rPr lang="uk-UA" altLang="ru-RU" sz="1200" b="1" dirty="0"/>
              <a:t> проступок </a:t>
            </a: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6804025" y="1412875"/>
            <a:ext cx="4318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6948488" y="2205038"/>
            <a:ext cx="1439862" cy="719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200" b="1" dirty="0"/>
              <a:t>які спричинені </a:t>
            </a:r>
          </a:p>
          <a:p>
            <a:pPr algn="ctr" eaLnBrk="1" hangingPunct="1"/>
            <a:r>
              <a:rPr lang="uk-UA" altLang="ru-RU" sz="1200" b="1" dirty="0"/>
              <a:t>матеріальні збитки </a:t>
            </a: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 flipH="1">
            <a:off x="3635375" y="1412875"/>
            <a:ext cx="288925" cy="381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3997325" y="1412875"/>
            <a:ext cx="358775" cy="4321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1908175" y="5229225"/>
            <a:ext cx="1871663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200" b="1" dirty="0"/>
              <a:t>мотиви допущених</a:t>
            </a:r>
          </a:p>
          <a:p>
            <a:pPr algn="ctr" eaLnBrk="1" hangingPunct="1"/>
            <a:r>
              <a:rPr lang="uk-UA" altLang="ru-RU" sz="1200" b="1" dirty="0"/>
              <a:t> порушень </a:t>
            </a:r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4211638" y="5734050"/>
            <a:ext cx="1800522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ru-RU" sz="1200" b="1" dirty="0"/>
              <a:t>умови, що </a:t>
            </a:r>
          </a:p>
          <a:p>
            <a:pPr algn="ctr" eaLnBrk="1" hangingPunct="1"/>
            <a:r>
              <a:rPr lang="uk-UA" altLang="ru-RU" sz="1200" b="1" dirty="0"/>
              <a:t>сприяли порушенню</a:t>
            </a:r>
          </a:p>
          <a:p>
            <a:pPr algn="ctr" eaLnBrk="1" hangingPunct="1"/>
            <a:r>
              <a:rPr lang="uk-UA" altLang="ru-RU" sz="1200" b="1" dirty="0"/>
              <a:t> екологічних правил </a:t>
            </a:r>
          </a:p>
        </p:txBody>
      </p:sp>
    </p:spTree>
  </p:cSld>
  <p:clrMapOvr>
    <a:masterClrMapping/>
  </p:clrMapOvr>
  <p:transition spd="med" advClick="0" advTm="13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35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1" presetID="45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45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53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9700"/>
                            </p:stCondLst>
                            <p:childTnLst>
                              <p:par>
                                <p:cTn id="59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2650"/>
                            </p:stCondLst>
                            <p:childTnLst>
                              <p:par>
                                <p:cTn id="65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9250"/>
                            </p:stCondLst>
                            <p:childTnLst>
                              <p:par>
                                <p:cTn id="71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365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465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5650"/>
                            </p:stCondLst>
                            <p:childTnLst>
                              <p:par>
                                <p:cTn id="85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9350"/>
                            </p:stCondLst>
                            <p:childTnLst>
                              <p:par>
                                <p:cTn id="91" presetID="45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  <p:bldP spid="10246" grpId="0" animBg="1"/>
      <p:bldP spid="10247" grpId="0" animBg="1"/>
      <p:bldP spid="10248" grpId="0" animBg="1"/>
      <p:bldP spid="10249" grpId="0" animBg="1"/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uk-U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uk-U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1043</Words>
  <Application>Microsoft Office PowerPoint</Application>
  <PresentationFormat>Экран (4:3)</PresentationFormat>
  <Paragraphs>163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Оформление по умолчанию</vt:lpstr>
      <vt:lpstr>РОЗСЛІДУВАННЯ ЗЛОЧИНІВ ПРОТИ ДОВКІЛЛЯ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Під час розслідування екологічних злочинів слідчий, використовуючи дані криміналістичного аналізу, обставин і слідів, з'ясовує умови, що сприяли злочинним порушенням правил екологічної безпеки, до яких можуть належати: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Admin</cp:lastModifiedBy>
  <cp:revision>21</cp:revision>
  <dcterms:created xsi:type="dcterms:W3CDTF">2011-12-14T08:08:08Z</dcterms:created>
  <dcterms:modified xsi:type="dcterms:W3CDTF">2014-04-17T09:49:23Z</dcterms:modified>
</cp:coreProperties>
</file>