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A4EB4A-4024-47FE-A6CB-0CB921D46824}" type="datetimeFigureOut">
              <a:rPr lang="en-US" smtClean="0"/>
              <a:t>2/17/2026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9D71C4-22E9-4C04-B657-855176B0B9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55426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A4EB4A-4024-47FE-A6CB-0CB921D46824}" type="datetimeFigureOut">
              <a:rPr lang="en-US" smtClean="0"/>
              <a:t>2/17/2026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9D71C4-22E9-4C04-B657-855176B0B9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93777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A4EB4A-4024-47FE-A6CB-0CB921D46824}" type="datetimeFigureOut">
              <a:rPr lang="en-US" smtClean="0"/>
              <a:t>2/17/2026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9D71C4-22E9-4C04-B657-855176B0B9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53629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A4EB4A-4024-47FE-A6CB-0CB921D46824}" type="datetimeFigureOut">
              <a:rPr lang="en-US" smtClean="0"/>
              <a:t>2/17/2026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9D71C4-22E9-4C04-B657-855176B0B9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19851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A4EB4A-4024-47FE-A6CB-0CB921D46824}" type="datetimeFigureOut">
              <a:rPr lang="en-US" smtClean="0"/>
              <a:t>2/17/2026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9D71C4-22E9-4C04-B657-855176B0B9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19951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A4EB4A-4024-47FE-A6CB-0CB921D46824}" type="datetimeFigureOut">
              <a:rPr lang="en-US" smtClean="0"/>
              <a:t>2/17/2026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9D71C4-22E9-4C04-B657-855176B0B9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57312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A4EB4A-4024-47FE-A6CB-0CB921D46824}" type="datetimeFigureOut">
              <a:rPr lang="en-US" smtClean="0"/>
              <a:t>2/17/2026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9D71C4-22E9-4C04-B657-855176B0B9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52136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A4EB4A-4024-47FE-A6CB-0CB921D46824}" type="datetimeFigureOut">
              <a:rPr lang="en-US" smtClean="0"/>
              <a:t>2/17/2026</a:t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9D71C4-22E9-4C04-B657-855176B0B9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69556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A4EB4A-4024-47FE-A6CB-0CB921D46824}" type="datetimeFigureOut">
              <a:rPr lang="en-US" smtClean="0"/>
              <a:t>2/17/2026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9D71C4-22E9-4C04-B657-855176B0B9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88255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A4EB4A-4024-47FE-A6CB-0CB921D46824}" type="datetimeFigureOut">
              <a:rPr lang="en-US" smtClean="0"/>
              <a:t>2/17/2026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9D71C4-22E9-4C04-B657-855176B0B9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55079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A4EB4A-4024-47FE-A6CB-0CB921D46824}" type="datetimeFigureOut">
              <a:rPr lang="en-US" smtClean="0"/>
              <a:t>2/17/2026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9D71C4-22E9-4C04-B657-855176B0B9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3943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A4EB4A-4024-47FE-A6CB-0CB921D46824}" type="datetimeFigureOut">
              <a:rPr lang="en-US" smtClean="0"/>
              <a:t>2/17/2026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9D71C4-22E9-4C04-B657-855176B0B9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03509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err="1" smtClean="0"/>
              <a:t>Стратегії</a:t>
            </a:r>
            <a:r>
              <a:rPr lang="ru-RU" dirty="0" smtClean="0"/>
              <a:t> та </a:t>
            </a:r>
            <a:r>
              <a:rPr lang="ru-RU" dirty="0" err="1" smtClean="0"/>
              <a:t>моделі</a:t>
            </a:r>
            <a:r>
              <a:rPr lang="ru-RU" dirty="0" smtClean="0"/>
              <a:t> </a:t>
            </a:r>
            <a:r>
              <a:rPr lang="ru-RU" dirty="0" err="1" smtClean="0"/>
              <a:t>управління</a:t>
            </a:r>
            <a:r>
              <a:rPr lang="ru-RU" dirty="0" smtClean="0"/>
              <a:t> </a:t>
            </a:r>
            <a:r>
              <a:rPr lang="ru-RU" dirty="0" err="1" smtClean="0"/>
              <a:t>продажем</a:t>
            </a:r>
            <a:endParaRPr lang="en-US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337251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497024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Приклад </a:t>
            </a:r>
            <a:r>
              <a:rPr lang="ru-RU" dirty="0" err="1" smtClean="0"/>
              <a:t>стратегії</a:t>
            </a:r>
            <a:r>
              <a:rPr lang="ru-RU" dirty="0" smtClean="0"/>
              <a:t> </a:t>
            </a:r>
            <a:r>
              <a:rPr lang="ru-RU" dirty="0" err="1" smtClean="0"/>
              <a:t>продажів</a:t>
            </a:r>
            <a:r>
              <a:rPr lang="ru-RU" dirty="0" smtClean="0"/>
              <a:t/>
            </a:r>
            <a:br>
              <a:rPr lang="ru-RU" dirty="0" smtClean="0"/>
            </a:b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744582"/>
            <a:ext cx="10515600" cy="5930537"/>
          </a:xfrm>
        </p:spPr>
        <p:txBody>
          <a:bodyPr>
            <a:normAutofit/>
          </a:bodyPr>
          <a:lstStyle/>
          <a:p>
            <a:r>
              <a:rPr lang="ru-RU" b="1" dirty="0" err="1" smtClean="0"/>
              <a:t>Інтертоп</a:t>
            </a:r>
            <a:r>
              <a:rPr lang="ru-RU" b="1" dirty="0" smtClean="0"/>
              <a:t>: сила </a:t>
            </a:r>
            <a:r>
              <a:rPr lang="ru-RU" b="1" dirty="0" err="1" smtClean="0"/>
              <a:t>омніканальності</a:t>
            </a:r>
            <a:endParaRPr lang="ru-RU" b="1" dirty="0" smtClean="0"/>
          </a:p>
          <a:p>
            <a:r>
              <a:rPr lang="ru-RU" dirty="0" smtClean="0"/>
              <a:t>Мережа </a:t>
            </a:r>
            <a:r>
              <a:rPr lang="ru-RU" dirty="0" err="1" smtClean="0"/>
              <a:t>магазинів</a:t>
            </a:r>
            <a:r>
              <a:rPr lang="ru-RU" dirty="0" smtClean="0"/>
              <a:t> </a:t>
            </a:r>
            <a:r>
              <a:rPr lang="ru-RU" dirty="0" err="1" smtClean="0"/>
              <a:t>взуття</a:t>
            </a:r>
            <a:r>
              <a:rPr lang="ru-RU" dirty="0" smtClean="0"/>
              <a:t> </a:t>
            </a:r>
            <a:r>
              <a:rPr lang="ru-RU" dirty="0" err="1" smtClean="0"/>
              <a:t>Інтертоп</a:t>
            </a:r>
            <a:r>
              <a:rPr lang="ru-RU" dirty="0" smtClean="0"/>
              <a:t> – </a:t>
            </a:r>
            <a:r>
              <a:rPr lang="ru-RU" dirty="0" err="1" smtClean="0"/>
              <a:t>яскравий</a:t>
            </a:r>
            <a:r>
              <a:rPr lang="ru-RU" dirty="0" smtClean="0"/>
              <a:t> приклад </a:t>
            </a:r>
            <a:r>
              <a:rPr lang="ru-RU" dirty="0" err="1" smtClean="0"/>
              <a:t>успішної</a:t>
            </a:r>
            <a:r>
              <a:rPr lang="ru-RU" dirty="0" smtClean="0"/>
              <a:t> </a:t>
            </a:r>
            <a:r>
              <a:rPr lang="ru-RU" dirty="0" err="1" smtClean="0"/>
              <a:t>омніканальної</a:t>
            </a:r>
            <a:r>
              <a:rPr lang="ru-RU" dirty="0" smtClean="0"/>
              <a:t> </a:t>
            </a:r>
            <a:r>
              <a:rPr lang="ru-RU" dirty="0" err="1" smtClean="0"/>
              <a:t>стратегії</a:t>
            </a:r>
            <a:r>
              <a:rPr lang="ru-RU" dirty="0" smtClean="0"/>
              <a:t> продажу. </a:t>
            </a:r>
            <a:r>
              <a:rPr lang="ru-RU" dirty="0" err="1" smtClean="0"/>
              <a:t>Компанія</a:t>
            </a:r>
            <a:r>
              <a:rPr lang="ru-RU" dirty="0" smtClean="0"/>
              <a:t> </a:t>
            </a:r>
            <a:r>
              <a:rPr lang="ru-RU" dirty="0" err="1" smtClean="0"/>
              <a:t>зуміла</a:t>
            </a:r>
            <a:r>
              <a:rPr lang="ru-RU" dirty="0" smtClean="0"/>
              <a:t> </a:t>
            </a:r>
            <a:r>
              <a:rPr lang="ru-RU" dirty="0" err="1" smtClean="0"/>
              <a:t>об’єднати</a:t>
            </a:r>
            <a:r>
              <a:rPr lang="ru-RU" dirty="0" smtClean="0"/>
              <a:t> офлайн і онлайн канали в </a:t>
            </a:r>
            <a:r>
              <a:rPr lang="ru-RU" dirty="0" err="1" smtClean="0"/>
              <a:t>єдину</a:t>
            </a:r>
            <a:r>
              <a:rPr lang="ru-RU" dirty="0" smtClean="0"/>
              <a:t> </a:t>
            </a:r>
            <a:r>
              <a:rPr lang="ru-RU" dirty="0" err="1" smtClean="0"/>
              <a:t>екосистему</a:t>
            </a:r>
            <a:r>
              <a:rPr lang="ru-RU" dirty="0" smtClean="0"/>
              <a:t>:</a:t>
            </a:r>
          </a:p>
          <a:p>
            <a:r>
              <a:rPr lang="ru-RU" dirty="0" smtClean="0"/>
              <a:t>    </a:t>
            </a:r>
            <a:r>
              <a:rPr lang="ru-RU" dirty="0" err="1" smtClean="0"/>
              <a:t>Впровадила</a:t>
            </a:r>
            <a:r>
              <a:rPr lang="ru-RU" dirty="0" smtClean="0"/>
              <a:t> </a:t>
            </a:r>
            <a:r>
              <a:rPr lang="ru-RU" dirty="0" err="1" smtClean="0"/>
              <a:t>єдину</a:t>
            </a:r>
            <a:r>
              <a:rPr lang="ru-RU" dirty="0" smtClean="0"/>
              <a:t> базу </a:t>
            </a:r>
            <a:r>
              <a:rPr lang="ru-RU" dirty="0" err="1" smtClean="0"/>
              <a:t>клієнтів</a:t>
            </a:r>
            <a:r>
              <a:rPr lang="ru-RU" dirty="0" smtClean="0"/>
              <a:t> та </a:t>
            </a:r>
            <a:r>
              <a:rPr lang="ru-RU" dirty="0" err="1" smtClean="0"/>
              <a:t>історію</a:t>
            </a:r>
            <a:r>
              <a:rPr lang="ru-RU" dirty="0" smtClean="0"/>
              <a:t> покупок</a:t>
            </a:r>
          </a:p>
          <a:p>
            <a:r>
              <a:rPr lang="ru-RU" dirty="0" smtClean="0"/>
              <a:t>    Створила </a:t>
            </a:r>
            <a:r>
              <a:rPr lang="ru-RU" dirty="0" err="1" smtClean="0"/>
              <a:t>безшовний</a:t>
            </a:r>
            <a:r>
              <a:rPr lang="ru-RU" dirty="0" smtClean="0"/>
              <a:t> </a:t>
            </a:r>
            <a:r>
              <a:rPr lang="ru-RU" dirty="0" err="1" smtClean="0"/>
              <a:t>досвід</a:t>
            </a:r>
            <a:r>
              <a:rPr lang="ru-RU" dirty="0" smtClean="0"/>
              <a:t> </a:t>
            </a:r>
            <a:r>
              <a:rPr lang="ru-RU" dirty="0" err="1" smtClean="0"/>
              <a:t>між</a:t>
            </a:r>
            <a:r>
              <a:rPr lang="ru-RU" dirty="0" smtClean="0"/>
              <a:t> каналами (</a:t>
            </a:r>
            <a:r>
              <a:rPr lang="ru-RU" dirty="0" err="1" smtClean="0"/>
              <a:t>замовлення</a:t>
            </a:r>
            <a:r>
              <a:rPr lang="ru-RU" dirty="0" smtClean="0"/>
              <a:t> онлайн – </a:t>
            </a:r>
            <a:r>
              <a:rPr lang="ru-RU" dirty="0" err="1" smtClean="0"/>
              <a:t>примірка</a:t>
            </a:r>
            <a:r>
              <a:rPr lang="ru-RU" dirty="0" smtClean="0"/>
              <a:t> в </a:t>
            </a:r>
            <a:r>
              <a:rPr lang="ru-RU" dirty="0" err="1" smtClean="0"/>
              <a:t>магазині</a:t>
            </a:r>
            <a:r>
              <a:rPr lang="ru-RU" dirty="0" smtClean="0"/>
              <a:t>)</a:t>
            </a:r>
          </a:p>
          <a:p>
            <a:r>
              <a:rPr lang="ru-RU" dirty="0" smtClean="0"/>
              <a:t>    </a:t>
            </a:r>
            <a:r>
              <a:rPr lang="ru-RU" dirty="0" err="1" smtClean="0"/>
              <a:t>Персоналізувала</a:t>
            </a:r>
            <a:r>
              <a:rPr lang="ru-RU" dirty="0" smtClean="0"/>
              <a:t> </a:t>
            </a:r>
            <a:r>
              <a:rPr lang="ru-RU" dirty="0" err="1" smtClean="0"/>
              <a:t>пропозиції</a:t>
            </a:r>
            <a:r>
              <a:rPr lang="ru-RU" dirty="0" smtClean="0"/>
              <a:t> на </a:t>
            </a:r>
            <a:r>
              <a:rPr lang="ru-RU" dirty="0" err="1" smtClean="0"/>
              <a:t>основі</a:t>
            </a:r>
            <a:r>
              <a:rPr lang="ru-RU" dirty="0" smtClean="0"/>
              <a:t> </a:t>
            </a:r>
            <a:r>
              <a:rPr lang="ru-RU" dirty="0" err="1" smtClean="0"/>
              <a:t>даних</a:t>
            </a:r>
            <a:r>
              <a:rPr lang="ru-RU" dirty="0" smtClean="0"/>
              <a:t> про </a:t>
            </a:r>
            <a:r>
              <a:rPr lang="ru-RU" dirty="0" err="1" smtClean="0"/>
              <a:t>клієнтів</a:t>
            </a:r>
            <a:endParaRPr lang="ru-RU" dirty="0" smtClean="0"/>
          </a:p>
          <a:p>
            <a:r>
              <a:rPr lang="ru-RU" dirty="0" err="1" smtClean="0"/>
              <a:t>Результати</a:t>
            </a:r>
            <a:r>
              <a:rPr lang="ru-RU" dirty="0" smtClean="0"/>
              <a:t>: </a:t>
            </a:r>
            <a:r>
              <a:rPr lang="ru-RU" dirty="0" err="1" smtClean="0"/>
              <a:t>Трикратне</a:t>
            </a:r>
            <a:r>
              <a:rPr lang="ru-RU" dirty="0" smtClean="0"/>
              <a:t> </a:t>
            </a:r>
            <a:r>
              <a:rPr lang="ru-RU" dirty="0" err="1" smtClean="0"/>
              <a:t>зростання</a:t>
            </a:r>
            <a:r>
              <a:rPr lang="ru-RU" dirty="0" smtClean="0"/>
              <a:t> </a:t>
            </a:r>
            <a:r>
              <a:rPr lang="ru-RU" dirty="0" err="1" smtClean="0"/>
              <a:t>загальних</a:t>
            </a:r>
            <a:r>
              <a:rPr lang="ru-RU" dirty="0" smtClean="0"/>
              <a:t> </a:t>
            </a:r>
            <a:r>
              <a:rPr lang="ru-RU" dirty="0" err="1" smtClean="0"/>
              <a:t>продажів</a:t>
            </a:r>
            <a:r>
              <a:rPr lang="ru-RU" dirty="0" smtClean="0"/>
              <a:t>, </a:t>
            </a:r>
            <a:r>
              <a:rPr lang="ru-RU" dirty="0" err="1" smtClean="0"/>
              <a:t>збільшення</a:t>
            </a:r>
            <a:r>
              <a:rPr lang="ru-RU" dirty="0" smtClean="0"/>
              <a:t> онлайн-</a:t>
            </a:r>
            <a:r>
              <a:rPr lang="ru-RU" dirty="0" err="1" smtClean="0"/>
              <a:t>продажів</a:t>
            </a:r>
            <a:r>
              <a:rPr lang="ru-RU" dirty="0" smtClean="0"/>
              <a:t> на 71%. </a:t>
            </a:r>
            <a:r>
              <a:rPr lang="ru-RU" dirty="0" err="1" smtClean="0"/>
              <a:t>Сьогодні</a:t>
            </a:r>
            <a:r>
              <a:rPr lang="ru-RU" dirty="0" smtClean="0"/>
              <a:t> </a:t>
            </a:r>
            <a:r>
              <a:rPr lang="ru-RU" dirty="0" err="1" smtClean="0"/>
              <a:t>омніканальна</a:t>
            </a:r>
            <a:r>
              <a:rPr lang="ru-RU" dirty="0" smtClean="0"/>
              <a:t> модель </a:t>
            </a:r>
            <a:r>
              <a:rPr lang="ru-RU" dirty="0" err="1" smtClean="0"/>
              <a:t>формує</a:t>
            </a:r>
            <a:r>
              <a:rPr lang="ru-RU" dirty="0" smtClean="0"/>
              <a:t> 50% онлайн-каналу </a:t>
            </a:r>
            <a:r>
              <a:rPr lang="ru-RU" dirty="0" err="1" smtClean="0"/>
              <a:t>компанії</a:t>
            </a:r>
            <a:r>
              <a:rPr lang="ru-RU" dirty="0" smtClean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478346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61256" y="0"/>
            <a:ext cx="11930743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dirty="0" smtClean="0"/>
          </a:p>
          <a:p>
            <a:r>
              <a:rPr lang="ru-RU" b="1" dirty="0" smtClean="0"/>
              <a:t>МХП: </a:t>
            </a:r>
            <a:r>
              <a:rPr lang="ru-RU" b="1" dirty="0" err="1" smtClean="0"/>
              <a:t>інтеграція</a:t>
            </a:r>
            <a:r>
              <a:rPr lang="ru-RU" b="1" dirty="0" smtClean="0"/>
              <a:t> по </a:t>
            </a:r>
            <a:r>
              <a:rPr lang="ru-RU" b="1" dirty="0" err="1" smtClean="0"/>
              <a:t>всьому</a:t>
            </a:r>
            <a:r>
              <a:rPr lang="ru-RU" b="1" dirty="0" smtClean="0"/>
              <a:t> </a:t>
            </a:r>
            <a:r>
              <a:rPr lang="ru-RU" b="1" dirty="0" err="1" smtClean="0"/>
              <a:t>ланцюжку</a:t>
            </a:r>
            <a:r>
              <a:rPr lang="ru-RU" b="1" dirty="0" smtClean="0"/>
              <a:t> </a:t>
            </a:r>
            <a:r>
              <a:rPr lang="ru-RU" b="1" dirty="0" err="1" smtClean="0"/>
              <a:t>створення</a:t>
            </a:r>
            <a:r>
              <a:rPr lang="ru-RU" b="1" dirty="0" smtClean="0"/>
              <a:t> </a:t>
            </a:r>
            <a:r>
              <a:rPr lang="ru-RU" b="1" dirty="0" err="1" smtClean="0"/>
              <a:t>цінності</a:t>
            </a:r>
            <a:endParaRPr lang="ru-RU" b="1" dirty="0" smtClean="0"/>
          </a:p>
          <a:p>
            <a:r>
              <a:rPr lang="ru-RU" dirty="0" err="1" smtClean="0"/>
              <a:t>Кулінарна</a:t>
            </a:r>
            <a:r>
              <a:rPr lang="ru-RU" dirty="0" smtClean="0"/>
              <a:t> </a:t>
            </a:r>
            <a:r>
              <a:rPr lang="ru-RU" dirty="0" err="1" smtClean="0"/>
              <a:t>компанія</a:t>
            </a:r>
            <a:r>
              <a:rPr lang="ru-RU" dirty="0" smtClean="0"/>
              <a:t> МХП </a:t>
            </a:r>
            <a:r>
              <a:rPr lang="ru-RU" dirty="0" err="1" smtClean="0"/>
              <a:t>демонструє</a:t>
            </a:r>
            <a:r>
              <a:rPr lang="ru-RU" dirty="0" smtClean="0"/>
              <a:t>, як </a:t>
            </a:r>
            <a:r>
              <a:rPr lang="ru-RU" dirty="0" err="1" smtClean="0"/>
              <a:t>стратегія</a:t>
            </a:r>
            <a:r>
              <a:rPr lang="ru-RU" dirty="0" smtClean="0"/>
              <a:t> продажу товару </a:t>
            </a:r>
            <a:r>
              <a:rPr lang="ru-RU" dirty="0" err="1" smtClean="0"/>
              <a:t>може</a:t>
            </a:r>
            <a:r>
              <a:rPr lang="ru-RU" dirty="0" smtClean="0"/>
              <a:t> </a:t>
            </a:r>
            <a:r>
              <a:rPr lang="ru-RU" dirty="0" err="1" smtClean="0"/>
              <a:t>охоплювати</a:t>
            </a:r>
            <a:r>
              <a:rPr lang="ru-RU" dirty="0" smtClean="0"/>
              <a:t> весь </a:t>
            </a:r>
            <a:r>
              <a:rPr lang="ru-RU" dirty="0" err="1" smtClean="0"/>
              <a:t>процес</a:t>
            </a:r>
            <a:r>
              <a:rPr lang="ru-RU" dirty="0" smtClean="0"/>
              <a:t> </a:t>
            </a:r>
            <a:r>
              <a:rPr lang="ru-RU" dirty="0" err="1" smtClean="0"/>
              <a:t>від</a:t>
            </a:r>
            <a:r>
              <a:rPr lang="ru-RU" dirty="0" smtClean="0"/>
              <a:t> </a:t>
            </a:r>
            <a:r>
              <a:rPr lang="ru-RU" dirty="0" err="1" smtClean="0"/>
              <a:t>виробництва</a:t>
            </a:r>
            <a:r>
              <a:rPr lang="ru-RU" dirty="0" smtClean="0"/>
              <a:t> до </a:t>
            </a:r>
            <a:r>
              <a:rPr lang="ru-RU" dirty="0" err="1" smtClean="0"/>
              <a:t>кінцевого</a:t>
            </a:r>
            <a:r>
              <a:rPr lang="ru-RU" dirty="0" smtClean="0"/>
              <a:t> </a:t>
            </a:r>
            <a:r>
              <a:rPr lang="ru-RU" dirty="0" err="1" smtClean="0"/>
              <a:t>споживача</a:t>
            </a:r>
            <a:r>
              <a:rPr lang="ru-RU" dirty="0" smtClean="0"/>
              <a:t>: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dirty="0" smtClean="0"/>
              <a:t>    Фокус на </a:t>
            </a:r>
            <a:r>
              <a:rPr lang="ru-RU" dirty="0" err="1" smtClean="0"/>
              <a:t>продукції</a:t>
            </a:r>
            <a:r>
              <a:rPr lang="ru-RU" dirty="0" smtClean="0"/>
              <a:t> з </a:t>
            </a:r>
            <a:r>
              <a:rPr lang="ru-RU" dirty="0" err="1" smtClean="0"/>
              <a:t>доданою</a:t>
            </a:r>
            <a:r>
              <a:rPr lang="ru-RU" dirty="0" smtClean="0"/>
              <a:t> </a:t>
            </a:r>
            <a:r>
              <a:rPr lang="ru-RU" dirty="0" err="1" smtClean="0"/>
              <a:t>цінністю</a:t>
            </a:r>
            <a:endParaRPr lang="ru-RU" dirty="0" smtClean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dirty="0" smtClean="0"/>
              <a:t>    </a:t>
            </a:r>
            <a:r>
              <a:rPr lang="ru-RU" dirty="0" err="1" smtClean="0"/>
              <a:t>Вибудовування</a:t>
            </a:r>
            <a:r>
              <a:rPr lang="ru-RU" dirty="0" smtClean="0"/>
              <a:t> </a:t>
            </a:r>
            <a:r>
              <a:rPr lang="ru-RU" dirty="0" err="1" smtClean="0"/>
              <a:t>довгострокових</a:t>
            </a:r>
            <a:r>
              <a:rPr lang="ru-RU" dirty="0" smtClean="0"/>
              <a:t> </a:t>
            </a:r>
            <a:r>
              <a:rPr lang="ru-RU" dirty="0" err="1" smtClean="0"/>
              <a:t>партнерських</a:t>
            </a:r>
            <a:r>
              <a:rPr lang="ru-RU" dirty="0" smtClean="0"/>
              <a:t> </a:t>
            </a:r>
            <a:r>
              <a:rPr lang="ru-RU" dirty="0" err="1" smtClean="0"/>
              <a:t>відносин</a:t>
            </a:r>
            <a:r>
              <a:rPr lang="ru-RU" dirty="0" smtClean="0"/>
              <a:t> з ритейлом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dirty="0" smtClean="0"/>
              <a:t>    </a:t>
            </a:r>
            <a:r>
              <a:rPr lang="ru-RU" dirty="0" err="1" smtClean="0"/>
              <a:t>Розвиток</a:t>
            </a:r>
            <a:r>
              <a:rPr lang="ru-RU" dirty="0" smtClean="0"/>
              <a:t> </a:t>
            </a:r>
            <a:r>
              <a:rPr lang="ru-RU" dirty="0" err="1" smtClean="0"/>
              <a:t>власних</a:t>
            </a:r>
            <a:r>
              <a:rPr lang="ru-RU" dirty="0" smtClean="0"/>
              <a:t> </a:t>
            </a:r>
            <a:r>
              <a:rPr lang="ru-RU" dirty="0" err="1" smtClean="0"/>
              <a:t>каналів</a:t>
            </a:r>
            <a:r>
              <a:rPr lang="ru-RU" dirty="0" smtClean="0"/>
              <a:t> продажу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dirty="0" smtClean="0"/>
              <a:t>    </a:t>
            </a:r>
            <a:r>
              <a:rPr lang="ru-RU" dirty="0" err="1" smtClean="0"/>
              <a:t>Використання</a:t>
            </a:r>
            <a:r>
              <a:rPr lang="ru-RU" dirty="0" smtClean="0"/>
              <a:t> </a:t>
            </a:r>
            <a:r>
              <a:rPr lang="ru-RU" dirty="0" err="1" smtClean="0"/>
              <a:t>аналітики</a:t>
            </a:r>
            <a:r>
              <a:rPr lang="ru-RU" dirty="0" smtClean="0"/>
              <a:t> для </a:t>
            </a:r>
            <a:r>
              <a:rPr lang="ru-RU" dirty="0" err="1" smtClean="0"/>
              <a:t>оптимізації</a:t>
            </a:r>
            <a:r>
              <a:rPr lang="ru-RU" dirty="0" smtClean="0"/>
              <a:t> </a:t>
            </a:r>
            <a:r>
              <a:rPr lang="ru-RU" dirty="0" err="1" smtClean="0"/>
              <a:t>асортименту</a:t>
            </a:r>
            <a:endParaRPr lang="ru-RU" dirty="0" smtClean="0"/>
          </a:p>
          <a:p>
            <a:endParaRPr lang="ru-RU" dirty="0" smtClean="0"/>
          </a:p>
          <a:p>
            <a:r>
              <a:rPr lang="ru-RU" dirty="0" err="1" smtClean="0"/>
              <a:t>Результати</a:t>
            </a:r>
            <a:r>
              <a:rPr lang="ru-RU" dirty="0" smtClean="0"/>
              <a:t>: </a:t>
            </a:r>
            <a:r>
              <a:rPr lang="ru-RU" dirty="0" err="1" smtClean="0"/>
              <a:t>Стабільне</a:t>
            </a:r>
            <a:r>
              <a:rPr lang="ru-RU" dirty="0" smtClean="0"/>
              <a:t> </a:t>
            </a:r>
            <a:r>
              <a:rPr lang="ru-RU" dirty="0" err="1" smtClean="0"/>
              <a:t>зростання</a:t>
            </a:r>
            <a:r>
              <a:rPr lang="ru-RU" dirty="0" smtClean="0"/>
              <a:t> </a:t>
            </a:r>
            <a:r>
              <a:rPr lang="ru-RU" dirty="0" err="1" smtClean="0"/>
              <a:t>навіть</a:t>
            </a:r>
            <a:r>
              <a:rPr lang="ru-RU" dirty="0" smtClean="0"/>
              <a:t> у </a:t>
            </a:r>
            <a:r>
              <a:rPr lang="ru-RU" dirty="0" err="1" smtClean="0"/>
              <a:t>кризові</a:t>
            </a:r>
            <a:r>
              <a:rPr lang="ru-RU" dirty="0" smtClean="0"/>
              <a:t> </a:t>
            </a:r>
            <a:r>
              <a:rPr lang="ru-RU" dirty="0" err="1" smtClean="0"/>
              <a:t>періоди</a:t>
            </a:r>
            <a:r>
              <a:rPr lang="ru-RU" dirty="0" smtClean="0"/>
              <a:t>, </a:t>
            </a:r>
            <a:r>
              <a:rPr lang="ru-RU" dirty="0" err="1" smtClean="0"/>
              <a:t>висока</a:t>
            </a:r>
            <a:r>
              <a:rPr lang="ru-RU" dirty="0" smtClean="0"/>
              <a:t> </a:t>
            </a:r>
            <a:r>
              <a:rPr lang="ru-RU" dirty="0" err="1" smtClean="0"/>
              <a:t>лояльність</a:t>
            </a:r>
            <a:r>
              <a:rPr lang="ru-RU" dirty="0" smtClean="0"/>
              <a:t> </a:t>
            </a:r>
            <a:r>
              <a:rPr lang="ru-RU" dirty="0" err="1" smtClean="0"/>
              <a:t>партнерів</a:t>
            </a:r>
            <a:r>
              <a:rPr lang="ru-RU" dirty="0" smtClean="0"/>
              <a:t> і </a:t>
            </a:r>
            <a:r>
              <a:rPr lang="ru-RU" dirty="0" err="1" smtClean="0"/>
              <a:t>кінцевих</a:t>
            </a:r>
            <a:r>
              <a:rPr lang="ru-RU" dirty="0" smtClean="0"/>
              <a:t> </a:t>
            </a:r>
            <a:r>
              <a:rPr lang="ru-RU" dirty="0" err="1" smtClean="0"/>
              <a:t>споживачів</a:t>
            </a:r>
            <a:r>
              <a:rPr lang="ru-RU" dirty="0" smtClean="0"/>
              <a:t>.</a:t>
            </a:r>
          </a:p>
          <a:p>
            <a:endParaRPr lang="en-US" dirty="0" smtClean="0"/>
          </a:p>
          <a:p>
            <a:r>
              <a:rPr lang="en-US" b="1" dirty="0" err="1" smtClean="0"/>
              <a:t>Rozetka</a:t>
            </a:r>
            <a:r>
              <a:rPr lang="en-US" b="1" dirty="0" smtClean="0"/>
              <a:t>: </a:t>
            </a:r>
            <a:r>
              <a:rPr lang="ru-RU" b="1" dirty="0" err="1" smtClean="0"/>
              <a:t>стратегія</a:t>
            </a:r>
            <a:r>
              <a:rPr lang="ru-RU" b="1" dirty="0" smtClean="0"/>
              <a:t> </a:t>
            </a:r>
            <a:r>
              <a:rPr lang="ru-RU" b="1" dirty="0" err="1" smtClean="0"/>
              <a:t>маркетплейсу</a:t>
            </a:r>
            <a:endParaRPr lang="ru-RU" b="1" dirty="0" smtClean="0"/>
          </a:p>
          <a:p>
            <a:endParaRPr lang="ru-RU" dirty="0" smtClean="0"/>
          </a:p>
          <a:p>
            <a:r>
              <a:rPr lang="en-US" dirty="0" err="1" smtClean="0"/>
              <a:t>Rozetka</a:t>
            </a:r>
            <a:r>
              <a:rPr lang="en-US" dirty="0" smtClean="0"/>
              <a:t> </a:t>
            </a:r>
            <a:r>
              <a:rPr lang="ru-RU" dirty="0" err="1" smtClean="0"/>
              <a:t>перетворилася</a:t>
            </a:r>
            <a:r>
              <a:rPr lang="ru-RU" dirty="0" smtClean="0"/>
              <a:t> з </a:t>
            </a:r>
            <a:r>
              <a:rPr lang="ru-RU" dirty="0" err="1" smtClean="0"/>
              <a:t>інтернет</a:t>
            </a:r>
            <a:r>
              <a:rPr lang="ru-RU" dirty="0" smtClean="0"/>
              <a:t>-магазину </a:t>
            </a:r>
            <a:r>
              <a:rPr lang="ru-RU" dirty="0" err="1" smtClean="0"/>
              <a:t>електроніки</a:t>
            </a:r>
            <a:r>
              <a:rPr lang="ru-RU" dirty="0" smtClean="0"/>
              <a:t> на </a:t>
            </a:r>
            <a:r>
              <a:rPr lang="ru-RU" dirty="0" err="1" smtClean="0"/>
              <a:t>повноцінний</a:t>
            </a:r>
            <a:r>
              <a:rPr lang="ru-RU" dirty="0" smtClean="0"/>
              <a:t> </a:t>
            </a:r>
            <a:r>
              <a:rPr lang="ru-RU" dirty="0" err="1" smtClean="0"/>
              <a:t>маркетплейс</a:t>
            </a:r>
            <a:r>
              <a:rPr lang="ru-RU" dirty="0" smtClean="0"/>
              <a:t>, </a:t>
            </a:r>
            <a:r>
              <a:rPr lang="ru-RU" dirty="0" err="1" smtClean="0"/>
              <a:t>демонструючи</a:t>
            </a:r>
            <a:r>
              <a:rPr lang="ru-RU" dirty="0" smtClean="0"/>
              <a:t> </a:t>
            </a:r>
            <a:r>
              <a:rPr lang="ru-RU" dirty="0" err="1" smtClean="0"/>
              <a:t>ефективність</a:t>
            </a:r>
            <a:r>
              <a:rPr lang="ru-RU" dirty="0" smtClean="0"/>
              <a:t> </a:t>
            </a:r>
            <a:r>
              <a:rPr lang="ru-RU" dirty="0" err="1" smtClean="0"/>
              <a:t>стратегії</a:t>
            </a:r>
            <a:r>
              <a:rPr lang="ru-RU" dirty="0" smtClean="0"/>
              <a:t> </a:t>
            </a:r>
            <a:r>
              <a:rPr lang="ru-RU" dirty="0" err="1" smtClean="0"/>
              <a:t>розвитку</a:t>
            </a:r>
            <a:r>
              <a:rPr lang="ru-RU" dirty="0" smtClean="0"/>
              <a:t> </a:t>
            </a:r>
            <a:r>
              <a:rPr lang="ru-RU" dirty="0" err="1" smtClean="0"/>
              <a:t>продажів</a:t>
            </a:r>
            <a:r>
              <a:rPr lang="ru-RU" dirty="0" smtClean="0"/>
              <a:t>:</a:t>
            </a:r>
          </a:p>
          <a:p>
            <a:endParaRPr lang="ru-RU" dirty="0" smtClean="0"/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dirty="0" smtClean="0"/>
              <a:t>    </a:t>
            </a:r>
            <a:r>
              <a:rPr lang="ru-RU" dirty="0" err="1" smtClean="0"/>
              <a:t>Розширення</a:t>
            </a:r>
            <a:r>
              <a:rPr lang="ru-RU" dirty="0" smtClean="0"/>
              <a:t> </a:t>
            </a:r>
            <a:r>
              <a:rPr lang="ru-RU" dirty="0" err="1" smtClean="0"/>
              <a:t>асортименту</a:t>
            </a:r>
            <a:r>
              <a:rPr lang="ru-RU" dirty="0" smtClean="0"/>
              <a:t> за </a:t>
            </a:r>
            <a:r>
              <a:rPr lang="ru-RU" dirty="0" err="1" smtClean="0"/>
              <a:t>рахунок</a:t>
            </a:r>
            <a:r>
              <a:rPr lang="ru-RU" dirty="0" smtClean="0"/>
              <a:t> </a:t>
            </a:r>
            <a:r>
              <a:rPr lang="ru-RU" dirty="0" err="1" smtClean="0"/>
              <a:t>партнерів</a:t>
            </a:r>
            <a:endParaRPr lang="ru-RU" dirty="0" smtClean="0"/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dirty="0" smtClean="0"/>
              <a:t>    </a:t>
            </a:r>
            <a:r>
              <a:rPr lang="ru-RU" dirty="0" err="1" smtClean="0"/>
              <a:t>Створення</a:t>
            </a:r>
            <a:r>
              <a:rPr lang="ru-RU" dirty="0" smtClean="0"/>
              <a:t> </a:t>
            </a:r>
            <a:r>
              <a:rPr lang="ru-RU" dirty="0" err="1" smtClean="0"/>
              <a:t>зручної</a:t>
            </a:r>
            <a:r>
              <a:rPr lang="ru-RU" dirty="0" smtClean="0"/>
              <a:t> </a:t>
            </a:r>
            <a:r>
              <a:rPr lang="ru-RU" dirty="0" err="1" smtClean="0"/>
              <a:t>платформи</a:t>
            </a:r>
            <a:r>
              <a:rPr lang="ru-RU" dirty="0" smtClean="0"/>
              <a:t> для </a:t>
            </a:r>
            <a:r>
              <a:rPr lang="ru-RU" dirty="0" err="1" smtClean="0"/>
              <a:t>продавців</a:t>
            </a:r>
            <a:endParaRPr lang="ru-RU" dirty="0" smtClean="0"/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dirty="0" smtClean="0"/>
              <a:t>    </a:t>
            </a:r>
            <a:r>
              <a:rPr lang="ru-RU" dirty="0" err="1" smtClean="0"/>
              <a:t>Інвестиції</a:t>
            </a:r>
            <a:r>
              <a:rPr lang="ru-RU" dirty="0" smtClean="0"/>
              <a:t> в </a:t>
            </a:r>
            <a:r>
              <a:rPr lang="ru-RU" dirty="0" err="1" smtClean="0"/>
              <a:t>логістику</a:t>
            </a:r>
            <a:r>
              <a:rPr lang="ru-RU" dirty="0" smtClean="0"/>
              <a:t> та </a:t>
            </a:r>
            <a:r>
              <a:rPr lang="ru-RU" dirty="0" err="1" smtClean="0"/>
              <a:t>клієнтський</a:t>
            </a:r>
            <a:r>
              <a:rPr lang="ru-RU" dirty="0" smtClean="0"/>
              <a:t> </a:t>
            </a:r>
            <a:r>
              <a:rPr lang="ru-RU" dirty="0" err="1" smtClean="0"/>
              <a:t>сервіс</a:t>
            </a:r>
            <a:endParaRPr lang="ru-RU" dirty="0" smtClean="0"/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dirty="0" smtClean="0"/>
              <a:t>    </a:t>
            </a:r>
            <a:r>
              <a:rPr lang="ru-RU" dirty="0" err="1" smtClean="0"/>
              <a:t>Вміле</a:t>
            </a:r>
            <a:r>
              <a:rPr lang="ru-RU" dirty="0" smtClean="0"/>
              <a:t> </a:t>
            </a:r>
            <a:r>
              <a:rPr lang="ru-RU" dirty="0" err="1" smtClean="0"/>
              <a:t>використання</a:t>
            </a:r>
            <a:r>
              <a:rPr lang="ru-RU" dirty="0" smtClean="0"/>
              <a:t> </a:t>
            </a:r>
            <a:r>
              <a:rPr lang="ru-RU" dirty="0" err="1" smtClean="0"/>
              <a:t>даних</a:t>
            </a:r>
            <a:r>
              <a:rPr lang="ru-RU" dirty="0" smtClean="0"/>
              <a:t> для </a:t>
            </a:r>
            <a:r>
              <a:rPr lang="ru-RU" dirty="0" err="1" smtClean="0"/>
              <a:t>персоналізації</a:t>
            </a:r>
            <a:endParaRPr lang="ru-RU" dirty="0" smtClean="0"/>
          </a:p>
          <a:p>
            <a:endParaRPr lang="ru-RU" dirty="0" smtClean="0"/>
          </a:p>
          <a:p>
            <a:r>
              <a:rPr lang="ru-RU" dirty="0" err="1" smtClean="0"/>
              <a:t>Результати</a:t>
            </a:r>
            <a:r>
              <a:rPr lang="ru-RU" dirty="0" smtClean="0"/>
              <a:t>: </a:t>
            </a:r>
            <a:r>
              <a:rPr lang="ru-RU" dirty="0" err="1" smtClean="0"/>
              <a:t>Лідерство</a:t>
            </a:r>
            <a:r>
              <a:rPr lang="ru-RU" dirty="0" smtClean="0"/>
              <a:t> на ринку </a:t>
            </a:r>
            <a:r>
              <a:rPr lang="en-US" dirty="0" smtClean="0"/>
              <a:t>e-commerce, </a:t>
            </a:r>
            <a:r>
              <a:rPr lang="ru-RU" dirty="0" err="1" smtClean="0"/>
              <a:t>постійне</a:t>
            </a:r>
            <a:r>
              <a:rPr lang="ru-RU" dirty="0" smtClean="0"/>
              <a:t> </a:t>
            </a:r>
            <a:r>
              <a:rPr lang="ru-RU" dirty="0" err="1" smtClean="0"/>
              <a:t>зростання</a:t>
            </a:r>
            <a:r>
              <a:rPr lang="ru-RU" dirty="0" smtClean="0"/>
              <a:t> </a:t>
            </a:r>
            <a:r>
              <a:rPr lang="ru-RU" dirty="0" err="1" smtClean="0"/>
              <a:t>клієнтської</a:t>
            </a:r>
            <a:r>
              <a:rPr lang="ru-RU" dirty="0" smtClean="0"/>
              <a:t> </a:t>
            </a:r>
            <a:r>
              <a:rPr lang="ru-RU" dirty="0" err="1" smtClean="0"/>
              <a:t>бази</a:t>
            </a:r>
            <a:r>
              <a:rPr lang="ru-RU" dirty="0" smtClean="0"/>
              <a:t> та обороту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5978553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03868"/>
            <a:ext cx="11887200" cy="941161"/>
          </a:xfrm>
        </p:spPr>
        <p:txBody>
          <a:bodyPr>
            <a:normAutofit/>
          </a:bodyPr>
          <a:lstStyle/>
          <a:p>
            <a:r>
              <a:rPr lang="ru-RU" sz="3600" b="1" dirty="0" err="1" smtClean="0"/>
              <a:t>Основні</a:t>
            </a:r>
            <a:r>
              <a:rPr lang="ru-RU" sz="3600" b="1" dirty="0" smtClean="0"/>
              <a:t> </a:t>
            </a:r>
            <a:r>
              <a:rPr lang="ru-RU" sz="3600" b="1" dirty="0" err="1" smtClean="0"/>
              <a:t>підходи</a:t>
            </a:r>
            <a:r>
              <a:rPr lang="ru-RU" sz="3600" b="1" dirty="0" smtClean="0"/>
              <a:t> до </a:t>
            </a:r>
            <a:r>
              <a:rPr lang="ru-RU" sz="3600" b="1" dirty="0" err="1" smtClean="0"/>
              <a:t>формування</a:t>
            </a:r>
            <a:r>
              <a:rPr lang="ru-RU" sz="3600" b="1" dirty="0" smtClean="0"/>
              <a:t> </a:t>
            </a:r>
            <a:r>
              <a:rPr lang="ru-RU" sz="3600" b="1" dirty="0" err="1" smtClean="0"/>
              <a:t>стратегії</a:t>
            </a:r>
            <a:r>
              <a:rPr lang="ru-RU" sz="3600" b="1" dirty="0" smtClean="0"/>
              <a:t> продажу</a:t>
            </a:r>
            <a:endParaRPr lang="en-US" sz="36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48194" y="953588"/>
            <a:ext cx="11943806" cy="5656217"/>
          </a:xfrm>
        </p:spPr>
        <p:txBody>
          <a:bodyPr>
            <a:normAutofit fontScale="92500" lnSpcReduction="20000"/>
          </a:bodyPr>
          <a:lstStyle/>
          <a:p>
            <a:r>
              <a:rPr lang="ru-RU" b="1" dirty="0" err="1" smtClean="0"/>
              <a:t>Клієнтоорієнтований</a:t>
            </a:r>
            <a:r>
              <a:rPr lang="ru-RU" b="1" dirty="0" smtClean="0"/>
              <a:t> </a:t>
            </a:r>
            <a:r>
              <a:rPr lang="ru-RU" b="1" dirty="0" err="1" smtClean="0"/>
              <a:t>підхід</a:t>
            </a:r>
            <a:endParaRPr lang="ru-RU" b="1" dirty="0" smtClean="0"/>
          </a:p>
          <a:p>
            <a:r>
              <a:rPr lang="ru-RU" dirty="0" err="1" smtClean="0"/>
              <a:t>Цей</a:t>
            </a:r>
            <a:r>
              <a:rPr lang="ru-RU" dirty="0" smtClean="0"/>
              <a:t> </a:t>
            </a:r>
            <a:r>
              <a:rPr lang="ru-RU" dirty="0" err="1" smtClean="0"/>
              <a:t>підхід</a:t>
            </a:r>
            <a:r>
              <a:rPr lang="ru-RU" dirty="0" smtClean="0"/>
              <a:t> ставить на </a:t>
            </a:r>
            <a:r>
              <a:rPr lang="ru-RU" dirty="0" err="1" smtClean="0"/>
              <a:t>чільне</a:t>
            </a:r>
            <a:r>
              <a:rPr lang="ru-RU" dirty="0" smtClean="0"/>
              <a:t> </a:t>
            </a:r>
            <a:r>
              <a:rPr lang="ru-RU" dirty="0" err="1" smtClean="0"/>
              <a:t>місце</a:t>
            </a:r>
            <a:r>
              <a:rPr lang="ru-RU" dirty="0" smtClean="0"/>
              <a:t> потреби </a:t>
            </a:r>
            <a:r>
              <a:rPr lang="ru-RU" dirty="0" err="1" smtClean="0"/>
              <a:t>клієнта</a:t>
            </a:r>
            <a:r>
              <a:rPr lang="ru-RU" dirty="0" smtClean="0"/>
              <a:t>. </a:t>
            </a:r>
            <a:r>
              <a:rPr lang="ru-RU" dirty="0" err="1" smtClean="0"/>
              <a:t>Згідно</a:t>
            </a:r>
            <a:r>
              <a:rPr lang="ru-RU" dirty="0" smtClean="0"/>
              <a:t> з </a:t>
            </a:r>
            <a:r>
              <a:rPr lang="ru-RU" dirty="0" err="1" smtClean="0"/>
              <a:t>дослідженнями</a:t>
            </a:r>
            <a:r>
              <a:rPr lang="ru-RU" dirty="0" smtClean="0"/>
              <a:t>, </a:t>
            </a:r>
            <a:r>
              <a:rPr lang="ru-RU" dirty="0" err="1" smtClean="0"/>
              <a:t>хоча</a:t>
            </a:r>
            <a:r>
              <a:rPr lang="ru-RU" dirty="0" smtClean="0"/>
              <a:t> 99% </a:t>
            </a:r>
            <a:r>
              <a:rPr lang="ru-RU" dirty="0" err="1" smtClean="0"/>
              <a:t>компаній</a:t>
            </a:r>
            <a:r>
              <a:rPr lang="ru-RU" dirty="0" smtClean="0"/>
              <a:t> </a:t>
            </a:r>
            <a:r>
              <a:rPr lang="ru-RU" dirty="0" err="1" smtClean="0"/>
              <a:t>заявляють</a:t>
            </a:r>
            <a:r>
              <a:rPr lang="ru-RU" dirty="0" smtClean="0"/>
              <a:t> про свою </a:t>
            </a:r>
            <a:r>
              <a:rPr lang="ru-RU" dirty="0" err="1" smtClean="0"/>
              <a:t>клієнтоорієнтованість</a:t>
            </a:r>
            <a:r>
              <a:rPr lang="ru-RU" dirty="0" smtClean="0"/>
              <a:t>, </a:t>
            </a:r>
            <a:r>
              <a:rPr lang="ru-RU" dirty="0" err="1" smtClean="0"/>
              <a:t>лише</a:t>
            </a:r>
            <a:r>
              <a:rPr lang="ru-RU" dirty="0" smtClean="0"/>
              <a:t> 1% </a:t>
            </a:r>
            <a:r>
              <a:rPr lang="ru-RU" dirty="0" err="1" smtClean="0"/>
              <a:t>сприймаються</a:t>
            </a:r>
            <a:r>
              <a:rPr lang="ru-RU" dirty="0" smtClean="0"/>
              <a:t> </a:t>
            </a:r>
            <a:r>
              <a:rPr lang="ru-RU" dirty="0" err="1" smtClean="0"/>
              <a:t>клієнтами</a:t>
            </a:r>
            <a:r>
              <a:rPr lang="ru-RU" dirty="0" smtClean="0"/>
              <a:t> як </a:t>
            </a:r>
            <a:r>
              <a:rPr lang="ru-RU" dirty="0" err="1" smtClean="0"/>
              <a:t>справді</a:t>
            </a:r>
            <a:r>
              <a:rPr lang="ru-RU" dirty="0" smtClean="0"/>
              <a:t> </a:t>
            </a:r>
            <a:r>
              <a:rPr lang="ru-RU" dirty="0" err="1" smtClean="0"/>
              <a:t>клієнтоорієнтовані</a:t>
            </a:r>
            <a:r>
              <a:rPr lang="ru-RU" dirty="0" smtClean="0"/>
              <a:t>.</a:t>
            </a:r>
          </a:p>
          <a:p>
            <a:r>
              <a:rPr lang="ru-RU" dirty="0" err="1" smtClean="0"/>
              <a:t>Ключові</a:t>
            </a:r>
            <a:r>
              <a:rPr lang="ru-RU" dirty="0" smtClean="0"/>
              <a:t> </a:t>
            </a:r>
            <a:r>
              <a:rPr lang="ru-RU" dirty="0" err="1" smtClean="0"/>
              <a:t>елементи</a:t>
            </a:r>
            <a:r>
              <a:rPr lang="ru-RU" dirty="0" smtClean="0"/>
              <a:t>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dirty="0" smtClean="0"/>
              <a:t>    </a:t>
            </a:r>
            <a:r>
              <a:rPr lang="ru-RU" dirty="0" err="1" smtClean="0"/>
              <a:t>Глибоке</a:t>
            </a:r>
            <a:r>
              <a:rPr lang="ru-RU" dirty="0" smtClean="0"/>
              <a:t> </a:t>
            </a:r>
            <a:r>
              <a:rPr lang="ru-RU" dirty="0" err="1" smtClean="0"/>
              <a:t>вивчення</a:t>
            </a:r>
            <a:r>
              <a:rPr lang="ru-RU" dirty="0" smtClean="0"/>
              <a:t> потреб </a:t>
            </a:r>
            <a:r>
              <a:rPr lang="ru-RU" dirty="0" err="1" smtClean="0"/>
              <a:t>клієнтів</a:t>
            </a:r>
            <a:endParaRPr lang="ru-RU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ru-RU" dirty="0" smtClean="0"/>
              <a:t>    </a:t>
            </a:r>
            <a:r>
              <a:rPr lang="ru-RU" dirty="0" err="1" smtClean="0"/>
              <a:t>Персоналізація</a:t>
            </a:r>
            <a:r>
              <a:rPr lang="ru-RU" dirty="0" smtClean="0"/>
              <a:t> </a:t>
            </a:r>
            <a:r>
              <a:rPr lang="ru-RU" dirty="0" err="1" smtClean="0"/>
              <a:t>взаємодії</a:t>
            </a:r>
            <a:r>
              <a:rPr lang="ru-RU" dirty="0" smtClean="0"/>
              <a:t> на </a:t>
            </a:r>
            <a:r>
              <a:rPr lang="ru-RU" dirty="0" err="1" smtClean="0"/>
              <a:t>основі</a:t>
            </a:r>
            <a:r>
              <a:rPr lang="ru-RU" dirty="0" smtClean="0"/>
              <a:t> </a:t>
            </a:r>
            <a:r>
              <a:rPr lang="ru-RU" dirty="0" err="1" smtClean="0"/>
              <a:t>даних</a:t>
            </a:r>
            <a:endParaRPr lang="ru-RU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ru-RU" dirty="0" smtClean="0"/>
              <a:t>    </a:t>
            </a:r>
            <a:r>
              <a:rPr lang="ru-RU" dirty="0" err="1" smtClean="0"/>
              <a:t>Швидке</a:t>
            </a:r>
            <a:r>
              <a:rPr lang="ru-RU" dirty="0" smtClean="0"/>
              <a:t> та </a:t>
            </a:r>
            <a:r>
              <a:rPr lang="ru-RU" dirty="0" err="1" smtClean="0"/>
              <a:t>якісне</a:t>
            </a:r>
            <a:r>
              <a:rPr lang="ru-RU" dirty="0" smtClean="0"/>
              <a:t> </a:t>
            </a:r>
            <a:r>
              <a:rPr lang="ru-RU" dirty="0" err="1" smtClean="0"/>
              <a:t>обслуговування</a:t>
            </a:r>
            <a:endParaRPr lang="ru-RU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ru-RU" dirty="0" smtClean="0"/>
              <a:t>    </a:t>
            </a:r>
            <a:r>
              <a:rPr lang="ru-RU" dirty="0" err="1" smtClean="0"/>
              <a:t>Активне</a:t>
            </a:r>
            <a:r>
              <a:rPr lang="ru-RU" dirty="0" smtClean="0"/>
              <a:t> </a:t>
            </a:r>
            <a:r>
              <a:rPr lang="ru-RU" dirty="0" err="1" smtClean="0"/>
              <a:t>використання</a:t>
            </a:r>
            <a:r>
              <a:rPr lang="ru-RU" dirty="0" smtClean="0"/>
              <a:t> </a:t>
            </a:r>
            <a:r>
              <a:rPr lang="ru-RU" dirty="0" err="1" smtClean="0"/>
              <a:t>зворотного</a:t>
            </a:r>
            <a:r>
              <a:rPr lang="ru-RU" dirty="0" smtClean="0"/>
              <a:t> </a:t>
            </a:r>
            <a:r>
              <a:rPr lang="ru-RU" dirty="0" err="1" smtClean="0"/>
              <a:t>зв’язку</a:t>
            </a:r>
            <a:endParaRPr lang="ru-RU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ru-RU" dirty="0" smtClean="0"/>
              <a:t>    </a:t>
            </a:r>
            <a:r>
              <a:rPr lang="ru-RU" dirty="0" err="1" smtClean="0"/>
              <a:t>Передбачення</a:t>
            </a:r>
            <a:r>
              <a:rPr lang="ru-RU" dirty="0" smtClean="0"/>
              <a:t> потреб</a:t>
            </a:r>
          </a:p>
          <a:p>
            <a:endParaRPr lang="ru-RU" dirty="0" smtClean="0"/>
          </a:p>
          <a:p>
            <a:r>
              <a:rPr lang="ru-RU" dirty="0" smtClean="0"/>
              <a:t>Приклад: </a:t>
            </a:r>
            <a:r>
              <a:rPr lang="ru-RU" dirty="0" err="1" smtClean="0"/>
              <a:t>Компанія</a:t>
            </a:r>
            <a:r>
              <a:rPr lang="ru-RU" dirty="0" smtClean="0"/>
              <a:t> </a:t>
            </a:r>
            <a:r>
              <a:rPr lang="en-US" dirty="0" smtClean="0"/>
              <a:t>Apple </a:t>
            </a:r>
            <a:r>
              <a:rPr lang="ru-RU" dirty="0" err="1" smtClean="0"/>
              <a:t>будує</a:t>
            </a:r>
            <a:r>
              <a:rPr lang="ru-RU" dirty="0" smtClean="0"/>
              <a:t> свою </a:t>
            </a:r>
            <a:r>
              <a:rPr lang="ru-RU" dirty="0" err="1" smtClean="0"/>
              <a:t>стратегію</a:t>
            </a:r>
            <a:r>
              <a:rPr lang="ru-RU" dirty="0" smtClean="0"/>
              <a:t> продажу </a:t>
            </a:r>
            <a:r>
              <a:rPr lang="ru-RU" dirty="0" err="1" smtClean="0"/>
              <a:t>навколо</a:t>
            </a:r>
            <a:r>
              <a:rPr lang="ru-RU" dirty="0" smtClean="0"/>
              <a:t> </a:t>
            </a:r>
            <a:r>
              <a:rPr lang="ru-RU" dirty="0" err="1" smtClean="0"/>
              <a:t>створення</a:t>
            </a:r>
            <a:r>
              <a:rPr lang="ru-RU" dirty="0" smtClean="0"/>
              <a:t> </a:t>
            </a:r>
            <a:r>
              <a:rPr lang="ru-RU" dirty="0" err="1" smtClean="0"/>
              <a:t>виняткового</a:t>
            </a:r>
            <a:r>
              <a:rPr lang="ru-RU" dirty="0" smtClean="0"/>
              <a:t> </a:t>
            </a:r>
            <a:r>
              <a:rPr lang="ru-RU" dirty="0" err="1" smtClean="0"/>
              <a:t>клієнтського</a:t>
            </a:r>
            <a:r>
              <a:rPr lang="ru-RU" dirty="0" smtClean="0"/>
              <a:t> </a:t>
            </a:r>
            <a:r>
              <a:rPr lang="ru-RU" dirty="0" err="1" smtClean="0"/>
              <a:t>досвіду</a:t>
            </a:r>
            <a:r>
              <a:rPr lang="ru-RU" dirty="0" smtClean="0"/>
              <a:t> – </a:t>
            </a:r>
            <a:r>
              <a:rPr lang="ru-RU" dirty="0" err="1" smtClean="0"/>
              <a:t>від</a:t>
            </a:r>
            <a:r>
              <a:rPr lang="ru-RU" dirty="0" smtClean="0"/>
              <a:t> дизайну </a:t>
            </a:r>
            <a:r>
              <a:rPr lang="ru-RU" dirty="0" err="1" smtClean="0"/>
              <a:t>продуктів</a:t>
            </a:r>
            <a:r>
              <a:rPr lang="ru-RU" dirty="0" smtClean="0"/>
              <a:t> до </a:t>
            </a:r>
            <a:r>
              <a:rPr lang="ru-RU" dirty="0" err="1" smtClean="0"/>
              <a:t>обслуговування</a:t>
            </a:r>
            <a:r>
              <a:rPr lang="ru-RU" dirty="0" smtClean="0"/>
              <a:t> в </a:t>
            </a:r>
            <a:r>
              <a:rPr lang="en-US" dirty="0" smtClean="0"/>
              <a:t>Apple Store.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824982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flipV="1">
            <a:off x="838200" y="0"/>
            <a:ext cx="10515600" cy="45719"/>
          </a:xfrm>
        </p:spPr>
        <p:txBody>
          <a:bodyPr>
            <a:normAutofit fontScale="90000"/>
          </a:bodyPr>
          <a:lstStyle/>
          <a:p>
            <a:endParaRPr lang="en-US" sz="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300446"/>
            <a:ext cx="10515600" cy="6348548"/>
          </a:xfrm>
        </p:spPr>
        <p:txBody>
          <a:bodyPr>
            <a:normAutofit/>
          </a:bodyPr>
          <a:lstStyle/>
          <a:p>
            <a:r>
              <a:rPr lang="ru-RU" b="1" dirty="0" err="1" smtClean="0"/>
              <a:t>Продуктоорієнтований</a:t>
            </a:r>
            <a:r>
              <a:rPr lang="ru-RU" b="1" dirty="0" smtClean="0"/>
              <a:t> </a:t>
            </a:r>
            <a:r>
              <a:rPr lang="ru-RU" b="1" dirty="0" err="1" smtClean="0"/>
              <a:t>підхід</a:t>
            </a:r>
            <a:endParaRPr lang="ru-RU" b="1" dirty="0" smtClean="0"/>
          </a:p>
          <a:p>
            <a:r>
              <a:rPr lang="ru-RU" dirty="0" err="1" smtClean="0"/>
              <a:t>Цей</a:t>
            </a:r>
            <a:r>
              <a:rPr lang="ru-RU" dirty="0" smtClean="0"/>
              <a:t> </a:t>
            </a:r>
            <a:r>
              <a:rPr lang="ru-RU" dirty="0" err="1" smtClean="0"/>
              <a:t>підхід</a:t>
            </a:r>
            <a:r>
              <a:rPr lang="ru-RU" dirty="0" smtClean="0"/>
              <a:t> </a:t>
            </a:r>
            <a:r>
              <a:rPr lang="ru-RU" dirty="0" err="1" smtClean="0"/>
              <a:t>фокусується</a:t>
            </a:r>
            <a:r>
              <a:rPr lang="ru-RU" dirty="0" smtClean="0"/>
              <a:t> на </a:t>
            </a:r>
            <a:r>
              <a:rPr lang="ru-RU" dirty="0" err="1" smtClean="0"/>
              <a:t>унікальних</a:t>
            </a:r>
            <a:r>
              <a:rPr lang="ru-RU" dirty="0" smtClean="0"/>
              <a:t> </a:t>
            </a:r>
            <a:r>
              <a:rPr lang="ru-RU" dirty="0" err="1" smtClean="0"/>
              <a:t>якостях</a:t>
            </a:r>
            <a:r>
              <a:rPr lang="ru-RU" dirty="0" smtClean="0"/>
              <a:t> продукту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послуги</a:t>
            </a:r>
            <a:r>
              <a:rPr lang="ru-RU" dirty="0" smtClean="0"/>
              <a:t>.</a:t>
            </a:r>
          </a:p>
          <a:p>
            <a:r>
              <a:rPr lang="ru-RU" dirty="0" err="1" smtClean="0"/>
              <a:t>Ключові</a:t>
            </a:r>
            <a:r>
              <a:rPr lang="ru-RU" dirty="0" smtClean="0"/>
              <a:t> </a:t>
            </a:r>
            <a:r>
              <a:rPr lang="ru-RU" dirty="0" err="1" smtClean="0"/>
              <a:t>елементи</a:t>
            </a:r>
            <a:r>
              <a:rPr lang="ru-RU" dirty="0" smtClean="0"/>
              <a:t>:</a:t>
            </a:r>
          </a:p>
          <a:p>
            <a:endParaRPr lang="ru-RU" dirty="0" smtClean="0"/>
          </a:p>
          <a:p>
            <a:pPr>
              <a:buFont typeface="Wingdings" panose="05000000000000000000" pitchFamily="2" charset="2"/>
              <a:buChar char="ü"/>
            </a:pPr>
            <a:r>
              <a:rPr lang="ru-RU" dirty="0" smtClean="0"/>
              <a:t>    Акцент на </a:t>
            </a:r>
            <a:r>
              <a:rPr lang="ru-RU" dirty="0" err="1" smtClean="0"/>
              <a:t>інноваціях</a:t>
            </a:r>
            <a:r>
              <a:rPr lang="ru-RU" dirty="0" smtClean="0"/>
              <a:t> та </a:t>
            </a:r>
            <a:r>
              <a:rPr lang="ru-RU" dirty="0" err="1" smtClean="0"/>
              <a:t>унікальних</a:t>
            </a:r>
            <a:r>
              <a:rPr lang="ru-RU" dirty="0" smtClean="0"/>
              <a:t> характеристиках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dirty="0" smtClean="0"/>
              <a:t>    </a:t>
            </a:r>
            <a:r>
              <a:rPr lang="ru-RU" dirty="0" err="1" smtClean="0"/>
              <a:t>Активне</a:t>
            </a:r>
            <a:r>
              <a:rPr lang="ru-RU" dirty="0" smtClean="0"/>
              <a:t> </a:t>
            </a:r>
            <a:r>
              <a:rPr lang="ru-RU" dirty="0" err="1" smtClean="0"/>
              <a:t>просування</a:t>
            </a:r>
            <a:r>
              <a:rPr lang="ru-RU" dirty="0" smtClean="0"/>
              <a:t> </a:t>
            </a:r>
            <a:r>
              <a:rPr lang="ru-RU" dirty="0" err="1" smtClean="0"/>
              <a:t>переваг</a:t>
            </a:r>
            <a:r>
              <a:rPr lang="ru-RU" dirty="0" smtClean="0"/>
              <a:t> продукту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dirty="0" smtClean="0"/>
              <a:t>    Робота </a:t>
            </a:r>
            <a:r>
              <a:rPr lang="ru-RU" dirty="0" err="1" smtClean="0"/>
              <a:t>із</a:t>
            </a:r>
            <a:r>
              <a:rPr lang="ru-RU" dirty="0" smtClean="0"/>
              <a:t> </a:t>
            </a:r>
            <a:r>
              <a:rPr lang="ru-RU" dirty="0" err="1" smtClean="0"/>
              <a:t>запереченнями</a:t>
            </a:r>
            <a:r>
              <a:rPr lang="ru-RU" dirty="0" smtClean="0"/>
              <a:t> на </a:t>
            </a:r>
            <a:r>
              <a:rPr lang="ru-RU" dirty="0" err="1" smtClean="0"/>
              <a:t>основі</a:t>
            </a:r>
            <a:r>
              <a:rPr lang="ru-RU" dirty="0" smtClean="0"/>
              <a:t> </a:t>
            </a:r>
            <a:r>
              <a:rPr lang="ru-RU" dirty="0" err="1" smtClean="0"/>
              <a:t>порівняння</a:t>
            </a:r>
            <a:r>
              <a:rPr lang="ru-RU" dirty="0" smtClean="0"/>
              <a:t> з конкурентами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dirty="0" smtClean="0"/>
              <a:t>    </a:t>
            </a:r>
            <a:r>
              <a:rPr lang="ru-RU" dirty="0" err="1" smtClean="0"/>
              <a:t>Постійне</a:t>
            </a:r>
            <a:r>
              <a:rPr lang="ru-RU" dirty="0" smtClean="0"/>
              <a:t> </a:t>
            </a:r>
            <a:r>
              <a:rPr lang="ru-RU" dirty="0" err="1" smtClean="0"/>
              <a:t>вдосконалення</a:t>
            </a:r>
            <a:r>
              <a:rPr lang="ru-RU" dirty="0" smtClean="0"/>
              <a:t> продукту</a:t>
            </a:r>
          </a:p>
          <a:p>
            <a:endParaRPr lang="ru-RU" dirty="0" smtClean="0"/>
          </a:p>
          <a:p>
            <a:r>
              <a:rPr lang="ru-RU" dirty="0" smtClean="0"/>
              <a:t>Приклад: </a:t>
            </a:r>
            <a:r>
              <a:rPr lang="en-US" dirty="0" smtClean="0"/>
              <a:t>Tesla </a:t>
            </a:r>
            <a:r>
              <a:rPr lang="ru-RU" dirty="0" err="1" smtClean="0"/>
              <a:t>робить</a:t>
            </a:r>
            <a:r>
              <a:rPr lang="ru-RU" dirty="0" smtClean="0"/>
              <a:t> акцент на </a:t>
            </a:r>
            <a:r>
              <a:rPr lang="ru-RU" dirty="0" err="1" smtClean="0"/>
              <a:t>інноваційності</a:t>
            </a:r>
            <a:r>
              <a:rPr lang="ru-RU" dirty="0" smtClean="0"/>
              <a:t> </a:t>
            </a:r>
            <a:r>
              <a:rPr lang="ru-RU" dirty="0" err="1" smtClean="0"/>
              <a:t>своїх</a:t>
            </a:r>
            <a:r>
              <a:rPr lang="ru-RU" dirty="0" smtClean="0"/>
              <a:t> </a:t>
            </a:r>
            <a:r>
              <a:rPr lang="ru-RU" dirty="0" err="1" smtClean="0"/>
              <a:t>електромобілів</a:t>
            </a:r>
            <a:r>
              <a:rPr lang="ru-RU" dirty="0" smtClean="0"/>
              <a:t>, </a:t>
            </a:r>
            <a:r>
              <a:rPr lang="ru-RU" dirty="0" err="1" smtClean="0"/>
              <a:t>їхніх</a:t>
            </a:r>
            <a:r>
              <a:rPr lang="ru-RU" dirty="0" smtClean="0"/>
              <a:t> </a:t>
            </a:r>
            <a:r>
              <a:rPr lang="ru-RU" dirty="0" err="1" smtClean="0"/>
              <a:t>технологічних</a:t>
            </a:r>
            <a:r>
              <a:rPr lang="ru-RU" dirty="0" smtClean="0"/>
              <a:t> </a:t>
            </a:r>
            <a:r>
              <a:rPr lang="ru-RU" dirty="0" err="1" smtClean="0"/>
              <a:t>перевагах</a:t>
            </a:r>
            <a:r>
              <a:rPr lang="ru-RU" dirty="0" smtClean="0"/>
              <a:t> та </a:t>
            </a:r>
            <a:r>
              <a:rPr lang="ru-RU" dirty="0" err="1" smtClean="0"/>
              <a:t>екологічності</a:t>
            </a:r>
            <a:r>
              <a:rPr lang="ru-RU" dirty="0" smtClean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522941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52886"/>
          </a:xfrm>
        </p:spPr>
        <p:txBody>
          <a:bodyPr>
            <a:normAutofit fontScale="90000"/>
          </a:bodyPr>
          <a:lstStyle/>
          <a:p>
            <a:endParaRPr lang="en-US" sz="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365126"/>
            <a:ext cx="10515600" cy="6388371"/>
          </a:xfrm>
        </p:spPr>
        <p:txBody>
          <a:bodyPr>
            <a:normAutofit/>
          </a:bodyPr>
          <a:lstStyle/>
          <a:p>
            <a:r>
              <a:rPr lang="ru-RU" b="1" dirty="0" err="1" smtClean="0"/>
              <a:t>Територіальний</a:t>
            </a:r>
            <a:r>
              <a:rPr lang="ru-RU" b="1" dirty="0" smtClean="0"/>
              <a:t> </a:t>
            </a:r>
            <a:r>
              <a:rPr lang="ru-RU" b="1" dirty="0" err="1" smtClean="0"/>
              <a:t>підхід</a:t>
            </a:r>
            <a:endParaRPr lang="ru-RU" b="1" dirty="0" smtClean="0"/>
          </a:p>
          <a:p>
            <a:r>
              <a:rPr lang="ru-RU" dirty="0" err="1" smtClean="0"/>
              <a:t>Заснований</a:t>
            </a:r>
            <a:r>
              <a:rPr lang="ru-RU" dirty="0" smtClean="0"/>
              <a:t> на </a:t>
            </a:r>
            <a:r>
              <a:rPr lang="ru-RU" dirty="0" err="1" smtClean="0"/>
              <a:t>географічній</a:t>
            </a:r>
            <a:r>
              <a:rPr lang="ru-RU" dirty="0" smtClean="0"/>
              <a:t> </a:t>
            </a:r>
            <a:r>
              <a:rPr lang="ru-RU" dirty="0" err="1" smtClean="0"/>
              <a:t>сегментації</a:t>
            </a:r>
            <a:r>
              <a:rPr lang="ru-RU" dirty="0" smtClean="0"/>
              <a:t> ринку та </a:t>
            </a:r>
            <a:r>
              <a:rPr lang="ru-RU" dirty="0" err="1" smtClean="0"/>
              <a:t>адаптації</a:t>
            </a:r>
            <a:r>
              <a:rPr lang="ru-RU" dirty="0" smtClean="0"/>
              <a:t> </a:t>
            </a:r>
            <a:r>
              <a:rPr lang="ru-RU" dirty="0" err="1" smtClean="0"/>
              <a:t>стратегії</a:t>
            </a:r>
            <a:r>
              <a:rPr lang="ru-RU" dirty="0" smtClean="0"/>
              <a:t> </a:t>
            </a:r>
            <a:r>
              <a:rPr lang="ru-RU" dirty="0" err="1" smtClean="0"/>
              <a:t>під</a:t>
            </a:r>
            <a:r>
              <a:rPr lang="ru-RU" dirty="0" smtClean="0"/>
              <a:t> </a:t>
            </a:r>
            <a:r>
              <a:rPr lang="ru-RU" dirty="0" err="1" smtClean="0"/>
              <a:t>особливості</a:t>
            </a:r>
            <a:r>
              <a:rPr lang="ru-RU" dirty="0" smtClean="0"/>
              <a:t> </a:t>
            </a:r>
            <a:r>
              <a:rPr lang="ru-RU" dirty="0" err="1" smtClean="0"/>
              <a:t>різних</a:t>
            </a:r>
            <a:r>
              <a:rPr lang="ru-RU" dirty="0" smtClean="0"/>
              <a:t> </a:t>
            </a:r>
            <a:r>
              <a:rPr lang="ru-RU" dirty="0" err="1" smtClean="0"/>
              <a:t>регіонів</a:t>
            </a:r>
            <a:r>
              <a:rPr lang="ru-RU" dirty="0" smtClean="0"/>
              <a:t>.</a:t>
            </a:r>
          </a:p>
          <a:p>
            <a:r>
              <a:rPr lang="ru-RU" dirty="0" err="1" smtClean="0"/>
              <a:t>Ключові</a:t>
            </a:r>
            <a:r>
              <a:rPr lang="ru-RU" dirty="0" smtClean="0"/>
              <a:t> </a:t>
            </a:r>
            <a:r>
              <a:rPr lang="ru-RU" dirty="0" err="1" smtClean="0"/>
              <a:t>елементи</a:t>
            </a:r>
            <a:r>
              <a:rPr lang="ru-RU" dirty="0" smtClean="0"/>
              <a:t>:</a:t>
            </a:r>
          </a:p>
          <a:p>
            <a:endParaRPr lang="ru-RU" dirty="0" smtClean="0"/>
          </a:p>
          <a:p>
            <a:pPr>
              <a:buFont typeface="Wingdings" panose="05000000000000000000" pitchFamily="2" charset="2"/>
              <a:buChar char="ü"/>
            </a:pPr>
            <a:r>
              <a:rPr lang="ru-RU" dirty="0" smtClean="0"/>
              <a:t>    </a:t>
            </a:r>
            <a:r>
              <a:rPr lang="ru-RU" dirty="0" err="1" smtClean="0"/>
              <a:t>Поділ</a:t>
            </a:r>
            <a:r>
              <a:rPr lang="ru-RU" dirty="0" smtClean="0"/>
              <a:t> ринку на </a:t>
            </a:r>
            <a:r>
              <a:rPr lang="ru-RU" dirty="0" err="1" smtClean="0"/>
              <a:t>географічні</a:t>
            </a:r>
            <a:r>
              <a:rPr lang="ru-RU" dirty="0" smtClean="0"/>
              <a:t> </a:t>
            </a:r>
            <a:r>
              <a:rPr lang="ru-RU" dirty="0" err="1" smtClean="0"/>
              <a:t>зони</a:t>
            </a:r>
            <a:endParaRPr lang="ru-RU" dirty="0" smtClean="0"/>
          </a:p>
          <a:p>
            <a:pPr>
              <a:buFont typeface="Wingdings" panose="05000000000000000000" pitchFamily="2" charset="2"/>
              <a:buChar char="ü"/>
            </a:pPr>
            <a:r>
              <a:rPr lang="ru-RU" dirty="0" smtClean="0"/>
              <a:t>    </a:t>
            </a:r>
            <a:r>
              <a:rPr lang="ru-RU" dirty="0" err="1" smtClean="0"/>
              <a:t>Адаптація</a:t>
            </a:r>
            <a:r>
              <a:rPr lang="ru-RU" dirty="0" smtClean="0"/>
              <a:t> </a:t>
            </a:r>
            <a:r>
              <a:rPr lang="ru-RU" dirty="0" err="1" smtClean="0"/>
              <a:t>пропозиції</a:t>
            </a:r>
            <a:r>
              <a:rPr lang="ru-RU" dirty="0" smtClean="0"/>
              <a:t> </a:t>
            </a:r>
            <a:r>
              <a:rPr lang="ru-RU" dirty="0" err="1" smtClean="0"/>
              <a:t>під</a:t>
            </a:r>
            <a:r>
              <a:rPr lang="ru-RU" dirty="0" smtClean="0"/>
              <a:t> </a:t>
            </a:r>
            <a:r>
              <a:rPr lang="ru-RU" dirty="0" err="1" smtClean="0"/>
              <a:t>регіональні</a:t>
            </a:r>
            <a:r>
              <a:rPr lang="ru-RU" dirty="0" smtClean="0"/>
              <a:t> </a:t>
            </a:r>
            <a:r>
              <a:rPr lang="ru-RU" dirty="0" err="1" smtClean="0"/>
              <a:t>особливості</a:t>
            </a:r>
            <a:endParaRPr lang="ru-RU" dirty="0" smtClean="0"/>
          </a:p>
          <a:p>
            <a:pPr>
              <a:buFont typeface="Wingdings" panose="05000000000000000000" pitchFamily="2" charset="2"/>
              <a:buChar char="ü"/>
            </a:pPr>
            <a:r>
              <a:rPr lang="ru-RU" dirty="0" smtClean="0"/>
              <a:t>    </a:t>
            </a:r>
            <a:r>
              <a:rPr lang="ru-RU" dirty="0" err="1" smtClean="0"/>
              <a:t>Вибудовування</a:t>
            </a:r>
            <a:r>
              <a:rPr lang="ru-RU" dirty="0" smtClean="0"/>
              <a:t> </a:t>
            </a:r>
            <a:r>
              <a:rPr lang="ru-RU" dirty="0" err="1" smtClean="0"/>
              <a:t>локальних</a:t>
            </a:r>
            <a:r>
              <a:rPr lang="ru-RU" dirty="0" smtClean="0"/>
              <a:t> </a:t>
            </a:r>
            <a:r>
              <a:rPr lang="ru-RU" dirty="0" err="1" smtClean="0"/>
              <a:t>каналів</a:t>
            </a:r>
            <a:r>
              <a:rPr lang="ru-RU" dirty="0" smtClean="0"/>
              <a:t> </a:t>
            </a:r>
            <a:r>
              <a:rPr lang="ru-RU" dirty="0" err="1" smtClean="0"/>
              <a:t>дистрибуції</a:t>
            </a:r>
            <a:endParaRPr lang="ru-RU" dirty="0" smtClean="0"/>
          </a:p>
          <a:p>
            <a:pPr>
              <a:buFont typeface="Wingdings" panose="05000000000000000000" pitchFamily="2" charset="2"/>
              <a:buChar char="ü"/>
            </a:pPr>
            <a:r>
              <a:rPr lang="ru-RU" dirty="0" smtClean="0"/>
              <a:t>    </a:t>
            </a:r>
            <a:r>
              <a:rPr lang="ru-RU" dirty="0" err="1" smtClean="0"/>
              <a:t>Врахування</a:t>
            </a:r>
            <a:r>
              <a:rPr lang="ru-RU" dirty="0" smtClean="0"/>
              <a:t> </a:t>
            </a:r>
            <a:r>
              <a:rPr lang="ru-RU" dirty="0" err="1" smtClean="0"/>
              <a:t>культурних</a:t>
            </a:r>
            <a:r>
              <a:rPr lang="ru-RU" dirty="0" smtClean="0"/>
              <a:t> та </a:t>
            </a:r>
            <a:r>
              <a:rPr lang="ru-RU" dirty="0" err="1" smtClean="0"/>
              <a:t>економічних</a:t>
            </a:r>
            <a:r>
              <a:rPr lang="ru-RU" dirty="0" smtClean="0"/>
              <a:t> </a:t>
            </a:r>
            <a:r>
              <a:rPr lang="ru-RU" dirty="0" err="1" smtClean="0"/>
              <a:t>відмінностей</a:t>
            </a:r>
            <a:endParaRPr lang="ru-RU" dirty="0" smtClean="0"/>
          </a:p>
          <a:p>
            <a:endParaRPr lang="ru-RU" dirty="0" smtClean="0"/>
          </a:p>
          <a:p>
            <a:r>
              <a:rPr lang="ru-RU" dirty="0" smtClean="0"/>
              <a:t>Приклад: </a:t>
            </a:r>
            <a:r>
              <a:rPr lang="en-US" dirty="0" smtClean="0"/>
              <a:t>McDonald’s </a:t>
            </a:r>
            <a:r>
              <a:rPr lang="ru-RU" dirty="0" err="1" smtClean="0"/>
              <a:t>адаптує</a:t>
            </a:r>
            <a:r>
              <a:rPr lang="ru-RU" dirty="0" smtClean="0"/>
              <a:t> меню та </a:t>
            </a:r>
            <a:r>
              <a:rPr lang="ru-RU" dirty="0" err="1" smtClean="0"/>
              <a:t>маркетингові</a:t>
            </a:r>
            <a:r>
              <a:rPr lang="ru-RU" dirty="0" smtClean="0"/>
              <a:t> </a:t>
            </a:r>
            <a:r>
              <a:rPr lang="ru-RU" dirty="0" err="1" smtClean="0"/>
              <a:t>стратегії</a:t>
            </a:r>
            <a:r>
              <a:rPr lang="ru-RU" dirty="0" smtClean="0"/>
              <a:t> </a:t>
            </a:r>
            <a:r>
              <a:rPr lang="ru-RU" dirty="0" err="1" smtClean="0"/>
              <a:t>під</a:t>
            </a:r>
            <a:r>
              <a:rPr lang="ru-RU" dirty="0" smtClean="0"/>
              <a:t> </a:t>
            </a:r>
            <a:r>
              <a:rPr lang="ru-RU" dirty="0" err="1" smtClean="0"/>
              <a:t>особливості</a:t>
            </a:r>
            <a:r>
              <a:rPr lang="ru-RU" dirty="0" smtClean="0"/>
              <a:t> </a:t>
            </a:r>
            <a:r>
              <a:rPr lang="ru-RU" dirty="0" err="1" smtClean="0"/>
              <a:t>різних</a:t>
            </a:r>
            <a:r>
              <a:rPr lang="ru-RU" dirty="0" smtClean="0"/>
              <a:t> </a:t>
            </a:r>
            <a:r>
              <a:rPr lang="ru-RU" dirty="0" err="1" smtClean="0"/>
              <a:t>країн</a:t>
            </a:r>
            <a:r>
              <a:rPr lang="ru-RU" dirty="0" smtClean="0"/>
              <a:t> і </a:t>
            </a:r>
            <a:r>
              <a:rPr lang="ru-RU" dirty="0" err="1" smtClean="0"/>
              <a:t>регіонів</a:t>
            </a:r>
            <a:r>
              <a:rPr lang="ru-RU" dirty="0" smtClean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676456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flipV="1">
            <a:off x="838200" y="0"/>
            <a:ext cx="10515600" cy="45719"/>
          </a:xfrm>
        </p:spPr>
        <p:txBody>
          <a:bodyPr>
            <a:normAutofit fontScale="90000"/>
          </a:bodyPr>
          <a:lstStyle/>
          <a:p>
            <a:endParaRPr lang="en-US" sz="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56754"/>
            <a:ext cx="10515600" cy="6596743"/>
          </a:xfrm>
        </p:spPr>
        <p:txBody>
          <a:bodyPr>
            <a:normAutofit/>
          </a:bodyPr>
          <a:lstStyle/>
          <a:p>
            <a:r>
              <a:rPr lang="ru-RU" b="1" dirty="0" err="1" smtClean="0"/>
              <a:t>Матричний</a:t>
            </a:r>
            <a:r>
              <a:rPr lang="ru-RU" b="1" dirty="0" smtClean="0"/>
              <a:t> </a:t>
            </a:r>
            <a:r>
              <a:rPr lang="ru-RU" b="1" dirty="0" err="1" smtClean="0"/>
              <a:t>підхід</a:t>
            </a:r>
            <a:endParaRPr lang="ru-RU" b="1" dirty="0" smtClean="0"/>
          </a:p>
          <a:p>
            <a:r>
              <a:rPr lang="ru-RU" dirty="0" err="1" smtClean="0"/>
              <a:t>Використовує</a:t>
            </a:r>
            <a:r>
              <a:rPr lang="ru-RU" dirty="0" smtClean="0"/>
              <a:t> </a:t>
            </a:r>
            <a:r>
              <a:rPr lang="ru-RU" dirty="0" err="1" smtClean="0"/>
              <a:t>матриці</a:t>
            </a:r>
            <a:r>
              <a:rPr lang="ru-RU" dirty="0" smtClean="0"/>
              <a:t> для </a:t>
            </a:r>
            <a:r>
              <a:rPr lang="ru-RU" dirty="0" err="1" smtClean="0"/>
              <a:t>визначення</a:t>
            </a:r>
            <a:r>
              <a:rPr lang="ru-RU" dirty="0" smtClean="0"/>
              <a:t> </a:t>
            </a:r>
            <a:r>
              <a:rPr lang="ru-RU" dirty="0" err="1" smtClean="0"/>
              <a:t>оптимальних</a:t>
            </a:r>
            <a:r>
              <a:rPr lang="ru-RU" dirty="0" smtClean="0"/>
              <a:t> </a:t>
            </a:r>
            <a:r>
              <a:rPr lang="ru-RU" dirty="0" err="1" smtClean="0"/>
              <a:t>стратегій</a:t>
            </a:r>
            <a:r>
              <a:rPr lang="ru-RU" dirty="0" smtClean="0"/>
              <a:t> на </a:t>
            </a:r>
            <a:r>
              <a:rPr lang="ru-RU" dirty="0" err="1" smtClean="0"/>
              <a:t>основі</a:t>
            </a:r>
            <a:r>
              <a:rPr lang="ru-RU" dirty="0" smtClean="0"/>
              <a:t> </a:t>
            </a:r>
            <a:r>
              <a:rPr lang="ru-RU" dirty="0" err="1" smtClean="0"/>
              <a:t>аналізу</a:t>
            </a:r>
            <a:r>
              <a:rPr lang="ru-RU" dirty="0" smtClean="0"/>
              <a:t> </a:t>
            </a:r>
            <a:r>
              <a:rPr lang="ru-RU" dirty="0" err="1" smtClean="0"/>
              <a:t>різних</a:t>
            </a:r>
            <a:r>
              <a:rPr lang="ru-RU" dirty="0" smtClean="0"/>
              <a:t> </a:t>
            </a:r>
            <a:r>
              <a:rPr lang="ru-RU" dirty="0" err="1" smtClean="0"/>
              <a:t>факторів</a:t>
            </a:r>
            <a:r>
              <a:rPr lang="ru-RU" dirty="0" smtClean="0"/>
              <a:t>.</a:t>
            </a:r>
          </a:p>
          <a:p>
            <a:r>
              <a:rPr lang="ru-RU" dirty="0" err="1" smtClean="0"/>
              <a:t>Популярні</a:t>
            </a:r>
            <a:r>
              <a:rPr lang="ru-RU" dirty="0" smtClean="0"/>
              <a:t> </a:t>
            </a:r>
            <a:r>
              <a:rPr lang="ru-RU" dirty="0" err="1" smtClean="0"/>
              <a:t>матриці</a:t>
            </a:r>
            <a:r>
              <a:rPr lang="ru-RU" dirty="0" smtClean="0"/>
              <a:t>: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ru-RU" dirty="0" smtClean="0"/>
              <a:t>    </a:t>
            </a:r>
            <a:r>
              <a:rPr lang="ru-RU" dirty="0" err="1" smtClean="0"/>
              <a:t>Матриця</a:t>
            </a:r>
            <a:r>
              <a:rPr lang="ru-RU" dirty="0" smtClean="0"/>
              <a:t> </a:t>
            </a:r>
            <a:r>
              <a:rPr lang="en-US" dirty="0" smtClean="0"/>
              <a:t>BCG (</a:t>
            </a:r>
            <a:r>
              <a:rPr lang="ru-RU" dirty="0" smtClean="0"/>
              <a:t>темп </a:t>
            </a:r>
            <a:r>
              <a:rPr lang="ru-RU" dirty="0" err="1" smtClean="0"/>
              <a:t>зростання</a:t>
            </a:r>
            <a:r>
              <a:rPr lang="ru-RU" dirty="0" smtClean="0"/>
              <a:t>/</a:t>
            </a:r>
            <a:r>
              <a:rPr lang="ru-RU" dirty="0" err="1" smtClean="0"/>
              <a:t>частка</a:t>
            </a:r>
            <a:r>
              <a:rPr lang="ru-RU" dirty="0" smtClean="0"/>
              <a:t> ринку)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ru-RU" dirty="0" smtClean="0"/>
              <a:t>    </a:t>
            </a:r>
            <a:r>
              <a:rPr lang="ru-RU" dirty="0" err="1" smtClean="0"/>
              <a:t>Матриця</a:t>
            </a:r>
            <a:r>
              <a:rPr lang="ru-RU" dirty="0" smtClean="0"/>
              <a:t> </a:t>
            </a:r>
            <a:r>
              <a:rPr lang="ru-RU" dirty="0" err="1" smtClean="0"/>
              <a:t>Ансоффа</a:t>
            </a:r>
            <a:r>
              <a:rPr lang="ru-RU" dirty="0" smtClean="0"/>
              <a:t> (продукт/</a:t>
            </a:r>
            <a:r>
              <a:rPr lang="ru-RU" dirty="0" err="1" smtClean="0"/>
              <a:t>ринок</a:t>
            </a:r>
            <a:r>
              <a:rPr lang="ru-RU" dirty="0" smtClean="0"/>
              <a:t>)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ru-RU" dirty="0" smtClean="0"/>
              <a:t>    </a:t>
            </a:r>
            <a:r>
              <a:rPr lang="ru-RU" dirty="0" err="1" smtClean="0"/>
              <a:t>Матриця</a:t>
            </a:r>
            <a:r>
              <a:rPr lang="ru-RU" dirty="0" smtClean="0"/>
              <a:t> </a:t>
            </a:r>
            <a:r>
              <a:rPr lang="en-US" dirty="0" smtClean="0"/>
              <a:t>GE/McKinsey (</a:t>
            </a:r>
            <a:r>
              <a:rPr lang="ru-RU" dirty="0" err="1" smtClean="0"/>
              <a:t>привабливість</a:t>
            </a:r>
            <a:r>
              <a:rPr lang="ru-RU" dirty="0" smtClean="0"/>
              <a:t> </a:t>
            </a:r>
            <a:r>
              <a:rPr lang="ru-RU" dirty="0" err="1" smtClean="0"/>
              <a:t>галузі</a:t>
            </a:r>
            <a:r>
              <a:rPr lang="ru-RU" dirty="0" smtClean="0"/>
              <a:t>/</a:t>
            </a:r>
            <a:r>
              <a:rPr lang="ru-RU" dirty="0" err="1" smtClean="0"/>
              <a:t>конкурентна</a:t>
            </a:r>
            <a:r>
              <a:rPr lang="ru-RU" dirty="0" smtClean="0"/>
              <a:t> </a:t>
            </a:r>
            <a:r>
              <a:rPr lang="ru-RU" dirty="0" err="1" smtClean="0"/>
              <a:t>позиція</a:t>
            </a:r>
            <a:r>
              <a:rPr lang="ru-RU" dirty="0" smtClean="0"/>
              <a:t>)</a:t>
            </a:r>
          </a:p>
          <a:p>
            <a:endParaRPr lang="ru-RU" dirty="0" smtClean="0"/>
          </a:p>
          <a:p>
            <a:r>
              <a:rPr lang="ru-RU" dirty="0" smtClean="0"/>
              <a:t>Приклад: </a:t>
            </a:r>
            <a:r>
              <a:rPr lang="ru-RU" dirty="0" err="1" smtClean="0"/>
              <a:t>Великі</a:t>
            </a:r>
            <a:r>
              <a:rPr lang="ru-RU" dirty="0" smtClean="0"/>
              <a:t> </a:t>
            </a:r>
            <a:r>
              <a:rPr lang="en-US" dirty="0" smtClean="0"/>
              <a:t>FMCG </a:t>
            </a:r>
            <a:r>
              <a:rPr lang="ru-RU" dirty="0" err="1" smtClean="0"/>
              <a:t>компанії</a:t>
            </a:r>
            <a:r>
              <a:rPr lang="ru-RU" dirty="0" smtClean="0"/>
              <a:t> часто </a:t>
            </a:r>
            <a:r>
              <a:rPr lang="ru-RU" dirty="0" err="1" smtClean="0"/>
              <a:t>використовують</a:t>
            </a:r>
            <a:r>
              <a:rPr lang="ru-RU" dirty="0" smtClean="0"/>
              <a:t> </a:t>
            </a:r>
            <a:r>
              <a:rPr lang="ru-RU" dirty="0" err="1" smtClean="0"/>
              <a:t>матрицю</a:t>
            </a:r>
            <a:r>
              <a:rPr lang="ru-RU" dirty="0" smtClean="0"/>
              <a:t> </a:t>
            </a:r>
            <a:r>
              <a:rPr lang="en-US" dirty="0" smtClean="0"/>
              <a:t>BCG </a:t>
            </a:r>
            <a:r>
              <a:rPr lang="ru-RU" dirty="0" smtClean="0"/>
              <a:t>для </a:t>
            </a:r>
            <a:r>
              <a:rPr lang="ru-RU" dirty="0" err="1" smtClean="0"/>
              <a:t>визначення</a:t>
            </a:r>
            <a:r>
              <a:rPr lang="ru-RU" dirty="0" smtClean="0"/>
              <a:t> </a:t>
            </a:r>
            <a:r>
              <a:rPr lang="ru-RU" dirty="0" err="1" smtClean="0"/>
              <a:t>стратегій</a:t>
            </a:r>
            <a:r>
              <a:rPr lang="ru-RU" dirty="0" smtClean="0"/>
              <a:t> для </a:t>
            </a:r>
            <a:r>
              <a:rPr lang="ru-RU" dirty="0" err="1" smtClean="0"/>
              <a:t>різних</a:t>
            </a:r>
            <a:r>
              <a:rPr lang="ru-RU" dirty="0" smtClean="0"/>
              <a:t> </a:t>
            </a:r>
            <a:r>
              <a:rPr lang="ru-RU" dirty="0" err="1" smtClean="0"/>
              <a:t>категорій</a:t>
            </a:r>
            <a:r>
              <a:rPr lang="ru-RU" dirty="0" smtClean="0"/>
              <a:t> </a:t>
            </a:r>
            <a:r>
              <a:rPr lang="ru-RU" dirty="0" err="1" smtClean="0"/>
              <a:t>товарів</a:t>
            </a:r>
            <a:r>
              <a:rPr lang="ru-RU" dirty="0" smtClean="0"/>
              <a:t> – </a:t>
            </a:r>
            <a:r>
              <a:rPr lang="ru-RU" dirty="0" err="1" smtClean="0"/>
              <a:t>від</a:t>
            </a:r>
            <a:r>
              <a:rPr lang="ru-RU" dirty="0" smtClean="0"/>
              <a:t> “</a:t>
            </a:r>
            <a:r>
              <a:rPr lang="ru-RU" dirty="0" err="1" smtClean="0"/>
              <a:t>зірок</a:t>
            </a:r>
            <a:r>
              <a:rPr lang="ru-RU" dirty="0" smtClean="0"/>
              <a:t>” до “собак”.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81273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45719"/>
          </a:xfrm>
        </p:spPr>
        <p:txBody>
          <a:bodyPr>
            <a:normAutofit fontScale="90000"/>
          </a:bodyPr>
          <a:lstStyle/>
          <a:p>
            <a:endParaRPr lang="en-US" sz="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95942"/>
            <a:ext cx="10515600" cy="6387737"/>
          </a:xfrm>
        </p:spPr>
        <p:txBody>
          <a:bodyPr>
            <a:normAutofit/>
          </a:bodyPr>
          <a:lstStyle/>
          <a:p>
            <a:r>
              <a:rPr lang="ru-RU" dirty="0" err="1" smtClean="0"/>
              <a:t>Стратегія</a:t>
            </a:r>
            <a:r>
              <a:rPr lang="ru-RU" dirty="0" smtClean="0"/>
              <a:t> "</a:t>
            </a:r>
            <a:r>
              <a:rPr lang="ru-RU" dirty="0" err="1" smtClean="0"/>
              <a:t>блакитного</a:t>
            </a:r>
            <a:r>
              <a:rPr lang="ru-RU" dirty="0" smtClean="0"/>
              <a:t> океану"</a:t>
            </a:r>
          </a:p>
          <a:p>
            <a:r>
              <a:rPr lang="ru-RU" dirty="0" err="1" smtClean="0"/>
              <a:t>Фокусується</a:t>
            </a:r>
            <a:r>
              <a:rPr lang="ru-RU" dirty="0" smtClean="0"/>
              <a:t> на </a:t>
            </a:r>
            <a:r>
              <a:rPr lang="ru-RU" dirty="0" err="1" smtClean="0"/>
              <a:t>створенні</a:t>
            </a:r>
            <a:r>
              <a:rPr lang="ru-RU" dirty="0" smtClean="0"/>
              <a:t> нового </a:t>
            </a:r>
            <a:r>
              <a:rPr lang="ru-RU" dirty="0" err="1" smtClean="0"/>
              <a:t>ринкового</a:t>
            </a:r>
            <a:r>
              <a:rPr lang="ru-RU" dirty="0" smtClean="0"/>
              <a:t> простору, де </a:t>
            </a:r>
            <a:r>
              <a:rPr lang="ru-RU" dirty="0" err="1" smtClean="0"/>
              <a:t>конкуренція</a:t>
            </a:r>
            <a:r>
              <a:rPr lang="ru-RU" dirty="0" smtClean="0"/>
              <a:t> не </a:t>
            </a:r>
            <a:r>
              <a:rPr lang="ru-RU" dirty="0" err="1" smtClean="0"/>
              <a:t>має</a:t>
            </a:r>
            <a:r>
              <a:rPr lang="ru-RU" dirty="0" smtClean="0"/>
              <a:t> </a:t>
            </a:r>
            <a:r>
              <a:rPr lang="ru-RU" dirty="0" err="1" smtClean="0"/>
              <a:t>значення</a:t>
            </a:r>
            <a:r>
              <a:rPr lang="ru-RU" dirty="0" smtClean="0"/>
              <a:t>.</a:t>
            </a:r>
          </a:p>
          <a:p>
            <a:r>
              <a:rPr lang="ru-RU" dirty="0" err="1" smtClean="0"/>
              <a:t>Ключові</a:t>
            </a:r>
            <a:r>
              <a:rPr lang="ru-RU" dirty="0" smtClean="0"/>
              <a:t> </a:t>
            </a:r>
            <a:r>
              <a:rPr lang="ru-RU" dirty="0" err="1" smtClean="0"/>
              <a:t>елементи</a:t>
            </a:r>
            <a:r>
              <a:rPr lang="ru-RU" dirty="0" smtClean="0"/>
              <a:t>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dirty="0" smtClean="0"/>
              <a:t>    </a:t>
            </a:r>
            <a:r>
              <a:rPr lang="ru-RU" dirty="0" err="1" smtClean="0"/>
              <a:t>Пошук</a:t>
            </a:r>
            <a:r>
              <a:rPr lang="ru-RU" dirty="0" smtClean="0"/>
              <a:t> </a:t>
            </a:r>
            <a:r>
              <a:rPr lang="ru-RU" dirty="0" err="1" smtClean="0"/>
              <a:t>неохоплених</a:t>
            </a:r>
            <a:r>
              <a:rPr lang="ru-RU" dirty="0" smtClean="0"/>
              <a:t> </a:t>
            </a:r>
            <a:r>
              <a:rPr lang="ru-RU" dirty="0" err="1" smtClean="0"/>
              <a:t>ринкових</a:t>
            </a:r>
            <a:r>
              <a:rPr lang="ru-RU" dirty="0" smtClean="0"/>
              <a:t> </a:t>
            </a:r>
            <a:r>
              <a:rPr lang="ru-RU" dirty="0" err="1" smtClean="0"/>
              <a:t>ніш</a:t>
            </a:r>
            <a:endParaRPr lang="ru-RU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ru-RU" dirty="0" smtClean="0"/>
              <a:t>    </a:t>
            </a:r>
            <a:r>
              <a:rPr lang="ru-RU" dirty="0" err="1" smtClean="0"/>
              <a:t>Створення</a:t>
            </a:r>
            <a:r>
              <a:rPr lang="ru-RU" dirty="0" smtClean="0"/>
              <a:t> нового </a:t>
            </a:r>
            <a:r>
              <a:rPr lang="ru-RU" dirty="0" err="1" smtClean="0"/>
              <a:t>попиту</a:t>
            </a:r>
            <a:endParaRPr lang="ru-RU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ru-RU" dirty="0" smtClean="0"/>
              <a:t>    </a:t>
            </a:r>
            <a:r>
              <a:rPr lang="ru-RU" dirty="0" err="1" smtClean="0"/>
              <a:t>Диференціація</a:t>
            </a:r>
            <a:r>
              <a:rPr lang="ru-RU" dirty="0" smtClean="0"/>
              <a:t> і </a:t>
            </a:r>
            <a:r>
              <a:rPr lang="ru-RU" dirty="0" err="1" smtClean="0"/>
              <a:t>одночасне</a:t>
            </a:r>
            <a:r>
              <a:rPr lang="ru-RU" dirty="0" smtClean="0"/>
              <a:t> </a:t>
            </a:r>
            <a:r>
              <a:rPr lang="ru-RU" dirty="0" err="1" smtClean="0"/>
              <a:t>зниження</a:t>
            </a:r>
            <a:r>
              <a:rPr lang="ru-RU" dirty="0" smtClean="0"/>
              <a:t> </a:t>
            </a:r>
            <a:r>
              <a:rPr lang="ru-RU" dirty="0" err="1" smtClean="0"/>
              <a:t>витрат</a:t>
            </a:r>
            <a:endParaRPr lang="ru-RU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ru-RU" dirty="0" smtClean="0"/>
              <a:t>    </a:t>
            </a:r>
            <a:r>
              <a:rPr lang="ru-RU" dirty="0" err="1" smtClean="0"/>
              <a:t>Вихід</a:t>
            </a:r>
            <a:r>
              <a:rPr lang="ru-RU" dirty="0" smtClean="0"/>
              <a:t> за рамки </a:t>
            </a:r>
            <a:r>
              <a:rPr lang="ru-RU" dirty="0" err="1" smtClean="0"/>
              <a:t>традиційних</a:t>
            </a:r>
            <a:r>
              <a:rPr lang="ru-RU" dirty="0" smtClean="0"/>
              <a:t> </a:t>
            </a:r>
            <a:r>
              <a:rPr lang="ru-RU" dirty="0" err="1" smtClean="0"/>
              <a:t>галузевих</a:t>
            </a:r>
            <a:r>
              <a:rPr lang="ru-RU" dirty="0" smtClean="0"/>
              <a:t> меж</a:t>
            </a:r>
          </a:p>
          <a:p>
            <a:endParaRPr lang="ru-RU" dirty="0" smtClean="0"/>
          </a:p>
          <a:p>
            <a:r>
              <a:rPr lang="ru-RU" dirty="0" smtClean="0"/>
              <a:t>Приклад: </a:t>
            </a:r>
            <a:r>
              <a:rPr lang="en-US" dirty="0" smtClean="0"/>
              <a:t>Cirque du Soleil </a:t>
            </a:r>
            <a:r>
              <a:rPr lang="ru-RU" dirty="0" smtClean="0"/>
              <a:t>створив </a:t>
            </a:r>
            <a:r>
              <a:rPr lang="ru-RU" dirty="0" err="1" smtClean="0"/>
              <a:t>нову</a:t>
            </a:r>
            <a:r>
              <a:rPr lang="ru-RU" dirty="0" smtClean="0"/>
              <a:t> </a:t>
            </a:r>
            <a:r>
              <a:rPr lang="ru-RU" dirty="0" err="1" smtClean="0"/>
              <a:t>категорію</a:t>
            </a:r>
            <a:r>
              <a:rPr lang="ru-RU" dirty="0" smtClean="0"/>
              <a:t> </a:t>
            </a:r>
            <a:r>
              <a:rPr lang="ru-RU" dirty="0" err="1" smtClean="0"/>
              <a:t>розваг</a:t>
            </a:r>
            <a:r>
              <a:rPr lang="ru-RU" dirty="0" smtClean="0"/>
              <a:t>, </a:t>
            </a:r>
            <a:r>
              <a:rPr lang="ru-RU" dirty="0" err="1" smtClean="0"/>
              <a:t>об’єднавши</a:t>
            </a:r>
            <a:r>
              <a:rPr lang="ru-RU" dirty="0" smtClean="0"/>
              <a:t> </a:t>
            </a:r>
            <a:r>
              <a:rPr lang="ru-RU" dirty="0" err="1" smtClean="0"/>
              <a:t>елементи</a:t>
            </a:r>
            <a:r>
              <a:rPr lang="ru-RU" dirty="0" smtClean="0"/>
              <a:t> </a:t>
            </a:r>
            <a:r>
              <a:rPr lang="ru-RU" dirty="0" err="1" smtClean="0"/>
              <a:t>традиційного</a:t>
            </a:r>
            <a:r>
              <a:rPr lang="ru-RU" dirty="0" smtClean="0"/>
              <a:t> цирку і театру.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899830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0634" y="0"/>
            <a:ext cx="10515600" cy="732155"/>
          </a:xfrm>
        </p:spPr>
        <p:txBody>
          <a:bodyPr>
            <a:normAutofit/>
          </a:bodyPr>
          <a:lstStyle/>
          <a:p>
            <a:r>
              <a:rPr lang="ru-RU" sz="3200" b="1" dirty="0" smtClean="0"/>
              <a:t>Модель </a:t>
            </a:r>
            <a:r>
              <a:rPr lang="ru-RU" sz="3200" b="1" dirty="0" err="1" smtClean="0"/>
              <a:t>продажів</a:t>
            </a:r>
            <a:r>
              <a:rPr lang="ru-RU" sz="3200" b="1" dirty="0" smtClean="0"/>
              <a:t> </a:t>
            </a:r>
            <a:r>
              <a:rPr lang="ru-RU" sz="3200" b="1" dirty="0" err="1" smtClean="0"/>
              <a:t>приклади</a:t>
            </a:r>
            <a:endParaRPr lang="en-US" sz="32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56753" y="457200"/>
            <a:ext cx="11861075" cy="6257109"/>
          </a:xfrm>
        </p:spPr>
        <p:txBody>
          <a:bodyPr>
            <a:normAutofit fontScale="92500" lnSpcReduction="20000"/>
          </a:bodyPr>
          <a:lstStyle/>
          <a:p>
            <a:endParaRPr lang="ru-RU" dirty="0" smtClean="0"/>
          </a:p>
          <a:p>
            <a:r>
              <a:rPr lang="ru-RU" dirty="0" err="1" smtClean="0"/>
              <a:t>Транзакційна</a:t>
            </a:r>
            <a:r>
              <a:rPr lang="ru-RU" dirty="0" smtClean="0"/>
              <a:t> модель</a:t>
            </a:r>
          </a:p>
          <a:p>
            <a:r>
              <a:rPr lang="ru-RU" dirty="0" smtClean="0"/>
              <a:t>    </a:t>
            </a:r>
            <a:r>
              <a:rPr lang="ru-RU" dirty="0" err="1" smtClean="0"/>
              <a:t>Особливості</a:t>
            </a:r>
            <a:r>
              <a:rPr lang="ru-RU" dirty="0" smtClean="0"/>
              <a:t>: короткий цикл, акцент на </a:t>
            </a:r>
            <a:r>
              <a:rPr lang="ru-RU" dirty="0" err="1" smtClean="0"/>
              <a:t>обсязі</a:t>
            </a:r>
            <a:r>
              <a:rPr lang="ru-RU" dirty="0" smtClean="0"/>
              <a:t> </a:t>
            </a:r>
            <a:r>
              <a:rPr lang="ru-RU" dirty="0" err="1" smtClean="0"/>
              <a:t>угод</a:t>
            </a:r>
            <a:r>
              <a:rPr lang="ru-RU" dirty="0" smtClean="0"/>
              <a:t>, </a:t>
            </a:r>
            <a:r>
              <a:rPr lang="ru-RU" dirty="0" err="1" smtClean="0"/>
              <a:t>стандартизований</a:t>
            </a:r>
            <a:r>
              <a:rPr lang="ru-RU" dirty="0" smtClean="0"/>
              <a:t> </a:t>
            </a:r>
            <a:r>
              <a:rPr lang="ru-RU" dirty="0" err="1" smtClean="0"/>
              <a:t>підхід</a:t>
            </a:r>
            <a:endParaRPr lang="ru-RU" dirty="0" smtClean="0"/>
          </a:p>
          <a:p>
            <a:r>
              <a:rPr lang="ru-RU" dirty="0" smtClean="0"/>
              <a:t>    </a:t>
            </a:r>
            <a:r>
              <a:rPr lang="ru-RU" dirty="0" err="1" smtClean="0"/>
              <a:t>Підходить</a:t>
            </a:r>
            <a:r>
              <a:rPr lang="ru-RU" dirty="0" smtClean="0"/>
              <a:t> для: </a:t>
            </a:r>
            <a:r>
              <a:rPr lang="ru-RU" dirty="0" err="1" smtClean="0"/>
              <a:t>масових</a:t>
            </a:r>
            <a:r>
              <a:rPr lang="ru-RU" dirty="0" smtClean="0"/>
              <a:t> </a:t>
            </a:r>
            <a:r>
              <a:rPr lang="ru-RU" dirty="0" err="1" smtClean="0"/>
              <a:t>товарів</a:t>
            </a:r>
            <a:r>
              <a:rPr lang="ru-RU" dirty="0" smtClean="0"/>
              <a:t>, </a:t>
            </a:r>
            <a:r>
              <a:rPr lang="ru-RU" dirty="0" err="1" smtClean="0"/>
              <a:t>простих</a:t>
            </a:r>
            <a:r>
              <a:rPr lang="ru-RU" dirty="0" smtClean="0"/>
              <a:t> </a:t>
            </a:r>
            <a:r>
              <a:rPr lang="ru-RU" dirty="0" err="1" smtClean="0"/>
              <a:t>продуктів</a:t>
            </a:r>
            <a:r>
              <a:rPr lang="ru-RU" dirty="0" smtClean="0"/>
              <a:t> з </a:t>
            </a:r>
            <a:r>
              <a:rPr lang="ru-RU" dirty="0" err="1" smtClean="0"/>
              <a:t>низьким</a:t>
            </a:r>
            <a:r>
              <a:rPr lang="ru-RU" dirty="0" smtClean="0"/>
              <a:t> </a:t>
            </a:r>
            <a:r>
              <a:rPr lang="ru-RU" dirty="0" err="1" smtClean="0"/>
              <a:t>середнім</a:t>
            </a:r>
            <a:r>
              <a:rPr lang="ru-RU" dirty="0" smtClean="0"/>
              <a:t> чеком</a:t>
            </a:r>
          </a:p>
          <a:p>
            <a:r>
              <a:rPr lang="ru-RU" dirty="0" smtClean="0"/>
              <a:t>    Приклад: </a:t>
            </a:r>
            <a:r>
              <a:rPr lang="ru-RU" dirty="0" err="1" smtClean="0"/>
              <a:t>роздрібна</a:t>
            </a:r>
            <a:r>
              <a:rPr lang="ru-RU" dirty="0" smtClean="0"/>
              <a:t> </a:t>
            </a:r>
            <a:r>
              <a:rPr lang="ru-RU" dirty="0" err="1" smtClean="0"/>
              <a:t>торгівля</a:t>
            </a:r>
            <a:r>
              <a:rPr lang="ru-RU" dirty="0" smtClean="0"/>
              <a:t>, онлайн-</a:t>
            </a:r>
            <a:r>
              <a:rPr lang="ru-RU" dirty="0" err="1" smtClean="0"/>
              <a:t>магазини</a:t>
            </a:r>
            <a:r>
              <a:rPr lang="ru-RU" dirty="0" smtClean="0"/>
              <a:t> з товарами </a:t>
            </a:r>
            <a:r>
              <a:rPr lang="ru-RU" dirty="0" err="1" smtClean="0"/>
              <a:t>повсякденного</a:t>
            </a:r>
            <a:r>
              <a:rPr lang="ru-RU" dirty="0" smtClean="0"/>
              <a:t> </a:t>
            </a:r>
            <a:r>
              <a:rPr lang="ru-RU" dirty="0" err="1" smtClean="0"/>
              <a:t>попиту</a:t>
            </a:r>
            <a:endParaRPr lang="ru-RU" dirty="0" smtClean="0"/>
          </a:p>
          <a:p>
            <a:r>
              <a:rPr lang="ru-RU" dirty="0" err="1" smtClean="0"/>
              <a:t>Консультативна</a:t>
            </a:r>
            <a:r>
              <a:rPr lang="ru-RU" dirty="0" smtClean="0"/>
              <a:t> модель</a:t>
            </a:r>
          </a:p>
          <a:p>
            <a:r>
              <a:rPr lang="ru-RU" dirty="0" smtClean="0"/>
              <a:t>    </a:t>
            </a:r>
            <a:r>
              <a:rPr lang="ru-RU" dirty="0" err="1" smtClean="0"/>
              <a:t>Особливості</a:t>
            </a:r>
            <a:r>
              <a:rPr lang="ru-RU" dirty="0" smtClean="0"/>
              <a:t>: </a:t>
            </a:r>
            <a:r>
              <a:rPr lang="ru-RU" dirty="0" err="1" smtClean="0"/>
              <a:t>довгий</a:t>
            </a:r>
            <a:r>
              <a:rPr lang="ru-RU" dirty="0" smtClean="0"/>
              <a:t> цикл, фокус на </a:t>
            </a:r>
            <a:r>
              <a:rPr lang="ru-RU" dirty="0" err="1" smtClean="0"/>
              <a:t>вирішенні</a:t>
            </a:r>
            <a:r>
              <a:rPr lang="ru-RU" dirty="0" smtClean="0"/>
              <a:t> проблем </a:t>
            </a:r>
            <a:r>
              <a:rPr lang="ru-RU" dirty="0" err="1" smtClean="0"/>
              <a:t>клієнта</a:t>
            </a:r>
            <a:r>
              <a:rPr lang="ru-RU" dirty="0" smtClean="0"/>
              <a:t>, </a:t>
            </a:r>
            <a:r>
              <a:rPr lang="ru-RU" dirty="0" err="1" smtClean="0"/>
              <a:t>персоналізований</a:t>
            </a:r>
            <a:r>
              <a:rPr lang="ru-RU" dirty="0" smtClean="0"/>
              <a:t> </a:t>
            </a:r>
            <a:r>
              <a:rPr lang="ru-RU" dirty="0" err="1" smtClean="0"/>
              <a:t>підхід</a:t>
            </a:r>
            <a:endParaRPr lang="ru-RU" dirty="0" smtClean="0"/>
          </a:p>
          <a:p>
            <a:r>
              <a:rPr lang="ru-RU" dirty="0" smtClean="0"/>
              <a:t>    </a:t>
            </a:r>
            <a:r>
              <a:rPr lang="ru-RU" dirty="0" err="1" smtClean="0"/>
              <a:t>Підходить</a:t>
            </a:r>
            <a:r>
              <a:rPr lang="ru-RU" dirty="0" smtClean="0"/>
              <a:t> для: </a:t>
            </a:r>
            <a:r>
              <a:rPr lang="ru-RU" dirty="0" err="1" smtClean="0"/>
              <a:t>складних</a:t>
            </a:r>
            <a:r>
              <a:rPr lang="ru-RU" dirty="0" smtClean="0"/>
              <a:t> </a:t>
            </a:r>
            <a:r>
              <a:rPr lang="en-US" dirty="0" smtClean="0"/>
              <a:t>B2B-</a:t>
            </a:r>
            <a:r>
              <a:rPr lang="ru-RU" dirty="0" err="1" smtClean="0"/>
              <a:t>рішень</a:t>
            </a:r>
            <a:r>
              <a:rPr lang="ru-RU" dirty="0" smtClean="0"/>
              <a:t>, дорогих </a:t>
            </a:r>
            <a:r>
              <a:rPr lang="ru-RU" dirty="0" err="1" smtClean="0"/>
              <a:t>продуктів</a:t>
            </a:r>
            <a:r>
              <a:rPr lang="ru-RU" dirty="0" smtClean="0"/>
              <a:t>/</a:t>
            </a:r>
            <a:r>
              <a:rPr lang="ru-RU" dirty="0" err="1" smtClean="0"/>
              <a:t>послуг</a:t>
            </a:r>
            <a:endParaRPr lang="ru-RU" dirty="0" smtClean="0"/>
          </a:p>
          <a:p>
            <a:r>
              <a:rPr lang="ru-RU" dirty="0" smtClean="0"/>
              <a:t>    Приклад: </a:t>
            </a:r>
            <a:r>
              <a:rPr lang="en-US" dirty="0" smtClean="0"/>
              <a:t>IT-</a:t>
            </a:r>
            <a:r>
              <a:rPr lang="ru-RU" dirty="0" smtClean="0"/>
              <a:t>консалтинг, </a:t>
            </a:r>
            <a:r>
              <a:rPr lang="ru-RU" dirty="0" err="1" smtClean="0"/>
              <a:t>корпоративні</a:t>
            </a:r>
            <a:r>
              <a:rPr lang="ru-RU" dirty="0" smtClean="0"/>
              <a:t> </a:t>
            </a:r>
            <a:r>
              <a:rPr lang="ru-RU" dirty="0" err="1" smtClean="0"/>
              <a:t>програмні</a:t>
            </a:r>
            <a:r>
              <a:rPr lang="ru-RU" dirty="0" smtClean="0"/>
              <a:t> </a:t>
            </a:r>
            <a:r>
              <a:rPr lang="ru-RU" dirty="0" err="1" smtClean="0"/>
              <a:t>рішення</a:t>
            </a:r>
            <a:endParaRPr lang="ru-RU" dirty="0" smtClean="0"/>
          </a:p>
          <a:p>
            <a:r>
              <a:rPr lang="ru-RU" dirty="0" err="1" smtClean="0"/>
              <a:t>Підприємницька</a:t>
            </a:r>
            <a:r>
              <a:rPr lang="ru-RU" dirty="0" smtClean="0"/>
              <a:t> модель</a:t>
            </a:r>
          </a:p>
          <a:p>
            <a:r>
              <a:rPr lang="ru-RU" dirty="0" smtClean="0"/>
              <a:t>    </a:t>
            </a:r>
            <a:r>
              <a:rPr lang="ru-RU" dirty="0" err="1" smtClean="0"/>
              <a:t>Особливості</a:t>
            </a:r>
            <a:r>
              <a:rPr lang="ru-RU" dirty="0" smtClean="0"/>
              <a:t>: </a:t>
            </a:r>
            <a:r>
              <a:rPr lang="ru-RU" dirty="0" err="1" smtClean="0"/>
              <a:t>висока</a:t>
            </a:r>
            <a:r>
              <a:rPr lang="ru-RU" dirty="0" smtClean="0"/>
              <a:t> </a:t>
            </a:r>
            <a:r>
              <a:rPr lang="ru-RU" dirty="0" err="1" smtClean="0"/>
              <a:t>автономність</a:t>
            </a:r>
            <a:r>
              <a:rPr lang="ru-RU" dirty="0" smtClean="0"/>
              <a:t> </a:t>
            </a:r>
            <a:r>
              <a:rPr lang="ru-RU" dirty="0" err="1" smtClean="0"/>
              <a:t>менеджерів</a:t>
            </a:r>
            <a:r>
              <a:rPr lang="ru-RU" dirty="0" smtClean="0"/>
              <a:t>, </a:t>
            </a:r>
            <a:r>
              <a:rPr lang="ru-RU" dirty="0" err="1" smtClean="0"/>
              <a:t>персональні</a:t>
            </a:r>
            <a:r>
              <a:rPr lang="ru-RU" dirty="0" smtClean="0"/>
              <a:t> </a:t>
            </a:r>
            <a:r>
              <a:rPr lang="ru-RU" dirty="0" err="1" smtClean="0"/>
              <a:t>відносини</a:t>
            </a:r>
            <a:r>
              <a:rPr lang="ru-RU" dirty="0" smtClean="0"/>
              <a:t> з </a:t>
            </a:r>
            <a:r>
              <a:rPr lang="ru-RU" dirty="0" err="1" smtClean="0"/>
              <a:t>клієнтами</a:t>
            </a:r>
            <a:endParaRPr lang="ru-RU" dirty="0" smtClean="0"/>
          </a:p>
          <a:p>
            <a:r>
              <a:rPr lang="ru-RU" dirty="0" smtClean="0"/>
              <a:t>    </a:t>
            </a:r>
            <a:r>
              <a:rPr lang="ru-RU" dirty="0" err="1" smtClean="0"/>
              <a:t>Підходить</a:t>
            </a:r>
            <a:r>
              <a:rPr lang="ru-RU" dirty="0" smtClean="0"/>
              <a:t> для: </a:t>
            </a:r>
            <a:r>
              <a:rPr lang="ru-RU" dirty="0" err="1" smtClean="0"/>
              <a:t>стартапів</a:t>
            </a:r>
            <a:r>
              <a:rPr lang="ru-RU" dirty="0" smtClean="0"/>
              <a:t>, невеликих </a:t>
            </a:r>
            <a:r>
              <a:rPr lang="ru-RU" dirty="0" err="1" smtClean="0"/>
              <a:t>компаній</a:t>
            </a:r>
            <a:r>
              <a:rPr lang="ru-RU" dirty="0" smtClean="0"/>
              <a:t> на </a:t>
            </a:r>
            <a:r>
              <a:rPr lang="ru-RU" dirty="0" err="1" smtClean="0"/>
              <a:t>зростаючих</a:t>
            </a:r>
            <a:r>
              <a:rPr lang="ru-RU" dirty="0" smtClean="0"/>
              <a:t> ринках</a:t>
            </a:r>
          </a:p>
          <a:p>
            <a:r>
              <a:rPr lang="ru-RU" dirty="0" smtClean="0"/>
              <a:t>    Приклад: </a:t>
            </a:r>
            <a:r>
              <a:rPr lang="ru-RU" dirty="0" err="1" smtClean="0"/>
              <a:t>інноваційні</a:t>
            </a:r>
            <a:r>
              <a:rPr lang="ru-RU" dirty="0" smtClean="0"/>
              <a:t> </a:t>
            </a:r>
            <a:r>
              <a:rPr lang="ru-RU" dirty="0" err="1" smtClean="0"/>
              <a:t>технологічні</a:t>
            </a:r>
            <a:r>
              <a:rPr lang="ru-RU" dirty="0" smtClean="0"/>
              <a:t> </a:t>
            </a:r>
            <a:r>
              <a:rPr lang="ru-RU" dirty="0" err="1" smtClean="0"/>
              <a:t>рішення</a:t>
            </a:r>
            <a:r>
              <a:rPr lang="ru-RU" dirty="0" smtClean="0"/>
              <a:t>, </a:t>
            </a:r>
            <a:r>
              <a:rPr lang="ru-RU" dirty="0" err="1" smtClean="0"/>
              <a:t>вихід</a:t>
            </a:r>
            <a:r>
              <a:rPr lang="ru-RU" dirty="0" smtClean="0"/>
              <a:t> на </a:t>
            </a:r>
            <a:r>
              <a:rPr lang="ru-RU" dirty="0" err="1" smtClean="0"/>
              <a:t>нові</a:t>
            </a:r>
            <a:r>
              <a:rPr lang="ru-RU" dirty="0" smtClean="0"/>
              <a:t> ринки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1011556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74320" y="612845"/>
            <a:ext cx="1191768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 </a:t>
            </a:r>
            <a:r>
              <a:rPr lang="ru-RU" sz="2400" dirty="0" err="1" smtClean="0"/>
              <a:t>Партнерська</a:t>
            </a:r>
            <a:r>
              <a:rPr lang="ru-RU" sz="2400" dirty="0" smtClean="0"/>
              <a:t> модель</a:t>
            </a:r>
          </a:p>
          <a:p>
            <a:endParaRPr lang="ru-RU" sz="2400" dirty="0" smtClean="0"/>
          </a:p>
          <a:p>
            <a:r>
              <a:rPr lang="ru-RU" sz="2400" dirty="0" err="1" smtClean="0"/>
              <a:t>Особливості</a:t>
            </a:r>
            <a:r>
              <a:rPr lang="ru-RU" sz="2400" dirty="0" smtClean="0"/>
              <a:t>: </a:t>
            </a:r>
            <a:r>
              <a:rPr lang="ru-RU" sz="2400" dirty="0" err="1" smtClean="0"/>
              <a:t>довгострокові</a:t>
            </a:r>
            <a:r>
              <a:rPr lang="ru-RU" sz="2400" dirty="0" smtClean="0"/>
              <a:t> </a:t>
            </a:r>
            <a:r>
              <a:rPr lang="ru-RU" sz="2400" dirty="0" err="1" smtClean="0"/>
              <a:t>відносини</a:t>
            </a:r>
            <a:r>
              <a:rPr lang="ru-RU" sz="2400" dirty="0" smtClean="0"/>
              <a:t>, </a:t>
            </a:r>
            <a:r>
              <a:rPr lang="ru-RU" sz="2400" dirty="0" err="1" smtClean="0"/>
              <a:t>інтеграція</a:t>
            </a:r>
            <a:r>
              <a:rPr lang="ru-RU" sz="2400" dirty="0" smtClean="0"/>
              <a:t> </a:t>
            </a:r>
            <a:r>
              <a:rPr lang="ru-RU" sz="2400" dirty="0" err="1" smtClean="0"/>
              <a:t>бізнес-процесів</a:t>
            </a:r>
            <a:r>
              <a:rPr lang="ru-RU" sz="2400" dirty="0" smtClean="0"/>
              <a:t>, </a:t>
            </a:r>
            <a:r>
              <a:rPr lang="ru-RU" sz="2400" dirty="0" err="1" smtClean="0"/>
              <a:t>спільне</a:t>
            </a:r>
            <a:r>
              <a:rPr lang="ru-RU" sz="2400" dirty="0" smtClean="0"/>
              <a:t> </a:t>
            </a:r>
            <a:r>
              <a:rPr lang="ru-RU" sz="2400" dirty="0" err="1" smtClean="0"/>
              <a:t>створення</a:t>
            </a:r>
            <a:r>
              <a:rPr lang="ru-RU" sz="2400" dirty="0" smtClean="0"/>
              <a:t> </a:t>
            </a:r>
            <a:r>
              <a:rPr lang="ru-RU" sz="2400" dirty="0" err="1" smtClean="0"/>
              <a:t>цінності</a:t>
            </a:r>
            <a:endParaRPr lang="ru-RU" sz="2400" dirty="0" smtClean="0"/>
          </a:p>
          <a:p>
            <a:r>
              <a:rPr lang="ru-RU" sz="2400" dirty="0" smtClean="0"/>
              <a:t>    </a:t>
            </a:r>
            <a:r>
              <a:rPr lang="ru-RU" sz="2400" dirty="0" err="1" smtClean="0"/>
              <a:t>Підходить</a:t>
            </a:r>
            <a:r>
              <a:rPr lang="ru-RU" sz="2400" dirty="0" smtClean="0"/>
              <a:t> для: </a:t>
            </a:r>
            <a:r>
              <a:rPr lang="ru-RU" sz="2400" dirty="0" err="1" smtClean="0"/>
              <a:t>складних</a:t>
            </a:r>
            <a:r>
              <a:rPr lang="ru-RU" sz="2400" dirty="0" smtClean="0"/>
              <a:t> </a:t>
            </a:r>
            <a:r>
              <a:rPr lang="en-US" sz="2400" dirty="0" smtClean="0"/>
              <a:t>B2B-</a:t>
            </a:r>
            <a:r>
              <a:rPr lang="ru-RU" sz="2400" dirty="0" err="1" smtClean="0"/>
              <a:t>продуктів</a:t>
            </a:r>
            <a:r>
              <a:rPr lang="ru-RU" sz="2400" dirty="0" smtClean="0"/>
              <a:t>, </a:t>
            </a:r>
            <a:r>
              <a:rPr lang="ru-RU" sz="2400" dirty="0" err="1" smtClean="0"/>
              <a:t>аутсорсингових</a:t>
            </a:r>
            <a:r>
              <a:rPr lang="ru-RU" sz="2400" dirty="0" smtClean="0"/>
              <a:t> </a:t>
            </a:r>
            <a:r>
              <a:rPr lang="ru-RU" sz="2400" dirty="0" err="1" smtClean="0"/>
              <a:t>послуг</a:t>
            </a:r>
            <a:endParaRPr lang="ru-RU" sz="2400" dirty="0" smtClean="0"/>
          </a:p>
          <a:p>
            <a:r>
              <a:rPr lang="ru-RU" sz="2400" dirty="0" smtClean="0"/>
              <a:t>    Приклад: </a:t>
            </a:r>
            <a:r>
              <a:rPr lang="ru-RU" sz="2400" dirty="0" err="1" smtClean="0"/>
              <a:t>стратегічні</a:t>
            </a:r>
            <a:r>
              <a:rPr lang="ru-RU" sz="2400" dirty="0" smtClean="0"/>
              <a:t> </a:t>
            </a:r>
            <a:r>
              <a:rPr lang="ru-RU" sz="2400" dirty="0" err="1" smtClean="0"/>
              <a:t>постачальники</a:t>
            </a:r>
            <a:r>
              <a:rPr lang="ru-RU" sz="2400" dirty="0" smtClean="0"/>
              <a:t> для великих </a:t>
            </a:r>
            <a:r>
              <a:rPr lang="ru-RU" sz="2400" dirty="0" err="1" smtClean="0"/>
              <a:t>корпорацій</a:t>
            </a:r>
            <a:endParaRPr lang="ru-RU" sz="2400" dirty="0" smtClean="0"/>
          </a:p>
          <a:p>
            <a:r>
              <a:rPr lang="ru-RU" sz="2400" dirty="0" err="1" smtClean="0"/>
              <a:t>Інсайдерська</a:t>
            </a:r>
            <a:r>
              <a:rPr lang="ru-RU" sz="2400" dirty="0" smtClean="0"/>
              <a:t> модель</a:t>
            </a:r>
          </a:p>
          <a:p>
            <a:r>
              <a:rPr lang="ru-RU" sz="2400" dirty="0" smtClean="0"/>
              <a:t>    </a:t>
            </a:r>
            <a:r>
              <a:rPr lang="ru-RU" sz="2400" dirty="0" err="1" smtClean="0"/>
              <a:t>Особливості</a:t>
            </a:r>
            <a:r>
              <a:rPr lang="ru-RU" sz="2400" dirty="0" smtClean="0"/>
              <a:t>: </a:t>
            </a:r>
            <a:r>
              <a:rPr lang="ru-RU" sz="2400" dirty="0" err="1" smtClean="0"/>
              <a:t>продажі</a:t>
            </a:r>
            <a:r>
              <a:rPr lang="ru-RU" sz="2400" dirty="0" smtClean="0"/>
              <a:t> </a:t>
            </a:r>
            <a:r>
              <a:rPr lang="ru-RU" sz="2400" dirty="0" err="1" smtClean="0"/>
              <a:t>всередині</a:t>
            </a:r>
            <a:r>
              <a:rPr lang="ru-RU" sz="2400" dirty="0" smtClean="0"/>
              <a:t> </a:t>
            </a:r>
            <a:r>
              <a:rPr lang="ru-RU" sz="2400" dirty="0" err="1" smtClean="0"/>
              <a:t>компанії</a:t>
            </a:r>
            <a:r>
              <a:rPr lang="ru-RU" sz="2400" dirty="0" smtClean="0"/>
              <a:t>, </a:t>
            </a:r>
            <a:r>
              <a:rPr lang="ru-RU" sz="2400" dirty="0" err="1" smtClean="0"/>
              <a:t>крос-продажі</a:t>
            </a:r>
            <a:r>
              <a:rPr lang="ru-RU" sz="2400" dirty="0" smtClean="0"/>
              <a:t> </a:t>
            </a:r>
            <a:r>
              <a:rPr lang="ru-RU" sz="2400" dirty="0" err="1" smtClean="0"/>
              <a:t>існуючим</a:t>
            </a:r>
            <a:r>
              <a:rPr lang="ru-RU" sz="2400" dirty="0" smtClean="0"/>
              <a:t> </a:t>
            </a:r>
            <a:r>
              <a:rPr lang="ru-RU" sz="2400" dirty="0" err="1" smtClean="0"/>
              <a:t>клієнтам</a:t>
            </a:r>
            <a:endParaRPr lang="ru-RU" sz="2400" dirty="0" smtClean="0"/>
          </a:p>
          <a:p>
            <a:r>
              <a:rPr lang="ru-RU" sz="2400" dirty="0" smtClean="0"/>
              <a:t>    </a:t>
            </a:r>
            <a:r>
              <a:rPr lang="ru-RU" sz="2400" dirty="0" err="1" smtClean="0"/>
              <a:t>Підходить</a:t>
            </a:r>
            <a:r>
              <a:rPr lang="ru-RU" sz="2400" dirty="0" smtClean="0"/>
              <a:t> для: </a:t>
            </a:r>
            <a:r>
              <a:rPr lang="ru-RU" sz="2400" dirty="0" err="1" smtClean="0"/>
              <a:t>компаній</a:t>
            </a:r>
            <a:r>
              <a:rPr lang="ru-RU" sz="2400" dirty="0" smtClean="0"/>
              <a:t> з широкою </a:t>
            </a:r>
            <a:r>
              <a:rPr lang="ru-RU" sz="2400" dirty="0" err="1" smtClean="0"/>
              <a:t>лінійкою</a:t>
            </a:r>
            <a:r>
              <a:rPr lang="ru-RU" sz="2400" dirty="0" smtClean="0"/>
              <a:t> </a:t>
            </a:r>
            <a:r>
              <a:rPr lang="ru-RU" sz="2400" dirty="0" err="1" smtClean="0"/>
              <a:t>продуктів</a:t>
            </a:r>
            <a:r>
              <a:rPr lang="ru-RU" sz="2400" dirty="0" smtClean="0"/>
              <a:t>, лояльною базою </a:t>
            </a:r>
            <a:r>
              <a:rPr lang="ru-RU" sz="2400" dirty="0" err="1" smtClean="0"/>
              <a:t>клієнтів</a:t>
            </a:r>
            <a:endParaRPr lang="ru-RU" sz="2400" dirty="0" smtClean="0"/>
          </a:p>
          <a:p>
            <a:r>
              <a:rPr lang="ru-RU" sz="2400" dirty="0" smtClean="0"/>
              <a:t>    Приклад: банки, телеком-</a:t>
            </a:r>
            <a:r>
              <a:rPr lang="ru-RU" sz="2400" dirty="0" err="1" smtClean="0"/>
              <a:t>оператори</a:t>
            </a:r>
            <a:endParaRPr lang="ru-RU" sz="2400" dirty="0" smtClean="0"/>
          </a:p>
          <a:p>
            <a:r>
              <a:rPr lang="ru-RU" sz="2400" dirty="0" err="1" smtClean="0"/>
              <a:t>Самообслуговування</a:t>
            </a:r>
            <a:endParaRPr lang="ru-RU" sz="2400" dirty="0" smtClean="0"/>
          </a:p>
          <a:p>
            <a:endParaRPr lang="ru-RU" sz="2400" dirty="0" smtClean="0"/>
          </a:p>
          <a:p>
            <a:r>
              <a:rPr lang="ru-RU" sz="2400" dirty="0" smtClean="0"/>
              <a:t>   </a:t>
            </a:r>
            <a:r>
              <a:rPr lang="ru-RU" sz="2400" dirty="0" err="1" smtClean="0"/>
              <a:t>Особливості</a:t>
            </a:r>
            <a:r>
              <a:rPr lang="ru-RU" sz="2400" dirty="0" smtClean="0"/>
              <a:t>: </a:t>
            </a:r>
            <a:r>
              <a:rPr lang="ru-RU" sz="2400" dirty="0" err="1" smtClean="0"/>
              <a:t>мінімальна</a:t>
            </a:r>
            <a:r>
              <a:rPr lang="ru-RU" sz="2400" dirty="0" smtClean="0"/>
              <a:t> участь </a:t>
            </a:r>
            <a:r>
              <a:rPr lang="ru-RU" sz="2400" dirty="0" err="1" smtClean="0"/>
              <a:t>продавця</a:t>
            </a:r>
            <a:r>
              <a:rPr lang="ru-RU" sz="2400" dirty="0" smtClean="0"/>
              <a:t>, </a:t>
            </a:r>
            <a:r>
              <a:rPr lang="ru-RU" sz="2400" dirty="0" err="1" smtClean="0"/>
              <a:t>автоматизовані</a:t>
            </a:r>
            <a:r>
              <a:rPr lang="ru-RU" sz="2400" dirty="0" smtClean="0"/>
              <a:t> </a:t>
            </a:r>
            <a:r>
              <a:rPr lang="ru-RU" sz="2400" dirty="0" err="1" smtClean="0"/>
              <a:t>процеси</a:t>
            </a:r>
            <a:endParaRPr lang="ru-RU" sz="2400" dirty="0" smtClean="0"/>
          </a:p>
          <a:p>
            <a:r>
              <a:rPr lang="ru-RU" sz="2400" dirty="0" smtClean="0"/>
              <a:t>    </a:t>
            </a:r>
            <a:r>
              <a:rPr lang="ru-RU" sz="2400" dirty="0" err="1" smtClean="0"/>
              <a:t>Підходить</a:t>
            </a:r>
            <a:r>
              <a:rPr lang="ru-RU" sz="2400" dirty="0" smtClean="0"/>
              <a:t> для: </a:t>
            </a:r>
            <a:r>
              <a:rPr lang="ru-RU" sz="2400" dirty="0" err="1" smtClean="0"/>
              <a:t>стандартизованих</a:t>
            </a:r>
            <a:r>
              <a:rPr lang="ru-RU" sz="2400" dirty="0" smtClean="0"/>
              <a:t> </a:t>
            </a:r>
            <a:r>
              <a:rPr lang="ru-RU" sz="2400" dirty="0" err="1" smtClean="0"/>
              <a:t>продуктів</a:t>
            </a:r>
            <a:r>
              <a:rPr lang="ru-RU" sz="2400" dirty="0" smtClean="0"/>
              <a:t>, </a:t>
            </a:r>
            <a:r>
              <a:rPr lang="ru-RU" sz="2400" dirty="0" err="1" smtClean="0"/>
              <a:t>цифрових</a:t>
            </a:r>
            <a:r>
              <a:rPr lang="ru-RU" sz="2400" dirty="0" smtClean="0"/>
              <a:t> </a:t>
            </a:r>
            <a:r>
              <a:rPr lang="ru-RU" sz="2400" dirty="0" err="1" smtClean="0"/>
              <a:t>послуг</a:t>
            </a:r>
            <a:endParaRPr lang="ru-RU" sz="2400" dirty="0" smtClean="0"/>
          </a:p>
          <a:p>
            <a:r>
              <a:rPr lang="ru-RU" sz="2400" dirty="0" smtClean="0"/>
              <a:t>    Приклад: </a:t>
            </a:r>
            <a:r>
              <a:rPr lang="en-US" sz="2400" dirty="0" smtClean="0"/>
              <a:t>SaaS-</a:t>
            </a:r>
            <a:r>
              <a:rPr lang="ru-RU" sz="2400" dirty="0" err="1" smtClean="0"/>
              <a:t>рішення</a:t>
            </a:r>
            <a:r>
              <a:rPr lang="ru-RU" sz="2400" dirty="0" smtClean="0"/>
              <a:t> з </a:t>
            </a:r>
            <a:r>
              <a:rPr lang="en-US" sz="2400" dirty="0" smtClean="0"/>
              <a:t>freemium-</a:t>
            </a:r>
            <a:r>
              <a:rPr lang="ru-RU" sz="2400" dirty="0" err="1" smtClean="0"/>
              <a:t>моделлю</a:t>
            </a:r>
            <a:r>
              <a:rPr lang="ru-RU" sz="2400" dirty="0" smtClean="0"/>
              <a:t>, онлайн-</a:t>
            </a:r>
            <a:r>
              <a:rPr lang="ru-RU" sz="2400" dirty="0" err="1" smtClean="0"/>
              <a:t>сервіси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12702991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614589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Як обрати </a:t>
            </a:r>
            <a:r>
              <a:rPr lang="ru-RU" dirty="0" err="1" smtClean="0"/>
              <a:t>підходящу</a:t>
            </a:r>
            <a:r>
              <a:rPr lang="ru-RU" dirty="0" smtClean="0"/>
              <a:t> модель </a:t>
            </a:r>
            <a:r>
              <a:rPr lang="ru-RU" dirty="0" err="1" smtClean="0"/>
              <a:t>продажів</a:t>
            </a: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457200"/>
            <a:ext cx="10515600" cy="6531429"/>
          </a:xfrm>
        </p:spPr>
        <p:txBody>
          <a:bodyPr>
            <a:normAutofit fontScale="62500" lnSpcReduction="20000"/>
          </a:bodyPr>
          <a:lstStyle/>
          <a:p>
            <a:r>
              <a:rPr lang="ru-RU" b="1" dirty="0" smtClean="0"/>
              <a:t>Характеристики продукту:</a:t>
            </a:r>
          </a:p>
          <a:p>
            <a:r>
              <a:rPr lang="ru-RU" dirty="0" smtClean="0"/>
              <a:t>    </a:t>
            </a:r>
            <a:r>
              <a:rPr lang="ru-RU" dirty="0" err="1" smtClean="0"/>
              <a:t>Складність</a:t>
            </a:r>
            <a:r>
              <a:rPr lang="ru-RU" dirty="0" smtClean="0"/>
              <a:t> (</a:t>
            </a:r>
            <a:r>
              <a:rPr lang="ru-RU" dirty="0" err="1" smtClean="0"/>
              <a:t>технічна</a:t>
            </a:r>
            <a:r>
              <a:rPr lang="ru-RU" dirty="0" smtClean="0"/>
              <a:t>, концептуальна)</a:t>
            </a:r>
          </a:p>
          <a:p>
            <a:r>
              <a:rPr lang="ru-RU" dirty="0" smtClean="0"/>
              <a:t>    </a:t>
            </a:r>
            <a:r>
              <a:rPr lang="ru-RU" dirty="0" err="1" smtClean="0"/>
              <a:t>Вартість</a:t>
            </a:r>
            <a:r>
              <a:rPr lang="ru-RU" dirty="0" smtClean="0"/>
              <a:t> і </a:t>
            </a:r>
            <a:r>
              <a:rPr lang="ru-RU" dirty="0" err="1" smtClean="0"/>
              <a:t>маржинальність</a:t>
            </a:r>
            <a:endParaRPr lang="ru-RU" dirty="0" smtClean="0"/>
          </a:p>
          <a:p>
            <a:r>
              <a:rPr lang="ru-RU" dirty="0" smtClean="0"/>
              <a:t>    </a:t>
            </a:r>
            <a:r>
              <a:rPr lang="ru-RU" dirty="0" err="1" smtClean="0"/>
              <a:t>Життєвий</a:t>
            </a:r>
            <a:r>
              <a:rPr lang="ru-RU" dirty="0" smtClean="0"/>
              <a:t> цикл</a:t>
            </a:r>
          </a:p>
          <a:p>
            <a:r>
              <a:rPr lang="ru-RU" dirty="0" smtClean="0"/>
              <a:t>    </a:t>
            </a:r>
            <a:r>
              <a:rPr lang="ru-RU" dirty="0" err="1" smtClean="0"/>
              <a:t>Унікальність</a:t>
            </a:r>
            <a:r>
              <a:rPr lang="ru-RU" dirty="0" smtClean="0"/>
              <a:t> </a:t>
            </a:r>
            <a:r>
              <a:rPr lang="ru-RU" dirty="0" err="1" smtClean="0"/>
              <a:t>пропозиції</a:t>
            </a:r>
            <a:endParaRPr lang="ru-RU" dirty="0" smtClean="0"/>
          </a:p>
          <a:p>
            <a:r>
              <a:rPr lang="ru-RU" b="1" dirty="0" smtClean="0"/>
              <a:t>Характеристики </a:t>
            </a:r>
            <a:r>
              <a:rPr lang="ru-RU" b="1" dirty="0" err="1" smtClean="0"/>
              <a:t>цільової</a:t>
            </a:r>
            <a:r>
              <a:rPr lang="ru-RU" b="1" dirty="0" smtClean="0"/>
              <a:t> </a:t>
            </a:r>
            <a:r>
              <a:rPr lang="ru-RU" b="1" dirty="0" err="1" smtClean="0"/>
              <a:t>аудиторії</a:t>
            </a:r>
            <a:r>
              <a:rPr lang="ru-RU" b="1" dirty="0" smtClean="0"/>
              <a:t>:</a:t>
            </a:r>
          </a:p>
          <a:p>
            <a:r>
              <a:rPr lang="ru-RU" dirty="0" smtClean="0"/>
              <a:t>    </a:t>
            </a:r>
            <a:r>
              <a:rPr lang="ru-RU" dirty="0" err="1" smtClean="0"/>
              <a:t>Процес</a:t>
            </a:r>
            <a:r>
              <a:rPr lang="ru-RU" dirty="0" smtClean="0"/>
              <a:t> </a:t>
            </a:r>
            <a:r>
              <a:rPr lang="ru-RU" dirty="0" err="1" smtClean="0"/>
              <a:t>прийняття</a:t>
            </a:r>
            <a:r>
              <a:rPr lang="ru-RU" dirty="0" smtClean="0"/>
              <a:t> </a:t>
            </a:r>
            <a:r>
              <a:rPr lang="ru-RU" dirty="0" err="1" smtClean="0"/>
              <a:t>рішень</a:t>
            </a:r>
            <a:endParaRPr lang="ru-RU" dirty="0" smtClean="0"/>
          </a:p>
          <a:p>
            <a:r>
              <a:rPr lang="ru-RU" dirty="0" smtClean="0"/>
              <a:t>    </a:t>
            </a:r>
            <a:r>
              <a:rPr lang="ru-RU" dirty="0" err="1" smtClean="0"/>
              <a:t>Ціннісні</a:t>
            </a:r>
            <a:r>
              <a:rPr lang="ru-RU" dirty="0" smtClean="0"/>
              <a:t> </a:t>
            </a:r>
            <a:r>
              <a:rPr lang="ru-RU" dirty="0" err="1" smtClean="0"/>
              <a:t>орієнтири</a:t>
            </a:r>
            <a:endParaRPr lang="ru-RU" dirty="0" smtClean="0"/>
          </a:p>
          <a:p>
            <a:r>
              <a:rPr lang="ru-RU" dirty="0" smtClean="0"/>
              <a:t>    </a:t>
            </a:r>
            <a:r>
              <a:rPr lang="ru-RU" dirty="0" err="1" smtClean="0"/>
              <a:t>Готовність</a:t>
            </a:r>
            <a:r>
              <a:rPr lang="ru-RU" dirty="0" smtClean="0"/>
              <a:t> до </a:t>
            </a:r>
            <a:r>
              <a:rPr lang="ru-RU" dirty="0" err="1" smtClean="0"/>
              <a:t>самообслуговування</a:t>
            </a:r>
            <a:endParaRPr lang="ru-RU" dirty="0" smtClean="0"/>
          </a:p>
          <a:p>
            <a:r>
              <a:rPr lang="ru-RU" dirty="0" smtClean="0"/>
              <a:t>    </a:t>
            </a:r>
            <a:r>
              <a:rPr lang="ru-RU" dirty="0" err="1" smtClean="0"/>
              <a:t>Географічний</a:t>
            </a:r>
            <a:r>
              <a:rPr lang="ru-RU" dirty="0" smtClean="0"/>
              <a:t> </a:t>
            </a:r>
            <a:r>
              <a:rPr lang="ru-RU" dirty="0" err="1" smtClean="0"/>
              <a:t>розподіл</a:t>
            </a:r>
            <a:endParaRPr lang="ru-RU" dirty="0" smtClean="0"/>
          </a:p>
          <a:p>
            <a:r>
              <a:rPr lang="ru-RU" b="1" dirty="0" err="1" smtClean="0"/>
              <a:t>Внутрішні</a:t>
            </a:r>
            <a:r>
              <a:rPr lang="ru-RU" b="1" dirty="0" smtClean="0"/>
              <a:t> </a:t>
            </a:r>
            <a:r>
              <a:rPr lang="ru-RU" b="1" dirty="0" err="1" smtClean="0"/>
              <a:t>можливості</a:t>
            </a:r>
            <a:r>
              <a:rPr lang="ru-RU" b="1" dirty="0" smtClean="0"/>
              <a:t> </a:t>
            </a:r>
            <a:r>
              <a:rPr lang="ru-RU" b="1" dirty="0" err="1" smtClean="0"/>
              <a:t>компанії</a:t>
            </a:r>
            <a:r>
              <a:rPr lang="ru-RU" dirty="0" smtClean="0"/>
              <a:t>:</a:t>
            </a:r>
          </a:p>
          <a:p>
            <a:r>
              <a:rPr lang="ru-RU" dirty="0" smtClean="0"/>
              <a:t>    </a:t>
            </a:r>
            <a:r>
              <a:rPr lang="ru-RU" dirty="0" err="1" smtClean="0"/>
              <a:t>Ресурси</a:t>
            </a:r>
            <a:r>
              <a:rPr lang="ru-RU" dirty="0" smtClean="0"/>
              <a:t> (</a:t>
            </a:r>
            <a:r>
              <a:rPr lang="ru-RU" dirty="0" err="1" smtClean="0"/>
              <a:t>фінансові</a:t>
            </a:r>
            <a:r>
              <a:rPr lang="ru-RU" dirty="0" smtClean="0"/>
              <a:t>, </a:t>
            </a:r>
            <a:r>
              <a:rPr lang="ru-RU" dirty="0" err="1" smtClean="0"/>
              <a:t>людські</a:t>
            </a:r>
            <a:r>
              <a:rPr lang="ru-RU" dirty="0" smtClean="0"/>
              <a:t>)</a:t>
            </a:r>
          </a:p>
          <a:p>
            <a:r>
              <a:rPr lang="ru-RU" dirty="0" smtClean="0"/>
              <a:t>    </a:t>
            </a:r>
            <a:r>
              <a:rPr lang="ru-RU" dirty="0" err="1" smtClean="0"/>
              <a:t>Експертиза</a:t>
            </a:r>
            <a:r>
              <a:rPr lang="ru-RU" dirty="0" smtClean="0"/>
              <a:t> в </a:t>
            </a:r>
            <a:r>
              <a:rPr lang="ru-RU" dirty="0" err="1" smtClean="0"/>
              <a:t>галузі</a:t>
            </a:r>
            <a:endParaRPr lang="ru-RU" dirty="0" smtClean="0"/>
          </a:p>
          <a:p>
            <a:r>
              <a:rPr lang="ru-RU" dirty="0" smtClean="0"/>
              <a:t>    </a:t>
            </a:r>
            <a:r>
              <a:rPr lang="ru-RU" dirty="0" err="1" smtClean="0"/>
              <a:t>Технологічна</a:t>
            </a:r>
            <a:r>
              <a:rPr lang="ru-RU" dirty="0" smtClean="0"/>
              <a:t> </a:t>
            </a:r>
            <a:r>
              <a:rPr lang="ru-RU" dirty="0" err="1" smtClean="0"/>
              <a:t>зрілість</a:t>
            </a:r>
            <a:endParaRPr lang="ru-RU" dirty="0" smtClean="0"/>
          </a:p>
          <a:p>
            <a:r>
              <a:rPr lang="ru-RU" dirty="0" smtClean="0"/>
              <a:t>    </a:t>
            </a:r>
            <a:r>
              <a:rPr lang="ru-RU" dirty="0" err="1" smtClean="0"/>
              <a:t>Швидкість</a:t>
            </a:r>
            <a:r>
              <a:rPr lang="ru-RU" dirty="0" smtClean="0"/>
              <a:t> </a:t>
            </a:r>
            <a:r>
              <a:rPr lang="ru-RU" dirty="0" err="1" smtClean="0"/>
              <a:t>масштабування</a:t>
            </a:r>
            <a:endParaRPr lang="ru-RU" dirty="0" smtClean="0"/>
          </a:p>
          <a:p>
            <a:r>
              <a:rPr lang="ru-RU" b="1" dirty="0" err="1" smtClean="0"/>
              <a:t>Ринкові</a:t>
            </a:r>
            <a:r>
              <a:rPr lang="ru-RU" b="1" dirty="0" smtClean="0"/>
              <a:t> </a:t>
            </a:r>
            <a:r>
              <a:rPr lang="ru-RU" b="1" dirty="0" err="1" smtClean="0"/>
              <a:t>фактори</a:t>
            </a:r>
            <a:r>
              <a:rPr lang="ru-RU" b="1" dirty="0" smtClean="0"/>
              <a:t>:</a:t>
            </a:r>
          </a:p>
          <a:p>
            <a:r>
              <a:rPr lang="ru-RU" dirty="0" smtClean="0"/>
              <a:t>    </a:t>
            </a:r>
            <a:r>
              <a:rPr lang="ru-RU" dirty="0" err="1" smtClean="0"/>
              <a:t>Конкурентне</a:t>
            </a:r>
            <a:r>
              <a:rPr lang="ru-RU" dirty="0" smtClean="0"/>
              <a:t> </a:t>
            </a:r>
            <a:r>
              <a:rPr lang="ru-RU" dirty="0" err="1" smtClean="0"/>
              <a:t>середовище</a:t>
            </a:r>
            <a:endParaRPr lang="ru-RU" dirty="0" smtClean="0"/>
          </a:p>
          <a:p>
            <a:r>
              <a:rPr lang="ru-RU" dirty="0" smtClean="0"/>
              <a:t>    Канали </a:t>
            </a:r>
            <a:r>
              <a:rPr lang="ru-RU" dirty="0" err="1" smtClean="0"/>
              <a:t>дистрибуції</a:t>
            </a:r>
            <a:endParaRPr lang="ru-RU" dirty="0" smtClean="0"/>
          </a:p>
          <a:p>
            <a:r>
              <a:rPr lang="ru-RU" dirty="0" smtClean="0"/>
              <a:t>    </a:t>
            </a:r>
            <a:r>
              <a:rPr lang="ru-RU" dirty="0" err="1" smtClean="0"/>
              <a:t>Регуляторні</a:t>
            </a:r>
            <a:r>
              <a:rPr lang="ru-RU" dirty="0" smtClean="0"/>
              <a:t> </a:t>
            </a:r>
            <a:r>
              <a:rPr lang="ru-RU" dirty="0" err="1" smtClean="0"/>
              <a:t>обмеження</a:t>
            </a:r>
            <a:endParaRPr lang="ru-RU" dirty="0" smtClean="0"/>
          </a:p>
          <a:p>
            <a:r>
              <a:rPr lang="ru-RU" dirty="0" smtClean="0"/>
              <a:t>    </a:t>
            </a:r>
            <a:r>
              <a:rPr lang="ru-RU" dirty="0" err="1" smtClean="0"/>
              <a:t>Швидкість</a:t>
            </a:r>
            <a:r>
              <a:rPr lang="ru-RU" dirty="0" smtClean="0"/>
              <a:t> </a:t>
            </a:r>
            <a:r>
              <a:rPr lang="ru-RU" dirty="0" err="1" smtClean="0"/>
              <a:t>змін</a:t>
            </a:r>
            <a:endParaRPr lang="ru-RU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61142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07571" y="-131264"/>
            <a:ext cx="10515600" cy="1325563"/>
          </a:xfrm>
        </p:spPr>
        <p:txBody>
          <a:bodyPr/>
          <a:lstStyle/>
          <a:p>
            <a:r>
              <a:rPr lang="ru-RU" dirty="0" err="1" smtClean="0"/>
              <a:t>Стратегічна</a:t>
            </a:r>
            <a:r>
              <a:rPr lang="ru-RU" dirty="0" smtClean="0"/>
              <a:t> роль </a:t>
            </a:r>
            <a:r>
              <a:rPr lang="ru-RU" dirty="0" err="1" smtClean="0"/>
              <a:t>управління</a:t>
            </a:r>
            <a:r>
              <a:rPr lang="ru-RU" dirty="0" smtClean="0"/>
              <a:t> </a:t>
            </a:r>
            <a:r>
              <a:rPr lang="ru-RU" dirty="0" err="1" smtClean="0"/>
              <a:t>продажем</a:t>
            </a: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849086"/>
            <a:ext cx="10515600" cy="6008914"/>
          </a:xfrm>
        </p:spPr>
        <p:txBody>
          <a:bodyPr>
            <a:normAutofit/>
          </a:bodyPr>
          <a:lstStyle/>
          <a:p>
            <a:r>
              <a:rPr lang="ru-RU" dirty="0" err="1" smtClean="0"/>
              <a:t>Це</a:t>
            </a:r>
            <a:r>
              <a:rPr lang="ru-RU" dirty="0" smtClean="0"/>
              <a:t> </a:t>
            </a:r>
            <a:r>
              <a:rPr lang="ru-RU" dirty="0" err="1" smtClean="0"/>
              <a:t>довгостроковий</a:t>
            </a:r>
            <a:r>
              <a:rPr lang="ru-RU" dirty="0" smtClean="0"/>
              <a:t> план </a:t>
            </a:r>
            <a:r>
              <a:rPr lang="ru-RU" dirty="0" err="1" smtClean="0"/>
              <a:t>дій</a:t>
            </a:r>
            <a:r>
              <a:rPr lang="ru-RU" dirty="0" smtClean="0"/>
              <a:t> </a:t>
            </a:r>
            <a:r>
              <a:rPr lang="ru-RU" dirty="0" err="1" smtClean="0"/>
              <a:t>компанії</a:t>
            </a:r>
            <a:r>
              <a:rPr lang="ru-RU" dirty="0" smtClean="0"/>
              <a:t>, </a:t>
            </a:r>
            <a:r>
              <a:rPr lang="ru-RU" dirty="0" err="1" smtClean="0"/>
              <a:t>спрямований</a:t>
            </a:r>
            <a:r>
              <a:rPr lang="ru-RU" dirty="0" smtClean="0"/>
              <a:t> на </a:t>
            </a:r>
            <a:r>
              <a:rPr lang="ru-RU" dirty="0" err="1" smtClean="0"/>
              <a:t>досягнення</a:t>
            </a:r>
            <a:r>
              <a:rPr lang="ru-RU" dirty="0" smtClean="0"/>
              <a:t> </a:t>
            </a:r>
            <a:r>
              <a:rPr lang="ru-RU" dirty="0" err="1" smtClean="0"/>
              <a:t>ключових</a:t>
            </a:r>
            <a:r>
              <a:rPr lang="ru-RU" dirty="0" smtClean="0"/>
              <a:t> </a:t>
            </a:r>
            <a:r>
              <a:rPr lang="ru-RU" dirty="0" err="1" smtClean="0"/>
              <a:t>цілей</a:t>
            </a:r>
            <a:r>
              <a:rPr lang="ru-RU" dirty="0" smtClean="0"/>
              <a:t> та </a:t>
            </a:r>
            <a:r>
              <a:rPr lang="ru-RU" dirty="0" err="1" smtClean="0"/>
              <a:t>сталий</a:t>
            </a:r>
            <a:r>
              <a:rPr lang="ru-RU" dirty="0" smtClean="0"/>
              <a:t> </a:t>
            </a:r>
            <a:r>
              <a:rPr lang="ru-RU" dirty="0" err="1" smtClean="0"/>
              <a:t>розвиток</a:t>
            </a:r>
            <a:r>
              <a:rPr lang="ru-RU" dirty="0" smtClean="0"/>
              <a:t>. Вона </a:t>
            </a:r>
            <a:r>
              <a:rPr lang="ru-RU" dirty="0" err="1" smtClean="0"/>
              <a:t>визначає</a:t>
            </a:r>
            <a:r>
              <a:rPr lang="ru-RU" dirty="0" smtClean="0"/>
              <a:t>, в </a:t>
            </a:r>
            <a:r>
              <a:rPr lang="ru-RU" dirty="0" err="1" smtClean="0"/>
              <a:t>якому</a:t>
            </a:r>
            <a:r>
              <a:rPr lang="ru-RU" dirty="0" smtClean="0"/>
              <a:t> </a:t>
            </a:r>
            <a:r>
              <a:rPr lang="ru-RU" dirty="0" err="1" smtClean="0"/>
              <a:t>напрямку</a:t>
            </a:r>
            <a:r>
              <a:rPr lang="ru-RU" dirty="0" smtClean="0"/>
              <a:t> </a:t>
            </a:r>
            <a:r>
              <a:rPr lang="ru-RU" dirty="0" err="1" smtClean="0"/>
              <a:t>рухатиметься</a:t>
            </a:r>
            <a:r>
              <a:rPr lang="ru-RU" dirty="0" smtClean="0"/>
              <a:t> </a:t>
            </a:r>
            <a:r>
              <a:rPr lang="ru-RU" dirty="0" err="1" smtClean="0"/>
              <a:t>бізнес</a:t>
            </a:r>
            <a:r>
              <a:rPr lang="ru-RU" dirty="0" smtClean="0"/>
              <a:t>. </a:t>
            </a:r>
            <a:r>
              <a:rPr lang="ru-RU" dirty="0" err="1" smtClean="0"/>
              <a:t>Стратегія</a:t>
            </a:r>
            <a:r>
              <a:rPr lang="ru-RU" dirty="0" smtClean="0"/>
              <a:t> </a:t>
            </a:r>
            <a:r>
              <a:rPr lang="ru-RU" dirty="0" err="1" smtClean="0"/>
              <a:t>продажів</a:t>
            </a:r>
            <a:r>
              <a:rPr lang="ru-RU" dirty="0" smtClean="0"/>
              <a:t> – </a:t>
            </a:r>
            <a:r>
              <a:rPr lang="ru-RU" dirty="0" err="1" smtClean="0"/>
              <a:t>це</a:t>
            </a:r>
            <a:r>
              <a:rPr lang="ru-RU" dirty="0" smtClean="0"/>
              <a:t> </a:t>
            </a:r>
            <a:r>
              <a:rPr lang="ru-RU" dirty="0" err="1" smtClean="0"/>
              <a:t>системний</a:t>
            </a:r>
            <a:r>
              <a:rPr lang="ru-RU" dirty="0" smtClean="0"/>
              <a:t> план </a:t>
            </a:r>
            <a:r>
              <a:rPr lang="ru-RU" dirty="0" err="1" smtClean="0"/>
              <a:t>дій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дозволяє</a:t>
            </a:r>
            <a:r>
              <a:rPr lang="ru-RU" dirty="0" smtClean="0"/>
              <a:t> </a:t>
            </a:r>
            <a:r>
              <a:rPr lang="ru-RU" dirty="0" err="1" smtClean="0"/>
              <a:t>компанії</a:t>
            </a:r>
            <a:r>
              <a:rPr lang="ru-RU" dirty="0" smtClean="0"/>
              <a:t> </a:t>
            </a:r>
            <a:r>
              <a:rPr lang="ru-RU" dirty="0" err="1" smtClean="0"/>
              <a:t>вибудувати</a:t>
            </a:r>
            <a:r>
              <a:rPr lang="ru-RU" dirty="0" smtClean="0"/>
              <a:t> </a:t>
            </a:r>
            <a:r>
              <a:rPr lang="ru-RU" dirty="0" err="1" smtClean="0"/>
              <a:t>ефективні</a:t>
            </a:r>
            <a:r>
              <a:rPr lang="ru-RU" dirty="0" smtClean="0"/>
              <a:t> </a:t>
            </a:r>
            <a:r>
              <a:rPr lang="ru-RU" dirty="0" err="1" smtClean="0"/>
              <a:t>процеси</a:t>
            </a:r>
            <a:r>
              <a:rPr lang="ru-RU" dirty="0" smtClean="0"/>
              <a:t> </a:t>
            </a:r>
            <a:r>
              <a:rPr lang="ru-RU" dirty="0" err="1" smtClean="0"/>
              <a:t>збуту</a:t>
            </a:r>
            <a:r>
              <a:rPr lang="ru-RU" dirty="0" smtClean="0"/>
              <a:t>.</a:t>
            </a:r>
          </a:p>
          <a:p>
            <a:r>
              <a:rPr lang="ru-RU" b="1" dirty="0" err="1" smtClean="0"/>
              <a:t>Ключові</a:t>
            </a:r>
            <a:r>
              <a:rPr lang="ru-RU" b="1" dirty="0" smtClean="0"/>
              <a:t> </a:t>
            </a:r>
            <a:r>
              <a:rPr lang="ru-RU" b="1" dirty="0" err="1" smtClean="0"/>
              <a:t>завдання</a:t>
            </a:r>
            <a:r>
              <a:rPr lang="ru-RU" b="1" dirty="0" smtClean="0"/>
              <a:t> </a:t>
            </a:r>
            <a:r>
              <a:rPr lang="ru-RU" b="1" dirty="0" err="1" smtClean="0"/>
              <a:t>стратегії</a:t>
            </a:r>
            <a:r>
              <a:rPr lang="ru-RU" b="1" dirty="0" smtClean="0"/>
              <a:t> </a:t>
            </a:r>
            <a:r>
              <a:rPr lang="ru-RU" b="1" dirty="0" err="1" smtClean="0"/>
              <a:t>включають</a:t>
            </a:r>
            <a:r>
              <a:rPr lang="ru-RU" b="1" dirty="0" smtClean="0"/>
              <a:t>:</a:t>
            </a:r>
          </a:p>
          <a:p>
            <a:endParaRPr lang="ru-RU" dirty="0" smtClean="0"/>
          </a:p>
          <a:p>
            <a:pPr>
              <a:buFont typeface="Wingdings" panose="05000000000000000000" pitchFamily="2" charset="2"/>
              <a:buChar char="ü"/>
            </a:pPr>
            <a:r>
              <a:rPr lang="ru-RU" dirty="0" smtClean="0"/>
              <a:t>    </a:t>
            </a:r>
            <a:r>
              <a:rPr lang="ru-RU" dirty="0" err="1" smtClean="0"/>
              <a:t>сегментацію</a:t>
            </a:r>
            <a:r>
              <a:rPr lang="ru-RU" dirty="0" smtClean="0"/>
              <a:t> </a:t>
            </a:r>
            <a:r>
              <a:rPr lang="ru-RU" dirty="0" err="1" smtClean="0"/>
              <a:t>клієнтів</a:t>
            </a:r>
            <a:r>
              <a:rPr lang="ru-RU" dirty="0" smtClean="0"/>
              <a:t> і </a:t>
            </a:r>
            <a:r>
              <a:rPr lang="ru-RU" dirty="0" err="1" smtClean="0"/>
              <a:t>вибір</a:t>
            </a:r>
            <a:r>
              <a:rPr lang="ru-RU" dirty="0" smtClean="0"/>
              <a:t> </a:t>
            </a:r>
            <a:r>
              <a:rPr lang="ru-RU" dirty="0" err="1" smtClean="0"/>
              <a:t>відповідних</a:t>
            </a:r>
            <a:r>
              <a:rPr lang="ru-RU" dirty="0" smtClean="0"/>
              <a:t> </a:t>
            </a:r>
            <a:r>
              <a:rPr lang="ru-RU" dirty="0" err="1" smtClean="0"/>
              <a:t>інструментів</a:t>
            </a:r>
            <a:r>
              <a:rPr lang="ru-RU" dirty="0" smtClean="0"/>
              <a:t> </a:t>
            </a:r>
            <a:r>
              <a:rPr lang="ru-RU" dirty="0" err="1" smtClean="0"/>
              <a:t>комунікації</a:t>
            </a:r>
            <a:r>
              <a:rPr lang="ru-RU" dirty="0" smtClean="0"/>
              <a:t>;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dirty="0" smtClean="0"/>
              <a:t>    </a:t>
            </a:r>
            <a:r>
              <a:rPr lang="ru-RU" dirty="0" err="1" smtClean="0"/>
              <a:t>формування</a:t>
            </a:r>
            <a:r>
              <a:rPr lang="ru-RU" dirty="0" smtClean="0"/>
              <a:t> </a:t>
            </a:r>
            <a:r>
              <a:rPr lang="ru-RU" dirty="0" err="1" smtClean="0"/>
              <a:t>чіткої</a:t>
            </a:r>
            <a:r>
              <a:rPr lang="ru-RU" dirty="0" smtClean="0"/>
              <a:t> </a:t>
            </a:r>
            <a:r>
              <a:rPr lang="ru-RU" dirty="0" err="1" smtClean="0"/>
              <a:t>цінності</a:t>
            </a:r>
            <a:r>
              <a:rPr lang="ru-RU" dirty="0" smtClean="0"/>
              <a:t> </a:t>
            </a:r>
            <a:r>
              <a:rPr lang="ru-RU" dirty="0" err="1" smtClean="0"/>
              <a:t>пропозиції</a:t>
            </a:r>
            <a:r>
              <a:rPr lang="ru-RU" dirty="0" smtClean="0"/>
              <a:t>;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dirty="0" smtClean="0"/>
              <a:t>    </a:t>
            </a:r>
            <a:r>
              <a:rPr lang="ru-RU" dirty="0" err="1" smtClean="0"/>
              <a:t>вибудовування</a:t>
            </a:r>
            <a:r>
              <a:rPr lang="ru-RU" dirty="0" smtClean="0"/>
              <a:t> </a:t>
            </a:r>
            <a:r>
              <a:rPr lang="ru-RU" dirty="0" err="1" smtClean="0"/>
              <a:t>зрозумілого</a:t>
            </a:r>
            <a:r>
              <a:rPr lang="ru-RU" dirty="0" smtClean="0"/>
              <a:t> шляху </a:t>
            </a:r>
            <a:r>
              <a:rPr lang="ru-RU" dirty="0" err="1" smtClean="0"/>
              <a:t>клієнта</a:t>
            </a:r>
            <a:r>
              <a:rPr lang="ru-RU" dirty="0" smtClean="0"/>
              <a:t>;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dirty="0" smtClean="0"/>
              <a:t>    </a:t>
            </a:r>
            <a:r>
              <a:rPr lang="ru-RU" dirty="0" err="1" smtClean="0"/>
              <a:t>досягнення</a:t>
            </a:r>
            <a:r>
              <a:rPr lang="ru-RU" dirty="0" smtClean="0"/>
              <a:t> </a:t>
            </a:r>
            <a:r>
              <a:rPr lang="ru-RU" dirty="0" err="1" smtClean="0"/>
              <a:t>запланованих</a:t>
            </a:r>
            <a:r>
              <a:rPr lang="ru-RU" dirty="0" smtClean="0"/>
              <a:t> </a:t>
            </a:r>
            <a:r>
              <a:rPr lang="ru-RU" dirty="0" err="1" smtClean="0"/>
              <a:t>комерційних</a:t>
            </a:r>
            <a:r>
              <a:rPr lang="ru-RU" dirty="0" smtClean="0"/>
              <a:t> </a:t>
            </a:r>
            <a:r>
              <a:rPr lang="ru-RU" dirty="0" err="1" smtClean="0"/>
              <a:t>результатів</a:t>
            </a:r>
            <a:r>
              <a:rPr lang="ru-RU" dirty="0" smtClean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892632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65611" y="103868"/>
            <a:ext cx="11926389" cy="679903"/>
          </a:xfrm>
        </p:spPr>
        <p:txBody>
          <a:bodyPr>
            <a:normAutofit/>
          </a:bodyPr>
          <a:lstStyle/>
          <a:p>
            <a:r>
              <a:rPr lang="ru-RU" sz="3600" b="1" dirty="0" err="1" smtClean="0"/>
              <a:t>Помилки</a:t>
            </a:r>
            <a:r>
              <a:rPr lang="ru-RU" sz="3600" b="1" dirty="0" smtClean="0"/>
              <a:t> при </a:t>
            </a:r>
            <a:r>
              <a:rPr lang="ru-RU" sz="3600" b="1" dirty="0" err="1" smtClean="0"/>
              <a:t>розробці</a:t>
            </a:r>
            <a:r>
              <a:rPr lang="ru-RU" sz="3600" b="1" dirty="0" smtClean="0"/>
              <a:t> та </a:t>
            </a:r>
            <a:r>
              <a:rPr lang="ru-RU" sz="3600" b="1" dirty="0" err="1" smtClean="0"/>
              <a:t>реалізації</a:t>
            </a:r>
            <a:r>
              <a:rPr lang="ru-RU" sz="3600" b="1" dirty="0" smtClean="0"/>
              <a:t> </a:t>
            </a:r>
            <a:r>
              <a:rPr lang="ru-RU" sz="3600" b="1" dirty="0" err="1" smtClean="0"/>
              <a:t>стратегії</a:t>
            </a:r>
            <a:r>
              <a:rPr lang="ru-RU" sz="3600" b="1" dirty="0" smtClean="0"/>
              <a:t> продажу</a:t>
            </a:r>
            <a:endParaRPr lang="en-US" sz="36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65611" y="783770"/>
            <a:ext cx="11765280" cy="5917475"/>
          </a:xfrm>
        </p:spPr>
        <p:txBody>
          <a:bodyPr>
            <a:normAutofit fontScale="92500" lnSpcReduction="10000"/>
          </a:bodyPr>
          <a:lstStyle/>
          <a:p>
            <a:r>
              <a:rPr lang="ru-RU" dirty="0" err="1" smtClean="0"/>
              <a:t>Системні</a:t>
            </a:r>
            <a:r>
              <a:rPr lang="ru-RU" dirty="0" smtClean="0"/>
              <a:t> </a:t>
            </a:r>
            <a:r>
              <a:rPr lang="ru-RU" dirty="0" err="1" smtClean="0"/>
              <a:t>помилки</a:t>
            </a:r>
            <a:r>
              <a:rPr lang="ru-RU" dirty="0" smtClean="0"/>
              <a:t> </a:t>
            </a:r>
            <a:r>
              <a:rPr lang="ru-RU" dirty="0" err="1" smtClean="0"/>
              <a:t>стратегічного</a:t>
            </a:r>
            <a:r>
              <a:rPr lang="ru-RU" dirty="0" smtClean="0"/>
              <a:t> </a:t>
            </a:r>
            <a:r>
              <a:rPr lang="ru-RU" dirty="0" err="1" smtClean="0"/>
              <a:t>планування</a:t>
            </a:r>
            <a:endParaRPr lang="ru-RU" dirty="0" smtClean="0"/>
          </a:p>
          <a:p>
            <a:r>
              <a:rPr lang="ru-RU" b="1" dirty="0" smtClean="0"/>
              <a:t>1. </a:t>
            </a:r>
            <a:r>
              <a:rPr lang="ru-RU" b="1" dirty="0" err="1" smtClean="0"/>
              <a:t>Відрив</a:t>
            </a:r>
            <a:r>
              <a:rPr lang="ru-RU" b="1" dirty="0" smtClean="0"/>
              <a:t> </a:t>
            </a:r>
            <a:r>
              <a:rPr lang="ru-RU" b="1" dirty="0" err="1" smtClean="0"/>
              <a:t>від</a:t>
            </a:r>
            <a:r>
              <a:rPr lang="ru-RU" b="1" dirty="0" smtClean="0"/>
              <a:t> </a:t>
            </a:r>
            <a:r>
              <a:rPr lang="ru-RU" b="1" dirty="0" err="1" smtClean="0"/>
              <a:t>реальності</a:t>
            </a:r>
            <a:r>
              <a:rPr lang="ru-RU" b="1" dirty="0" smtClean="0"/>
              <a:t> ринку</a:t>
            </a:r>
          </a:p>
          <a:p>
            <a:r>
              <a:rPr lang="ru-RU" dirty="0" err="1" smtClean="0"/>
              <a:t>Створення</a:t>
            </a:r>
            <a:r>
              <a:rPr lang="ru-RU" dirty="0" smtClean="0"/>
              <a:t> </a:t>
            </a:r>
            <a:r>
              <a:rPr lang="ru-RU" dirty="0" err="1" smtClean="0"/>
              <a:t>стратегії</a:t>
            </a:r>
            <a:r>
              <a:rPr lang="ru-RU" dirty="0" smtClean="0"/>
              <a:t> “з </a:t>
            </a:r>
            <a:r>
              <a:rPr lang="ru-RU" dirty="0" err="1" smtClean="0"/>
              <a:t>голови</a:t>
            </a:r>
            <a:r>
              <a:rPr lang="ru-RU" dirty="0" smtClean="0"/>
              <a:t>”, без </a:t>
            </a:r>
            <a:r>
              <a:rPr lang="ru-RU" dirty="0" err="1" smtClean="0"/>
              <a:t>глибокої</a:t>
            </a:r>
            <a:r>
              <a:rPr lang="ru-RU" dirty="0" smtClean="0"/>
              <a:t> </a:t>
            </a:r>
            <a:r>
              <a:rPr lang="ru-RU" dirty="0" err="1" smtClean="0"/>
              <a:t>аналітики</a:t>
            </a:r>
            <a:r>
              <a:rPr lang="ru-RU" dirty="0" smtClean="0"/>
              <a:t> </a:t>
            </a:r>
            <a:r>
              <a:rPr lang="ru-RU" dirty="0" err="1" smtClean="0"/>
              <a:t>ринкових</a:t>
            </a:r>
            <a:r>
              <a:rPr lang="ru-RU" dirty="0" smtClean="0"/>
              <a:t> </a:t>
            </a:r>
            <a:r>
              <a:rPr lang="ru-RU" dirty="0" err="1" smtClean="0"/>
              <a:t>реалій</a:t>
            </a:r>
            <a:r>
              <a:rPr lang="ru-RU" dirty="0" smtClean="0"/>
              <a:t> – шлях до провалу. Топ-</a:t>
            </a:r>
            <a:r>
              <a:rPr lang="ru-RU" dirty="0" err="1" smtClean="0"/>
              <a:t>менеджери</a:t>
            </a:r>
            <a:r>
              <a:rPr lang="ru-RU" dirty="0" smtClean="0"/>
              <a:t> часто </a:t>
            </a:r>
            <a:r>
              <a:rPr lang="ru-RU" dirty="0" err="1" smtClean="0"/>
              <a:t>бачать</a:t>
            </a:r>
            <a:r>
              <a:rPr lang="ru-RU" dirty="0" smtClean="0"/>
              <a:t> </a:t>
            </a:r>
            <a:r>
              <a:rPr lang="ru-RU" dirty="0" err="1" smtClean="0"/>
              <a:t>лише</a:t>
            </a:r>
            <a:r>
              <a:rPr lang="ru-RU" dirty="0" smtClean="0"/>
              <a:t> </a:t>
            </a:r>
            <a:r>
              <a:rPr lang="ru-RU" dirty="0" err="1" smtClean="0"/>
              <a:t>крупні</a:t>
            </a:r>
            <a:r>
              <a:rPr lang="ru-RU" dirty="0" smtClean="0"/>
              <a:t> </a:t>
            </a:r>
            <a:r>
              <a:rPr lang="ru-RU" dirty="0" err="1" smtClean="0"/>
              <a:t>сигнали</a:t>
            </a:r>
            <a:r>
              <a:rPr lang="ru-RU" dirty="0" smtClean="0"/>
              <a:t>, </a:t>
            </a:r>
            <a:r>
              <a:rPr lang="ru-RU" dirty="0" err="1" smtClean="0"/>
              <a:t>упускаючи</a:t>
            </a:r>
            <a:r>
              <a:rPr lang="ru-RU" dirty="0" smtClean="0"/>
              <a:t> </a:t>
            </a:r>
            <a:r>
              <a:rPr lang="ru-RU" dirty="0" err="1" smtClean="0"/>
              <a:t>важливі</a:t>
            </a:r>
            <a:r>
              <a:rPr lang="ru-RU" dirty="0" smtClean="0"/>
              <a:t> </a:t>
            </a:r>
            <a:r>
              <a:rPr lang="ru-RU" dirty="0" err="1" smtClean="0"/>
              <a:t>нюанси</a:t>
            </a:r>
            <a:r>
              <a:rPr lang="ru-RU" dirty="0" smtClean="0"/>
              <a:t>.</a:t>
            </a:r>
          </a:p>
          <a:p>
            <a:r>
              <a:rPr lang="ru-RU" dirty="0" smtClean="0"/>
              <a:t>Як </a:t>
            </a:r>
            <a:r>
              <a:rPr lang="ru-RU" dirty="0" err="1" smtClean="0"/>
              <a:t>уникнути</a:t>
            </a:r>
            <a:r>
              <a:rPr lang="ru-RU" dirty="0" smtClean="0"/>
              <a:t>: </a:t>
            </a:r>
            <a:r>
              <a:rPr lang="ru-RU" dirty="0" err="1" smtClean="0"/>
              <a:t>Використовуйте</a:t>
            </a:r>
            <a:r>
              <a:rPr lang="ru-RU" dirty="0" smtClean="0"/>
              <a:t> </a:t>
            </a:r>
            <a:r>
              <a:rPr lang="ru-RU" dirty="0" err="1" smtClean="0"/>
              <a:t>комплексні</a:t>
            </a:r>
            <a:r>
              <a:rPr lang="ru-RU" dirty="0" smtClean="0"/>
              <a:t> </a:t>
            </a:r>
            <a:r>
              <a:rPr lang="ru-RU" dirty="0" err="1" smtClean="0"/>
              <a:t>дослідження</a:t>
            </a:r>
            <a:r>
              <a:rPr lang="ru-RU" dirty="0" smtClean="0"/>
              <a:t> ринку,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включають</a:t>
            </a:r>
            <a:r>
              <a:rPr lang="ru-RU" dirty="0" smtClean="0"/>
              <a:t> не </a:t>
            </a:r>
            <a:r>
              <a:rPr lang="ru-RU" dirty="0" err="1" smtClean="0"/>
              <a:t>лише</a:t>
            </a:r>
            <a:r>
              <a:rPr lang="ru-RU" dirty="0" smtClean="0"/>
              <a:t> статистику, але й </a:t>
            </a:r>
            <a:r>
              <a:rPr lang="ru-RU" dirty="0" err="1" smtClean="0"/>
              <a:t>пряме</a:t>
            </a:r>
            <a:r>
              <a:rPr lang="ru-RU" dirty="0" smtClean="0"/>
              <a:t> </a:t>
            </a:r>
            <a:r>
              <a:rPr lang="ru-RU" dirty="0" err="1" smtClean="0"/>
              <a:t>спілкування</a:t>
            </a:r>
            <a:r>
              <a:rPr lang="ru-RU" dirty="0" smtClean="0"/>
              <a:t> з </a:t>
            </a:r>
            <a:r>
              <a:rPr lang="ru-RU" dirty="0" err="1" smtClean="0"/>
              <a:t>клієнтами</a:t>
            </a:r>
            <a:r>
              <a:rPr lang="ru-RU" dirty="0" smtClean="0"/>
              <a:t>, </a:t>
            </a:r>
            <a:r>
              <a:rPr lang="ru-RU" dirty="0" err="1" smtClean="0"/>
              <a:t>аналіз</a:t>
            </a:r>
            <a:r>
              <a:rPr lang="ru-RU" dirty="0" smtClean="0"/>
              <a:t> </a:t>
            </a:r>
            <a:r>
              <a:rPr lang="ru-RU" dirty="0" err="1" smtClean="0"/>
              <a:t>конкурентів</a:t>
            </a:r>
            <a:r>
              <a:rPr lang="ru-RU" dirty="0" smtClean="0"/>
              <a:t> “в </a:t>
            </a:r>
            <a:r>
              <a:rPr lang="ru-RU" dirty="0" err="1" smtClean="0"/>
              <a:t>полі</a:t>
            </a:r>
            <a:r>
              <a:rPr lang="ru-RU" dirty="0" smtClean="0"/>
              <a:t>”.</a:t>
            </a:r>
          </a:p>
          <a:p>
            <a:endParaRPr lang="ru-RU" dirty="0" smtClean="0"/>
          </a:p>
          <a:p>
            <a:r>
              <a:rPr lang="ru-RU" b="1" dirty="0" smtClean="0"/>
              <a:t>2. </a:t>
            </a:r>
            <a:r>
              <a:rPr lang="ru-RU" b="1" dirty="0" err="1" smtClean="0"/>
              <a:t>Передчасне</a:t>
            </a:r>
            <a:r>
              <a:rPr lang="ru-RU" b="1" dirty="0" smtClean="0"/>
              <a:t> </a:t>
            </a:r>
            <a:r>
              <a:rPr lang="ru-RU" b="1" dirty="0" err="1" smtClean="0"/>
              <a:t>включення</a:t>
            </a:r>
            <a:r>
              <a:rPr lang="ru-RU" b="1" dirty="0" smtClean="0"/>
              <a:t> “</a:t>
            </a:r>
            <a:r>
              <a:rPr lang="ru-RU" b="1" dirty="0" err="1" smtClean="0"/>
              <a:t>вирішала</a:t>
            </a:r>
            <a:r>
              <a:rPr lang="ru-RU" b="1" dirty="0" smtClean="0"/>
              <a:t>”</a:t>
            </a:r>
          </a:p>
          <a:p>
            <a:r>
              <a:rPr lang="ru-RU" dirty="0" err="1" smtClean="0"/>
              <a:t>Багато</a:t>
            </a:r>
            <a:r>
              <a:rPr lang="ru-RU" dirty="0" smtClean="0"/>
              <a:t> </a:t>
            </a:r>
            <a:r>
              <a:rPr lang="ru-RU" dirty="0" err="1" smtClean="0"/>
              <a:t>керівників</a:t>
            </a:r>
            <a:r>
              <a:rPr lang="ru-RU" dirty="0" smtClean="0"/>
              <a:t> </a:t>
            </a:r>
            <a:r>
              <a:rPr lang="ru-RU" dirty="0" err="1" smtClean="0"/>
              <a:t>поспішають</a:t>
            </a:r>
            <a:r>
              <a:rPr lang="ru-RU" dirty="0" smtClean="0"/>
              <a:t> перейти до </a:t>
            </a:r>
            <a:r>
              <a:rPr lang="ru-RU" dirty="0" err="1" smtClean="0"/>
              <a:t>конкретних</a:t>
            </a:r>
            <a:r>
              <a:rPr lang="ru-RU" dirty="0" smtClean="0"/>
              <a:t> </a:t>
            </a:r>
            <a:r>
              <a:rPr lang="ru-RU" dirty="0" err="1" smtClean="0"/>
              <a:t>тактичних</a:t>
            </a:r>
            <a:r>
              <a:rPr lang="ru-RU" dirty="0" smtClean="0"/>
              <a:t> </a:t>
            </a:r>
            <a:r>
              <a:rPr lang="ru-RU" dirty="0" err="1" smtClean="0"/>
              <a:t>рішень</a:t>
            </a:r>
            <a:r>
              <a:rPr lang="ru-RU" dirty="0" smtClean="0"/>
              <a:t>, не завершивши </a:t>
            </a:r>
            <a:r>
              <a:rPr lang="ru-RU" dirty="0" err="1" smtClean="0"/>
              <a:t>стратегічний</a:t>
            </a:r>
            <a:r>
              <a:rPr lang="ru-RU" dirty="0" smtClean="0"/>
              <a:t> </a:t>
            </a:r>
            <a:r>
              <a:rPr lang="ru-RU" dirty="0" err="1" smtClean="0"/>
              <a:t>аналіз</a:t>
            </a:r>
            <a:r>
              <a:rPr lang="ru-RU" dirty="0" smtClean="0"/>
              <a:t>. </a:t>
            </a:r>
            <a:r>
              <a:rPr lang="ru-RU" dirty="0" err="1" smtClean="0"/>
              <a:t>Це</a:t>
            </a:r>
            <a:r>
              <a:rPr lang="ru-RU" dirty="0" smtClean="0"/>
              <a:t> </a:t>
            </a:r>
            <a:r>
              <a:rPr lang="ru-RU" dirty="0" err="1" smtClean="0"/>
              <a:t>призводить</a:t>
            </a:r>
            <a:r>
              <a:rPr lang="ru-RU" dirty="0" smtClean="0"/>
              <a:t> до </a:t>
            </a:r>
            <a:r>
              <a:rPr lang="ru-RU" dirty="0" err="1" smtClean="0"/>
              <a:t>фрагментарних</a:t>
            </a:r>
            <a:r>
              <a:rPr lang="ru-RU" dirty="0" smtClean="0"/>
              <a:t>, </a:t>
            </a:r>
            <a:r>
              <a:rPr lang="ru-RU" dirty="0" err="1" smtClean="0"/>
              <a:t>непослідовних</a:t>
            </a:r>
            <a:r>
              <a:rPr lang="ru-RU" dirty="0" smtClean="0"/>
              <a:t> </a:t>
            </a:r>
            <a:r>
              <a:rPr lang="ru-RU" dirty="0" err="1" smtClean="0"/>
              <a:t>підходів</a:t>
            </a:r>
            <a:r>
              <a:rPr lang="ru-RU" dirty="0" smtClean="0"/>
              <a:t>.</a:t>
            </a:r>
          </a:p>
          <a:p>
            <a:r>
              <a:rPr lang="ru-RU" dirty="0" smtClean="0"/>
              <a:t>Як </a:t>
            </a:r>
            <a:r>
              <a:rPr lang="ru-RU" dirty="0" err="1" smtClean="0"/>
              <a:t>уникнути</a:t>
            </a:r>
            <a:r>
              <a:rPr lang="ru-RU" dirty="0" smtClean="0"/>
              <a:t>: </a:t>
            </a:r>
            <a:r>
              <a:rPr lang="ru-RU" dirty="0" err="1" smtClean="0"/>
              <a:t>Розділіть</a:t>
            </a:r>
            <a:r>
              <a:rPr lang="ru-RU" dirty="0" smtClean="0"/>
              <a:t> </a:t>
            </a:r>
            <a:r>
              <a:rPr lang="ru-RU" dirty="0" err="1" smtClean="0"/>
              <a:t>процес</a:t>
            </a:r>
            <a:r>
              <a:rPr lang="ru-RU" dirty="0" smtClean="0"/>
              <a:t> на </a:t>
            </a:r>
            <a:r>
              <a:rPr lang="ru-RU" dirty="0" err="1" smtClean="0"/>
              <a:t>чіткі</a:t>
            </a:r>
            <a:r>
              <a:rPr lang="ru-RU" dirty="0" smtClean="0"/>
              <a:t> </a:t>
            </a:r>
            <a:r>
              <a:rPr lang="ru-RU" dirty="0" err="1" smtClean="0"/>
              <a:t>етапи</a:t>
            </a:r>
            <a:r>
              <a:rPr lang="ru-RU" dirty="0" smtClean="0"/>
              <a:t> – </a:t>
            </a:r>
            <a:r>
              <a:rPr lang="ru-RU" dirty="0" err="1" smtClean="0"/>
              <a:t>спочатку</a:t>
            </a:r>
            <a:r>
              <a:rPr lang="ru-RU" dirty="0" smtClean="0"/>
              <a:t> </a:t>
            </a:r>
            <a:r>
              <a:rPr lang="ru-RU" dirty="0" err="1" smtClean="0"/>
              <a:t>аналіз</a:t>
            </a:r>
            <a:r>
              <a:rPr lang="ru-RU" dirty="0" smtClean="0"/>
              <a:t> і </a:t>
            </a:r>
            <a:r>
              <a:rPr lang="ru-RU" dirty="0" err="1" smtClean="0"/>
              <a:t>стратегія</a:t>
            </a:r>
            <a:r>
              <a:rPr lang="ru-RU" dirty="0" smtClean="0"/>
              <a:t>, </a:t>
            </a:r>
            <a:r>
              <a:rPr lang="ru-RU" dirty="0" err="1" smtClean="0"/>
              <a:t>потім</a:t>
            </a:r>
            <a:r>
              <a:rPr lang="ru-RU" dirty="0" smtClean="0"/>
              <a:t> тактики та </a:t>
            </a:r>
            <a:r>
              <a:rPr lang="ru-RU" dirty="0" err="1" smtClean="0"/>
              <a:t>інструменти</a:t>
            </a:r>
            <a:r>
              <a:rPr lang="ru-RU" dirty="0" smtClean="0"/>
              <a:t>. Не </a:t>
            </a:r>
            <a:r>
              <a:rPr lang="ru-RU" dirty="0" err="1" smtClean="0"/>
              <a:t>змішуйте</a:t>
            </a:r>
            <a:r>
              <a:rPr lang="ru-RU" dirty="0" smtClean="0"/>
              <a:t> </a:t>
            </a:r>
            <a:r>
              <a:rPr lang="ru-RU" dirty="0" err="1" smtClean="0"/>
              <a:t>ці</a:t>
            </a:r>
            <a:r>
              <a:rPr lang="ru-RU" dirty="0" smtClean="0"/>
              <a:t> </a:t>
            </a:r>
            <a:r>
              <a:rPr lang="ru-RU" dirty="0" err="1" smtClean="0"/>
              <a:t>рівні</a:t>
            </a:r>
            <a:r>
              <a:rPr lang="ru-RU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944933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flipV="1">
            <a:off x="838200" y="0"/>
            <a:ext cx="10515600" cy="45719"/>
          </a:xfrm>
        </p:spPr>
        <p:txBody>
          <a:bodyPr>
            <a:normAutofit fontScale="90000"/>
          </a:bodyPr>
          <a:lstStyle/>
          <a:p>
            <a:endParaRPr lang="en-US" sz="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74320" y="261257"/>
            <a:ext cx="11917680" cy="6466114"/>
          </a:xfrm>
        </p:spPr>
        <p:txBody>
          <a:bodyPr>
            <a:normAutofit fontScale="85000" lnSpcReduction="10000"/>
          </a:bodyPr>
          <a:lstStyle/>
          <a:p>
            <a:r>
              <a:rPr lang="ru-RU" b="1" dirty="0" smtClean="0"/>
              <a:t>3. </a:t>
            </a:r>
            <a:r>
              <a:rPr lang="ru-RU" b="1" dirty="0" err="1" smtClean="0"/>
              <a:t>Вузьке</a:t>
            </a:r>
            <a:r>
              <a:rPr lang="ru-RU" b="1" dirty="0" smtClean="0"/>
              <a:t> коло </a:t>
            </a:r>
            <a:r>
              <a:rPr lang="ru-RU" b="1" dirty="0" err="1" smtClean="0"/>
              <a:t>учасників</a:t>
            </a:r>
            <a:r>
              <a:rPr lang="ru-RU" b="1" dirty="0" smtClean="0"/>
              <a:t> </a:t>
            </a:r>
            <a:r>
              <a:rPr lang="ru-RU" b="1" dirty="0" err="1" smtClean="0"/>
              <a:t>розробки</a:t>
            </a:r>
            <a:endParaRPr lang="ru-RU" b="1" dirty="0" smtClean="0"/>
          </a:p>
          <a:p>
            <a:r>
              <a:rPr lang="ru-RU" dirty="0" smtClean="0"/>
              <a:t>Коли </a:t>
            </a:r>
            <a:r>
              <a:rPr lang="ru-RU" dirty="0" err="1" smtClean="0"/>
              <a:t>стратегію</a:t>
            </a:r>
            <a:r>
              <a:rPr lang="ru-RU" dirty="0" smtClean="0"/>
              <a:t> </a:t>
            </a:r>
            <a:r>
              <a:rPr lang="ru-RU" dirty="0" err="1" smtClean="0"/>
              <a:t>створює</a:t>
            </a:r>
            <a:r>
              <a:rPr lang="ru-RU" dirty="0" smtClean="0"/>
              <a:t> </a:t>
            </a:r>
            <a:r>
              <a:rPr lang="ru-RU" dirty="0" err="1" smtClean="0"/>
              <a:t>тільки</a:t>
            </a:r>
            <a:r>
              <a:rPr lang="ru-RU" dirty="0" smtClean="0"/>
              <a:t> топ-менеджмент без </a:t>
            </a:r>
            <a:r>
              <a:rPr lang="ru-RU" dirty="0" err="1" smtClean="0"/>
              <a:t>залучення</a:t>
            </a:r>
            <a:r>
              <a:rPr lang="ru-RU" dirty="0" smtClean="0"/>
              <a:t> </a:t>
            </a:r>
            <a:r>
              <a:rPr lang="ru-RU" dirty="0" err="1" smtClean="0"/>
              <a:t>середніх</a:t>
            </a:r>
            <a:r>
              <a:rPr lang="ru-RU" dirty="0" smtClean="0"/>
              <a:t> </a:t>
            </a:r>
            <a:r>
              <a:rPr lang="ru-RU" dirty="0" err="1" smtClean="0"/>
              <a:t>менеджерів</a:t>
            </a:r>
            <a:r>
              <a:rPr lang="ru-RU" dirty="0" smtClean="0"/>
              <a:t> і </a:t>
            </a:r>
            <a:r>
              <a:rPr lang="ru-RU" dirty="0" err="1" smtClean="0"/>
              <a:t>ключових</a:t>
            </a:r>
            <a:r>
              <a:rPr lang="ru-RU" dirty="0" smtClean="0"/>
              <a:t> </a:t>
            </a:r>
            <a:r>
              <a:rPr lang="ru-RU" dirty="0" err="1" smtClean="0"/>
              <a:t>спеціалістів</a:t>
            </a:r>
            <a:r>
              <a:rPr lang="ru-RU" dirty="0" smtClean="0"/>
              <a:t>, вона часто </a:t>
            </a:r>
            <a:r>
              <a:rPr lang="ru-RU" dirty="0" err="1" smtClean="0"/>
              <a:t>виявляється</a:t>
            </a:r>
            <a:r>
              <a:rPr lang="ru-RU" dirty="0" smtClean="0"/>
              <a:t> </a:t>
            </a:r>
            <a:r>
              <a:rPr lang="ru-RU" dirty="0" err="1" smtClean="0"/>
              <a:t>відірваною</a:t>
            </a:r>
            <a:r>
              <a:rPr lang="ru-RU" dirty="0" smtClean="0"/>
              <a:t> </a:t>
            </a:r>
            <a:r>
              <a:rPr lang="ru-RU" dirty="0" err="1" smtClean="0"/>
              <a:t>від</a:t>
            </a:r>
            <a:r>
              <a:rPr lang="ru-RU" dirty="0" smtClean="0"/>
              <a:t> </a:t>
            </a:r>
            <a:r>
              <a:rPr lang="ru-RU" dirty="0" err="1" smtClean="0"/>
              <a:t>реальності</a:t>
            </a:r>
            <a:r>
              <a:rPr lang="ru-RU" dirty="0" smtClean="0"/>
              <a:t>.</a:t>
            </a:r>
          </a:p>
          <a:p>
            <a:r>
              <a:rPr lang="ru-RU" dirty="0" smtClean="0"/>
              <a:t>Як </a:t>
            </a:r>
            <a:r>
              <a:rPr lang="ru-RU" dirty="0" err="1" smtClean="0"/>
              <a:t>уникнути</a:t>
            </a:r>
            <a:r>
              <a:rPr lang="ru-RU" dirty="0" smtClean="0"/>
              <a:t>: Залучайте до </a:t>
            </a:r>
            <a:r>
              <a:rPr lang="ru-RU" dirty="0" err="1" smtClean="0"/>
              <a:t>розробки</a:t>
            </a:r>
            <a:r>
              <a:rPr lang="ru-RU" dirty="0" smtClean="0"/>
              <a:t> </a:t>
            </a:r>
            <a:r>
              <a:rPr lang="ru-RU" dirty="0" err="1" smtClean="0"/>
              <a:t>стратегії</a:t>
            </a:r>
            <a:r>
              <a:rPr lang="ru-RU" dirty="0" smtClean="0"/>
              <a:t> </a:t>
            </a:r>
            <a:r>
              <a:rPr lang="ru-RU" dirty="0" err="1" smtClean="0"/>
              <a:t>представників</a:t>
            </a:r>
            <a:r>
              <a:rPr lang="ru-RU" dirty="0" smtClean="0"/>
              <a:t> </a:t>
            </a:r>
            <a:r>
              <a:rPr lang="ru-RU" dirty="0" err="1" smtClean="0"/>
              <a:t>різних</a:t>
            </a:r>
            <a:r>
              <a:rPr lang="ru-RU" dirty="0" smtClean="0"/>
              <a:t> </a:t>
            </a:r>
            <a:r>
              <a:rPr lang="ru-RU" dirty="0" err="1" smtClean="0"/>
              <a:t>рівнів</a:t>
            </a:r>
            <a:r>
              <a:rPr lang="ru-RU" dirty="0" smtClean="0"/>
              <a:t> і </a:t>
            </a:r>
            <a:r>
              <a:rPr lang="ru-RU" dirty="0" err="1" smtClean="0"/>
              <a:t>підрозділів</a:t>
            </a:r>
            <a:r>
              <a:rPr lang="ru-RU" dirty="0" smtClean="0"/>
              <a:t>. Люди, </a:t>
            </a:r>
            <a:r>
              <a:rPr lang="ru-RU" dirty="0" err="1" smtClean="0"/>
              <a:t>які</a:t>
            </a:r>
            <a:r>
              <a:rPr lang="ru-RU" dirty="0" smtClean="0"/>
              <a:t> </a:t>
            </a:r>
            <a:r>
              <a:rPr lang="ru-RU" dirty="0" err="1" smtClean="0"/>
              <a:t>будуть</a:t>
            </a:r>
            <a:r>
              <a:rPr lang="ru-RU" dirty="0" smtClean="0"/>
              <a:t> </a:t>
            </a:r>
            <a:r>
              <a:rPr lang="ru-RU" dirty="0" err="1" smtClean="0"/>
              <a:t>реалізовувати</a:t>
            </a:r>
            <a:r>
              <a:rPr lang="ru-RU" dirty="0" smtClean="0"/>
              <a:t> </a:t>
            </a:r>
            <a:r>
              <a:rPr lang="ru-RU" dirty="0" err="1" smtClean="0"/>
              <a:t>стратегію</a:t>
            </a:r>
            <a:r>
              <a:rPr lang="ru-RU" dirty="0" smtClean="0"/>
              <a:t>, </a:t>
            </a:r>
            <a:r>
              <a:rPr lang="ru-RU" dirty="0" err="1" smtClean="0"/>
              <a:t>повинні</a:t>
            </a:r>
            <a:r>
              <a:rPr lang="ru-RU" dirty="0" smtClean="0"/>
              <a:t> </a:t>
            </a:r>
            <a:r>
              <a:rPr lang="ru-RU" dirty="0" err="1" smtClean="0"/>
              <a:t>брати</a:t>
            </a:r>
            <a:r>
              <a:rPr lang="ru-RU" dirty="0" smtClean="0"/>
              <a:t> участь у </a:t>
            </a:r>
            <a:r>
              <a:rPr lang="ru-RU" dirty="0" err="1" smtClean="0"/>
              <a:t>її</a:t>
            </a:r>
            <a:r>
              <a:rPr lang="ru-RU" dirty="0" smtClean="0"/>
              <a:t> </a:t>
            </a:r>
            <a:r>
              <a:rPr lang="ru-RU" dirty="0" err="1" smtClean="0"/>
              <a:t>створенні</a:t>
            </a:r>
            <a:r>
              <a:rPr lang="ru-RU" dirty="0" smtClean="0"/>
              <a:t>.</a:t>
            </a:r>
          </a:p>
          <a:p>
            <a:endParaRPr lang="ru-RU" dirty="0" smtClean="0"/>
          </a:p>
          <a:p>
            <a:r>
              <a:rPr lang="ru-RU" b="1" dirty="0" smtClean="0"/>
              <a:t>4. </a:t>
            </a:r>
            <a:r>
              <a:rPr lang="ru-RU" b="1" dirty="0" err="1" smtClean="0"/>
              <a:t>Абстрактні</a:t>
            </a:r>
            <a:r>
              <a:rPr lang="ru-RU" b="1" dirty="0" smtClean="0"/>
              <a:t> </a:t>
            </a:r>
            <a:r>
              <a:rPr lang="ru-RU" b="1" dirty="0" err="1" smtClean="0"/>
              <a:t>формулювання</a:t>
            </a:r>
            <a:r>
              <a:rPr lang="ru-RU" b="1" dirty="0" smtClean="0"/>
              <a:t> </a:t>
            </a:r>
            <a:r>
              <a:rPr lang="ru-RU" b="1" dirty="0" err="1" smtClean="0"/>
              <a:t>цілей</a:t>
            </a:r>
            <a:endParaRPr lang="ru-RU" b="1" dirty="0" smtClean="0"/>
          </a:p>
          <a:p>
            <a:r>
              <a:rPr lang="ru-RU" dirty="0" err="1" smtClean="0"/>
              <a:t>Цілі</a:t>
            </a:r>
            <a:r>
              <a:rPr lang="ru-RU" dirty="0" smtClean="0"/>
              <a:t> на </a:t>
            </a:r>
            <a:r>
              <a:rPr lang="ru-RU" dirty="0" err="1" smtClean="0"/>
              <a:t>кшталт</a:t>
            </a:r>
            <a:r>
              <a:rPr lang="ru-RU" dirty="0" smtClean="0"/>
              <a:t> “</a:t>
            </a:r>
            <a:r>
              <a:rPr lang="ru-RU" dirty="0" err="1" smtClean="0"/>
              <a:t>збільшити</a:t>
            </a:r>
            <a:r>
              <a:rPr lang="ru-RU" dirty="0" smtClean="0"/>
              <a:t> </a:t>
            </a:r>
            <a:r>
              <a:rPr lang="ru-RU" dirty="0" err="1" smtClean="0"/>
              <a:t>продажі</a:t>
            </a:r>
            <a:r>
              <a:rPr lang="ru-RU" dirty="0" smtClean="0"/>
              <a:t>” </a:t>
            </a:r>
            <a:r>
              <a:rPr lang="ru-RU" dirty="0" err="1" smtClean="0"/>
              <a:t>або</a:t>
            </a:r>
            <a:r>
              <a:rPr lang="ru-RU" dirty="0" smtClean="0"/>
              <a:t> “</a:t>
            </a:r>
            <a:r>
              <a:rPr lang="ru-RU" dirty="0" err="1" smtClean="0"/>
              <a:t>підвищити</a:t>
            </a:r>
            <a:r>
              <a:rPr lang="ru-RU" dirty="0" smtClean="0"/>
              <a:t> </a:t>
            </a:r>
            <a:r>
              <a:rPr lang="ru-RU" dirty="0" err="1" smtClean="0"/>
              <a:t>ефективність</a:t>
            </a:r>
            <a:r>
              <a:rPr lang="ru-RU" dirty="0" smtClean="0"/>
              <a:t>” без </a:t>
            </a:r>
            <a:r>
              <a:rPr lang="ru-RU" dirty="0" err="1" smtClean="0"/>
              <a:t>конкретних</a:t>
            </a:r>
            <a:r>
              <a:rPr lang="ru-RU" dirty="0" smtClean="0"/>
              <a:t> метрик </a:t>
            </a:r>
            <a:r>
              <a:rPr lang="ru-RU" dirty="0" err="1" smtClean="0"/>
              <a:t>безкорисні</a:t>
            </a:r>
            <a:r>
              <a:rPr lang="ru-RU" dirty="0" smtClean="0"/>
              <a:t> для реального </a:t>
            </a:r>
            <a:r>
              <a:rPr lang="ru-RU" dirty="0" err="1" smtClean="0"/>
              <a:t>планування</a:t>
            </a:r>
            <a:r>
              <a:rPr lang="ru-RU" dirty="0" smtClean="0"/>
              <a:t>.</a:t>
            </a:r>
          </a:p>
          <a:p>
            <a:r>
              <a:rPr lang="ru-RU" dirty="0" smtClean="0"/>
              <a:t>Як </a:t>
            </a:r>
            <a:r>
              <a:rPr lang="ru-RU" dirty="0" err="1" smtClean="0"/>
              <a:t>уникнути</a:t>
            </a:r>
            <a:r>
              <a:rPr lang="ru-RU" dirty="0" smtClean="0"/>
              <a:t>: </a:t>
            </a:r>
            <a:r>
              <a:rPr lang="ru-RU" dirty="0" err="1" smtClean="0"/>
              <a:t>Використовуйте</a:t>
            </a:r>
            <a:r>
              <a:rPr lang="ru-RU" dirty="0" smtClean="0"/>
              <a:t> </a:t>
            </a:r>
            <a:r>
              <a:rPr lang="en-US" dirty="0" smtClean="0"/>
              <a:t>SMART-</a:t>
            </a:r>
            <a:r>
              <a:rPr lang="ru-RU" dirty="0" err="1" smtClean="0"/>
              <a:t>підхід</a:t>
            </a:r>
            <a:r>
              <a:rPr lang="ru-RU" dirty="0" smtClean="0"/>
              <a:t> до </a:t>
            </a:r>
            <a:r>
              <a:rPr lang="ru-RU" dirty="0" err="1" smtClean="0"/>
              <a:t>цілей</a:t>
            </a:r>
            <a:r>
              <a:rPr lang="ru-RU" dirty="0" smtClean="0"/>
              <a:t>. </a:t>
            </a:r>
            <a:r>
              <a:rPr lang="ru-RU" dirty="0" err="1" smtClean="0"/>
              <a:t>Кожна</a:t>
            </a:r>
            <a:r>
              <a:rPr lang="ru-RU" dirty="0" smtClean="0"/>
              <a:t> </a:t>
            </a:r>
            <a:r>
              <a:rPr lang="ru-RU" dirty="0" err="1" smtClean="0"/>
              <a:t>ціль</a:t>
            </a:r>
            <a:r>
              <a:rPr lang="ru-RU" dirty="0" smtClean="0"/>
              <a:t> </a:t>
            </a:r>
            <a:r>
              <a:rPr lang="ru-RU" dirty="0" err="1" smtClean="0"/>
              <a:t>має</a:t>
            </a:r>
            <a:r>
              <a:rPr lang="ru-RU" dirty="0" smtClean="0"/>
              <a:t> бути конкретною, </a:t>
            </a:r>
            <a:r>
              <a:rPr lang="ru-RU" dirty="0" err="1" smtClean="0"/>
              <a:t>вимірюваною</a:t>
            </a:r>
            <a:r>
              <a:rPr lang="ru-RU" dirty="0" smtClean="0"/>
              <a:t>, </a:t>
            </a:r>
            <a:r>
              <a:rPr lang="ru-RU" dirty="0" err="1" smtClean="0"/>
              <a:t>досяжною</a:t>
            </a:r>
            <a:r>
              <a:rPr lang="ru-RU" dirty="0" smtClean="0"/>
              <a:t>, релевантною та </a:t>
            </a:r>
            <a:r>
              <a:rPr lang="ru-RU" dirty="0" err="1" smtClean="0"/>
              <a:t>обмеженою</a:t>
            </a:r>
            <a:r>
              <a:rPr lang="ru-RU" dirty="0" smtClean="0"/>
              <a:t> за часом.</a:t>
            </a:r>
          </a:p>
          <a:p>
            <a:endParaRPr lang="ru-RU" dirty="0" smtClean="0"/>
          </a:p>
          <a:p>
            <a:r>
              <a:rPr lang="ru-RU" b="1" dirty="0" smtClean="0"/>
              <a:t>5. </a:t>
            </a:r>
            <a:r>
              <a:rPr lang="ru-RU" b="1" dirty="0" err="1" smtClean="0"/>
              <a:t>Взяті</a:t>
            </a:r>
            <a:r>
              <a:rPr lang="ru-RU" b="1" dirty="0" smtClean="0"/>
              <a:t> “</a:t>
            </a:r>
            <a:r>
              <a:rPr lang="ru-RU" b="1" dirty="0" err="1" smtClean="0"/>
              <a:t>зі</a:t>
            </a:r>
            <a:r>
              <a:rPr lang="ru-RU" b="1" dirty="0" smtClean="0"/>
              <a:t> </a:t>
            </a:r>
            <a:r>
              <a:rPr lang="ru-RU" b="1" dirty="0" err="1" smtClean="0"/>
              <a:t>стелі</a:t>
            </a:r>
            <a:r>
              <a:rPr lang="ru-RU" b="1" dirty="0" smtClean="0"/>
              <a:t>” </a:t>
            </a:r>
            <a:r>
              <a:rPr lang="ru-RU" b="1" dirty="0" err="1" smtClean="0"/>
              <a:t>показники</a:t>
            </a:r>
            <a:endParaRPr lang="ru-RU" b="1" dirty="0" smtClean="0"/>
          </a:p>
          <a:p>
            <a:r>
              <a:rPr lang="ru-RU" dirty="0" err="1" smtClean="0"/>
              <a:t>Планування</a:t>
            </a:r>
            <a:r>
              <a:rPr lang="ru-RU" dirty="0" smtClean="0"/>
              <a:t> без опори на </a:t>
            </a:r>
            <a:r>
              <a:rPr lang="ru-RU" dirty="0" err="1" smtClean="0"/>
              <a:t>дані</a:t>
            </a:r>
            <a:r>
              <a:rPr lang="ru-RU" dirty="0" smtClean="0"/>
              <a:t>, коли </a:t>
            </a:r>
            <a:r>
              <a:rPr lang="ru-RU" dirty="0" err="1" smtClean="0"/>
              <a:t>цифри</a:t>
            </a:r>
            <a:r>
              <a:rPr lang="ru-RU" dirty="0" smtClean="0"/>
              <a:t> </a:t>
            </a:r>
            <a:r>
              <a:rPr lang="ru-RU" dirty="0" err="1" smtClean="0"/>
              <a:t>беруться</a:t>
            </a:r>
            <a:r>
              <a:rPr lang="ru-RU" dirty="0" smtClean="0"/>
              <a:t> з </a:t>
            </a:r>
            <a:r>
              <a:rPr lang="ru-RU" dirty="0" err="1" smtClean="0"/>
              <a:t>повітря</a:t>
            </a:r>
            <a:r>
              <a:rPr lang="ru-RU" dirty="0" smtClean="0"/>
              <a:t>, </a:t>
            </a:r>
            <a:r>
              <a:rPr lang="ru-RU" dirty="0" err="1" smtClean="0"/>
              <a:t>призводить</a:t>
            </a:r>
            <a:r>
              <a:rPr lang="ru-RU" dirty="0" smtClean="0"/>
              <a:t> до </a:t>
            </a:r>
            <a:r>
              <a:rPr lang="ru-RU" dirty="0" err="1" smtClean="0"/>
              <a:t>нереалістичних</a:t>
            </a:r>
            <a:r>
              <a:rPr lang="ru-RU" dirty="0" smtClean="0"/>
              <a:t> </a:t>
            </a:r>
            <a:r>
              <a:rPr lang="ru-RU" dirty="0" err="1" smtClean="0"/>
              <a:t>очікувань</a:t>
            </a:r>
            <a:r>
              <a:rPr lang="ru-RU" dirty="0" smtClean="0"/>
              <a:t>.</a:t>
            </a:r>
          </a:p>
          <a:p>
            <a:r>
              <a:rPr lang="ru-RU" dirty="0" smtClean="0"/>
              <a:t>Як </a:t>
            </a:r>
            <a:r>
              <a:rPr lang="ru-RU" dirty="0" err="1" smtClean="0"/>
              <a:t>уникнути</a:t>
            </a:r>
            <a:r>
              <a:rPr lang="ru-RU" dirty="0" smtClean="0"/>
              <a:t>: </a:t>
            </a:r>
            <a:r>
              <a:rPr lang="ru-RU" dirty="0" err="1" smtClean="0"/>
              <a:t>Базуйте</a:t>
            </a:r>
            <a:r>
              <a:rPr lang="ru-RU" dirty="0" smtClean="0"/>
              <a:t> </a:t>
            </a:r>
            <a:r>
              <a:rPr lang="ru-RU" dirty="0" err="1" smtClean="0"/>
              <a:t>показники</a:t>
            </a:r>
            <a:r>
              <a:rPr lang="ru-RU" dirty="0" smtClean="0"/>
              <a:t> на </a:t>
            </a:r>
            <a:r>
              <a:rPr lang="ru-RU" dirty="0" err="1" smtClean="0"/>
              <a:t>історичних</a:t>
            </a:r>
            <a:r>
              <a:rPr lang="ru-RU" dirty="0" smtClean="0"/>
              <a:t> </a:t>
            </a:r>
            <a:r>
              <a:rPr lang="ru-RU" dirty="0" err="1" smtClean="0"/>
              <a:t>даних</a:t>
            </a:r>
            <a:r>
              <a:rPr lang="ru-RU" dirty="0" smtClean="0"/>
              <a:t>, </a:t>
            </a:r>
            <a:r>
              <a:rPr lang="ru-RU" dirty="0" err="1" smtClean="0"/>
              <a:t>ринкових</a:t>
            </a:r>
            <a:r>
              <a:rPr lang="ru-RU" dirty="0" smtClean="0"/>
              <a:t> </a:t>
            </a:r>
            <a:r>
              <a:rPr lang="ru-RU" dirty="0" err="1" smtClean="0"/>
              <a:t>бенчмарках</a:t>
            </a:r>
            <a:r>
              <a:rPr lang="ru-RU" dirty="0" smtClean="0"/>
              <a:t> і </a:t>
            </a:r>
            <a:r>
              <a:rPr lang="ru-RU" dirty="0" err="1" smtClean="0"/>
              <a:t>ретельному</a:t>
            </a:r>
            <a:r>
              <a:rPr lang="ru-RU" dirty="0" smtClean="0"/>
              <a:t> </a:t>
            </a:r>
            <a:r>
              <a:rPr lang="ru-RU" dirty="0" err="1" smtClean="0"/>
              <a:t>аналізі</a:t>
            </a:r>
            <a:r>
              <a:rPr lang="ru-RU" dirty="0" smtClean="0"/>
              <a:t> </a:t>
            </a:r>
            <a:r>
              <a:rPr lang="ru-RU" dirty="0" err="1" smtClean="0"/>
              <a:t>ресурсів</a:t>
            </a:r>
            <a:r>
              <a:rPr lang="ru-RU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739217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65949"/>
          </a:xfrm>
        </p:spPr>
        <p:txBody>
          <a:bodyPr>
            <a:normAutofit fontScale="90000"/>
          </a:bodyPr>
          <a:lstStyle/>
          <a:p>
            <a:endParaRPr lang="en-US" sz="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95943" y="274320"/>
            <a:ext cx="11996057" cy="6583680"/>
          </a:xfrm>
        </p:spPr>
        <p:txBody>
          <a:bodyPr>
            <a:normAutofit fontScale="85000" lnSpcReduction="20000"/>
          </a:bodyPr>
          <a:lstStyle/>
          <a:p>
            <a:r>
              <a:rPr lang="ru-RU" dirty="0" err="1" smtClean="0"/>
              <a:t>Операційні</a:t>
            </a:r>
            <a:r>
              <a:rPr lang="ru-RU" dirty="0" smtClean="0"/>
              <a:t> </a:t>
            </a:r>
            <a:r>
              <a:rPr lang="ru-RU" dirty="0" err="1" smtClean="0"/>
              <a:t>помилки</a:t>
            </a:r>
            <a:r>
              <a:rPr lang="ru-RU" dirty="0" smtClean="0"/>
              <a:t> </a:t>
            </a:r>
            <a:r>
              <a:rPr lang="ru-RU" dirty="0" err="1" smtClean="0"/>
              <a:t>реалізації</a:t>
            </a:r>
            <a:endParaRPr lang="ru-RU" dirty="0" smtClean="0"/>
          </a:p>
          <a:p>
            <a:r>
              <a:rPr lang="ru-RU" b="1" dirty="0" smtClean="0"/>
              <a:t>1. </a:t>
            </a:r>
            <a:r>
              <a:rPr lang="ru-RU" b="1" dirty="0" err="1" smtClean="0"/>
              <a:t>Недостатнє</a:t>
            </a:r>
            <a:r>
              <a:rPr lang="ru-RU" b="1" dirty="0" smtClean="0"/>
              <a:t> </a:t>
            </a:r>
            <a:r>
              <a:rPr lang="ru-RU" b="1" dirty="0" err="1" smtClean="0"/>
              <a:t>знання</a:t>
            </a:r>
            <a:r>
              <a:rPr lang="ru-RU" b="1" dirty="0" smtClean="0"/>
              <a:t> </a:t>
            </a:r>
            <a:r>
              <a:rPr lang="ru-RU" b="1" dirty="0" err="1" smtClean="0"/>
              <a:t>цільової</a:t>
            </a:r>
            <a:r>
              <a:rPr lang="ru-RU" b="1" dirty="0" smtClean="0"/>
              <a:t> </a:t>
            </a:r>
            <a:r>
              <a:rPr lang="ru-RU" b="1" dirty="0" err="1" smtClean="0"/>
              <a:t>аудиторії</a:t>
            </a:r>
            <a:endParaRPr lang="ru-RU" b="1" dirty="0" smtClean="0"/>
          </a:p>
          <a:p>
            <a:r>
              <a:rPr lang="ru-RU" dirty="0" err="1" smtClean="0"/>
              <a:t>Багато</a:t>
            </a:r>
            <a:r>
              <a:rPr lang="ru-RU" dirty="0" smtClean="0"/>
              <a:t> </a:t>
            </a:r>
            <a:r>
              <a:rPr lang="ru-RU" dirty="0" err="1" smtClean="0"/>
              <a:t>компаній</a:t>
            </a:r>
            <a:r>
              <a:rPr lang="ru-RU" dirty="0" smtClean="0"/>
              <a:t> не </a:t>
            </a:r>
            <a:r>
              <a:rPr lang="ru-RU" dirty="0" err="1" smtClean="0"/>
              <a:t>проводять</a:t>
            </a:r>
            <a:r>
              <a:rPr lang="ru-RU" dirty="0" smtClean="0"/>
              <a:t> </a:t>
            </a:r>
            <a:r>
              <a:rPr lang="ru-RU" dirty="0" err="1" smtClean="0"/>
              <a:t>глибокого</a:t>
            </a:r>
            <a:r>
              <a:rPr lang="ru-RU" dirty="0" smtClean="0"/>
              <a:t> </a:t>
            </a:r>
            <a:r>
              <a:rPr lang="ru-RU" dirty="0" err="1" smtClean="0"/>
              <a:t>аналізу</a:t>
            </a:r>
            <a:r>
              <a:rPr lang="ru-RU" dirty="0" smtClean="0"/>
              <a:t> </a:t>
            </a:r>
            <a:r>
              <a:rPr lang="ru-RU" dirty="0" err="1" smtClean="0"/>
              <a:t>своїх</a:t>
            </a:r>
            <a:r>
              <a:rPr lang="ru-RU" dirty="0" smtClean="0"/>
              <a:t> </a:t>
            </a:r>
            <a:r>
              <a:rPr lang="ru-RU" dirty="0" err="1" smtClean="0"/>
              <a:t>клієнтів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призводить</a:t>
            </a:r>
            <a:r>
              <a:rPr lang="ru-RU" dirty="0" smtClean="0"/>
              <a:t> до </a:t>
            </a:r>
            <a:r>
              <a:rPr lang="ru-RU" dirty="0" err="1" smtClean="0"/>
              <a:t>неефективних</a:t>
            </a:r>
            <a:r>
              <a:rPr lang="ru-RU" dirty="0" smtClean="0"/>
              <a:t> </a:t>
            </a:r>
            <a:r>
              <a:rPr lang="ru-RU" dirty="0" err="1" smtClean="0"/>
              <a:t>стратегій</a:t>
            </a:r>
            <a:r>
              <a:rPr lang="ru-RU" dirty="0" smtClean="0"/>
              <a:t> </a:t>
            </a:r>
            <a:r>
              <a:rPr lang="ru-RU" dirty="0" err="1" smtClean="0"/>
              <a:t>просування</a:t>
            </a:r>
            <a:r>
              <a:rPr lang="ru-RU" dirty="0" smtClean="0"/>
              <a:t>.</a:t>
            </a:r>
          </a:p>
          <a:p>
            <a:r>
              <a:rPr lang="ru-RU" dirty="0" smtClean="0"/>
              <a:t>Як </a:t>
            </a:r>
            <a:r>
              <a:rPr lang="ru-RU" dirty="0" err="1" smtClean="0"/>
              <a:t>уникнути</a:t>
            </a:r>
            <a:r>
              <a:rPr lang="ru-RU" dirty="0" smtClean="0"/>
              <a:t>: </a:t>
            </a:r>
            <a:r>
              <a:rPr lang="ru-RU" dirty="0" err="1" smtClean="0"/>
              <a:t>Інвестуйте</a:t>
            </a:r>
            <a:r>
              <a:rPr lang="ru-RU" dirty="0" smtClean="0"/>
              <a:t> в </a:t>
            </a:r>
            <a:r>
              <a:rPr lang="ru-RU" dirty="0" err="1" smtClean="0"/>
              <a:t>дослідження</a:t>
            </a:r>
            <a:r>
              <a:rPr lang="ru-RU" dirty="0" smtClean="0"/>
              <a:t> </a:t>
            </a:r>
            <a:r>
              <a:rPr lang="ru-RU" dirty="0" err="1" smtClean="0"/>
              <a:t>цільової</a:t>
            </a:r>
            <a:r>
              <a:rPr lang="ru-RU" dirty="0" smtClean="0"/>
              <a:t> </a:t>
            </a:r>
            <a:r>
              <a:rPr lang="ru-RU" dirty="0" err="1" smtClean="0"/>
              <a:t>аудиторії</a:t>
            </a:r>
            <a:r>
              <a:rPr lang="ru-RU" dirty="0" smtClean="0"/>
              <a:t>, </a:t>
            </a:r>
            <a:r>
              <a:rPr lang="ru-RU" dirty="0" err="1" smtClean="0"/>
              <a:t>створюйте</a:t>
            </a:r>
            <a:r>
              <a:rPr lang="ru-RU" dirty="0" smtClean="0"/>
              <a:t> </a:t>
            </a:r>
            <a:r>
              <a:rPr lang="ru-RU" dirty="0" err="1" smtClean="0"/>
              <a:t>детальні</a:t>
            </a:r>
            <a:r>
              <a:rPr lang="ru-RU" dirty="0" smtClean="0"/>
              <a:t> </a:t>
            </a:r>
            <a:r>
              <a:rPr lang="ru-RU" dirty="0" err="1" smtClean="0"/>
              <a:t>портрети</a:t>
            </a:r>
            <a:r>
              <a:rPr lang="ru-RU" dirty="0" smtClean="0"/>
              <a:t> </a:t>
            </a:r>
            <a:r>
              <a:rPr lang="ru-RU" dirty="0" err="1" smtClean="0"/>
              <a:t>клієнтів</a:t>
            </a:r>
            <a:r>
              <a:rPr lang="ru-RU" dirty="0" smtClean="0"/>
              <a:t> і регулярно </a:t>
            </a:r>
            <a:r>
              <a:rPr lang="ru-RU" dirty="0" err="1" smtClean="0"/>
              <a:t>оновлюйте</a:t>
            </a:r>
            <a:r>
              <a:rPr lang="ru-RU" dirty="0" smtClean="0"/>
              <a:t> </a:t>
            </a:r>
            <a:r>
              <a:rPr lang="ru-RU" dirty="0" err="1" smtClean="0"/>
              <a:t>цю</a:t>
            </a:r>
            <a:r>
              <a:rPr lang="ru-RU" dirty="0" smtClean="0"/>
              <a:t> </a:t>
            </a:r>
            <a:r>
              <a:rPr lang="ru-RU" dirty="0" err="1" smtClean="0"/>
              <a:t>інформацію</a:t>
            </a:r>
            <a:r>
              <a:rPr lang="ru-RU" dirty="0" smtClean="0"/>
              <a:t>.</a:t>
            </a:r>
          </a:p>
          <a:p>
            <a:endParaRPr lang="ru-RU" dirty="0" smtClean="0"/>
          </a:p>
          <a:p>
            <a:r>
              <a:rPr lang="ru-RU" b="1" dirty="0" smtClean="0"/>
              <a:t>2. </a:t>
            </a:r>
            <a:r>
              <a:rPr lang="ru-RU" b="1" dirty="0" err="1" smtClean="0"/>
              <a:t>Ігнорування</a:t>
            </a:r>
            <a:r>
              <a:rPr lang="ru-RU" b="1" dirty="0" smtClean="0"/>
              <a:t> </a:t>
            </a:r>
            <a:r>
              <a:rPr lang="ru-RU" b="1" dirty="0" err="1" smtClean="0"/>
              <a:t>специфіки</a:t>
            </a:r>
            <a:r>
              <a:rPr lang="ru-RU" b="1" dirty="0" smtClean="0"/>
              <a:t> </a:t>
            </a:r>
            <a:r>
              <a:rPr lang="ru-RU" b="1" dirty="0" err="1" smtClean="0"/>
              <a:t>каналів</a:t>
            </a:r>
            <a:r>
              <a:rPr lang="ru-RU" b="1" dirty="0" smtClean="0"/>
              <a:t> продажу</a:t>
            </a:r>
          </a:p>
          <a:p>
            <a:r>
              <a:rPr lang="ru-RU" dirty="0" err="1" smtClean="0"/>
              <a:t>Різні</a:t>
            </a:r>
            <a:r>
              <a:rPr lang="ru-RU" dirty="0" smtClean="0"/>
              <a:t> канали </a:t>
            </a:r>
            <a:r>
              <a:rPr lang="ru-RU" dirty="0" err="1" smtClean="0"/>
              <a:t>вимагають</a:t>
            </a:r>
            <a:r>
              <a:rPr lang="ru-RU" dirty="0" smtClean="0"/>
              <a:t> </a:t>
            </a:r>
            <a:r>
              <a:rPr lang="ru-RU" dirty="0" err="1" smtClean="0"/>
              <a:t>різних</a:t>
            </a:r>
            <a:r>
              <a:rPr lang="ru-RU" dirty="0" smtClean="0"/>
              <a:t> </a:t>
            </a:r>
            <a:r>
              <a:rPr lang="ru-RU" dirty="0" err="1" smtClean="0"/>
              <a:t>підходів</a:t>
            </a:r>
            <a:r>
              <a:rPr lang="ru-RU" dirty="0" smtClean="0"/>
              <a:t>. </a:t>
            </a:r>
            <a:r>
              <a:rPr lang="ru-RU" dirty="0" err="1" smtClean="0"/>
              <a:t>Помилка</a:t>
            </a:r>
            <a:r>
              <a:rPr lang="ru-RU" dirty="0" smtClean="0"/>
              <a:t> – </a:t>
            </a:r>
            <a:r>
              <a:rPr lang="ru-RU" dirty="0" err="1" smtClean="0"/>
              <a:t>застосування</a:t>
            </a:r>
            <a:r>
              <a:rPr lang="ru-RU" dirty="0" smtClean="0"/>
              <a:t> </a:t>
            </a:r>
            <a:r>
              <a:rPr lang="ru-RU" dirty="0" err="1" smtClean="0"/>
              <a:t>єдиної</a:t>
            </a:r>
            <a:r>
              <a:rPr lang="ru-RU" dirty="0" smtClean="0"/>
              <a:t> </a:t>
            </a:r>
            <a:r>
              <a:rPr lang="ru-RU" dirty="0" err="1" smtClean="0"/>
              <a:t>стратегії</a:t>
            </a:r>
            <a:r>
              <a:rPr lang="ru-RU" dirty="0" smtClean="0"/>
              <a:t> для </a:t>
            </a:r>
            <a:r>
              <a:rPr lang="ru-RU" dirty="0" err="1" smtClean="0"/>
              <a:t>всіх</a:t>
            </a:r>
            <a:r>
              <a:rPr lang="ru-RU" dirty="0" smtClean="0"/>
              <a:t> </a:t>
            </a:r>
            <a:r>
              <a:rPr lang="ru-RU" dirty="0" err="1" smtClean="0"/>
              <a:t>каналів</a:t>
            </a:r>
            <a:r>
              <a:rPr lang="ru-RU" dirty="0" smtClean="0"/>
              <a:t> без </a:t>
            </a:r>
            <a:r>
              <a:rPr lang="ru-RU" dirty="0" err="1" smtClean="0"/>
              <a:t>урахування</a:t>
            </a:r>
            <a:r>
              <a:rPr lang="ru-RU" dirty="0" smtClean="0"/>
              <a:t> </a:t>
            </a:r>
            <a:r>
              <a:rPr lang="ru-RU" dirty="0" err="1" smtClean="0"/>
              <a:t>їх</a:t>
            </a:r>
            <a:r>
              <a:rPr lang="ru-RU" dirty="0" smtClean="0"/>
              <a:t> </a:t>
            </a:r>
            <a:r>
              <a:rPr lang="ru-RU" dirty="0" err="1" smtClean="0"/>
              <a:t>особливостей</a:t>
            </a:r>
            <a:r>
              <a:rPr lang="ru-RU" dirty="0" smtClean="0"/>
              <a:t>.</a:t>
            </a:r>
          </a:p>
          <a:p>
            <a:r>
              <a:rPr lang="ru-RU" dirty="0" smtClean="0"/>
              <a:t>Як </a:t>
            </a:r>
            <a:r>
              <a:rPr lang="ru-RU" dirty="0" err="1" smtClean="0"/>
              <a:t>уникнути</a:t>
            </a:r>
            <a:r>
              <a:rPr lang="ru-RU" dirty="0" smtClean="0"/>
              <a:t>: </a:t>
            </a:r>
            <a:r>
              <a:rPr lang="ru-RU" dirty="0" err="1" smtClean="0"/>
              <a:t>Адаптуйте</a:t>
            </a:r>
            <a:r>
              <a:rPr lang="ru-RU" dirty="0" smtClean="0"/>
              <a:t> </a:t>
            </a:r>
            <a:r>
              <a:rPr lang="ru-RU" dirty="0" err="1" smtClean="0"/>
              <a:t>підходи</a:t>
            </a:r>
            <a:r>
              <a:rPr lang="ru-RU" dirty="0" smtClean="0"/>
              <a:t>, контент і метрики </a:t>
            </a:r>
            <a:r>
              <a:rPr lang="ru-RU" dirty="0" err="1" smtClean="0"/>
              <a:t>під</a:t>
            </a:r>
            <a:r>
              <a:rPr lang="ru-RU" dirty="0" smtClean="0"/>
              <a:t> </a:t>
            </a:r>
            <a:r>
              <a:rPr lang="ru-RU" dirty="0" err="1" smtClean="0"/>
              <a:t>специфіку</a:t>
            </a:r>
            <a:r>
              <a:rPr lang="ru-RU" dirty="0" smtClean="0"/>
              <a:t> кожного каналу продажу.</a:t>
            </a:r>
          </a:p>
          <a:p>
            <a:endParaRPr lang="ru-RU" dirty="0" smtClean="0"/>
          </a:p>
          <a:p>
            <a:r>
              <a:rPr lang="ru-RU" b="1" dirty="0" smtClean="0"/>
              <a:t>3. </a:t>
            </a:r>
            <a:r>
              <a:rPr lang="ru-RU" b="1" dirty="0" err="1" smtClean="0"/>
              <a:t>Недостатня</a:t>
            </a:r>
            <a:r>
              <a:rPr lang="ru-RU" b="1" dirty="0" smtClean="0"/>
              <a:t> </a:t>
            </a:r>
            <a:r>
              <a:rPr lang="ru-RU" b="1" dirty="0" err="1" smtClean="0"/>
              <a:t>персоналізація</a:t>
            </a:r>
            <a:endParaRPr lang="ru-RU" b="1" dirty="0" smtClean="0"/>
          </a:p>
          <a:p>
            <a:r>
              <a:rPr lang="ru-RU" dirty="0" smtClean="0"/>
              <a:t>В </a:t>
            </a:r>
            <a:r>
              <a:rPr lang="ru-RU" dirty="0" err="1" smtClean="0"/>
              <a:t>епоху</a:t>
            </a:r>
            <a:r>
              <a:rPr lang="ru-RU" dirty="0" smtClean="0"/>
              <a:t> великих </a:t>
            </a:r>
            <a:r>
              <a:rPr lang="ru-RU" dirty="0" err="1" smtClean="0"/>
              <a:t>даних</a:t>
            </a:r>
            <a:r>
              <a:rPr lang="ru-RU" dirty="0" smtClean="0"/>
              <a:t> </a:t>
            </a:r>
            <a:r>
              <a:rPr lang="ru-RU" dirty="0" err="1" smtClean="0"/>
              <a:t>клієнти</a:t>
            </a:r>
            <a:r>
              <a:rPr lang="ru-RU" dirty="0" smtClean="0"/>
              <a:t> </a:t>
            </a:r>
            <a:r>
              <a:rPr lang="ru-RU" dirty="0" err="1" smtClean="0"/>
              <a:t>очікують</a:t>
            </a:r>
            <a:r>
              <a:rPr lang="ru-RU" dirty="0" smtClean="0"/>
              <a:t> </a:t>
            </a:r>
            <a:r>
              <a:rPr lang="ru-RU" dirty="0" err="1" smtClean="0"/>
              <a:t>персоналізованого</a:t>
            </a:r>
            <a:r>
              <a:rPr lang="ru-RU" dirty="0" smtClean="0"/>
              <a:t> </a:t>
            </a:r>
            <a:r>
              <a:rPr lang="ru-RU" dirty="0" err="1" smtClean="0"/>
              <a:t>підходу</a:t>
            </a:r>
            <a:r>
              <a:rPr lang="ru-RU" dirty="0" smtClean="0"/>
              <a:t>. </a:t>
            </a:r>
            <a:r>
              <a:rPr lang="ru-RU" dirty="0" err="1" smtClean="0"/>
              <a:t>Компанії</a:t>
            </a:r>
            <a:r>
              <a:rPr lang="ru-RU" dirty="0" smtClean="0"/>
              <a:t>, </a:t>
            </a:r>
            <a:r>
              <a:rPr lang="ru-RU" dirty="0" err="1" smtClean="0"/>
              <a:t>які</a:t>
            </a:r>
            <a:r>
              <a:rPr lang="ru-RU" dirty="0" smtClean="0"/>
              <a:t> не </a:t>
            </a:r>
            <a:r>
              <a:rPr lang="ru-RU" dirty="0" err="1" smtClean="0"/>
              <a:t>використовують</a:t>
            </a:r>
            <a:r>
              <a:rPr lang="ru-RU" dirty="0" smtClean="0"/>
              <a:t> </a:t>
            </a:r>
            <a:r>
              <a:rPr lang="ru-RU" dirty="0" err="1" smtClean="0"/>
              <a:t>дані</a:t>
            </a:r>
            <a:r>
              <a:rPr lang="ru-RU" dirty="0" smtClean="0"/>
              <a:t> для </a:t>
            </a:r>
            <a:r>
              <a:rPr lang="ru-RU" dirty="0" err="1" smtClean="0"/>
              <a:t>створення</a:t>
            </a:r>
            <a:r>
              <a:rPr lang="ru-RU" dirty="0" smtClean="0"/>
              <a:t> </a:t>
            </a:r>
            <a:r>
              <a:rPr lang="ru-RU" dirty="0" err="1" smtClean="0"/>
              <a:t>індивідуальних</a:t>
            </a:r>
            <a:r>
              <a:rPr lang="ru-RU" dirty="0" smtClean="0"/>
              <a:t> </a:t>
            </a:r>
            <a:r>
              <a:rPr lang="ru-RU" dirty="0" err="1" smtClean="0"/>
              <a:t>пропозицій</a:t>
            </a:r>
            <a:r>
              <a:rPr lang="ru-RU" dirty="0" smtClean="0"/>
              <a:t>, </a:t>
            </a:r>
            <a:r>
              <a:rPr lang="ru-RU" dirty="0" err="1" smtClean="0"/>
              <a:t>втрачають</a:t>
            </a:r>
            <a:r>
              <a:rPr lang="ru-RU" dirty="0" smtClean="0"/>
              <a:t> </a:t>
            </a:r>
            <a:r>
              <a:rPr lang="ru-RU" dirty="0" err="1" smtClean="0"/>
              <a:t>конкурентні</a:t>
            </a:r>
            <a:r>
              <a:rPr lang="ru-RU" dirty="0" smtClean="0"/>
              <a:t> </a:t>
            </a:r>
            <a:r>
              <a:rPr lang="ru-RU" dirty="0" err="1" smtClean="0"/>
              <a:t>переваги</a:t>
            </a:r>
            <a:r>
              <a:rPr lang="ru-RU" dirty="0" smtClean="0"/>
              <a:t>.</a:t>
            </a:r>
          </a:p>
          <a:p>
            <a:r>
              <a:rPr lang="ru-RU" dirty="0" smtClean="0"/>
              <a:t>Як </a:t>
            </a:r>
            <a:r>
              <a:rPr lang="ru-RU" dirty="0" err="1" smtClean="0"/>
              <a:t>уникнути</a:t>
            </a:r>
            <a:r>
              <a:rPr lang="ru-RU" dirty="0" smtClean="0"/>
              <a:t>: </a:t>
            </a:r>
            <a:r>
              <a:rPr lang="ru-RU" dirty="0" err="1" smtClean="0"/>
              <a:t>Впроваджуйте</a:t>
            </a:r>
            <a:r>
              <a:rPr lang="ru-RU" dirty="0" smtClean="0"/>
              <a:t> </a:t>
            </a:r>
            <a:r>
              <a:rPr lang="ru-RU" dirty="0" err="1" smtClean="0"/>
              <a:t>системи</a:t>
            </a:r>
            <a:r>
              <a:rPr lang="ru-RU" dirty="0" smtClean="0"/>
              <a:t> </a:t>
            </a:r>
            <a:r>
              <a:rPr lang="ru-RU" dirty="0" err="1" smtClean="0"/>
              <a:t>збору</a:t>
            </a:r>
            <a:r>
              <a:rPr lang="ru-RU" dirty="0" smtClean="0"/>
              <a:t> та </a:t>
            </a:r>
            <a:r>
              <a:rPr lang="ru-RU" dirty="0" err="1" smtClean="0"/>
              <a:t>аналізу</a:t>
            </a:r>
            <a:r>
              <a:rPr lang="ru-RU" dirty="0" smtClean="0"/>
              <a:t> </a:t>
            </a:r>
            <a:r>
              <a:rPr lang="ru-RU" dirty="0" err="1" smtClean="0"/>
              <a:t>даних</a:t>
            </a:r>
            <a:r>
              <a:rPr lang="ru-RU" dirty="0" smtClean="0"/>
              <a:t> про </a:t>
            </a:r>
            <a:r>
              <a:rPr lang="ru-RU" dirty="0" err="1" smtClean="0"/>
              <a:t>клієнтів</a:t>
            </a:r>
            <a:r>
              <a:rPr lang="ru-RU" dirty="0" smtClean="0"/>
              <a:t>, </a:t>
            </a:r>
            <a:r>
              <a:rPr lang="ru-RU" dirty="0" err="1" smtClean="0"/>
              <a:t>використовуйте</a:t>
            </a:r>
            <a:r>
              <a:rPr lang="ru-RU" dirty="0" smtClean="0"/>
              <a:t> </a:t>
            </a:r>
            <a:r>
              <a:rPr lang="ru-RU" dirty="0" err="1" smtClean="0"/>
              <a:t>цю</a:t>
            </a:r>
            <a:r>
              <a:rPr lang="ru-RU" dirty="0" smtClean="0"/>
              <a:t> </a:t>
            </a:r>
            <a:r>
              <a:rPr lang="ru-RU" dirty="0" err="1" smtClean="0"/>
              <a:t>інформацію</a:t>
            </a:r>
            <a:r>
              <a:rPr lang="ru-RU" dirty="0" smtClean="0"/>
              <a:t> для </a:t>
            </a:r>
            <a:r>
              <a:rPr lang="ru-RU" dirty="0" err="1" smtClean="0"/>
              <a:t>персоналізації</a:t>
            </a:r>
            <a:r>
              <a:rPr lang="ru-RU" dirty="0" smtClean="0"/>
              <a:t> </a:t>
            </a:r>
            <a:r>
              <a:rPr lang="ru-RU" dirty="0" err="1" smtClean="0"/>
              <a:t>комунікацій</a:t>
            </a:r>
            <a:r>
              <a:rPr lang="ru-RU" dirty="0" smtClean="0"/>
              <a:t> і </a:t>
            </a:r>
            <a:r>
              <a:rPr lang="ru-RU" dirty="0" err="1" smtClean="0"/>
              <a:t>пропозицій</a:t>
            </a:r>
            <a:r>
              <a:rPr lang="ru-RU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085299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116932"/>
            <a:ext cx="10515600" cy="79012"/>
          </a:xfrm>
        </p:spPr>
        <p:txBody>
          <a:bodyPr>
            <a:normAutofit fontScale="90000"/>
          </a:bodyPr>
          <a:lstStyle/>
          <a:p>
            <a:endParaRPr lang="en-US" sz="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74319" y="195944"/>
            <a:ext cx="11573691" cy="6662056"/>
          </a:xfrm>
        </p:spPr>
        <p:txBody>
          <a:bodyPr>
            <a:normAutofit fontScale="62500" lnSpcReduction="20000"/>
          </a:bodyPr>
          <a:lstStyle/>
          <a:p>
            <a:r>
              <a:rPr lang="ru-RU" b="1" dirty="0" smtClean="0"/>
              <a:t>4. </a:t>
            </a:r>
            <a:r>
              <a:rPr lang="ru-RU" b="1" dirty="0" err="1" smtClean="0"/>
              <a:t>Відсутність</a:t>
            </a:r>
            <a:r>
              <a:rPr lang="ru-RU" b="1" dirty="0" smtClean="0"/>
              <a:t> </a:t>
            </a:r>
            <a:r>
              <a:rPr lang="ru-RU" b="1" dirty="0" err="1" smtClean="0"/>
              <a:t>адаптивності</a:t>
            </a:r>
            <a:endParaRPr lang="ru-RU" b="1" dirty="0" smtClean="0"/>
          </a:p>
          <a:p>
            <a:r>
              <a:rPr lang="ru-RU" dirty="0" err="1" smtClean="0"/>
              <a:t>Жорстка</a:t>
            </a:r>
            <a:r>
              <a:rPr lang="ru-RU" dirty="0" smtClean="0"/>
              <a:t> </a:t>
            </a:r>
            <a:r>
              <a:rPr lang="ru-RU" dirty="0" err="1" smtClean="0"/>
              <a:t>стратегія</a:t>
            </a:r>
            <a:r>
              <a:rPr lang="ru-RU" dirty="0" smtClean="0"/>
              <a:t>, яка не </a:t>
            </a:r>
            <a:r>
              <a:rPr lang="ru-RU" dirty="0" err="1" smtClean="0"/>
              <a:t>передбачає</a:t>
            </a:r>
            <a:r>
              <a:rPr lang="ru-RU" dirty="0" smtClean="0"/>
              <a:t> </a:t>
            </a:r>
            <a:r>
              <a:rPr lang="ru-RU" dirty="0" err="1" smtClean="0"/>
              <a:t>можливості</a:t>
            </a:r>
            <a:r>
              <a:rPr lang="ru-RU" dirty="0" smtClean="0"/>
              <a:t> </a:t>
            </a:r>
            <a:r>
              <a:rPr lang="ru-RU" dirty="0" err="1" smtClean="0"/>
              <a:t>коригування</a:t>
            </a:r>
            <a:r>
              <a:rPr lang="ru-RU" dirty="0" smtClean="0"/>
              <a:t> у </a:t>
            </a:r>
            <a:r>
              <a:rPr lang="ru-RU" dirty="0" err="1" smtClean="0"/>
              <a:t>відповідь</a:t>
            </a:r>
            <a:r>
              <a:rPr lang="ru-RU" dirty="0" smtClean="0"/>
              <a:t> на </a:t>
            </a:r>
            <a:r>
              <a:rPr lang="ru-RU" dirty="0" err="1" smtClean="0"/>
              <a:t>зміни</a:t>
            </a:r>
            <a:r>
              <a:rPr lang="ru-RU" dirty="0" smtClean="0"/>
              <a:t> ринку, </a:t>
            </a:r>
            <a:r>
              <a:rPr lang="ru-RU" dirty="0" err="1" smtClean="0"/>
              <a:t>швидко</a:t>
            </a:r>
            <a:r>
              <a:rPr lang="ru-RU" dirty="0" smtClean="0"/>
              <a:t> </a:t>
            </a:r>
            <a:r>
              <a:rPr lang="ru-RU" dirty="0" err="1" smtClean="0"/>
              <a:t>застаріває</a:t>
            </a:r>
            <a:r>
              <a:rPr lang="ru-RU" dirty="0" smtClean="0"/>
              <a:t>.</a:t>
            </a:r>
          </a:p>
          <a:p>
            <a:r>
              <a:rPr lang="ru-RU" dirty="0" smtClean="0"/>
              <a:t>Як </a:t>
            </a:r>
            <a:r>
              <a:rPr lang="ru-RU" dirty="0" err="1" smtClean="0"/>
              <a:t>уникнути</a:t>
            </a:r>
            <a:r>
              <a:rPr lang="ru-RU" dirty="0" smtClean="0"/>
              <a:t>: </a:t>
            </a:r>
            <a:r>
              <a:rPr lang="ru-RU" dirty="0" err="1" smtClean="0"/>
              <a:t>Впровадіть</a:t>
            </a:r>
            <a:r>
              <a:rPr lang="ru-RU" dirty="0" smtClean="0"/>
              <a:t> </a:t>
            </a:r>
            <a:r>
              <a:rPr lang="ru-RU" dirty="0" err="1" smtClean="0"/>
              <a:t>регулярний</a:t>
            </a:r>
            <a:r>
              <a:rPr lang="ru-RU" dirty="0" smtClean="0"/>
              <a:t> </a:t>
            </a:r>
            <a:r>
              <a:rPr lang="ru-RU" dirty="0" err="1" smtClean="0"/>
              <a:t>моніторинг</a:t>
            </a:r>
            <a:r>
              <a:rPr lang="ru-RU" dirty="0" smtClean="0"/>
              <a:t> </a:t>
            </a:r>
            <a:r>
              <a:rPr lang="ru-RU" dirty="0" err="1" smtClean="0"/>
              <a:t>ключових</a:t>
            </a:r>
            <a:r>
              <a:rPr lang="ru-RU" dirty="0" smtClean="0"/>
              <a:t> </a:t>
            </a:r>
            <a:r>
              <a:rPr lang="ru-RU" dirty="0" err="1" smtClean="0"/>
              <a:t>показників</a:t>
            </a:r>
            <a:r>
              <a:rPr lang="ru-RU" dirty="0" smtClean="0"/>
              <a:t> і </a:t>
            </a:r>
            <a:r>
              <a:rPr lang="ru-RU" dirty="0" err="1" smtClean="0"/>
              <a:t>ринкових</a:t>
            </a:r>
            <a:r>
              <a:rPr lang="ru-RU" dirty="0" smtClean="0"/>
              <a:t> </a:t>
            </a:r>
            <a:r>
              <a:rPr lang="ru-RU" dirty="0" err="1" smtClean="0"/>
              <a:t>тенденцій</a:t>
            </a:r>
            <a:r>
              <a:rPr lang="ru-RU" dirty="0" smtClean="0"/>
              <a:t>, </a:t>
            </a:r>
            <a:r>
              <a:rPr lang="ru-RU" dirty="0" err="1" smtClean="0"/>
              <a:t>передбачте</a:t>
            </a:r>
            <a:r>
              <a:rPr lang="ru-RU" dirty="0" smtClean="0"/>
              <a:t> </a:t>
            </a:r>
            <a:r>
              <a:rPr lang="ru-RU" dirty="0" err="1" smtClean="0"/>
              <a:t>механізми</a:t>
            </a:r>
            <a:r>
              <a:rPr lang="ru-RU" dirty="0" smtClean="0"/>
              <a:t> </a:t>
            </a:r>
            <a:r>
              <a:rPr lang="ru-RU" dirty="0" err="1" smtClean="0"/>
              <a:t>швидкої</a:t>
            </a:r>
            <a:r>
              <a:rPr lang="ru-RU" dirty="0" smtClean="0"/>
              <a:t> </a:t>
            </a:r>
            <a:r>
              <a:rPr lang="ru-RU" dirty="0" err="1" smtClean="0"/>
              <a:t>адаптації</a:t>
            </a:r>
            <a:r>
              <a:rPr lang="ru-RU" dirty="0" smtClean="0"/>
              <a:t> </a:t>
            </a:r>
            <a:r>
              <a:rPr lang="ru-RU" dirty="0" err="1" smtClean="0"/>
              <a:t>стратегії</a:t>
            </a:r>
            <a:r>
              <a:rPr lang="ru-RU" dirty="0" smtClean="0"/>
              <a:t>.</a:t>
            </a:r>
          </a:p>
          <a:p>
            <a:endParaRPr lang="ru-RU" dirty="0" smtClean="0"/>
          </a:p>
          <a:p>
            <a:r>
              <a:rPr lang="ru-RU" b="1" dirty="0" smtClean="0"/>
              <a:t>5. </a:t>
            </a:r>
            <a:r>
              <a:rPr lang="ru-RU" b="1" dirty="0" err="1" smtClean="0"/>
              <a:t>Недостатня</a:t>
            </a:r>
            <a:r>
              <a:rPr lang="ru-RU" b="1" dirty="0" smtClean="0"/>
              <a:t> </a:t>
            </a:r>
            <a:r>
              <a:rPr lang="ru-RU" b="1" dirty="0" err="1" smtClean="0"/>
              <a:t>інтеграція</a:t>
            </a:r>
            <a:r>
              <a:rPr lang="ru-RU" b="1" dirty="0" smtClean="0"/>
              <a:t> маркетингу і </a:t>
            </a:r>
            <a:r>
              <a:rPr lang="ru-RU" b="1" dirty="0" err="1" smtClean="0"/>
              <a:t>продажів</a:t>
            </a:r>
            <a:endParaRPr lang="ru-RU" b="1" dirty="0" smtClean="0"/>
          </a:p>
          <a:p>
            <a:r>
              <a:rPr lang="ru-RU" dirty="0" smtClean="0"/>
              <a:t>Коли маркетинг і </a:t>
            </a:r>
            <a:r>
              <a:rPr lang="ru-RU" dirty="0" err="1" smtClean="0"/>
              <a:t>продажі</a:t>
            </a:r>
            <a:r>
              <a:rPr lang="ru-RU" dirty="0" smtClean="0"/>
              <a:t> </a:t>
            </a:r>
            <a:r>
              <a:rPr lang="ru-RU" dirty="0" err="1" smtClean="0"/>
              <a:t>працюють</a:t>
            </a:r>
            <a:r>
              <a:rPr lang="ru-RU" dirty="0" smtClean="0"/>
              <a:t> як </a:t>
            </a:r>
            <a:r>
              <a:rPr lang="ru-RU" dirty="0" err="1" smtClean="0"/>
              <a:t>окремі</a:t>
            </a:r>
            <a:r>
              <a:rPr lang="ru-RU" dirty="0" smtClean="0"/>
              <a:t> </a:t>
            </a:r>
            <a:r>
              <a:rPr lang="ru-RU" dirty="0" err="1" smtClean="0"/>
              <a:t>силоси</a:t>
            </a:r>
            <a:r>
              <a:rPr lang="ru-RU" dirty="0" smtClean="0"/>
              <a:t>, </a:t>
            </a:r>
            <a:r>
              <a:rPr lang="ru-RU" dirty="0" err="1" smtClean="0"/>
              <a:t>виникають</a:t>
            </a:r>
            <a:r>
              <a:rPr lang="ru-RU" dirty="0" smtClean="0"/>
              <a:t> </a:t>
            </a:r>
            <a:r>
              <a:rPr lang="ru-RU" dirty="0" err="1" smtClean="0"/>
              <a:t>розриви</a:t>
            </a:r>
            <a:r>
              <a:rPr lang="ru-RU" dirty="0" smtClean="0"/>
              <a:t> у </a:t>
            </a:r>
            <a:r>
              <a:rPr lang="ru-RU" dirty="0" err="1" smtClean="0"/>
              <a:t>воронці</a:t>
            </a:r>
            <a:r>
              <a:rPr lang="ru-RU" dirty="0" smtClean="0"/>
              <a:t> </a:t>
            </a:r>
            <a:r>
              <a:rPr lang="ru-RU" dirty="0" err="1" smtClean="0"/>
              <a:t>продажів</a:t>
            </a:r>
            <a:r>
              <a:rPr lang="ru-RU" dirty="0" smtClean="0"/>
              <a:t>.</a:t>
            </a:r>
          </a:p>
          <a:p>
            <a:r>
              <a:rPr lang="ru-RU" dirty="0" smtClean="0"/>
              <a:t>Як </a:t>
            </a:r>
            <a:r>
              <a:rPr lang="ru-RU" dirty="0" err="1" smtClean="0"/>
              <a:t>уникнути</a:t>
            </a:r>
            <a:r>
              <a:rPr lang="ru-RU" dirty="0" smtClean="0"/>
              <a:t>: </a:t>
            </a:r>
            <a:r>
              <a:rPr lang="ru-RU" dirty="0" err="1" smtClean="0"/>
              <a:t>Створіть</a:t>
            </a:r>
            <a:r>
              <a:rPr lang="ru-RU" dirty="0" smtClean="0"/>
              <a:t> </a:t>
            </a:r>
            <a:r>
              <a:rPr lang="ru-RU" dirty="0" err="1" smtClean="0"/>
              <a:t>єдину</a:t>
            </a:r>
            <a:r>
              <a:rPr lang="ru-RU" dirty="0" smtClean="0"/>
              <a:t> </a:t>
            </a:r>
            <a:r>
              <a:rPr lang="ru-RU" dirty="0" err="1" smtClean="0"/>
              <a:t>екосистему</a:t>
            </a:r>
            <a:r>
              <a:rPr lang="ru-RU" dirty="0" smtClean="0"/>
              <a:t>, де маркетинг і </a:t>
            </a:r>
            <a:r>
              <a:rPr lang="ru-RU" dirty="0" err="1" smtClean="0"/>
              <a:t>продажі</a:t>
            </a:r>
            <a:r>
              <a:rPr lang="ru-RU" dirty="0" smtClean="0"/>
              <a:t> </a:t>
            </a:r>
            <a:r>
              <a:rPr lang="ru-RU" dirty="0" err="1" smtClean="0"/>
              <a:t>мають</a:t>
            </a:r>
            <a:r>
              <a:rPr lang="ru-RU" dirty="0" smtClean="0"/>
              <a:t> </a:t>
            </a:r>
            <a:r>
              <a:rPr lang="ru-RU" dirty="0" err="1" smtClean="0"/>
              <a:t>спільні</a:t>
            </a:r>
            <a:r>
              <a:rPr lang="ru-RU" dirty="0" smtClean="0"/>
              <a:t> </a:t>
            </a:r>
            <a:r>
              <a:rPr lang="ru-RU" dirty="0" err="1" smtClean="0"/>
              <a:t>цілі</a:t>
            </a:r>
            <a:r>
              <a:rPr lang="ru-RU" dirty="0" smtClean="0"/>
              <a:t>, метрики та </a:t>
            </a:r>
            <a:r>
              <a:rPr lang="ru-RU" dirty="0" err="1" smtClean="0"/>
              <a:t>процеси</a:t>
            </a:r>
            <a:r>
              <a:rPr lang="ru-RU" dirty="0" smtClean="0"/>
              <a:t>.</a:t>
            </a:r>
          </a:p>
          <a:p>
            <a:endParaRPr lang="ru-RU" dirty="0" smtClean="0"/>
          </a:p>
          <a:p>
            <a:r>
              <a:rPr lang="ru-RU" b="1" dirty="0" smtClean="0"/>
              <a:t>6. </a:t>
            </a:r>
            <a:r>
              <a:rPr lang="ru-RU" b="1" dirty="0" err="1" smtClean="0"/>
              <a:t>Недоінвестування</a:t>
            </a:r>
            <a:r>
              <a:rPr lang="ru-RU" b="1" dirty="0" smtClean="0"/>
              <a:t> в </a:t>
            </a:r>
            <a:r>
              <a:rPr lang="ru-RU" b="1" dirty="0" err="1" smtClean="0"/>
              <a:t>технології</a:t>
            </a:r>
            <a:endParaRPr lang="ru-RU" b="1" dirty="0" smtClean="0"/>
          </a:p>
          <a:p>
            <a:r>
              <a:rPr lang="ru-RU" dirty="0" err="1" smtClean="0"/>
              <a:t>Спроба</a:t>
            </a:r>
            <a:r>
              <a:rPr lang="ru-RU" dirty="0" smtClean="0"/>
              <a:t> </a:t>
            </a:r>
            <a:r>
              <a:rPr lang="ru-RU" dirty="0" err="1" smtClean="0"/>
              <a:t>зекономити</a:t>
            </a:r>
            <a:r>
              <a:rPr lang="ru-RU" dirty="0" smtClean="0"/>
              <a:t> на </a:t>
            </a:r>
            <a:r>
              <a:rPr lang="en-US" dirty="0" smtClean="0"/>
              <a:t>CRM-</a:t>
            </a:r>
            <a:r>
              <a:rPr lang="ru-RU" dirty="0" smtClean="0"/>
              <a:t>системах, </a:t>
            </a:r>
            <a:r>
              <a:rPr lang="ru-RU" dirty="0" err="1" smtClean="0"/>
              <a:t>інструментах</a:t>
            </a:r>
            <a:r>
              <a:rPr lang="ru-RU" dirty="0" smtClean="0"/>
              <a:t> </a:t>
            </a:r>
            <a:r>
              <a:rPr lang="ru-RU" dirty="0" err="1" smtClean="0"/>
              <a:t>автоматизації</a:t>
            </a:r>
            <a:r>
              <a:rPr lang="ru-RU" dirty="0" smtClean="0"/>
              <a:t> та </a:t>
            </a:r>
            <a:r>
              <a:rPr lang="ru-RU" dirty="0" err="1" smtClean="0"/>
              <a:t>аналітики</a:t>
            </a:r>
            <a:r>
              <a:rPr lang="ru-RU" dirty="0" smtClean="0"/>
              <a:t> </a:t>
            </a:r>
            <a:r>
              <a:rPr lang="ru-RU" dirty="0" err="1" smtClean="0"/>
              <a:t>обертається</a:t>
            </a:r>
            <a:r>
              <a:rPr lang="ru-RU" dirty="0" smtClean="0"/>
              <a:t> </a:t>
            </a:r>
            <a:r>
              <a:rPr lang="ru-RU" dirty="0" err="1" smtClean="0"/>
              <a:t>втраченими</a:t>
            </a:r>
            <a:r>
              <a:rPr lang="ru-RU" dirty="0" smtClean="0"/>
              <a:t> </a:t>
            </a:r>
            <a:r>
              <a:rPr lang="ru-RU" dirty="0" err="1" smtClean="0"/>
              <a:t>можливостями</a:t>
            </a:r>
            <a:r>
              <a:rPr lang="ru-RU" dirty="0" smtClean="0"/>
              <a:t> та </a:t>
            </a:r>
            <a:r>
              <a:rPr lang="ru-RU" dirty="0" err="1" smtClean="0"/>
              <a:t>неефективністю</a:t>
            </a:r>
            <a:r>
              <a:rPr lang="ru-RU" dirty="0" smtClean="0"/>
              <a:t>.</a:t>
            </a:r>
          </a:p>
          <a:p>
            <a:r>
              <a:rPr lang="ru-RU" dirty="0" smtClean="0"/>
              <a:t>Як </a:t>
            </a:r>
            <a:r>
              <a:rPr lang="ru-RU" dirty="0" err="1" smtClean="0"/>
              <a:t>уникнути</a:t>
            </a:r>
            <a:r>
              <a:rPr lang="ru-RU" dirty="0" smtClean="0"/>
              <a:t>: </a:t>
            </a:r>
            <a:r>
              <a:rPr lang="ru-RU" dirty="0" err="1" smtClean="0"/>
              <a:t>Розглядайте</a:t>
            </a:r>
            <a:r>
              <a:rPr lang="ru-RU" dirty="0" smtClean="0"/>
              <a:t> </a:t>
            </a:r>
            <a:r>
              <a:rPr lang="ru-RU" dirty="0" err="1" smtClean="0"/>
              <a:t>технології</a:t>
            </a:r>
            <a:r>
              <a:rPr lang="ru-RU" dirty="0" smtClean="0"/>
              <a:t> як </a:t>
            </a:r>
            <a:r>
              <a:rPr lang="ru-RU" dirty="0" err="1" smtClean="0"/>
              <a:t>інвестиції</a:t>
            </a:r>
            <a:r>
              <a:rPr lang="ru-RU" dirty="0" smtClean="0"/>
              <a:t>, а не </a:t>
            </a:r>
            <a:r>
              <a:rPr lang="ru-RU" dirty="0" err="1" smtClean="0"/>
              <a:t>витрати</a:t>
            </a:r>
            <a:r>
              <a:rPr lang="ru-RU" dirty="0" smtClean="0"/>
              <a:t>. </a:t>
            </a:r>
            <a:r>
              <a:rPr lang="ru-RU" dirty="0" err="1" smtClean="0"/>
              <a:t>Прораховуйте</a:t>
            </a:r>
            <a:r>
              <a:rPr lang="ru-RU" dirty="0" smtClean="0"/>
              <a:t> </a:t>
            </a:r>
            <a:r>
              <a:rPr lang="en-US" dirty="0" smtClean="0"/>
              <a:t>ROI </a:t>
            </a:r>
            <a:r>
              <a:rPr lang="ru-RU" dirty="0" err="1" smtClean="0"/>
              <a:t>від</a:t>
            </a:r>
            <a:r>
              <a:rPr lang="ru-RU" dirty="0" smtClean="0"/>
              <a:t> </a:t>
            </a:r>
            <a:r>
              <a:rPr lang="ru-RU" dirty="0" err="1" smtClean="0"/>
              <a:t>впровадження</a:t>
            </a:r>
            <a:r>
              <a:rPr lang="ru-RU" dirty="0" smtClean="0"/>
              <a:t> </a:t>
            </a:r>
            <a:r>
              <a:rPr lang="ru-RU" dirty="0" err="1" smtClean="0"/>
              <a:t>нових</a:t>
            </a:r>
            <a:r>
              <a:rPr lang="ru-RU" dirty="0" smtClean="0"/>
              <a:t> </a:t>
            </a:r>
            <a:r>
              <a:rPr lang="ru-RU" dirty="0" err="1" smtClean="0"/>
              <a:t>рішень</a:t>
            </a:r>
            <a:r>
              <a:rPr lang="ru-RU" dirty="0" smtClean="0"/>
              <a:t>.</a:t>
            </a:r>
          </a:p>
          <a:p>
            <a:endParaRPr lang="ru-RU" dirty="0" smtClean="0"/>
          </a:p>
          <a:p>
            <a:r>
              <a:rPr lang="ru-RU" b="1" dirty="0" smtClean="0"/>
              <a:t>7. Фокус на </a:t>
            </a:r>
            <a:r>
              <a:rPr lang="ru-RU" b="1" dirty="0" err="1" smtClean="0"/>
              <a:t>обсягах</a:t>
            </a:r>
            <a:r>
              <a:rPr lang="ru-RU" b="1" dirty="0" smtClean="0"/>
              <a:t> </a:t>
            </a:r>
            <a:r>
              <a:rPr lang="ru-RU" b="1" dirty="0" err="1" smtClean="0"/>
              <a:t>замість</a:t>
            </a:r>
            <a:r>
              <a:rPr lang="ru-RU" b="1" dirty="0" smtClean="0"/>
              <a:t> </a:t>
            </a:r>
            <a:r>
              <a:rPr lang="ru-RU" b="1" dirty="0" err="1" smtClean="0"/>
              <a:t>прибутку</a:t>
            </a:r>
            <a:endParaRPr lang="ru-RU" b="1" dirty="0" smtClean="0"/>
          </a:p>
          <a:p>
            <a:r>
              <a:rPr lang="ru-RU" dirty="0" err="1" smtClean="0"/>
              <a:t>Гонитва</a:t>
            </a:r>
            <a:r>
              <a:rPr lang="ru-RU" dirty="0" smtClean="0"/>
              <a:t> за </a:t>
            </a:r>
            <a:r>
              <a:rPr lang="ru-RU" dirty="0" err="1" smtClean="0"/>
              <a:t>обсягами</a:t>
            </a:r>
            <a:r>
              <a:rPr lang="ru-RU" dirty="0" smtClean="0"/>
              <a:t> </a:t>
            </a:r>
            <a:r>
              <a:rPr lang="ru-RU" dirty="0" err="1" smtClean="0"/>
              <a:t>продажів</a:t>
            </a:r>
            <a:r>
              <a:rPr lang="ru-RU" dirty="0" smtClean="0"/>
              <a:t> на шкоду </a:t>
            </a:r>
            <a:r>
              <a:rPr lang="ru-RU" dirty="0" err="1" smtClean="0"/>
              <a:t>маржинальності</a:t>
            </a:r>
            <a:r>
              <a:rPr lang="ru-RU" dirty="0" smtClean="0"/>
              <a:t> </a:t>
            </a:r>
            <a:r>
              <a:rPr lang="ru-RU" dirty="0" err="1" smtClean="0"/>
              <a:t>може</a:t>
            </a:r>
            <a:r>
              <a:rPr lang="ru-RU" dirty="0" smtClean="0"/>
              <a:t> </a:t>
            </a:r>
            <a:r>
              <a:rPr lang="ru-RU" dirty="0" err="1" smtClean="0"/>
              <a:t>призвести</a:t>
            </a:r>
            <a:r>
              <a:rPr lang="ru-RU" dirty="0" smtClean="0"/>
              <a:t> до </a:t>
            </a:r>
            <a:r>
              <a:rPr lang="ru-RU" dirty="0" err="1" smtClean="0"/>
              <a:t>зростання</a:t>
            </a:r>
            <a:r>
              <a:rPr lang="ru-RU" dirty="0" smtClean="0"/>
              <a:t> </a:t>
            </a:r>
            <a:r>
              <a:rPr lang="ru-RU" dirty="0" err="1" smtClean="0"/>
              <a:t>виручки</a:t>
            </a:r>
            <a:r>
              <a:rPr lang="ru-RU" dirty="0" smtClean="0"/>
              <a:t> при </a:t>
            </a:r>
            <a:r>
              <a:rPr lang="ru-RU" dirty="0" err="1" smtClean="0"/>
              <a:t>падінні</a:t>
            </a:r>
            <a:r>
              <a:rPr lang="ru-RU" dirty="0" smtClean="0"/>
              <a:t> </a:t>
            </a:r>
            <a:r>
              <a:rPr lang="ru-RU" dirty="0" err="1" smtClean="0"/>
              <a:t>прибутку</a:t>
            </a:r>
            <a:r>
              <a:rPr lang="ru-RU" dirty="0" smtClean="0"/>
              <a:t>.</a:t>
            </a:r>
          </a:p>
          <a:p>
            <a:endParaRPr lang="ru-RU" dirty="0" smtClean="0"/>
          </a:p>
          <a:p>
            <a:r>
              <a:rPr lang="ru-RU" dirty="0" smtClean="0"/>
              <a:t>Як </a:t>
            </a:r>
            <a:r>
              <a:rPr lang="ru-RU" dirty="0" err="1" smtClean="0"/>
              <a:t>уникнути</a:t>
            </a:r>
            <a:r>
              <a:rPr lang="ru-RU" dirty="0" smtClean="0"/>
              <a:t>: Включайте </a:t>
            </a:r>
            <a:r>
              <a:rPr lang="ru-RU" dirty="0" err="1" smtClean="0"/>
              <a:t>показники</a:t>
            </a:r>
            <a:r>
              <a:rPr lang="ru-RU" dirty="0" smtClean="0"/>
              <a:t> </a:t>
            </a:r>
            <a:r>
              <a:rPr lang="ru-RU" dirty="0" err="1" smtClean="0"/>
              <a:t>маржинальності</a:t>
            </a:r>
            <a:r>
              <a:rPr lang="ru-RU" dirty="0" smtClean="0"/>
              <a:t> та </a:t>
            </a:r>
            <a:r>
              <a:rPr lang="ru-RU" dirty="0" err="1" smtClean="0"/>
              <a:t>прибутковості</a:t>
            </a:r>
            <a:r>
              <a:rPr lang="ru-RU" dirty="0" smtClean="0"/>
              <a:t> в </a:t>
            </a:r>
            <a:r>
              <a:rPr lang="en-US" dirty="0" smtClean="0"/>
              <a:t>KPI </a:t>
            </a:r>
            <a:r>
              <a:rPr lang="ru-RU" dirty="0" err="1" smtClean="0"/>
              <a:t>відділу</a:t>
            </a:r>
            <a:r>
              <a:rPr lang="ru-RU" dirty="0" smtClean="0"/>
              <a:t> </a:t>
            </a:r>
            <a:r>
              <a:rPr lang="ru-RU" dirty="0" err="1" smtClean="0"/>
              <a:t>продажів</a:t>
            </a:r>
            <a:r>
              <a:rPr lang="ru-RU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521209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2047" y="0"/>
            <a:ext cx="11949953" cy="69790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08832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/>
          <a:lstStyle/>
          <a:p>
            <a:r>
              <a:rPr lang="ru-RU" dirty="0" err="1" smtClean="0"/>
              <a:t>Економ</a:t>
            </a:r>
            <a:r>
              <a:rPr lang="ru-RU" dirty="0" smtClean="0"/>
              <a:t>-сегмент: ставка на </a:t>
            </a:r>
            <a:r>
              <a:rPr lang="ru-RU" dirty="0" err="1" smtClean="0"/>
              <a:t>раціональність</a:t>
            </a: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045029"/>
            <a:ext cx="10515600" cy="5577840"/>
          </a:xfrm>
        </p:spPr>
        <p:txBody>
          <a:bodyPr>
            <a:normAutofit fontScale="85000" lnSpcReduction="20000"/>
          </a:bodyPr>
          <a:lstStyle/>
          <a:p>
            <a:r>
              <a:rPr lang="ru-RU" dirty="0" smtClean="0"/>
              <a:t>У бюджетному </a:t>
            </a:r>
            <a:r>
              <a:rPr lang="ru-RU" dirty="0" err="1" smtClean="0"/>
              <a:t>сегменті</a:t>
            </a:r>
            <a:r>
              <a:rPr lang="ru-RU" dirty="0" smtClean="0"/>
              <a:t> </a:t>
            </a:r>
            <a:r>
              <a:rPr lang="ru-RU" dirty="0" err="1" smtClean="0"/>
              <a:t>стратегія</a:t>
            </a:r>
            <a:r>
              <a:rPr lang="ru-RU" dirty="0" smtClean="0"/>
              <a:t> </a:t>
            </a:r>
            <a:r>
              <a:rPr lang="ru-RU" dirty="0" err="1" smtClean="0"/>
              <a:t>будується</a:t>
            </a:r>
            <a:r>
              <a:rPr lang="ru-RU" dirty="0" smtClean="0"/>
              <a:t> на </a:t>
            </a:r>
            <a:r>
              <a:rPr lang="ru-RU" dirty="0" err="1" smtClean="0"/>
              <a:t>логіці</a:t>
            </a:r>
            <a:r>
              <a:rPr lang="ru-RU" dirty="0" smtClean="0"/>
              <a:t> </a:t>
            </a:r>
            <a:r>
              <a:rPr lang="ru-RU" dirty="0" err="1" smtClean="0"/>
              <a:t>вигідної</a:t>
            </a:r>
            <a:r>
              <a:rPr lang="ru-RU" dirty="0" smtClean="0"/>
              <a:t> покупки. </a:t>
            </a:r>
            <a:r>
              <a:rPr lang="ru-RU" dirty="0" err="1" smtClean="0"/>
              <a:t>Клієнту</a:t>
            </a:r>
            <a:r>
              <a:rPr lang="ru-RU" dirty="0" smtClean="0"/>
              <a:t> </a:t>
            </a:r>
            <a:r>
              <a:rPr lang="ru-RU" dirty="0" err="1" smtClean="0"/>
              <a:t>достатньо</a:t>
            </a:r>
            <a:r>
              <a:rPr lang="ru-RU" dirty="0" smtClean="0"/>
              <a:t> ясного сигналу: </a:t>
            </a:r>
            <a:r>
              <a:rPr lang="ru-RU" dirty="0" err="1" smtClean="0"/>
              <a:t>він</a:t>
            </a:r>
            <a:r>
              <a:rPr lang="ru-RU" dirty="0" smtClean="0"/>
              <a:t> </a:t>
            </a:r>
            <a:r>
              <a:rPr lang="ru-RU" dirty="0" err="1" smtClean="0"/>
              <a:t>заощадив</a:t>
            </a:r>
            <a:r>
              <a:rPr lang="ru-RU" dirty="0" smtClean="0"/>
              <a:t> і </a:t>
            </a:r>
            <a:r>
              <a:rPr lang="ru-RU" dirty="0" err="1" smtClean="0"/>
              <a:t>отримав</a:t>
            </a:r>
            <a:r>
              <a:rPr lang="ru-RU" dirty="0" smtClean="0"/>
              <a:t> </a:t>
            </a:r>
            <a:r>
              <a:rPr lang="ru-RU" dirty="0" err="1" smtClean="0"/>
              <a:t>гідну</a:t>
            </a:r>
            <a:r>
              <a:rPr lang="ru-RU" dirty="0" smtClean="0"/>
              <a:t> </a:t>
            </a:r>
            <a:r>
              <a:rPr lang="ru-RU" dirty="0" err="1" smtClean="0"/>
              <a:t>якість</a:t>
            </a:r>
            <a:r>
              <a:rPr lang="ru-RU" dirty="0" smtClean="0"/>
              <a:t>.</a:t>
            </a:r>
          </a:p>
          <a:p>
            <a:endParaRPr lang="ru-RU" dirty="0" smtClean="0"/>
          </a:p>
          <a:p>
            <a:r>
              <a:rPr lang="ru-RU" dirty="0" err="1" smtClean="0"/>
              <a:t>Відмінності</a:t>
            </a:r>
            <a:r>
              <a:rPr lang="ru-RU" dirty="0" smtClean="0"/>
              <a:t> </a:t>
            </a:r>
            <a:r>
              <a:rPr lang="ru-RU" dirty="0" err="1" smtClean="0"/>
              <a:t>стратегії</a:t>
            </a:r>
            <a:r>
              <a:rPr lang="ru-RU" dirty="0" smtClean="0"/>
              <a:t> </a:t>
            </a:r>
            <a:r>
              <a:rPr lang="ru-RU" dirty="0" err="1" smtClean="0"/>
              <a:t>продажів</a:t>
            </a:r>
            <a:r>
              <a:rPr lang="ru-RU" dirty="0" smtClean="0"/>
              <a:t> у </a:t>
            </a:r>
            <a:r>
              <a:rPr lang="ru-RU" dirty="0" err="1" smtClean="0"/>
              <a:t>сегменті</a:t>
            </a:r>
            <a:r>
              <a:rPr lang="ru-RU" dirty="0" smtClean="0"/>
              <a:t> </a:t>
            </a:r>
            <a:r>
              <a:rPr lang="ru-RU" dirty="0" err="1" smtClean="0"/>
              <a:t>економ</a:t>
            </a:r>
            <a:r>
              <a:rPr lang="ru-RU" dirty="0" smtClean="0"/>
              <a:t>:</a:t>
            </a:r>
          </a:p>
          <a:p>
            <a:endParaRPr lang="ru-RU" dirty="0" smtClean="0"/>
          </a:p>
          <a:p>
            <a:pPr>
              <a:buFont typeface="Wingdings" panose="05000000000000000000" pitchFamily="2" charset="2"/>
              <a:buChar char="q"/>
            </a:pPr>
            <a:r>
              <a:rPr lang="ru-RU" dirty="0" smtClean="0"/>
              <a:t>    </a:t>
            </a:r>
            <a:r>
              <a:rPr lang="ru-RU" dirty="0" err="1" smtClean="0"/>
              <a:t>акційні</a:t>
            </a:r>
            <a:r>
              <a:rPr lang="ru-RU" dirty="0" smtClean="0"/>
              <a:t> </a:t>
            </a:r>
            <a:r>
              <a:rPr lang="ru-RU" dirty="0" err="1" smtClean="0"/>
              <a:t>пропозиції</a:t>
            </a:r>
            <a:r>
              <a:rPr lang="ru-RU" dirty="0" smtClean="0"/>
              <a:t> та </a:t>
            </a:r>
            <a:r>
              <a:rPr lang="ru-RU" dirty="0" err="1" smtClean="0"/>
              <a:t>знижки</a:t>
            </a:r>
            <a:r>
              <a:rPr lang="ru-RU" dirty="0" smtClean="0"/>
              <a:t> на </a:t>
            </a:r>
            <a:r>
              <a:rPr lang="ru-RU" dirty="0" err="1" smtClean="0"/>
              <a:t>продукцію</a:t>
            </a:r>
            <a:r>
              <a:rPr lang="ru-RU" dirty="0" smtClean="0"/>
              <a:t>;</a:t>
            </a:r>
          </a:p>
          <a:p>
            <a:pPr>
              <a:buFont typeface="Wingdings" panose="05000000000000000000" pitchFamily="2" charset="2"/>
              <a:buChar char="q"/>
            </a:pPr>
            <a:endParaRPr lang="ru-RU" dirty="0" smtClean="0"/>
          </a:p>
          <a:p>
            <a:pPr>
              <a:buFont typeface="Wingdings" panose="05000000000000000000" pitchFamily="2" charset="2"/>
              <a:buChar char="q"/>
            </a:pPr>
            <a:r>
              <a:rPr lang="ru-RU" dirty="0" smtClean="0"/>
              <a:t>    </a:t>
            </a:r>
            <a:r>
              <a:rPr lang="ru-RU" dirty="0" err="1" smtClean="0"/>
              <a:t>порівняння</a:t>
            </a:r>
            <a:r>
              <a:rPr lang="ru-RU" dirty="0" smtClean="0"/>
              <a:t> з </a:t>
            </a:r>
            <a:r>
              <a:rPr lang="ru-RU" dirty="0" err="1" smtClean="0"/>
              <a:t>попередньою</a:t>
            </a:r>
            <a:r>
              <a:rPr lang="ru-RU" dirty="0" smtClean="0"/>
              <a:t> </a:t>
            </a:r>
            <a:r>
              <a:rPr lang="ru-RU" dirty="0" err="1" smtClean="0"/>
              <a:t>ціною</a:t>
            </a:r>
            <a:r>
              <a:rPr lang="ru-RU" dirty="0" smtClean="0"/>
              <a:t> </a:t>
            </a:r>
            <a:r>
              <a:rPr lang="ru-RU" dirty="0" err="1" smtClean="0"/>
              <a:t>чи</a:t>
            </a:r>
            <a:r>
              <a:rPr lang="ru-RU" dirty="0" smtClean="0"/>
              <a:t> конкурентами;</a:t>
            </a:r>
          </a:p>
          <a:p>
            <a:pPr>
              <a:buFont typeface="Wingdings" panose="05000000000000000000" pitchFamily="2" charset="2"/>
              <a:buChar char="q"/>
            </a:pPr>
            <a:endParaRPr lang="ru-RU" dirty="0" smtClean="0"/>
          </a:p>
          <a:p>
            <a:pPr>
              <a:buFont typeface="Wingdings" panose="05000000000000000000" pitchFamily="2" charset="2"/>
              <a:buChar char="q"/>
            </a:pPr>
            <a:r>
              <a:rPr lang="ru-RU" dirty="0" smtClean="0"/>
              <a:t>    широка </a:t>
            </a:r>
            <a:r>
              <a:rPr lang="ru-RU" dirty="0" err="1" smtClean="0"/>
              <a:t>доступність</a:t>
            </a:r>
            <a:r>
              <a:rPr lang="ru-RU" dirty="0" smtClean="0"/>
              <a:t> – </a:t>
            </a:r>
            <a:r>
              <a:rPr lang="ru-RU" dirty="0" err="1" smtClean="0"/>
              <a:t>магазини</a:t>
            </a:r>
            <a:r>
              <a:rPr lang="ru-RU" dirty="0" smtClean="0"/>
              <a:t>, </a:t>
            </a:r>
            <a:r>
              <a:rPr lang="ru-RU" dirty="0" err="1" smtClean="0"/>
              <a:t>мережі</a:t>
            </a:r>
            <a:r>
              <a:rPr lang="ru-RU" dirty="0" smtClean="0"/>
              <a:t>, </a:t>
            </a:r>
            <a:r>
              <a:rPr lang="ru-RU" dirty="0" err="1" smtClean="0"/>
              <a:t>маркетплейси</a:t>
            </a:r>
            <a:r>
              <a:rPr lang="ru-RU" dirty="0" smtClean="0"/>
              <a:t>;</a:t>
            </a:r>
          </a:p>
          <a:p>
            <a:pPr>
              <a:buFont typeface="Wingdings" panose="05000000000000000000" pitchFamily="2" charset="2"/>
              <a:buChar char="q"/>
            </a:pPr>
            <a:endParaRPr lang="ru-RU" dirty="0" smtClean="0"/>
          </a:p>
          <a:p>
            <a:pPr>
              <a:buFont typeface="Wingdings" panose="05000000000000000000" pitchFamily="2" charset="2"/>
              <a:buChar char="q"/>
            </a:pPr>
            <a:r>
              <a:rPr lang="ru-RU" dirty="0" smtClean="0"/>
              <a:t>    </a:t>
            </a:r>
            <a:r>
              <a:rPr lang="ru-RU" dirty="0" err="1" smtClean="0"/>
              <a:t>демонстрація</a:t>
            </a:r>
            <a:r>
              <a:rPr lang="ru-RU" dirty="0" smtClean="0"/>
              <a:t> </a:t>
            </a:r>
            <a:r>
              <a:rPr lang="ru-RU" dirty="0" err="1" smtClean="0"/>
              <a:t>надійності</a:t>
            </a:r>
            <a:r>
              <a:rPr lang="ru-RU" dirty="0" smtClean="0"/>
              <a:t> базового продукту.</a:t>
            </a:r>
          </a:p>
          <a:p>
            <a:endParaRPr lang="ru-RU" dirty="0" smtClean="0"/>
          </a:p>
          <a:p>
            <a:r>
              <a:rPr lang="ru-RU" dirty="0" err="1" smtClean="0"/>
              <a:t>Такий</a:t>
            </a:r>
            <a:r>
              <a:rPr lang="ru-RU" dirty="0" smtClean="0"/>
              <a:t> </a:t>
            </a:r>
            <a:r>
              <a:rPr lang="ru-RU" dirty="0" err="1" smtClean="0"/>
              <a:t>підхід</a:t>
            </a:r>
            <a:r>
              <a:rPr lang="ru-RU" dirty="0" smtClean="0"/>
              <a:t> </a:t>
            </a:r>
            <a:r>
              <a:rPr lang="ru-RU" dirty="0" err="1" smtClean="0"/>
              <a:t>відповідає</a:t>
            </a:r>
            <a:r>
              <a:rPr lang="ru-RU" dirty="0" smtClean="0"/>
              <a:t> на мету </a:t>
            </a:r>
            <a:r>
              <a:rPr lang="ru-RU" dirty="0" err="1" smtClean="0"/>
              <a:t>торгівлі</a:t>
            </a:r>
            <a:r>
              <a:rPr lang="ru-RU" dirty="0" smtClean="0"/>
              <a:t> в </a:t>
            </a:r>
            <a:r>
              <a:rPr lang="ru-RU" dirty="0" err="1" smtClean="0"/>
              <a:t>цьому</a:t>
            </a:r>
            <a:r>
              <a:rPr lang="ru-RU" dirty="0" smtClean="0"/>
              <a:t> </a:t>
            </a:r>
            <a:r>
              <a:rPr lang="ru-RU" dirty="0" err="1" smtClean="0"/>
              <a:t>сегменті</a:t>
            </a:r>
            <a:r>
              <a:rPr lang="ru-RU" dirty="0" smtClean="0"/>
              <a:t> – </a:t>
            </a:r>
            <a:r>
              <a:rPr lang="ru-RU" dirty="0" err="1" smtClean="0"/>
              <a:t>дати</a:t>
            </a:r>
            <a:r>
              <a:rPr lang="ru-RU" dirty="0" smtClean="0"/>
              <a:t> </a:t>
            </a:r>
            <a:r>
              <a:rPr lang="ru-RU" dirty="0" err="1" smtClean="0"/>
              <a:t>покупцеві</a:t>
            </a:r>
            <a:r>
              <a:rPr lang="ru-RU" dirty="0" smtClean="0"/>
              <a:t> максимально </a:t>
            </a:r>
            <a:r>
              <a:rPr lang="ru-RU" dirty="0" err="1" smtClean="0"/>
              <a:t>зрозумілу</a:t>
            </a:r>
            <a:r>
              <a:rPr lang="ru-RU" dirty="0" smtClean="0"/>
              <a:t> та </a:t>
            </a:r>
            <a:r>
              <a:rPr lang="ru-RU" dirty="0" err="1" smtClean="0"/>
              <a:t>доступну</a:t>
            </a:r>
            <a:r>
              <a:rPr lang="ru-RU" dirty="0" smtClean="0"/>
              <a:t> </a:t>
            </a:r>
            <a:r>
              <a:rPr lang="ru-RU" dirty="0" err="1" smtClean="0"/>
              <a:t>пропозицію</a:t>
            </a:r>
            <a:r>
              <a:rPr lang="ru-RU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21843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71344"/>
          </a:xfrm>
        </p:spPr>
        <p:txBody>
          <a:bodyPr/>
          <a:lstStyle/>
          <a:p>
            <a:r>
              <a:rPr lang="ru-RU" dirty="0" err="1" smtClean="0"/>
              <a:t>Преміум</a:t>
            </a:r>
            <a:r>
              <a:rPr lang="ru-RU" dirty="0" smtClean="0"/>
              <a:t>-сегмент: ставка на </a:t>
            </a:r>
            <a:r>
              <a:rPr lang="ru-RU" dirty="0" err="1" smtClean="0"/>
              <a:t>емоції</a:t>
            </a: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136470"/>
            <a:ext cx="10515600" cy="5538650"/>
          </a:xfrm>
        </p:spPr>
        <p:txBody>
          <a:bodyPr/>
          <a:lstStyle/>
          <a:p>
            <a:r>
              <a:rPr lang="ru-RU" dirty="0" smtClean="0"/>
              <a:t>Для </a:t>
            </a:r>
            <a:r>
              <a:rPr lang="ru-RU" dirty="0" err="1" smtClean="0"/>
              <a:t>преміальної</a:t>
            </a:r>
            <a:r>
              <a:rPr lang="ru-RU" dirty="0" smtClean="0"/>
              <a:t> </a:t>
            </a:r>
            <a:r>
              <a:rPr lang="ru-RU" dirty="0" err="1" smtClean="0"/>
              <a:t>продукції</a:t>
            </a:r>
            <a:r>
              <a:rPr lang="ru-RU" dirty="0" smtClean="0"/>
              <a:t> </a:t>
            </a:r>
            <a:r>
              <a:rPr lang="ru-RU" dirty="0" err="1" smtClean="0"/>
              <a:t>важливі</a:t>
            </a:r>
            <a:r>
              <a:rPr lang="ru-RU" dirty="0" smtClean="0"/>
              <a:t> </a:t>
            </a:r>
            <a:r>
              <a:rPr lang="ru-RU" dirty="0" err="1" smtClean="0"/>
              <a:t>емоції</a:t>
            </a:r>
            <a:r>
              <a:rPr lang="ru-RU" dirty="0" smtClean="0"/>
              <a:t>, статус і </a:t>
            </a:r>
            <a:r>
              <a:rPr lang="ru-RU" dirty="0" err="1" smtClean="0"/>
              <a:t>відчуття</a:t>
            </a:r>
            <a:r>
              <a:rPr lang="ru-RU" dirty="0" smtClean="0"/>
              <a:t> </a:t>
            </a:r>
            <a:r>
              <a:rPr lang="ru-RU" dirty="0" err="1" smtClean="0"/>
              <a:t>унікальності</a:t>
            </a:r>
            <a:r>
              <a:rPr lang="ru-RU" dirty="0" smtClean="0"/>
              <a:t>. </a:t>
            </a:r>
            <a:r>
              <a:rPr lang="ru-RU" dirty="0" err="1" smtClean="0"/>
              <a:t>Основні</a:t>
            </a:r>
            <a:r>
              <a:rPr lang="ru-RU" dirty="0" smtClean="0"/>
              <a:t> </a:t>
            </a:r>
            <a:r>
              <a:rPr lang="ru-RU" dirty="0" err="1" smtClean="0"/>
              <a:t>інструменти</a:t>
            </a:r>
            <a:r>
              <a:rPr lang="ru-RU" dirty="0" smtClean="0"/>
              <a:t>:</a:t>
            </a:r>
          </a:p>
          <a:p>
            <a:endParaRPr lang="ru-RU" dirty="0" smtClean="0"/>
          </a:p>
          <a:p>
            <a:pPr>
              <a:buFont typeface="Wingdings" panose="05000000000000000000" pitchFamily="2" charset="2"/>
              <a:buChar char="q"/>
            </a:pPr>
            <a:r>
              <a:rPr lang="ru-RU" dirty="0" smtClean="0"/>
              <a:t>    </a:t>
            </a:r>
            <a:r>
              <a:rPr lang="ru-RU" dirty="0" err="1" smtClean="0"/>
              <a:t>візуальна</a:t>
            </a:r>
            <a:r>
              <a:rPr lang="ru-RU" dirty="0" smtClean="0"/>
              <a:t> </a:t>
            </a:r>
            <a:r>
              <a:rPr lang="ru-RU" dirty="0" err="1" smtClean="0"/>
              <a:t>айдентика</a:t>
            </a:r>
            <a:r>
              <a:rPr lang="ru-RU" dirty="0" smtClean="0"/>
              <a:t>;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ru-RU" dirty="0" smtClean="0"/>
              <a:t>    </a:t>
            </a:r>
            <a:r>
              <a:rPr lang="ru-RU" dirty="0" err="1" smtClean="0"/>
              <a:t>історія</a:t>
            </a:r>
            <a:r>
              <a:rPr lang="ru-RU" dirty="0" smtClean="0"/>
              <a:t> бренду та </a:t>
            </a:r>
            <a:r>
              <a:rPr lang="ru-RU" dirty="0" err="1" smtClean="0"/>
              <a:t>цінності</a:t>
            </a:r>
            <a:r>
              <a:rPr lang="ru-RU" dirty="0" smtClean="0"/>
              <a:t>;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ru-RU" dirty="0" smtClean="0"/>
              <a:t>    </a:t>
            </a:r>
            <a:r>
              <a:rPr lang="ru-RU" dirty="0" err="1" smtClean="0"/>
              <a:t>обмежені</a:t>
            </a:r>
            <a:r>
              <a:rPr lang="ru-RU" dirty="0" smtClean="0"/>
              <a:t> </a:t>
            </a:r>
            <a:r>
              <a:rPr lang="ru-RU" dirty="0" err="1" smtClean="0"/>
              <a:t>випуски</a:t>
            </a:r>
            <a:r>
              <a:rPr lang="ru-RU" dirty="0" smtClean="0"/>
              <a:t> та </a:t>
            </a:r>
            <a:r>
              <a:rPr lang="ru-RU" dirty="0" err="1" smtClean="0"/>
              <a:t>демонстрація</a:t>
            </a:r>
            <a:r>
              <a:rPr lang="ru-RU" dirty="0" smtClean="0"/>
              <a:t> </a:t>
            </a:r>
            <a:r>
              <a:rPr lang="ru-RU" dirty="0" err="1" smtClean="0"/>
              <a:t>ексклюзивності</a:t>
            </a:r>
            <a:r>
              <a:rPr lang="ru-RU" dirty="0" smtClean="0"/>
              <a:t>.</a:t>
            </a:r>
          </a:p>
          <a:p>
            <a:endParaRPr lang="ru-RU" dirty="0" smtClean="0"/>
          </a:p>
          <a:p>
            <a:r>
              <a:rPr lang="ru-RU" dirty="0" err="1" smtClean="0"/>
              <a:t>Стратегія</a:t>
            </a:r>
            <a:r>
              <a:rPr lang="ru-RU" dirty="0" smtClean="0"/>
              <a:t> </a:t>
            </a:r>
            <a:r>
              <a:rPr lang="ru-RU" dirty="0" err="1" smtClean="0"/>
              <a:t>продажів</a:t>
            </a:r>
            <a:r>
              <a:rPr lang="ru-RU" dirty="0" smtClean="0"/>
              <a:t> </a:t>
            </a:r>
            <a:r>
              <a:rPr lang="ru-RU" dirty="0" err="1" smtClean="0"/>
              <a:t>орієнтована</a:t>
            </a:r>
            <a:r>
              <a:rPr lang="ru-RU" dirty="0" smtClean="0"/>
              <a:t> на </a:t>
            </a:r>
            <a:r>
              <a:rPr lang="ru-RU" dirty="0" err="1" smtClean="0"/>
              <a:t>цінність</a:t>
            </a:r>
            <a:r>
              <a:rPr lang="ru-RU" dirty="0" smtClean="0"/>
              <a:t>. </a:t>
            </a:r>
            <a:r>
              <a:rPr lang="ru-RU" dirty="0" err="1" smtClean="0"/>
              <a:t>Емоції</a:t>
            </a:r>
            <a:r>
              <a:rPr lang="ru-RU" dirty="0" smtClean="0"/>
              <a:t> </a:t>
            </a:r>
            <a:r>
              <a:rPr lang="ru-RU" dirty="0" err="1" smtClean="0"/>
              <a:t>стають</a:t>
            </a:r>
            <a:r>
              <a:rPr lang="ru-RU" dirty="0" smtClean="0"/>
              <a:t> </a:t>
            </a:r>
            <a:r>
              <a:rPr lang="ru-RU" dirty="0" err="1" smtClean="0"/>
              <a:t>головним</a:t>
            </a:r>
            <a:r>
              <a:rPr lang="ru-RU" dirty="0" smtClean="0"/>
              <a:t> </a:t>
            </a:r>
            <a:r>
              <a:rPr lang="ru-RU" dirty="0" err="1" smtClean="0"/>
              <a:t>чинником</a:t>
            </a:r>
            <a:r>
              <a:rPr lang="ru-RU" dirty="0" smtClean="0"/>
              <a:t> покупки, а на перше </a:t>
            </a:r>
            <a:r>
              <a:rPr lang="ru-RU" dirty="0" err="1" smtClean="0"/>
              <a:t>місце</a:t>
            </a:r>
            <a:r>
              <a:rPr lang="ru-RU" dirty="0" smtClean="0"/>
              <a:t> </a:t>
            </a:r>
            <a:r>
              <a:rPr lang="ru-RU" dirty="0" err="1" smtClean="0"/>
              <a:t>виходить</a:t>
            </a:r>
            <a:r>
              <a:rPr lang="ru-RU" dirty="0" smtClean="0"/>
              <a:t> </a:t>
            </a:r>
            <a:r>
              <a:rPr lang="ru-RU" dirty="0" err="1" smtClean="0"/>
              <a:t>розробка</a:t>
            </a:r>
            <a:r>
              <a:rPr lang="ru-RU" dirty="0" smtClean="0"/>
              <a:t> </a:t>
            </a:r>
            <a:r>
              <a:rPr lang="ru-RU" dirty="0" err="1" smtClean="0"/>
              <a:t>маркетингової</a:t>
            </a:r>
            <a:r>
              <a:rPr lang="ru-RU" dirty="0" smtClean="0"/>
              <a:t> </a:t>
            </a:r>
            <a:r>
              <a:rPr lang="ru-RU" dirty="0" err="1" smtClean="0"/>
              <a:t>стратегії</a:t>
            </a:r>
            <a:r>
              <a:rPr lang="ru-RU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03940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588464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B2B-</a:t>
            </a:r>
            <a:r>
              <a:rPr lang="ru-RU" dirty="0" smtClean="0"/>
              <a:t>сегмент: </a:t>
            </a:r>
            <a:r>
              <a:rPr lang="en-US" dirty="0" smtClean="0"/>
              <a:t>ROI </a:t>
            </a:r>
            <a:r>
              <a:rPr lang="ru-RU" dirty="0" smtClean="0"/>
              <a:t>та </a:t>
            </a:r>
            <a:r>
              <a:rPr lang="ru-RU" dirty="0" err="1" smtClean="0"/>
              <a:t>надійність</a:t>
            </a: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953590"/>
            <a:ext cx="10515600" cy="5656216"/>
          </a:xfrm>
        </p:spPr>
        <p:txBody>
          <a:bodyPr/>
          <a:lstStyle/>
          <a:p>
            <a:r>
              <a:rPr lang="ru-RU" dirty="0" smtClean="0"/>
              <a:t>Для </a:t>
            </a:r>
            <a:r>
              <a:rPr lang="ru-RU" dirty="0" err="1" smtClean="0"/>
              <a:t>корпоративних</a:t>
            </a:r>
            <a:r>
              <a:rPr lang="ru-RU" dirty="0" smtClean="0"/>
              <a:t> </a:t>
            </a:r>
            <a:r>
              <a:rPr lang="ru-RU" dirty="0" err="1" smtClean="0"/>
              <a:t>клієнтів</a:t>
            </a:r>
            <a:r>
              <a:rPr lang="ru-RU" dirty="0" smtClean="0"/>
              <a:t> </a:t>
            </a:r>
            <a:r>
              <a:rPr lang="ru-RU" dirty="0" err="1" smtClean="0"/>
              <a:t>важливі</a:t>
            </a:r>
            <a:r>
              <a:rPr lang="ru-RU" dirty="0" smtClean="0"/>
              <a:t> </a:t>
            </a:r>
            <a:r>
              <a:rPr lang="ru-RU" dirty="0" err="1" smtClean="0"/>
              <a:t>цифри</a:t>
            </a:r>
            <a:r>
              <a:rPr lang="ru-RU" dirty="0" smtClean="0"/>
              <a:t>, </a:t>
            </a:r>
            <a:r>
              <a:rPr lang="ru-RU" dirty="0" err="1" smtClean="0"/>
              <a:t>розрахунки</a:t>
            </a:r>
            <a:r>
              <a:rPr lang="ru-RU" dirty="0" smtClean="0"/>
              <a:t> та </a:t>
            </a:r>
            <a:r>
              <a:rPr lang="ru-RU" dirty="0" err="1" smtClean="0"/>
              <a:t>прогнози</a:t>
            </a:r>
            <a:r>
              <a:rPr lang="ru-RU" dirty="0" smtClean="0"/>
              <a:t>. </a:t>
            </a:r>
            <a:r>
              <a:rPr lang="ru-RU" dirty="0" err="1" smtClean="0"/>
              <a:t>Ефективна</a:t>
            </a:r>
            <a:r>
              <a:rPr lang="ru-RU" dirty="0" smtClean="0"/>
              <a:t> </a:t>
            </a:r>
            <a:r>
              <a:rPr lang="ru-RU" dirty="0" err="1" smtClean="0"/>
              <a:t>стратегія</a:t>
            </a:r>
            <a:r>
              <a:rPr lang="ru-RU" dirty="0" smtClean="0"/>
              <a:t> </a:t>
            </a:r>
            <a:r>
              <a:rPr lang="ru-RU" dirty="0" err="1" smtClean="0"/>
              <a:t>будується</a:t>
            </a:r>
            <a:r>
              <a:rPr lang="ru-RU" dirty="0" smtClean="0"/>
              <a:t> на </a:t>
            </a:r>
            <a:r>
              <a:rPr lang="ru-RU" dirty="0" err="1" smtClean="0"/>
              <a:t>зрозумілій</a:t>
            </a:r>
            <a:r>
              <a:rPr lang="ru-RU" dirty="0" smtClean="0"/>
              <a:t> </a:t>
            </a:r>
            <a:r>
              <a:rPr lang="ru-RU" dirty="0" err="1" smtClean="0"/>
              <a:t>бізнес-логіці</a:t>
            </a:r>
            <a:r>
              <a:rPr lang="ru-RU" dirty="0" smtClean="0"/>
              <a:t>.</a:t>
            </a:r>
          </a:p>
          <a:p>
            <a:endParaRPr lang="ru-RU" dirty="0" smtClean="0"/>
          </a:p>
          <a:p>
            <a:r>
              <a:rPr lang="ru-RU" dirty="0" err="1" smtClean="0"/>
              <a:t>Ключові</a:t>
            </a:r>
            <a:r>
              <a:rPr lang="ru-RU" dirty="0" smtClean="0"/>
              <a:t> </a:t>
            </a:r>
            <a:r>
              <a:rPr lang="ru-RU" dirty="0" err="1" smtClean="0"/>
              <a:t>прийоми</a:t>
            </a:r>
            <a:r>
              <a:rPr lang="ru-RU" dirty="0" smtClean="0"/>
              <a:t>:</a:t>
            </a:r>
          </a:p>
          <a:p>
            <a:endParaRPr lang="ru-RU" dirty="0" smtClean="0"/>
          </a:p>
          <a:p>
            <a:pPr>
              <a:buFont typeface="Wingdings" panose="05000000000000000000" pitchFamily="2" charset="2"/>
              <a:buChar char="q"/>
            </a:pPr>
            <a:r>
              <a:rPr lang="ru-RU" dirty="0" smtClean="0"/>
              <a:t>    </a:t>
            </a:r>
            <a:r>
              <a:rPr lang="ru-RU" dirty="0" err="1" smtClean="0"/>
              <a:t>аргументація</a:t>
            </a:r>
            <a:r>
              <a:rPr lang="ru-RU" dirty="0" smtClean="0"/>
              <a:t> через </a:t>
            </a:r>
            <a:r>
              <a:rPr lang="en-US" dirty="0" smtClean="0"/>
              <a:t>ROI </a:t>
            </a:r>
            <a:r>
              <a:rPr lang="ru-RU" dirty="0" smtClean="0"/>
              <a:t>та </a:t>
            </a:r>
            <a:r>
              <a:rPr lang="ru-RU" dirty="0" err="1" smtClean="0"/>
              <a:t>термін</a:t>
            </a:r>
            <a:r>
              <a:rPr lang="ru-RU" dirty="0" smtClean="0"/>
              <a:t> </a:t>
            </a:r>
            <a:r>
              <a:rPr lang="ru-RU" dirty="0" err="1" smtClean="0"/>
              <a:t>окупності</a:t>
            </a:r>
            <a:r>
              <a:rPr lang="ru-RU" dirty="0" smtClean="0"/>
              <a:t>;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ru-RU" dirty="0" smtClean="0"/>
              <a:t>    </a:t>
            </a:r>
            <a:r>
              <a:rPr lang="ru-RU" dirty="0" err="1" smtClean="0"/>
              <a:t>кейси</a:t>
            </a:r>
            <a:r>
              <a:rPr lang="ru-RU" dirty="0" smtClean="0"/>
              <a:t> </a:t>
            </a:r>
            <a:r>
              <a:rPr lang="ru-RU" dirty="0" err="1" smtClean="0"/>
              <a:t>успішних</a:t>
            </a:r>
            <a:r>
              <a:rPr lang="ru-RU" dirty="0" smtClean="0"/>
              <a:t> </a:t>
            </a:r>
            <a:r>
              <a:rPr lang="ru-RU" dirty="0" err="1" smtClean="0"/>
              <a:t>клієнтів</a:t>
            </a:r>
            <a:r>
              <a:rPr lang="ru-RU" dirty="0" smtClean="0"/>
              <a:t> та </a:t>
            </a:r>
            <a:r>
              <a:rPr lang="ru-RU" dirty="0" err="1" smtClean="0"/>
              <a:t>підтверджені</a:t>
            </a:r>
            <a:r>
              <a:rPr lang="ru-RU" dirty="0" smtClean="0"/>
              <a:t> </a:t>
            </a:r>
            <a:r>
              <a:rPr lang="ru-RU" dirty="0" err="1" smtClean="0"/>
              <a:t>результати</a:t>
            </a:r>
            <a:r>
              <a:rPr lang="ru-RU" dirty="0" smtClean="0"/>
              <a:t>;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ru-RU" dirty="0" smtClean="0"/>
              <a:t>    </a:t>
            </a:r>
            <a:r>
              <a:rPr lang="ru-RU" dirty="0" err="1" smtClean="0"/>
              <a:t>чіткі</a:t>
            </a:r>
            <a:r>
              <a:rPr lang="ru-RU" dirty="0" smtClean="0"/>
              <a:t> </a:t>
            </a:r>
            <a:r>
              <a:rPr lang="ru-RU" dirty="0" err="1" smtClean="0"/>
              <a:t>гарантії</a:t>
            </a:r>
            <a:r>
              <a:rPr lang="ru-RU" dirty="0" smtClean="0"/>
              <a:t> та </a:t>
            </a:r>
            <a:r>
              <a:rPr lang="ru-RU" dirty="0" err="1" smtClean="0"/>
              <a:t>підтримка</a:t>
            </a:r>
            <a:r>
              <a:rPr lang="ru-RU" dirty="0" smtClean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27523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03869"/>
            <a:ext cx="12192000" cy="692966"/>
          </a:xfrm>
        </p:spPr>
        <p:txBody>
          <a:bodyPr>
            <a:normAutofit fontScale="90000"/>
          </a:bodyPr>
          <a:lstStyle/>
          <a:p>
            <a:r>
              <a:rPr lang="ru-RU" b="1" dirty="0" err="1" smtClean="0"/>
              <a:t>Стратегія</a:t>
            </a:r>
            <a:r>
              <a:rPr lang="ru-RU" b="1" dirty="0" smtClean="0"/>
              <a:t> продажу в </a:t>
            </a:r>
            <a:r>
              <a:rPr lang="ru-RU" b="1" dirty="0" err="1" smtClean="0"/>
              <a:t>системі</a:t>
            </a:r>
            <a:r>
              <a:rPr lang="ru-RU" b="1" dirty="0" smtClean="0"/>
              <a:t> </a:t>
            </a:r>
            <a:r>
              <a:rPr lang="ru-RU" b="1" dirty="0" err="1" smtClean="0"/>
              <a:t>корпоративної</a:t>
            </a:r>
            <a:r>
              <a:rPr lang="ru-RU" b="1" dirty="0" smtClean="0"/>
              <a:t> та </a:t>
            </a:r>
            <a:r>
              <a:rPr lang="ru-RU" b="1" dirty="0" err="1" smtClean="0"/>
              <a:t>маркетингової</a:t>
            </a:r>
            <a:r>
              <a:rPr lang="ru-RU" b="1" dirty="0" smtClean="0"/>
              <a:t> </a:t>
            </a:r>
            <a:r>
              <a:rPr lang="ru-RU" b="1" dirty="0" err="1" smtClean="0"/>
              <a:t>стратегії</a:t>
            </a:r>
            <a:endParaRPr lang="en-US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78823" y="992777"/>
            <a:ext cx="11813177" cy="5603966"/>
          </a:xfrm>
        </p:spPr>
        <p:txBody>
          <a:bodyPr>
            <a:normAutofit fontScale="92500" lnSpcReduction="10000"/>
          </a:bodyPr>
          <a:lstStyle/>
          <a:p>
            <a:pPr algn="ctr"/>
            <a:r>
              <a:rPr lang="ru-RU" b="1" dirty="0" err="1" smtClean="0"/>
              <a:t>Ключові</a:t>
            </a:r>
            <a:r>
              <a:rPr lang="ru-RU" b="1" dirty="0" smtClean="0"/>
              <a:t> </a:t>
            </a:r>
            <a:r>
              <a:rPr lang="ru-RU" b="1" dirty="0" err="1" smtClean="0"/>
              <a:t>ідеї</a:t>
            </a:r>
            <a:endParaRPr lang="ru-RU" b="1" dirty="0" smtClean="0"/>
          </a:p>
          <a:p>
            <a:pPr>
              <a:buFont typeface="Wingdings" panose="05000000000000000000" pitchFamily="2" charset="2"/>
              <a:buChar char="v"/>
            </a:pPr>
            <a:r>
              <a:rPr lang="ru-RU" dirty="0" smtClean="0"/>
              <a:t>    </a:t>
            </a:r>
            <a:r>
              <a:rPr lang="ru-RU" dirty="0" err="1" smtClean="0"/>
              <a:t>Стратегія</a:t>
            </a:r>
            <a:r>
              <a:rPr lang="ru-RU" dirty="0" smtClean="0"/>
              <a:t> продажу </a:t>
            </a:r>
            <a:r>
              <a:rPr lang="ru-RU" dirty="0" err="1" smtClean="0"/>
              <a:t>перетворює</a:t>
            </a:r>
            <a:r>
              <a:rPr lang="ru-RU" dirty="0" smtClean="0"/>
              <a:t> </a:t>
            </a:r>
            <a:r>
              <a:rPr lang="ru-RU" dirty="0" err="1" smtClean="0"/>
              <a:t>розрізнені</a:t>
            </a:r>
            <a:r>
              <a:rPr lang="ru-RU" dirty="0" smtClean="0"/>
              <a:t> </a:t>
            </a:r>
            <a:r>
              <a:rPr lang="ru-RU" dirty="0" err="1" smtClean="0"/>
              <a:t>дії</a:t>
            </a:r>
            <a:r>
              <a:rPr lang="ru-RU" dirty="0" smtClean="0"/>
              <a:t> </a:t>
            </a:r>
            <a:r>
              <a:rPr lang="ru-RU" dirty="0" err="1" smtClean="0"/>
              <a:t>менеджерів</a:t>
            </a:r>
            <a:r>
              <a:rPr lang="ru-RU" dirty="0" smtClean="0"/>
              <a:t> на систему, </a:t>
            </a:r>
            <a:r>
              <a:rPr lang="ru-RU" dirty="0" err="1" smtClean="0"/>
              <a:t>компанії</a:t>
            </a:r>
            <a:r>
              <a:rPr lang="ru-RU" dirty="0" smtClean="0"/>
              <a:t> з </a:t>
            </a:r>
            <a:r>
              <a:rPr lang="ru-RU" dirty="0" err="1" smtClean="0"/>
              <a:t>документованою</a:t>
            </a:r>
            <a:r>
              <a:rPr lang="ru-RU" dirty="0" smtClean="0"/>
              <a:t> </a:t>
            </a:r>
            <a:r>
              <a:rPr lang="ru-RU" dirty="0" err="1" smtClean="0"/>
              <a:t>стратегією</a:t>
            </a:r>
            <a:r>
              <a:rPr lang="ru-RU" dirty="0" smtClean="0"/>
              <a:t> в 3 рази </a:t>
            </a:r>
            <a:r>
              <a:rPr lang="ru-RU" dirty="0" err="1" smtClean="0"/>
              <a:t>частіше</a:t>
            </a:r>
            <a:r>
              <a:rPr lang="ru-RU" dirty="0" smtClean="0"/>
              <a:t> </a:t>
            </a:r>
            <a:r>
              <a:rPr lang="ru-RU" dirty="0" err="1" smtClean="0"/>
              <a:t>досягають</a:t>
            </a:r>
            <a:r>
              <a:rPr lang="ru-RU" dirty="0" smtClean="0"/>
              <a:t> </a:t>
            </a:r>
            <a:r>
              <a:rPr lang="ru-RU" dirty="0" err="1" smtClean="0"/>
              <a:t>запланованих</a:t>
            </a:r>
            <a:r>
              <a:rPr lang="ru-RU" dirty="0" smtClean="0"/>
              <a:t> </a:t>
            </a:r>
            <a:r>
              <a:rPr lang="ru-RU" dirty="0" err="1" smtClean="0"/>
              <a:t>показників</a:t>
            </a:r>
            <a:r>
              <a:rPr lang="ru-RU" dirty="0" smtClean="0"/>
              <a:t>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ru-RU" dirty="0" smtClean="0"/>
              <a:t>    Правильна </a:t>
            </a:r>
            <a:r>
              <a:rPr lang="ru-RU" dirty="0" err="1" smtClean="0"/>
              <a:t>стратегія</a:t>
            </a:r>
            <a:r>
              <a:rPr lang="ru-RU" dirty="0" smtClean="0"/>
              <a:t> </a:t>
            </a:r>
            <a:r>
              <a:rPr lang="ru-RU" dirty="0" err="1" smtClean="0"/>
              <a:t>залежить</a:t>
            </a:r>
            <a:r>
              <a:rPr lang="ru-RU" dirty="0" smtClean="0"/>
              <a:t> </a:t>
            </a:r>
            <a:r>
              <a:rPr lang="ru-RU" dirty="0" err="1" smtClean="0"/>
              <a:t>від</a:t>
            </a:r>
            <a:r>
              <a:rPr lang="ru-RU" dirty="0" smtClean="0"/>
              <a:t> </a:t>
            </a:r>
            <a:r>
              <a:rPr lang="ru-RU" dirty="0" err="1" smtClean="0"/>
              <a:t>специфіки</a:t>
            </a:r>
            <a:r>
              <a:rPr lang="ru-RU" dirty="0" smtClean="0"/>
              <a:t> </a:t>
            </a:r>
            <a:r>
              <a:rPr lang="ru-RU" dirty="0" err="1" smtClean="0"/>
              <a:t>бізнесу</a:t>
            </a:r>
            <a:r>
              <a:rPr lang="ru-RU" dirty="0" smtClean="0"/>
              <a:t>, </a:t>
            </a:r>
            <a:r>
              <a:rPr lang="ru-RU" dirty="0" err="1" smtClean="0"/>
              <a:t>найефективніші</a:t>
            </a:r>
            <a:r>
              <a:rPr lang="ru-RU" dirty="0" smtClean="0"/>
              <a:t> </a:t>
            </a:r>
            <a:r>
              <a:rPr lang="ru-RU" dirty="0" err="1" smtClean="0"/>
              <a:t>підходи</a:t>
            </a:r>
            <a:r>
              <a:rPr lang="ru-RU" dirty="0" smtClean="0"/>
              <a:t> </a:t>
            </a:r>
            <a:r>
              <a:rPr lang="ru-RU" dirty="0" err="1" smtClean="0"/>
              <a:t>зазвичай</a:t>
            </a:r>
            <a:r>
              <a:rPr lang="ru-RU" dirty="0" smtClean="0"/>
              <a:t> </a:t>
            </a:r>
            <a:r>
              <a:rPr lang="ru-RU" dirty="0" err="1" smtClean="0"/>
              <a:t>комбінують</a:t>
            </a:r>
            <a:r>
              <a:rPr lang="ru-RU" dirty="0" smtClean="0"/>
              <a:t> </a:t>
            </a:r>
            <a:r>
              <a:rPr lang="ru-RU" dirty="0" err="1" smtClean="0"/>
              <a:t>елементи</a:t>
            </a:r>
            <a:r>
              <a:rPr lang="ru-RU" dirty="0" smtClean="0"/>
              <a:t> </a:t>
            </a:r>
            <a:r>
              <a:rPr lang="ru-RU" dirty="0" err="1" smtClean="0"/>
              <a:t>різних</a:t>
            </a:r>
            <a:r>
              <a:rPr lang="ru-RU" dirty="0" smtClean="0"/>
              <a:t> </a:t>
            </a:r>
            <a:r>
              <a:rPr lang="ru-RU" dirty="0" err="1" smtClean="0"/>
              <a:t>видів</a:t>
            </a:r>
            <a:r>
              <a:rPr lang="ru-RU" dirty="0" smtClean="0"/>
              <a:t> </a:t>
            </a:r>
            <a:r>
              <a:rPr lang="ru-RU" dirty="0" err="1" smtClean="0"/>
              <a:t>стратегій</a:t>
            </a:r>
            <a:r>
              <a:rPr lang="ru-RU" dirty="0" smtClean="0"/>
              <a:t> </a:t>
            </a:r>
            <a:r>
              <a:rPr lang="ru-RU" dirty="0" err="1" smtClean="0"/>
              <a:t>під</a:t>
            </a:r>
            <a:r>
              <a:rPr lang="ru-RU" dirty="0" smtClean="0"/>
              <a:t> </a:t>
            </a:r>
            <a:r>
              <a:rPr lang="ru-RU" dirty="0" err="1" smtClean="0"/>
              <a:t>конкретну</a:t>
            </a:r>
            <a:r>
              <a:rPr lang="ru-RU" dirty="0" smtClean="0"/>
              <a:t> </a:t>
            </a:r>
            <a:r>
              <a:rPr lang="ru-RU" dirty="0" err="1" smtClean="0"/>
              <a:t>бізнес</a:t>
            </a:r>
            <a:r>
              <a:rPr lang="ru-RU" dirty="0" smtClean="0"/>
              <a:t> модель.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ru-RU" dirty="0" smtClean="0"/>
              <a:t>    </a:t>
            </a:r>
            <a:r>
              <a:rPr lang="ru-RU" dirty="0" err="1" smtClean="0"/>
              <a:t>Розробка</a:t>
            </a:r>
            <a:r>
              <a:rPr lang="ru-RU" dirty="0" smtClean="0"/>
              <a:t> </a:t>
            </a:r>
            <a:r>
              <a:rPr lang="ru-RU" dirty="0" err="1" smtClean="0"/>
              <a:t>стратегії</a:t>
            </a:r>
            <a:r>
              <a:rPr lang="ru-RU" dirty="0" smtClean="0"/>
              <a:t> </a:t>
            </a:r>
            <a:r>
              <a:rPr lang="ru-RU" dirty="0" err="1" smtClean="0"/>
              <a:t>вимагає</a:t>
            </a:r>
            <a:r>
              <a:rPr lang="ru-RU" dirty="0" smtClean="0"/>
              <a:t> </a:t>
            </a:r>
            <a:r>
              <a:rPr lang="ru-RU" dirty="0" err="1" smtClean="0"/>
              <a:t>глибокого</a:t>
            </a:r>
            <a:r>
              <a:rPr lang="ru-RU" dirty="0" smtClean="0"/>
              <a:t> </a:t>
            </a:r>
            <a:r>
              <a:rPr lang="ru-RU" dirty="0" err="1" smtClean="0"/>
              <a:t>аналізу</a:t>
            </a:r>
            <a:r>
              <a:rPr lang="ru-RU" dirty="0" smtClean="0"/>
              <a:t> ринку, </a:t>
            </a:r>
            <a:r>
              <a:rPr lang="ru-RU" dirty="0" err="1" smtClean="0"/>
              <a:t>конкурентів</a:t>
            </a:r>
            <a:r>
              <a:rPr lang="ru-RU" dirty="0" smtClean="0"/>
              <a:t>, </a:t>
            </a:r>
            <a:r>
              <a:rPr lang="ru-RU" dirty="0" err="1" smtClean="0"/>
              <a:t>сегментації</a:t>
            </a:r>
            <a:r>
              <a:rPr lang="ru-RU" dirty="0" smtClean="0"/>
              <a:t> </a:t>
            </a:r>
            <a:r>
              <a:rPr lang="ru-RU" dirty="0" err="1" smtClean="0"/>
              <a:t>клієнтів</a:t>
            </a:r>
            <a:r>
              <a:rPr lang="ru-RU" dirty="0" smtClean="0"/>
              <a:t> та </a:t>
            </a:r>
            <a:r>
              <a:rPr lang="ru-RU" dirty="0" err="1" smtClean="0"/>
              <a:t>встановлення</a:t>
            </a:r>
            <a:r>
              <a:rPr lang="ru-RU" dirty="0" smtClean="0"/>
              <a:t> </a:t>
            </a:r>
            <a:r>
              <a:rPr lang="ru-RU" dirty="0" err="1" smtClean="0"/>
              <a:t>чітких</a:t>
            </a:r>
            <a:r>
              <a:rPr lang="ru-RU" dirty="0" smtClean="0"/>
              <a:t>, </a:t>
            </a:r>
            <a:r>
              <a:rPr lang="ru-RU" dirty="0" err="1" smtClean="0"/>
              <a:t>вимірюваних</a:t>
            </a:r>
            <a:r>
              <a:rPr lang="ru-RU" dirty="0" smtClean="0"/>
              <a:t> </a:t>
            </a:r>
            <a:r>
              <a:rPr lang="ru-RU" dirty="0" err="1" smtClean="0"/>
              <a:t>цілей</a:t>
            </a:r>
            <a:r>
              <a:rPr lang="ru-RU" dirty="0" smtClean="0"/>
              <a:t> (</a:t>
            </a:r>
            <a:r>
              <a:rPr lang="en-US" dirty="0" smtClean="0"/>
              <a:t>SMART).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dirty="0" smtClean="0"/>
              <a:t>    </a:t>
            </a:r>
            <a:r>
              <a:rPr lang="ru-RU" dirty="0" err="1" smtClean="0"/>
              <a:t>Типові</a:t>
            </a:r>
            <a:r>
              <a:rPr lang="ru-RU" dirty="0" smtClean="0"/>
              <a:t> </a:t>
            </a:r>
            <a:r>
              <a:rPr lang="ru-RU" dirty="0" err="1" smtClean="0"/>
              <a:t>помилки</a:t>
            </a:r>
            <a:r>
              <a:rPr lang="ru-RU" dirty="0" smtClean="0"/>
              <a:t> </a:t>
            </a:r>
            <a:r>
              <a:rPr lang="ru-RU" dirty="0" err="1" smtClean="0"/>
              <a:t>включають</a:t>
            </a:r>
            <a:r>
              <a:rPr lang="ru-RU" dirty="0" smtClean="0"/>
              <a:t> </a:t>
            </a:r>
            <a:r>
              <a:rPr lang="ru-RU" dirty="0" err="1" smtClean="0"/>
              <a:t>відрив</a:t>
            </a:r>
            <a:r>
              <a:rPr lang="ru-RU" dirty="0" smtClean="0"/>
              <a:t> </a:t>
            </a:r>
            <a:r>
              <a:rPr lang="ru-RU" dirty="0" err="1" smtClean="0"/>
              <a:t>від</a:t>
            </a:r>
            <a:r>
              <a:rPr lang="ru-RU" dirty="0" smtClean="0"/>
              <a:t> </a:t>
            </a:r>
            <a:r>
              <a:rPr lang="ru-RU" dirty="0" err="1" smtClean="0"/>
              <a:t>реальності</a:t>
            </a:r>
            <a:r>
              <a:rPr lang="ru-RU" dirty="0" smtClean="0"/>
              <a:t> ринку, </a:t>
            </a:r>
            <a:r>
              <a:rPr lang="ru-RU" dirty="0" err="1" smtClean="0"/>
              <a:t>відсутність</a:t>
            </a:r>
            <a:r>
              <a:rPr lang="ru-RU" dirty="0" smtClean="0"/>
              <a:t> </a:t>
            </a:r>
            <a:r>
              <a:rPr lang="ru-RU" dirty="0" err="1" smtClean="0"/>
              <a:t>адаптивності</a:t>
            </a:r>
            <a:r>
              <a:rPr lang="ru-RU" dirty="0" smtClean="0"/>
              <a:t> та </a:t>
            </a:r>
            <a:r>
              <a:rPr lang="ru-RU" dirty="0" err="1" smtClean="0"/>
              <a:t>неінтегрованість</a:t>
            </a:r>
            <a:r>
              <a:rPr lang="ru-RU" dirty="0" smtClean="0"/>
              <a:t> маркетингу з продажами.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ru-RU" dirty="0" smtClean="0"/>
              <a:t>    </a:t>
            </a:r>
            <a:r>
              <a:rPr lang="ru-RU" dirty="0" err="1" smtClean="0"/>
              <a:t>Вибір</a:t>
            </a:r>
            <a:r>
              <a:rPr lang="ru-RU" dirty="0" smtClean="0"/>
              <a:t> </a:t>
            </a:r>
            <a:r>
              <a:rPr lang="ru-RU" dirty="0" err="1" smtClean="0"/>
              <a:t>моделі</a:t>
            </a:r>
            <a:r>
              <a:rPr lang="ru-RU" dirty="0" smtClean="0"/>
              <a:t> </a:t>
            </a:r>
            <a:r>
              <a:rPr lang="ru-RU" dirty="0" err="1" smtClean="0"/>
              <a:t>продажів</a:t>
            </a:r>
            <a:r>
              <a:rPr lang="ru-RU" dirty="0" smtClean="0"/>
              <a:t> (</a:t>
            </a:r>
            <a:r>
              <a:rPr lang="ru-RU" dirty="0" err="1" smtClean="0"/>
              <a:t>транзакційна</a:t>
            </a:r>
            <a:r>
              <a:rPr lang="ru-RU" dirty="0" smtClean="0"/>
              <a:t>, </a:t>
            </a:r>
            <a:r>
              <a:rPr lang="ru-RU" dirty="0" err="1" smtClean="0"/>
              <a:t>консультативна</a:t>
            </a:r>
            <a:r>
              <a:rPr lang="ru-RU" dirty="0" smtClean="0"/>
              <a:t>, </a:t>
            </a:r>
            <a:r>
              <a:rPr lang="ru-RU" dirty="0" err="1" smtClean="0"/>
              <a:t>партнерська</a:t>
            </a:r>
            <a:r>
              <a:rPr lang="ru-RU" dirty="0" smtClean="0"/>
              <a:t>) </a:t>
            </a:r>
            <a:r>
              <a:rPr lang="ru-RU" dirty="0" err="1" smtClean="0"/>
              <a:t>має</a:t>
            </a:r>
            <a:r>
              <a:rPr lang="ru-RU" dirty="0" smtClean="0"/>
              <a:t> </a:t>
            </a:r>
            <a:r>
              <a:rPr lang="ru-RU" dirty="0" err="1" smtClean="0"/>
              <a:t>враховувати</a:t>
            </a:r>
            <a:r>
              <a:rPr lang="ru-RU" dirty="0" smtClean="0"/>
              <a:t> характеристики продукту, </a:t>
            </a:r>
            <a:r>
              <a:rPr lang="ru-RU" dirty="0" err="1" smtClean="0"/>
              <a:t>цільової</a:t>
            </a:r>
            <a:r>
              <a:rPr lang="ru-RU" dirty="0" smtClean="0"/>
              <a:t> </a:t>
            </a:r>
            <a:r>
              <a:rPr lang="ru-RU" dirty="0" err="1" smtClean="0"/>
              <a:t>аудиторії</a:t>
            </a:r>
            <a:r>
              <a:rPr lang="ru-RU" dirty="0" smtClean="0"/>
              <a:t> та </a:t>
            </a:r>
            <a:r>
              <a:rPr lang="ru-RU" dirty="0" err="1" smtClean="0"/>
              <a:t>ваші</a:t>
            </a:r>
            <a:r>
              <a:rPr lang="ru-RU" dirty="0" smtClean="0"/>
              <a:t> </a:t>
            </a:r>
            <a:r>
              <a:rPr lang="ru-RU" dirty="0" err="1" smtClean="0"/>
              <a:t>внутрішні</a:t>
            </a:r>
            <a:r>
              <a:rPr lang="ru-RU" dirty="0" smtClean="0"/>
              <a:t> </a:t>
            </a:r>
            <a:r>
              <a:rPr lang="ru-RU" dirty="0" err="1" smtClean="0"/>
              <a:t>можливості</a:t>
            </a:r>
            <a:r>
              <a:rPr lang="ru-RU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29617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242058"/>
            <a:ext cx="1219200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err="1" smtClean="0"/>
              <a:t>Стратегія</a:t>
            </a:r>
            <a:r>
              <a:rPr lang="ru-RU" dirty="0" smtClean="0"/>
              <a:t> продажу </a:t>
            </a:r>
            <a:r>
              <a:rPr lang="ru-RU" dirty="0" err="1" smtClean="0"/>
              <a:t>потрібна</a:t>
            </a:r>
            <a:r>
              <a:rPr lang="ru-RU" dirty="0" smtClean="0"/>
              <a:t>, </a:t>
            </a:r>
            <a:r>
              <a:rPr lang="ru-RU" dirty="0" err="1" smtClean="0"/>
              <a:t>щоб</a:t>
            </a:r>
            <a:r>
              <a:rPr lang="ru-RU" dirty="0" smtClean="0"/>
              <a:t> перевести </a:t>
            </a:r>
            <a:r>
              <a:rPr lang="ru-RU" dirty="0" err="1" smtClean="0"/>
              <a:t>цілі</a:t>
            </a:r>
            <a:r>
              <a:rPr lang="ru-RU" dirty="0" smtClean="0"/>
              <a:t> </a:t>
            </a:r>
            <a:r>
              <a:rPr lang="ru-RU" dirty="0" err="1" smtClean="0"/>
              <a:t>бізнесу</a:t>
            </a:r>
            <a:r>
              <a:rPr lang="ru-RU" dirty="0" smtClean="0"/>
              <a:t> в </a:t>
            </a:r>
            <a:r>
              <a:rPr lang="ru-RU" dirty="0" err="1" smtClean="0"/>
              <a:t>передбачуваний</a:t>
            </a:r>
            <a:r>
              <a:rPr lang="ru-RU" dirty="0" smtClean="0"/>
              <a:t> </a:t>
            </a:r>
            <a:r>
              <a:rPr lang="ru-RU" dirty="0" err="1" smtClean="0"/>
              <a:t>дохід</a:t>
            </a:r>
            <a:r>
              <a:rPr lang="ru-RU" dirty="0" smtClean="0"/>
              <a:t>: вона </a:t>
            </a:r>
            <a:r>
              <a:rPr lang="ru-RU" dirty="0" err="1" smtClean="0"/>
              <a:t>визначає</a:t>
            </a:r>
            <a:r>
              <a:rPr lang="ru-RU" dirty="0" smtClean="0"/>
              <a:t>, де </a:t>
            </a:r>
            <a:r>
              <a:rPr lang="ru-RU" dirty="0" err="1" smtClean="0"/>
              <a:t>граємо</a:t>
            </a:r>
            <a:r>
              <a:rPr lang="ru-RU" dirty="0" smtClean="0"/>
              <a:t> і як </a:t>
            </a:r>
            <a:r>
              <a:rPr lang="ru-RU" dirty="0" err="1" smtClean="0"/>
              <a:t>виграємо</a:t>
            </a:r>
            <a:r>
              <a:rPr lang="ru-RU" dirty="0" smtClean="0"/>
              <a:t> (</a:t>
            </a:r>
            <a:r>
              <a:rPr lang="en-US" dirty="0" smtClean="0"/>
              <a:t>ICP/</a:t>
            </a:r>
            <a:r>
              <a:rPr lang="ru-RU" dirty="0" err="1" smtClean="0"/>
              <a:t>сегменти</a:t>
            </a:r>
            <a:r>
              <a:rPr lang="ru-RU" dirty="0" smtClean="0"/>
              <a:t>, </a:t>
            </a:r>
            <a:r>
              <a:rPr lang="ru-RU" dirty="0" err="1" smtClean="0"/>
              <a:t>болі</a:t>
            </a:r>
            <a:r>
              <a:rPr lang="ru-RU" dirty="0" smtClean="0"/>
              <a:t>/</a:t>
            </a:r>
            <a:r>
              <a:rPr lang="en-US" dirty="0" smtClean="0"/>
              <a:t>JTBD, </a:t>
            </a:r>
            <a:r>
              <a:rPr lang="ru-RU" dirty="0" err="1" smtClean="0"/>
              <a:t>ціннісні</a:t>
            </a:r>
            <a:r>
              <a:rPr lang="ru-RU" dirty="0" smtClean="0"/>
              <a:t> </a:t>
            </a:r>
            <a:r>
              <a:rPr lang="ru-RU" dirty="0" err="1" smtClean="0"/>
              <a:t>пропозиції</a:t>
            </a:r>
            <a:r>
              <a:rPr lang="ru-RU" dirty="0" smtClean="0"/>
              <a:t>, </a:t>
            </a:r>
            <a:r>
              <a:rPr lang="ru-RU" dirty="0" err="1" smtClean="0"/>
              <a:t>ціноутворення</a:t>
            </a:r>
            <a:r>
              <a:rPr lang="ru-RU" dirty="0" smtClean="0"/>
              <a:t> і упаковка), </a:t>
            </a:r>
            <a:r>
              <a:rPr lang="ru-RU" dirty="0" err="1" smtClean="0"/>
              <a:t>які</a:t>
            </a:r>
            <a:r>
              <a:rPr lang="ru-RU" dirty="0" smtClean="0"/>
              <a:t> канали і </a:t>
            </a:r>
            <a:r>
              <a:rPr lang="ru-RU" dirty="0" err="1" smtClean="0"/>
              <a:t>моделі</a:t>
            </a:r>
            <a:r>
              <a:rPr lang="ru-RU" dirty="0" smtClean="0"/>
              <a:t> </a:t>
            </a:r>
            <a:r>
              <a:rPr lang="ru-RU" dirty="0" err="1" smtClean="0"/>
              <a:t>використовуємо</a:t>
            </a:r>
            <a:r>
              <a:rPr lang="ru-RU" dirty="0" smtClean="0"/>
              <a:t> (</a:t>
            </a:r>
            <a:r>
              <a:rPr lang="ru-RU" dirty="0" err="1" smtClean="0"/>
              <a:t>вхідні</a:t>
            </a:r>
            <a:r>
              <a:rPr lang="ru-RU" dirty="0" smtClean="0"/>
              <a:t>/</a:t>
            </a:r>
            <a:r>
              <a:rPr lang="ru-RU" dirty="0" err="1" smtClean="0"/>
              <a:t>вихідні</a:t>
            </a:r>
            <a:r>
              <a:rPr lang="ru-RU" dirty="0" smtClean="0"/>
              <a:t>/</a:t>
            </a:r>
            <a:r>
              <a:rPr lang="ru-RU" dirty="0" err="1" smtClean="0"/>
              <a:t>партнери</a:t>
            </a:r>
            <a:r>
              <a:rPr lang="ru-RU" dirty="0" smtClean="0"/>
              <a:t>), </a:t>
            </a:r>
            <a:r>
              <a:rPr lang="ru-RU" dirty="0" err="1" smtClean="0"/>
              <a:t>який</a:t>
            </a:r>
            <a:r>
              <a:rPr lang="ru-RU" dirty="0" smtClean="0"/>
              <a:t> </a:t>
            </a:r>
            <a:r>
              <a:rPr lang="ru-RU" dirty="0" err="1" smtClean="0"/>
              <a:t>процес</a:t>
            </a:r>
            <a:r>
              <a:rPr lang="ru-RU" dirty="0" smtClean="0"/>
              <a:t> і </a:t>
            </a:r>
            <a:r>
              <a:rPr lang="ru-RU" dirty="0" err="1" smtClean="0"/>
              <a:t>ролі</a:t>
            </a:r>
            <a:r>
              <a:rPr lang="ru-RU" dirty="0" smtClean="0"/>
              <a:t> </a:t>
            </a:r>
            <a:r>
              <a:rPr lang="ru-RU" dirty="0" err="1" smtClean="0"/>
              <a:t>працюють</a:t>
            </a:r>
            <a:r>
              <a:rPr lang="ru-RU" dirty="0" smtClean="0"/>
              <a:t> на </a:t>
            </a:r>
            <a:r>
              <a:rPr lang="ru-RU" dirty="0" err="1" smtClean="0"/>
              <a:t>конверсію</a:t>
            </a:r>
            <a:r>
              <a:rPr lang="ru-RU" dirty="0" smtClean="0"/>
              <a:t> (</a:t>
            </a:r>
            <a:r>
              <a:rPr lang="ru-RU" dirty="0" err="1" smtClean="0"/>
              <a:t>етапи</a:t>
            </a:r>
            <a:r>
              <a:rPr lang="ru-RU" dirty="0" smtClean="0"/>
              <a:t>, </a:t>
            </a:r>
            <a:r>
              <a:rPr lang="ru-RU" dirty="0" err="1" smtClean="0"/>
              <a:t>норми</a:t>
            </a:r>
            <a:r>
              <a:rPr lang="ru-RU" dirty="0" smtClean="0"/>
              <a:t>, </a:t>
            </a:r>
            <a:r>
              <a:rPr lang="ru-RU" dirty="0" err="1" smtClean="0"/>
              <a:t>мотивація</a:t>
            </a:r>
            <a:r>
              <a:rPr lang="ru-RU" dirty="0" smtClean="0"/>
              <a:t>, </a:t>
            </a:r>
            <a:r>
              <a:rPr lang="ru-RU" dirty="0" err="1" smtClean="0"/>
              <a:t>інструменти</a:t>
            </a:r>
            <a:r>
              <a:rPr lang="ru-RU" dirty="0" smtClean="0"/>
              <a:t>), за </a:t>
            </a:r>
            <a:r>
              <a:rPr lang="ru-RU" dirty="0" err="1" smtClean="0"/>
              <a:t>якими</a:t>
            </a:r>
            <a:r>
              <a:rPr lang="ru-RU" dirty="0" smtClean="0"/>
              <a:t> метриками </a:t>
            </a:r>
            <a:r>
              <a:rPr lang="ru-RU" dirty="0" err="1" smtClean="0"/>
              <a:t>керуємо</a:t>
            </a:r>
            <a:r>
              <a:rPr lang="ru-RU" dirty="0" smtClean="0"/>
              <a:t> (</a:t>
            </a:r>
            <a:r>
              <a:rPr lang="ru-RU" dirty="0" err="1" smtClean="0"/>
              <a:t>наповнення</a:t>
            </a:r>
            <a:r>
              <a:rPr lang="ru-RU" dirty="0" smtClean="0"/>
              <a:t> воронки, </a:t>
            </a:r>
            <a:r>
              <a:rPr lang="ru-RU" dirty="0" err="1" smtClean="0"/>
              <a:t>конверсія</a:t>
            </a:r>
            <a:r>
              <a:rPr lang="ru-RU" dirty="0" smtClean="0"/>
              <a:t> </a:t>
            </a:r>
            <a:r>
              <a:rPr lang="ru-RU" dirty="0" err="1" smtClean="0"/>
              <a:t>успішних</a:t>
            </a:r>
            <a:r>
              <a:rPr lang="ru-RU" dirty="0" smtClean="0"/>
              <a:t> </a:t>
            </a:r>
            <a:r>
              <a:rPr lang="ru-RU" dirty="0" err="1" smtClean="0"/>
              <a:t>угод</a:t>
            </a:r>
            <a:r>
              <a:rPr lang="ru-RU" dirty="0" smtClean="0"/>
              <a:t>, </a:t>
            </a:r>
            <a:r>
              <a:rPr lang="en-US" dirty="0" smtClean="0"/>
              <a:t>CAC/LTV, </a:t>
            </a:r>
            <a:r>
              <a:rPr lang="ru-RU" dirty="0" smtClean="0"/>
              <a:t>цикл угоди) і як </a:t>
            </a:r>
            <a:r>
              <a:rPr lang="ru-RU" dirty="0" err="1" smtClean="0"/>
              <a:t>синхронізуємо</a:t>
            </a:r>
            <a:r>
              <a:rPr lang="ru-RU" dirty="0" smtClean="0"/>
              <a:t> маркетинг-</a:t>
            </a:r>
            <a:r>
              <a:rPr lang="ru-RU" dirty="0" err="1" smtClean="0"/>
              <a:t>продажі</a:t>
            </a:r>
            <a:r>
              <a:rPr lang="ru-RU" dirty="0" smtClean="0"/>
              <a:t>-</a:t>
            </a:r>
            <a:r>
              <a:rPr lang="ru-RU" dirty="0" err="1" smtClean="0"/>
              <a:t>сервіс</a:t>
            </a:r>
            <a:r>
              <a:rPr lang="ru-RU" dirty="0" smtClean="0"/>
              <a:t>. У </a:t>
            </a:r>
            <a:r>
              <a:rPr lang="ru-RU" dirty="0" err="1" smtClean="0"/>
              <a:t>результаті</a:t>
            </a:r>
            <a:r>
              <a:rPr lang="ru-RU" dirty="0" smtClean="0"/>
              <a:t> </a:t>
            </a:r>
            <a:r>
              <a:rPr lang="ru-RU" dirty="0" err="1" smtClean="0"/>
              <a:t>ресурси</a:t>
            </a:r>
            <a:r>
              <a:rPr lang="ru-RU" dirty="0" smtClean="0"/>
              <a:t> </a:t>
            </a:r>
            <a:r>
              <a:rPr lang="ru-RU" dirty="0" err="1" smtClean="0"/>
              <a:t>фокусуються</a:t>
            </a:r>
            <a:r>
              <a:rPr lang="ru-RU" dirty="0" smtClean="0"/>
              <a:t> на </a:t>
            </a:r>
            <a:r>
              <a:rPr lang="ru-RU" dirty="0" err="1" smtClean="0"/>
              <a:t>найприбутковіших</a:t>
            </a:r>
            <a:r>
              <a:rPr lang="ru-RU" dirty="0" smtClean="0"/>
              <a:t> </a:t>
            </a:r>
            <a:r>
              <a:rPr lang="ru-RU" dirty="0" err="1" smtClean="0"/>
              <a:t>можливостях</a:t>
            </a:r>
            <a:r>
              <a:rPr lang="ru-RU" dirty="0" smtClean="0"/>
              <a:t>, воронка </a:t>
            </a:r>
            <a:r>
              <a:rPr lang="ru-RU" dirty="0" err="1" smtClean="0"/>
              <a:t>стає</a:t>
            </a:r>
            <a:r>
              <a:rPr lang="ru-RU" dirty="0" smtClean="0"/>
              <a:t> </a:t>
            </a:r>
            <a:r>
              <a:rPr lang="ru-RU" dirty="0" err="1" smtClean="0"/>
              <a:t>керованою</a:t>
            </a:r>
            <a:r>
              <a:rPr lang="ru-RU" dirty="0" smtClean="0"/>
              <a:t> і </a:t>
            </a:r>
            <a:r>
              <a:rPr lang="ru-RU" dirty="0" err="1" smtClean="0"/>
              <a:t>масштабованою</a:t>
            </a:r>
            <a:r>
              <a:rPr lang="ru-RU" dirty="0" smtClean="0"/>
              <a:t>, </a:t>
            </a:r>
            <a:r>
              <a:rPr lang="ru-RU" dirty="0" err="1" smtClean="0"/>
              <a:t>знижуються</a:t>
            </a:r>
            <a:r>
              <a:rPr lang="ru-RU" dirty="0" smtClean="0"/>
              <a:t> </a:t>
            </a:r>
            <a:r>
              <a:rPr lang="ru-RU" dirty="0" err="1" smtClean="0"/>
              <a:t>ризики</a:t>
            </a:r>
            <a:r>
              <a:rPr lang="ru-RU" dirty="0" smtClean="0"/>
              <a:t> “</a:t>
            </a:r>
            <a:r>
              <a:rPr lang="ru-RU" dirty="0" err="1" smtClean="0"/>
              <a:t>випадкових</a:t>
            </a:r>
            <a:r>
              <a:rPr lang="ru-RU" dirty="0" smtClean="0"/>
              <a:t> </a:t>
            </a:r>
            <a:r>
              <a:rPr lang="ru-RU" dirty="0" err="1" smtClean="0"/>
              <a:t>продажів</a:t>
            </a:r>
            <a:r>
              <a:rPr lang="ru-RU" dirty="0" smtClean="0"/>
              <a:t>”, </a:t>
            </a:r>
            <a:r>
              <a:rPr lang="ru-RU" dirty="0" err="1" smtClean="0"/>
              <a:t>прискорюються</a:t>
            </a:r>
            <a:r>
              <a:rPr lang="ru-RU" dirty="0" smtClean="0"/>
              <a:t> угоди і </a:t>
            </a:r>
            <a:r>
              <a:rPr lang="ru-RU" dirty="0" err="1" smtClean="0"/>
              <a:t>зростає</a:t>
            </a:r>
            <a:r>
              <a:rPr lang="ru-RU" dirty="0" smtClean="0"/>
              <a:t> маржа, а команда </a:t>
            </a:r>
            <a:r>
              <a:rPr lang="ru-RU" dirty="0" err="1" smtClean="0"/>
              <a:t>отримує</a:t>
            </a:r>
            <a:r>
              <a:rPr lang="ru-RU" dirty="0" smtClean="0"/>
              <a:t> </a:t>
            </a:r>
            <a:r>
              <a:rPr lang="ru-RU" dirty="0" err="1" smtClean="0"/>
              <a:t>ясні</a:t>
            </a:r>
            <a:r>
              <a:rPr lang="ru-RU" dirty="0" smtClean="0"/>
              <a:t> правила </a:t>
            </a:r>
            <a:r>
              <a:rPr lang="ru-RU" dirty="0" err="1" smtClean="0"/>
              <a:t>прийняття</a:t>
            </a:r>
            <a:r>
              <a:rPr lang="ru-RU" dirty="0" smtClean="0"/>
              <a:t> </a:t>
            </a:r>
            <a:r>
              <a:rPr lang="ru-RU" dirty="0" err="1" smtClean="0"/>
              <a:t>рішень</a:t>
            </a:r>
            <a:r>
              <a:rPr lang="ru-RU" dirty="0" smtClean="0"/>
              <a:t> </a:t>
            </a:r>
            <a:r>
              <a:rPr lang="ru-RU" dirty="0" err="1" smtClean="0"/>
              <a:t>навіть</a:t>
            </a:r>
            <a:r>
              <a:rPr lang="ru-RU" dirty="0" smtClean="0"/>
              <a:t> при </a:t>
            </a:r>
            <a:r>
              <a:rPr lang="ru-RU" dirty="0" err="1" smtClean="0"/>
              <a:t>змінах</a:t>
            </a:r>
            <a:r>
              <a:rPr lang="ru-RU" dirty="0" smtClean="0"/>
              <a:t> ринку.</a:t>
            </a:r>
          </a:p>
          <a:p>
            <a:r>
              <a:rPr lang="ru-RU" b="1" dirty="0" smtClean="0"/>
              <a:t>До </a:t>
            </a:r>
            <a:r>
              <a:rPr lang="ru-RU" b="1" dirty="0" err="1" smtClean="0"/>
              <a:t>чого</a:t>
            </a:r>
            <a:r>
              <a:rPr lang="ru-RU" b="1" dirty="0" smtClean="0"/>
              <a:t> </a:t>
            </a:r>
            <a:r>
              <a:rPr lang="ru-RU" b="1" dirty="0" err="1" smtClean="0"/>
              <a:t>призводить</a:t>
            </a:r>
            <a:r>
              <a:rPr lang="ru-RU" b="1" dirty="0" smtClean="0"/>
              <a:t> </a:t>
            </a:r>
            <a:r>
              <a:rPr lang="ru-RU" b="1" dirty="0" err="1" smtClean="0"/>
              <a:t>відсутність</a:t>
            </a:r>
            <a:r>
              <a:rPr lang="ru-RU" b="1" dirty="0" smtClean="0"/>
              <a:t> </a:t>
            </a:r>
            <a:r>
              <a:rPr lang="ru-RU" b="1" dirty="0" err="1" smtClean="0"/>
              <a:t>стратегії</a:t>
            </a:r>
            <a:r>
              <a:rPr lang="ru-RU" b="1" dirty="0" smtClean="0"/>
              <a:t>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b="1" dirty="0" err="1" smtClean="0">
                <a:effectLst/>
              </a:rPr>
              <a:t>Хаотичні</a:t>
            </a:r>
            <a:r>
              <a:rPr lang="ru-RU" b="1" dirty="0" smtClean="0">
                <a:effectLst/>
              </a:rPr>
              <a:t> </a:t>
            </a:r>
            <a:r>
              <a:rPr lang="ru-RU" b="1" dirty="0" err="1" smtClean="0">
                <a:effectLst/>
              </a:rPr>
              <a:t>продажі</a:t>
            </a:r>
            <a:r>
              <a:rPr lang="ru-RU" b="1" dirty="0" smtClean="0">
                <a:effectLst/>
              </a:rPr>
              <a:t>.</a:t>
            </a:r>
            <a:r>
              <a:rPr lang="ru-RU" b="0" dirty="0" smtClean="0">
                <a:effectLst/>
              </a:rPr>
              <a:t> </a:t>
            </a:r>
            <a:r>
              <a:rPr lang="ru-RU" b="0" dirty="0" err="1" smtClean="0">
                <a:effectLst/>
              </a:rPr>
              <a:t>Менеджери</a:t>
            </a:r>
            <a:r>
              <a:rPr lang="ru-RU" b="0" dirty="0" smtClean="0">
                <a:effectLst/>
              </a:rPr>
              <a:t> </a:t>
            </a:r>
            <a:r>
              <a:rPr lang="ru-RU" b="0" dirty="0" err="1" smtClean="0">
                <a:effectLst/>
              </a:rPr>
              <a:t>діють</a:t>
            </a:r>
            <a:r>
              <a:rPr lang="ru-RU" b="0" dirty="0" smtClean="0">
                <a:effectLst/>
              </a:rPr>
              <a:t> </a:t>
            </a:r>
            <a:r>
              <a:rPr lang="ru-RU" b="0" dirty="0" err="1" smtClean="0">
                <a:effectLst/>
              </a:rPr>
              <a:t>інтуїтивно</a:t>
            </a:r>
            <a:r>
              <a:rPr lang="ru-RU" b="0" dirty="0" smtClean="0">
                <a:effectLst/>
              </a:rPr>
              <a:t>, без </a:t>
            </a:r>
            <a:r>
              <a:rPr lang="ru-RU" b="0" dirty="0" err="1" smtClean="0">
                <a:effectLst/>
              </a:rPr>
              <a:t>системи</a:t>
            </a:r>
            <a:endParaRPr lang="ru-RU" b="0" dirty="0" smtClean="0">
              <a:effectLst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ru-RU" b="1" dirty="0" err="1" smtClean="0">
                <a:effectLst/>
              </a:rPr>
              <a:t>Низька</a:t>
            </a:r>
            <a:r>
              <a:rPr lang="ru-RU" b="1" dirty="0" smtClean="0">
                <a:effectLst/>
              </a:rPr>
              <a:t> </a:t>
            </a:r>
            <a:r>
              <a:rPr lang="ru-RU" b="1" dirty="0" err="1" smtClean="0">
                <a:effectLst/>
              </a:rPr>
              <a:t>конверсія</a:t>
            </a:r>
            <a:r>
              <a:rPr lang="ru-RU" b="1" dirty="0" smtClean="0">
                <a:effectLst/>
              </a:rPr>
              <a:t>.</a:t>
            </a:r>
            <a:r>
              <a:rPr lang="ru-RU" b="0" dirty="0" smtClean="0">
                <a:effectLst/>
              </a:rPr>
              <a:t> </a:t>
            </a:r>
            <a:r>
              <a:rPr lang="ru-RU" b="0" dirty="0" err="1" smtClean="0">
                <a:effectLst/>
              </a:rPr>
              <a:t>Зусилля</a:t>
            </a:r>
            <a:r>
              <a:rPr lang="ru-RU" b="0" dirty="0" smtClean="0">
                <a:effectLst/>
              </a:rPr>
              <a:t> не </a:t>
            </a:r>
            <a:r>
              <a:rPr lang="ru-RU" b="0" dirty="0" err="1" smtClean="0">
                <a:effectLst/>
              </a:rPr>
              <a:t>спрямовані</a:t>
            </a:r>
            <a:r>
              <a:rPr lang="ru-RU" b="0" dirty="0" smtClean="0">
                <a:effectLst/>
              </a:rPr>
              <a:t> на </a:t>
            </a:r>
            <a:r>
              <a:rPr lang="ru-RU" b="0" dirty="0" err="1" smtClean="0">
                <a:effectLst/>
              </a:rPr>
              <a:t>правильну</a:t>
            </a:r>
            <a:r>
              <a:rPr lang="ru-RU" b="0" dirty="0" smtClean="0">
                <a:effectLst/>
              </a:rPr>
              <a:t> </a:t>
            </a:r>
            <a:r>
              <a:rPr lang="ru-RU" b="0" dirty="0" err="1" smtClean="0">
                <a:effectLst/>
              </a:rPr>
              <a:t>аудиторію</a:t>
            </a:r>
            <a:endParaRPr lang="ru-RU" b="0" dirty="0" smtClean="0">
              <a:effectLst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ru-RU" b="1" dirty="0" err="1" smtClean="0">
                <a:effectLst/>
              </a:rPr>
              <a:t>Висока</a:t>
            </a:r>
            <a:r>
              <a:rPr lang="ru-RU" b="1" dirty="0" smtClean="0">
                <a:effectLst/>
              </a:rPr>
              <a:t> </a:t>
            </a:r>
            <a:r>
              <a:rPr lang="ru-RU" b="1" dirty="0" err="1" smtClean="0">
                <a:effectLst/>
              </a:rPr>
              <a:t>плинність</a:t>
            </a:r>
            <a:r>
              <a:rPr lang="ru-RU" b="1" dirty="0" smtClean="0">
                <a:effectLst/>
              </a:rPr>
              <a:t> у </a:t>
            </a:r>
            <a:r>
              <a:rPr lang="ru-RU" b="1" dirty="0" err="1" smtClean="0">
                <a:effectLst/>
              </a:rPr>
              <a:t>відділі</a:t>
            </a:r>
            <a:r>
              <a:rPr lang="ru-RU" b="1" dirty="0" smtClean="0">
                <a:effectLst/>
              </a:rPr>
              <a:t> </a:t>
            </a:r>
            <a:r>
              <a:rPr lang="ru-RU" b="1" dirty="0" err="1" smtClean="0">
                <a:effectLst/>
              </a:rPr>
              <a:t>продажів</a:t>
            </a:r>
            <a:r>
              <a:rPr lang="ru-RU" b="1" dirty="0" smtClean="0">
                <a:effectLst/>
              </a:rPr>
              <a:t>.</a:t>
            </a:r>
            <a:r>
              <a:rPr lang="ru-RU" b="0" dirty="0" smtClean="0">
                <a:effectLst/>
              </a:rPr>
              <a:t> </a:t>
            </a:r>
            <a:r>
              <a:rPr lang="ru-RU" b="0" dirty="0" err="1" smtClean="0">
                <a:effectLst/>
              </a:rPr>
              <a:t>Співробітники</a:t>
            </a:r>
            <a:r>
              <a:rPr lang="ru-RU" b="0" dirty="0" smtClean="0">
                <a:effectLst/>
              </a:rPr>
              <a:t> не </a:t>
            </a:r>
            <a:r>
              <a:rPr lang="ru-RU" b="0" dirty="0" err="1" smtClean="0">
                <a:effectLst/>
              </a:rPr>
              <a:t>бачать</a:t>
            </a:r>
            <a:r>
              <a:rPr lang="ru-RU" b="0" dirty="0" smtClean="0">
                <a:effectLst/>
              </a:rPr>
              <a:t> перспектив і </a:t>
            </a:r>
            <a:r>
              <a:rPr lang="ru-RU" b="0" dirty="0" err="1" smtClean="0">
                <a:effectLst/>
              </a:rPr>
              <a:t>системи</a:t>
            </a:r>
            <a:endParaRPr lang="ru-RU" b="0" dirty="0" smtClean="0">
              <a:effectLst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ru-RU" b="1" dirty="0" err="1" smtClean="0">
                <a:effectLst/>
              </a:rPr>
              <a:t>Нестабільний</a:t>
            </a:r>
            <a:r>
              <a:rPr lang="ru-RU" b="1" dirty="0" smtClean="0">
                <a:effectLst/>
              </a:rPr>
              <a:t> </a:t>
            </a:r>
            <a:r>
              <a:rPr lang="ru-RU" b="1" dirty="0" err="1" smtClean="0">
                <a:effectLst/>
              </a:rPr>
              <a:t>грошовий</a:t>
            </a:r>
            <a:r>
              <a:rPr lang="ru-RU" b="1" dirty="0" smtClean="0">
                <a:effectLst/>
              </a:rPr>
              <a:t> </a:t>
            </a:r>
            <a:r>
              <a:rPr lang="ru-RU" b="1" dirty="0" err="1" smtClean="0">
                <a:effectLst/>
              </a:rPr>
              <a:t>потік</a:t>
            </a:r>
            <a:r>
              <a:rPr lang="ru-RU" b="1" dirty="0" smtClean="0">
                <a:effectLst/>
              </a:rPr>
              <a:t>.</a:t>
            </a:r>
            <a:r>
              <a:rPr lang="ru-RU" b="0" dirty="0" smtClean="0">
                <a:effectLst/>
              </a:rPr>
              <a:t> </a:t>
            </a:r>
            <a:r>
              <a:rPr lang="ru-RU" b="0" dirty="0" err="1" smtClean="0">
                <a:effectLst/>
              </a:rPr>
              <a:t>Планування</a:t>
            </a:r>
            <a:r>
              <a:rPr lang="ru-RU" b="0" dirty="0" smtClean="0">
                <a:effectLst/>
              </a:rPr>
              <a:t> </a:t>
            </a:r>
            <a:r>
              <a:rPr lang="ru-RU" b="0" dirty="0" err="1" smtClean="0">
                <a:effectLst/>
              </a:rPr>
              <a:t>фінансів</a:t>
            </a:r>
            <a:r>
              <a:rPr lang="ru-RU" b="0" dirty="0" smtClean="0">
                <a:effectLst/>
              </a:rPr>
              <a:t> </a:t>
            </a:r>
            <a:r>
              <a:rPr lang="ru-RU" b="0" dirty="0" err="1" smtClean="0">
                <a:effectLst/>
              </a:rPr>
              <a:t>перетворюється</a:t>
            </a:r>
            <a:r>
              <a:rPr lang="ru-RU" b="0" dirty="0" smtClean="0">
                <a:effectLst/>
              </a:rPr>
              <a:t> на </a:t>
            </a:r>
            <a:r>
              <a:rPr lang="ru-RU" b="0" dirty="0" err="1" smtClean="0">
                <a:effectLst/>
              </a:rPr>
              <a:t>гадання</a:t>
            </a:r>
            <a:endParaRPr lang="ru-RU" b="0" dirty="0" smtClean="0">
              <a:effectLst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ru-RU" b="1" dirty="0" err="1" smtClean="0">
                <a:effectLst/>
              </a:rPr>
              <a:t>Програш</a:t>
            </a:r>
            <a:r>
              <a:rPr lang="ru-RU" b="1" dirty="0" smtClean="0">
                <a:effectLst/>
              </a:rPr>
              <a:t> конкурентам.</a:t>
            </a:r>
            <a:r>
              <a:rPr lang="ru-RU" b="0" dirty="0" smtClean="0">
                <a:effectLst/>
              </a:rPr>
              <a:t> </a:t>
            </a:r>
            <a:r>
              <a:rPr lang="ru-RU" b="0" dirty="0" err="1" smtClean="0">
                <a:effectLst/>
              </a:rPr>
              <a:t>Компанії</a:t>
            </a:r>
            <a:r>
              <a:rPr lang="ru-RU" b="0" dirty="0" smtClean="0">
                <a:effectLst/>
              </a:rPr>
              <a:t> з </a:t>
            </a:r>
            <a:r>
              <a:rPr lang="ru-RU" b="0" dirty="0" err="1" smtClean="0">
                <a:effectLst/>
              </a:rPr>
              <a:t>продуманою</a:t>
            </a:r>
            <a:r>
              <a:rPr lang="ru-RU" b="0" dirty="0" smtClean="0">
                <a:effectLst/>
              </a:rPr>
              <a:t> </a:t>
            </a:r>
            <a:r>
              <a:rPr lang="ru-RU" b="0" dirty="0" err="1" smtClean="0">
                <a:effectLst/>
              </a:rPr>
              <a:t>стратегією</a:t>
            </a:r>
            <a:r>
              <a:rPr lang="ru-RU" b="0" dirty="0" smtClean="0">
                <a:effectLst/>
              </a:rPr>
              <a:t> </a:t>
            </a:r>
            <a:r>
              <a:rPr lang="ru-RU" b="0" dirty="0" err="1" smtClean="0">
                <a:effectLst/>
              </a:rPr>
              <a:t>швидше</a:t>
            </a:r>
            <a:r>
              <a:rPr lang="ru-RU" b="0" dirty="0" smtClean="0">
                <a:effectLst/>
              </a:rPr>
              <a:t> </a:t>
            </a:r>
            <a:r>
              <a:rPr lang="ru-RU" b="0" dirty="0" err="1" smtClean="0">
                <a:effectLst/>
              </a:rPr>
              <a:t>завойовують</a:t>
            </a:r>
            <a:r>
              <a:rPr lang="ru-RU" b="0" dirty="0" smtClean="0">
                <a:effectLst/>
              </a:rPr>
              <a:t> </a:t>
            </a:r>
            <a:r>
              <a:rPr lang="ru-RU" b="0" dirty="0" err="1" smtClean="0">
                <a:effectLst/>
              </a:rPr>
              <a:t>ринок</a:t>
            </a:r>
            <a:endParaRPr lang="ru-RU" b="0" dirty="0" smtClean="0">
              <a:effectLst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639275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33697" y="0"/>
            <a:ext cx="10515600" cy="744583"/>
          </a:xfrm>
        </p:spPr>
        <p:txBody>
          <a:bodyPr/>
          <a:lstStyle/>
          <a:p>
            <a:r>
              <a:rPr lang="ru-RU" b="1" dirty="0" err="1" smtClean="0"/>
              <a:t>Види</a:t>
            </a:r>
            <a:r>
              <a:rPr lang="ru-RU" b="1" dirty="0" smtClean="0"/>
              <a:t> </a:t>
            </a:r>
            <a:r>
              <a:rPr lang="ru-RU" b="1" dirty="0" err="1" smtClean="0"/>
              <a:t>стратегії</a:t>
            </a:r>
            <a:r>
              <a:rPr lang="ru-RU" b="1" dirty="0" smtClean="0"/>
              <a:t> продажу</a:t>
            </a:r>
            <a:endParaRPr lang="en-US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7565" y="640080"/>
            <a:ext cx="11965577" cy="6217920"/>
          </a:xfrm>
        </p:spPr>
        <p:txBody>
          <a:bodyPr>
            <a:normAutofit/>
          </a:bodyPr>
          <a:lstStyle/>
          <a:p>
            <a:r>
              <a:rPr lang="ru-RU" b="1" dirty="0" smtClean="0"/>
              <a:t>1. </a:t>
            </a:r>
            <a:r>
              <a:rPr lang="ru-RU" b="1" dirty="0" err="1" smtClean="0"/>
              <a:t>Цінова</a:t>
            </a:r>
            <a:r>
              <a:rPr lang="ru-RU" b="1" dirty="0" smtClean="0"/>
              <a:t> </a:t>
            </a:r>
            <a:r>
              <a:rPr lang="ru-RU" b="1" dirty="0" err="1" smtClean="0"/>
              <a:t>стратегія</a:t>
            </a:r>
            <a:endParaRPr lang="ru-RU" b="1" dirty="0" smtClean="0"/>
          </a:p>
          <a:p>
            <a:r>
              <a:rPr lang="ru-RU" dirty="0" smtClean="0"/>
              <a:t>Суть: </a:t>
            </a:r>
            <a:r>
              <a:rPr lang="ru-RU" dirty="0" err="1" smtClean="0"/>
              <a:t>Конкурентна</a:t>
            </a:r>
            <a:r>
              <a:rPr lang="ru-RU" dirty="0" smtClean="0"/>
              <a:t> </a:t>
            </a:r>
            <a:r>
              <a:rPr lang="ru-RU" dirty="0" err="1" smtClean="0"/>
              <a:t>перевага</a:t>
            </a:r>
            <a:r>
              <a:rPr lang="ru-RU" dirty="0" smtClean="0"/>
              <a:t> за </a:t>
            </a:r>
            <a:r>
              <a:rPr lang="ru-RU" dirty="0" err="1" smtClean="0"/>
              <a:t>рахунок</a:t>
            </a:r>
            <a:r>
              <a:rPr lang="ru-RU" dirty="0" smtClean="0"/>
              <a:t> </a:t>
            </a:r>
            <a:r>
              <a:rPr lang="ru-RU" dirty="0" err="1" smtClean="0"/>
              <a:t>ціни</a:t>
            </a:r>
            <a:r>
              <a:rPr lang="ru-RU" dirty="0" smtClean="0"/>
              <a:t>.</a:t>
            </a:r>
          </a:p>
          <a:p>
            <a:r>
              <a:rPr lang="ru-RU" dirty="0" err="1" smtClean="0"/>
              <a:t>Види</a:t>
            </a:r>
            <a:r>
              <a:rPr lang="ru-RU" dirty="0" smtClean="0"/>
              <a:t>:</a:t>
            </a:r>
          </a:p>
          <a:p>
            <a:r>
              <a:rPr lang="ru-RU" dirty="0" smtClean="0"/>
              <a:t>    </a:t>
            </a:r>
            <a:r>
              <a:rPr lang="ru-RU" dirty="0" err="1" smtClean="0"/>
              <a:t>Преміальне</a:t>
            </a:r>
            <a:r>
              <a:rPr lang="ru-RU" dirty="0" smtClean="0"/>
              <a:t> </a:t>
            </a:r>
            <a:r>
              <a:rPr lang="ru-RU" dirty="0" err="1" smtClean="0"/>
              <a:t>ціноутворення</a:t>
            </a:r>
            <a:r>
              <a:rPr lang="ru-RU" dirty="0" smtClean="0"/>
              <a:t> – </a:t>
            </a:r>
            <a:r>
              <a:rPr lang="ru-RU" dirty="0" err="1" smtClean="0"/>
              <a:t>високі</a:t>
            </a:r>
            <a:r>
              <a:rPr lang="ru-RU" dirty="0" smtClean="0"/>
              <a:t> </a:t>
            </a:r>
            <a:r>
              <a:rPr lang="ru-RU" dirty="0" err="1" smtClean="0"/>
              <a:t>ціни</a:t>
            </a:r>
            <a:r>
              <a:rPr lang="ru-RU" dirty="0" smtClean="0"/>
              <a:t> для </a:t>
            </a:r>
            <a:r>
              <a:rPr lang="ru-RU" dirty="0" err="1" smtClean="0"/>
              <a:t>створення</a:t>
            </a:r>
            <a:r>
              <a:rPr lang="ru-RU" dirty="0" smtClean="0"/>
              <a:t> образу </a:t>
            </a:r>
            <a:r>
              <a:rPr lang="ru-RU" dirty="0" err="1" smtClean="0"/>
              <a:t>ексклюзивності</a:t>
            </a:r>
            <a:r>
              <a:rPr lang="ru-RU" dirty="0" smtClean="0"/>
              <a:t> (</a:t>
            </a:r>
            <a:r>
              <a:rPr lang="en-US" dirty="0" smtClean="0"/>
              <a:t>luxury-</a:t>
            </a:r>
            <a:r>
              <a:rPr lang="ru-RU" dirty="0" smtClean="0"/>
              <a:t>бренди)</a:t>
            </a:r>
          </a:p>
          <a:p>
            <a:r>
              <a:rPr lang="ru-RU" dirty="0" smtClean="0"/>
              <a:t>    </a:t>
            </a:r>
            <a:r>
              <a:rPr lang="ru-RU" dirty="0" err="1" smtClean="0"/>
              <a:t>Проникнення</a:t>
            </a:r>
            <a:r>
              <a:rPr lang="ru-RU" dirty="0" smtClean="0"/>
              <a:t> на </a:t>
            </a:r>
            <a:r>
              <a:rPr lang="ru-RU" dirty="0" err="1" smtClean="0"/>
              <a:t>ринок</a:t>
            </a:r>
            <a:r>
              <a:rPr lang="ru-RU" dirty="0" smtClean="0"/>
              <a:t> – </a:t>
            </a:r>
            <a:r>
              <a:rPr lang="ru-RU" dirty="0" err="1" smtClean="0"/>
              <a:t>низькі</a:t>
            </a:r>
            <a:r>
              <a:rPr lang="ru-RU" dirty="0" smtClean="0"/>
              <a:t> </a:t>
            </a:r>
            <a:r>
              <a:rPr lang="ru-RU" dirty="0" err="1" smtClean="0"/>
              <a:t>ціни</a:t>
            </a:r>
            <a:r>
              <a:rPr lang="ru-RU" dirty="0" smtClean="0"/>
              <a:t> для </a:t>
            </a:r>
            <a:r>
              <a:rPr lang="ru-RU" dirty="0" err="1" smtClean="0"/>
              <a:t>швидкого</a:t>
            </a:r>
            <a:r>
              <a:rPr lang="ru-RU" dirty="0" smtClean="0"/>
              <a:t> </a:t>
            </a:r>
            <a:r>
              <a:rPr lang="ru-RU" dirty="0" err="1" smtClean="0"/>
              <a:t>захоплення</a:t>
            </a:r>
            <a:r>
              <a:rPr lang="ru-RU" dirty="0" smtClean="0"/>
              <a:t> </a:t>
            </a:r>
            <a:r>
              <a:rPr lang="ru-RU" dirty="0" err="1" smtClean="0"/>
              <a:t>частки</a:t>
            </a:r>
            <a:r>
              <a:rPr lang="ru-RU" dirty="0" smtClean="0"/>
              <a:t> ринку</a:t>
            </a:r>
          </a:p>
          <a:p>
            <a:r>
              <a:rPr lang="ru-RU" dirty="0" smtClean="0"/>
              <a:t>    </a:t>
            </a:r>
            <a:r>
              <a:rPr lang="ru-RU" dirty="0" err="1" smtClean="0"/>
              <a:t>Скімінг</a:t>
            </a:r>
            <a:r>
              <a:rPr lang="ru-RU" dirty="0" smtClean="0"/>
              <a:t> – </a:t>
            </a:r>
            <a:r>
              <a:rPr lang="ru-RU" dirty="0" err="1" smtClean="0"/>
              <a:t>спочатку</a:t>
            </a:r>
            <a:r>
              <a:rPr lang="ru-RU" dirty="0" smtClean="0"/>
              <a:t> </a:t>
            </a:r>
            <a:r>
              <a:rPr lang="ru-RU" dirty="0" err="1" smtClean="0"/>
              <a:t>високі</a:t>
            </a:r>
            <a:r>
              <a:rPr lang="ru-RU" dirty="0" smtClean="0"/>
              <a:t> </a:t>
            </a:r>
            <a:r>
              <a:rPr lang="ru-RU" dirty="0" err="1" smtClean="0"/>
              <a:t>ціни</a:t>
            </a:r>
            <a:r>
              <a:rPr lang="ru-RU" dirty="0" smtClean="0"/>
              <a:t> з </a:t>
            </a:r>
            <a:r>
              <a:rPr lang="ru-RU" dirty="0" err="1" smtClean="0"/>
              <a:t>поступовим</a:t>
            </a:r>
            <a:r>
              <a:rPr lang="ru-RU" dirty="0" smtClean="0"/>
              <a:t> </a:t>
            </a:r>
            <a:r>
              <a:rPr lang="ru-RU" dirty="0" err="1" smtClean="0"/>
              <a:t>зниженням</a:t>
            </a:r>
            <a:r>
              <a:rPr lang="ru-RU" dirty="0" smtClean="0"/>
              <a:t> (</a:t>
            </a:r>
            <a:r>
              <a:rPr lang="ru-RU" dirty="0" err="1" smtClean="0"/>
              <a:t>нові</a:t>
            </a:r>
            <a:r>
              <a:rPr lang="ru-RU" dirty="0" smtClean="0"/>
              <a:t> </a:t>
            </a:r>
            <a:r>
              <a:rPr lang="ru-RU" dirty="0" err="1" smtClean="0"/>
              <a:t>технології</a:t>
            </a:r>
            <a:r>
              <a:rPr lang="ru-RU" dirty="0" smtClean="0"/>
              <a:t>)</a:t>
            </a:r>
          </a:p>
          <a:p>
            <a:r>
              <a:rPr lang="ru-RU" dirty="0" smtClean="0"/>
              <a:t>Для кого </a:t>
            </a:r>
            <a:r>
              <a:rPr lang="ru-RU" dirty="0" err="1" smtClean="0"/>
              <a:t>підходить</a:t>
            </a:r>
            <a:r>
              <a:rPr lang="ru-RU" dirty="0" smtClean="0"/>
              <a:t>: </a:t>
            </a:r>
            <a:r>
              <a:rPr lang="ru-RU" dirty="0" err="1" smtClean="0"/>
              <a:t>Компанії</a:t>
            </a:r>
            <a:r>
              <a:rPr lang="ru-RU" dirty="0" smtClean="0"/>
              <a:t> з </a:t>
            </a:r>
            <a:r>
              <a:rPr lang="ru-RU" dirty="0" err="1" smtClean="0"/>
              <a:t>чіткими</a:t>
            </a:r>
            <a:r>
              <a:rPr lang="ru-RU" dirty="0" smtClean="0"/>
              <a:t> </a:t>
            </a:r>
            <a:r>
              <a:rPr lang="ru-RU" dirty="0" err="1" smtClean="0"/>
              <a:t>конкурентними</a:t>
            </a:r>
            <a:r>
              <a:rPr lang="ru-RU" dirty="0" smtClean="0"/>
              <a:t> </a:t>
            </a:r>
            <a:r>
              <a:rPr lang="ru-RU" dirty="0" err="1" smtClean="0"/>
              <a:t>перевагами</a:t>
            </a:r>
            <a:r>
              <a:rPr lang="ru-RU" dirty="0" smtClean="0"/>
              <a:t> у </a:t>
            </a:r>
            <a:r>
              <a:rPr lang="ru-RU" dirty="0" err="1" smtClean="0"/>
              <a:t>вигляді</a:t>
            </a:r>
            <a:r>
              <a:rPr lang="ru-RU" dirty="0" smtClean="0"/>
              <a:t> </a:t>
            </a:r>
            <a:r>
              <a:rPr lang="ru-RU" dirty="0" err="1" smtClean="0"/>
              <a:t>унікального</a:t>
            </a:r>
            <a:r>
              <a:rPr lang="ru-RU" dirty="0" smtClean="0"/>
              <a:t> продукту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низької</a:t>
            </a:r>
            <a:r>
              <a:rPr lang="ru-RU" dirty="0" smtClean="0"/>
              <a:t> </a:t>
            </a:r>
            <a:r>
              <a:rPr lang="ru-RU" dirty="0" err="1" smtClean="0"/>
              <a:t>собівартості</a:t>
            </a:r>
            <a:r>
              <a:rPr lang="ru-RU" dirty="0" smtClean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54979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82880" y="0"/>
            <a:ext cx="12296503" cy="64633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dirty="0" smtClean="0"/>
          </a:p>
          <a:p>
            <a:r>
              <a:rPr lang="ru-RU" b="1" dirty="0" smtClean="0"/>
              <a:t>2. </a:t>
            </a:r>
            <a:r>
              <a:rPr lang="ru-RU" b="1" dirty="0" err="1" smtClean="0"/>
              <a:t>Консультативна</a:t>
            </a:r>
            <a:r>
              <a:rPr lang="ru-RU" b="1" dirty="0" smtClean="0"/>
              <a:t> </a:t>
            </a:r>
            <a:r>
              <a:rPr lang="ru-RU" b="1" dirty="0" err="1" smtClean="0"/>
              <a:t>стратегія</a:t>
            </a:r>
            <a:endParaRPr lang="ru-RU" b="1" dirty="0" smtClean="0"/>
          </a:p>
          <a:p>
            <a:r>
              <a:rPr lang="ru-RU" dirty="0" smtClean="0"/>
              <a:t>Суть: Продаж через </a:t>
            </a:r>
            <a:r>
              <a:rPr lang="ru-RU" dirty="0" err="1" smtClean="0"/>
              <a:t>глибоке</a:t>
            </a:r>
            <a:r>
              <a:rPr lang="ru-RU" dirty="0" smtClean="0"/>
              <a:t> </a:t>
            </a:r>
            <a:r>
              <a:rPr lang="ru-RU" dirty="0" err="1" smtClean="0"/>
              <a:t>розуміння</a:t>
            </a:r>
            <a:r>
              <a:rPr lang="ru-RU" dirty="0" smtClean="0"/>
              <a:t> потреб </a:t>
            </a:r>
            <a:r>
              <a:rPr lang="ru-RU" dirty="0" err="1" smtClean="0"/>
              <a:t>клієнта</a:t>
            </a:r>
            <a:r>
              <a:rPr lang="ru-RU" dirty="0" smtClean="0"/>
              <a:t> і </a:t>
            </a:r>
            <a:r>
              <a:rPr lang="ru-RU" dirty="0" err="1" smtClean="0"/>
              <a:t>пропозицію</a:t>
            </a:r>
            <a:r>
              <a:rPr lang="ru-RU" dirty="0" smtClean="0"/>
              <a:t> </a:t>
            </a:r>
            <a:r>
              <a:rPr lang="ru-RU" dirty="0" err="1" smtClean="0"/>
              <a:t>індивідуальних</a:t>
            </a:r>
            <a:r>
              <a:rPr lang="ru-RU" dirty="0" smtClean="0"/>
              <a:t> </a:t>
            </a:r>
            <a:r>
              <a:rPr lang="ru-RU" dirty="0" err="1" smtClean="0"/>
              <a:t>рішень</a:t>
            </a:r>
            <a:r>
              <a:rPr lang="ru-RU" dirty="0" smtClean="0"/>
              <a:t>.</a:t>
            </a:r>
          </a:p>
          <a:p>
            <a:r>
              <a:rPr lang="ru-RU" dirty="0" smtClean="0"/>
              <a:t>Для кого </a:t>
            </a:r>
            <a:r>
              <a:rPr lang="ru-RU" dirty="0" err="1" smtClean="0"/>
              <a:t>підходить</a:t>
            </a:r>
            <a:r>
              <a:rPr lang="ru-RU" dirty="0" smtClean="0"/>
              <a:t>: </a:t>
            </a:r>
            <a:r>
              <a:rPr lang="ru-RU" dirty="0" err="1" smtClean="0"/>
              <a:t>Складні</a:t>
            </a:r>
            <a:r>
              <a:rPr lang="ru-RU" dirty="0" smtClean="0"/>
              <a:t> </a:t>
            </a:r>
            <a:r>
              <a:rPr lang="en-US" dirty="0" smtClean="0"/>
              <a:t>B2B-</a:t>
            </a:r>
            <a:r>
              <a:rPr lang="ru-RU" dirty="0" err="1" smtClean="0"/>
              <a:t>продукти</a:t>
            </a:r>
            <a:r>
              <a:rPr lang="ru-RU" dirty="0" smtClean="0"/>
              <a:t>, </a:t>
            </a:r>
            <a:r>
              <a:rPr lang="ru-RU" dirty="0" err="1" smtClean="0"/>
              <a:t>дорогі</a:t>
            </a:r>
            <a:r>
              <a:rPr lang="ru-RU" dirty="0" smtClean="0"/>
              <a:t> </a:t>
            </a:r>
            <a:r>
              <a:rPr lang="ru-RU" dirty="0" err="1" smtClean="0"/>
              <a:t>товари</a:t>
            </a:r>
            <a:r>
              <a:rPr lang="ru-RU" dirty="0" smtClean="0"/>
              <a:t>/</a:t>
            </a:r>
            <a:r>
              <a:rPr lang="ru-RU" dirty="0" err="1" smtClean="0"/>
              <a:t>послуги</a:t>
            </a:r>
            <a:r>
              <a:rPr lang="ru-RU" dirty="0" smtClean="0"/>
              <a:t>, де </a:t>
            </a:r>
            <a:r>
              <a:rPr lang="ru-RU" dirty="0" err="1" smtClean="0"/>
              <a:t>важлива</a:t>
            </a:r>
            <a:r>
              <a:rPr lang="ru-RU" dirty="0" smtClean="0"/>
              <a:t> </a:t>
            </a:r>
            <a:r>
              <a:rPr lang="ru-RU" dirty="0" err="1" smtClean="0"/>
              <a:t>експертність</a:t>
            </a:r>
            <a:r>
              <a:rPr lang="ru-RU" dirty="0" smtClean="0"/>
              <a:t> (консалтинг, </a:t>
            </a:r>
            <a:r>
              <a:rPr lang="en-US" dirty="0" smtClean="0"/>
              <a:t>IT-</a:t>
            </a:r>
            <a:r>
              <a:rPr lang="ru-RU" dirty="0" err="1" smtClean="0"/>
              <a:t>рішення</a:t>
            </a:r>
            <a:r>
              <a:rPr lang="ru-RU" dirty="0" smtClean="0"/>
              <a:t>, </a:t>
            </a:r>
            <a:r>
              <a:rPr lang="ru-RU" dirty="0" err="1" smtClean="0"/>
              <a:t>медичне</a:t>
            </a:r>
            <a:r>
              <a:rPr lang="ru-RU" dirty="0" smtClean="0"/>
              <a:t> </a:t>
            </a:r>
            <a:r>
              <a:rPr lang="ru-RU" dirty="0" err="1" smtClean="0"/>
              <a:t>обладнання</a:t>
            </a:r>
            <a:r>
              <a:rPr lang="ru-RU" dirty="0" smtClean="0"/>
              <a:t>).</a:t>
            </a:r>
          </a:p>
          <a:p>
            <a:r>
              <a:rPr lang="ru-RU" b="1" dirty="0" smtClean="0"/>
              <a:t>3. </a:t>
            </a:r>
            <a:r>
              <a:rPr lang="en-US" b="1" dirty="0" smtClean="0"/>
              <a:t>Push </a:t>
            </a:r>
            <a:r>
              <a:rPr lang="ru-RU" b="1" dirty="0" smtClean="0"/>
              <a:t>і </a:t>
            </a:r>
            <a:r>
              <a:rPr lang="en-US" b="1" dirty="0" smtClean="0"/>
              <a:t>Pull </a:t>
            </a:r>
            <a:r>
              <a:rPr lang="ru-RU" b="1" dirty="0" err="1" smtClean="0"/>
              <a:t>стратегії</a:t>
            </a:r>
            <a:endParaRPr lang="ru-RU" b="1" dirty="0" smtClean="0"/>
          </a:p>
          <a:p>
            <a:r>
              <a:rPr lang="en-US" dirty="0" smtClean="0"/>
              <a:t>Push (</a:t>
            </a:r>
            <a:r>
              <a:rPr lang="ru-RU" dirty="0" err="1" smtClean="0"/>
              <a:t>проштовхування</a:t>
            </a:r>
            <a:r>
              <a:rPr lang="ru-RU" dirty="0" smtClean="0"/>
              <a:t>): </a:t>
            </a:r>
            <a:r>
              <a:rPr lang="ru-RU" dirty="0" err="1" smtClean="0"/>
              <a:t>Активне</a:t>
            </a:r>
            <a:r>
              <a:rPr lang="ru-RU" dirty="0" smtClean="0"/>
              <a:t> </a:t>
            </a:r>
            <a:r>
              <a:rPr lang="ru-RU" dirty="0" err="1" smtClean="0"/>
              <a:t>просування</a:t>
            </a:r>
            <a:r>
              <a:rPr lang="ru-RU" dirty="0" smtClean="0"/>
              <a:t> товару до </a:t>
            </a:r>
            <a:r>
              <a:rPr lang="ru-RU" dirty="0" err="1" smtClean="0"/>
              <a:t>споживача</a:t>
            </a:r>
            <a:r>
              <a:rPr lang="ru-RU" dirty="0" smtClean="0"/>
              <a:t> через </a:t>
            </a:r>
            <a:r>
              <a:rPr lang="ru-RU" dirty="0" err="1" smtClean="0"/>
              <a:t>ланцюжок</a:t>
            </a:r>
            <a:r>
              <a:rPr lang="ru-RU" dirty="0" smtClean="0"/>
              <a:t> </a:t>
            </a:r>
            <a:r>
              <a:rPr lang="ru-RU" dirty="0" err="1" smtClean="0"/>
              <a:t>посередників</a:t>
            </a:r>
            <a:r>
              <a:rPr lang="ru-RU" dirty="0" smtClean="0"/>
              <a:t>.</a:t>
            </a:r>
          </a:p>
          <a:p>
            <a:r>
              <a:rPr lang="en-US" dirty="0" smtClean="0"/>
              <a:t>Pull (</a:t>
            </a:r>
            <a:r>
              <a:rPr lang="ru-RU" dirty="0" err="1" smtClean="0"/>
              <a:t>витягування</a:t>
            </a:r>
            <a:r>
              <a:rPr lang="ru-RU" dirty="0" smtClean="0"/>
              <a:t>): </a:t>
            </a:r>
            <a:r>
              <a:rPr lang="ru-RU" dirty="0" err="1" smtClean="0"/>
              <a:t>Створення</a:t>
            </a:r>
            <a:r>
              <a:rPr lang="ru-RU" dirty="0" smtClean="0"/>
              <a:t> </a:t>
            </a:r>
            <a:r>
              <a:rPr lang="ru-RU" dirty="0" err="1" smtClean="0"/>
              <a:t>попиту</a:t>
            </a:r>
            <a:r>
              <a:rPr lang="ru-RU" dirty="0" smtClean="0"/>
              <a:t> </a:t>
            </a:r>
            <a:r>
              <a:rPr lang="ru-RU" dirty="0" err="1" smtClean="0"/>
              <a:t>серед</a:t>
            </a:r>
            <a:r>
              <a:rPr lang="ru-RU" dirty="0" smtClean="0"/>
              <a:t> </a:t>
            </a:r>
            <a:r>
              <a:rPr lang="ru-RU" dirty="0" err="1" smtClean="0"/>
              <a:t>кінцевих</a:t>
            </a:r>
            <a:r>
              <a:rPr lang="ru-RU" dirty="0" smtClean="0"/>
              <a:t> </a:t>
            </a:r>
            <a:r>
              <a:rPr lang="ru-RU" dirty="0" err="1" smtClean="0"/>
              <a:t>споживачів</a:t>
            </a:r>
            <a:r>
              <a:rPr lang="ru-RU" dirty="0" smtClean="0"/>
              <a:t>, </a:t>
            </a:r>
            <a:r>
              <a:rPr lang="ru-RU" dirty="0" err="1" smtClean="0"/>
              <a:t>які</a:t>
            </a:r>
            <a:r>
              <a:rPr lang="ru-RU" dirty="0" smtClean="0"/>
              <a:t> </a:t>
            </a:r>
            <a:r>
              <a:rPr lang="ru-RU" dirty="0" err="1" smtClean="0"/>
              <a:t>самі</a:t>
            </a:r>
            <a:r>
              <a:rPr lang="ru-RU" dirty="0" smtClean="0"/>
              <a:t> “</a:t>
            </a:r>
            <a:r>
              <a:rPr lang="ru-RU" dirty="0" err="1" smtClean="0"/>
              <a:t>витягують</a:t>
            </a:r>
            <a:r>
              <a:rPr lang="ru-RU" dirty="0" smtClean="0"/>
              <a:t>” товар через канали </a:t>
            </a:r>
            <a:r>
              <a:rPr lang="ru-RU" dirty="0" err="1" smtClean="0"/>
              <a:t>дистрибуції</a:t>
            </a:r>
            <a:r>
              <a:rPr lang="ru-RU" dirty="0" smtClean="0"/>
              <a:t>.</a:t>
            </a:r>
          </a:p>
          <a:p>
            <a:r>
              <a:rPr lang="ru-RU" dirty="0" smtClean="0"/>
              <a:t>Для кого </a:t>
            </a:r>
            <a:r>
              <a:rPr lang="ru-RU" dirty="0" err="1" smtClean="0"/>
              <a:t>підходить</a:t>
            </a:r>
            <a:r>
              <a:rPr lang="ru-RU" dirty="0" smtClean="0"/>
              <a:t>: </a:t>
            </a:r>
            <a:r>
              <a:rPr lang="en-US" dirty="0" smtClean="0"/>
              <a:t>Push – </a:t>
            </a:r>
            <a:r>
              <a:rPr lang="ru-RU" dirty="0" err="1" smtClean="0"/>
              <a:t>нові</a:t>
            </a:r>
            <a:r>
              <a:rPr lang="ru-RU" dirty="0" smtClean="0"/>
              <a:t> </a:t>
            </a:r>
            <a:r>
              <a:rPr lang="ru-RU" dirty="0" err="1" smtClean="0"/>
              <a:t>товари</a:t>
            </a:r>
            <a:r>
              <a:rPr lang="ru-RU" dirty="0" smtClean="0"/>
              <a:t>, </a:t>
            </a:r>
            <a:r>
              <a:rPr lang="ru-RU" dirty="0" err="1" smtClean="0"/>
              <a:t>які</a:t>
            </a:r>
            <a:r>
              <a:rPr lang="ru-RU" dirty="0" smtClean="0"/>
              <a:t> не </a:t>
            </a:r>
            <a:r>
              <a:rPr lang="ru-RU" dirty="0" err="1" smtClean="0"/>
              <a:t>мають</a:t>
            </a:r>
            <a:r>
              <a:rPr lang="ru-RU" dirty="0" smtClean="0"/>
              <a:t> </a:t>
            </a:r>
            <a:r>
              <a:rPr lang="ru-RU" dirty="0" err="1" smtClean="0"/>
              <a:t>упізнаваності</a:t>
            </a:r>
            <a:r>
              <a:rPr lang="ru-RU" dirty="0" smtClean="0"/>
              <a:t>. </a:t>
            </a:r>
            <a:r>
              <a:rPr lang="en-US" dirty="0" smtClean="0"/>
              <a:t>Pull – </a:t>
            </a:r>
            <a:r>
              <a:rPr lang="ru-RU" dirty="0" err="1" smtClean="0"/>
              <a:t>відомі</a:t>
            </a:r>
            <a:r>
              <a:rPr lang="ru-RU" dirty="0" smtClean="0"/>
              <a:t> бренди з </a:t>
            </a:r>
            <a:r>
              <a:rPr lang="ru-RU" dirty="0" err="1" smtClean="0"/>
              <a:t>сильним</a:t>
            </a:r>
            <a:r>
              <a:rPr lang="ru-RU" dirty="0" smtClean="0"/>
              <a:t> маркетингом.</a:t>
            </a:r>
          </a:p>
          <a:p>
            <a:r>
              <a:rPr lang="ru-RU" b="1" dirty="0" smtClean="0"/>
              <a:t>4. </a:t>
            </a:r>
            <a:r>
              <a:rPr lang="ru-RU" b="1" dirty="0" err="1" smtClean="0"/>
              <a:t>Стратегічне</a:t>
            </a:r>
            <a:r>
              <a:rPr lang="ru-RU" b="1" dirty="0" smtClean="0"/>
              <a:t> партнерство</a:t>
            </a:r>
          </a:p>
          <a:p>
            <a:r>
              <a:rPr lang="ru-RU" dirty="0" smtClean="0"/>
              <a:t>Суть: </a:t>
            </a:r>
            <a:r>
              <a:rPr lang="ru-RU" dirty="0" err="1" smtClean="0"/>
              <a:t>Побудова</a:t>
            </a:r>
            <a:r>
              <a:rPr lang="ru-RU" dirty="0" smtClean="0"/>
              <a:t> </a:t>
            </a:r>
            <a:r>
              <a:rPr lang="ru-RU" dirty="0" err="1" smtClean="0"/>
              <a:t>довгострокових</a:t>
            </a:r>
            <a:r>
              <a:rPr lang="ru-RU" dirty="0" smtClean="0"/>
              <a:t> </a:t>
            </a:r>
            <a:r>
              <a:rPr lang="ru-RU" dirty="0" err="1" smtClean="0"/>
              <a:t>взаємовигідних</a:t>
            </a:r>
            <a:r>
              <a:rPr lang="ru-RU" dirty="0" smtClean="0"/>
              <a:t> </a:t>
            </a:r>
            <a:r>
              <a:rPr lang="ru-RU" dirty="0" err="1" smtClean="0"/>
              <a:t>відносин</a:t>
            </a:r>
            <a:r>
              <a:rPr lang="ru-RU" dirty="0" smtClean="0"/>
              <a:t> з </a:t>
            </a:r>
            <a:r>
              <a:rPr lang="ru-RU" dirty="0" err="1" smtClean="0"/>
              <a:t>клієнтами</a:t>
            </a:r>
            <a:r>
              <a:rPr lang="ru-RU" dirty="0" smtClean="0"/>
              <a:t>-партнерами.</a:t>
            </a:r>
          </a:p>
          <a:p>
            <a:r>
              <a:rPr lang="ru-RU" dirty="0" smtClean="0"/>
              <a:t>Для кого </a:t>
            </a:r>
            <a:r>
              <a:rPr lang="ru-RU" dirty="0" err="1" smtClean="0"/>
              <a:t>підходить</a:t>
            </a:r>
            <a:r>
              <a:rPr lang="ru-RU" dirty="0" smtClean="0"/>
              <a:t>: B2B-сегмент, де </a:t>
            </a:r>
            <a:r>
              <a:rPr lang="ru-RU" dirty="0" err="1" smtClean="0"/>
              <a:t>важливі</a:t>
            </a:r>
            <a:r>
              <a:rPr lang="ru-RU" dirty="0" smtClean="0"/>
              <a:t> </a:t>
            </a:r>
            <a:r>
              <a:rPr lang="ru-RU" dirty="0" err="1" smtClean="0"/>
              <a:t>довгострокові</a:t>
            </a:r>
            <a:r>
              <a:rPr lang="ru-RU" dirty="0" smtClean="0"/>
              <a:t> </a:t>
            </a:r>
            <a:r>
              <a:rPr lang="ru-RU" dirty="0" err="1" smtClean="0"/>
              <a:t>контракти</a:t>
            </a:r>
            <a:r>
              <a:rPr lang="ru-RU" dirty="0" smtClean="0"/>
              <a:t> та </a:t>
            </a:r>
            <a:r>
              <a:rPr lang="ru-RU" dirty="0" err="1" smtClean="0"/>
              <a:t>інтеграція</a:t>
            </a:r>
            <a:r>
              <a:rPr lang="ru-RU" dirty="0" smtClean="0"/>
              <a:t> </a:t>
            </a:r>
            <a:r>
              <a:rPr lang="ru-RU" dirty="0" err="1" smtClean="0"/>
              <a:t>бізнес-процесів</a:t>
            </a:r>
            <a:r>
              <a:rPr lang="ru-RU" dirty="0" smtClean="0"/>
              <a:t>.</a:t>
            </a:r>
          </a:p>
          <a:p>
            <a:r>
              <a:rPr lang="ru-RU" b="1" dirty="0" smtClean="0"/>
              <a:t>5. </a:t>
            </a:r>
            <a:r>
              <a:rPr lang="ru-RU" b="1" dirty="0" err="1" smtClean="0"/>
              <a:t>Продуктова</a:t>
            </a:r>
            <a:r>
              <a:rPr lang="ru-RU" b="1" dirty="0" smtClean="0"/>
              <a:t> </a:t>
            </a:r>
            <a:r>
              <a:rPr lang="ru-RU" b="1" dirty="0" err="1" smtClean="0"/>
              <a:t>стратегія</a:t>
            </a:r>
            <a:endParaRPr lang="ru-RU" b="1" dirty="0" smtClean="0"/>
          </a:p>
          <a:p>
            <a:r>
              <a:rPr lang="ru-RU" dirty="0" smtClean="0"/>
              <a:t>Суть: Фокус на </a:t>
            </a:r>
            <a:r>
              <a:rPr lang="ru-RU" dirty="0" err="1" smtClean="0"/>
              <a:t>унікальних</a:t>
            </a:r>
            <a:r>
              <a:rPr lang="ru-RU" dirty="0" smtClean="0"/>
              <a:t> </a:t>
            </a:r>
            <a:r>
              <a:rPr lang="ru-RU" dirty="0" err="1" smtClean="0"/>
              <a:t>властивостях</a:t>
            </a:r>
            <a:r>
              <a:rPr lang="ru-RU" dirty="0" smtClean="0"/>
              <a:t> продукту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послуги</a:t>
            </a:r>
            <a:r>
              <a:rPr lang="ru-RU" dirty="0" smtClean="0"/>
              <a:t>.</a:t>
            </a:r>
          </a:p>
          <a:p>
            <a:r>
              <a:rPr lang="ru-RU" dirty="0" smtClean="0"/>
              <a:t>Для кого </a:t>
            </a:r>
            <a:r>
              <a:rPr lang="ru-RU" dirty="0" err="1" smtClean="0"/>
              <a:t>підходить</a:t>
            </a:r>
            <a:r>
              <a:rPr lang="ru-RU" dirty="0" smtClean="0"/>
              <a:t>: </a:t>
            </a:r>
            <a:r>
              <a:rPr lang="ru-RU" dirty="0" err="1" smtClean="0"/>
              <a:t>Інноваційні</a:t>
            </a:r>
            <a:r>
              <a:rPr lang="ru-RU" dirty="0" smtClean="0"/>
              <a:t> </a:t>
            </a:r>
            <a:r>
              <a:rPr lang="ru-RU" dirty="0" err="1" smtClean="0"/>
              <a:t>компанії</a:t>
            </a:r>
            <a:r>
              <a:rPr lang="ru-RU" dirty="0" smtClean="0"/>
              <a:t> з продуктами,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мають</a:t>
            </a:r>
            <a:r>
              <a:rPr lang="ru-RU" dirty="0" smtClean="0"/>
              <a:t> </a:t>
            </a:r>
            <a:r>
              <a:rPr lang="ru-RU" dirty="0" err="1" smtClean="0"/>
              <a:t>явні</a:t>
            </a:r>
            <a:r>
              <a:rPr lang="ru-RU" dirty="0" smtClean="0"/>
              <a:t> </a:t>
            </a:r>
            <a:r>
              <a:rPr lang="ru-RU" dirty="0" err="1" smtClean="0"/>
              <a:t>конкурентні</a:t>
            </a:r>
            <a:r>
              <a:rPr lang="ru-RU" dirty="0" smtClean="0"/>
              <a:t> </a:t>
            </a:r>
            <a:r>
              <a:rPr lang="ru-RU" dirty="0" err="1" smtClean="0"/>
              <a:t>переваги</a:t>
            </a:r>
            <a:r>
              <a:rPr lang="ru-RU" dirty="0" smtClean="0"/>
              <a:t>.</a:t>
            </a:r>
          </a:p>
          <a:p>
            <a:r>
              <a:rPr lang="ru-RU" b="1" dirty="0" smtClean="0"/>
              <a:t>6. </a:t>
            </a:r>
            <a:r>
              <a:rPr lang="ru-RU" b="1" dirty="0" err="1" smtClean="0"/>
              <a:t>Агресивна</a:t>
            </a:r>
            <a:r>
              <a:rPr lang="ru-RU" b="1" dirty="0" smtClean="0"/>
              <a:t> </a:t>
            </a:r>
            <a:r>
              <a:rPr lang="ru-RU" b="1" dirty="0" err="1" smtClean="0"/>
              <a:t>стратегія</a:t>
            </a:r>
            <a:endParaRPr lang="ru-RU" b="1" dirty="0" smtClean="0"/>
          </a:p>
          <a:p>
            <a:r>
              <a:rPr lang="ru-RU" dirty="0" smtClean="0"/>
              <a:t>Суть: </a:t>
            </a:r>
            <a:r>
              <a:rPr lang="ru-RU" dirty="0" err="1" smtClean="0"/>
              <a:t>Швидке</a:t>
            </a:r>
            <a:r>
              <a:rPr lang="ru-RU" dirty="0" smtClean="0"/>
              <a:t> </a:t>
            </a:r>
            <a:r>
              <a:rPr lang="ru-RU" dirty="0" err="1" smtClean="0"/>
              <a:t>захоплення</a:t>
            </a:r>
            <a:r>
              <a:rPr lang="ru-RU" dirty="0" smtClean="0"/>
              <a:t> ринку за </a:t>
            </a:r>
            <a:r>
              <a:rPr lang="ru-RU" dirty="0" err="1" smtClean="0"/>
              <a:t>рахунок</a:t>
            </a:r>
            <a:r>
              <a:rPr lang="ru-RU" dirty="0" smtClean="0"/>
              <a:t> </a:t>
            </a:r>
            <a:r>
              <a:rPr lang="ru-RU" dirty="0" err="1" smtClean="0"/>
              <a:t>активних</a:t>
            </a:r>
            <a:r>
              <a:rPr lang="ru-RU" dirty="0" smtClean="0"/>
              <a:t> </a:t>
            </a:r>
            <a:r>
              <a:rPr lang="ru-RU" dirty="0" err="1" smtClean="0"/>
              <a:t>продажів</a:t>
            </a:r>
            <a:r>
              <a:rPr lang="ru-RU" dirty="0" smtClean="0"/>
              <a:t> і маркетингу.</a:t>
            </a:r>
          </a:p>
          <a:p>
            <a:r>
              <a:rPr lang="ru-RU" dirty="0" smtClean="0"/>
              <a:t>Для кого </a:t>
            </a:r>
            <a:r>
              <a:rPr lang="ru-RU" dirty="0" err="1" smtClean="0"/>
              <a:t>підходить</a:t>
            </a:r>
            <a:r>
              <a:rPr lang="ru-RU" dirty="0" smtClean="0"/>
              <a:t>: </a:t>
            </a:r>
            <a:r>
              <a:rPr lang="ru-RU" dirty="0" err="1" smtClean="0"/>
              <a:t>Стартапи</a:t>
            </a:r>
            <a:r>
              <a:rPr lang="ru-RU" dirty="0" smtClean="0"/>
              <a:t> з хорошим </a:t>
            </a:r>
            <a:r>
              <a:rPr lang="ru-RU" dirty="0" err="1" smtClean="0"/>
              <a:t>фінансуванням</a:t>
            </a:r>
            <a:r>
              <a:rPr lang="ru-RU" dirty="0" smtClean="0"/>
              <a:t>, </a:t>
            </a:r>
            <a:r>
              <a:rPr lang="ru-RU" dirty="0" err="1" smtClean="0"/>
              <a:t>компанії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виходять</a:t>
            </a:r>
            <a:r>
              <a:rPr lang="ru-RU" dirty="0" smtClean="0"/>
              <a:t> на </a:t>
            </a:r>
            <a:r>
              <a:rPr lang="ru-RU" dirty="0" err="1" smtClean="0"/>
              <a:t>нові</a:t>
            </a:r>
            <a:r>
              <a:rPr lang="ru-RU" dirty="0" smtClean="0"/>
              <a:t> ринки.</a:t>
            </a:r>
          </a:p>
          <a:p>
            <a:r>
              <a:rPr lang="en-US" b="1" dirty="0" smtClean="0"/>
              <a:t>7. Digital-</a:t>
            </a:r>
            <a:r>
              <a:rPr lang="ru-RU" b="1" dirty="0" err="1" smtClean="0"/>
              <a:t>стратегія</a:t>
            </a:r>
            <a:endParaRPr lang="ru-RU" b="1" dirty="0" smtClean="0"/>
          </a:p>
          <a:p>
            <a:r>
              <a:rPr lang="ru-RU" dirty="0" smtClean="0"/>
              <a:t>Суть: </a:t>
            </a:r>
            <a:r>
              <a:rPr lang="ru-RU" dirty="0" err="1" smtClean="0"/>
              <a:t>Використання</a:t>
            </a:r>
            <a:r>
              <a:rPr lang="ru-RU" dirty="0" smtClean="0"/>
              <a:t> </a:t>
            </a:r>
            <a:r>
              <a:rPr lang="ru-RU" dirty="0" err="1" smtClean="0"/>
              <a:t>цифрових</a:t>
            </a:r>
            <a:r>
              <a:rPr lang="ru-RU" dirty="0" smtClean="0"/>
              <a:t> </a:t>
            </a:r>
            <a:r>
              <a:rPr lang="ru-RU" dirty="0" err="1" smtClean="0"/>
              <a:t>каналів</a:t>
            </a:r>
            <a:r>
              <a:rPr lang="ru-RU" dirty="0" smtClean="0"/>
              <a:t> як основного </a:t>
            </a:r>
            <a:r>
              <a:rPr lang="ru-RU" dirty="0" err="1" smtClean="0"/>
              <a:t>джерела</a:t>
            </a:r>
            <a:r>
              <a:rPr lang="ru-RU" dirty="0" smtClean="0"/>
              <a:t> </a:t>
            </a:r>
            <a:r>
              <a:rPr lang="ru-RU" dirty="0" err="1" smtClean="0"/>
              <a:t>залучення</a:t>
            </a:r>
            <a:r>
              <a:rPr lang="ru-RU" dirty="0" smtClean="0"/>
              <a:t> і </a:t>
            </a:r>
            <a:r>
              <a:rPr lang="ru-RU" dirty="0" err="1" smtClean="0"/>
              <a:t>конвертації</a:t>
            </a:r>
            <a:r>
              <a:rPr lang="ru-RU" dirty="0" smtClean="0"/>
              <a:t> </a:t>
            </a:r>
            <a:r>
              <a:rPr lang="ru-RU" dirty="0" err="1" smtClean="0"/>
              <a:t>клієнтів</a:t>
            </a:r>
            <a:r>
              <a:rPr lang="ru-RU" dirty="0" smtClean="0"/>
              <a:t>.</a:t>
            </a:r>
          </a:p>
          <a:p>
            <a:r>
              <a:rPr lang="ru-RU" dirty="0" smtClean="0"/>
              <a:t>Для кого </a:t>
            </a:r>
            <a:r>
              <a:rPr lang="ru-RU" dirty="0" err="1" smtClean="0"/>
              <a:t>підходить</a:t>
            </a:r>
            <a:r>
              <a:rPr lang="ru-RU" dirty="0" smtClean="0"/>
              <a:t>: </a:t>
            </a:r>
            <a:r>
              <a:rPr lang="en-US" dirty="0" smtClean="0"/>
              <a:t>E-commerce, SaaS-</a:t>
            </a:r>
            <a:r>
              <a:rPr lang="ru-RU" dirty="0" err="1" smtClean="0"/>
              <a:t>рішення</a:t>
            </a:r>
            <a:r>
              <a:rPr lang="ru-RU" dirty="0" smtClean="0"/>
              <a:t>, </a:t>
            </a:r>
            <a:r>
              <a:rPr lang="ru-RU" dirty="0" err="1" smtClean="0"/>
              <a:t>інформаційні</a:t>
            </a:r>
            <a:r>
              <a:rPr lang="ru-RU" dirty="0" smtClean="0"/>
              <a:t> </a:t>
            </a:r>
            <a:r>
              <a:rPr lang="ru-RU" dirty="0" err="1" smtClean="0"/>
              <a:t>продукти</a:t>
            </a:r>
            <a:r>
              <a:rPr lang="ru-RU" dirty="0" smtClean="0"/>
              <a:t>, </a:t>
            </a:r>
            <a:r>
              <a:rPr lang="ru-RU" dirty="0" err="1" smtClean="0"/>
              <a:t>сучасні</a:t>
            </a:r>
            <a:r>
              <a:rPr lang="ru-RU" dirty="0" smtClean="0"/>
              <a:t> </a:t>
            </a:r>
            <a:r>
              <a:rPr lang="en-US" dirty="0" smtClean="0"/>
              <a:t>B2C-</a:t>
            </a:r>
            <a:r>
              <a:rPr lang="ru-RU" dirty="0" err="1" smtClean="0"/>
              <a:t>компанії</a:t>
            </a:r>
            <a:r>
              <a:rPr lang="ru-RU" dirty="0" smtClean="0"/>
              <a:t>.</a:t>
            </a:r>
          </a:p>
          <a:p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7577653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</TotalTime>
  <Words>2225</Words>
  <Application>Microsoft Office PowerPoint</Application>
  <PresentationFormat>Широкоэкранный</PresentationFormat>
  <Paragraphs>253</Paragraphs>
  <Slides>24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24</vt:i4>
      </vt:variant>
    </vt:vector>
  </HeadingPairs>
  <TitlesOfParts>
    <vt:vector size="29" baseType="lpstr">
      <vt:lpstr>Arial</vt:lpstr>
      <vt:lpstr>Calibri</vt:lpstr>
      <vt:lpstr>Calibri Light</vt:lpstr>
      <vt:lpstr>Wingdings</vt:lpstr>
      <vt:lpstr>Тема Office</vt:lpstr>
      <vt:lpstr>Стратегії та моделі управління продажем</vt:lpstr>
      <vt:lpstr>Стратегічна роль управління продажем</vt:lpstr>
      <vt:lpstr>Економ-сегмент: ставка на раціональність</vt:lpstr>
      <vt:lpstr>Преміум-сегмент: ставка на емоції</vt:lpstr>
      <vt:lpstr>B2B-сегмент: ROI та надійність</vt:lpstr>
      <vt:lpstr>Стратегія продажу в системі корпоративної та маркетингової стратегії</vt:lpstr>
      <vt:lpstr>Презентация PowerPoint</vt:lpstr>
      <vt:lpstr>Види стратегії продажу</vt:lpstr>
      <vt:lpstr>Презентация PowerPoint</vt:lpstr>
      <vt:lpstr>Приклад стратегії продажів </vt:lpstr>
      <vt:lpstr>Презентация PowerPoint</vt:lpstr>
      <vt:lpstr>Основні підходи до формування стратегії продажу</vt:lpstr>
      <vt:lpstr>Презентация PowerPoint</vt:lpstr>
      <vt:lpstr>Презентация PowerPoint</vt:lpstr>
      <vt:lpstr>Презентация PowerPoint</vt:lpstr>
      <vt:lpstr>Презентация PowerPoint</vt:lpstr>
      <vt:lpstr>Модель продажів приклади</vt:lpstr>
      <vt:lpstr>Презентация PowerPoint</vt:lpstr>
      <vt:lpstr>Як обрати підходящу модель продажів</vt:lpstr>
      <vt:lpstr>Помилки при розробці та реалізації стратегії продажу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Стратегії та моделі управління продажем</dc:title>
  <dc:creator>Valeria Tymoshyk</dc:creator>
  <cp:lastModifiedBy>Valeria Tymoshyk</cp:lastModifiedBy>
  <cp:revision>5</cp:revision>
  <dcterms:created xsi:type="dcterms:W3CDTF">2026-02-17T12:26:53Z</dcterms:created>
  <dcterms:modified xsi:type="dcterms:W3CDTF">2026-02-17T13:02:29Z</dcterms:modified>
</cp:coreProperties>
</file>