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6" r:id="rId2"/>
    <p:sldId id="258" r:id="rId3"/>
    <p:sldId id="259" r:id="rId4"/>
    <p:sldId id="257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53" autoAdjust="0"/>
    <p:restoredTop sz="62903" autoAdjust="0"/>
  </p:normalViewPr>
  <p:slideViewPr>
    <p:cSldViewPr>
      <p:cViewPr varScale="1">
        <p:scale>
          <a:sx n="44" d="100"/>
          <a:sy n="44" d="100"/>
        </p:scale>
        <p:origin x="-2100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226672-64C9-40F0-A5A9-FD5622AB7D8C}" type="datetimeFigureOut">
              <a:rPr lang="ru-RU" smtClean="0"/>
              <a:pPr/>
              <a:t>30.09.2016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4DFDB7-3855-4091-9732-5DA0BD675ED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4DFDB7-3855-4091-9732-5DA0BD675ED5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4DFDB7-3855-4091-9732-5DA0BD675ED5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4DFDB7-3855-4091-9732-5DA0BD675ED5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4DFDB7-3855-4091-9732-5DA0BD675ED5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9D75473A-1170-4D2F-9DA3-15C9A2236B64}" type="datetimeFigureOut">
              <a:rPr lang="ru-RU" smtClean="0"/>
              <a:pPr/>
              <a:t>30.09.2016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FEF50968-7960-424D-B3B6-4B56ECD9D0F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D75473A-1170-4D2F-9DA3-15C9A2236B64}" type="datetimeFigureOut">
              <a:rPr lang="ru-RU" smtClean="0"/>
              <a:pPr/>
              <a:t>30.09.2016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EF50968-7960-424D-B3B6-4B56ECD9D0F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9D75473A-1170-4D2F-9DA3-15C9A2236B64}" type="datetimeFigureOut">
              <a:rPr lang="ru-RU" smtClean="0"/>
              <a:pPr/>
              <a:t>30.09.2016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EF50968-7960-424D-B3B6-4B56ECD9D0F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D75473A-1170-4D2F-9DA3-15C9A2236B64}" type="datetimeFigureOut">
              <a:rPr lang="ru-RU" smtClean="0"/>
              <a:pPr/>
              <a:t>30.09.2016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EF50968-7960-424D-B3B6-4B56ECD9D0F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9D75473A-1170-4D2F-9DA3-15C9A2236B64}" type="datetimeFigureOut">
              <a:rPr lang="ru-RU" smtClean="0"/>
              <a:pPr/>
              <a:t>30.09.2016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FEF50968-7960-424D-B3B6-4B56ECD9D0F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D75473A-1170-4D2F-9DA3-15C9A2236B64}" type="datetimeFigureOut">
              <a:rPr lang="ru-RU" smtClean="0"/>
              <a:pPr/>
              <a:t>30.09.2016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EF50968-7960-424D-B3B6-4B56ECD9D0F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D75473A-1170-4D2F-9DA3-15C9A2236B64}" type="datetimeFigureOut">
              <a:rPr lang="ru-RU" smtClean="0"/>
              <a:pPr/>
              <a:t>30.09.2016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EF50968-7960-424D-B3B6-4B56ECD9D0F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D75473A-1170-4D2F-9DA3-15C9A2236B64}" type="datetimeFigureOut">
              <a:rPr lang="ru-RU" smtClean="0"/>
              <a:pPr/>
              <a:t>30.09.2016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EF50968-7960-424D-B3B6-4B56ECD9D0F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9D75473A-1170-4D2F-9DA3-15C9A2236B64}" type="datetimeFigureOut">
              <a:rPr lang="ru-RU" smtClean="0"/>
              <a:pPr/>
              <a:t>30.09.2016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EF50968-7960-424D-B3B6-4B56ECD9D0F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D75473A-1170-4D2F-9DA3-15C9A2236B64}" type="datetimeFigureOut">
              <a:rPr lang="ru-RU" smtClean="0"/>
              <a:pPr/>
              <a:t>30.09.2016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EF50968-7960-424D-B3B6-4B56ECD9D0F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D75473A-1170-4D2F-9DA3-15C9A2236B64}" type="datetimeFigureOut">
              <a:rPr lang="ru-RU" smtClean="0"/>
              <a:pPr/>
              <a:t>30.09.2016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EF50968-7960-424D-B3B6-4B56ECD9D0F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9D75473A-1170-4D2F-9DA3-15C9A2236B64}" type="datetimeFigureOut">
              <a:rPr lang="ru-RU" smtClean="0"/>
              <a:pPr/>
              <a:t>30.09.2016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FEF50968-7960-424D-B3B6-4B56ECD9D0F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88640"/>
            <a:ext cx="2699792" cy="6480720"/>
          </a:xfrm>
        </p:spPr>
        <p:txBody>
          <a:bodyPr anchor="ctr"/>
          <a:lstStyle/>
          <a:p>
            <a:pPr algn="ctr"/>
            <a:r>
              <a:rPr lang="uk-UA" dirty="0" smtClean="0"/>
              <a:t>Методи </a:t>
            </a:r>
            <a:r>
              <a:rPr lang="uk-UA" dirty="0" err="1" smtClean="0"/>
              <a:t>геоеко-логічних</a:t>
            </a:r>
            <a:r>
              <a:rPr lang="uk-UA" dirty="0" smtClean="0"/>
              <a:t> </a:t>
            </a:r>
            <a:r>
              <a:rPr lang="uk-UA" dirty="0" err="1" smtClean="0"/>
              <a:t>дослід-жень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915816" y="260648"/>
            <a:ext cx="5616624" cy="6048672"/>
          </a:xfrm>
        </p:spPr>
        <p:txBody>
          <a:bodyPr anchor="ctr">
            <a:normAutofit/>
          </a:bodyPr>
          <a:lstStyle/>
          <a:p>
            <a:pPr algn="ctr"/>
            <a:r>
              <a:rPr lang="ru-RU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Мета </a:t>
            </a:r>
            <a:r>
              <a:rPr lang="ru-RU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навчальної</a:t>
            </a:r>
            <a:r>
              <a:rPr lang="ru-RU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дисципліни</a:t>
            </a:r>
            <a:r>
              <a:rPr lang="ru-RU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</a:t>
            </a:r>
            <a:r>
              <a:rPr lang="ru-RU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формування</a:t>
            </a:r>
            <a:r>
              <a:rPr lang="ru-RU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цілісного</a:t>
            </a:r>
            <a:r>
              <a:rPr lang="ru-RU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уявлення</a:t>
            </a:r>
            <a:r>
              <a:rPr lang="ru-RU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про </a:t>
            </a:r>
            <a:r>
              <a:rPr lang="ru-RU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геоекологічне</a:t>
            </a:r>
            <a:r>
              <a:rPr lang="ru-RU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дослідження</a:t>
            </a:r>
            <a:r>
              <a:rPr lang="ru-RU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як вид </a:t>
            </a:r>
            <a:r>
              <a:rPr lang="ru-RU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наукоємної</a:t>
            </a:r>
            <a:r>
              <a:rPr lang="ru-RU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практично-орієнтованої</a:t>
            </a:r>
            <a:r>
              <a:rPr lang="ru-RU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діяльності</a:t>
            </a:r>
            <a:r>
              <a:rPr lang="ru-RU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</a:t>
            </a:r>
            <a:r>
              <a:rPr lang="ru-RU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закладання</a:t>
            </a:r>
            <a:r>
              <a:rPr lang="ru-RU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підґрунтя</a:t>
            </a:r>
            <a:r>
              <a:rPr lang="ru-RU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для </a:t>
            </a:r>
            <a:r>
              <a:rPr lang="ru-RU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подальшого</a:t>
            </a:r>
            <a:r>
              <a:rPr lang="ru-RU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професійного</a:t>
            </a:r>
            <a:r>
              <a:rPr lang="ru-RU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самовдосконалення</a:t>
            </a:r>
            <a:r>
              <a:rPr lang="ru-RU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</a:p>
          <a:p>
            <a:pPr algn="ctr"/>
            <a:endParaRPr lang="ru-RU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88640"/>
            <a:ext cx="2699792" cy="6480720"/>
          </a:xfrm>
        </p:spPr>
        <p:txBody>
          <a:bodyPr anchor="ctr"/>
          <a:lstStyle/>
          <a:p>
            <a:pPr algn="ctr"/>
            <a:r>
              <a:rPr lang="uk-UA" dirty="0" smtClean="0"/>
              <a:t>Методи </a:t>
            </a:r>
            <a:r>
              <a:rPr lang="uk-UA" dirty="0" err="1" smtClean="0"/>
              <a:t>геоеко-логічних</a:t>
            </a:r>
            <a:r>
              <a:rPr lang="uk-UA" dirty="0" smtClean="0"/>
              <a:t> </a:t>
            </a:r>
            <a:r>
              <a:rPr lang="uk-UA" dirty="0" err="1" smtClean="0"/>
              <a:t>дослід-жень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987824" y="0"/>
            <a:ext cx="5616624" cy="6309320"/>
          </a:xfrm>
        </p:spPr>
        <p:txBody>
          <a:bodyPr anchor="ctr">
            <a:normAutofit fontScale="70000" lnSpcReduction="20000"/>
          </a:bodyPr>
          <a:lstStyle/>
          <a:p>
            <a:pPr algn="ctr"/>
            <a:r>
              <a:rPr lang="ru-RU" dirty="0" smtClean="0">
                <a:solidFill>
                  <a:srgbClr val="FFFF00"/>
                </a:solidFill>
              </a:rPr>
              <a:t>Предмет </a:t>
            </a:r>
            <a:r>
              <a:rPr lang="ru-RU" dirty="0" err="1" smtClean="0">
                <a:solidFill>
                  <a:srgbClr val="FFFF00"/>
                </a:solidFill>
              </a:rPr>
              <a:t>навчальної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дисципліни</a:t>
            </a:r>
            <a:r>
              <a:rPr lang="ru-RU" dirty="0" smtClean="0">
                <a:solidFill>
                  <a:srgbClr val="FFFF00"/>
                </a:solidFill>
              </a:rPr>
              <a:t> – </a:t>
            </a:r>
            <a:r>
              <a:rPr lang="ru-RU" dirty="0" err="1" smtClean="0">
                <a:solidFill>
                  <a:srgbClr val="FFFF00"/>
                </a:solidFill>
              </a:rPr>
              <a:t>теоретико-методологічні</a:t>
            </a:r>
            <a:r>
              <a:rPr lang="ru-RU" dirty="0" smtClean="0">
                <a:solidFill>
                  <a:srgbClr val="FFFF00"/>
                </a:solidFill>
              </a:rPr>
              <a:t> засади, </a:t>
            </a:r>
            <a:r>
              <a:rPr lang="ru-RU" dirty="0" err="1" smtClean="0">
                <a:solidFill>
                  <a:srgbClr val="FFFF00"/>
                </a:solidFill>
              </a:rPr>
              <a:t>методи</a:t>
            </a:r>
            <a:r>
              <a:rPr lang="ru-RU" dirty="0" smtClean="0">
                <a:solidFill>
                  <a:srgbClr val="FFFF00"/>
                </a:solidFill>
              </a:rPr>
              <a:t>, </a:t>
            </a:r>
            <a:r>
              <a:rPr lang="ru-RU" dirty="0" err="1" smtClean="0">
                <a:solidFill>
                  <a:srgbClr val="FFFF00"/>
                </a:solidFill>
              </a:rPr>
              <a:t>прийоми</a:t>
            </a:r>
            <a:r>
              <a:rPr lang="ru-RU" dirty="0" smtClean="0">
                <a:solidFill>
                  <a:srgbClr val="FFFF00"/>
                </a:solidFill>
              </a:rPr>
              <a:t>, </a:t>
            </a:r>
            <a:r>
              <a:rPr lang="ru-RU" dirty="0" err="1" smtClean="0">
                <a:solidFill>
                  <a:srgbClr val="FFFF00"/>
                </a:solidFill>
              </a:rPr>
              <a:t>інструменти</a:t>
            </a:r>
            <a:r>
              <a:rPr lang="ru-RU" dirty="0" smtClean="0">
                <a:solidFill>
                  <a:srgbClr val="FFFF00"/>
                </a:solidFill>
              </a:rPr>
              <a:t> та </a:t>
            </a:r>
            <a:r>
              <a:rPr lang="ru-RU" dirty="0" err="1" smtClean="0">
                <a:solidFill>
                  <a:srgbClr val="FFFF00"/>
                </a:solidFill>
              </a:rPr>
              <a:t>прикладне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значення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сучасних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геоекологічних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досліджень</a:t>
            </a:r>
            <a:r>
              <a:rPr lang="ru-RU" dirty="0" smtClean="0">
                <a:solidFill>
                  <a:srgbClr val="FFFF00"/>
                </a:solidFill>
              </a:rPr>
              <a:t>. </a:t>
            </a:r>
          </a:p>
          <a:p>
            <a:pPr algn="ctr"/>
            <a:r>
              <a:rPr lang="ru-RU" dirty="0" smtClean="0">
                <a:solidFill>
                  <a:srgbClr val="FFFF00"/>
                </a:solidFill>
              </a:rPr>
              <a:t>З </a:t>
            </a:r>
            <a:r>
              <a:rPr lang="ru-RU" dirty="0" err="1" smtClean="0">
                <a:solidFill>
                  <a:srgbClr val="FFFF00"/>
                </a:solidFill>
              </a:rPr>
              <a:t>огляду</a:t>
            </a:r>
            <a:r>
              <a:rPr lang="ru-RU" dirty="0" smtClean="0">
                <a:solidFill>
                  <a:srgbClr val="FFFF00"/>
                </a:solidFill>
              </a:rPr>
              <a:t> на </a:t>
            </a:r>
            <a:r>
              <a:rPr lang="ru-RU" dirty="0" err="1" smtClean="0">
                <a:solidFill>
                  <a:srgbClr val="FFFF00"/>
                </a:solidFill>
              </a:rPr>
              <a:t>вищевикладене</a:t>
            </a:r>
            <a:r>
              <a:rPr lang="ru-RU" dirty="0" smtClean="0">
                <a:solidFill>
                  <a:srgbClr val="FFFF00"/>
                </a:solidFill>
              </a:rPr>
              <a:t>, </a:t>
            </a:r>
            <a:r>
              <a:rPr lang="ru-RU" dirty="0" err="1" smtClean="0">
                <a:solidFill>
                  <a:srgbClr val="FFFF00"/>
                </a:solidFill>
              </a:rPr>
              <a:t>завдання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навчальної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дисципліни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можна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сформулювати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наступним</a:t>
            </a:r>
            <a:r>
              <a:rPr lang="ru-RU" dirty="0" smtClean="0">
                <a:solidFill>
                  <a:srgbClr val="FFFF00"/>
                </a:solidFill>
              </a:rPr>
              <a:t> чином: </a:t>
            </a:r>
          </a:p>
          <a:p>
            <a:pPr algn="ctr"/>
            <a:r>
              <a:rPr lang="ru-RU" dirty="0" smtClean="0">
                <a:solidFill>
                  <a:srgbClr val="FFFF00"/>
                </a:solidFill>
              </a:rPr>
              <a:t> </a:t>
            </a:r>
            <a:r>
              <a:rPr lang="ru-RU" dirty="0" err="1" smtClean="0">
                <a:solidFill>
                  <a:srgbClr val="FFFF00"/>
                </a:solidFill>
              </a:rPr>
              <a:t>викласти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теоретико-методологічні</a:t>
            </a:r>
            <a:r>
              <a:rPr lang="ru-RU" dirty="0" smtClean="0">
                <a:solidFill>
                  <a:srgbClr val="FFFF00"/>
                </a:solidFill>
              </a:rPr>
              <a:t> засади </a:t>
            </a:r>
            <a:r>
              <a:rPr lang="ru-RU" dirty="0" err="1" smtClean="0">
                <a:solidFill>
                  <a:srgbClr val="FFFF00"/>
                </a:solidFill>
              </a:rPr>
              <a:t>геоекологічних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досліджень</a:t>
            </a:r>
            <a:r>
              <a:rPr lang="ru-RU" dirty="0" smtClean="0">
                <a:solidFill>
                  <a:srgbClr val="FFFF00"/>
                </a:solidFill>
              </a:rPr>
              <a:t>; </a:t>
            </a:r>
          </a:p>
          <a:p>
            <a:pPr algn="ctr"/>
            <a:r>
              <a:rPr lang="ru-RU" dirty="0" smtClean="0">
                <a:solidFill>
                  <a:srgbClr val="FFFF00"/>
                </a:solidFill>
              </a:rPr>
              <a:t> </a:t>
            </a:r>
            <a:r>
              <a:rPr lang="ru-RU" dirty="0" err="1" smtClean="0">
                <a:solidFill>
                  <a:srgbClr val="FFFF00"/>
                </a:solidFill>
              </a:rPr>
              <a:t>сприяти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опануванню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підходів</a:t>
            </a:r>
            <a:r>
              <a:rPr lang="ru-RU" dirty="0" smtClean="0">
                <a:solidFill>
                  <a:srgbClr val="FFFF00"/>
                </a:solidFill>
              </a:rPr>
              <a:t>, </a:t>
            </a:r>
            <a:r>
              <a:rPr lang="ru-RU" dirty="0" err="1" smtClean="0">
                <a:solidFill>
                  <a:srgbClr val="FFFF00"/>
                </a:solidFill>
              </a:rPr>
              <a:t>методів</a:t>
            </a:r>
            <a:r>
              <a:rPr lang="ru-RU" dirty="0" smtClean="0">
                <a:solidFill>
                  <a:srgbClr val="FFFF00"/>
                </a:solidFill>
              </a:rPr>
              <a:t> та </a:t>
            </a:r>
            <a:r>
              <a:rPr lang="ru-RU" dirty="0" err="1" smtClean="0">
                <a:solidFill>
                  <a:srgbClr val="FFFF00"/>
                </a:solidFill>
              </a:rPr>
              <a:t>прийомів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узагальнення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і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обробки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вихідної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інформації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та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даних</a:t>
            </a:r>
            <a:r>
              <a:rPr lang="ru-RU" dirty="0" smtClean="0">
                <a:solidFill>
                  <a:srgbClr val="FFFF00"/>
                </a:solidFill>
              </a:rPr>
              <a:t>, в т.ч. </a:t>
            </a:r>
            <a:r>
              <a:rPr lang="ru-RU" dirty="0" err="1" smtClean="0">
                <a:solidFill>
                  <a:srgbClr val="FFFF00"/>
                </a:solidFill>
              </a:rPr>
              <a:t>цифрових</a:t>
            </a:r>
            <a:r>
              <a:rPr lang="ru-RU" dirty="0" smtClean="0">
                <a:solidFill>
                  <a:srgbClr val="FFFF00"/>
                </a:solidFill>
              </a:rPr>
              <a:t>; </a:t>
            </a:r>
          </a:p>
          <a:p>
            <a:pPr algn="ctr"/>
            <a:r>
              <a:rPr lang="ru-RU" dirty="0" smtClean="0">
                <a:solidFill>
                  <a:srgbClr val="FFFF00"/>
                </a:solidFill>
              </a:rPr>
              <a:t> </a:t>
            </a:r>
            <a:r>
              <a:rPr lang="ru-RU" dirty="0" err="1" smtClean="0">
                <a:solidFill>
                  <a:srgbClr val="FFFF00"/>
                </a:solidFill>
              </a:rPr>
              <a:t>розглянути</a:t>
            </a:r>
            <a:r>
              <a:rPr lang="ru-RU" dirty="0" smtClean="0">
                <a:solidFill>
                  <a:srgbClr val="FFFF00"/>
                </a:solidFill>
              </a:rPr>
              <a:t> систему </a:t>
            </a:r>
            <a:r>
              <a:rPr lang="ru-RU" dirty="0" err="1" smtClean="0">
                <a:solidFill>
                  <a:srgbClr val="FFFF00"/>
                </a:solidFill>
              </a:rPr>
              <a:t>методичних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прийомів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польових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геоекологічних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досліджень</a:t>
            </a:r>
            <a:r>
              <a:rPr lang="ru-RU" dirty="0" smtClean="0">
                <a:solidFill>
                  <a:srgbClr val="FFFF00"/>
                </a:solidFill>
              </a:rPr>
              <a:t>; </a:t>
            </a:r>
          </a:p>
          <a:p>
            <a:pPr algn="ctr"/>
            <a:r>
              <a:rPr lang="ru-RU" dirty="0" smtClean="0">
                <a:solidFill>
                  <a:srgbClr val="FFFF00"/>
                </a:solidFill>
              </a:rPr>
              <a:t> </a:t>
            </a:r>
            <a:r>
              <a:rPr lang="ru-RU" dirty="0" err="1" smtClean="0">
                <a:solidFill>
                  <a:srgbClr val="FFFF00"/>
                </a:solidFill>
              </a:rPr>
              <a:t>ознайомити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із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змістом</a:t>
            </a:r>
            <a:r>
              <a:rPr lang="ru-RU" dirty="0" smtClean="0">
                <a:solidFill>
                  <a:srgbClr val="FFFF00"/>
                </a:solidFill>
              </a:rPr>
              <a:t> та </a:t>
            </a:r>
            <a:r>
              <a:rPr lang="ru-RU" dirty="0" err="1" smtClean="0">
                <a:solidFill>
                  <a:srgbClr val="FFFF00"/>
                </a:solidFill>
              </a:rPr>
              <a:t>практичним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значенням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прикладних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геоекологічних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досліджень</a:t>
            </a:r>
            <a:r>
              <a:rPr lang="ru-RU" dirty="0" smtClean="0">
                <a:solidFill>
                  <a:srgbClr val="FFFF00"/>
                </a:solidFill>
              </a:rPr>
              <a:t>. </a:t>
            </a:r>
          </a:p>
          <a:p>
            <a:pPr algn="ctr"/>
            <a:endParaRPr lang="ru-RU" dirty="0" smtClean="0">
              <a:solidFill>
                <a:srgbClr val="FFFF00"/>
              </a:solidFill>
            </a:endParaRPr>
          </a:p>
          <a:p>
            <a:pPr algn="ctr"/>
            <a:r>
              <a:rPr lang="ru-RU" dirty="0" err="1" smtClean="0">
                <a:solidFill>
                  <a:srgbClr val="FFFF00"/>
                </a:solidFill>
              </a:rPr>
              <a:t>Вимоги</a:t>
            </a:r>
            <a:r>
              <a:rPr lang="ru-RU" dirty="0" smtClean="0">
                <a:solidFill>
                  <a:srgbClr val="FFFF00"/>
                </a:solidFill>
              </a:rPr>
              <a:t> до </a:t>
            </a:r>
            <a:r>
              <a:rPr lang="ru-RU" dirty="0" err="1" smtClean="0">
                <a:solidFill>
                  <a:srgbClr val="FFFF00"/>
                </a:solidFill>
              </a:rPr>
              <a:t>знань</a:t>
            </a:r>
            <a:r>
              <a:rPr lang="ru-RU" dirty="0" smtClean="0">
                <a:solidFill>
                  <a:srgbClr val="FFFF00"/>
                </a:solidFill>
              </a:rPr>
              <a:t> та </a:t>
            </a:r>
            <a:r>
              <a:rPr lang="ru-RU" dirty="0" err="1" smtClean="0">
                <a:solidFill>
                  <a:srgbClr val="FFFF00"/>
                </a:solidFill>
              </a:rPr>
              <a:t>вмінь</a:t>
            </a:r>
            <a:r>
              <a:rPr lang="ru-RU" dirty="0" smtClean="0">
                <a:solidFill>
                  <a:srgbClr val="FFFF00"/>
                </a:solidFill>
              </a:rPr>
              <a:t>. В </a:t>
            </a:r>
            <a:r>
              <a:rPr lang="ru-RU" dirty="0" err="1" smtClean="0">
                <a:solidFill>
                  <a:srgbClr val="FFFF00"/>
                </a:solidFill>
              </a:rPr>
              <a:t>результаті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вивчення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дисципліни</a:t>
            </a:r>
            <a:r>
              <a:rPr lang="ru-RU" dirty="0" smtClean="0">
                <a:solidFill>
                  <a:srgbClr val="FFFF00"/>
                </a:solidFill>
              </a:rPr>
              <a:t> студент повинен </a:t>
            </a:r>
            <a:r>
              <a:rPr lang="ru-RU" i="1" dirty="0" smtClean="0">
                <a:solidFill>
                  <a:srgbClr val="FFFF00"/>
                </a:solidFill>
              </a:rPr>
              <a:t>знати: </a:t>
            </a:r>
          </a:p>
          <a:p>
            <a:pPr algn="ctr"/>
            <a:r>
              <a:rPr lang="ru-RU" dirty="0" smtClean="0">
                <a:solidFill>
                  <a:srgbClr val="FFFF00"/>
                </a:solidFill>
              </a:rPr>
              <a:t> </a:t>
            </a:r>
            <a:r>
              <a:rPr lang="ru-RU" dirty="0" err="1" smtClean="0">
                <a:solidFill>
                  <a:srgbClr val="FFFF00"/>
                </a:solidFill>
              </a:rPr>
              <a:t>трансдисциплінарне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значення</a:t>
            </a:r>
            <a:r>
              <a:rPr lang="ru-RU" dirty="0" smtClean="0">
                <a:solidFill>
                  <a:srgbClr val="FFFF00"/>
                </a:solidFill>
              </a:rPr>
              <a:t>, систему </a:t>
            </a:r>
            <a:r>
              <a:rPr lang="ru-RU" dirty="0" err="1" smtClean="0">
                <a:solidFill>
                  <a:srgbClr val="FFFF00"/>
                </a:solidFill>
              </a:rPr>
              <a:t>методів</a:t>
            </a:r>
            <a:r>
              <a:rPr lang="ru-RU" dirty="0" smtClean="0">
                <a:solidFill>
                  <a:srgbClr val="FFFF00"/>
                </a:solidFill>
              </a:rPr>
              <a:t> та структуру </a:t>
            </a:r>
            <a:r>
              <a:rPr lang="ru-RU" dirty="0" err="1" smtClean="0">
                <a:solidFill>
                  <a:srgbClr val="FFFF00"/>
                </a:solidFill>
              </a:rPr>
              <a:t>геоекологічного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дослідження</a:t>
            </a:r>
            <a:r>
              <a:rPr lang="ru-RU" dirty="0" smtClean="0">
                <a:solidFill>
                  <a:srgbClr val="FFFF00"/>
                </a:solidFill>
              </a:rPr>
              <a:t>; </a:t>
            </a:r>
          </a:p>
          <a:p>
            <a:pPr algn="ctr"/>
            <a:r>
              <a:rPr lang="ru-RU" dirty="0" smtClean="0">
                <a:solidFill>
                  <a:srgbClr val="FFFF00"/>
                </a:solidFill>
              </a:rPr>
              <a:t> </a:t>
            </a:r>
            <a:r>
              <a:rPr lang="ru-RU" dirty="0" err="1" smtClean="0">
                <a:solidFill>
                  <a:srgbClr val="FFFF00"/>
                </a:solidFill>
              </a:rPr>
              <a:t>основні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види</a:t>
            </a:r>
            <a:r>
              <a:rPr lang="ru-RU" dirty="0" smtClean="0">
                <a:solidFill>
                  <a:srgbClr val="FFFF00"/>
                </a:solidFill>
              </a:rPr>
              <a:t>, </a:t>
            </a:r>
            <a:r>
              <a:rPr lang="ru-RU" dirty="0" err="1" smtClean="0">
                <a:solidFill>
                  <a:srgbClr val="FFFF00"/>
                </a:solidFill>
              </a:rPr>
              <a:t>властивості</a:t>
            </a:r>
            <a:r>
              <a:rPr lang="ru-RU" dirty="0" smtClean="0">
                <a:solidFill>
                  <a:srgbClr val="FFFF00"/>
                </a:solidFill>
              </a:rPr>
              <a:t> та </a:t>
            </a:r>
            <a:r>
              <a:rPr lang="ru-RU" dirty="0" err="1" smtClean="0">
                <a:solidFill>
                  <a:srgbClr val="FFFF00"/>
                </a:solidFill>
              </a:rPr>
              <a:t>методи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аналізу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інформації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та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даних</a:t>
            </a:r>
            <a:r>
              <a:rPr lang="ru-RU" dirty="0" smtClean="0">
                <a:solidFill>
                  <a:srgbClr val="FFFF00"/>
                </a:solidFill>
              </a:rPr>
              <a:t>, </a:t>
            </a:r>
            <a:r>
              <a:rPr lang="ru-RU" dirty="0" err="1" smtClean="0">
                <a:solidFill>
                  <a:srgbClr val="FFFF00"/>
                </a:solidFill>
              </a:rPr>
              <a:t>що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використовуються</a:t>
            </a:r>
            <a:r>
              <a:rPr lang="ru-RU" dirty="0" smtClean="0">
                <a:solidFill>
                  <a:srgbClr val="FFFF00"/>
                </a:solidFill>
              </a:rPr>
              <a:t> в </a:t>
            </a:r>
            <a:r>
              <a:rPr lang="ru-RU" dirty="0" err="1" smtClean="0">
                <a:solidFill>
                  <a:srgbClr val="FFFF00"/>
                </a:solidFill>
              </a:rPr>
              <a:t>геоекологічних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дослідженнях</a:t>
            </a:r>
            <a:r>
              <a:rPr lang="ru-RU" dirty="0" smtClean="0">
                <a:solidFill>
                  <a:srgbClr val="FFFF00"/>
                </a:solidFill>
              </a:rPr>
              <a:t>; </a:t>
            </a:r>
          </a:p>
          <a:p>
            <a:pPr algn="ctr"/>
            <a:r>
              <a:rPr lang="ru-RU" dirty="0" smtClean="0">
                <a:solidFill>
                  <a:srgbClr val="FFFF00"/>
                </a:solidFill>
              </a:rPr>
              <a:t> </a:t>
            </a:r>
            <a:r>
              <a:rPr lang="ru-RU" dirty="0" err="1" smtClean="0">
                <a:solidFill>
                  <a:srgbClr val="FFFF00"/>
                </a:solidFill>
              </a:rPr>
              <a:t>особливості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організації</a:t>
            </a:r>
            <a:r>
              <a:rPr lang="ru-RU" dirty="0" smtClean="0">
                <a:solidFill>
                  <a:srgbClr val="FFFF00"/>
                </a:solidFill>
              </a:rPr>
              <a:t> та </a:t>
            </a:r>
            <a:r>
              <a:rPr lang="ru-RU" dirty="0" err="1" smtClean="0">
                <a:solidFill>
                  <a:srgbClr val="FFFF00"/>
                </a:solidFill>
              </a:rPr>
              <a:t>змісту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експедиційних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і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стаціонарних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геоекологічних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досліджень</a:t>
            </a:r>
            <a:r>
              <a:rPr lang="ru-RU" dirty="0" smtClean="0">
                <a:solidFill>
                  <a:srgbClr val="FFFF00"/>
                </a:solidFill>
              </a:rPr>
              <a:t>; </a:t>
            </a:r>
          </a:p>
          <a:p>
            <a:pPr algn="ctr"/>
            <a:r>
              <a:rPr lang="ru-RU" dirty="0" smtClean="0">
                <a:solidFill>
                  <a:srgbClr val="FFFF00"/>
                </a:solidFill>
              </a:rPr>
              <a:t> роль </a:t>
            </a:r>
            <a:r>
              <a:rPr lang="ru-RU" dirty="0" err="1" smtClean="0">
                <a:solidFill>
                  <a:srgbClr val="FFFF00"/>
                </a:solidFill>
              </a:rPr>
              <a:t>прикладних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геоекологічних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досліджень</a:t>
            </a:r>
            <a:r>
              <a:rPr lang="ru-RU" dirty="0" smtClean="0">
                <a:solidFill>
                  <a:srgbClr val="FFFF00"/>
                </a:solidFill>
              </a:rPr>
              <a:t> в </a:t>
            </a:r>
            <a:r>
              <a:rPr lang="ru-RU" dirty="0" err="1" smtClean="0">
                <a:solidFill>
                  <a:srgbClr val="FFFF00"/>
                </a:solidFill>
              </a:rPr>
              <a:t>реалізації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сталого</a:t>
            </a:r>
            <a:r>
              <a:rPr lang="ru-RU" dirty="0" smtClean="0">
                <a:solidFill>
                  <a:srgbClr val="FFFF00"/>
                </a:solidFill>
              </a:rPr>
              <a:t> менеджменту </a:t>
            </a:r>
            <a:r>
              <a:rPr lang="ru-RU" dirty="0" err="1" smtClean="0">
                <a:solidFill>
                  <a:srgbClr val="FFFF00"/>
                </a:solidFill>
              </a:rPr>
              <a:t>ландшафтів</a:t>
            </a:r>
            <a:r>
              <a:rPr lang="ru-RU" dirty="0" smtClean="0">
                <a:solidFill>
                  <a:srgbClr val="FFFF00"/>
                </a:solidFill>
              </a:rPr>
              <a:t>. </a:t>
            </a:r>
          </a:p>
          <a:p>
            <a:pPr algn="ctr"/>
            <a:endParaRPr lang="ru-RU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88640"/>
            <a:ext cx="2699792" cy="6480720"/>
          </a:xfrm>
        </p:spPr>
        <p:txBody>
          <a:bodyPr anchor="ctr"/>
          <a:lstStyle/>
          <a:p>
            <a:pPr algn="ctr"/>
            <a:r>
              <a:rPr lang="uk-UA" dirty="0" smtClean="0"/>
              <a:t>Методи </a:t>
            </a:r>
            <a:r>
              <a:rPr lang="uk-UA" dirty="0" err="1" smtClean="0"/>
              <a:t>геоеко-логічних</a:t>
            </a:r>
            <a:r>
              <a:rPr lang="uk-UA" dirty="0" smtClean="0"/>
              <a:t> </a:t>
            </a:r>
            <a:r>
              <a:rPr lang="uk-UA" dirty="0" err="1" smtClean="0"/>
              <a:t>дослід-жень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987824" y="260648"/>
            <a:ext cx="5616624" cy="6048672"/>
          </a:xfrm>
        </p:spPr>
        <p:txBody>
          <a:bodyPr anchor="ctr">
            <a:normAutofit/>
          </a:bodyPr>
          <a:lstStyle/>
          <a:p>
            <a:pPr algn="ctr"/>
            <a:r>
              <a:rPr lang="ru-RU" dirty="0" err="1" smtClean="0">
                <a:solidFill>
                  <a:srgbClr val="FFFF00"/>
                </a:solidFill>
              </a:rPr>
              <a:t>Вимоги</a:t>
            </a:r>
            <a:r>
              <a:rPr lang="ru-RU" dirty="0" smtClean="0">
                <a:solidFill>
                  <a:srgbClr val="FFFF00"/>
                </a:solidFill>
              </a:rPr>
              <a:t> до </a:t>
            </a:r>
            <a:r>
              <a:rPr lang="ru-RU" dirty="0" err="1" smtClean="0">
                <a:solidFill>
                  <a:srgbClr val="FFFF00"/>
                </a:solidFill>
              </a:rPr>
              <a:t>знань</a:t>
            </a:r>
            <a:r>
              <a:rPr lang="ru-RU" dirty="0" smtClean="0">
                <a:solidFill>
                  <a:srgbClr val="FFFF00"/>
                </a:solidFill>
              </a:rPr>
              <a:t> та </a:t>
            </a:r>
            <a:r>
              <a:rPr lang="ru-RU" dirty="0" err="1" smtClean="0">
                <a:solidFill>
                  <a:srgbClr val="FFFF00"/>
                </a:solidFill>
              </a:rPr>
              <a:t>вмінь</a:t>
            </a:r>
            <a:r>
              <a:rPr lang="ru-RU" dirty="0" smtClean="0">
                <a:solidFill>
                  <a:srgbClr val="FFFF00"/>
                </a:solidFill>
              </a:rPr>
              <a:t>. В </a:t>
            </a:r>
            <a:r>
              <a:rPr lang="ru-RU" dirty="0" err="1" smtClean="0">
                <a:solidFill>
                  <a:srgbClr val="FFFF00"/>
                </a:solidFill>
              </a:rPr>
              <a:t>результаті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вивчення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дисципліни</a:t>
            </a:r>
            <a:r>
              <a:rPr lang="ru-RU" dirty="0" smtClean="0">
                <a:solidFill>
                  <a:srgbClr val="FFFF00"/>
                </a:solidFill>
              </a:rPr>
              <a:t> студент повинен </a:t>
            </a:r>
            <a:r>
              <a:rPr lang="ru-RU" i="1" dirty="0" smtClean="0">
                <a:solidFill>
                  <a:schemeClr val="bg1"/>
                </a:solidFill>
              </a:rPr>
              <a:t>знати: </a:t>
            </a:r>
          </a:p>
          <a:p>
            <a:pPr algn="ctr"/>
            <a:r>
              <a:rPr lang="ru-RU" dirty="0" smtClean="0">
                <a:solidFill>
                  <a:srgbClr val="FFFF00"/>
                </a:solidFill>
              </a:rPr>
              <a:t> </a:t>
            </a:r>
            <a:r>
              <a:rPr lang="ru-RU" dirty="0" err="1" smtClean="0">
                <a:solidFill>
                  <a:srgbClr val="FFFF00"/>
                </a:solidFill>
              </a:rPr>
              <a:t>трансдисциплінарне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значення</a:t>
            </a:r>
            <a:r>
              <a:rPr lang="ru-RU" dirty="0" smtClean="0">
                <a:solidFill>
                  <a:srgbClr val="FFFF00"/>
                </a:solidFill>
              </a:rPr>
              <a:t>, систему </a:t>
            </a:r>
            <a:r>
              <a:rPr lang="ru-RU" dirty="0" err="1" smtClean="0">
                <a:solidFill>
                  <a:srgbClr val="FFFF00"/>
                </a:solidFill>
              </a:rPr>
              <a:t>методів</a:t>
            </a:r>
            <a:r>
              <a:rPr lang="ru-RU" dirty="0" smtClean="0">
                <a:solidFill>
                  <a:srgbClr val="FFFF00"/>
                </a:solidFill>
              </a:rPr>
              <a:t> та структуру </a:t>
            </a:r>
            <a:r>
              <a:rPr lang="ru-RU" dirty="0" err="1" smtClean="0">
                <a:solidFill>
                  <a:srgbClr val="FFFF00"/>
                </a:solidFill>
              </a:rPr>
              <a:t>геоекологічного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дослідження</a:t>
            </a:r>
            <a:r>
              <a:rPr lang="ru-RU" dirty="0" smtClean="0">
                <a:solidFill>
                  <a:srgbClr val="FFFF00"/>
                </a:solidFill>
              </a:rPr>
              <a:t>; </a:t>
            </a:r>
          </a:p>
          <a:p>
            <a:pPr algn="ctr"/>
            <a:r>
              <a:rPr lang="ru-RU" dirty="0" smtClean="0">
                <a:solidFill>
                  <a:srgbClr val="FFFF00"/>
                </a:solidFill>
              </a:rPr>
              <a:t> </a:t>
            </a:r>
            <a:r>
              <a:rPr lang="ru-RU" dirty="0" err="1" smtClean="0">
                <a:solidFill>
                  <a:srgbClr val="FFFF00"/>
                </a:solidFill>
              </a:rPr>
              <a:t>основні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види</a:t>
            </a:r>
            <a:r>
              <a:rPr lang="ru-RU" dirty="0" smtClean="0">
                <a:solidFill>
                  <a:srgbClr val="FFFF00"/>
                </a:solidFill>
              </a:rPr>
              <a:t>, </a:t>
            </a:r>
            <a:r>
              <a:rPr lang="ru-RU" dirty="0" err="1" smtClean="0">
                <a:solidFill>
                  <a:srgbClr val="FFFF00"/>
                </a:solidFill>
              </a:rPr>
              <a:t>властивості</a:t>
            </a:r>
            <a:r>
              <a:rPr lang="ru-RU" dirty="0" smtClean="0">
                <a:solidFill>
                  <a:srgbClr val="FFFF00"/>
                </a:solidFill>
              </a:rPr>
              <a:t> та </a:t>
            </a:r>
            <a:r>
              <a:rPr lang="ru-RU" dirty="0" err="1" smtClean="0">
                <a:solidFill>
                  <a:srgbClr val="FFFF00"/>
                </a:solidFill>
              </a:rPr>
              <a:t>методи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аналізу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інформації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та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даних</a:t>
            </a:r>
            <a:r>
              <a:rPr lang="ru-RU" dirty="0" smtClean="0">
                <a:solidFill>
                  <a:srgbClr val="FFFF00"/>
                </a:solidFill>
              </a:rPr>
              <a:t>, </a:t>
            </a:r>
            <a:r>
              <a:rPr lang="ru-RU" dirty="0" err="1" smtClean="0">
                <a:solidFill>
                  <a:srgbClr val="FFFF00"/>
                </a:solidFill>
              </a:rPr>
              <a:t>що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використовуються</a:t>
            </a:r>
            <a:r>
              <a:rPr lang="ru-RU" dirty="0" smtClean="0">
                <a:solidFill>
                  <a:srgbClr val="FFFF00"/>
                </a:solidFill>
              </a:rPr>
              <a:t> в </a:t>
            </a:r>
            <a:r>
              <a:rPr lang="ru-RU" dirty="0" err="1" smtClean="0">
                <a:solidFill>
                  <a:srgbClr val="FFFF00"/>
                </a:solidFill>
              </a:rPr>
              <a:t>геоекологічних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дослідженнях</a:t>
            </a:r>
            <a:r>
              <a:rPr lang="ru-RU" dirty="0" smtClean="0">
                <a:solidFill>
                  <a:srgbClr val="FFFF00"/>
                </a:solidFill>
              </a:rPr>
              <a:t>; </a:t>
            </a:r>
          </a:p>
          <a:p>
            <a:pPr algn="ctr"/>
            <a:r>
              <a:rPr lang="ru-RU" dirty="0" smtClean="0">
                <a:solidFill>
                  <a:srgbClr val="FFFF00"/>
                </a:solidFill>
              </a:rPr>
              <a:t> </a:t>
            </a:r>
            <a:r>
              <a:rPr lang="ru-RU" dirty="0" err="1" smtClean="0">
                <a:solidFill>
                  <a:srgbClr val="FFFF00"/>
                </a:solidFill>
              </a:rPr>
              <a:t>особливості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організації</a:t>
            </a:r>
            <a:r>
              <a:rPr lang="ru-RU" dirty="0" smtClean="0">
                <a:solidFill>
                  <a:srgbClr val="FFFF00"/>
                </a:solidFill>
              </a:rPr>
              <a:t> та </a:t>
            </a:r>
            <a:r>
              <a:rPr lang="ru-RU" dirty="0" err="1" smtClean="0">
                <a:solidFill>
                  <a:srgbClr val="FFFF00"/>
                </a:solidFill>
              </a:rPr>
              <a:t>змісту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експедиційних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і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стаціонарних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геоекологічних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досліджень</a:t>
            </a:r>
            <a:r>
              <a:rPr lang="ru-RU" dirty="0" smtClean="0">
                <a:solidFill>
                  <a:srgbClr val="FFFF00"/>
                </a:solidFill>
              </a:rPr>
              <a:t>; </a:t>
            </a:r>
          </a:p>
          <a:p>
            <a:pPr algn="ctr"/>
            <a:r>
              <a:rPr lang="ru-RU" dirty="0" smtClean="0">
                <a:solidFill>
                  <a:srgbClr val="FFFF00"/>
                </a:solidFill>
              </a:rPr>
              <a:t> роль </a:t>
            </a:r>
            <a:r>
              <a:rPr lang="ru-RU" dirty="0" err="1" smtClean="0">
                <a:solidFill>
                  <a:srgbClr val="FFFF00"/>
                </a:solidFill>
              </a:rPr>
              <a:t>прикладних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геоекологічних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досліджень</a:t>
            </a:r>
            <a:r>
              <a:rPr lang="ru-RU" dirty="0" smtClean="0">
                <a:solidFill>
                  <a:srgbClr val="FFFF00"/>
                </a:solidFill>
              </a:rPr>
              <a:t> в </a:t>
            </a:r>
            <a:r>
              <a:rPr lang="ru-RU" dirty="0" err="1" smtClean="0">
                <a:solidFill>
                  <a:srgbClr val="FFFF00"/>
                </a:solidFill>
              </a:rPr>
              <a:t>реалізації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сталого</a:t>
            </a:r>
            <a:r>
              <a:rPr lang="ru-RU" dirty="0" smtClean="0">
                <a:solidFill>
                  <a:srgbClr val="FFFF00"/>
                </a:solidFill>
              </a:rPr>
              <a:t> менеджменту </a:t>
            </a:r>
            <a:r>
              <a:rPr lang="ru-RU" dirty="0" err="1" smtClean="0">
                <a:solidFill>
                  <a:srgbClr val="FFFF00"/>
                </a:solidFill>
              </a:rPr>
              <a:t>ландшафтів</a:t>
            </a:r>
            <a:r>
              <a:rPr lang="ru-RU" dirty="0" smtClean="0">
                <a:solidFill>
                  <a:srgbClr val="FFFF00"/>
                </a:solidFill>
              </a:rPr>
              <a:t>. </a:t>
            </a:r>
          </a:p>
          <a:p>
            <a:pPr algn="ctr"/>
            <a:endParaRPr lang="ru-RU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88640"/>
            <a:ext cx="2699792" cy="6480720"/>
          </a:xfrm>
        </p:spPr>
        <p:txBody>
          <a:bodyPr anchor="ctr"/>
          <a:lstStyle/>
          <a:p>
            <a:pPr algn="ctr"/>
            <a:r>
              <a:rPr lang="uk-UA" dirty="0" smtClean="0"/>
              <a:t>Методи </a:t>
            </a:r>
            <a:r>
              <a:rPr lang="uk-UA" dirty="0" err="1" smtClean="0"/>
              <a:t>геоеко-логічних</a:t>
            </a:r>
            <a:r>
              <a:rPr lang="uk-UA" dirty="0" smtClean="0"/>
              <a:t> </a:t>
            </a:r>
            <a:r>
              <a:rPr lang="uk-UA" dirty="0" err="1" smtClean="0"/>
              <a:t>дослід-жень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915816" y="0"/>
            <a:ext cx="5616624" cy="6309320"/>
          </a:xfrm>
        </p:spPr>
        <p:txBody>
          <a:bodyPr anchor="ctr">
            <a:normAutofit fontScale="92500"/>
          </a:bodyPr>
          <a:lstStyle/>
          <a:p>
            <a:pPr algn="ctr"/>
            <a:endParaRPr lang="ru-RU" dirty="0" smtClean="0">
              <a:solidFill>
                <a:schemeClr val="tx1"/>
              </a:solidFill>
            </a:endParaRPr>
          </a:p>
          <a:p>
            <a:pPr algn="ctr"/>
            <a:r>
              <a:rPr lang="ru-RU" dirty="0" smtClean="0">
                <a:solidFill>
                  <a:srgbClr val="FFFF00"/>
                </a:solidFill>
              </a:rPr>
              <a:t>Студент </a:t>
            </a:r>
            <a:r>
              <a:rPr lang="ru-RU" dirty="0" err="1" smtClean="0">
                <a:solidFill>
                  <a:srgbClr val="FFFF00"/>
                </a:solidFill>
              </a:rPr>
              <a:t>також</a:t>
            </a:r>
            <a:r>
              <a:rPr lang="ru-RU" dirty="0" smtClean="0">
                <a:solidFill>
                  <a:srgbClr val="FFFF00"/>
                </a:solidFill>
              </a:rPr>
              <a:t> повинен </a:t>
            </a:r>
            <a:r>
              <a:rPr lang="ru-RU" i="1" dirty="0" err="1" smtClean="0">
                <a:solidFill>
                  <a:schemeClr val="bg1"/>
                </a:solidFill>
              </a:rPr>
              <a:t>вміти</a:t>
            </a:r>
            <a:r>
              <a:rPr lang="ru-RU" i="1" dirty="0" smtClean="0">
                <a:solidFill>
                  <a:schemeClr val="bg1"/>
                </a:solidFill>
              </a:rPr>
              <a:t>:</a:t>
            </a:r>
            <a:r>
              <a:rPr lang="ru-RU" i="1" dirty="0" smtClean="0">
                <a:solidFill>
                  <a:srgbClr val="FFFF00"/>
                </a:solidFill>
              </a:rPr>
              <a:t> </a:t>
            </a:r>
          </a:p>
          <a:p>
            <a:pPr algn="ctr"/>
            <a:r>
              <a:rPr lang="ru-RU" dirty="0" smtClean="0">
                <a:solidFill>
                  <a:srgbClr val="FFFF00"/>
                </a:solidFill>
              </a:rPr>
              <a:t> </a:t>
            </a:r>
            <a:r>
              <a:rPr lang="ru-RU" dirty="0" err="1" smtClean="0">
                <a:solidFill>
                  <a:srgbClr val="FFFF00"/>
                </a:solidFill>
              </a:rPr>
              <a:t>планувати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геоекологічне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дослідження</a:t>
            </a:r>
            <a:r>
              <a:rPr lang="ru-RU" dirty="0" smtClean="0">
                <a:solidFill>
                  <a:srgbClr val="FFFF00"/>
                </a:solidFill>
              </a:rPr>
              <a:t>; </a:t>
            </a:r>
          </a:p>
          <a:p>
            <a:pPr algn="ctr"/>
            <a:r>
              <a:rPr lang="ru-RU" dirty="0" smtClean="0">
                <a:solidFill>
                  <a:srgbClr val="FFFF00"/>
                </a:solidFill>
              </a:rPr>
              <a:t> </a:t>
            </a:r>
            <a:r>
              <a:rPr lang="ru-RU" dirty="0" err="1" smtClean="0">
                <a:solidFill>
                  <a:srgbClr val="FFFF00"/>
                </a:solidFill>
              </a:rPr>
              <a:t>проводити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ефективний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відбір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інформації</a:t>
            </a:r>
            <a:r>
              <a:rPr lang="ru-RU" dirty="0" smtClean="0">
                <a:solidFill>
                  <a:srgbClr val="FFFF00"/>
                </a:solidFill>
              </a:rPr>
              <a:t> та </a:t>
            </a:r>
            <a:r>
              <a:rPr lang="ru-RU" dirty="0" err="1" smtClean="0">
                <a:solidFill>
                  <a:srgbClr val="FFFF00"/>
                </a:solidFill>
              </a:rPr>
              <a:t>даних</a:t>
            </a:r>
            <a:r>
              <a:rPr lang="ru-RU" dirty="0" smtClean="0">
                <a:solidFill>
                  <a:srgbClr val="FFFF00"/>
                </a:solidFill>
              </a:rPr>
              <a:t> для </a:t>
            </a:r>
            <a:r>
              <a:rPr lang="ru-RU" dirty="0" err="1" smtClean="0">
                <a:solidFill>
                  <a:srgbClr val="FFFF00"/>
                </a:solidFill>
              </a:rPr>
              <a:t>його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реалізації</a:t>
            </a:r>
            <a:r>
              <a:rPr lang="ru-RU" dirty="0" smtClean="0">
                <a:solidFill>
                  <a:srgbClr val="FFFF00"/>
                </a:solidFill>
              </a:rPr>
              <a:t>; </a:t>
            </a:r>
          </a:p>
          <a:p>
            <a:pPr algn="ctr"/>
            <a:r>
              <a:rPr lang="ru-RU" dirty="0" smtClean="0">
                <a:solidFill>
                  <a:srgbClr val="FFFF00"/>
                </a:solidFill>
              </a:rPr>
              <a:t> </a:t>
            </a:r>
            <a:r>
              <a:rPr lang="ru-RU" dirty="0" err="1" smtClean="0">
                <a:solidFill>
                  <a:srgbClr val="FFFF00"/>
                </a:solidFill>
              </a:rPr>
              <a:t>проводити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підготовку</a:t>
            </a:r>
            <a:r>
              <a:rPr lang="ru-RU" dirty="0" smtClean="0">
                <a:solidFill>
                  <a:srgbClr val="FFFF00"/>
                </a:solidFill>
              </a:rPr>
              <a:t> та </a:t>
            </a:r>
            <a:r>
              <a:rPr lang="ru-RU" dirty="0" err="1" smtClean="0">
                <a:solidFill>
                  <a:srgbClr val="FFFF00"/>
                </a:solidFill>
              </a:rPr>
              <a:t>початковий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аналіз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цифрових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геоданих</a:t>
            </a:r>
            <a:r>
              <a:rPr lang="ru-RU" dirty="0" smtClean="0">
                <a:solidFill>
                  <a:srgbClr val="FFFF00"/>
                </a:solidFill>
              </a:rPr>
              <a:t>; </a:t>
            </a:r>
          </a:p>
          <a:p>
            <a:pPr algn="ctr"/>
            <a:r>
              <a:rPr lang="ru-RU" dirty="0" smtClean="0">
                <a:solidFill>
                  <a:srgbClr val="FFFF00"/>
                </a:solidFill>
              </a:rPr>
              <a:t> </a:t>
            </a:r>
            <a:r>
              <a:rPr lang="ru-RU" dirty="0" err="1" smtClean="0">
                <a:solidFill>
                  <a:srgbClr val="FFFF00"/>
                </a:solidFill>
              </a:rPr>
              <a:t>розробляти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документацію</a:t>
            </a:r>
            <a:r>
              <a:rPr lang="ru-RU" dirty="0" smtClean="0">
                <a:solidFill>
                  <a:srgbClr val="FFFF00"/>
                </a:solidFill>
              </a:rPr>
              <a:t> та </a:t>
            </a:r>
            <a:r>
              <a:rPr lang="ru-RU" dirty="0" err="1" smtClean="0">
                <a:solidFill>
                  <a:srgbClr val="FFFF00"/>
                </a:solidFill>
              </a:rPr>
              <a:t>працювати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з</a:t>
            </a:r>
            <a:r>
              <a:rPr lang="ru-RU" dirty="0" smtClean="0">
                <a:solidFill>
                  <a:srgbClr val="FFFF00"/>
                </a:solidFill>
              </a:rPr>
              <a:t> нею в </a:t>
            </a:r>
            <a:r>
              <a:rPr lang="ru-RU" dirty="0" err="1" smtClean="0">
                <a:solidFill>
                  <a:srgbClr val="FFFF00"/>
                </a:solidFill>
              </a:rPr>
              <a:t>процесі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польового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дослідження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компонентів</a:t>
            </a:r>
            <a:r>
              <a:rPr lang="ru-RU" dirty="0" smtClean="0">
                <a:solidFill>
                  <a:srgbClr val="FFFF00"/>
                </a:solidFill>
              </a:rPr>
              <a:t> ландшафту; </a:t>
            </a:r>
          </a:p>
          <a:p>
            <a:pPr algn="ctr"/>
            <a:r>
              <a:rPr lang="ru-RU" dirty="0" smtClean="0">
                <a:solidFill>
                  <a:srgbClr val="FFFF00"/>
                </a:solidFill>
              </a:rPr>
              <a:t> </a:t>
            </a:r>
            <a:r>
              <a:rPr lang="ru-RU" dirty="0" err="1" smtClean="0">
                <a:solidFill>
                  <a:srgbClr val="FFFF00"/>
                </a:solidFill>
              </a:rPr>
              <a:t>узагальнювати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інформацію</a:t>
            </a:r>
            <a:r>
              <a:rPr lang="ru-RU" dirty="0" smtClean="0">
                <a:solidFill>
                  <a:srgbClr val="FFFF00"/>
                </a:solidFill>
              </a:rPr>
              <a:t>, </a:t>
            </a:r>
            <a:r>
              <a:rPr lang="ru-RU" dirty="0" err="1" smtClean="0">
                <a:solidFill>
                  <a:srgbClr val="FFFF00"/>
                </a:solidFill>
              </a:rPr>
              <a:t>отриману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під</a:t>
            </a:r>
            <a:r>
              <a:rPr lang="ru-RU" dirty="0" smtClean="0">
                <a:solidFill>
                  <a:srgbClr val="FFFF00"/>
                </a:solidFill>
              </a:rPr>
              <a:t> час </a:t>
            </a:r>
            <a:r>
              <a:rPr lang="ru-RU" dirty="0" err="1" smtClean="0">
                <a:solidFill>
                  <a:srgbClr val="FFFF00"/>
                </a:solidFill>
              </a:rPr>
              <a:t>камеральних</a:t>
            </a:r>
            <a:r>
              <a:rPr lang="ru-RU" dirty="0" smtClean="0">
                <a:solidFill>
                  <a:srgbClr val="FFFF00"/>
                </a:solidFill>
              </a:rPr>
              <a:t> та </a:t>
            </a:r>
            <a:r>
              <a:rPr lang="ru-RU" dirty="0" err="1" smtClean="0">
                <a:solidFill>
                  <a:srgbClr val="FFFF00"/>
                </a:solidFill>
              </a:rPr>
              <a:t>польових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досліджень</a:t>
            </a:r>
            <a:r>
              <a:rPr lang="ru-RU" dirty="0" smtClean="0">
                <a:solidFill>
                  <a:srgbClr val="FFFF00"/>
                </a:solidFill>
              </a:rPr>
              <a:t>, у </a:t>
            </a:r>
            <a:r>
              <a:rPr lang="ru-RU" dirty="0" err="1" smtClean="0">
                <a:solidFill>
                  <a:srgbClr val="FFFF00"/>
                </a:solidFill>
              </a:rPr>
              <a:t>вигляді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тематичних</a:t>
            </a:r>
            <a:r>
              <a:rPr lang="ru-RU" dirty="0" smtClean="0">
                <a:solidFill>
                  <a:srgbClr val="FFFF00"/>
                </a:solidFill>
              </a:rPr>
              <a:t> карт та </a:t>
            </a:r>
            <a:r>
              <a:rPr lang="ru-RU" dirty="0" err="1" smtClean="0">
                <a:solidFill>
                  <a:srgbClr val="FFFF00"/>
                </a:solidFill>
              </a:rPr>
              <a:t>текстових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звітів</a:t>
            </a:r>
            <a:r>
              <a:rPr lang="ru-RU" dirty="0" smtClean="0">
                <a:solidFill>
                  <a:srgbClr val="FFFF00"/>
                </a:solidFill>
              </a:rPr>
              <a:t>. </a:t>
            </a:r>
          </a:p>
          <a:p>
            <a:pPr algn="ctr"/>
            <a:r>
              <a:rPr lang="ru-RU" dirty="0" err="1" smtClean="0">
                <a:solidFill>
                  <a:srgbClr val="FFFF00"/>
                </a:solidFill>
              </a:rPr>
              <a:t>Його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вивчення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покликане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закріпити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теоретичні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знання</a:t>
            </a:r>
            <a:r>
              <a:rPr lang="ru-RU" dirty="0" smtClean="0">
                <a:solidFill>
                  <a:srgbClr val="FFFF00"/>
                </a:solidFill>
              </a:rPr>
              <a:t>, </a:t>
            </a:r>
            <a:r>
              <a:rPr lang="ru-RU" dirty="0" err="1" smtClean="0">
                <a:solidFill>
                  <a:srgbClr val="FFFF00"/>
                </a:solidFill>
              </a:rPr>
              <a:t>набуті</a:t>
            </a:r>
            <a:r>
              <a:rPr lang="ru-RU" dirty="0" smtClean="0">
                <a:solidFill>
                  <a:srgbClr val="FFFF00"/>
                </a:solidFill>
              </a:rPr>
              <a:t> студентами </a:t>
            </a:r>
            <a:r>
              <a:rPr lang="ru-RU" dirty="0" err="1" smtClean="0">
                <a:solidFill>
                  <a:srgbClr val="FFFF00"/>
                </a:solidFill>
              </a:rPr>
              <a:t>під</a:t>
            </a:r>
            <a:r>
              <a:rPr lang="ru-RU" dirty="0" smtClean="0">
                <a:solidFill>
                  <a:srgbClr val="FFFF00"/>
                </a:solidFill>
              </a:rPr>
              <a:t> час таких </a:t>
            </a:r>
            <a:r>
              <a:rPr lang="ru-RU" dirty="0" err="1" smtClean="0">
                <a:solidFill>
                  <a:srgbClr val="FFFF00"/>
                </a:solidFill>
              </a:rPr>
              <a:t>загальногеографічних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курсів</a:t>
            </a:r>
            <a:r>
              <a:rPr lang="ru-RU" dirty="0" smtClean="0">
                <a:solidFill>
                  <a:srgbClr val="FFFF00"/>
                </a:solidFill>
              </a:rPr>
              <a:t> як, «</a:t>
            </a:r>
            <a:r>
              <a:rPr lang="ru-RU" dirty="0" err="1" smtClean="0">
                <a:solidFill>
                  <a:srgbClr val="FFFF00"/>
                </a:solidFill>
              </a:rPr>
              <a:t>Геологія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з</a:t>
            </a:r>
            <a:r>
              <a:rPr lang="ru-RU" dirty="0" smtClean="0">
                <a:solidFill>
                  <a:srgbClr val="FFFF00"/>
                </a:solidFill>
              </a:rPr>
              <a:t> основами </a:t>
            </a:r>
            <a:r>
              <a:rPr lang="ru-RU" dirty="0" err="1" smtClean="0">
                <a:solidFill>
                  <a:srgbClr val="FFFF00"/>
                </a:solidFill>
              </a:rPr>
              <a:t>геоморфологія</a:t>
            </a:r>
            <a:r>
              <a:rPr lang="ru-RU" dirty="0" smtClean="0">
                <a:solidFill>
                  <a:srgbClr val="FFFF00"/>
                </a:solidFill>
              </a:rPr>
              <a:t>», «</a:t>
            </a:r>
            <a:r>
              <a:rPr lang="ru-RU" dirty="0" err="1" smtClean="0">
                <a:solidFill>
                  <a:srgbClr val="FFFF00"/>
                </a:solidFill>
              </a:rPr>
              <a:t>Ґрунтознавство</a:t>
            </a:r>
            <a:r>
              <a:rPr lang="ru-RU" dirty="0" smtClean="0">
                <a:solidFill>
                  <a:srgbClr val="FFFF00"/>
                </a:solidFill>
              </a:rPr>
              <a:t>», «</a:t>
            </a:r>
            <a:r>
              <a:rPr lang="ru-RU" dirty="0" err="1" smtClean="0">
                <a:solidFill>
                  <a:srgbClr val="FFFF00"/>
                </a:solidFill>
              </a:rPr>
              <a:t>Біогеографія</a:t>
            </a:r>
            <a:r>
              <a:rPr lang="ru-RU" dirty="0" smtClean="0">
                <a:solidFill>
                  <a:srgbClr val="FFFF00"/>
                </a:solidFill>
              </a:rPr>
              <a:t>». 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16</TotalTime>
  <Words>343</Words>
  <Application>Microsoft Office PowerPoint</Application>
  <PresentationFormat>Экран (4:3)</PresentationFormat>
  <Paragraphs>34</Paragraphs>
  <Slides>4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Изящная</vt:lpstr>
      <vt:lpstr>Методи геоеко-логічних дослід-жень</vt:lpstr>
      <vt:lpstr>Методи геоеко-логічних дослід-жень</vt:lpstr>
      <vt:lpstr>Методи геоеко-логічних дослід-жень</vt:lpstr>
      <vt:lpstr>Методи геоеко-логічних дослід-жень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Пользователь Windows</dc:creator>
  <cp:lastModifiedBy>Пользователь Windows</cp:lastModifiedBy>
  <cp:revision>3</cp:revision>
  <dcterms:created xsi:type="dcterms:W3CDTF">2016-09-30T06:43:28Z</dcterms:created>
  <dcterms:modified xsi:type="dcterms:W3CDTF">2016-09-30T07:03:36Z</dcterms:modified>
</cp:coreProperties>
</file>