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60" r:id="rId5"/>
    <p:sldId id="261" r:id="rId6"/>
    <p:sldId id="262" r:id="rId7"/>
    <p:sldId id="263"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22.02.2026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22.02.2026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22.02.2026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22.02.2026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22.02.2026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22.02.2026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22.02.2026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22.02.2026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22.02.2026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Макросередовище у дослідженнях ринку.</a:t>
            </a:r>
            <a:br>
              <a:rPr lang="uk-UA" sz="3200" dirty="0" smtClean="0"/>
            </a:br>
            <a:r>
              <a:rPr lang="uk-UA" sz="3200" dirty="0" smtClean="0"/>
              <a:t>2. </a:t>
            </a:r>
            <a:r>
              <a:rPr lang="uk-UA" sz="3200" dirty="0" err="1" smtClean="0"/>
              <a:t>Мезосередовище</a:t>
            </a:r>
            <a:r>
              <a:rPr lang="uk-UA" sz="3200" dirty="0" smtClean="0"/>
              <a:t> у дослідженнях ринку.</a:t>
            </a:r>
            <a:br>
              <a:rPr lang="uk-UA" sz="3200" dirty="0" smtClean="0"/>
            </a:br>
            <a:r>
              <a:rPr lang="uk-UA" sz="3200" dirty="0" smtClean="0"/>
              <a:t>3. Мікросередовище у дослідженнях ринку</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3. </a:t>
            </a:r>
            <a:r>
              <a:rPr lang="uk-UA" b="1" dirty="0" err="1" smtClean="0"/>
              <a:t>Макро-</a:t>
            </a:r>
            <a:r>
              <a:rPr lang="uk-UA" b="1" dirty="0" smtClean="0"/>
              <a:t>, мезо та мікросередовище у дослідженнях ринку</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67544" y="116632"/>
            <a:ext cx="8496944" cy="6552728"/>
          </a:xfrm>
        </p:spPr>
        <p:txBody>
          <a:bodyPr>
            <a:normAutofit lnSpcReduction="10000"/>
          </a:bodyPr>
          <a:lstStyle/>
          <a:p>
            <a:r>
              <a:rPr lang="uk-UA" sz="1800" b="1" dirty="0">
                <a:solidFill>
                  <a:schemeClr val="tx1"/>
                </a:solidFill>
              </a:rPr>
              <a:t>Макросередовище </a:t>
            </a:r>
            <a:r>
              <a:rPr lang="uk-UA" sz="1800" dirty="0">
                <a:solidFill>
                  <a:schemeClr val="tx1"/>
                </a:solidFill>
              </a:rPr>
              <a:t>– це фактори, які впливають на підприємство та його мікросередовище, і які не підлягають контролю з його боку.</a:t>
            </a:r>
          </a:p>
          <a:p>
            <a:endParaRPr lang="uk-UA" sz="1800" b="1" dirty="0" smtClean="0">
              <a:solidFill>
                <a:schemeClr val="tx1"/>
              </a:solidFill>
            </a:endParaRPr>
          </a:p>
          <a:p>
            <a:r>
              <a:rPr lang="uk-UA" sz="1800" b="1" dirty="0" smtClean="0">
                <a:solidFill>
                  <a:schemeClr val="tx1"/>
                </a:solidFill>
              </a:rPr>
              <a:t>До </a:t>
            </a:r>
            <a:r>
              <a:rPr lang="uk-UA" sz="1800" b="1" dirty="0">
                <a:solidFill>
                  <a:schemeClr val="tx1"/>
                </a:solidFill>
              </a:rPr>
              <a:t>основних факторів макросередовища належать:</a:t>
            </a:r>
          </a:p>
          <a:p>
            <a:endParaRPr lang="uk-UA" sz="1800" b="1" dirty="0" smtClean="0">
              <a:solidFill>
                <a:schemeClr val="tx1"/>
              </a:solidFill>
            </a:endParaRPr>
          </a:p>
          <a:p>
            <a:r>
              <a:rPr lang="uk-UA" sz="1800" b="1" dirty="0" smtClean="0">
                <a:solidFill>
                  <a:schemeClr val="tx1"/>
                </a:solidFill>
              </a:rPr>
              <a:t>1</a:t>
            </a:r>
            <a:r>
              <a:rPr lang="uk-UA" sz="1800" b="1" dirty="0">
                <a:solidFill>
                  <a:schemeClr val="tx1"/>
                </a:solidFill>
              </a:rPr>
              <a:t>. Демографічне середовище: </a:t>
            </a:r>
            <a:r>
              <a:rPr lang="uk-UA" sz="1800" dirty="0">
                <a:solidFill>
                  <a:schemeClr val="tx1"/>
                </a:solidFill>
              </a:rPr>
              <a:t>чисельність населення, територіальне розміщення, щільність населення, народжуваність, смертність, </a:t>
            </a:r>
            <a:r>
              <a:rPr lang="uk-UA" sz="1800" dirty="0" err="1">
                <a:solidFill>
                  <a:schemeClr val="tx1"/>
                </a:solidFill>
              </a:rPr>
              <a:t>статево-вікова</a:t>
            </a:r>
            <a:r>
              <a:rPr lang="uk-UA" sz="1800" dirty="0">
                <a:solidFill>
                  <a:schemeClr val="tx1"/>
                </a:solidFill>
              </a:rPr>
              <a:t> структура населення, кількість шлюбів і розлучень, розселення і міграція, структура домогосподарств.</a:t>
            </a:r>
          </a:p>
          <a:p>
            <a:endParaRPr lang="uk-UA" sz="1800" b="1" dirty="0" smtClean="0">
              <a:solidFill>
                <a:schemeClr val="tx1"/>
              </a:solidFill>
            </a:endParaRPr>
          </a:p>
          <a:p>
            <a:r>
              <a:rPr lang="uk-UA" sz="1800" b="1" dirty="0" smtClean="0">
                <a:solidFill>
                  <a:schemeClr val="tx1"/>
                </a:solidFill>
              </a:rPr>
              <a:t>2</a:t>
            </a:r>
            <a:r>
              <a:rPr lang="uk-UA" sz="1800" b="1" dirty="0">
                <a:solidFill>
                  <a:schemeClr val="tx1"/>
                </a:solidFill>
              </a:rPr>
              <a:t>. Економічне середовище утворюють ті фактори, що впливають на купівельну спроможність населення, рівень його доходів і витрат: </a:t>
            </a:r>
            <a:r>
              <a:rPr lang="uk-UA" sz="1800" dirty="0">
                <a:solidFill>
                  <a:schemeClr val="tx1"/>
                </a:solidFill>
              </a:rPr>
              <a:t>загальний рівень економічного розвитку, фаза економічного циклу країни, рівень інфляції, рівень зайнятості населення, обсяг валового національного продукту та його динаміка, рівень купівельної спроможності та доходів населення, рівень цін, наявність та обсяг товарного дефіциту. </a:t>
            </a:r>
          </a:p>
          <a:p>
            <a:endParaRPr lang="uk-UA" sz="1800" b="1" dirty="0" smtClean="0">
              <a:solidFill>
                <a:schemeClr val="tx1"/>
              </a:solidFill>
            </a:endParaRPr>
          </a:p>
          <a:p>
            <a:r>
              <a:rPr lang="uk-UA" sz="1800" b="1" dirty="0" smtClean="0">
                <a:solidFill>
                  <a:schemeClr val="tx1"/>
                </a:solidFill>
              </a:rPr>
              <a:t>3</a:t>
            </a:r>
            <a:r>
              <a:rPr lang="uk-UA" sz="1800" b="1" dirty="0">
                <a:solidFill>
                  <a:schemeClr val="tx1"/>
                </a:solidFill>
              </a:rPr>
              <a:t>. Соціально-економічне середовище: </a:t>
            </a:r>
            <a:r>
              <a:rPr lang="uk-UA" sz="1800" dirty="0">
                <a:solidFill>
                  <a:schemeClr val="tx1"/>
                </a:solidFill>
              </a:rPr>
              <a:t>розміщення, концентрація виробництва, ринкова інфраструктура, фінансово-кредитний стан; купівельна спроможність населення, загальногосподарська кон'юнктура, система оподаткування, структура та еластичність споживання, зайнятість, безробіття, формування і наявність середнього класу, матеріальні умови життя населення та їх оцінка, рівень життя, житло і комунальні зручності.</a:t>
            </a:r>
          </a:p>
          <a:p>
            <a:endParaRPr lang="uk-UA" sz="4500" dirty="0" smtClean="0">
              <a:solidFill>
                <a:schemeClr val="tx1"/>
              </a:solidFill>
            </a:endParaRPr>
          </a:p>
          <a:p>
            <a:endParaRPr lang="uk-UA" sz="4500" b="1" dirty="0">
              <a:solidFill>
                <a:schemeClr val="tx1"/>
              </a:solidFill>
            </a:endParaRPr>
          </a:p>
          <a:p>
            <a:endParaRPr lang="uk-UA" sz="4500" b="1" dirty="0" smtClean="0">
              <a:solidFill>
                <a:schemeClr val="tx1"/>
              </a:solidFill>
            </a:endParaRPr>
          </a:p>
          <a:p>
            <a:endParaRPr lang="uk-UA" sz="1800" b="1" dirty="0">
              <a:solidFill>
                <a:schemeClr val="tx1"/>
              </a:solidFill>
            </a:endParaRPr>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856984" cy="6480720"/>
          </a:xfrm>
        </p:spPr>
        <p:txBody>
          <a:bodyPr>
            <a:normAutofit fontScale="70000" lnSpcReduction="20000"/>
          </a:bodyPr>
          <a:lstStyle/>
          <a:p>
            <a:pPr marL="0" indent="0" algn="ctr">
              <a:buNone/>
            </a:pPr>
            <a:r>
              <a:rPr lang="uk-UA" b="1" dirty="0"/>
              <a:t>4. Природно-географічне середовище: </a:t>
            </a:r>
            <a:r>
              <a:rPr lang="uk-UA" dirty="0"/>
              <a:t>стан і перспективи використання джерел сировини та енергоресурсів, рівень забруднення довкілля, розселення та особливості урбанізації, кліматичні умови, забезпеченість корисними копалинами.</a:t>
            </a:r>
          </a:p>
          <a:p>
            <a:pPr marL="0" indent="0" algn="ctr">
              <a:buNone/>
            </a:pPr>
            <a:endParaRPr lang="uk-UA" b="1" dirty="0" smtClean="0"/>
          </a:p>
          <a:p>
            <a:pPr marL="0" indent="0" algn="ctr">
              <a:buNone/>
            </a:pPr>
            <a:r>
              <a:rPr lang="uk-UA" b="1" dirty="0" smtClean="0"/>
              <a:t>5</a:t>
            </a:r>
            <a:r>
              <a:rPr lang="uk-UA" b="1" dirty="0"/>
              <a:t>. Науково-технічне середовище: </a:t>
            </a:r>
            <a:r>
              <a:rPr lang="uk-UA" dirty="0"/>
              <a:t>рівень розвитку науки та техніки, темпи технологічних змін у галузях, зв'язок науки з виробництвом, інноваційний потенціал фірми та конкурентів, вимоги до безпеки технологічних нововведень, кваліфікація робочої сили.</a:t>
            </a:r>
          </a:p>
          <a:p>
            <a:pPr marL="0" indent="0" algn="ctr">
              <a:buNone/>
            </a:pPr>
            <a:endParaRPr lang="uk-UA" b="1" dirty="0" smtClean="0"/>
          </a:p>
          <a:p>
            <a:pPr marL="0" indent="0" algn="ctr">
              <a:buNone/>
            </a:pPr>
            <a:r>
              <a:rPr lang="uk-UA" b="1" dirty="0" smtClean="0"/>
              <a:t>6</a:t>
            </a:r>
            <a:r>
              <a:rPr lang="uk-UA" b="1" dirty="0"/>
              <a:t>. Політико-правове середовище: </a:t>
            </a:r>
            <a:r>
              <a:rPr lang="uk-UA" dirty="0"/>
              <a:t>політичний устрій, режим, його ставлення до бізнесу, державна економічна політика, стан законодавства, що регулює підприємницьку діяльність, зовнішньополітичні акції та їх вплив на бізнес, характер політичної боротьби, розподіл сфер впливу, еліти й клани, вплив громадськості на рішення, що приймаються; ступінь корумпованості держорганів.</a:t>
            </a:r>
          </a:p>
          <a:p>
            <a:pPr marL="0" indent="0" algn="ctr">
              <a:buNone/>
            </a:pPr>
            <a:endParaRPr lang="uk-UA" b="1" dirty="0" smtClean="0"/>
          </a:p>
          <a:p>
            <a:pPr marL="0" indent="0" algn="ctr">
              <a:buNone/>
            </a:pPr>
            <a:r>
              <a:rPr lang="uk-UA" b="1" dirty="0" smtClean="0"/>
              <a:t>7</a:t>
            </a:r>
            <a:r>
              <a:rPr lang="uk-UA" b="1" dirty="0"/>
              <a:t>. Культурно-історичне середовище: </a:t>
            </a:r>
            <a:r>
              <a:rPr lang="uk-UA" dirty="0"/>
              <a:t>етноси і нації; форми культур, особливості культурних і моральних цінностей, ментальність населення; релігії та їх вплив на підприємництво, ринкова поведінка населення. </a:t>
            </a:r>
            <a:endParaRPr lang="uk-UA" dirty="0" smtClean="0"/>
          </a:p>
          <a:p>
            <a:pPr marL="0" indent="0" algn="ctr">
              <a:buNone/>
            </a:pPr>
            <a:r>
              <a:rPr lang="uk-UA" b="1" dirty="0" smtClean="0"/>
              <a:t>Основні </a:t>
            </a:r>
            <a:r>
              <a:rPr lang="uk-UA" b="1" dirty="0"/>
              <a:t>цінності: </a:t>
            </a:r>
            <a:r>
              <a:rPr lang="uk-UA" dirty="0"/>
              <a:t>сім'я, справедливість, гроші, освіта, здоров'я, стабільність; вільний час; субкультура, контркультура.</a:t>
            </a:r>
          </a:p>
          <a:p>
            <a:pPr marL="0" indent="0" algn="just">
              <a:buNone/>
            </a:pPr>
            <a:endParaRPr lang="uk-UA" dirty="0"/>
          </a:p>
        </p:txBody>
      </p:sp>
    </p:spTree>
    <p:extLst>
      <p:ext uri="{BB962C8B-B14F-4D97-AF65-F5344CB8AC3E}">
        <p14:creationId xmlns:p14="http://schemas.microsoft.com/office/powerpoint/2010/main" val="3474680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712968" cy="6480720"/>
          </a:xfrm>
        </p:spPr>
        <p:txBody>
          <a:bodyPr>
            <a:normAutofit fontScale="77500" lnSpcReduction="20000"/>
          </a:bodyPr>
          <a:lstStyle/>
          <a:p>
            <a:pPr marL="0" indent="0" algn="just">
              <a:buNone/>
            </a:pPr>
            <a:r>
              <a:rPr lang="uk-UA" sz="2100" b="1" dirty="0" err="1"/>
              <a:t>Мезосередовище</a:t>
            </a:r>
            <a:r>
              <a:rPr lang="uk-UA" sz="2100" b="1" dirty="0"/>
              <a:t> у дослідженнях ринку </a:t>
            </a:r>
            <a:r>
              <a:rPr lang="uk-UA" sz="2100" dirty="0"/>
              <a:t>– це різні групи громадськості, що пов'язані з даною фірмою або виявляють цікавість до її діяльності й можуть вплинути на успішність цієї діяльності.</a:t>
            </a:r>
          </a:p>
          <a:p>
            <a:pPr marL="0" indent="0" algn="just">
              <a:buNone/>
            </a:pPr>
            <a:endParaRPr lang="uk-UA" sz="2100" b="1" dirty="0" smtClean="0"/>
          </a:p>
          <a:p>
            <a:pPr marL="0" indent="0" algn="just">
              <a:buNone/>
            </a:pPr>
            <a:r>
              <a:rPr lang="uk-UA" sz="2100" b="1" dirty="0" smtClean="0"/>
              <a:t>У </a:t>
            </a:r>
            <a:r>
              <a:rPr lang="uk-UA" sz="2100" b="1" dirty="0"/>
              <a:t>структурі </a:t>
            </a:r>
            <a:r>
              <a:rPr lang="uk-UA" sz="2100" b="1" dirty="0" err="1"/>
              <a:t>мезосередовища</a:t>
            </a:r>
            <a:r>
              <a:rPr lang="uk-UA" sz="2100" b="1" dirty="0"/>
              <a:t> виділяють: </a:t>
            </a:r>
            <a:r>
              <a:rPr lang="uk-UA" sz="2100" dirty="0"/>
              <a:t>громадськість власної організації; місцеву громадськість; державні органи, установи; фінансову громадськість, інвесторів; засоби масової інформації; групи громадської дії; лідерів думок; громадськість груп особливого інтересу.</a:t>
            </a:r>
          </a:p>
          <a:p>
            <a:pPr marL="0" indent="0" algn="just">
              <a:buNone/>
            </a:pPr>
            <a:endParaRPr lang="uk-UA" sz="2100" b="1" dirty="0" smtClean="0"/>
          </a:p>
          <a:p>
            <a:pPr marL="0" indent="0" algn="just">
              <a:buNone/>
            </a:pPr>
            <a:r>
              <a:rPr lang="uk-UA" sz="2100" b="1" dirty="0" smtClean="0"/>
              <a:t>Громадськість </a:t>
            </a:r>
            <a:r>
              <a:rPr lang="uk-UA" sz="2100" b="1" dirty="0"/>
              <a:t>власної організації (внутрішні контактні аудитори) </a:t>
            </a:r>
            <a:r>
              <a:rPr lang="uk-UA" sz="2100" dirty="0"/>
              <a:t>– це члени трудового колективу, профспілки, менеджери, акціонери, рада директорів. </a:t>
            </a:r>
          </a:p>
          <a:p>
            <a:pPr marL="0" indent="0" algn="just">
              <a:buNone/>
            </a:pPr>
            <a:endParaRPr lang="uk-UA" sz="2100" b="1" dirty="0" smtClean="0"/>
          </a:p>
          <a:p>
            <a:pPr marL="0" indent="0" algn="just">
              <a:buNone/>
            </a:pPr>
            <a:r>
              <a:rPr lang="uk-UA" sz="2100" b="1" dirty="0" smtClean="0"/>
              <a:t>Місцева </a:t>
            </a:r>
            <a:r>
              <a:rPr lang="uk-UA" sz="2100" b="1" dirty="0"/>
              <a:t>громадськість. </a:t>
            </a:r>
            <a:r>
              <a:rPr lang="uk-UA" sz="2100" dirty="0"/>
              <a:t>До неї входить великий спектр суб'єктів, що пов'язані з фірмою "сусідськими" відносинами і можуть значною мірою впливати на ефективність її діяльності. Це стосується мешканців прилеглих районів, «місцевих» політичних і громадських діячів і т. п. </a:t>
            </a:r>
          </a:p>
          <a:p>
            <a:pPr marL="0" indent="0" algn="just">
              <a:buNone/>
            </a:pPr>
            <a:endParaRPr lang="uk-UA" sz="2100" b="1" dirty="0" smtClean="0"/>
          </a:p>
          <a:p>
            <a:pPr marL="0" indent="0" algn="just">
              <a:buNone/>
            </a:pPr>
            <a:r>
              <a:rPr lang="uk-UA" sz="2100" b="1" dirty="0" smtClean="0"/>
              <a:t>Державні </a:t>
            </a:r>
            <a:r>
              <a:rPr lang="uk-UA" sz="2100" b="1" dirty="0"/>
              <a:t>органи, держустанови </a:t>
            </a:r>
            <a:r>
              <a:rPr lang="uk-UA" sz="2100" dirty="0"/>
              <a:t>є найважливішим елементом </a:t>
            </a:r>
            <a:r>
              <a:rPr lang="uk-UA" sz="2100" dirty="0" err="1"/>
              <a:t>мезосередовища</a:t>
            </a:r>
            <a:r>
              <a:rPr lang="uk-UA" sz="2100" dirty="0"/>
              <a:t>, тому що вони можуть здійснювати максимально серйозний вплив на діяльність компанії. Це стосується чиновників державних відомств, відповідальних за юридичну реєстрацію підприємств; за ліцензування різних видів діяльності; пожежної інспекції; санітарно-епідеміологічних служб; податкових, правоохоронних органів тощо.</a:t>
            </a:r>
            <a:r>
              <a:rPr lang="uk-UA" sz="2100" b="1" dirty="0"/>
              <a:t> </a:t>
            </a:r>
            <a:endParaRPr lang="uk-UA" sz="2100" b="1" dirty="0" smtClean="0"/>
          </a:p>
          <a:p>
            <a:pPr marL="0" indent="0" algn="just">
              <a:buNone/>
            </a:pPr>
            <a:endParaRPr lang="uk-UA" sz="2100" b="1" dirty="0"/>
          </a:p>
          <a:p>
            <a:pPr marL="0" indent="0" algn="just">
              <a:buNone/>
            </a:pPr>
            <a:r>
              <a:rPr lang="uk-UA" sz="2100" b="1" dirty="0" smtClean="0"/>
              <a:t>Фінансова </a:t>
            </a:r>
            <a:r>
              <a:rPr lang="uk-UA" sz="2100" b="1" dirty="0"/>
              <a:t>громадськість, </a:t>
            </a:r>
            <a:r>
              <a:rPr lang="uk-UA" sz="2100" dirty="0"/>
              <a:t>інвестори (банківські службовці, кредитори, аудитори, інвестори, фінансові консультанти і т. ін.) становлять інтерес для фірми в плані одержання максимально повної інформації про фінансовий стан, сталість, реальні інтереси відповідних закладів та їх працівників. </a:t>
            </a:r>
            <a:endParaRPr lang="uk-UA"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457822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92500"/>
          </a:bodyPr>
          <a:lstStyle/>
          <a:p>
            <a:pPr marL="0" indent="0" algn="ctr">
              <a:buNone/>
            </a:pPr>
            <a:r>
              <a:rPr lang="uk-UA" sz="2100" b="1" dirty="0"/>
              <a:t>Засоби масової інформації. </a:t>
            </a:r>
            <a:r>
              <a:rPr lang="uk-UA" sz="2100" dirty="0"/>
              <a:t>Преса, радіо, телебачення, їх співробітники: журналісти, оглядачі, працівники відділів реклами – становлять найважливішу і впливовішу групу громадськості, оскільки мають потужні інформаційні канали впливу на громадську думку. </a:t>
            </a:r>
          </a:p>
          <a:p>
            <a:pPr marL="0" indent="0" algn="ctr">
              <a:buNone/>
            </a:pPr>
            <a:endParaRPr lang="uk-UA" sz="2100" b="1" dirty="0" smtClean="0"/>
          </a:p>
          <a:p>
            <a:pPr marL="0" indent="0" algn="ctr">
              <a:buNone/>
            </a:pPr>
            <a:r>
              <a:rPr lang="uk-UA" sz="2100" b="1" dirty="0" smtClean="0"/>
              <a:t>Групи </a:t>
            </a:r>
            <a:r>
              <a:rPr lang="uk-UA" sz="2100" b="1" dirty="0"/>
              <a:t>громадської дії </a:t>
            </a:r>
            <a:r>
              <a:rPr lang="uk-UA" sz="2100" dirty="0"/>
              <a:t>– активісти екологічних рухів, споживчих товариств і асоціацій, рухів за здоровий спосіб життя тощо. </a:t>
            </a:r>
          </a:p>
          <a:p>
            <a:pPr marL="0" indent="0" algn="ctr">
              <a:buNone/>
            </a:pPr>
            <a:endParaRPr lang="uk-UA" sz="2100" b="1" dirty="0" smtClean="0"/>
          </a:p>
          <a:p>
            <a:pPr marL="0" indent="0" algn="ctr">
              <a:buNone/>
            </a:pPr>
            <a:r>
              <a:rPr lang="uk-UA" sz="2100" b="1" dirty="0" smtClean="0"/>
              <a:t>Лідери </a:t>
            </a:r>
            <a:r>
              <a:rPr lang="uk-UA" sz="2100" b="1" dirty="0"/>
              <a:t>думок (контактна аудиторія публіки) </a:t>
            </a:r>
            <a:r>
              <a:rPr lang="uk-UA" sz="2100" dirty="0"/>
              <a:t>– важлива група громадськості, до якої входять люди, думка яких є авторитетною для клієнтів, споживачів, партнерів фірми. Як правило, це відомі артисти, спортсмени, експерти, політики та ін. Такі лідери думок нерідко залучаються компаніями при проведенні добродійних акцій для підсилення іміджу й у ряді інших ситуацій.</a:t>
            </a:r>
          </a:p>
          <a:p>
            <a:pPr marL="0" indent="0" algn="ctr">
              <a:buNone/>
            </a:pPr>
            <a:endParaRPr lang="uk-UA" sz="2100" b="1" dirty="0" smtClean="0"/>
          </a:p>
          <a:p>
            <a:pPr marL="0" indent="0" algn="ctr">
              <a:buNone/>
            </a:pPr>
            <a:r>
              <a:rPr lang="uk-UA" sz="2100" b="1" dirty="0" smtClean="0"/>
              <a:t>Громадськість </a:t>
            </a:r>
            <a:r>
              <a:rPr lang="uk-UA" sz="2100" b="1" dirty="0"/>
              <a:t>груп особливого інтересу </a:t>
            </a:r>
            <a:r>
              <a:rPr lang="uk-UA" sz="2100" dirty="0"/>
              <a:t>– групи громадськості, що виникають ситуативно. Це, зокрема, виборці, коли фірма, її керівництво беруть участь у виборчій кампанії до органів законодавчої і місцевої влади. Це також пріоритетні групи громадськості, якщо йдеться про проведення яких-небудь акцій, привертання до них уваги громадськості, населення, що цікавлять фірму в певній ситуації. </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59641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70000" lnSpcReduction="20000"/>
          </a:bodyPr>
          <a:lstStyle/>
          <a:p>
            <a:pPr marL="0" indent="0" algn="ctr">
              <a:buNone/>
            </a:pPr>
            <a:r>
              <a:rPr lang="uk-UA" sz="2100" b="1" dirty="0"/>
              <a:t>Мікросередовище </a:t>
            </a:r>
            <a:r>
              <a:rPr lang="uk-UA" sz="2100" dirty="0"/>
              <a:t>утворюють сили, які безпосередньо стосуються самого підприємства та його можливостей щодо обслуговування споживачів, тобто постачальники, посередники, клієнти, конкуренти та контактні аудиторії. </a:t>
            </a:r>
            <a:endParaRPr lang="uk-UA" sz="2100" dirty="0" smtClean="0"/>
          </a:p>
          <a:p>
            <a:pPr marL="0" indent="0" algn="ctr">
              <a:buNone/>
            </a:pPr>
            <a:r>
              <a:rPr lang="uk-UA" sz="2100" b="1" dirty="0" smtClean="0"/>
              <a:t>Фактори </a:t>
            </a:r>
            <a:r>
              <a:rPr lang="uk-UA" sz="2100" b="1" dirty="0"/>
              <a:t>мікросередовища потрібно вважати відносно контрольованими. Під повним контролем підприємства перебуває </a:t>
            </a:r>
            <a:r>
              <a:rPr lang="uk-UA" sz="2100" b="1" dirty="0" err="1"/>
              <a:t>мікросередовшце</a:t>
            </a:r>
            <a:r>
              <a:rPr lang="uk-UA" sz="2100" b="1" dirty="0"/>
              <a:t> самого підприємства. </a:t>
            </a:r>
          </a:p>
          <a:p>
            <a:pPr marL="0" indent="0" algn="ctr">
              <a:buNone/>
            </a:pPr>
            <a:endParaRPr lang="uk-UA" sz="2100" b="1" dirty="0" smtClean="0"/>
          </a:p>
          <a:p>
            <a:pPr marL="0" indent="0" algn="ctr">
              <a:buNone/>
            </a:pPr>
            <a:r>
              <a:rPr lang="uk-UA" sz="2100" b="1" dirty="0" smtClean="0"/>
              <a:t>Постачальники </a:t>
            </a:r>
            <a:r>
              <a:rPr lang="uk-UA" sz="2100" dirty="0"/>
              <a:t>– юридичні та фізичні особи, які забезпечують підприємство та його конкурентів матеріальними ресурсами, необхідними для виробництва конкретних товарів. </a:t>
            </a:r>
          </a:p>
          <a:p>
            <a:pPr marL="0" indent="0" algn="ctr">
              <a:buNone/>
            </a:pPr>
            <a:endParaRPr lang="uk-UA" sz="2100" b="1" dirty="0" smtClean="0"/>
          </a:p>
          <a:p>
            <a:pPr marL="0" indent="0" algn="ctr">
              <a:buNone/>
            </a:pPr>
            <a:r>
              <a:rPr lang="uk-UA" sz="2100" b="1" dirty="0" smtClean="0"/>
              <a:t>Посередники </a:t>
            </a:r>
            <a:r>
              <a:rPr lang="uk-UA" sz="2100" dirty="0"/>
              <a:t>– юридичні та фізичні особи, які допомагають компанії просувати, розподіляти та продавати товари на ринку. До них належать: торговельні посередники; фірми-спеціалісти з питань організації руху товарів; агентства, що надають маркетингові послуги; кредитно-фінансові установи.</a:t>
            </a:r>
          </a:p>
          <a:p>
            <a:pPr marL="0" indent="0" algn="ctr">
              <a:buNone/>
            </a:pPr>
            <a:endParaRPr lang="uk-UA" sz="2100" b="1" dirty="0" smtClean="0"/>
          </a:p>
          <a:p>
            <a:pPr marL="0" indent="0" algn="ctr">
              <a:buNone/>
            </a:pPr>
            <a:r>
              <a:rPr lang="uk-UA" sz="2100" b="1" dirty="0" smtClean="0"/>
              <a:t>Торговельні </a:t>
            </a:r>
            <a:r>
              <a:rPr lang="uk-UA" sz="2100" b="1" dirty="0"/>
              <a:t>посередники </a:t>
            </a:r>
            <a:r>
              <a:rPr lang="uk-UA" sz="2100" dirty="0"/>
              <a:t>допомагають підприємству знайти покупців та/або безпосередньо продавати їм товари. Вони забезпечують зручність місця, часу та процедури придбання товару замовником із меншими витратами, ніж підприємство-виробник.</a:t>
            </a:r>
          </a:p>
          <a:p>
            <a:pPr marL="0" indent="0" algn="ctr">
              <a:buNone/>
            </a:pPr>
            <a:r>
              <a:rPr lang="uk-UA" sz="2100" b="1" dirty="0"/>
              <a:t>Фірми-спеціалісти з організації руху товарів </a:t>
            </a:r>
            <a:r>
              <a:rPr lang="uk-UA" sz="2100" dirty="0"/>
              <a:t>допомагають підприємству створювати запаси своїх виробів та просувати їх від місця виробництва до місця призначення</a:t>
            </a:r>
            <a:r>
              <a:rPr lang="uk-UA" sz="2100" dirty="0" smtClean="0"/>
              <a:t>.  До </a:t>
            </a:r>
            <a:r>
              <a:rPr lang="uk-UA" sz="2100" dirty="0"/>
              <a:t>них належать склади, що забезпечують накопичення та збереження товарів на шляху до чергового місця призначення, а також транспортні підприємства, зокрема залізниця, вантажний водний транспорт, організації автотранспортних перевезень, авіалінії тощо.</a:t>
            </a:r>
          </a:p>
          <a:p>
            <a:pPr marL="0" indent="0" algn="ctr">
              <a:buNone/>
            </a:pPr>
            <a:endParaRPr lang="uk-UA" sz="2100" b="1" dirty="0" smtClean="0"/>
          </a:p>
          <a:p>
            <a:pPr marL="0" indent="0" algn="ctr">
              <a:buNone/>
            </a:pPr>
            <a:r>
              <a:rPr lang="uk-UA" sz="2100" b="1" dirty="0" smtClean="0"/>
              <a:t>Агентства</a:t>
            </a:r>
            <a:r>
              <a:rPr lang="uk-UA" sz="2100" b="1" dirty="0"/>
              <a:t>, що надають послуги з досліджень ринку, </a:t>
            </a:r>
            <a:r>
              <a:rPr lang="uk-UA" sz="2100" dirty="0"/>
              <a:t>можуть мати різноманітні профілі. До них належать рекламні агентства, маркетингові дослідницькі фірми, видавництва, різні консультативні фірми з питань маркетингу.</a:t>
            </a:r>
          </a:p>
          <a:p>
            <a:pPr marL="0" indent="0" algn="ctr">
              <a:buNone/>
            </a:pPr>
            <a:endParaRPr lang="uk-UA" sz="2100" b="1" dirty="0" smtClean="0"/>
          </a:p>
          <a:p>
            <a:pPr marL="0" indent="0" algn="ctr">
              <a:buNone/>
            </a:pPr>
            <a:r>
              <a:rPr lang="uk-UA" sz="2100" b="1" dirty="0" smtClean="0"/>
              <a:t>До </a:t>
            </a:r>
            <a:r>
              <a:rPr lang="uk-UA" sz="2100" b="1" dirty="0"/>
              <a:t>кредитно-фінансових установ </a:t>
            </a:r>
            <a:r>
              <a:rPr lang="uk-UA" sz="2100" dirty="0"/>
              <a:t>належать посередники, зокрема банки, кредитні та страхові компанії, які спеціалізуються на наданні фінансових послуг. Вони допомагають підприємству фінансувати операції </a:t>
            </a:r>
            <a:r>
              <a:rPr lang="uk-UA" sz="2100" dirty="0" smtClean="0"/>
              <a:t>купівлі-продажу </a:t>
            </a:r>
            <a:r>
              <a:rPr lang="uk-UA" sz="2100" dirty="0"/>
              <a:t>товарів, беруть на себе страхування цих угод тощо.</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839257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92500"/>
          </a:bodyPr>
          <a:lstStyle/>
          <a:p>
            <a:pPr marL="0" indent="0" algn="ctr">
              <a:buNone/>
            </a:pPr>
            <a:r>
              <a:rPr lang="uk-UA" sz="2100" b="1" dirty="0" smtClean="0"/>
              <a:t>Споживачами (клієнтами) </a:t>
            </a:r>
            <a:r>
              <a:rPr lang="uk-UA" sz="2100" dirty="0" smtClean="0"/>
              <a:t>підприємства можуть бути: фізичні та юридичні особа, а також органи державної та місцевої влади.</a:t>
            </a:r>
          </a:p>
          <a:p>
            <a:pPr marL="0" indent="0" algn="ctr">
              <a:buNone/>
            </a:pPr>
            <a:endParaRPr lang="uk-UA" sz="2100" b="1" dirty="0" smtClean="0"/>
          </a:p>
          <a:p>
            <a:pPr marL="0" indent="0" algn="ctr">
              <a:buNone/>
            </a:pPr>
            <a:r>
              <a:rPr lang="uk-UA" sz="2100" b="1" dirty="0" smtClean="0"/>
              <a:t>Конкуренти </a:t>
            </a:r>
            <a:r>
              <a:rPr lang="uk-UA" sz="2100" dirty="0" smtClean="0"/>
              <a:t>– невід'ємний елемент системи досліджень ринку. Конкурентне оточення не можна зводити лише до </a:t>
            </a:r>
            <a:r>
              <a:rPr lang="uk-UA" sz="2100" dirty="0" err="1" smtClean="0"/>
              <a:t>міжфірмової</a:t>
            </a:r>
            <a:r>
              <a:rPr lang="uk-UA" sz="2100" dirty="0" smtClean="0"/>
              <a:t> конкуренції.</a:t>
            </a:r>
          </a:p>
          <a:p>
            <a:pPr marL="0" indent="0" algn="ctr">
              <a:buNone/>
            </a:pPr>
            <a:endParaRPr lang="uk-UA" sz="2100" b="1" dirty="0" smtClean="0"/>
          </a:p>
          <a:p>
            <a:pPr marL="0" indent="0" algn="ctr">
              <a:buNone/>
            </a:pPr>
            <a:r>
              <a:rPr lang="uk-UA" sz="2100" b="1" dirty="0" smtClean="0"/>
              <a:t>Існує багато інших видів конкуренції:</a:t>
            </a:r>
          </a:p>
          <a:p>
            <a:pPr marL="0" indent="0" algn="ctr">
              <a:buNone/>
            </a:pPr>
            <a:endParaRPr lang="uk-UA" sz="2100" b="1" dirty="0" smtClean="0"/>
          </a:p>
          <a:p>
            <a:pPr marL="0" indent="0" algn="ctr">
              <a:buNone/>
            </a:pPr>
            <a:r>
              <a:rPr lang="uk-UA" sz="2100" b="1" dirty="0" smtClean="0"/>
              <a:t>Бажання-конкуренти </a:t>
            </a:r>
            <a:r>
              <a:rPr lang="uk-UA" sz="2100" dirty="0" smtClean="0"/>
              <a:t>– бажання, які споживач може прагнути задовольнити.</a:t>
            </a:r>
          </a:p>
          <a:p>
            <a:pPr marL="0" indent="0" algn="ctr">
              <a:buNone/>
            </a:pPr>
            <a:endParaRPr lang="uk-UA" sz="2100" b="1" dirty="0" smtClean="0"/>
          </a:p>
          <a:p>
            <a:pPr marL="0" indent="0" algn="ctr">
              <a:buNone/>
            </a:pPr>
            <a:r>
              <a:rPr lang="uk-UA" sz="2100" b="1" dirty="0" smtClean="0"/>
              <a:t>Товарно-родові конкуренти </a:t>
            </a:r>
            <a:r>
              <a:rPr lang="uk-UA" sz="2100" dirty="0" smtClean="0"/>
              <a:t>– різноманітні шляхи задоволення конкретного бажання.</a:t>
            </a:r>
          </a:p>
          <a:p>
            <a:pPr marL="0" indent="0" algn="ctr">
              <a:buNone/>
            </a:pPr>
            <a:endParaRPr lang="uk-UA" sz="2100" b="1" dirty="0" smtClean="0"/>
          </a:p>
          <a:p>
            <a:pPr marL="0" indent="0" algn="ctr">
              <a:buNone/>
            </a:pPr>
            <a:r>
              <a:rPr lang="uk-UA" sz="2100" b="1" dirty="0" smtClean="0"/>
              <a:t>Товарно-видові конкуренти </a:t>
            </a:r>
            <a:r>
              <a:rPr lang="uk-UA" sz="2100" dirty="0" smtClean="0"/>
              <a:t>– різновиди однієї категорії товару, які здатні задовольнити конкретне бажання покупця.</a:t>
            </a:r>
          </a:p>
          <a:p>
            <a:pPr marL="0" indent="0" algn="ctr">
              <a:buNone/>
            </a:pPr>
            <a:endParaRPr lang="uk-UA" sz="2100" b="1" dirty="0" smtClean="0"/>
          </a:p>
          <a:p>
            <a:pPr marL="0" indent="0" algn="ctr">
              <a:buNone/>
            </a:pPr>
            <a:r>
              <a:rPr lang="uk-UA" sz="2100" b="1" dirty="0" smtClean="0"/>
              <a:t>Марки-конкуренти </a:t>
            </a:r>
            <a:r>
              <a:rPr lang="uk-UA" sz="2100" dirty="0" smtClean="0"/>
              <a:t>– різноманітні марки одного й того самого товару, що їх </a:t>
            </a:r>
            <a:r>
              <a:rPr lang="uk-UA" sz="2100" smtClean="0"/>
              <a:t>виготовляють підприємства-конкуренти</a:t>
            </a:r>
            <a:r>
              <a:rPr lang="ru-RU" sz="2100" dirty="0" smtClean="0"/>
              <a:t>. </a:t>
            </a:r>
            <a:endParaRPr lang="ru-RU"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89095032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1157</Words>
  <Application>Microsoft Office PowerPoint</Application>
  <PresentationFormat>Экран (4:3)</PresentationFormat>
  <Paragraphs>85</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1. Макросередовище у дослідженнях ринку. 2. Мезосередовище у дослідженнях ринку. 3. Мікросередовище у дослідженнях ринку.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21</cp:revision>
  <dcterms:created xsi:type="dcterms:W3CDTF">2020-08-26T06:53:27Z</dcterms:created>
  <dcterms:modified xsi:type="dcterms:W3CDTF">2026-02-22T15:48:39Z</dcterms:modified>
</cp:coreProperties>
</file>