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9" r:id="rId5"/>
    <p:sldId id="260" r:id="rId6"/>
    <p:sldId id="261" r:id="rId7"/>
    <p:sldId id="272" r:id="rId8"/>
    <p:sldId id="263" r:id="rId9"/>
    <p:sldId id="267" r:id="rId10"/>
    <p:sldId id="268" r:id="rId11"/>
    <p:sldId id="264" r:id="rId12"/>
    <p:sldId id="262" r:id="rId13"/>
    <p:sldId id="266" r:id="rId14"/>
    <p:sldId id="275" r:id="rId15"/>
    <p:sldId id="276" r:id="rId16"/>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138"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Ія Пелех" userId="235b8121fc54d418" providerId="LiveId" clId="{778ACC3E-DA86-4D30-B082-D4A3E38D1AE8}"/>
    <pc:docChg chg="undo custSel addSld delSld modSld sldOrd">
      <pc:chgData name="Ія Пелех" userId="235b8121fc54d418" providerId="LiveId" clId="{778ACC3E-DA86-4D30-B082-D4A3E38D1AE8}" dt="2026-02-23T14:17:17.913" v="223" actId="20577"/>
      <pc:docMkLst>
        <pc:docMk/>
      </pc:docMkLst>
      <pc:sldChg chg="addSp delSp modSp new mod setBg">
        <pc:chgData name="Ія Пелех" userId="235b8121fc54d418" providerId="LiveId" clId="{778ACC3E-DA86-4D30-B082-D4A3E38D1AE8}" dt="2026-02-23T14:17:17.913" v="223" actId="20577"/>
        <pc:sldMkLst>
          <pc:docMk/>
          <pc:sldMk cId="3746411967" sldId="256"/>
        </pc:sldMkLst>
        <pc:spChg chg="mod">
          <ac:chgData name="Ія Пелех" userId="235b8121fc54d418" providerId="LiveId" clId="{778ACC3E-DA86-4D30-B082-D4A3E38D1AE8}" dt="2026-02-23T14:17:17.913" v="223" actId="20577"/>
          <ac:spMkLst>
            <pc:docMk/>
            <pc:sldMk cId="3746411967" sldId="256"/>
            <ac:spMk id="2" creationId="{0C2D175B-0D48-70B5-E495-1155993B4047}"/>
          </ac:spMkLst>
        </pc:spChg>
      </pc:sldChg>
      <pc:sldChg chg="addSp modSp new del mod setBg">
        <pc:chgData name="Ія Пелех" userId="235b8121fc54d418" providerId="LiveId" clId="{778ACC3E-DA86-4D30-B082-D4A3E38D1AE8}" dt="2026-02-23T14:17:14.828" v="222" actId="47"/>
        <pc:sldMkLst>
          <pc:docMk/>
          <pc:sldMk cId="2903782435" sldId="258"/>
        </pc:sldMkLst>
      </pc:sldChg>
    </pc:docChg>
  </pc:docChgLst>
</pc:chgInfo>
</file>

<file path=ppt/diagrams/_rels/data1.xml.rels><?xml version="1.0" encoding="UTF-8" standalone="yes"?>
<Relationships xmlns="http://schemas.openxmlformats.org/package/2006/relationships"><Relationship Id="rId2" Type="http://schemas.openxmlformats.org/officeDocument/2006/relationships/hyperlink" Target="http://curia.europa.eu/jcms/jcms/Jo2_7033/en/" TargetMode="External"/><Relationship Id="rId1" Type="http://schemas.openxmlformats.org/officeDocument/2006/relationships/hyperlink" Target="http://curia.europa.eu/jcms/jcms/Jo2_7024/en/" TargetMode="External"/></Relationships>
</file>

<file path=ppt/diagrams/_rels/drawing1.xml.rels><?xml version="1.0" encoding="UTF-8" standalone="yes"?>
<Relationships xmlns="http://schemas.openxmlformats.org/package/2006/relationships"><Relationship Id="rId2" Type="http://schemas.openxmlformats.org/officeDocument/2006/relationships/hyperlink" Target="http://curia.europa.eu/jcms/jcms/Jo2_7033/en/" TargetMode="External"/><Relationship Id="rId1" Type="http://schemas.openxmlformats.org/officeDocument/2006/relationships/hyperlink" Target="http://curia.europa.eu/jcms/jcms/Jo2_7024/en/" TargetMode="Externa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799553-94F9-4C78-A16A-1F8E0C06F7E0}"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6B058028-68F6-4407-936C-DAE959054902}">
      <dgm:prSet/>
      <dgm:spPr/>
      <dgm:t>
        <a:bodyPr/>
        <a:lstStyle/>
        <a:p>
          <a:r>
            <a:rPr lang="en-US">
              <a:hlinkClick xmlns:r="http://schemas.openxmlformats.org/officeDocument/2006/relationships" r:id="rId1"/>
            </a:rPr>
            <a:t>Court of Justice</a:t>
          </a:r>
          <a:r>
            <a:rPr lang="en-US"/>
            <a:t> – deals with requests for preliminary rulings from national courts, certain actions for annulment and appeals.</a:t>
          </a:r>
        </a:p>
      </dgm:t>
    </dgm:pt>
    <dgm:pt modelId="{9C1BD5A1-6438-4BEE-842A-15E6269407C5}" type="parTrans" cxnId="{860DFCFA-8FA4-4F58-959B-9AEEE4465058}">
      <dgm:prSet/>
      <dgm:spPr/>
      <dgm:t>
        <a:bodyPr/>
        <a:lstStyle/>
        <a:p>
          <a:endParaRPr lang="en-US"/>
        </a:p>
      </dgm:t>
    </dgm:pt>
    <dgm:pt modelId="{FC40BDD1-E52B-46C3-8FBD-230471B0DED6}" type="sibTrans" cxnId="{860DFCFA-8FA4-4F58-959B-9AEEE4465058}">
      <dgm:prSet/>
      <dgm:spPr/>
      <dgm:t>
        <a:bodyPr/>
        <a:lstStyle/>
        <a:p>
          <a:endParaRPr lang="en-US"/>
        </a:p>
      </dgm:t>
    </dgm:pt>
    <dgm:pt modelId="{E8B1C555-729A-4840-89E3-4326EF2CEEA4}">
      <dgm:prSet/>
      <dgm:spPr/>
      <dgm:t>
        <a:bodyPr/>
        <a:lstStyle/>
        <a:p>
          <a:r>
            <a:rPr lang="en-US">
              <a:hlinkClick xmlns:r="http://schemas.openxmlformats.org/officeDocument/2006/relationships" r:id="rId2"/>
            </a:rPr>
            <a:t>General Court</a:t>
          </a:r>
          <a:r>
            <a:rPr lang="en-US"/>
            <a:t> – rules on actions for annulment brought by individuals, companies and, in some cases, EU governments. In practice, this means that this court deals mainly with competition law, State aid, trade, agriculture, trade marks.</a:t>
          </a:r>
        </a:p>
      </dgm:t>
    </dgm:pt>
    <dgm:pt modelId="{44DE3862-0EE1-45CC-A5A6-E55EA48FBAC3}" type="parTrans" cxnId="{A837EA66-3DC3-4134-8AEA-E86B435265D1}">
      <dgm:prSet/>
      <dgm:spPr/>
      <dgm:t>
        <a:bodyPr/>
        <a:lstStyle/>
        <a:p>
          <a:endParaRPr lang="en-US"/>
        </a:p>
      </dgm:t>
    </dgm:pt>
    <dgm:pt modelId="{60801EF2-6745-4614-8DAA-4290D67226F7}" type="sibTrans" cxnId="{A837EA66-3DC3-4134-8AEA-E86B435265D1}">
      <dgm:prSet/>
      <dgm:spPr/>
      <dgm:t>
        <a:bodyPr/>
        <a:lstStyle/>
        <a:p>
          <a:endParaRPr lang="en-US"/>
        </a:p>
      </dgm:t>
    </dgm:pt>
    <dgm:pt modelId="{760069B7-4A26-4C5E-91F7-12DBF6637A11}" type="pres">
      <dgm:prSet presAssocID="{DC799553-94F9-4C78-A16A-1F8E0C06F7E0}" presName="hierChild1" presStyleCnt="0">
        <dgm:presLayoutVars>
          <dgm:chPref val="1"/>
          <dgm:dir/>
          <dgm:animOne val="branch"/>
          <dgm:animLvl val="lvl"/>
          <dgm:resizeHandles/>
        </dgm:presLayoutVars>
      </dgm:prSet>
      <dgm:spPr/>
    </dgm:pt>
    <dgm:pt modelId="{DDA2BF40-ADAB-4553-981F-3369007972AD}" type="pres">
      <dgm:prSet presAssocID="{6B058028-68F6-4407-936C-DAE959054902}" presName="hierRoot1" presStyleCnt="0"/>
      <dgm:spPr/>
    </dgm:pt>
    <dgm:pt modelId="{79317F79-C725-4814-96E6-C4876AD635EE}" type="pres">
      <dgm:prSet presAssocID="{6B058028-68F6-4407-936C-DAE959054902}" presName="composite" presStyleCnt="0"/>
      <dgm:spPr/>
    </dgm:pt>
    <dgm:pt modelId="{FF278984-415E-4335-8611-C288C56471C8}" type="pres">
      <dgm:prSet presAssocID="{6B058028-68F6-4407-936C-DAE959054902}" presName="background" presStyleLbl="node0" presStyleIdx="0" presStyleCnt="2"/>
      <dgm:spPr/>
    </dgm:pt>
    <dgm:pt modelId="{667FD78A-EBF7-4A48-8896-78DA592B50F2}" type="pres">
      <dgm:prSet presAssocID="{6B058028-68F6-4407-936C-DAE959054902}" presName="text" presStyleLbl="fgAcc0" presStyleIdx="0" presStyleCnt="2">
        <dgm:presLayoutVars>
          <dgm:chPref val="3"/>
        </dgm:presLayoutVars>
      </dgm:prSet>
      <dgm:spPr/>
    </dgm:pt>
    <dgm:pt modelId="{85AEDDD2-AD29-423E-A7E6-8D427EDE47C5}" type="pres">
      <dgm:prSet presAssocID="{6B058028-68F6-4407-936C-DAE959054902}" presName="hierChild2" presStyleCnt="0"/>
      <dgm:spPr/>
    </dgm:pt>
    <dgm:pt modelId="{5A76A88E-ADDD-46FB-A3F0-D22DC2E251F0}" type="pres">
      <dgm:prSet presAssocID="{E8B1C555-729A-4840-89E3-4326EF2CEEA4}" presName="hierRoot1" presStyleCnt="0"/>
      <dgm:spPr/>
    </dgm:pt>
    <dgm:pt modelId="{247F22A3-69F1-4B1E-9A3A-D56678F087FC}" type="pres">
      <dgm:prSet presAssocID="{E8B1C555-729A-4840-89E3-4326EF2CEEA4}" presName="composite" presStyleCnt="0"/>
      <dgm:spPr/>
    </dgm:pt>
    <dgm:pt modelId="{E5703144-5534-4AA9-AE9F-3C7E78E39F3A}" type="pres">
      <dgm:prSet presAssocID="{E8B1C555-729A-4840-89E3-4326EF2CEEA4}" presName="background" presStyleLbl="node0" presStyleIdx="1" presStyleCnt="2"/>
      <dgm:spPr/>
    </dgm:pt>
    <dgm:pt modelId="{A8AF1AE5-D4B1-4EA5-9EE5-0676EECEB5AE}" type="pres">
      <dgm:prSet presAssocID="{E8B1C555-729A-4840-89E3-4326EF2CEEA4}" presName="text" presStyleLbl="fgAcc0" presStyleIdx="1" presStyleCnt="2">
        <dgm:presLayoutVars>
          <dgm:chPref val="3"/>
        </dgm:presLayoutVars>
      </dgm:prSet>
      <dgm:spPr/>
    </dgm:pt>
    <dgm:pt modelId="{9E66E5FC-C30E-4966-803B-0D1463062D04}" type="pres">
      <dgm:prSet presAssocID="{E8B1C555-729A-4840-89E3-4326EF2CEEA4}" presName="hierChild2" presStyleCnt="0"/>
      <dgm:spPr/>
    </dgm:pt>
  </dgm:ptLst>
  <dgm:cxnLst>
    <dgm:cxn modelId="{A837EA66-3DC3-4134-8AEA-E86B435265D1}" srcId="{DC799553-94F9-4C78-A16A-1F8E0C06F7E0}" destId="{E8B1C555-729A-4840-89E3-4326EF2CEEA4}" srcOrd="1" destOrd="0" parTransId="{44DE3862-0EE1-45CC-A5A6-E55EA48FBAC3}" sibTransId="{60801EF2-6745-4614-8DAA-4290D67226F7}"/>
    <dgm:cxn modelId="{F4EBB356-407E-40FC-8107-CFFAC18AC952}" type="presOf" srcId="{DC799553-94F9-4C78-A16A-1F8E0C06F7E0}" destId="{760069B7-4A26-4C5E-91F7-12DBF6637A11}" srcOrd="0" destOrd="0" presId="urn:microsoft.com/office/officeart/2005/8/layout/hierarchy1"/>
    <dgm:cxn modelId="{5360B759-35B1-4EA2-BC36-0D3D38176FC1}" type="presOf" srcId="{E8B1C555-729A-4840-89E3-4326EF2CEEA4}" destId="{A8AF1AE5-D4B1-4EA5-9EE5-0676EECEB5AE}" srcOrd="0" destOrd="0" presId="urn:microsoft.com/office/officeart/2005/8/layout/hierarchy1"/>
    <dgm:cxn modelId="{5B0D6ACD-11C3-4940-8064-D41623D57E13}" type="presOf" srcId="{6B058028-68F6-4407-936C-DAE959054902}" destId="{667FD78A-EBF7-4A48-8896-78DA592B50F2}" srcOrd="0" destOrd="0" presId="urn:microsoft.com/office/officeart/2005/8/layout/hierarchy1"/>
    <dgm:cxn modelId="{860DFCFA-8FA4-4F58-959B-9AEEE4465058}" srcId="{DC799553-94F9-4C78-A16A-1F8E0C06F7E0}" destId="{6B058028-68F6-4407-936C-DAE959054902}" srcOrd="0" destOrd="0" parTransId="{9C1BD5A1-6438-4BEE-842A-15E6269407C5}" sibTransId="{FC40BDD1-E52B-46C3-8FBD-230471B0DED6}"/>
    <dgm:cxn modelId="{C41642B5-0693-4A0E-BD1C-577F506E88AA}" type="presParOf" srcId="{760069B7-4A26-4C5E-91F7-12DBF6637A11}" destId="{DDA2BF40-ADAB-4553-981F-3369007972AD}" srcOrd="0" destOrd="0" presId="urn:microsoft.com/office/officeart/2005/8/layout/hierarchy1"/>
    <dgm:cxn modelId="{0D7F0E77-446E-4B68-8D0E-1263232264ED}" type="presParOf" srcId="{DDA2BF40-ADAB-4553-981F-3369007972AD}" destId="{79317F79-C725-4814-96E6-C4876AD635EE}" srcOrd="0" destOrd="0" presId="urn:microsoft.com/office/officeart/2005/8/layout/hierarchy1"/>
    <dgm:cxn modelId="{E7203EF9-0642-4A4F-9497-390A12FC66FF}" type="presParOf" srcId="{79317F79-C725-4814-96E6-C4876AD635EE}" destId="{FF278984-415E-4335-8611-C288C56471C8}" srcOrd="0" destOrd="0" presId="urn:microsoft.com/office/officeart/2005/8/layout/hierarchy1"/>
    <dgm:cxn modelId="{5D4851FF-C674-4B5F-B4BD-3A2F66D2AD20}" type="presParOf" srcId="{79317F79-C725-4814-96E6-C4876AD635EE}" destId="{667FD78A-EBF7-4A48-8896-78DA592B50F2}" srcOrd="1" destOrd="0" presId="urn:microsoft.com/office/officeart/2005/8/layout/hierarchy1"/>
    <dgm:cxn modelId="{043D2EB4-F56E-42CA-8B03-663D7652FBEC}" type="presParOf" srcId="{DDA2BF40-ADAB-4553-981F-3369007972AD}" destId="{85AEDDD2-AD29-423E-A7E6-8D427EDE47C5}" srcOrd="1" destOrd="0" presId="urn:microsoft.com/office/officeart/2005/8/layout/hierarchy1"/>
    <dgm:cxn modelId="{6AE3DB31-4931-41E3-877D-3343428C7DFB}" type="presParOf" srcId="{760069B7-4A26-4C5E-91F7-12DBF6637A11}" destId="{5A76A88E-ADDD-46FB-A3F0-D22DC2E251F0}" srcOrd="1" destOrd="0" presId="urn:microsoft.com/office/officeart/2005/8/layout/hierarchy1"/>
    <dgm:cxn modelId="{19D9B4E8-2CAA-42A4-833B-F350A2C37B64}" type="presParOf" srcId="{5A76A88E-ADDD-46FB-A3F0-D22DC2E251F0}" destId="{247F22A3-69F1-4B1E-9A3A-D56678F087FC}" srcOrd="0" destOrd="0" presId="urn:microsoft.com/office/officeart/2005/8/layout/hierarchy1"/>
    <dgm:cxn modelId="{FFBC3D96-5902-4425-A2A9-0E14BB7BB31B}" type="presParOf" srcId="{247F22A3-69F1-4B1E-9A3A-D56678F087FC}" destId="{E5703144-5534-4AA9-AE9F-3C7E78E39F3A}" srcOrd="0" destOrd="0" presId="urn:microsoft.com/office/officeart/2005/8/layout/hierarchy1"/>
    <dgm:cxn modelId="{D3027FE5-9920-40F2-970D-C2D79ADF2EF3}" type="presParOf" srcId="{247F22A3-69F1-4B1E-9A3A-D56678F087FC}" destId="{A8AF1AE5-D4B1-4EA5-9EE5-0676EECEB5AE}" srcOrd="1" destOrd="0" presId="urn:microsoft.com/office/officeart/2005/8/layout/hierarchy1"/>
    <dgm:cxn modelId="{F678B948-8C68-4DE8-A568-4199CC35D4C4}" type="presParOf" srcId="{5A76A88E-ADDD-46FB-A3F0-D22DC2E251F0}" destId="{9E66E5FC-C30E-4966-803B-0D1463062D0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9C0989-F151-4D95-AAFB-50A2250790E1}"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ACCF8775-F560-4059-92DB-2D2D20751B0D}">
      <dgm:prSet/>
      <dgm:spPr/>
      <dgm:t>
        <a:bodyPr/>
        <a:lstStyle/>
        <a:p>
          <a:r>
            <a:rPr lang="uk-UA" b="1" dirty="0">
              <a:solidFill>
                <a:schemeClr val="accent2"/>
              </a:solidFill>
            </a:rPr>
            <a:t>Суд справедливості (</a:t>
          </a:r>
          <a:r>
            <a:rPr lang="en-GB" b="1" dirty="0">
              <a:solidFill>
                <a:schemeClr val="accent2"/>
              </a:solidFill>
            </a:rPr>
            <a:t>Court of Justice) </a:t>
          </a:r>
          <a:r>
            <a:rPr lang="en-GB" dirty="0"/>
            <a:t>– </a:t>
          </a:r>
          <a:r>
            <a:rPr lang="uk-UA" dirty="0"/>
            <a:t>розглядає запити на попередні рішення від національних судів, позови проти інституцій ЄС, апеляції тощо.</a:t>
          </a:r>
          <a:endParaRPr lang="en-US" dirty="0"/>
        </a:p>
      </dgm:t>
    </dgm:pt>
    <dgm:pt modelId="{2B8481F9-69C7-4B9E-A733-A09F596FF8BE}" type="parTrans" cxnId="{3EE1CC4C-025A-4556-9EE3-1770A3591427}">
      <dgm:prSet/>
      <dgm:spPr/>
      <dgm:t>
        <a:bodyPr/>
        <a:lstStyle/>
        <a:p>
          <a:endParaRPr lang="en-US"/>
        </a:p>
      </dgm:t>
    </dgm:pt>
    <dgm:pt modelId="{FAFB00AF-C469-4477-99C8-25A932170C78}" type="sibTrans" cxnId="{3EE1CC4C-025A-4556-9EE3-1770A3591427}">
      <dgm:prSet/>
      <dgm:spPr/>
      <dgm:t>
        <a:bodyPr/>
        <a:lstStyle/>
        <a:p>
          <a:endParaRPr lang="en-US"/>
        </a:p>
      </dgm:t>
    </dgm:pt>
    <dgm:pt modelId="{459D002E-D0AC-4FC2-880B-F4EF746D39C6}">
      <dgm:prSet/>
      <dgm:spPr/>
      <dgm:t>
        <a:bodyPr/>
        <a:lstStyle/>
        <a:p>
          <a:r>
            <a:rPr lang="uk-UA" b="1" dirty="0">
              <a:solidFill>
                <a:schemeClr val="accent2"/>
              </a:solidFill>
            </a:rPr>
            <a:t>Загальний суд (</a:t>
          </a:r>
          <a:r>
            <a:rPr lang="en-GB" b="1" dirty="0">
              <a:solidFill>
                <a:schemeClr val="accent2"/>
              </a:solidFill>
            </a:rPr>
            <a:t>General Court) </a:t>
          </a:r>
          <a:r>
            <a:rPr lang="en-GB" dirty="0"/>
            <a:t>– </a:t>
          </a:r>
          <a:r>
            <a:rPr lang="uk-UA" dirty="0"/>
            <a:t>розглядає справи від фізичних або юридичних осіб (наприклад, щодо рішень Єврокомісії, конкуренції, державної допомоги, торгівлі, с/г, торговельних марок тощо).</a:t>
          </a:r>
          <a:endParaRPr lang="en-US" dirty="0"/>
        </a:p>
      </dgm:t>
    </dgm:pt>
    <dgm:pt modelId="{60011945-FE1D-4255-97D7-53F6E6AD66E0}" type="parTrans" cxnId="{0CC40EF0-AE39-4A57-BB45-E9894E86E0C7}">
      <dgm:prSet/>
      <dgm:spPr/>
      <dgm:t>
        <a:bodyPr/>
        <a:lstStyle/>
        <a:p>
          <a:endParaRPr lang="en-US"/>
        </a:p>
      </dgm:t>
    </dgm:pt>
    <dgm:pt modelId="{249A9E52-026A-4566-947B-2AE1F4435983}" type="sibTrans" cxnId="{0CC40EF0-AE39-4A57-BB45-E9894E86E0C7}">
      <dgm:prSet/>
      <dgm:spPr/>
      <dgm:t>
        <a:bodyPr/>
        <a:lstStyle/>
        <a:p>
          <a:endParaRPr lang="en-US"/>
        </a:p>
      </dgm:t>
    </dgm:pt>
    <dgm:pt modelId="{236D18BA-C474-416E-B38C-C78F5B8306F7}" type="pres">
      <dgm:prSet presAssocID="{949C0989-F151-4D95-AAFB-50A2250790E1}" presName="hierChild1" presStyleCnt="0">
        <dgm:presLayoutVars>
          <dgm:chPref val="1"/>
          <dgm:dir/>
          <dgm:animOne val="branch"/>
          <dgm:animLvl val="lvl"/>
          <dgm:resizeHandles/>
        </dgm:presLayoutVars>
      </dgm:prSet>
      <dgm:spPr/>
    </dgm:pt>
    <dgm:pt modelId="{85333CA5-BA88-416F-BD0C-FAFBAE14DC4A}" type="pres">
      <dgm:prSet presAssocID="{ACCF8775-F560-4059-92DB-2D2D20751B0D}" presName="hierRoot1" presStyleCnt="0"/>
      <dgm:spPr/>
    </dgm:pt>
    <dgm:pt modelId="{0CCF4BFF-FF85-4EA4-88B3-723AC6C3C449}" type="pres">
      <dgm:prSet presAssocID="{ACCF8775-F560-4059-92DB-2D2D20751B0D}" presName="composite" presStyleCnt="0"/>
      <dgm:spPr/>
    </dgm:pt>
    <dgm:pt modelId="{2065C480-5B2E-4F8F-93B2-7FC95315753B}" type="pres">
      <dgm:prSet presAssocID="{ACCF8775-F560-4059-92DB-2D2D20751B0D}" presName="background" presStyleLbl="node0" presStyleIdx="0" presStyleCnt="2"/>
      <dgm:spPr/>
    </dgm:pt>
    <dgm:pt modelId="{0B7BF25E-6BA7-4478-A207-5F7051A4FC00}" type="pres">
      <dgm:prSet presAssocID="{ACCF8775-F560-4059-92DB-2D2D20751B0D}" presName="text" presStyleLbl="fgAcc0" presStyleIdx="0" presStyleCnt="2">
        <dgm:presLayoutVars>
          <dgm:chPref val="3"/>
        </dgm:presLayoutVars>
      </dgm:prSet>
      <dgm:spPr/>
    </dgm:pt>
    <dgm:pt modelId="{9D9DE074-AC7F-4E52-AD16-11648F742921}" type="pres">
      <dgm:prSet presAssocID="{ACCF8775-F560-4059-92DB-2D2D20751B0D}" presName="hierChild2" presStyleCnt="0"/>
      <dgm:spPr/>
    </dgm:pt>
    <dgm:pt modelId="{5565C2DA-0D24-4FE7-96F2-48AA798CC1F6}" type="pres">
      <dgm:prSet presAssocID="{459D002E-D0AC-4FC2-880B-F4EF746D39C6}" presName="hierRoot1" presStyleCnt="0"/>
      <dgm:spPr/>
    </dgm:pt>
    <dgm:pt modelId="{06AC2B0E-3F75-4A7D-B461-A2C7B55FA8D0}" type="pres">
      <dgm:prSet presAssocID="{459D002E-D0AC-4FC2-880B-F4EF746D39C6}" presName="composite" presStyleCnt="0"/>
      <dgm:spPr/>
    </dgm:pt>
    <dgm:pt modelId="{7BE66EB1-88EA-4D11-954E-B8ADDAB1A671}" type="pres">
      <dgm:prSet presAssocID="{459D002E-D0AC-4FC2-880B-F4EF746D39C6}" presName="background" presStyleLbl="node0" presStyleIdx="1" presStyleCnt="2"/>
      <dgm:spPr/>
    </dgm:pt>
    <dgm:pt modelId="{32591AE7-7F60-43C1-8442-F6615441F4E3}" type="pres">
      <dgm:prSet presAssocID="{459D002E-D0AC-4FC2-880B-F4EF746D39C6}" presName="text" presStyleLbl="fgAcc0" presStyleIdx="1" presStyleCnt="2">
        <dgm:presLayoutVars>
          <dgm:chPref val="3"/>
        </dgm:presLayoutVars>
      </dgm:prSet>
      <dgm:spPr/>
    </dgm:pt>
    <dgm:pt modelId="{4F27E1E1-A485-4880-8C86-80DD5DCB1891}" type="pres">
      <dgm:prSet presAssocID="{459D002E-D0AC-4FC2-880B-F4EF746D39C6}" presName="hierChild2" presStyleCnt="0"/>
      <dgm:spPr/>
    </dgm:pt>
  </dgm:ptLst>
  <dgm:cxnLst>
    <dgm:cxn modelId="{3EE1CC4C-025A-4556-9EE3-1770A3591427}" srcId="{949C0989-F151-4D95-AAFB-50A2250790E1}" destId="{ACCF8775-F560-4059-92DB-2D2D20751B0D}" srcOrd="0" destOrd="0" parTransId="{2B8481F9-69C7-4B9E-A733-A09F596FF8BE}" sibTransId="{FAFB00AF-C469-4477-99C8-25A932170C78}"/>
    <dgm:cxn modelId="{B8FB499C-9FEA-4794-ADB7-02DFC071719A}" type="presOf" srcId="{949C0989-F151-4D95-AAFB-50A2250790E1}" destId="{236D18BA-C474-416E-B38C-C78F5B8306F7}" srcOrd="0" destOrd="0" presId="urn:microsoft.com/office/officeart/2005/8/layout/hierarchy1"/>
    <dgm:cxn modelId="{7A576BA4-AD26-4F51-88E9-762AA2E9C7F0}" type="presOf" srcId="{459D002E-D0AC-4FC2-880B-F4EF746D39C6}" destId="{32591AE7-7F60-43C1-8442-F6615441F4E3}" srcOrd="0" destOrd="0" presId="urn:microsoft.com/office/officeart/2005/8/layout/hierarchy1"/>
    <dgm:cxn modelId="{41015DB6-1387-473F-8DFA-AB13162B2E62}" type="presOf" srcId="{ACCF8775-F560-4059-92DB-2D2D20751B0D}" destId="{0B7BF25E-6BA7-4478-A207-5F7051A4FC00}" srcOrd="0" destOrd="0" presId="urn:microsoft.com/office/officeart/2005/8/layout/hierarchy1"/>
    <dgm:cxn modelId="{0CC40EF0-AE39-4A57-BB45-E9894E86E0C7}" srcId="{949C0989-F151-4D95-AAFB-50A2250790E1}" destId="{459D002E-D0AC-4FC2-880B-F4EF746D39C6}" srcOrd="1" destOrd="0" parTransId="{60011945-FE1D-4255-97D7-53F6E6AD66E0}" sibTransId="{249A9E52-026A-4566-947B-2AE1F4435983}"/>
    <dgm:cxn modelId="{A93FEE15-9562-41DD-A3C5-B6877A21F11F}" type="presParOf" srcId="{236D18BA-C474-416E-B38C-C78F5B8306F7}" destId="{85333CA5-BA88-416F-BD0C-FAFBAE14DC4A}" srcOrd="0" destOrd="0" presId="urn:microsoft.com/office/officeart/2005/8/layout/hierarchy1"/>
    <dgm:cxn modelId="{51A78522-38F8-4B5C-8012-389FF01FCB54}" type="presParOf" srcId="{85333CA5-BA88-416F-BD0C-FAFBAE14DC4A}" destId="{0CCF4BFF-FF85-4EA4-88B3-723AC6C3C449}" srcOrd="0" destOrd="0" presId="urn:microsoft.com/office/officeart/2005/8/layout/hierarchy1"/>
    <dgm:cxn modelId="{E5F4C48D-D80E-40D3-B96B-434101724F0D}" type="presParOf" srcId="{0CCF4BFF-FF85-4EA4-88B3-723AC6C3C449}" destId="{2065C480-5B2E-4F8F-93B2-7FC95315753B}" srcOrd="0" destOrd="0" presId="urn:microsoft.com/office/officeart/2005/8/layout/hierarchy1"/>
    <dgm:cxn modelId="{4B1424FF-BF96-4F6A-84E8-786931CC28E1}" type="presParOf" srcId="{0CCF4BFF-FF85-4EA4-88B3-723AC6C3C449}" destId="{0B7BF25E-6BA7-4478-A207-5F7051A4FC00}" srcOrd="1" destOrd="0" presId="urn:microsoft.com/office/officeart/2005/8/layout/hierarchy1"/>
    <dgm:cxn modelId="{EE440EA9-9087-4522-8445-3ABFA3E7F5A6}" type="presParOf" srcId="{85333CA5-BA88-416F-BD0C-FAFBAE14DC4A}" destId="{9D9DE074-AC7F-4E52-AD16-11648F742921}" srcOrd="1" destOrd="0" presId="urn:microsoft.com/office/officeart/2005/8/layout/hierarchy1"/>
    <dgm:cxn modelId="{A69C727E-A492-485D-AC72-AE76140158E4}" type="presParOf" srcId="{236D18BA-C474-416E-B38C-C78F5B8306F7}" destId="{5565C2DA-0D24-4FE7-96F2-48AA798CC1F6}" srcOrd="1" destOrd="0" presId="urn:microsoft.com/office/officeart/2005/8/layout/hierarchy1"/>
    <dgm:cxn modelId="{51BCA5DB-421A-4806-A0C2-C8A5BB45CD4D}" type="presParOf" srcId="{5565C2DA-0D24-4FE7-96F2-48AA798CC1F6}" destId="{06AC2B0E-3F75-4A7D-B461-A2C7B55FA8D0}" srcOrd="0" destOrd="0" presId="urn:microsoft.com/office/officeart/2005/8/layout/hierarchy1"/>
    <dgm:cxn modelId="{2768EF52-00BB-4AEF-96F2-8F3223197FF8}" type="presParOf" srcId="{06AC2B0E-3F75-4A7D-B461-A2C7B55FA8D0}" destId="{7BE66EB1-88EA-4D11-954E-B8ADDAB1A671}" srcOrd="0" destOrd="0" presId="urn:microsoft.com/office/officeart/2005/8/layout/hierarchy1"/>
    <dgm:cxn modelId="{C36349C4-A8D6-438A-B913-506E87136596}" type="presParOf" srcId="{06AC2B0E-3F75-4A7D-B461-A2C7B55FA8D0}" destId="{32591AE7-7F60-43C1-8442-F6615441F4E3}" srcOrd="1" destOrd="0" presId="urn:microsoft.com/office/officeart/2005/8/layout/hierarchy1"/>
    <dgm:cxn modelId="{A3502E8A-3D44-4EF4-8ECB-E29615698D72}" type="presParOf" srcId="{5565C2DA-0D24-4FE7-96F2-48AA798CC1F6}" destId="{4F27E1E1-A485-4880-8C86-80DD5DCB189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049F85-E374-4E9F-80CD-4C7206E7D8B0}"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B4E0E5FA-D93F-4F22-9281-8D34D7C7ABA8}">
      <dgm:prSet/>
      <dgm:spPr/>
      <dgm:t>
        <a:bodyPr/>
        <a:lstStyle/>
        <a:p>
          <a:r>
            <a:rPr lang="uk-UA"/>
            <a:t>Найперше завдання Суду – це тлумачення законодавства ЄС у відповідь на звернення держав-членів чи національних судів. Якщо в національного суду виникають сумніви щодо тлумачення або чинності акту права ЄС, то він може звернутися до Суду за роз’ясненням. Так само держава-член ЄС може звернутися до Суду, щоб визначити відповідність національного закону чи практики до права ЄС. У такому випадку Суд надає «попереднє рішення».</a:t>
          </a:r>
          <a:endParaRPr lang="en-US"/>
        </a:p>
      </dgm:t>
    </dgm:pt>
    <dgm:pt modelId="{41A62296-25BD-4C37-87A2-A4C7A7A47F22}" type="parTrans" cxnId="{6E47E57B-59DF-415F-8FCA-58E9F179E906}">
      <dgm:prSet/>
      <dgm:spPr/>
      <dgm:t>
        <a:bodyPr/>
        <a:lstStyle/>
        <a:p>
          <a:endParaRPr lang="en-US"/>
        </a:p>
      </dgm:t>
    </dgm:pt>
    <dgm:pt modelId="{A906A0FB-4021-432E-9DAB-991146120E32}" type="sibTrans" cxnId="{6E47E57B-59DF-415F-8FCA-58E9F179E906}">
      <dgm:prSet/>
      <dgm:spPr/>
      <dgm:t>
        <a:bodyPr/>
        <a:lstStyle/>
        <a:p>
          <a:endParaRPr lang="en-US"/>
        </a:p>
      </dgm:t>
    </dgm:pt>
    <dgm:pt modelId="{4D105413-AC52-43EE-9886-C28A81C7959D}">
      <dgm:prSet/>
      <dgm:spPr/>
      <dgm:t>
        <a:bodyPr/>
        <a:lstStyle/>
        <a:p>
          <a:r>
            <a:rPr lang="uk-UA"/>
            <a:t>Також Суд забезпечує дотримання законодавства ЄС державами-членами та інституціями ЄС. Провадження може ініціювати Єврокомісія або інша країна ЄС за невиконання державою законодавства ЄС. Якщо країну визнають винною, вона повинна негайно виправити ситуацію, інакше їй може загрожувати повторний позов і штраф.</a:t>
          </a:r>
          <a:endParaRPr lang="en-US"/>
        </a:p>
      </dgm:t>
    </dgm:pt>
    <dgm:pt modelId="{9002E706-F9CF-4A2C-8AB4-6A4EA8BDD903}" type="parTrans" cxnId="{42ED47F1-6E98-4F4F-A235-1C0217C76859}">
      <dgm:prSet/>
      <dgm:spPr/>
      <dgm:t>
        <a:bodyPr/>
        <a:lstStyle/>
        <a:p>
          <a:endParaRPr lang="en-US"/>
        </a:p>
      </dgm:t>
    </dgm:pt>
    <dgm:pt modelId="{A04C0448-6C13-4A47-85C3-F7F302B75AAE}" type="sibTrans" cxnId="{42ED47F1-6E98-4F4F-A235-1C0217C76859}">
      <dgm:prSet/>
      <dgm:spPr/>
      <dgm:t>
        <a:bodyPr/>
        <a:lstStyle/>
        <a:p>
          <a:endParaRPr lang="en-US"/>
        </a:p>
      </dgm:t>
    </dgm:pt>
    <dgm:pt modelId="{EAA641A3-9313-4676-92F0-9EDA3D3D0993}" type="pres">
      <dgm:prSet presAssocID="{3D049F85-E374-4E9F-80CD-4C7206E7D8B0}" presName="hierChild1" presStyleCnt="0">
        <dgm:presLayoutVars>
          <dgm:chPref val="1"/>
          <dgm:dir/>
          <dgm:animOne val="branch"/>
          <dgm:animLvl val="lvl"/>
          <dgm:resizeHandles/>
        </dgm:presLayoutVars>
      </dgm:prSet>
      <dgm:spPr/>
    </dgm:pt>
    <dgm:pt modelId="{8EE728F1-A80F-4A67-92EE-1EAA9182B5D8}" type="pres">
      <dgm:prSet presAssocID="{B4E0E5FA-D93F-4F22-9281-8D34D7C7ABA8}" presName="hierRoot1" presStyleCnt="0"/>
      <dgm:spPr/>
    </dgm:pt>
    <dgm:pt modelId="{B1DE5FEC-75BA-4624-A88E-7038F3095927}" type="pres">
      <dgm:prSet presAssocID="{B4E0E5FA-D93F-4F22-9281-8D34D7C7ABA8}" presName="composite" presStyleCnt="0"/>
      <dgm:spPr/>
    </dgm:pt>
    <dgm:pt modelId="{E7E9BC9C-F01F-4848-B762-A6DBCDE3C491}" type="pres">
      <dgm:prSet presAssocID="{B4E0E5FA-D93F-4F22-9281-8D34D7C7ABA8}" presName="background" presStyleLbl="node0" presStyleIdx="0" presStyleCnt="2"/>
      <dgm:spPr/>
    </dgm:pt>
    <dgm:pt modelId="{76E6AA5C-5F16-4CE2-869E-74E56BBBF73D}" type="pres">
      <dgm:prSet presAssocID="{B4E0E5FA-D93F-4F22-9281-8D34D7C7ABA8}" presName="text" presStyleLbl="fgAcc0" presStyleIdx="0" presStyleCnt="2">
        <dgm:presLayoutVars>
          <dgm:chPref val="3"/>
        </dgm:presLayoutVars>
      </dgm:prSet>
      <dgm:spPr/>
    </dgm:pt>
    <dgm:pt modelId="{FAE1743A-9027-4388-A0AA-6B070442ED7A}" type="pres">
      <dgm:prSet presAssocID="{B4E0E5FA-D93F-4F22-9281-8D34D7C7ABA8}" presName="hierChild2" presStyleCnt="0"/>
      <dgm:spPr/>
    </dgm:pt>
    <dgm:pt modelId="{EF5E9F21-C443-46B2-8C7B-3E4E528AD9A6}" type="pres">
      <dgm:prSet presAssocID="{4D105413-AC52-43EE-9886-C28A81C7959D}" presName="hierRoot1" presStyleCnt="0"/>
      <dgm:spPr/>
    </dgm:pt>
    <dgm:pt modelId="{4B383B1A-9229-4F4F-B4CC-AA7D8EBEF139}" type="pres">
      <dgm:prSet presAssocID="{4D105413-AC52-43EE-9886-C28A81C7959D}" presName="composite" presStyleCnt="0"/>
      <dgm:spPr/>
    </dgm:pt>
    <dgm:pt modelId="{09C87492-32C2-4AD2-9D6D-C0F15B51A5F7}" type="pres">
      <dgm:prSet presAssocID="{4D105413-AC52-43EE-9886-C28A81C7959D}" presName="background" presStyleLbl="node0" presStyleIdx="1" presStyleCnt="2"/>
      <dgm:spPr/>
    </dgm:pt>
    <dgm:pt modelId="{109939A2-E20A-45B2-9337-D5896282E55F}" type="pres">
      <dgm:prSet presAssocID="{4D105413-AC52-43EE-9886-C28A81C7959D}" presName="text" presStyleLbl="fgAcc0" presStyleIdx="1" presStyleCnt="2">
        <dgm:presLayoutVars>
          <dgm:chPref val="3"/>
        </dgm:presLayoutVars>
      </dgm:prSet>
      <dgm:spPr/>
    </dgm:pt>
    <dgm:pt modelId="{7A79714D-02D9-4EE0-9A42-A85EB683E1D6}" type="pres">
      <dgm:prSet presAssocID="{4D105413-AC52-43EE-9886-C28A81C7959D}" presName="hierChild2" presStyleCnt="0"/>
      <dgm:spPr/>
    </dgm:pt>
  </dgm:ptLst>
  <dgm:cxnLst>
    <dgm:cxn modelId="{0A32ED74-6D5A-470C-9226-8B0D1023ADDD}" type="presOf" srcId="{3D049F85-E374-4E9F-80CD-4C7206E7D8B0}" destId="{EAA641A3-9313-4676-92F0-9EDA3D3D0993}" srcOrd="0" destOrd="0" presId="urn:microsoft.com/office/officeart/2005/8/layout/hierarchy1"/>
    <dgm:cxn modelId="{6E47E57B-59DF-415F-8FCA-58E9F179E906}" srcId="{3D049F85-E374-4E9F-80CD-4C7206E7D8B0}" destId="{B4E0E5FA-D93F-4F22-9281-8D34D7C7ABA8}" srcOrd="0" destOrd="0" parTransId="{41A62296-25BD-4C37-87A2-A4C7A7A47F22}" sibTransId="{A906A0FB-4021-432E-9DAB-991146120E32}"/>
    <dgm:cxn modelId="{E023E097-7E0C-45C9-920F-A4B0F28983C1}" type="presOf" srcId="{B4E0E5FA-D93F-4F22-9281-8D34D7C7ABA8}" destId="{76E6AA5C-5F16-4CE2-869E-74E56BBBF73D}" srcOrd="0" destOrd="0" presId="urn:microsoft.com/office/officeart/2005/8/layout/hierarchy1"/>
    <dgm:cxn modelId="{0BAD62B3-943D-47FE-882B-8D41FB1941AE}" type="presOf" srcId="{4D105413-AC52-43EE-9886-C28A81C7959D}" destId="{109939A2-E20A-45B2-9337-D5896282E55F}" srcOrd="0" destOrd="0" presId="urn:microsoft.com/office/officeart/2005/8/layout/hierarchy1"/>
    <dgm:cxn modelId="{42ED47F1-6E98-4F4F-A235-1C0217C76859}" srcId="{3D049F85-E374-4E9F-80CD-4C7206E7D8B0}" destId="{4D105413-AC52-43EE-9886-C28A81C7959D}" srcOrd="1" destOrd="0" parTransId="{9002E706-F9CF-4A2C-8AB4-6A4EA8BDD903}" sibTransId="{A04C0448-6C13-4A47-85C3-F7F302B75AAE}"/>
    <dgm:cxn modelId="{90FF826D-CE84-451B-907A-1FE1410C5C73}" type="presParOf" srcId="{EAA641A3-9313-4676-92F0-9EDA3D3D0993}" destId="{8EE728F1-A80F-4A67-92EE-1EAA9182B5D8}" srcOrd="0" destOrd="0" presId="urn:microsoft.com/office/officeart/2005/8/layout/hierarchy1"/>
    <dgm:cxn modelId="{3ED59621-061C-41C5-8A19-00996962224A}" type="presParOf" srcId="{8EE728F1-A80F-4A67-92EE-1EAA9182B5D8}" destId="{B1DE5FEC-75BA-4624-A88E-7038F3095927}" srcOrd="0" destOrd="0" presId="urn:microsoft.com/office/officeart/2005/8/layout/hierarchy1"/>
    <dgm:cxn modelId="{04FBB4D3-4A8B-40A3-9C47-A6E46EA45036}" type="presParOf" srcId="{B1DE5FEC-75BA-4624-A88E-7038F3095927}" destId="{E7E9BC9C-F01F-4848-B762-A6DBCDE3C491}" srcOrd="0" destOrd="0" presId="urn:microsoft.com/office/officeart/2005/8/layout/hierarchy1"/>
    <dgm:cxn modelId="{FBAAA250-ED07-450C-865E-218F3B735862}" type="presParOf" srcId="{B1DE5FEC-75BA-4624-A88E-7038F3095927}" destId="{76E6AA5C-5F16-4CE2-869E-74E56BBBF73D}" srcOrd="1" destOrd="0" presId="urn:microsoft.com/office/officeart/2005/8/layout/hierarchy1"/>
    <dgm:cxn modelId="{F7C4608B-CEFE-4FAF-B1FF-693B9E665AE0}" type="presParOf" srcId="{8EE728F1-A80F-4A67-92EE-1EAA9182B5D8}" destId="{FAE1743A-9027-4388-A0AA-6B070442ED7A}" srcOrd="1" destOrd="0" presId="urn:microsoft.com/office/officeart/2005/8/layout/hierarchy1"/>
    <dgm:cxn modelId="{751F8AA0-C1B0-476C-8DE3-47E5141DD66F}" type="presParOf" srcId="{EAA641A3-9313-4676-92F0-9EDA3D3D0993}" destId="{EF5E9F21-C443-46B2-8C7B-3E4E528AD9A6}" srcOrd="1" destOrd="0" presId="urn:microsoft.com/office/officeart/2005/8/layout/hierarchy1"/>
    <dgm:cxn modelId="{A3A13644-0BBC-4106-B72B-9F06F9E2E940}" type="presParOf" srcId="{EF5E9F21-C443-46B2-8C7B-3E4E528AD9A6}" destId="{4B383B1A-9229-4F4F-B4CC-AA7D8EBEF139}" srcOrd="0" destOrd="0" presId="urn:microsoft.com/office/officeart/2005/8/layout/hierarchy1"/>
    <dgm:cxn modelId="{FF7F3025-21E0-46A3-9057-8F4745D51EDB}" type="presParOf" srcId="{4B383B1A-9229-4F4F-B4CC-AA7D8EBEF139}" destId="{09C87492-32C2-4AD2-9D6D-C0F15B51A5F7}" srcOrd="0" destOrd="0" presId="urn:microsoft.com/office/officeart/2005/8/layout/hierarchy1"/>
    <dgm:cxn modelId="{1AAB1AE1-07FA-47D4-95F3-A472E99290CB}" type="presParOf" srcId="{4B383B1A-9229-4F4F-B4CC-AA7D8EBEF139}" destId="{109939A2-E20A-45B2-9337-D5896282E55F}" srcOrd="1" destOrd="0" presId="urn:microsoft.com/office/officeart/2005/8/layout/hierarchy1"/>
    <dgm:cxn modelId="{E6E5158A-3914-41D7-BE73-F8596BC4A190}" type="presParOf" srcId="{EF5E9F21-C443-46B2-8C7B-3E4E528AD9A6}" destId="{7A79714D-02D9-4EE0-9A42-A85EB683E1D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9D1F78E-9D9D-493A-9AAA-F2F2D4B3BD7A}"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5AF3AB08-E337-4ECC-969B-A3AA8A3992C2}">
      <dgm:prSet/>
      <dgm:spPr/>
      <dgm:t>
        <a:bodyPr/>
        <a:lstStyle/>
        <a:p>
          <a:r>
            <a:rPr lang="uk-UA"/>
            <a:t>Крім того, Суд справедливості контролює законність актів інституцій ЄС, розглядаючи позови про скасування певних актів права ЄС. Якщо ці акти порушують договори ЄС чи основоположні права, то Суд може їх скасувати на вимогу уряду держави-члена ЄС, Ради ЄС, Європейської комісії або (в деяких випадках) Європейського парламенту. Громадяни країни ЄС також можуть звертатися до Суду з вимогою скасувати акт, який безпосередньо їх стосується.</a:t>
          </a:r>
          <a:endParaRPr lang="en-US"/>
        </a:p>
      </dgm:t>
    </dgm:pt>
    <dgm:pt modelId="{9CAD8DFD-F990-46AC-9AA8-2AC52B122B4F}" type="parTrans" cxnId="{DF820806-44BE-4FAC-B1B0-3503D76C7B12}">
      <dgm:prSet/>
      <dgm:spPr/>
      <dgm:t>
        <a:bodyPr/>
        <a:lstStyle/>
        <a:p>
          <a:endParaRPr lang="en-US"/>
        </a:p>
      </dgm:t>
    </dgm:pt>
    <dgm:pt modelId="{2D7DFFD2-AEC8-43F1-878B-F49BCBE3FB96}" type="sibTrans" cxnId="{DF820806-44BE-4FAC-B1B0-3503D76C7B12}">
      <dgm:prSet/>
      <dgm:spPr/>
      <dgm:t>
        <a:bodyPr/>
        <a:lstStyle/>
        <a:p>
          <a:endParaRPr lang="en-US"/>
        </a:p>
      </dgm:t>
    </dgm:pt>
    <dgm:pt modelId="{CF627B87-FE68-47B2-9DED-D8D899A372B7}">
      <dgm:prSet/>
      <dgm:spPr/>
      <dgm:t>
        <a:bodyPr/>
        <a:lstStyle/>
        <a:p>
          <a:r>
            <a:rPr lang="uk-UA"/>
            <a:t>Також Суд розглядає справи про бездіяльність Європейського парламенту, Ради ЄС та Єврокомісії. Якщо ці інституції не ухвалюють певні рішення в установлених випадках, то уряди держав ЄС, інші інституції, громадяни чи компанії можуть подати скаргу до Суду.</a:t>
          </a:r>
          <a:endParaRPr lang="en-US"/>
        </a:p>
      </dgm:t>
    </dgm:pt>
    <dgm:pt modelId="{D586DE55-3341-4D1A-B319-C912E255F65E}" type="parTrans" cxnId="{A6BE1B1F-9F2D-4756-9486-854219701CB6}">
      <dgm:prSet/>
      <dgm:spPr/>
      <dgm:t>
        <a:bodyPr/>
        <a:lstStyle/>
        <a:p>
          <a:endParaRPr lang="en-US"/>
        </a:p>
      </dgm:t>
    </dgm:pt>
    <dgm:pt modelId="{D5DC8B8A-7835-4624-874B-063D4FE2753F}" type="sibTrans" cxnId="{A6BE1B1F-9F2D-4756-9486-854219701CB6}">
      <dgm:prSet/>
      <dgm:spPr/>
      <dgm:t>
        <a:bodyPr/>
        <a:lstStyle/>
        <a:p>
          <a:endParaRPr lang="en-US"/>
        </a:p>
      </dgm:t>
    </dgm:pt>
    <dgm:pt modelId="{644A0F8B-693B-4EEB-9687-938585451E3D}" type="pres">
      <dgm:prSet presAssocID="{39D1F78E-9D9D-493A-9AAA-F2F2D4B3BD7A}" presName="hierChild1" presStyleCnt="0">
        <dgm:presLayoutVars>
          <dgm:chPref val="1"/>
          <dgm:dir/>
          <dgm:animOne val="branch"/>
          <dgm:animLvl val="lvl"/>
          <dgm:resizeHandles/>
        </dgm:presLayoutVars>
      </dgm:prSet>
      <dgm:spPr/>
    </dgm:pt>
    <dgm:pt modelId="{008768B8-25BE-42FD-857E-F7C9C5C947EE}" type="pres">
      <dgm:prSet presAssocID="{5AF3AB08-E337-4ECC-969B-A3AA8A3992C2}" presName="hierRoot1" presStyleCnt="0"/>
      <dgm:spPr/>
    </dgm:pt>
    <dgm:pt modelId="{0849A108-2ED5-47DC-AD52-702B3681C397}" type="pres">
      <dgm:prSet presAssocID="{5AF3AB08-E337-4ECC-969B-A3AA8A3992C2}" presName="composite" presStyleCnt="0"/>
      <dgm:spPr/>
    </dgm:pt>
    <dgm:pt modelId="{CBF28B00-5919-4BF5-8CD7-5EC6CFDD287E}" type="pres">
      <dgm:prSet presAssocID="{5AF3AB08-E337-4ECC-969B-A3AA8A3992C2}" presName="background" presStyleLbl="node0" presStyleIdx="0" presStyleCnt="2"/>
      <dgm:spPr/>
    </dgm:pt>
    <dgm:pt modelId="{ABB8C32A-70E8-473A-B63F-9D98DE577CF0}" type="pres">
      <dgm:prSet presAssocID="{5AF3AB08-E337-4ECC-969B-A3AA8A3992C2}" presName="text" presStyleLbl="fgAcc0" presStyleIdx="0" presStyleCnt="2">
        <dgm:presLayoutVars>
          <dgm:chPref val="3"/>
        </dgm:presLayoutVars>
      </dgm:prSet>
      <dgm:spPr/>
    </dgm:pt>
    <dgm:pt modelId="{3CAA11D5-5761-4875-8F47-E82DFF8F5299}" type="pres">
      <dgm:prSet presAssocID="{5AF3AB08-E337-4ECC-969B-A3AA8A3992C2}" presName="hierChild2" presStyleCnt="0"/>
      <dgm:spPr/>
    </dgm:pt>
    <dgm:pt modelId="{71FFEE81-C277-45AC-AE8B-72B2330DA4EB}" type="pres">
      <dgm:prSet presAssocID="{CF627B87-FE68-47B2-9DED-D8D899A372B7}" presName="hierRoot1" presStyleCnt="0"/>
      <dgm:spPr/>
    </dgm:pt>
    <dgm:pt modelId="{6FCF83B9-7611-4604-B0BA-A346159E44E3}" type="pres">
      <dgm:prSet presAssocID="{CF627B87-FE68-47B2-9DED-D8D899A372B7}" presName="composite" presStyleCnt="0"/>
      <dgm:spPr/>
    </dgm:pt>
    <dgm:pt modelId="{EB20F8AC-C19F-4901-80E0-FC83A9F1826B}" type="pres">
      <dgm:prSet presAssocID="{CF627B87-FE68-47B2-9DED-D8D899A372B7}" presName="background" presStyleLbl="node0" presStyleIdx="1" presStyleCnt="2"/>
      <dgm:spPr/>
    </dgm:pt>
    <dgm:pt modelId="{9387D573-59D2-4145-BD6D-4C986D3D34E4}" type="pres">
      <dgm:prSet presAssocID="{CF627B87-FE68-47B2-9DED-D8D899A372B7}" presName="text" presStyleLbl="fgAcc0" presStyleIdx="1" presStyleCnt="2">
        <dgm:presLayoutVars>
          <dgm:chPref val="3"/>
        </dgm:presLayoutVars>
      </dgm:prSet>
      <dgm:spPr/>
    </dgm:pt>
    <dgm:pt modelId="{F169DAFE-EBC0-4CD8-B495-39AC03418CF7}" type="pres">
      <dgm:prSet presAssocID="{CF627B87-FE68-47B2-9DED-D8D899A372B7}" presName="hierChild2" presStyleCnt="0"/>
      <dgm:spPr/>
    </dgm:pt>
  </dgm:ptLst>
  <dgm:cxnLst>
    <dgm:cxn modelId="{DF820806-44BE-4FAC-B1B0-3503D76C7B12}" srcId="{39D1F78E-9D9D-493A-9AAA-F2F2D4B3BD7A}" destId="{5AF3AB08-E337-4ECC-969B-A3AA8A3992C2}" srcOrd="0" destOrd="0" parTransId="{9CAD8DFD-F990-46AC-9AA8-2AC52B122B4F}" sibTransId="{2D7DFFD2-AEC8-43F1-878B-F49BCBE3FB96}"/>
    <dgm:cxn modelId="{A6BE1B1F-9F2D-4756-9486-854219701CB6}" srcId="{39D1F78E-9D9D-493A-9AAA-F2F2D4B3BD7A}" destId="{CF627B87-FE68-47B2-9DED-D8D899A372B7}" srcOrd="1" destOrd="0" parTransId="{D586DE55-3341-4D1A-B319-C912E255F65E}" sibTransId="{D5DC8B8A-7835-4624-874B-063D4FE2753F}"/>
    <dgm:cxn modelId="{89132839-2C87-453F-BF23-BB9606FAE535}" type="presOf" srcId="{5AF3AB08-E337-4ECC-969B-A3AA8A3992C2}" destId="{ABB8C32A-70E8-473A-B63F-9D98DE577CF0}" srcOrd="0" destOrd="0" presId="urn:microsoft.com/office/officeart/2005/8/layout/hierarchy1"/>
    <dgm:cxn modelId="{1C05D99C-3089-496F-A37A-CC2C7CC44B78}" type="presOf" srcId="{39D1F78E-9D9D-493A-9AAA-F2F2D4B3BD7A}" destId="{644A0F8B-693B-4EEB-9687-938585451E3D}" srcOrd="0" destOrd="0" presId="urn:microsoft.com/office/officeart/2005/8/layout/hierarchy1"/>
    <dgm:cxn modelId="{3E21C0C3-7DB8-476F-BD9C-8626ED852310}" type="presOf" srcId="{CF627B87-FE68-47B2-9DED-D8D899A372B7}" destId="{9387D573-59D2-4145-BD6D-4C986D3D34E4}" srcOrd="0" destOrd="0" presId="urn:microsoft.com/office/officeart/2005/8/layout/hierarchy1"/>
    <dgm:cxn modelId="{BCE81B3C-8EB1-429A-82CF-63288EA20D54}" type="presParOf" srcId="{644A0F8B-693B-4EEB-9687-938585451E3D}" destId="{008768B8-25BE-42FD-857E-F7C9C5C947EE}" srcOrd="0" destOrd="0" presId="urn:microsoft.com/office/officeart/2005/8/layout/hierarchy1"/>
    <dgm:cxn modelId="{60B9B2DD-F6A8-4EB0-B2C4-0D23F51FF95F}" type="presParOf" srcId="{008768B8-25BE-42FD-857E-F7C9C5C947EE}" destId="{0849A108-2ED5-47DC-AD52-702B3681C397}" srcOrd="0" destOrd="0" presId="urn:microsoft.com/office/officeart/2005/8/layout/hierarchy1"/>
    <dgm:cxn modelId="{F517AF62-9348-4B86-A31C-D1E6C0DFBC21}" type="presParOf" srcId="{0849A108-2ED5-47DC-AD52-702B3681C397}" destId="{CBF28B00-5919-4BF5-8CD7-5EC6CFDD287E}" srcOrd="0" destOrd="0" presId="urn:microsoft.com/office/officeart/2005/8/layout/hierarchy1"/>
    <dgm:cxn modelId="{F24E5AAD-3189-4911-82AD-88BB9FBC6782}" type="presParOf" srcId="{0849A108-2ED5-47DC-AD52-702B3681C397}" destId="{ABB8C32A-70E8-473A-B63F-9D98DE577CF0}" srcOrd="1" destOrd="0" presId="urn:microsoft.com/office/officeart/2005/8/layout/hierarchy1"/>
    <dgm:cxn modelId="{BF6E2DBA-33A0-4FC3-AE7C-DAE60A99B4AF}" type="presParOf" srcId="{008768B8-25BE-42FD-857E-F7C9C5C947EE}" destId="{3CAA11D5-5761-4875-8F47-E82DFF8F5299}" srcOrd="1" destOrd="0" presId="urn:microsoft.com/office/officeart/2005/8/layout/hierarchy1"/>
    <dgm:cxn modelId="{D7F6C33D-9AB3-4326-B57F-23E38D4B65DA}" type="presParOf" srcId="{644A0F8B-693B-4EEB-9687-938585451E3D}" destId="{71FFEE81-C277-45AC-AE8B-72B2330DA4EB}" srcOrd="1" destOrd="0" presId="urn:microsoft.com/office/officeart/2005/8/layout/hierarchy1"/>
    <dgm:cxn modelId="{6537F4BC-B776-4DF2-819C-0ECDEF860018}" type="presParOf" srcId="{71FFEE81-C277-45AC-AE8B-72B2330DA4EB}" destId="{6FCF83B9-7611-4604-B0BA-A346159E44E3}" srcOrd="0" destOrd="0" presId="urn:microsoft.com/office/officeart/2005/8/layout/hierarchy1"/>
    <dgm:cxn modelId="{5FECA170-5F85-43A1-BD85-8FCB024572B8}" type="presParOf" srcId="{6FCF83B9-7611-4604-B0BA-A346159E44E3}" destId="{EB20F8AC-C19F-4901-80E0-FC83A9F1826B}" srcOrd="0" destOrd="0" presId="urn:microsoft.com/office/officeart/2005/8/layout/hierarchy1"/>
    <dgm:cxn modelId="{2041C221-A672-4676-A4AC-8E5656CBF153}" type="presParOf" srcId="{6FCF83B9-7611-4604-B0BA-A346159E44E3}" destId="{9387D573-59D2-4145-BD6D-4C986D3D34E4}" srcOrd="1" destOrd="0" presId="urn:microsoft.com/office/officeart/2005/8/layout/hierarchy1"/>
    <dgm:cxn modelId="{FCBC7B49-027D-4015-AC0E-C216536BB2D9}" type="presParOf" srcId="{71FFEE81-C277-45AC-AE8B-72B2330DA4EB}" destId="{F169DAFE-EBC0-4CD8-B495-39AC03418CF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D506FA1-C487-4C65-8056-024829234844}"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040D7D98-640E-4CD9-9195-5C49BBD2990C}">
      <dgm:prSet/>
      <dgm:spPr/>
      <dgm:t>
        <a:bodyPr/>
        <a:lstStyle/>
        <a:p>
          <a:r>
            <a:rPr lang="uk-UA"/>
            <a:t>Справи про відшкодування збитків також у юрисдикції Суду справедливості. Будь-яка особа або компанія, чиї інтереси постраждали внаслідок дій або бездіяльності ЄС чи його працівників, може подати позов до Суду з вимогою про відшкодування.</a:t>
          </a:r>
          <a:endParaRPr lang="en-US"/>
        </a:p>
      </dgm:t>
    </dgm:pt>
    <dgm:pt modelId="{EF8B99BE-0F17-497F-99C5-4E923142F6EE}" type="parTrans" cxnId="{F4F37984-DEC4-4702-957E-C4A4DCE553A8}">
      <dgm:prSet/>
      <dgm:spPr/>
      <dgm:t>
        <a:bodyPr/>
        <a:lstStyle/>
        <a:p>
          <a:endParaRPr lang="en-US"/>
        </a:p>
      </dgm:t>
    </dgm:pt>
    <dgm:pt modelId="{EF9FBAE1-24CA-4C38-8CDB-20853F6F4812}" type="sibTrans" cxnId="{F4F37984-DEC4-4702-957E-C4A4DCE553A8}">
      <dgm:prSet/>
      <dgm:spPr/>
      <dgm:t>
        <a:bodyPr/>
        <a:lstStyle/>
        <a:p>
          <a:endParaRPr lang="en-US"/>
        </a:p>
      </dgm:t>
    </dgm:pt>
    <dgm:pt modelId="{5A371553-309C-464A-BC79-26FA87126C67}">
      <dgm:prSet/>
      <dgm:spPr/>
      <dgm:t>
        <a:bodyPr/>
        <a:lstStyle/>
        <a:p>
          <a:r>
            <a:rPr lang="uk-UA"/>
            <a:t>Таким чином Суд розглядає позови як Єврокомісії, інших інституцій ЄС, національних судів та урядів держав-членів, так і фізичних або юридичних осіб у справах, що стосуються права ЄС.</a:t>
          </a:r>
          <a:endParaRPr lang="en-US"/>
        </a:p>
      </dgm:t>
    </dgm:pt>
    <dgm:pt modelId="{125522A3-372F-4F0C-8781-68022A46FFA3}" type="parTrans" cxnId="{4E256BCA-3B28-4305-BC8A-CF2C1239FF60}">
      <dgm:prSet/>
      <dgm:spPr/>
      <dgm:t>
        <a:bodyPr/>
        <a:lstStyle/>
        <a:p>
          <a:endParaRPr lang="en-US"/>
        </a:p>
      </dgm:t>
    </dgm:pt>
    <dgm:pt modelId="{236BBA14-7D11-4617-810A-A23019851212}" type="sibTrans" cxnId="{4E256BCA-3B28-4305-BC8A-CF2C1239FF60}">
      <dgm:prSet/>
      <dgm:spPr/>
      <dgm:t>
        <a:bodyPr/>
        <a:lstStyle/>
        <a:p>
          <a:endParaRPr lang="en-US"/>
        </a:p>
      </dgm:t>
    </dgm:pt>
    <dgm:pt modelId="{BA5D34A8-114E-48F0-95CC-A75CF8353D3A}" type="pres">
      <dgm:prSet presAssocID="{4D506FA1-C487-4C65-8056-024829234844}" presName="hierChild1" presStyleCnt="0">
        <dgm:presLayoutVars>
          <dgm:chPref val="1"/>
          <dgm:dir/>
          <dgm:animOne val="branch"/>
          <dgm:animLvl val="lvl"/>
          <dgm:resizeHandles/>
        </dgm:presLayoutVars>
      </dgm:prSet>
      <dgm:spPr/>
    </dgm:pt>
    <dgm:pt modelId="{CD9D5AC2-B3D3-48AE-8003-7C02B60ACCD9}" type="pres">
      <dgm:prSet presAssocID="{040D7D98-640E-4CD9-9195-5C49BBD2990C}" presName="hierRoot1" presStyleCnt="0"/>
      <dgm:spPr/>
    </dgm:pt>
    <dgm:pt modelId="{96C2C6FD-8E02-4608-9A06-ED7DF9766649}" type="pres">
      <dgm:prSet presAssocID="{040D7D98-640E-4CD9-9195-5C49BBD2990C}" presName="composite" presStyleCnt="0"/>
      <dgm:spPr/>
    </dgm:pt>
    <dgm:pt modelId="{6E96DE50-C167-48EB-84CF-3FE853D94866}" type="pres">
      <dgm:prSet presAssocID="{040D7D98-640E-4CD9-9195-5C49BBD2990C}" presName="background" presStyleLbl="node0" presStyleIdx="0" presStyleCnt="2"/>
      <dgm:spPr/>
    </dgm:pt>
    <dgm:pt modelId="{33F5A8E5-64E4-492C-8810-B9BECEC5146F}" type="pres">
      <dgm:prSet presAssocID="{040D7D98-640E-4CD9-9195-5C49BBD2990C}" presName="text" presStyleLbl="fgAcc0" presStyleIdx="0" presStyleCnt="2">
        <dgm:presLayoutVars>
          <dgm:chPref val="3"/>
        </dgm:presLayoutVars>
      </dgm:prSet>
      <dgm:spPr/>
    </dgm:pt>
    <dgm:pt modelId="{EA54F25A-2171-4DF3-AC7E-CEFDD9D3EB80}" type="pres">
      <dgm:prSet presAssocID="{040D7D98-640E-4CD9-9195-5C49BBD2990C}" presName="hierChild2" presStyleCnt="0"/>
      <dgm:spPr/>
    </dgm:pt>
    <dgm:pt modelId="{FF4732DD-7508-44BC-87D4-404C2A377E99}" type="pres">
      <dgm:prSet presAssocID="{5A371553-309C-464A-BC79-26FA87126C67}" presName="hierRoot1" presStyleCnt="0"/>
      <dgm:spPr/>
    </dgm:pt>
    <dgm:pt modelId="{A1B13C02-C357-44E2-BC37-0830E9C409B3}" type="pres">
      <dgm:prSet presAssocID="{5A371553-309C-464A-BC79-26FA87126C67}" presName="composite" presStyleCnt="0"/>
      <dgm:spPr/>
    </dgm:pt>
    <dgm:pt modelId="{EEBEF3AA-AEEB-40F2-BFB9-4BEDFE320F20}" type="pres">
      <dgm:prSet presAssocID="{5A371553-309C-464A-BC79-26FA87126C67}" presName="background" presStyleLbl="node0" presStyleIdx="1" presStyleCnt="2"/>
      <dgm:spPr/>
    </dgm:pt>
    <dgm:pt modelId="{A5E7AD2F-B613-4957-8CF3-47A98E5A0E29}" type="pres">
      <dgm:prSet presAssocID="{5A371553-309C-464A-BC79-26FA87126C67}" presName="text" presStyleLbl="fgAcc0" presStyleIdx="1" presStyleCnt="2">
        <dgm:presLayoutVars>
          <dgm:chPref val="3"/>
        </dgm:presLayoutVars>
      </dgm:prSet>
      <dgm:spPr/>
    </dgm:pt>
    <dgm:pt modelId="{AC77AC0A-FEE6-40BB-9DFD-224F2D751575}" type="pres">
      <dgm:prSet presAssocID="{5A371553-309C-464A-BC79-26FA87126C67}" presName="hierChild2" presStyleCnt="0"/>
      <dgm:spPr/>
    </dgm:pt>
  </dgm:ptLst>
  <dgm:cxnLst>
    <dgm:cxn modelId="{58D04A13-7AF6-4B80-8528-935AB767D3DE}" type="presOf" srcId="{040D7D98-640E-4CD9-9195-5C49BBD2990C}" destId="{33F5A8E5-64E4-492C-8810-B9BECEC5146F}" srcOrd="0" destOrd="0" presId="urn:microsoft.com/office/officeart/2005/8/layout/hierarchy1"/>
    <dgm:cxn modelId="{F4F37984-DEC4-4702-957E-C4A4DCE553A8}" srcId="{4D506FA1-C487-4C65-8056-024829234844}" destId="{040D7D98-640E-4CD9-9195-5C49BBD2990C}" srcOrd="0" destOrd="0" parTransId="{EF8B99BE-0F17-497F-99C5-4E923142F6EE}" sibTransId="{EF9FBAE1-24CA-4C38-8CDB-20853F6F4812}"/>
    <dgm:cxn modelId="{4E256BCA-3B28-4305-BC8A-CF2C1239FF60}" srcId="{4D506FA1-C487-4C65-8056-024829234844}" destId="{5A371553-309C-464A-BC79-26FA87126C67}" srcOrd="1" destOrd="0" parTransId="{125522A3-372F-4F0C-8781-68022A46FFA3}" sibTransId="{236BBA14-7D11-4617-810A-A23019851212}"/>
    <dgm:cxn modelId="{16B643D1-035A-488B-94BD-A5B964D7BF97}" type="presOf" srcId="{5A371553-309C-464A-BC79-26FA87126C67}" destId="{A5E7AD2F-B613-4957-8CF3-47A98E5A0E29}" srcOrd="0" destOrd="0" presId="urn:microsoft.com/office/officeart/2005/8/layout/hierarchy1"/>
    <dgm:cxn modelId="{FE2F3AE0-F0C8-4760-8B75-00310B695E2F}" type="presOf" srcId="{4D506FA1-C487-4C65-8056-024829234844}" destId="{BA5D34A8-114E-48F0-95CC-A75CF8353D3A}" srcOrd="0" destOrd="0" presId="urn:microsoft.com/office/officeart/2005/8/layout/hierarchy1"/>
    <dgm:cxn modelId="{39579B01-C4F1-46D3-A7F0-427A6576CE90}" type="presParOf" srcId="{BA5D34A8-114E-48F0-95CC-A75CF8353D3A}" destId="{CD9D5AC2-B3D3-48AE-8003-7C02B60ACCD9}" srcOrd="0" destOrd="0" presId="urn:microsoft.com/office/officeart/2005/8/layout/hierarchy1"/>
    <dgm:cxn modelId="{743D4D32-C8BC-4771-AA4E-3C48B23A3C51}" type="presParOf" srcId="{CD9D5AC2-B3D3-48AE-8003-7C02B60ACCD9}" destId="{96C2C6FD-8E02-4608-9A06-ED7DF9766649}" srcOrd="0" destOrd="0" presId="urn:microsoft.com/office/officeart/2005/8/layout/hierarchy1"/>
    <dgm:cxn modelId="{A59B2666-A1A3-40EC-B114-12FEF6825479}" type="presParOf" srcId="{96C2C6FD-8E02-4608-9A06-ED7DF9766649}" destId="{6E96DE50-C167-48EB-84CF-3FE853D94866}" srcOrd="0" destOrd="0" presId="urn:microsoft.com/office/officeart/2005/8/layout/hierarchy1"/>
    <dgm:cxn modelId="{CE2AD42F-B056-4CF6-B29D-1A6C8039CF98}" type="presParOf" srcId="{96C2C6FD-8E02-4608-9A06-ED7DF9766649}" destId="{33F5A8E5-64E4-492C-8810-B9BECEC5146F}" srcOrd="1" destOrd="0" presId="urn:microsoft.com/office/officeart/2005/8/layout/hierarchy1"/>
    <dgm:cxn modelId="{1AC80CB1-C022-481A-B87C-4D23F1EBD3F6}" type="presParOf" srcId="{CD9D5AC2-B3D3-48AE-8003-7C02B60ACCD9}" destId="{EA54F25A-2171-4DF3-AC7E-CEFDD9D3EB80}" srcOrd="1" destOrd="0" presId="urn:microsoft.com/office/officeart/2005/8/layout/hierarchy1"/>
    <dgm:cxn modelId="{63C643F3-8D19-411E-8DEC-BC76C692EC57}" type="presParOf" srcId="{BA5D34A8-114E-48F0-95CC-A75CF8353D3A}" destId="{FF4732DD-7508-44BC-87D4-404C2A377E99}" srcOrd="1" destOrd="0" presId="urn:microsoft.com/office/officeart/2005/8/layout/hierarchy1"/>
    <dgm:cxn modelId="{9BBA0BA5-586F-4068-8FE3-A2D62A454429}" type="presParOf" srcId="{FF4732DD-7508-44BC-87D4-404C2A377E99}" destId="{A1B13C02-C357-44E2-BC37-0830E9C409B3}" srcOrd="0" destOrd="0" presId="urn:microsoft.com/office/officeart/2005/8/layout/hierarchy1"/>
    <dgm:cxn modelId="{97FA58F9-2A0A-4919-B92F-A5E67EB8B060}" type="presParOf" srcId="{A1B13C02-C357-44E2-BC37-0830E9C409B3}" destId="{EEBEF3AA-AEEB-40F2-BFB9-4BEDFE320F20}" srcOrd="0" destOrd="0" presId="urn:microsoft.com/office/officeart/2005/8/layout/hierarchy1"/>
    <dgm:cxn modelId="{39499497-37C4-4507-AC3A-CCAB9AC6618A}" type="presParOf" srcId="{A1B13C02-C357-44E2-BC37-0830E9C409B3}" destId="{A5E7AD2F-B613-4957-8CF3-47A98E5A0E29}" srcOrd="1" destOrd="0" presId="urn:microsoft.com/office/officeart/2005/8/layout/hierarchy1"/>
    <dgm:cxn modelId="{16CEE024-2938-4406-938F-7239A006D926}" type="presParOf" srcId="{FF4732DD-7508-44BC-87D4-404C2A377E99}" destId="{AC77AC0A-FEE6-40BB-9DFD-224F2D75157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2C1819E-D113-4A49-9E7E-0FFA04960A7B}"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07F42E29-C5A1-4837-8AFB-1D21E3E088B1}">
      <dgm:prSet/>
      <dgm:spPr/>
      <dgm:t>
        <a:bodyPr/>
        <a:lstStyle/>
        <a:p>
          <a:r>
            <a:rPr lang="en-US"/>
            <a:t>In the Court of Justice, each case is assigned 1 judge (the "judge-rapporteur") and 1 advocate general. Cases are processed in </a:t>
          </a:r>
          <a:r>
            <a:rPr lang="en-US" b="1"/>
            <a:t>2 stages</a:t>
          </a:r>
          <a:r>
            <a:rPr lang="en-US"/>
            <a:t>:</a:t>
          </a:r>
        </a:p>
      </dgm:t>
    </dgm:pt>
    <dgm:pt modelId="{357EEF48-CCAF-4DA1-87D6-270BCBF5BE00}" type="parTrans" cxnId="{F184B2F9-FBA2-433D-A589-43C1CC31089C}">
      <dgm:prSet/>
      <dgm:spPr/>
      <dgm:t>
        <a:bodyPr/>
        <a:lstStyle/>
        <a:p>
          <a:endParaRPr lang="en-US"/>
        </a:p>
      </dgm:t>
    </dgm:pt>
    <dgm:pt modelId="{23755D7A-D20A-4598-A00C-845DC4DD8E6A}" type="sibTrans" cxnId="{F184B2F9-FBA2-433D-A589-43C1CC31089C}">
      <dgm:prSet/>
      <dgm:spPr/>
      <dgm:t>
        <a:bodyPr/>
        <a:lstStyle/>
        <a:p>
          <a:endParaRPr lang="en-US"/>
        </a:p>
      </dgm:t>
    </dgm:pt>
    <dgm:pt modelId="{B80C9B5A-1E90-4C91-AF0C-0B1B653A3652}">
      <dgm:prSet/>
      <dgm:spPr/>
      <dgm:t>
        <a:bodyPr/>
        <a:lstStyle/>
        <a:p>
          <a:r>
            <a:rPr lang="en-US" b="1"/>
            <a:t>Written stage</a:t>
          </a:r>
          <a:endParaRPr lang="en-US"/>
        </a:p>
      </dgm:t>
    </dgm:pt>
    <dgm:pt modelId="{8E10957D-10C5-4AF5-940C-4ABA29CA20C8}" type="parTrans" cxnId="{0D8233DD-DEF0-4773-BEB8-95AC223498E2}">
      <dgm:prSet/>
      <dgm:spPr/>
      <dgm:t>
        <a:bodyPr/>
        <a:lstStyle/>
        <a:p>
          <a:endParaRPr lang="en-US"/>
        </a:p>
      </dgm:t>
    </dgm:pt>
    <dgm:pt modelId="{FC1C174A-7254-4B29-A59E-B0647F8A3364}" type="sibTrans" cxnId="{0D8233DD-DEF0-4773-BEB8-95AC223498E2}">
      <dgm:prSet/>
      <dgm:spPr/>
      <dgm:t>
        <a:bodyPr/>
        <a:lstStyle/>
        <a:p>
          <a:endParaRPr lang="en-US"/>
        </a:p>
      </dgm:t>
    </dgm:pt>
    <dgm:pt modelId="{3AE82C4B-8CFB-49A7-8C32-723952FB9BE8}">
      <dgm:prSet custT="1"/>
      <dgm:spPr/>
      <dgm:t>
        <a:bodyPr/>
        <a:lstStyle/>
        <a:p>
          <a:pPr algn="just"/>
          <a:r>
            <a:rPr lang="en-US" sz="1600" dirty="0"/>
            <a:t>The parties give written statements to the Court - and observations can also be submitted by national authorities, EU institutions and sometimes private individuals.</a:t>
          </a:r>
        </a:p>
      </dgm:t>
    </dgm:pt>
    <dgm:pt modelId="{ECBDD2A7-12E5-4D34-BBB0-60740B5605CF}" type="parTrans" cxnId="{BF730510-1278-4C2A-B36B-A0F1D47F59F2}">
      <dgm:prSet/>
      <dgm:spPr/>
      <dgm:t>
        <a:bodyPr/>
        <a:lstStyle/>
        <a:p>
          <a:endParaRPr lang="en-US"/>
        </a:p>
      </dgm:t>
    </dgm:pt>
    <dgm:pt modelId="{53E5AED6-0AF7-4214-9BDE-DB681FAC41B7}" type="sibTrans" cxnId="{BF730510-1278-4C2A-B36B-A0F1D47F59F2}">
      <dgm:prSet/>
      <dgm:spPr/>
      <dgm:t>
        <a:bodyPr/>
        <a:lstStyle/>
        <a:p>
          <a:endParaRPr lang="en-US"/>
        </a:p>
      </dgm:t>
    </dgm:pt>
    <dgm:pt modelId="{05EBF38A-056E-4C9B-A852-347C295B11C8}">
      <dgm:prSet custT="1"/>
      <dgm:spPr/>
      <dgm:t>
        <a:bodyPr/>
        <a:lstStyle/>
        <a:p>
          <a:pPr algn="just"/>
          <a:r>
            <a:rPr lang="en-US" sz="1600"/>
            <a:t>All of this is summarised by the judge-rapporteur and then discussed at the Court's general meeting, which decides:</a:t>
          </a:r>
        </a:p>
      </dgm:t>
    </dgm:pt>
    <dgm:pt modelId="{EA30DADE-59A1-4781-A29E-7DD0E999AA10}" type="parTrans" cxnId="{8B9CEFB7-1661-4476-9E09-BBB7798951CA}">
      <dgm:prSet/>
      <dgm:spPr/>
      <dgm:t>
        <a:bodyPr/>
        <a:lstStyle/>
        <a:p>
          <a:endParaRPr lang="en-US"/>
        </a:p>
      </dgm:t>
    </dgm:pt>
    <dgm:pt modelId="{91FCDC6C-21E4-4A61-B8B0-F86357A7F959}" type="sibTrans" cxnId="{8B9CEFB7-1661-4476-9E09-BBB7798951CA}">
      <dgm:prSet/>
      <dgm:spPr/>
      <dgm:t>
        <a:bodyPr/>
        <a:lstStyle/>
        <a:p>
          <a:endParaRPr lang="en-US"/>
        </a:p>
      </dgm:t>
    </dgm:pt>
    <dgm:pt modelId="{61D22424-3333-4674-A342-99736D0B2014}">
      <dgm:prSet custT="1"/>
      <dgm:spPr/>
      <dgm:t>
        <a:bodyPr/>
        <a:lstStyle/>
        <a:p>
          <a:pPr algn="just"/>
          <a:r>
            <a:rPr lang="en-US" sz="1600" dirty="0"/>
            <a:t>How many judges will deal with the case: 3, 5 or 15 judges (the whole Court), depending on the importance and complexity of the case. Most cases are dealt with by 5 judges, and it is very rare for the whole Court to hear the case.</a:t>
          </a:r>
        </a:p>
      </dgm:t>
    </dgm:pt>
    <dgm:pt modelId="{2DC457AD-022A-4D80-832D-3D6FA79A2A77}" type="parTrans" cxnId="{694A5E3B-8A57-49E6-B275-028F3E4B39E1}">
      <dgm:prSet/>
      <dgm:spPr/>
      <dgm:t>
        <a:bodyPr/>
        <a:lstStyle/>
        <a:p>
          <a:endParaRPr lang="en-US"/>
        </a:p>
      </dgm:t>
    </dgm:pt>
    <dgm:pt modelId="{A7D40EED-576F-4545-B0E4-DDD42E49A553}" type="sibTrans" cxnId="{694A5E3B-8A57-49E6-B275-028F3E4B39E1}">
      <dgm:prSet/>
      <dgm:spPr/>
      <dgm:t>
        <a:bodyPr/>
        <a:lstStyle/>
        <a:p>
          <a:endParaRPr lang="en-US"/>
        </a:p>
      </dgm:t>
    </dgm:pt>
    <dgm:pt modelId="{FC8AE2D8-5352-4760-B88A-EDF52161733F}">
      <dgm:prSet custT="1"/>
      <dgm:spPr/>
      <dgm:t>
        <a:bodyPr/>
        <a:lstStyle/>
        <a:p>
          <a:pPr algn="just"/>
          <a:r>
            <a:rPr lang="en-US" sz="1600" dirty="0"/>
            <a:t>Whether a hearing (oral stage) needs to be held and whether an official opinion from the advocate general is necessary.</a:t>
          </a:r>
        </a:p>
      </dgm:t>
    </dgm:pt>
    <dgm:pt modelId="{E222F2CB-89E0-4246-AD98-30E8C77997CA}" type="parTrans" cxnId="{F0F7BF6C-C5F3-43A3-A962-84BDE2265189}">
      <dgm:prSet/>
      <dgm:spPr/>
      <dgm:t>
        <a:bodyPr/>
        <a:lstStyle/>
        <a:p>
          <a:endParaRPr lang="en-US"/>
        </a:p>
      </dgm:t>
    </dgm:pt>
    <dgm:pt modelId="{F02A4F56-A462-4D0F-9639-12AF46318AC0}" type="sibTrans" cxnId="{F0F7BF6C-C5F3-43A3-A962-84BDE2265189}">
      <dgm:prSet/>
      <dgm:spPr/>
      <dgm:t>
        <a:bodyPr/>
        <a:lstStyle/>
        <a:p>
          <a:endParaRPr lang="en-US"/>
        </a:p>
      </dgm:t>
    </dgm:pt>
    <dgm:pt modelId="{5E878F90-5724-4D92-B4C1-540774950025}" type="pres">
      <dgm:prSet presAssocID="{A2C1819E-D113-4A49-9E7E-0FFA04960A7B}" presName="linear" presStyleCnt="0">
        <dgm:presLayoutVars>
          <dgm:animLvl val="lvl"/>
          <dgm:resizeHandles val="exact"/>
        </dgm:presLayoutVars>
      </dgm:prSet>
      <dgm:spPr/>
    </dgm:pt>
    <dgm:pt modelId="{B54757D0-A827-47B5-9E83-9BE4D863DDFF}" type="pres">
      <dgm:prSet presAssocID="{07F42E29-C5A1-4837-8AFB-1D21E3E088B1}" presName="parentText" presStyleLbl="node1" presStyleIdx="0" presStyleCnt="2">
        <dgm:presLayoutVars>
          <dgm:chMax val="0"/>
          <dgm:bulletEnabled val="1"/>
        </dgm:presLayoutVars>
      </dgm:prSet>
      <dgm:spPr/>
    </dgm:pt>
    <dgm:pt modelId="{21BB79B1-D9FD-4A0C-B6C5-1FAC6B9E2E3B}" type="pres">
      <dgm:prSet presAssocID="{23755D7A-D20A-4598-A00C-845DC4DD8E6A}" presName="spacer" presStyleCnt="0"/>
      <dgm:spPr/>
    </dgm:pt>
    <dgm:pt modelId="{F7723A0E-8E30-4012-A700-5B1B6D7A5D4D}" type="pres">
      <dgm:prSet presAssocID="{B80C9B5A-1E90-4C91-AF0C-0B1B653A3652}" presName="parentText" presStyleLbl="node1" presStyleIdx="1" presStyleCnt="2">
        <dgm:presLayoutVars>
          <dgm:chMax val="0"/>
          <dgm:bulletEnabled val="1"/>
        </dgm:presLayoutVars>
      </dgm:prSet>
      <dgm:spPr/>
    </dgm:pt>
    <dgm:pt modelId="{32B46198-9C85-4BDB-A45F-876D7EFCA11E}" type="pres">
      <dgm:prSet presAssocID="{B80C9B5A-1E90-4C91-AF0C-0B1B653A3652}" presName="childText" presStyleLbl="revTx" presStyleIdx="0" presStyleCnt="1">
        <dgm:presLayoutVars>
          <dgm:bulletEnabled val="1"/>
        </dgm:presLayoutVars>
      </dgm:prSet>
      <dgm:spPr/>
    </dgm:pt>
  </dgm:ptLst>
  <dgm:cxnLst>
    <dgm:cxn modelId="{BF730510-1278-4C2A-B36B-A0F1D47F59F2}" srcId="{B80C9B5A-1E90-4C91-AF0C-0B1B653A3652}" destId="{3AE82C4B-8CFB-49A7-8C32-723952FB9BE8}" srcOrd="0" destOrd="0" parTransId="{ECBDD2A7-12E5-4D34-BBB0-60740B5605CF}" sibTransId="{53E5AED6-0AF7-4214-9BDE-DB681FAC41B7}"/>
    <dgm:cxn modelId="{F3BBEC26-4922-4551-A22F-26731A50F3FA}" type="presOf" srcId="{61D22424-3333-4674-A342-99736D0B2014}" destId="{32B46198-9C85-4BDB-A45F-876D7EFCA11E}" srcOrd="0" destOrd="2" presId="urn:microsoft.com/office/officeart/2005/8/layout/vList2"/>
    <dgm:cxn modelId="{694A5E3B-8A57-49E6-B275-028F3E4B39E1}" srcId="{05EBF38A-056E-4C9B-A852-347C295B11C8}" destId="{61D22424-3333-4674-A342-99736D0B2014}" srcOrd="0" destOrd="0" parTransId="{2DC457AD-022A-4D80-832D-3D6FA79A2A77}" sibTransId="{A7D40EED-576F-4545-B0E4-DDD42E49A553}"/>
    <dgm:cxn modelId="{68225761-18BC-4A4D-8F53-5094C21CD591}" type="presOf" srcId="{07F42E29-C5A1-4837-8AFB-1D21E3E088B1}" destId="{B54757D0-A827-47B5-9E83-9BE4D863DDFF}" srcOrd="0" destOrd="0" presId="urn:microsoft.com/office/officeart/2005/8/layout/vList2"/>
    <dgm:cxn modelId="{BCD4A34C-E0A5-4FBB-8372-BDBABE9362D3}" type="presOf" srcId="{3AE82C4B-8CFB-49A7-8C32-723952FB9BE8}" destId="{32B46198-9C85-4BDB-A45F-876D7EFCA11E}" srcOrd="0" destOrd="0" presId="urn:microsoft.com/office/officeart/2005/8/layout/vList2"/>
    <dgm:cxn modelId="{F0F7BF6C-C5F3-43A3-A962-84BDE2265189}" srcId="{05EBF38A-056E-4C9B-A852-347C295B11C8}" destId="{FC8AE2D8-5352-4760-B88A-EDF52161733F}" srcOrd="1" destOrd="0" parTransId="{E222F2CB-89E0-4246-AD98-30E8C77997CA}" sibTransId="{F02A4F56-A462-4D0F-9639-12AF46318AC0}"/>
    <dgm:cxn modelId="{0EB68C7A-0196-46EA-A607-7BB33FEF2689}" type="presOf" srcId="{05EBF38A-056E-4C9B-A852-347C295B11C8}" destId="{32B46198-9C85-4BDB-A45F-876D7EFCA11E}" srcOrd="0" destOrd="1" presId="urn:microsoft.com/office/officeart/2005/8/layout/vList2"/>
    <dgm:cxn modelId="{7D2B96AD-458F-4682-A44A-4CF62EC535EE}" type="presOf" srcId="{A2C1819E-D113-4A49-9E7E-0FFA04960A7B}" destId="{5E878F90-5724-4D92-B4C1-540774950025}" srcOrd="0" destOrd="0" presId="urn:microsoft.com/office/officeart/2005/8/layout/vList2"/>
    <dgm:cxn modelId="{8B9CEFB7-1661-4476-9E09-BBB7798951CA}" srcId="{B80C9B5A-1E90-4C91-AF0C-0B1B653A3652}" destId="{05EBF38A-056E-4C9B-A852-347C295B11C8}" srcOrd="1" destOrd="0" parTransId="{EA30DADE-59A1-4781-A29E-7DD0E999AA10}" sibTransId="{91FCDC6C-21E4-4A61-B8B0-F86357A7F959}"/>
    <dgm:cxn modelId="{173DDDB8-9E3F-45AF-BF69-51B4F61D49D6}" type="presOf" srcId="{FC8AE2D8-5352-4760-B88A-EDF52161733F}" destId="{32B46198-9C85-4BDB-A45F-876D7EFCA11E}" srcOrd="0" destOrd="3" presId="urn:microsoft.com/office/officeart/2005/8/layout/vList2"/>
    <dgm:cxn modelId="{0D8233DD-DEF0-4773-BEB8-95AC223498E2}" srcId="{A2C1819E-D113-4A49-9E7E-0FFA04960A7B}" destId="{B80C9B5A-1E90-4C91-AF0C-0B1B653A3652}" srcOrd="1" destOrd="0" parTransId="{8E10957D-10C5-4AF5-940C-4ABA29CA20C8}" sibTransId="{FC1C174A-7254-4B29-A59E-B0647F8A3364}"/>
    <dgm:cxn modelId="{7515E6EB-F635-4678-B4BE-771E63A48705}" type="presOf" srcId="{B80C9B5A-1E90-4C91-AF0C-0B1B653A3652}" destId="{F7723A0E-8E30-4012-A700-5B1B6D7A5D4D}" srcOrd="0" destOrd="0" presId="urn:microsoft.com/office/officeart/2005/8/layout/vList2"/>
    <dgm:cxn modelId="{F184B2F9-FBA2-433D-A589-43C1CC31089C}" srcId="{A2C1819E-D113-4A49-9E7E-0FFA04960A7B}" destId="{07F42E29-C5A1-4837-8AFB-1D21E3E088B1}" srcOrd="0" destOrd="0" parTransId="{357EEF48-CCAF-4DA1-87D6-270BCBF5BE00}" sibTransId="{23755D7A-D20A-4598-A00C-845DC4DD8E6A}"/>
    <dgm:cxn modelId="{95452BD4-24E8-41AA-9DDB-5DF02060A131}" type="presParOf" srcId="{5E878F90-5724-4D92-B4C1-540774950025}" destId="{B54757D0-A827-47B5-9E83-9BE4D863DDFF}" srcOrd="0" destOrd="0" presId="urn:microsoft.com/office/officeart/2005/8/layout/vList2"/>
    <dgm:cxn modelId="{43FE983C-DF3F-4625-A6A7-31FE261794D3}" type="presParOf" srcId="{5E878F90-5724-4D92-B4C1-540774950025}" destId="{21BB79B1-D9FD-4A0C-B6C5-1FAC6B9E2E3B}" srcOrd="1" destOrd="0" presId="urn:microsoft.com/office/officeart/2005/8/layout/vList2"/>
    <dgm:cxn modelId="{ED772387-82E0-4E34-8969-2D625F2FC649}" type="presParOf" srcId="{5E878F90-5724-4D92-B4C1-540774950025}" destId="{F7723A0E-8E30-4012-A700-5B1B6D7A5D4D}" srcOrd="2" destOrd="0" presId="urn:microsoft.com/office/officeart/2005/8/layout/vList2"/>
    <dgm:cxn modelId="{F3F28B80-19B2-4E2F-9BCC-EB6764AA0894}" type="presParOf" srcId="{5E878F90-5724-4D92-B4C1-540774950025}" destId="{32B46198-9C85-4BDB-A45F-876D7EFCA11E}"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0E8FF3F-8F6B-413F-9415-133656A6CA84}"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BDC8AED1-E6C5-4990-B443-6131E10B3EF1}">
      <dgm:prSet/>
      <dgm:spPr/>
      <dgm:t>
        <a:bodyPr/>
        <a:lstStyle/>
        <a:p>
          <a:r>
            <a:rPr lang="en-US" b="1"/>
            <a:t>Oral stage</a:t>
          </a:r>
          <a:r>
            <a:rPr lang="en-US"/>
            <a:t> – a </a:t>
          </a:r>
          <a:r>
            <a:rPr lang="en-US" b="1"/>
            <a:t>public hearing</a:t>
          </a:r>
          <a:endParaRPr lang="en-US"/>
        </a:p>
      </dgm:t>
    </dgm:pt>
    <dgm:pt modelId="{ECAE95AB-DBDE-46E8-B5FC-8FCC1263C375}" type="parTrans" cxnId="{0154C8D9-6B88-4093-8AFA-3E5E226869D9}">
      <dgm:prSet/>
      <dgm:spPr/>
      <dgm:t>
        <a:bodyPr/>
        <a:lstStyle/>
        <a:p>
          <a:endParaRPr lang="en-US"/>
        </a:p>
      </dgm:t>
    </dgm:pt>
    <dgm:pt modelId="{76870FDA-BCD1-4A70-AC1F-BE92C83F3D73}" type="sibTrans" cxnId="{0154C8D9-6B88-4093-8AFA-3E5E226869D9}">
      <dgm:prSet/>
      <dgm:spPr/>
      <dgm:t>
        <a:bodyPr/>
        <a:lstStyle/>
        <a:p>
          <a:endParaRPr lang="en-US"/>
        </a:p>
      </dgm:t>
    </dgm:pt>
    <dgm:pt modelId="{71019908-726D-4A89-8739-305D8AEC9E29}">
      <dgm:prSet/>
      <dgm:spPr/>
      <dgm:t>
        <a:bodyPr/>
        <a:lstStyle/>
        <a:p>
          <a:r>
            <a:rPr lang="en-US"/>
            <a:t>Lawyers from both sides can put their case to the judges and advocate general, who can question them.</a:t>
          </a:r>
        </a:p>
      </dgm:t>
    </dgm:pt>
    <dgm:pt modelId="{5A818874-5DA8-4D21-8411-F9050B7A5D6F}" type="parTrans" cxnId="{B65B7D49-26C1-4FD1-BAA0-ED6A308E19AB}">
      <dgm:prSet/>
      <dgm:spPr/>
      <dgm:t>
        <a:bodyPr/>
        <a:lstStyle/>
        <a:p>
          <a:endParaRPr lang="en-US"/>
        </a:p>
      </dgm:t>
    </dgm:pt>
    <dgm:pt modelId="{750962D3-05A9-4014-BB82-A6DC29893108}" type="sibTrans" cxnId="{B65B7D49-26C1-4FD1-BAA0-ED6A308E19AB}">
      <dgm:prSet/>
      <dgm:spPr/>
      <dgm:t>
        <a:bodyPr/>
        <a:lstStyle/>
        <a:p>
          <a:endParaRPr lang="en-US"/>
        </a:p>
      </dgm:t>
    </dgm:pt>
    <dgm:pt modelId="{4789FC79-E8CC-4921-ABD7-10ED56A31555}">
      <dgm:prSet/>
      <dgm:spPr/>
      <dgm:t>
        <a:bodyPr/>
        <a:lstStyle/>
        <a:p>
          <a:r>
            <a:rPr lang="en-US"/>
            <a:t>If the Court has decided an Opinion of the advocate general is necessary, this is given some weeks after the hearing.</a:t>
          </a:r>
        </a:p>
      </dgm:t>
    </dgm:pt>
    <dgm:pt modelId="{ACEB8BD4-5D03-4C16-B433-3D23AB0911F3}" type="parTrans" cxnId="{5E898BF6-8806-4202-A346-BA5EC83DBD32}">
      <dgm:prSet/>
      <dgm:spPr/>
      <dgm:t>
        <a:bodyPr/>
        <a:lstStyle/>
        <a:p>
          <a:endParaRPr lang="en-US"/>
        </a:p>
      </dgm:t>
    </dgm:pt>
    <dgm:pt modelId="{6D9C7612-46C7-4FC1-8087-183003FD3163}" type="sibTrans" cxnId="{5E898BF6-8806-4202-A346-BA5EC83DBD32}">
      <dgm:prSet/>
      <dgm:spPr/>
      <dgm:t>
        <a:bodyPr/>
        <a:lstStyle/>
        <a:p>
          <a:endParaRPr lang="en-US"/>
        </a:p>
      </dgm:t>
    </dgm:pt>
    <dgm:pt modelId="{4174B321-2D5E-4BA2-A8C8-7CC0D85A4D03}">
      <dgm:prSet/>
      <dgm:spPr/>
      <dgm:t>
        <a:bodyPr/>
        <a:lstStyle/>
        <a:p>
          <a:r>
            <a:rPr lang="en-US"/>
            <a:t>The judges then deliberate and give their verdict.</a:t>
          </a:r>
        </a:p>
      </dgm:t>
    </dgm:pt>
    <dgm:pt modelId="{AE939863-39B6-4AAC-8071-369258074BB8}" type="parTrans" cxnId="{6A01ED81-F45C-4060-B9A3-536107CD0FD7}">
      <dgm:prSet/>
      <dgm:spPr/>
      <dgm:t>
        <a:bodyPr/>
        <a:lstStyle/>
        <a:p>
          <a:endParaRPr lang="en-US"/>
        </a:p>
      </dgm:t>
    </dgm:pt>
    <dgm:pt modelId="{DE68F1A2-FEF8-4420-8915-051E851E6281}" type="sibTrans" cxnId="{6A01ED81-F45C-4060-B9A3-536107CD0FD7}">
      <dgm:prSet/>
      <dgm:spPr/>
      <dgm:t>
        <a:bodyPr/>
        <a:lstStyle/>
        <a:p>
          <a:endParaRPr lang="en-US"/>
        </a:p>
      </dgm:t>
    </dgm:pt>
    <dgm:pt modelId="{5C14E561-472F-4B05-9A18-497D08DF999C}">
      <dgm:prSet/>
      <dgm:spPr/>
      <dgm:t>
        <a:bodyPr/>
        <a:lstStyle/>
        <a:p>
          <a:r>
            <a:rPr lang="en-US" b="1"/>
            <a:t>General Court procedure</a:t>
          </a:r>
          <a:r>
            <a:rPr lang="en-US"/>
            <a:t> is similar, except that most cases are heard by 3 judges and there are no advocates general.</a:t>
          </a:r>
        </a:p>
      </dgm:t>
    </dgm:pt>
    <dgm:pt modelId="{BC7F464C-EA2D-434E-BF62-EFBF7B94C4E0}" type="parTrans" cxnId="{EA9FF58C-B7A3-4A56-A65B-77964E1958F4}">
      <dgm:prSet/>
      <dgm:spPr/>
      <dgm:t>
        <a:bodyPr/>
        <a:lstStyle/>
        <a:p>
          <a:endParaRPr lang="en-US"/>
        </a:p>
      </dgm:t>
    </dgm:pt>
    <dgm:pt modelId="{83FF7350-AA1C-434B-9BE6-8BD7F14DD7C5}" type="sibTrans" cxnId="{EA9FF58C-B7A3-4A56-A65B-77964E1958F4}">
      <dgm:prSet/>
      <dgm:spPr/>
      <dgm:t>
        <a:bodyPr/>
        <a:lstStyle/>
        <a:p>
          <a:endParaRPr lang="en-US"/>
        </a:p>
      </dgm:t>
    </dgm:pt>
    <dgm:pt modelId="{02AA82C0-7919-4C87-A228-B6CA8CC31A5E}" type="pres">
      <dgm:prSet presAssocID="{40E8FF3F-8F6B-413F-9415-133656A6CA84}" presName="linear" presStyleCnt="0">
        <dgm:presLayoutVars>
          <dgm:animLvl val="lvl"/>
          <dgm:resizeHandles val="exact"/>
        </dgm:presLayoutVars>
      </dgm:prSet>
      <dgm:spPr/>
    </dgm:pt>
    <dgm:pt modelId="{D6DD2CBA-23A2-4AF3-80EB-1AADB589571D}" type="pres">
      <dgm:prSet presAssocID="{BDC8AED1-E6C5-4990-B443-6131E10B3EF1}" presName="parentText" presStyleLbl="node1" presStyleIdx="0" presStyleCnt="2">
        <dgm:presLayoutVars>
          <dgm:chMax val="0"/>
          <dgm:bulletEnabled val="1"/>
        </dgm:presLayoutVars>
      </dgm:prSet>
      <dgm:spPr/>
    </dgm:pt>
    <dgm:pt modelId="{50C63836-43F9-4F13-B7CF-E00E233B291D}" type="pres">
      <dgm:prSet presAssocID="{BDC8AED1-E6C5-4990-B443-6131E10B3EF1}" presName="childText" presStyleLbl="revTx" presStyleIdx="0" presStyleCnt="1">
        <dgm:presLayoutVars>
          <dgm:bulletEnabled val="1"/>
        </dgm:presLayoutVars>
      </dgm:prSet>
      <dgm:spPr/>
    </dgm:pt>
    <dgm:pt modelId="{B7B35077-2F92-424D-9338-2ACF760A532A}" type="pres">
      <dgm:prSet presAssocID="{5C14E561-472F-4B05-9A18-497D08DF999C}" presName="parentText" presStyleLbl="node1" presStyleIdx="1" presStyleCnt="2">
        <dgm:presLayoutVars>
          <dgm:chMax val="0"/>
          <dgm:bulletEnabled val="1"/>
        </dgm:presLayoutVars>
      </dgm:prSet>
      <dgm:spPr/>
    </dgm:pt>
  </dgm:ptLst>
  <dgm:cxnLst>
    <dgm:cxn modelId="{C8CD4617-FDC7-4FC1-9F3D-A97F051926F0}" type="presOf" srcId="{40E8FF3F-8F6B-413F-9415-133656A6CA84}" destId="{02AA82C0-7919-4C87-A228-B6CA8CC31A5E}" srcOrd="0" destOrd="0" presId="urn:microsoft.com/office/officeart/2005/8/layout/vList2"/>
    <dgm:cxn modelId="{B65B7D49-26C1-4FD1-BAA0-ED6A308E19AB}" srcId="{BDC8AED1-E6C5-4990-B443-6131E10B3EF1}" destId="{71019908-726D-4A89-8739-305D8AEC9E29}" srcOrd="0" destOrd="0" parTransId="{5A818874-5DA8-4D21-8411-F9050B7A5D6F}" sibTransId="{750962D3-05A9-4014-BB82-A6DC29893108}"/>
    <dgm:cxn modelId="{6A01ED81-F45C-4060-B9A3-536107CD0FD7}" srcId="{BDC8AED1-E6C5-4990-B443-6131E10B3EF1}" destId="{4174B321-2D5E-4BA2-A8C8-7CC0D85A4D03}" srcOrd="2" destOrd="0" parTransId="{AE939863-39B6-4AAC-8071-369258074BB8}" sibTransId="{DE68F1A2-FEF8-4420-8915-051E851E6281}"/>
    <dgm:cxn modelId="{EA9FF58C-B7A3-4A56-A65B-77964E1958F4}" srcId="{40E8FF3F-8F6B-413F-9415-133656A6CA84}" destId="{5C14E561-472F-4B05-9A18-497D08DF999C}" srcOrd="1" destOrd="0" parTransId="{BC7F464C-EA2D-434E-BF62-EFBF7B94C4E0}" sibTransId="{83FF7350-AA1C-434B-9BE6-8BD7F14DD7C5}"/>
    <dgm:cxn modelId="{8671969D-5CEF-46C5-A514-A2FAA603E2CE}" type="presOf" srcId="{4174B321-2D5E-4BA2-A8C8-7CC0D85A4D03}" destId="{50C63836-43F9-4F13-B7CF-E00E233B291D}" srcOrd="0" destOrd="2" presId="urn:microsoft.com/office/officeart/2005/8/layout/vList2"/>
    <dgm:cxn modelId="{8D0B6FBC-4ED8-43C0-8B58-BE7619ADCD09}" type="presOf" srcId="{4789FC79-E8CC-4921-ABD7-10ED56A31555}" destId="{50C63836-43F9-4F13-B7CF-E00E233B291D}" srcOrd="0" destOrd="1" presId="urn:microsoft.com/office/officeart/2005/8/layout/vList2"/>
    <dgm:cxn modelId="{DBFEFAC1-3FCA-423B-B6B7-37CC145A5587}" type="presOf" srcId="{BDC8AED1-E6C5-4990-B443-6131E10B3EF1}" destId="{D6DD2CBA-23A2-4AF3-80EB-1AADB589571D}" srcOrd="0" destOrd="0" presId="urn:microsoft.com/office/officeart/2005/8/layout/vList2"/>
    <dgm:cxn modelId="{33101CCD-13E1-4EE1-822A-B5E6D4429E36}" type="presOf" srcId="{5C14E561-472F-4B05-9A18-497D08DF999C}" destId="{B7B35077-2F92-424D-9338-2ACF760A532A}" srcOrd="0" destOrd="0" presId="urn:microsoft.com/office/officeart/2005/8/layout/vList2"/>
    <dgm:cxn modelId="{FC761AD5-A6A5-49CE-8BDD-A5CB0BC9E059}" type="presOf" srcId="{71019908-726D-4A89-8739-305D8AEC9E29}" destId="{50C63836-43F9-4F13-B7CF-E00E233B291D}" srcOrd="0" destOrd="0" presId="urn:microsoft.com/office/officeart/2005/8/layout/vList2"/>
    <dgm:cxn modelId="{0154C8D9-6B88-4093-8AFA-3E5E226869D9}" srcId="{40E8FF3F-8F6B-413F-9415-133656A6CA84}" destId="{BDC8AED1-E6C5-4990-B443-6131E10B3EF1}" srcOrd="0" destOrd="0" parTransId="{ECAE95AB-DBDE-46E8-B5FC-8FCC1263C375}" sibTransId="{76870FDA-BCD1-4A70-AC1F-BE92C83F3D73}"/>
    <dgm:cxn modelId="{5E898BF6-8806-4202-A346-BA5EC83DBD32}" srcId="{BDC8AED1-E6C5-4990-B443-6131E10B3EF1}" destId="{4789FC79-E8CC-4921-ABD7-10ED56A31555}" srcOrd="1" destOrd="0" parTransId="{ACEB8BD4-5D03-4C16-B433-3D23AB0911F3}" sibTransId="{6D9C7612-46C7-4FC1-8087-183003FD3163}"/>
    <dgm:cxn modelId="{80E2B27D-EC9F-41EA-B5AD-739E657141C2}" type="presParOf" srcId="{02AA82C0-7919-4C87-A228-B6CA8CC31A5E}" destId="{D6DD2CBA-23A2-4AF3-80EB-1AADB589571D}" srcOrd="0" destOrd="0" presId="urn:microsoft.com/office/officeart/2005/8/layout/vList2"/>
    <dgm:cxn modelId="{789978D4-E5A7-4B61-8C99-D578DDA9A483}" type="presParOf" srcId="{02AA82C0-7919-4C87-A228-B6CA8CC31A5E}" destId="{50C63836-43F9-4F13-B7CF-E00E233B291D}" srcOrd="1" destOrd="0" presId="urn:microsoft.com/office/officeart/2005/8/layout/vList2"/>
    <dgm:cxn modelId="{CF8204F6-E6C3-4F10-9F5E-66EB5CBB41EE}" type="presParOf" srcId="{02AA82C0-7919-4C87-A228-B6CA8CC31A5E}" destId="{B7B35077-2F92-424D-9338-2ACF760A532A}"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278984-415E-4335-8611-C288C56471C8}">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7FD78A-EBF7-4A48-8896-78DA592B50F2}">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hlinkClick xmlns:r="http://schemas.openxmlformats.org/officeDocument/2006/relationships" r:id="rId1"/>
            </a:rPr>
            <a:t>Court of Justice</a:t>
          </a:r>
          <a:r>
            <a:rPr lang="en-US" sz="2300" kern="1200"/>
            <a:t> – deals with requests for preliminary rulings from national courts, certain actions for annulment and appeals.</a:t>
          </a:r>
        </a:p>
      </dsp:txBody>
      <dsp:txXfrm>
        <a:off x="608661" y="692298"/>
        <a:ext cx="4508047" cy="2799040"/>
      </dsp:txXfrm>
    </dsp:sp>
    <dsp:sp modelId="{E5703144-5534-4AA9-AE9F-3C7E78E39F3A}">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8AF1AE5-D4B1-4EA5-9EE5-0676EECEB5AE}">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hlinkClick xmlns:r="http://schemas.openxmlformats.org/officeDocument/2006/relationships" r:id="rId2"/>
            </a:rPr>
            <a:t>General Court</a:t>
          </a:r>
          <a:r>
            <a:rPr lang="en-US" sz="2300" kern="1200"/>
            <a:t> – rules on actions for annulment brought by individuals, companies and, in some cases, EU governments. In practice, this means that this court deals mainly with competition law, State aid, trade, agriculture, trade marks.</a:t>
          </a:r>
        </a:p>
      </dsp:txBody>
      <dsp:txXfrm>
        <a:off x="6331365" y="692298"/>
        <a:ext cx="4508047" cy="27990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65C480-5B2E-4F8F-93B2-7FC95315753B}">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B7BF25E-6BA7-4478-A207-5F7051A4FC00}">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uk-UA" sz="2400" b="1" kern="1200" dirty="0">
              <a:solidFill>
                <a:schemeClr val="accent2"/>
              </a:solidFill>
            </a:rPr>
            <a:t>Суд справедливості (</a:t>
          </a:r>
          <a:r>
            <a:rPr lang="en-GB" sz="2400" b="1" kern="1200" dirty="0">
              <a:solidFill>
                <a:schemeClr val="accent2"/>
              </a:solidFill>
            </a:rPr>
            <a:t>Court of Justice) </a:t>
          </a:r>
          <a:r>
            <a:rPr lang="en-GB" sz="2400" kern="1200" dirty="0"/>
            <a:t>– </a:t>
          </a:r>
          <a:r>
            <a:rPr lang="uk-UA" sz="2400" kern="1200" dirty="0"/>
            <a:t>розглядає запити на попередні рішення від національних судів, позови проти інституцій ЄС, апеляції тощо.</a:t>
          </a:r>
          <a:endParaRPr lang="en-US" sz="2400" kern="1200" dirty="0"/>
        </a:p>
      </dsp:txBody>
      <dsp:txXfrm>
        <a:off x="608661" y="692298"/>
        <a:ext cx="4508047" cy="2799040"/>
      </dsp:txXfrm>
    </dsp:sp>
    <dsp:sp modelId="{7BE66EB1-88EA-4D11-954E-B8ADDAB1A671}">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591AE7-7F60-43C1-8442-F6615441F4E3}">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uk-UA" sz="2400" b="1" kern="1200" dirty="0">
              <a:solidFill>
                <a:schemeClr val="accent2"/>
              </a:solidFill>
            </a:rPr>
            <a:t>Загальний суд (</a:t>
          </a:r>
          <a:r>
            <a:rPr lang="en-GB" sz="2400" b="1" kern="1200" dirty="0">
              <a:solidFill>
                <a:schemeClr val="accent2"/>
              </a:solidFill>
            </a:rPr>
            <a:t>General Court) </a:t>
          </a:r>
          <a:r>
            <a:rPr lang="en-GB" sz="2400" kern="1200" dirty="0"/>
            <a:t>– </a:t>
          </a:r>
          <a:r>
            <a:rPr lang="uk-UA" sz="2400" kern="1200" dirty="0"/>
            <a:t>розглядає справи від фізичних або юридичних осіб (наприклад, щодо рішень Єврокомісії, конкуренції, державної допомоги, торгівлі, с/г, торговельних марок тощо).</a:t>
          </a:r>
          <a:endParaRPr lang="en-US" sz="2400" kern="1200" dirty="0"/>
        </a:p>
      </dsp:txBody>
      <dsp:txXfrm>
        <a:off x="6331365" y="692298"/>
        <a:ext cx="4508047" cy="27990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E9BC9C-F01F-4848-B762-A6DBCDE3C491}">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6E6AA5C-5F16-4CE2-869E-74E56BBBF73D}">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uk-UA" sz="1700" kern="1200"/>
            <a:t>Найперше завдання Суду – це тлумачення законодавства ЄС у відповідь на звернення держав-членів чи національних судів. Якщо в національного суду виникають сумніви щодо тлумачення або чинності акту права ЄС, то він може звернутися до Суду за роз’ясненням. Так само держава-член ЄС може звернутися до Суду, щоб визначити відповідність національного закону чи практики до права ЄС. У такому випадку Суд надає «попереднє рішення».</a:t>
          </a:r>
          <a:endParaRPr lang="en-US" sz="1700" kern="1200"/>
        </a:p>
      </dsp:txBody>
      <dsp:txXfrm>
        <a:off x="608661" y="692298"/>
        <a:ext cx="4508047" cy="2799040"/>
      </dsp:txXfrm>
    </dsp:sp>
    <dsp:sp modelId="{09C87492-32C2-4AD2-9D6D-C0F15B51A5F7}">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09939A2-E20A-45B2-9337-D5896282E55F}">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uk-UA" sz="1700" kern="1200"/>
            <a:t>Також Суд забезпечує дотримання законодавства ЄС державами-членами та інституціями ЄС. Провадження може ініціювати Єврокомісія або інша країна ЄС за невиконання державою законодавства ЄС. Якщо країну визнають винною, вона повинна негайно виправити ситуацію, інакше їй може загрожувати повторний позов і штраф.</a:t>
          </a:r>
          <a:endParaRPr lang="en-US" sz="1700" kern="1200"/>
        </a:p>
      </dsp:txBody>
      <dsp:txXfrm>
        <a:off x="6331365" y="692298"/>
        <a:ext cx="4508047" cy="27990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F28B00-5919-4BF5-8CD7-5EC6CFDD287E}">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B8C32A-70E8-473A-B63F-9D98DE577CF0}">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uk-UA" sz="1600" kern="1200"/>
            <a:t>Крім того, Суд справедливості контролює законність актів інституцій ЄС, розглядаючи позови про скасування певних актів права ЄС. Якщо ці акти порушують договори ЄС чи основоположні права, то Суд може їх скасувати на вимогу уряду держави-члена ЄС, Ради ЄС, Європейської комісії або (в деяких випадках) Європейського парламенту. Громадяни країни ЄС також можуть звертатися до Суду з вимогою скасувати акт, який безпосередньо їх стосується.</a:t>
          </a:r>
          <a:endParaRPr lang="en-US" sz="1600" kern="1200"/>
        </a:p>
      </dsp:txBody>
      <dsp:txXfrm>
        <a:off x="608661" y="692298"/>
        <a:ext cx="4508047" cy="2799040"/>
      </dsp:txXfrm>
    </dsp:sp>
    <dsp:sp modelId="{EB20F8AC-C19F-4901-80E0-FC83A9F1826B}">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387D573-59D2-4145-BD6D-4C986D3D34E4}">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uk-UA" sz="1600" kern="1200"/>
            <a:t>Також Суд розглядає справи про бездіяльність Європейського парламенту, Ради ЄС та Єврокомісії. Якщо ці інституції не ухвалюють певні рішення в установлених випадках, то уряди держав ЄС, інші інституції, громадяни чи компанії можуть подати скаргу до Суду.</a:t>
          </a:r>
          <a:endParaRPr lang="en-US" sz="1600" kern="1200"/>
        </a:p>
      </dsp:txBody>
      <dsp:txXfrm>
        <a:off x="6331365" y="692298"/>
        <a:ext cx="4508047" cy="279904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96DE50-C167-48EB-84CF-3FE853D94866}">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F5A8E5-64E4-492C-8810-B9BECEC5146F}">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uk-UA" sz="2100" kern="1200"/>
            <a:t>Справи про відшкодування збитків також у юрисдикції Суду справедливості. Будь-яка особа або компанія, чиї інтереси постраждали внаслідок дій або бездіяльності ЄС чи його працівників, може подати позов до Суду з вимогою про відшкодування.</a:t>
          </a:r>
          <a:endParaRPr lang="en-US" sz="2100" kern="1200"/>
        </a:p>
      </dsp:txBody>
      <dsp:txXfrm>
        <a:off x="608661" y="692298"/>
        <a:ext cx="4508047" cy="2799040"/>
      </dsp:txXfrm>
    </dsp:sp>
    <dsp:sp modelId="{EEBEF3AA-AEEB-40F2-BFB9-4BEDFE320F20}">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5E7AD2F-B613-4957-8CF3-47A98E5A0E29}">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uk-UA" sz="2100" kern="1200"/>
            <a:t>Таким чином Суд розглядає позови як Єврокомісії, інших інституцій ЄС, національних судів та урядів держав-членів, так і фізичних або юридичних осіб у справах, що стосуються права ЄС.</a:t>
          </a:r>
          <a:endParaRPr lang="en-US" sz="2100" kern="1200"/>
        </a:p>
      </dsp:txBody>
      <dsp:txXfrm>
        <a:off x="6331365" y="692298"/>
        <a:ext cx="4508047" cy="27990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4757D0-A827-47B5-9E83-9BE4D863DDFF}">
      <dsp:nvSpPr>
        <dsp:cNvPr id="0" name=""/>
        <dsp:cNvSpPr/>
      </dsp:nvSpPr>
      <dsp:spPr>
        <a:xfrm>
          <a:off x="0" y="16608"/>
          <a:ext cx="6798539" cy="477359"/>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In the Court of Justice, each case is assigned 1 judge (the "judge-rapporteur") and 1 advocate general. Cases are processed in </a:t>
          </a:r>
          <a:r>
            <a:rPr lang="en-US" sz="1200" b="1" kern="1200"/>
            <a:t>2 stages</a:t>
          </a:r>
          <a:r>
            <a:rPr lang="en-US" sz="1200" kern="1200"/>
            <a:t>:</a:t>
          </a:r>
        </a:p>
      </dsp:txBody>
      <dsp:txXfrm>
        <a:off x="23303" y="39911"/>
        <a:ext cx="6751933" cy="430753"/>
      </dsp:txXfrm>
    </dsp:sp>
    <dsp:sp modelId="{F7723A0E-8E30-4012-A700-5B1B6D7A5D4D}">
      <dsp:nvSpPr>
        <dsp:cNvPr id="0" name=""/>
        <dsp:cNvSpPr/>
      </dsp:nvSpPr>
      <dsp:spPr>
        <a:xfrm>
          <a:off x="0" y="528528"/>
          <a:ext cx="6798539" cy="477359"/>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b="1" kern="1200"/>
            <a:t>Written stage</a:t>
          </a:r>
          <a:endParaRPr lang="en-US" sz="1200" kern="1200"/>
        </a:p>
      </dsp:txBody>
      <dsp:txXfrm>
        <a:off x="23303" y="551831"/>
        <a:ext cx="6751933" cy="430753"/>
      </dsp:txXfrm>
    </dsp:sp>
    <dsp:sp modelId="{32B46198-9C85-4BDB-A45F-876D7EFCA11E}">
      <dsp:nvSpPr>
        <dsp:cNvPr id="0" name=""/>
        <dsp:cNvSpPr/>
      </dsp:nvSpPr>
      <dsp:spPr>
        <a:xfrm>
          <a:off x="0" y="1005888"/>
          <a:ext cx="6798539" cy="2682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854" tIns="20320" rIns="113792" bIns="20320" numCol="1" spcCol="1270" anchor="t" anchorCtr="0">
          <a:noAutofit/>
        </a:bodyPr>
        <a:lstStyle/>
        <a:p>
          <a:pPr marL="171450" lvl="1" indent="-171450" algn="just" defTabSz="711200">
            <a:lnSpc>
              <a:spcPct val="90000"/>
            </a:lnSpc>
            <a:spcBef>
              <a:spcPct val="0"/>
            </a:spcBef>
            <a:spcAft>
              <a:spcPct val="20000"/>
            </a:spcAft>
            <a:buChar char="•"/>
          </a:pPr>
          <a:r>
            <a:rPr lang="en-US" sz="1600" kern="1200" dirty="0"/>
            <a:t>The parties give written statements to the Court - and observations can also be submitted by national authorities, EU institutions and sometimes private individuals.</a:t>
          </a:r>
        </a:p>
        <a:p>
          <a:pPr marL="171450" lvl="1" indent="-171450" algn="just" defTabSz="711200">
            <a:lnSpc>
              <a:spcPct val="90000"/>
            </a:lnSpc>
            <a:spcBef>
              <a:spcPct val="0"/>
            </a:spcBef>
            <a:spcAft>
              <a:spcPct val="20000"/>
            </a:spcAft>
            <a:buChar char="•"/>
          </a:pPr>
          <a:r>
            <a:rPr lang="en-US" sz="1600" kern="1200"/>
            <a:t>All of this is summarised by the judge-rapporteur and then discussed at the Court's general meeting, which decides:</a:t>
          </a:r>
        </a:p>
        <a:p>
          <a:pPr marL="342900" lvl="2" indent="-171450" algn="just" defTabSz="711200">
            <a:lnSpc>
              <a:spcPct val="90000"/>
            </a:lnSpc>
            <a:spcBef>
              <a:spcPct val="0"/>
            </a:spcBef>
            <a:spcAft>
              <a:spcPct val="20000"/>
            </a:spcAft>
            <a:buChar char="•"/>
          </a:pPr>
          <a:r>
            <a:rPr lang="en-US" sz="1600" kern="1200" dirty="0"/>
            <a:t>How many judges will deal with the case: 3, 5 or 15 judges (the whole Court), depending on the importance and complexity of the case. Most cases are dealt with by 5 judges, and it is very rare for the whole Court to hear the case.</a:t>
          </a:r>
        </a:p>
        <a:p>
          <a:pPr marL="342900" lvl="2" indent="-171450" algn="just" defTabSz="711200">
            <a:lnSpc>
              <a:spcPct val="90000"/>
            </a:lnSpc>
            <a:spcBef>
              <a:spcPct val="0"/>
            </a:spcBef>
            <a:spcAft>
              <a:spcPct val="20000"/>
            </a:spcAft>
            <a:buChar char="•"/>
          </a:pPr>
          <a:r>
            <a:rPr lang="en-US" sz="1600" kern="1200" dirty="0"/>
            <a:t>Whether a hearing (oral stage) needs to be held and whether an official opinion from the advocate general is necessary.</a:t>
          </a:r>
        </a:p>
      </dsp:txBody>
      <dsp:txXfrm>
        <a:off x="0" y="1005888"/>
        <a:ext cx="6798539" cy="268272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DD2CBA-23A2-4AF3-80EB-1AADB589571D}">
      <dsp:nvSpPr>
        <dsp:cNvPr id="0" name=""/>
        <dsp:cNvSpPr/>
      </dsp:nvSpPr>
      <dsp:spPr>
        <a:xfrm>
          <a:off x="0" y="50493"/>
          <a:ext cx="6798539" cy="1160932"/>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a:t>Oral stage</a:t>
          </a:r>
          <a:r>
            <a:rPr lang="en-US" sz="2100" kern="1200"/>
            <a:t> – a </a:t>
          </a:r>
          <a:r>
            <a:rPr lang="en-US" sz="2100" b="1" kern="1200"/>
            <a:t>public hearing</a:t>
          </a:r>
          <a:endParaRPr lang="en-US" sz="2100" kern="1200"/>
        </a:p>
      </dsp:txBody>
      <dsp:txXfrm>
        <a:off x="56672" y="107165"/>
        <a:ext cx="6685195" cy="1047588"/>
      </dsp:txXfrm>
    </dsp:sp>
    <dsp:sp modelId="{50C63836-43F9-4F13-B7CF-E00E233B291D}">
      <dsp:nvSpPr>
        <dsp:cNvPr id="0" name=""/>
        <dsp:cNvSpPr/>
      </dsp:nvSpPr>
      <dsp:spPr>
        <a:xfrm>
          <a:off x="0" y="1211426"/>
          <a:ext cx="6798539" cy="1282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854"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a:t>Lawyers from both sides can put their case to the judges and advocate general, who can question them.</a:t>
          </a:r>
        </a:p>
        <a:p>
          <a:pPr marL="171450" lvl="1" indent="-171450" algn="l" defTabSz="711200">
            <a:lnSpc>
              <a:spcPct val="90000"/>
            </a:lnSpc>
            <a:spcBef>
              <a:spcPct val="0"/>
            </a:spcBef>
            <a:spcAft>
              <a:spcPct val="20000"/>
            </a:spcAft>
            <a:buChar char="•"/>
          </a:pPr>
          <a:r>
            <a:rPr lang="en-US" sz="1600" kern="1200"/>
            <a:t>If the Court has decided an Opinion of the advocate general is necessary, this is given some weeks after the hearing.</a:t>
          </a:r>
        </a:p>
        <a:p>
          <a:pPr marL="171450" lvl="1" indent="-171450" algn="l" defTabSz="711200">
            <a:lnSpc>
              <a:spcPct val="90000"/>
            </a:lnSpc>
            <a:spcBef>
              <a:spcPct val="0"/>
            </a:spcBef>
            <a:spcAft>
              <a:spcPct val="20000"/>
            </a:spcAft>
            <a:buChar char="•"/>
          </a:pPr>
          <a:r>
            <a:rPr lang="en-US" sz="1600" kern="1200"/>
            <a:t>The judges then deliberate and give their verdict.</a:t>
          </a:r>
        </a:p>
      </dsp:txBody>
      <dsp:txXfrm>
        <a:off x="0" y="1211426"/>
        <a:ext cx="6798539" cy="1282364"/>
      </dsp:txXfrm>
    </dsp:sp>
    <dsp:sp modelId="{B7B35077-2F92-424D-9338-2ACF760A532A}">
      <dsp:nvSpPr>
        <dsp:cNvPr id="0" name=""/>
        <dsp:cNvSpPr/>
      </dsp:nvSpPr>
      <dsp:spPr>
        <a:xfrm>
          <a:off x="0" y="2493791"/>
          <a:ext cx="6798539" cy="1160932"/>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a:t>General Court procedure</a:t>
          </a:r>
          <a:r>
            <a:rPr lang="en-US" sz="2100" kern="1200"/>
            <a:t> is similar, except that most cases are heard by 3 judges and there are no advocates general.</a:t>
          </a:r>
        </a:p>
      </dsp:txBody>
      <dsp:txXfrm>
        <a:off x="56672" y="2550463"/>
        <a:ext cx="6685195" cy="104758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1CE689-7F77-871A-79B3-B3FEA6EA9C73}"/>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A45D0D21-0D2E-172D-9815-FFB87CEDD5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F6BC128C-D091-96E3-7E39-D67B1A56588B}"/>
              </a:ext>
            </a:extLst>
          </p:cNvPr>
          <p:cNvSpPr>
            <a:spLocks noGrp="1"/>
          </p:cNvSpPr>
          <p:nvPr>
            <p:ph type="dt" sz="half" idx="10"/>
          </p:nvPr>
        </p:nvSpPr>
        <p:spPr/>
        <p:txBody>
          <a:bodyPr/>
          <a:lstStyle/>
          <a:p>
            <a:fld id="{293F1882-E0B8-4D1C-8441-71B34813C129}" type="datetimeFigureOut">
              <a:rPr lang="uk-UA" smtClean="0"/>
              <a:t>23.02.2026</a:t>
            </a:fld>
            <a:endParaRPr lang="uk-UA"/>
          </a:p>
        </p:txBody>
      </p:sp>
      <p:sp>
        <p:nvSpPr>
          <p:cNvPr id="5" name="Місце для нижнього колонтитула 4">
            <a:extLst>
              <a:ext uri="{FF2B5EF4-FFF2-40B4-BE49-F238E27FC236}">
                <a16:creationId xmlns:a16="http://schemas.microsoft.com/office/drawing/2014/main" id="{E94E066E-8213-BDDA-BC4A-CF800466777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D7AC684C-BA30-9146-B258-6C815369697A}"/>
              </a:ext>
            </a:extLst>
          </p:cNvPr>
          <p:cNvSpPr>
            <a:spLocks noGrp="1"/>
          </p:cNvSpPr>
          <p:nvPr>
            <p:ph type="sldNum" sz="quarter" idx="12"/>
          </p:nvPr>
        </p:nvSpPr>
        <p:spPr/>
        <p:txBody>
          <a:bodyPr/>
          <a:lstStyle/>
          <a:p>
            <a:fld id="{9EDE73ED-8526-4D97-B1B9-600053D41926}" type="slidenum">
              <a:rPr lang="uk-UA" smtClean="0"/>
              <a:t>‹№›</a:t>
            </a:fld>
            <a:endParaRPr lang="uk-UA"/>
          </a:p>
        </p:txBody>
      </p:sp>
    </p:spTree>
    <p:extLst>
      <p:ext uri="{BB962C8B-B14F-4D97-AF65-F5344CB8AC3E}">
        <p14:creationId xmlns:p14="http://schemas.microsoft.com/office/powerpoint/2010/main" val="3131049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507171-ED22-4140-DCA2-8E23F71EE3D4}"/>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65F903FC-23C7-FAB1-F8A4-8B0E11A05F90}"/>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1A949393-6846-70F6-CF00-33BD01A5C3D8}"/>
              </a:ext>
            </a:extLst>
          </p:cNvPr>
          <p:cNvSpPr>
            <a:spLocks noGrp="1"/>
          </p:cNvSpPr>
          <p:nvPr>
            <p:ph type="dt" sz="half" idx="10"/>
          </p:nvPr>
        </p:nvSpPr>
        <p:spPr/>
        <p:txBody>
          <a:bodyPr/>
          <a:lstStyle/>
          <a:p>
            <a:fld id="{293F1882-E0B8-4D1C-8441-71B34813C129}" type="datetimeFigureOut">
              <a:rPr lang="uk-UA" smtClean="0"/>
              <a:t>23.02.2026</a:t>
            </a:fld>
            <a:endParaRPr lang="uk-UA"/>
          </a:p>
        </p:txBody>
      </p:sp>
      <p:sp>
        <p:nvSpPr>
          <p:cNvPr id="5" name="Місце для нижнього колонтитула 4">
            <a:extLst>
              <a:ext uri="{FF2B5EF4-FFF2-40B4-BE49-F238E27FC236}">
                <a16:creationId xmlns:a16="http://schemas.microsoft.com/office/drawing/2014/main" id="{037A6439-DA9A-AAAF-A110-39A3E9F5DD9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1C910D9-6418-0804-5804-57B69DA338CD}"/>
              </a:ext>
            </a:extLst>
          </p:cNvPr>
          <p:cNvSpPr>
            <a:spLocks noGrp="1"/>
          </p:cNvSpPr>
          <p:nvPr>
            <p:ph type="sldNum" sz="quarter" idx="12"/>
          </p:nvPr>
        </p:nvSpPr>
        <p:spPr/>
        <p:txBody>
          <a:bodyPr/>
          <a:lstStyle/>
          <a:p>
            <a:fld id="{9EDE73ED-8526-4D97-B1B9-600053D41926}" type="slidenum">
              <a:rPr lang="uk-UA" smtClean="0"/>
              <a:t>‹№›</a:t>
            </a:fld>
            <a:endParaRPr lang="uk-UA"/>
          </a:p>
        </p:txBody>
      </p:sp>
    </p:spTree>
    <p:extLst>
      <p:ext uri="{BB962C8B-B14F-4D97-AF65-F5344CB8AC3E}">
        <p14:creationId xmlns:p14="http://schemas.microsoft.com/office/powerpoint/2010/main" val="38432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EF742CC1-81A9-3341-C5C6-FE016AD69D93}"/>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1817F56B-D1F6-AD7D-015D-F79A3AC15569}"/>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367DA1D-B761-797F-9E33-1D3637917D84}"/>
              </a:ext>
            </a:extLst>
          </p:cNvPr>
          <p:cNvSpPr>
            <a:spLocks noGrp="1"/>
          </p:cNvSpPr>
          <p:nvPr>
            <p:ph type="dt" sz="half" idx="10"/>
          </p:nvPr>
        </p:nvSpPr>
        <p:spPr/>
        <p:txBody>
          <a:bodyPr/>
          <a:lstStyle/>
          <a:p>
            <a:fld id="{293F1882-E0B8-4D1C-8441-71B34813C129}" type="datetimeFigureOut">
              <a:rPr lang="uk-UA" smtClean="0"/>
              <a:t>23.02.2026</a:t>
            </a:fld>
            <a:endParaRPr lang="uk-UA"/>
          </a:p>
        </p:txBody>
      </p:sp>
      <p:sp>
        <p:nvSpPr>
          <p:cNvPr id="5" name="Місце для нижнього колонтитула 4">
            <a:extLst>
              <a:ext uri="{FF2B5EF4-FFF2-40B4-BE49-F238E27FC236}">
                <a16:creationId xmlns:a16="http://schemas.microsoft.com/office/drawing/2014/main" id="{45E67710-D340-096E-0A63-B74CCC95B236}"/>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28DC6600-10F2-0C78-3363-14227D040461}"/>
              </a:ext>
            </a:extLst>
          </p:cNvPr>
          <p:cNvSpPr>
            <a:spLocks noGrp="1"/>
          </p:cNvSpPr>
          <p:nvPr>
            <p:ph type="sldNum" sz="quarter" idx="12"/>
          </p:nvPr>
        </p:nvSpPr>
        <p:spPr/>
        <p:txBody>
          <a:bodyPr/>
          <a:lstStyle/>
          <a:p>
            <a:fld id="{9EDE73ED-8526-4D97-B1B9-600053D41926}" type="slidenum">
              <a:rPr lang="uk-UA" smtClean="0"/>
              <a:t>‹№›</a:t>
            </a:fld>
            <a:endParaRPr lang="uk-UA"/>
          </a:p>
        </p:txBody>
      </p:sp>
    </p:spTree>
    <p:extLst>
      <p:ext uri="{BB962C8B-B14F-4D97-AF65-F5344CB8AC3E}">
        <p14:creationId xmlns:p14="http://schemas.microsoft.com/office/powerpoint/2010/main" val="626225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918A324-8E38-3634-ECEC-D571F9BBBE26}"/>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73FA53DF-5378-7660-0633-BDEFECA6ABAD}"/>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87808DE-2C31-E90D-8B3D-3922AEF014EF}"/>
              </a:ext>
            </a:extLst>
          </p:cNvPr>
          <p:cNvSpPr>
            <a:spLocks noGrp="1"/>
          </p:cNvSpPr>
          <p:nvPr>
            <p:ph type="dt" sz="half" idx="10"/>
          </p:nvPr>
        </p:nvSpPr>
        <p:spPr/>
        <p:txBody>
          <a:bodyPr/>
          <a:lstStyle/>
          <a:p>
            <a:fld id="{293F1882-E0B8-4D1C-8441-71B34813C129}" type="datetimeFigureOut">
              <a:rPr lang="uk-UA" smtClean="0"/>
              <a:t>23.02.2026</a:t>
            </a:fld>
            <a:endParaRPr lang="uk-UA"/>
          </a:p>
        </p:txBody>
      </p:sp>
      <p:sp>
        <p:nvSpPr>
          <p:cNvPr id="5" name="Місце для нижнього колонтитула 4">
            <a:extLst>
              <a:ext uri="{FF2B5EF4-FFF2-40B4-BE49-F238E27FC236}">
                <a16:creationId xmlns:a16="http://schemas.microsoft.com/office/drawing/2014/main" id="{9ED0DDAB-C851-B9D8-4BBB-B29B167F1455}"/>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D0ADCC09-73ED-F378-C74C-CEEF375F1378}"/>
              </a:ext>
            </a:extLst>
          </p:cNvPr>
          <p:cNvSpPr>
            <a:spLocks noGrp="1"/>
          </p:cNvSpPr>
          <p:nvPr>
            <p:ph type="sldNum" sz="quarter" idx="12"/>
          </p:nvPr>
        </p:nvSpPr>
        <p:spPr/>
        <p:txBody>
          <a:bodyPr/>
          <a:lstStyle/>
          <a:p>
            <a:fld id="{9EDE73ED-8526-4D97-B1B9-600053D41926}" type="slidenum">
              <a:rPr lang="uk-UA" smtClean="0"/>
              <a:t>‹№›</a:t>
            </a:fld>
            <a:endParaRPr lang="uk-UA"/>
          </a:p>
        </p:txBody>
      </p:sp>
    </p:spTree>
    <p:extLst>
      <p:ext uri="{BB962C8B-B14F-4D97-AF65-F5344CB8AC3E}">
        <p14:creationId xmlns:p14="http://schemas.microsoft.com/office/powerpoint/2010/main" val="3932902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6EA1D4-D716-E521-3F27-F31E37C2EE10}"/>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7B7178A3-8A78-F192-2537-DA488BE62F7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51F4B789-F570-4A08-8EEC-BE33D7D33DAB}"/>
              </a:ext>
            </a:extLst>
          </p:cNvPr>
          <p:cNvSpPr>
            <a:spLocks noGrp="1"/>
          </p:cNvSpPr>
          <p:nvPr>
            <p:ph type="dt" sz="half" idx="10"/>
          </p:nvPr>
        </p:nvSpPr>
        <p:spPr/>
        <p:txBody>
          <a:bodyPr/>
          <a:lstStyle/>
          <a:p>
            <a:fld id="{293F1882-E0B8-4D1C-8441-71B34813C129}" type="datetimeFigureOut">
              <a:rPr lang="uk-UA" smtClean="0"/>
              <a:t>23.02.2026</a:t>
            </a:fld>
            <a:endParaRPr lang="uk-UA"/>
          </a:p>
        </p:txBody>
      </p:sp>
      <p:sp>
        <p:nvSpPr>
          <p:cNvPr id="5" name="Місце для нижнього колонтитула 4">
            <a:extLst>
              <a:ext uri="{FF2B5EF4-FFF2-40B4-BE49-F238E27FC236}">
                <a16:creationId xmlns:a16="http://schemas.microsoft.com/office/drawing/2014/main" id="{C5A62BBC-7939-9896-B27D-7EAFC589857B}"/>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F7514BE8-E3AF-F86E-C6BD-627508F6CB4C}"/>
              </a:ext>
            </a:extLst>
          </p:cNvPr>
          <p:cNvSpPr>
            <a:spLocks noGrp="1"/>
          </p:cNvSpPr>
          <p:nvPr>
            <p:ph type="sldNum" sz="quarter" idx="12"/>
          </p:nvPr>
        </p:nvSpPr>
        <p:spPr/>
        <p:txBody>
          <a:bodyPr/>
          <a:lstStyle/>
          <a:p>
            <a:fld id="{9EDE73ED-8526-4D97-B1B9-600053D41926}" type="slidenum">
              <a:rPr lang="uk-UA" smtClean="0"/>
              <a:t>‹№›</a:t>
            </a:fld>
            <a:endParaRPr lang="uk-UA"/>
          </a:p>
        </p:txBody>
      </p:sp>
    </p:spTree>
    <p:extLst>
      <p:ext uri="{BB962C8B-B14F-4D97-AF65-F5344CB8AC3E}">
        <p14:creationId xmlns:p14="http://schemas.microsoft.com/office/powerpoint/2010/main" val="2293732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883EC1-E156-74C9-A810-48D407CC9E41}"/>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06A006EE-C6B6-78C7-1199-1AF77BCD9C97}"/>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1403313A-C04E-3482-03B7-A4133B7840BE}"/>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3663CA9C-8EDB-09E5-3272-636DEF158DFA}"/>
              </a:ext>
            </a:extLst>
          </p:cNvPr>
          <p:cNvSpPr>
            <a:spLocks noGrp="1"/>
          </p:cNvSpPr>
          <p:nvPr>
            <p:ph type="dt" sz="half" idx="10"/>
          </p:nvPr>
        </p:nvSpPr>
        <p:spPr/>
        <p:txBody>
          <a:bodyPr/>
          <a:lstStyle/>
          <a:p>
            <a:fld id="{293F1882-E0B8-4D1C-8441-71B34813C129}" type="datetimeFigureOut">
              <a:rPr lang="uk-UA" smtClean="0"/>
              <a:t>23.02.2026</a:t>
            </a:fld>
            <a:endParaRPr lang="uk-UA"/>
          </a:p>
        </p:txBody>
      </p:sp>
      <p:sp>
        <p:nvSpPr>
          <p:cNvPr id="6" name="Місце для нижнього колонтитула 5">
            <a:extLst>
              <a:ext uri="{FF2B5EF4-FFF2-40B4-BE49-F238E27FC236}">
                <a16:creationId xmlns:a16="http://schemas.microsoft.com/office/drawing/2014/main" id="{EED37C93-9B37-BBA6-7ECF-17B8AA4B0521}"/>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594EE7D5-8BCC-3292-B303-A77CEDA349D3}"/>
              </a:ext>
            </a:extLst>
          </p:cNvPr>
          <p:cNvSpPr>
            <a:spLocks noGrp="1"/>
          </p:cNvSpPr>
          <p:nvPr>
            <p:ph type="sldNum" sz="quarter" idx="12"/>
          </p:nvPr>
        </p:nvSpPr>
        <p:spPr/>
        <p:txBody>
          <a:bodyPr/>
          <a:lstStyle/>
          <a:p>
            <a:fld id="{9EDE73ED-8526-4D97-B1B9-600053D41926}" type="slidenum">
              <a:rPr lang="uk-UA" smtClean="0"/>
              <a:t>‹№›</a:t>
            </a:fld>
            <a:endParaRPr lang="uk-UA"/>
          </a:p>
        </p:txBody>
      </p:sp>
    </p:spTree>
    <p:extLst>
      <p:ext uri="{BB962C8B-B14F-4D97-AF65-F5344CB8AC3E}">
        <p14:creationId xmlns:p14="http://schemas.microsoft.com/office/powerpoint/2010/main" val="1795488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F39BFF7-07D4-D989-2338-C28FF8186492}"/>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523A6E1D-7928-F8D9-5D27-433AFEDFA3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AA3390F2-8E4C-AC26-E50B-95E44F77B6AB}"/>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B826319D-D0C6-4AD7-BBFC-3E9288BF58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FF1BB1BF-2445-90DA-7171-36D79AB775BF}"/>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D38001FE-8EE3-FA5B-87B9-36CA83C963EC}"/>
              </a:ext>
            </a:extLst>
          </p:cNvPr>
          <p:cNvSpPr>
            <a:spLocks noGrp="1"/>
          </p:cNvSpPr>
          <p:nvPr>
            <p:ph type="dt" sz="half" idx="10"/>
          </p:nvPr>
        </p:nvSpPr>
        <p:spPr/>
        <p:txBody>
          <a:bodyPr/>
          <a:lstStyle/>
          <a:p>
            <a:fld id="{293F1882-E0B8-4D1C-8441-71B34813C129}" type="datetimeFigureOut">
              <a:rPr lang="uk-UA" smtClean="0"/>
              <a:t>23.02.2026</a:t>
            </a:fld>
            <a:endParaRPr lang="uk-UA"/>
          </a:p>
        </p:txBody>
      </p:sp>
      <p:sp>
        <p:nvSpPr>
          <p:cNvPr id="8" name="Місце для нижнього колонтитула 7">
            <a:extLst>
              <a:ext uri="{FF2B5EF4-FFF2-40B4-BE49-F238E27FC236}">
                <a16:creationId xmlns:a16="http://schemas.microsoft.com/office/drawing/2014/main" id="{EB53757F-3067-8919-C45C-0FC2F390BDAE}"/>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631C932D-45A5-A086-E639-E3FD0AA0F148}"/>
              </a:ext>
            </a:extLst>
          </p:cNvPr>
          <p:cNvSpPr>
            <a:spLocks noGrp="1"/>
          </p:cNvSpPr>
          <p:nvPr>
            <p:ph type="sldNum" sz="quarter" idx="12"/>
          </p:nvPr>
        </p:nvSpPr>
        <p:spPr/>
        <p:txBody>
          <a:bodyPr/>
          <a:lstStyle/>
          <a:p>
            <a:fld id="{9EDE73ED-8526-4D97-B1B9-600053D41926}" type="slidenum">
              <a:rPr lang="uk-UA" smtClean="0"/>
              <a:t>‹№›</a:t>
            </a:fld>
            <a:endParaRPr lang="uk-UA"/>
          </a:p>
        </p:txBody>
      </p:sp>
    </p:spTree>
    <p:extLst>
      <p:ext uri="{BB962C8B-B14F-4D97-AF65-F5344CB8AC3E}">
        <p14:creationId xmlns:p14="http://schemas.microsoft.com/office/powerpoint/2010/main" val="227664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5799BB-D17A-21A7-CF1C-18B56FE97379}"/>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E6C90442-6DC8-266C-F6A6-37276AB62CB3}"/>
              </a:ext>
            </a:extLst>
          </p:cNvPr>
          <p:cNvSpPr>
            <a:spLocks noGrp="1"/>
          </p:cNvSpPr>
          <p:nvPr>
            <p:ph type="dt" sz="half" idx="10"/>
          </p:nvPr>
        </p:nvSpPr>
        <p:spPr/>
        <p:txBody>
          <a:bodyPr/>
          <a:lstStyle/>
          <a:p>
            <a:fld id="{293F1882-E0B8-4D1C-8441-71B34813C129}" type="datetimeFigureOut">
              <a:rPr lang="uk-UA" smtClean="0"/>
              <a:t>23.02.2026</a:t>
            </a:fld>
            <a:endParaRPr lang="uk-UA"/>
          </a:p>
        </p:txBody>
      </p:sp>
      <p:sp>
        <p:nvSpPr>
          <p:cNvPr id="4" name="Місце для нижнього колонтитула 3">
            <a:extLst>
              <a:ext uri="{FF2B5EF4-FFF2-40B4-BE49-F238E27FC236}">
                <a16:creationId xmlns:a16="http://schemas.microsoft.com/office/drawing/2014/main" id="{25284121-E5FA-E628-EDE7-A80D5C1F3853}"/>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31FE03AB-845F-809E-BFF7-EA32D3374EB9}"/>
              </a:ext>
            </a:extLst>
          </p:cNvPr>
          <p:cNvSpPr>
            <a:spLocks noGrp="1"/>
          </p:cNvSpPr>
          <p:nvPr>
            <p:ph type="sldNum" sz="quarter" idx="12"/>
          </p:nvPr>
        </p:nvSpPr>
        <p:spPr/>
        <p:txBody>
          <a:bodyPr/>
          <a:lstStyle/>
          <a:p>
            <a:fld id="{9EDE73ED-8526-4D97-B1B9-600053D41926}" type="slidenum">
              <a:rPr lang="uk-UA" smtClean="0"/>
              <a:t>‹№›</a:t>
            </a:fld>
            <a:endParaRPr lang="uk-UA"/>
          </a:p>
        </p:txBody>
      </p:sp>
    </p:spTree>
    <p:extLst>
      <p:ext uri="{BB962C8B-B14F-4D97-AF65-F5344CB8AC3E}">
        <p14:creationId xmlns:p14="http://schemas.microsoft.com/office/powerpoint/2010/main" val="2184794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5445B97D-D251-586E-D2DB-7F33C4E9E74C}"/>
              </a:ext>
            </a:extLst>
          </p:cNvPr>
          <p:cNvSpPr>
            <a:spLocks noGrp="1"/>
          </p:cNvSpPr>
          <p:nvPr>
            <p:ph type="dt" sz="half" idx="10"/>
          </p:nvPr>
        </p:nvSpPr>
        <p:spPr/>
        <p:txBody>
          <a:bodyPr/>
          <a:lstStyle/>
          <a:p>
            <a:fld id="{293F1882-E0B8-4D1C-8441-71B34813C129}" type="datetimeFigureOut">
              <a:rPr lang="uk-UA" smtClean="0"/>
              <a:t>23.02.2026</a:t>
            </a:fld>
            <a:endParaRPr lang="uk-UA"/>
          </a:p>
        </p:txBody>
      </p:sp>
      <p:sp>
        <p:nvSpPr>
          <p:cNvPr id="3" name="Місце для нижнього колонтитула 2">
            <a:extLst>
              <a:ext uri="{FF2B5EF4-FFF2-40B4-BE49-F238E27FC236}">
                <a16:creationId xmlns:a16="http://schemas.microsoft.com/office/drawing/2014/main" id="{21394646-BE51-EEFE-95D8-7E33A6E2A670}"/>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0D221F82-5299-1E82-3142-344C4355E5AF}"/>
              </a:ext>
            </a:extLst>
          </p:cNvPr>
          <p:cNvSpPr>
            <a:spLocks noGrp="1"/>
          </p:cNvSpPr>
          <p:nvPr>
            <p:ph type="sldNum" sz="quarter" idx="12"/>
          </p:nvPr>
        </p:nvSpPr>
        <p:spPr/>
        <p:txBody>
          <a:bodyPr/>
          <a:lstStyle/>
          <a:p>
            <a:fld id="{9EDE73ED-8526-4D97-B1B9-600053D41926}" type="slidenum">
              <a:rPr lang="uk-UA" smtClean="0"/>
              <a:t>‹№›</a:t>
            </a:fld>
            <a:endParaRPr lang="uk-UA"/>
          </a:p>
        </p:txBody>
      </p:sp>
    </p:spTree>
    <p:extLst>
      <p:ext uri="{BB962C8B-B14F-4D97-AF65-F5344CB8AC3E}">
        <p14:creationId xmlns:p14="http://schemas.microsoft.com/office/powerpoint/2010/main" val="3211800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15E42F-B53F-70D5-34E3-5ACFCEA87968}"/>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6770E192-7F28-3E13-F27A-C112D9E1AC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FA94B5AE-1A6A-5CD1-79D2-613BFB29C8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017F9862-11A1-ED8E-0087-1409B5E325A5}"/>
              </a:ext>
            </a:extLst>
          </p:cNvPr>
          <p:cNvSpPr>
            <a:spLocks noGrp="1"/>
          </p:cNvSpPr>
          <p:nvPr>
            <p:ph type="dt" sz="half" idx="10"/>
          </p:nvPr>
        </p:nvSpPr>
        <p:spPr/>
        <p:txBody>
          <a:bodyPr/>
          <a:lstStyle/>
          <a:p>
            <a:fld id="{293F1882-E0B8-4D1C-8441-71B34813C129}" type="datetimeFigureOut">
              <a:rPr lang="uk-UA" smtClean="0"/>
              <a:t>23.02.2026</a:t>
            </a:fld>
            <a:endParaRPr lang="uk-UA"/>
          </a:p>
        </p:txBody>
      </p:sp>
      <p:sp>
        <p:nvSpPr>
          <p:cNvPr id="6" name="Місце для нижнього колонтитула 5">
            <a:extLst>
              <a:ext uri="{FF2B5EF4-FFF2-40B4-BE49-F238E27FC236}">
                <a16:creationId xmlns:a16="http://schemas.microsoft.com/office/drawing/2014/main" id="{30BD5079-9228-EDC9-2D7A-4DCA67A49F84}"/>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0EBB43DC-EF29-DCC4-3630-FB9929DF7BD6}"/>
              </a:ext>
            </a:extLst>
          </p:cNvPr>
          <p:cNvSpPr>
            <a:spLocks noGrp="1"/>
          </p:cNvSpPr>
          <p:nvPr>
            <p:ph type="sldNum" sz="quarter" idx="12"/>
          </p:nvPr>
        </p:nvSpPr>
        <p:spPr/>
        <p:txBody>
          <a:bodyPr/>
          <a:lstStyle/>
          <a:p>
            <a:fld id="{9EDE73ED-8526-4D97-B1B9-600053D41926}" type="slidenum">
              <a:rPr lang="uk-UA" smtClean="0"/>
              <a:t>‹№›</a:t>
            </a:fld>
            <a:endParaRPr lang="uk-UA"/>
          </a:p>
        </p:txBody>
      </p:sp>
    </p:spTree>
    <p:extLst>
      <p:ext uri="{BB962C8B-B14F-4D97-AF65-F5344CB8AC3E}">
        <p14:creationId xmlns:p14="http://schemas.microsoft.com/office/powerpoint/2010/main" val="1391975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B0C7BA-CD38-F3CB-3295-88CC1A7F80C0}"/>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1C04512D-F0F5-9E16-D3EF-8BD52153DB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D945970A-2FE8-C57E-2D29-50B1F97856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8AE2BA2A-310A-7D77-7F7C-2D6A93C1FD1D}"/>
              </a:ext>
            </a:extLst>
          </p:cNvPr>
          <p:cNvSpPr>
            <a:spLocks noGrp="1"/>
          </p:cNvSpPr>
          <p:nvPr>
            <p:ph type="dt" sz="half" idx="10"/>
          </p:nvPr>
        </p:nvSpPr>
        <p:spPr/>
        <p:txBody>
          <a:bodyPr/>
          <a:lstStyle/>
          <a:p>
            <a:fld id="{293F1882-E0B8-4D1C-8441-71B34813C129}" type="datetimeFigureOut">
              <a:rPr lang="uk-UA" smtClean="0"/>
              <a:t>23.02.2026</a:t>
            </a:fld>
            <a:endParaRPr lang="uk-UA"/>
          </a:p>
        </p:txBody>
      </p:sp>
      <p:sp>
        <p:nvSpPr>
          <p:cNvPr id="6" name="Місце для нижнього колонтитула 5">
            <a:extLst>
              <a:ext uri="{FF2B5EF4-FFF2-40B4-BE49-F238E27FC236}">
                <a16:creationId xmlns:a16="http://schemas.microsoft.com/office/drawing/2014/main" id="{8054299D-09AF-C66D-96C6-AAA155B8BA63}"/>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D5A94B63-FE3F-0AFE-6002-3887ECE4DE24}"/>
              </a:ext>
            </a:extLst>
          </p:cNvPr>
          <p:cNvSpPr>
            <a:spLocks noGrp="1"/>
          </p:cNvSpPr>
          <p:nvPr>
            <p:ph type="sldNum" sz="quarter" idx="12"/>
          </p:nvPr>
        </p:nvSpPr>
        <p:spPr/>
        <p:txBody>
          <a:bodyPr/>
          <a:lstStyle/>
          <a:p>
            <a:fld id="{9EDE73ED-8526-4D97-B1B9-600053D41926}" type="slidenum">
              <a:rPr lang="uk-UA" smtClean="0"/>
              <a:t>‹№›</a:t>
            </a:fld>
            <a:endParaRPr lang="uk-UA"/>
          </a:p>
        </p:txBody>
      </p:sp>
    </p:spTree>
    <p:extLst>
      <p:ext uri="{BB962C8B-B14F-4D97-AF65-F5344CB8AC3E}">
        <p14:creationId xmlns:p14="http://schemas.microsoft.com/office/powerpoint/2010/main" val="825439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F2B8A845-1E3A-A1C5-9752-4D73E19D7E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C606F1F4-96D5-74DF-4C59-A3572267816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B2D4A123-949D-6A29-67E3-48CFF62384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3F1882-E0B8-4D1C-8441-71B34813C129}" type="datetimeFigureOut">
              <a:rPr lang="uk-UA" smtClean="0"/>
              <a:t>23.02.2026</a:t>
            </a:fld>
            <a:endParaRPr lang="uk-UA"/>
          </a:p>
        </p:txBody>
      </p:sp>
      <p:sp>
        <p:nvSpPr>
          <p:cNvPr id="5" name="Місце для нижнього колонтитула 4">
            <a:extLst>
              <a:ext uri="{FF2B5EF4-FFF2-40B4-BE49-F238E27FC236}">
                <a16:creationId xmlns:a16="http://schemas.microsoft.com/office/drawing/2014/main" id="{3804B795-0A38-6B1C-78D9-5AB4347C94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BD7D704E-35D5-5013-46B0-7B9C709172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DE73ED-8526-4D97-B1B9-600053D41926}" type="slidenum">
              <a:rPr lang="uk-UA" smtClean="0"/>
              <a:t>‹№›</a:t>
            </a:fld>
            <a:endParaRPr lang="uk-UA"/>
          </a:p>
        </p:txBody>
      </p:sp>
    </p:spTree>
    <p:extLst>
      <p:ext uri="{BB962C8B-B14F-4D97-AF65-F5344CB8AC3E}">
        <p14:creationId xmlns:p14="http://schemas.microsoft.com/office/powerpoint/2010/main" val="76867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curia.europa.eu/jcms/jcms/Jo2_7035/en/" TargetMode="External"/><Relationship Id="rId2" Type="http://schemas.openxmlformats.org/officeDocument/2006/relationships/hyperlink" Target="https://curia.europa.eu/jcms/jcms/Jo2_7026/en/" TargetMode="External"/><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hyperlink" Target="https://curia.europa.eu/jcms/jcms/j_6/en/"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european-union.europa.eu/institutions-law-budget/institutions-and-bodies/search-all-eu-institutions-and-bodies/council-european-union_en?prefLang=uk" TargetMode="External"/><Relationship Id="rId2" Type="http://schemas.openxmlformats.org/officeDocument/2006/relationships/hyperlink" Target="https://european-union.europa.eu/institutions-law-budget/institutions-and-bodies/search-all-eu-institutions-and-bodies/european-commission_en?prefLang=uk" TargetMode="External"/><Relationship Id="rId1" Type="http://schemas.openxmlformats.org/officeDocument/2006/relationships/slideLayout" Target="../slideLayouts/slideLayout2.xml"/><Relationship Id="rId4" Type="http://schemas.openxmlformats.org/officeDocument/2006/relationships/hyperlink" Target="https://european-union.europa.eu/institutions-law-budget/institutions-and-bodies/search-all-eu-institutions-and-bodies/european-parliament_en?prefLang=uk" TargetMode="Externa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Заголовок 1">
            <a:extLst>
              <a:ext uri="{FF2B5EF4-FFF2-40B4-BE49-F238E27FC236}">
                <a16:creationId xmlns:a16="http://schemas.microsoft.com/office/drawing/2014/main" id="{0C2D175B-0D48-70B5-E495-1155993B4047}"/>
              </a:ext>
            </a:extLst>
          </p:cNvPr>
          <p:cNvSpPr>
            <a:spLocks noGrp="1"/>
          </p:cNvSpPr>
          <p:nvPr>
            <p:ph type="ctrTitle"/>
          </p:nvPr>
        </p:nvSpPr>
        <p:spPr>
          <a:xfrm>
            <a:off x="1314824" y="735106"/>
            <a:ext cx="10053763" cy="2928470"/>
          </a:xfrm>
        </p:spPr>
        <p:txBody>
          <a:bodyPr anchor="b">
            <a:normAutofit/>
          </a:bodyPr>
          <a:lstStyle/>
          <a:p>
            <a:r>
              <a:rPr lang="ru-RU" sz="4100" dirty="0">
                <a:solidFill>
                  <a:srgbClr val="FFFFFF"/>
                </a:solidFill>
              </a:rPr>
              <a:t>СУДОВА СИСТЕМА ЄС ТА ПРЕЦЕДЕНТНЕ ПРАВО.</a:t>
            </a:r>
            <a:br>
              <a:rPr lang="ru-RU" sz="4100" dirty="0">
                <a:solidFill>
                  <a:srgbClr val="FFFFFF"/>
                </a:solidFill>
              </a:rPr>
            </a:br>
            <a:br>
              <a:rPr lang="ru-RU" sz="4100">
                <a:solidFill>
                  <a:srgbClr val="FFFFFF"/>
                </a:solidFill>
              </a:rPr>
            </a:br>
            <a:endParaRPr lang="uk-UA" sz="4100" dirty="0">
              <a:solidFill>
                <a:srgbClr val="FFFFFF"/>
              </a:solidFill>
            </a:endParaRPr>
          </a:p>
        </p:txBody>
      </p:sp>
    </p:spTree>
    <p:extLst>
      <p:ext uri="{BB962C8B-B14F-4D97-AF65-F5344CB8AC3E}">
        <p14:creationId xmlns:p14="http://schemas.microsoft.com/office/powerpoint/2010/main" val="3746411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Заголовок 1">
            <a:extLst>
              <a:ext uri="{FF2B5EF4-FFF2-40B4-BE49-F238E27FC236}">
                <a16:creationId xmlns:a16="http://schemas.microsoft.com/office/drawing/2014/main" id="{6BD12991-FF5E-4ACD-726E-380DE8311221}"/>
              </a:ext>
            </a:extLst>
          </p:cNvPr>
          <p:cNvSpPr>
            <a:spLocks noGrp="1"/>
          </p:cNvSpPr>
          <p:nvPr>
            <p:ph type="title"/>
          </p:nvPr>
        </p:nvSpPr>
        <p:spPr>
          <a:xfrm>
            <a:off x="1383564" y="348865"/>
            <a:ext cx="9718111" cy="1576446"/>
          </a:xfrm>
        </p:spPr>
        <p:txBody>
          <a:bodyPr anchor="ctr">
            <a:normAutofit/>
          </a:bodyPr>
          <a:lstStyle/>
          <a:p>
            <a:r>
              <a:rPr lang="uk-UA" sz="4000" b="1" dirty="0">
                <a:solidFill>
                  <a:srgbClr val="FFFFFF"/>
                </a:solidFill>
              </a:rPr>
              <a:t>Що робить Суд справедливості ЄС</a:t>
            </a:r>
            <a:br>
              <a:rPr lang="uk-UA" sz="4000" dirty="0">
                <a:solidFill>
                  <a:srgbClr val="FFFFFF"/>
                </a:solidFill>
              </a:rPr>
            </a:br>
            <a:endParaRPr lang="uk-UA" sz="4000" dirty="0">
              <a:solidFill>
                <a:srgbClr val="FFFFFF"/>
              </a:solidFill>
            </a:endParaRPr>
          </a:p>
        </p:txBody>
      </p:sp>
      <p:graphicFrame>
        <p:nvGraphicFramePr>
          <p:cNvPr id="5" name="Місце для вмісту 2">
            <a:extLst>
              <a:ext uri="{FF2B5EF4-FFF2-40B4-BE49-F238E27FC236}">
                <a16:creationId xmlns:a16="http://schemas.microsoft.com/office/drawing/2014/main" id="{CE96C6A1-931E-7524-B3CE-331956063E97}"/>
              </a:ext>
            </a:extLst>
          </p:cNvPr>
          <p:cNvGraphicFramePr>
            <a:graphicFrameLocks noGrp="1"/>
          </p:cNvGraphicFramePr>
          <p:nvPr>
            <p:ph idx="1"/>
            <p:extLst>
              <p:ext uri="{D42A27DB-BD31-4B8C-83A1-F6EECF244321}">
                <p14:modId xmlns:p14="http://schemas.microsoft.com/office/powerpoint/2010/main" val="3316169337"/>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5375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51BA4DF-2BD4-4EC2-B1DB-B27C8AC718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5C877DCD-8FDC-D9E4-45E4-4035E3E64CE0}"/>
              </a:ext>
            </a:extLst>
          </p:cNvPr>
          <p:cNvSpPr>
            <a:spLocks noGrp="1"/>
          </p:cNvSpPr>
          <p:nvPr>
            <p:ph type="title"/>
          </p:nvPr>
        </p:nvSpPr>
        <p:spPr>
          <a:xfrm>
            <a:off x="4553733" y="548464"/>
            <a:ext cx="6798541" cy="1675623"/>
          </a:xfrm>
        </p:spPr>
        <p:txBody>
          <a:bodyPr anchor="b">
            <a:normAutofit/>
          </a:bodyPr>
          <a:lstStyle/>
          <a:p>
            <a:r>
              <a:rPr lang="en-US" sz="4000"/>
              <a:t>How does the CJEU work?</a:t>
            </a:r>
            <a:br>
              <a:rPr lang="en-US" sz="4000"/>
            </a:br>
            <a:endParaRPr lang="uk-UA" sz="4000"/>
          </a:p>
        </p:txBody>
      </p:sp>
      <p:pic>
        <p:nvPicPr>
          <p:cNvPr id="6" name="Picture 5" descr="Зображення, що містить синій, мистецтво, джерело світла&#10;&#10;Вміст на основі ШІ може бути неправильним.">
            <a:extLst>
              <a:ext uri="{FF2B5EF4-FFF2-40B4-BE49-F238E27FC236}">
                <a16:creationId xmlns:a16="http://schemas.microsoft.com/office/drawing/2014/main" id="{D9BD1396-BF5D-4904-270C-95CA82235C87}"/>
              </a:ext>
            </a:extLst>
          </p:cNvPr>
          <p:cNvPicPr>
            <a:picLocks noChangeAspect="1"/>
          </p:cNvPicPr>
          <p:nvPr/>
        </p:nvPicPr>
        <p:blipFill>
          <a:blip r:embed="rId2"/>
          <a:srcRect l="16653" r="42501" b="-1"/>
          <a:stretch>
            <a:fillRect/>
          </a:stretch>
        </p:blipFill>
        <p:spPr>
          <a:xfrm>
            <a:off x="1" y="10"/>
            <a:ext cx="4196496" cy="6857990"/>
          </a:xfrm>
          <a:prstGeom prst="rect">
            <a:avLst/>
          </a:prstGeom>
          <a:effectLst/>
        </p:spPr>
      </p:pic>
      <p:graphicFrame>
        <p:nvGraphicFramePr>
          <p:cNvPr id="5" name="Місце для вмісту 2">
            <a:extLst>
              <a:ext uri="{FF2B5EF4-FFF2-40B4-BE49-F238E27FC236}">
                <a16:creationId xmlns:a16="http://schemas.microsoft.com/office/drawing/2014/main" id="{53B30432-AD7D-E4C8-859E-D75E1741588C}"/>
              </a:ext>
            </a:extLst>
          </p:cNvPr>
          <p:cNvGraphicFramePr>
            <a:graphicFrameLocks noGrp="1"/>
          </p:cNvGraphicFramePr>
          <p:nvPr>
            <p:ph idx="1"/>
            <p:extLst>
              <p:ext uri="{D42A27DB-BD31-4B8C-83A1-F6EECF244321}">
                <p14:modId xmlns:p14="http://schemas.microsoft.com/office/powerpoint/2010/main" val="3109742947"/>
              </p:ext>
            </p:extLst>
          </p:nvPr>
        </p:nvGraphicFramePr>
        <p:xfrm>
          <a:off x="4553734" y="2409830"/>
          <a:ext cx="6798539" cy="37052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15878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51BA4DF-2BD4-4EC2-B1DB-B27C8AC718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11024AFD-9849-7D36-F645-0788336622F5}"/>
              </a:ext>
            </a:extLst>
          </p:cNvPr>
          <p:cNvPicPr>
            <a:picLocks noChangeAspect="1"/>
          </p:cNvPicPr>
          <p:nvPr/>
        </p:nvPicPr>
        <p:blipFill>
          <a:blip r:embed="rId2"/>
          <a:srcRect l="22786" r="36369" b="-1"/>
          <a:stretch>
            <a:fillRect/>
          </a:stretch>
        </p:blipFill>
        <p:spPr>
          <a:xfrm>
            <a:off x="1" y="10"/>
            <a:ext cx="4196496" cy="6857990"/>
          </a:xfrm>
          <a:prstGeom prst="rect">
            <a:avLst/>
          </a:prstGeom>
          <a:effectLst/>
        </p:spPr>
      </p:pic>
      <p:graphicFrame>
        <p:nvGraphicFramePr>
          <p:cNvPr id="5" name="Місце для вмісту 2">
            <a:extLst>
              <a:ext uri="{FF2B5EF4-FFF2-40B4-BE49-F238E27FC236}">
                <a16:creationId xmlns:a16="http://schemas.microsoft.com/office/drawing/2014/main" id="{14464321-58E1-4FF9-535E-96BFAA457037}"/>
              </a:ext>
            </a:extLst>
          </p:cNvPr>
          <p:cNvGraphicFramePr>
            <a:graphicFrameLocks noGrp="1"/>
          </p:cNvGraphicFramePr>
          <p:nvPr>
            <p:ph idx="1"/>
            <p:extLst>
              <p:ext uri="{D42A27DB-BD31-4B8C-83A1-F6EECF244321}">
                <p14:modId xmlns:p14="http://schemas.microsoft.com/office/powerpoint/2010/main" val="374931852"/>
              </p:ext>
            </p:extLst>
          </p:nvPr>
        </p:nvGraphicFramePr>
        <p:xfrm>
          <a:off x="4553734" y="2409830"/>
          <a:ext cx="6798539" cy="37052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720657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B8861C-424A-A308-E5BB-16C2737579F0}"/>
              </a:ext>
            </a:extLst>
          </p:cNvPr>
          <p:cNvSpPr>
            <a:spLocks noGrp="1"/>
          </p:cNvSpPr>
          <p:nvPr>
            <p:ph type="title"/>
          </p:nvPr>
        </p:nvSpPr>
        <p:spPr/>
        <p:txBody>
          <a:bodyPr/>
          <a:lstStyle/>
          <a:p>
            <a:r>
              <a:rPr lang="en-GB" dirty="0"/>
              <a:t>https://curia.europa.eu/juris/recherche.jsf?language=en#</a:t>
            </a:r>
            <a:endParaRPr lang="uk-UA" dirty="0"/>
          </a:p>
        </p:txBody>
      </p:sp>
      <p:pic>
        <p:nvPicPr>
          <p:cNvPr id="5" name="Місце для вмісту 4">
            <a:extLst>
              <a:ext uri="{FF2B5EF4-FFF2-40B4-BE49-F238E27FC236}">
                <a16:creationId xmlns:a16="http://schemas.microsoft.com/office/drawing/2014/main" id="{F6FECC60-5F1F-F31B-D44C-019795A0D13F}"/>
              </a:ext>
            </a:extLst>
          </p:cNvPr>
          <p:cNvPicPr>
            <a:picLocks noGrp="1" noChangeAspect="1"/>
          </p:cNvPicPr>
          <p:nvPr>
            <p:ph idx="1"/>
          </p:nvPr>
        </p:nvPicPr>
        <p:blipFill>
          <a:blip r:embed="rId2"/>
          <a:stretch>
            <a:fillRect/>
          </a:stretch>
        </p:blipFill>
        <p:spPr>
          <a:xfrm>
            <a:off x="1637101" y="1825625"/>
            <a:ext cx="8917798" cy="4351338"/>
          </a:xfrm>
          <a:prstGeom prst="rect">
            <a:avLst/>
          </a:prstGeom>
        </p:spPr>
      </p:pic>
    </p:spTree>
    <p:extLst>
      <p:ext uri="{BB962C8B-B14F-4D97-AF65-F5344CB8AC3E}">
        <p14:creationId xmlns:p14="http://schemas.microsoft.com/office/powerpoint/2010/main" val="30209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0FC232-65E3-468C-56AF-94BA8F719416}"/>
              </a:ext>
            </a:extLst>
          </p:cNvPr>
          <p:cNvSpPr>
            <a:spLocks noGrp="1"/>
          </p:cNvSpPr>
          <p:nvPr>
            <p:ph type="title"/>
          </p:nvPr>
        </p:nvSpPr>
        <p:spPr/>
        <p:txBody>
          <a:bodyPr/>
          <a:lstStyle/>
          <a:p>
            <a:endParaRPr lang="uk-UA"/>
          </a:p>
        </p:txBody>
      </p:sp>
      <p:pic>
        <p:nvPicPr>
          <p:cNvPr id="5" name="Місце для вмісту 4">
            <a:extLst>
              <a:ext uri="{FF2B5EF4-FFF2-40B4-BE49-F238E27FC236}">
                <a16:creationId xmlns:a16="http://schemas.microsoft.com/office/drawing/2014/main" id="{036396D9-6D26-3B7F-6244-1668D80343B7}"/>
              </a:ext>
            </a:extLst>
          </p:cNvPr>
          <p:cNvPicPr>
            <a:picLocks noGrp="1" noChangeAspect="1"/>
          </p:cNvPicPr>
          <p:nvPr>
            <p:ph idx="1"/>
          </p:nvPr>
        </p:nvPicPr>
        <p:blipFill>
          <a:blip r:embed="rId2"/>
          <a:stretch>
            <a:fillRect/>
          </a:stretch>
        </p:blipFill>
        <p:spPr>
          <a:xfrm>
            <a:off x="1237229" y="444877"/>
            <a:ext cx="3786600" cy="5591741"/>
          </a:xfrm>
          <a:prstGeom prst="rect">
            <a:avLst/>
          </a:prstGeom>
        </p:spPr>
      </p:pic>
      <p:pic>
        <p:nvPicPr>
          <p:cNvPr id="7" name="Рисунок 6">
            <a:extLst>
              <a:ext uri="{FF2B5EF4-FFF2-40B4-BE49-F238E27FC236}">
                <a16:creationId xmlns:a16="http://schemas.microsoft.com/office/drawing/2014/main" id="{201F7914-25C9-A5EC-0C5F-3409110F0A48}"/>
              </a:ext>
            </a:extLst>
          </p:cNvPr>
          <p:cNvPicPr>
            <a:picLocks noChangeAspect="1"/>
          </p:cNvPicPr>
          <p:nvPr/>
        </p:nvPicPr>
        <p:blipFill>
          <a:blip r:embed="rId3"/>
          <a:stretch>
            <a:fillRect/>
          </a:stretch>
        </p:blipFill>
        <p:spPr>
          <a:xfrm>
            <a:off x="6983114" y="1027906"/>
            <a:ext cx="4370686" cy="4343330"/>
          </a:xfrm>
          <a:prstGeom prst="rect">
            <a:avLst/>
          </a:prstGeom>
        </p:spPr>
      </p:pic>
    </p:spTree>
    <p:extLst>
      <p:ext uri="{BB962C8B-B14F-4D97-AF65-F5344CB8AC3E}">
        <p14:creationId xmlns:p14="http://schemas.microsoft.com/office/powerpoint/2010/main" val="325068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1F870C-6092-1F34-627B-E670CBF33BD7}"/>
              </a:ext>
            </a:extLst>
          </p:cNvPr>
          <p:cNvSpPr>
            <a:spLocks noGrp="1"/>
          </p:cNvSpPr>
          <p:nvPr>
            <p:ph type="title"/>
          </p:nvPr>
        </p:nvSpPr>
        <p:spPr/>
        <p:txBody>
          <a:bodyPr/>
          <a:lstStyle/>
          <a:p>
            <a:endParaRPr lang="uk-UA"/>
          </a:p>
        </p:txBody>
      </p:sp>
      <p:pic>
        <p:nvPicPr>
          <p:cNvPr id="5" name="Місце для вмісту 4">
            <a:extLst>
              <a:ext uri="{FF2B5EF4-FFF2-40B4-BE49-F238E27FC236}">
                <a16:creationId xmlns:a16="http://schemas.microsoft.com/office/drawing/2014/main" id="{661614E6-9779-092E-662C-3367DD2C063E}"/>
              </a:ext>
            </a:extLst>
          </p:cNvPr>
          <p:cNvPicPr>
            <a:picLocks noGrp="1" noChangeAspect="1"/>
          </p:cNvPicPr>
          <p:nvPr>
            <p:ph idx="1"/>
          </p:nvPr>
        </p:nvPicPr>
        <p:blipFill>
          <a:blip r:embed="rId2"/>
          <a:stretch>
            <a:fillRect/>
          </a:stretch>
        </p:blipFill>
        <p:spPr>
          <a:xfrm>
            <a:off x="838200" y="2210627"/>
            <a:ext cx="10515600" cy="3581333"/>
          </a:xfrm>
          <a:prstGeom prst="rect">
            <a:avLst/>
          </a:prstGeom>
        </p:spPr>
      </p:pic>
    </p:spTree>
    <p:extLst>
      <p:ext uri="{BB962C8B-B14F-4D97-AF65-F5344CB8AC3E}">
        <p14:creationId xmlns:p14="http://schemas.microsoft.com/office/powerpoint/2010/main" val="3088194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71AB31CE-3C6B-BA99-CE5C-82A71E696A0F}"/>
              </a:ext>
            </a:extLst>
          </p:cNvPr>
          <p:cNvSpPr>
            <a:spLocks noGrp="1"/>
          </p:cNvSpPr>
          <p:nvPr>
            <p:ph type="title"/>
          </p:nvPr>
        </p:nvSpPr>
        <p:spPr>
          <a:xfrm>
            <a:off x="1371599" y="294538"/>
            <a:ext cx="9895951" cy="1033669"/>
          </a:xfrm>
        </p:spPr>
        <p:txBody>
          <a:bodyPr>
            <a:normAutofit/>
          </a:bodyPr>
          <a:lstStyle/>
          <a:p>
            <a:r>
              <a:rPr lang="uk-UA" sz="4000">
                <a:solidFill>
                  <a:srgbClr val="FFFFFF"/>
                </a:solidFill>
              </a:rPr>
              <a:t>Тема 1</a:t>
            </a:r>
          </a:p>
        </p:txBody>
      </p:sp>
      <p:sp>
        <p:nvSpPr>
          <p:cNvPr id="3" name="Місце для вмісту 2">
            <a:extLst>
              <a:ext uri="{FF2B5EF4-FFF2-40B4-BE49-F238E27FC236}">
                <a16:creationId xmlns:a16="http://schemas.microsoft.com/office/drawing/2014/main" id="{A0E786A9-EB25-05AB-0C08-0421CB5857B6}"/>
              </a:ext>
            </a:extLst>
          </p:cNvPr>
          <p:cNvSpPr>
            <a:spLocks noGrp="1"/>
          </p:cNvSpPr>
          <p:nvPr>
            <p:ph idx="1"/>
          </p:nvPr>
        </p:nvSpPr>
        <p:spPr>
          <a:xfrm>
            <a:off x="615040" y="1691121"/>
            <a:ext cx="10961915" cy="5059807"/>
          </a:xfrm>
        </p:spPr>
        <p:txBody>
          <a:bodyPr anchor="ctr">
            <a:normAutofit/>
          </a:bodyPr>
          <a:lstStyle/>
          <a:p>
            <a:pPr marL="342900" indent="-342900" algn="just">
              <a:lnSpc>
                <a:spcPct val="100000"/>
              </a:lnSpc>
              <a:spcBef>
                <a:spcPts val="0"/>
              </a:spcBef>
              <a:buFont typeface="+mj-lt"/>
              <a:buAutoNum type="arabicPeriod"/>
            </a:pPr>
            <a:r>
              <a:rPr lang="uk-UA" sz="2000" dirty="0"/>
              <a:t>Судова система Європейського Союзу: загальні принципи побудови, Основні ланки судової системи Союзу. </a:t>
            </a:r>
          </a:p>
          <a:p>
            <a:pPr marL="342900" indent="-342900" algn="just">
              <a:lnSpc>
                <a:spcPct val="100000"/>
              </a:lnSpc>
              <a:spcBef>
                <a:spcPts val="0"/>
              </a:spcBef>
              <a:buFont typeface="+mj-lt"/>
              <a:buAutoNum type="arabicPeriod"/>
            </a:pPr>
            <a:r>
              <a:rPr lang="uk-UA" sz="2000" dirty="0"/>
              <a:t>Склад і порядок формування Суду Справедливості. Особливості статусу генеральних адвокатів. Гарантії незалежності членів Суду Справедливості. </a:t>
            </a:r>
          </a:p>
          <a:p>
            <a:pPr marL="342900" indent="-342900" algn="just">
              <a:lnSpc>
                <a:spcPct val="100000"/>
              </a:lnSpc>
              <a:spcBef>
                <a:spcPts val="0"/>
              </a:spcBef>
              <a:buFont typeface="+mj-lt"/>
              <a:buAutoNum type="arabicPeriod"/>
            </a:pPr>
            <a:r>
              <a:rPr lang="uk-UA" sz="2000" dirty="0"/>
              <a:t> Пленум і палати Суду Справедливості. Керівні посадові особи, секретар і апарат Суду Справедливості. Організація роботи і прийняття рішень. </a:t>
            </a:r>
          </a:p>
          <a:p>
            <a:pPr marL="342900" indent="-342900" algn="just">
              <a:lnSpc>
                <a:spcPct val="100000"/>
              </a:lnSpc>
              <a:spcBef>
                <a:spcPts val="0"/>
              </a:spcBef>
              <a:buFont typeface="+mj-lt"/>
              <a:buAutoNum type="arabicPeriod"/>
            </a:pPr>
            <a:r>
              <a:rPr lang="uk-UA" sz="2000" dirty="0"/>
              <a:t>Особливості процедури в Суді Справедливості. Основні процесуальні стадії, їх цілі та зміст. </a:t>
            </a:r>
          </a:p>
          <a:p>
            <a:pPr marL="342900" indent="-342900" algn="just">
              <a:lnSpc>
                <a:spcPct val="100000"/>
              </a:lnSpc>
              <a:spcBef>
                <a:spcPts val="0"/>
              </a:spcBef>
              <a:buFont typeface="+mj-lt"/>
              <a:buAutoNum type="arabicPeriod"/>
            </a:pPr>
            <a:r>
              <a:rPr lang="uk-UA" sz="2000" dirty="0"/>
              <a:t>Юрисдикція Суду ЄС. Справи прямої юрисдикції. Преюдиціальні запити національних судів. Попередній контроль міжнародних договорів ЄС та інші категорії справ, що розглядаються Судом Справедливості. </a:t>
            </a:r>
          </a:p>
          <a:p>
            <a:pPr marL="342900" indent="-342900" algn="just">
              <a:lnSpc>
                <a:spcPct val="100000"/>
              </a:lnSpc>
              <a:spcBef>
                <a:spcPts val="0"/>
              </a:spcBef>
              <a:buFont typeface="+mj-lt"/>
              <a:buAutoNum type="arabicPeriod"/>
            </a:pPr>
            <a:r>
              <a:rPr lang="uk-UA" sz="2000" dirty="0"/>
              <a:t>Правовий статус Загального Суду. Склад Загального суду. Юрисдикція Загального Суду. </a:t>
            </a:r>
          </a:p>
          <a:p>
            <a:pPr marL="342900" indent="-342900" algn="just">
              <a:lnSpc>
                <a:spcPct val="100000"/>
              </a:lnSpc>
              <a:spcBef>
                <a:spcPts val="0"/>
              </a:spcBef>
              <a:buFont typeface="+mj-lt"/>
              <a:buAutoNum type="arabicPeriod"/>
            </a:pPr>
            <a:r>
              <a:rPr lang="uk-UA" sz="2000" dirty="0"/>
              <a:t>Порядок створення судових палат і наділення їх юрисдикційними повноваженнями. </a:t>
            </a:r>
          </a:p>
          <a:p>
            <a:pPr marL="342900" indent="-342900" algn="just">
              <a:lnSpc>
                <a:spcPct val="100000"/>
              </a:lnSpc>
              <a:spcBef>
                <a:spcPts val="0"/>
              </a:spcBef>
              <a:buFont typeface="+mj-lt"/>
              <a:buAutoNum type="arabicPeriod"/>
            </a:pPr>
            <a:r>
              <a:rPr lang="uk-UA" sz="2000" dirty="0"/>
              <a:t>Кооперація Суду ЄС з національними судами держав-членів ЄС. </a:t>
            </a:r>
          </a:p>
          <a:p>
            <a:pPr marL="342900" indent="-342900" algn="just">
              <a:lnSpc>
                <a:spcPct val="100000"/>
              </a:lnSpc>
              <a:spcBef>
                <a:spcPts val="0"/>
              </a:spcBef>
              <a:buFont typeface="+mj-lt"/>
              <a:buAutoNum type="arabicPeriod"/>
            </a:pPr>
            <a:r>
              <a:rPr lang="uk-UA" sz="2000" dirty="0"/>
              <a:t> Взаємодія Суду ЄС з міжнародними судовими установами. </a:t>
            </a:r>
          </a:p>
        </p:txBody>
      </p:sp>
    </p:spTree>
    <p:extLst>
      <p:ext uri="{BB962C8B-B14F-4D97-AF65-F5344CB8AC3E}">
        <p14:creationId xmlns:p14="http://schemas.microsoft.com/office/powerpoint/2010/main" val="2812368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Заголовок 6">
            <a:extLst>
              <a:ext uri="{FF2B5EF4-FFF2-40B4-BE49-F238E27FC236}">
                <a16:creationId xmlns:a16="http://schemas.microsoft.com/office/drawing/2014/main" id="{D0B06BF1-7ED7-344A-D982-AE82BD7E6E92}"/>
              </a:ext>
            </a:extLst>
          </p:cNvPr>
          <p:cNvSpPr>
            <a:spLocks noGrp="1"/>
          </p:cNvSpPr>
          <p:nvPr>
            <p:ph type="title"/>
          </p:nvPr>
        </p:nvSpPr>
        <p:spPr>
          <a:xfrm>
            <a:off x="572493" y="238539"/>
            <a:ext cx="11018520" cy="1434415"/>
          </a:xfrm>
        </p:spPr>
        <p:txBody>
          <a:bodyPr vert="horz" lIns="91440" tIns="45720" rIns="91440" bIns="45720" rtlCol="0" anchor="b">
            <a:normAutofit/>
          </a:bodyPr>
          <a:lstStyle/>
          <a:p>
            <a:r>
              <a:rPr lang="en-US" sz="4600"/>
              <a:t>Overview</a:t>
            </a:r>
            <a:br>
              <a:rPr lang="en-US" sz="4600"/>
            </a:br>
            <a:endParaRPr lang="en-US" sz="4600"/>
          </a:p>
        </p:txBody>
      </p:sp>
      <p:sp>
        <p:nvSpPr>
          <p:cNvPr id="15"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sX0" fmla="*/ 0 w 10972800"/>
              <a:gd name="csY0" fmla="*/ 0 h 18288"/>
              <a:gd name="csX1" fmla="*/ 356616 w 10972800"/>
              <a:gd name="csY1" fmla="*/ 0 h 18288"/>
              <a:gd name="csX2" fmla="*/ 1042416 w 10972800"/>
              <a:gd name="csY2" fmla="*/ 0 h 18288"/>
              <a:gd name="csX3" fmla="*/ 1947672 w 10972800"/>
              <a:gd name="csY3" fmla="*/ 0 h 18288"/>
              <a:gd name="csX4" fmla="*/ 2633472 w 10972800"/>
              <a:gd name="csY4" fmla="*/ 0 h 18288"/>
              <a:gd name="csX5" fmla="*/ 2990088 w 10972800"/>
              <a:gd name="csY5" fmla="*/ 0 h 18288"/>
              <a:gd name="csX6" fmla="*/ 3456432 w 10972800"/>
              <a:gd name="csY6" fmla="*/ 0 h 18288"/>
              <a:gd name="csX7" fmla="*/ 4361688 w 10972800"/>
              <a:gd name="csY7" fmla="*/ 0 h 18288"/>
              <a:gd name="csX8" fmla="*/ 5266944 w 10972800"/>
              <a:gd name="csY8" fmla="*/ 0 h 18288"/>
              <a:gd name="csX9" fmla="*/ 6172200 w 10972800"/>
              <a:gd name="csY9" fmla="*/ 0 h 18288"/>
              <a:gd name="csX10" fmla="*/ 6528816 w 10972800"/>
              <a:gd name="csY10" fmla="*/ 0 h 18288"/>
              <a:gd name="csX11" fmla="*/ 7214616 w 10972800"/>
              <a:gd name="csY11" fmla="*/ 0 h 18288"/>
              <a:gd name="csX12" fmla="*/ 7790688 w 10972800"/>
              <a:gd name="csY12" fmla="*/ 0 h 18288"/>
              <a:gd name="csX13" fmla="*/ 8147304 w 10972800"/>
              <a:gd name="csY13" fmla="*/ 0 h 18288"/>
              <a:gd name="csX14" fmla="*/ 9052560 w 10972800"/>
              <a:gd name="csY14" fmla="*/ 0 h 18288"/>
              <a:gd name="csX15" fmla="*/ 9409176 w 10972800"/>
              <a:gd name="csY15" fmla="*/ 0 h 18288"/>
              <a:gd name="csX16" fmla="*/ 9765792 w 10972800"/>
              <a:gd name="csY16" fmla="*/ 0 h 18288"/>
              <a:gd name="csX17" fmla="*/ 10341864 w 10972800"/>
              <a:gd name="csY17" fmla="*/ 0 h 18288"/>
              <a:gd name="csX18" fmla="*/ 10972800 w 10972800"/>
              <a:gd name="csY18" fmla="*/ 0 h 18288"/>
              <a:gd name="csX19" fmla="*/ 10972800 w 10972800"/>
              <a:gd name="csY19" fmla="*/ 18288 h 18288"/>
              <a:gd name="csX20" fmla="*/ 10177272 w 10972800"/>
              <a:gd name="csY20" fmla="*/ 18288 h 18288"/>
              <a:gd name="csX21" fmla="*/ 9820656 w 10972800"/>
              <a:gd name="csY21" fmla="*/ 18288 h 18288"/>
              <a:gd name="csX22" fmla="*/ 9464040 w 10972800"/>
              <a:gd name="csY22" fmla="*/ 18288 h 18288"/>
              <a:gd name="csX23" fmla="*/ 8778240 w 10972800"/>
              <a:gd name="csY23" fmla="*/ 18288 h 18288"/>
              <a:gd name="csX24" fmla="*/ 8421624 w 10972800"/>
              <a:gd name="csY24" fmla="*/ 18288 h 18288"/>
              <a:gd name="csX25" fmla="*/ 7735824 w 10972800"/>
              <a:gd name="csY25" fmla="*/ 18288 h 18288"/>
              <a:gd name="csX26" fmla="*/ 6940296 w 10972800"/>
              <a:gd name="csY26" fmla="*/ 18288 h 18288"/>
              <a:gd name="csX27" fmla="*/ 6254496 w 10972800"/>
              <a:gd name="csY27" fmla="*/ 18288 h 18288"/>
              <a:gd name="csX28" fmla="*/ 5458968 w 10972800"/>
              <a:gd name="csY28" fmla="*/ 18288 h 18288"/>
              <a:gd name="csX29" fmla="*/ 4663440 w 10972800"/>
              <a:gd name="csY29" fmla="*/ 18288 h 18288"/>
              <a:gd name="csX30" fmla="*/ 4306824 w 10972800"/>
              <a:gd name="csY30" fmla="*/ 18288 h 18288"/>
              <a:gd name="csX31" fmla="*/ 3840480 w 10972800"/>
              <a:gd name="csY31" fmla="*/ 18288 h 18288"/>
              <a:gd name="csX32" fmla="*/ 3264408 w 10972800"/>
              <a:gd name="csY32" fmla="*/ 18288 h 18288"/>
              <a:gd name="csX33" fmla="*/ 2578608 w 10972800"/>
              <a:gd name="csY33" fmla="*/ 18288 h 18288"/>
              <a:gd name="csX34" fmla="*/ 1673352 w 10972800"/>
              <a:gd name="csY34" fmla="*/ 18288 h 18288"/>
              <a:gd name="csX35" fmla="*/ 877824 w 10972800"/>
              <a:gd name="csY35" fmla="*/ 18288 h 18288"/>
              <a:gd name="csX36" fmla="*/ 0 w 10972800"/>
              <a:gd name="csY36" fmla="*/ 18288 h 18288"/>
              <a:gd name="csX37" fmla="*/ 0 w 10972800"/>
              <a:gd name="csY37"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Місце для вмісту 7">
            <a:extLst>
              <a:ext uri="{FF2B5EF4-FFF2-40B4-BE49-F238E27FC236}">
                <a16:creationId xmlns:a16="http://schemas.microsoft.com/office/drawing/2014/main" id="{68ED81A4-719F-FEFF-2C73-966315F9D71F}"/>
              </a:ext>
            </a:extLst>
          </p:cNvPr>
          <p:cNvSpPr>
            <a:spLocks noGrp="1"/>
          </p:cNvSpPr>
          <p:nvPr>
            <p:ph sz="half" idx="2"/>
          </p:nvPr>
        </p:nvSpPr>
        <p:spPr>
          <a:xfrm>
            <a:off x="130629" y="1709530"/>
            <a:ext cx="7837713" cy="4119172"/>
          </a:xfrm>
        </p:spPr>
        <p:txBody>
          <a:bodyPr vert="horz" lIns="91440" tIns="45720" rIns="91440" bIns="45720" rtlCol="0" anchor="t">
            <a:noAutofit/>
          </a:bodyPr>
          <a:lstStyle/>
          <a:p>
            <a:r>
              <a:rPr lang="en-US" sz="1800" b="1" dirty="0"/>
              <a:t>Role</a:t>
            </a:r>
            <a:r>
              <a:rPr lang="en-US" sz="1800" dirty="0"/>
              <a:t>: Ensuring EU law is interpreted and applied the same in every EU country; ensuring countries and EU institutions abide by EU law.</a:t>
            </a:r>
          </a:p>
          <a:p>
            <a:r>
              <a:rPr lang="en-US" sz="1800" b="1" dirty="0"/>
              <a:t>Members</a:t>
            </a:r>
            <a:r>
              <a:rPr lang="en-US" sz="1800" dirty="0"/>
              <a:t>:</a:t>
            </a:r>
          </a:p>
          <a:p>
            <a:pPr lvl="1"/>
            <a:r>
              <a:rPr lang="en-US" sz="1800" dirty="0"/>
              <a:t>Court of Justice: </a:t>
            </a:r>
            <a:r>
              <a:rPr lang="en-US" sz="1800" u="sng" dirty="0">
                <a:hlinkClick r:id="rId2"/>
              </a:rPr>
              <a:t>1 judge from each EU country</a:t>
            </a:r>
            <a:r>
              <a:rPr lang="en-US" sz="1800" dirty="0"/>
              <a:t>, plus 11 advocates general</a:t>
            </a:r>
          </a:p>
          <a:p>
            <a:pPr lvl="1"/>
            <a:r>
              <a:rPr lang="en-US" sz="1800" dirty="0"/>
              <a:t>General Court: </a:t>
            </a:r>
            <a:r>
              <a:rPr lang="en-US" sz="1800" u="sng" dirty="0">
                <a:hlinkClick r:id="rId3"/>
              </a:rPr>
              <a:t>2 judges from each EU country</a:t>
            </a:r>
            <a:endParaRPr lang="en-US" sz="1800" dirty="0"/>
          </a:p>
          <a:p>
            <a:r>
              <a:rPr lang="en-US" sz="1800" b="1" dirty="0"/>
              <a:t>Established in</a:t>
            </a:r>
            <a:r>
              <a:rPr lang="en-US" sz="1800" dirty="0"/>
              <a:t>: 1952</a:t>
            </a:r>
          </a:p>
          <a:p>
            <a:r>
              <a:rPr lang="en-US" sz="1800" b="1" dirty="0"/>
              <a:t>Location</a:t>
            </a:r>
            <a:r>
              <a:rPr lang="en-US" sz="1800" dirty="0"/>
              <a:t>: Luxembourg</a:t>
            </a:r>
          </a:p>
          <a:p>
            <a:r>
              <a:rPr lang="en-US" sz="1800" b="1" dirty="0"/>
              <a:t>Website</a:t>
            </a:r>
            <a:r>
              <a:rPr lang="en-US" sz="1800" dirty="0"/>
              <a:t>: </a:t>
            </a:r>
            <a:r>
              <a:rPr lang="en-US" sz="1800" u="sng" dirty="0">
                <a:hlinkClick r:id="rId4"/>
              </a:rPr>
              <a:t>Court of Justice of the European Union</a:t>
            </a:r>
            <a:r>
              <a:rPr lang="en-US" sz="1800" dirty="0"/>
              <a:t> (CJEU)</a:t>
            </a:r>
          </a:p>
          <a:p>
            <a:r>
              <a:rPr lang="en-US" sz="1800" dirty="0"/>
              <a:t>The Court of Justice of the European Union (CJEU) interprets EU law to make sure it is </a:t>
            </a:r>
            <a:r>
              <a:rPr lang="en-US" sz="1800" b="1" dirty="0"/>
              <a:t>applied in the same way</a:t>
            </a:r>
            <a:r>
              <a:rPr lang="en-US" sz="1800" dirty="0"/>
              <a:t> in all EU countries, and settles</a:t>
            </a:r>
            <a:r>
              <a:rPr lang="en-US" sz="1800" b="1" dirty="0"/>
              <a:t> legal disputes</a:t>
            </a:r>
            <a:r>
              <a:rPr lang="en-US" sz="1800" dirty="0"/>
              <a:t> between national governments and EU institutions.</a:t>
            </a:r>
          </a:p>
          <a:p>
            <a:r>
              <a:rPr lang="en-US" sz="1800" dirty="0"/>
              <a:t>It can also, in certain circumstances, be used by </a:t>
            </a:r>
            <a:r>
              <a:rPr lang="en-US" sz="1800" b="1" dirty="0"/>
              <a:t>individuals, companies or </a:t>
            </a:r>
            <a:r>
              <a:rPr lang="en-US" sz="1800" b="1" dirty="0" err="1"/>
              <a:t>organisations</a:t>
            </a:r>
            <a:r>
              <a:rPr lang="en-US" sz="1800" dirty="0"/>
              <a:t> to take action against an EU institution, if they feel it has somehow infringed their rights.</a:t>
            </a:r>
          </a:p>
        </p:txBody>
      </p:sp>
      <p:pic>
        <p:nvPicPr>
          <p:cNvPr id="5" name="Місце для вмісту 4">
            <a:extLst>
              <a:ext uri="{FF2B5EF4-FFF2-40B4-BE49-F238E27FC236}">
                <a16:creationId xmlns:a16="http://schemas.microsoft.com/office/drawing/2014/main" id="{AE5839E9-B2E6-9FA6-39B3-8AE4461C7F48}"/>
              </a:ext>
            </a:extLst>
          </p:cNvPr>
          <p:cNvPicPr>
            <a:picLocks noGrp="1" noChangeAspect="1"/>
          </p:cNvPicPr>
          <p:nvPr>
            <p:ph sz="half" idx="1"/>
          </p:nvPr>
        </p:nvPicPr>
        <p:blipFill>
          <a:blip r:embed="rId5"/>
          <a:srcRect r="2597" b="-1"/>
          <a:stretch>
            <a:fillRect/>
          </a:stretch>
        </p:blipFill>
        <p:spPr>
          <a:xfrm>
            <a:off x="7675658" y="2093976"/>
            <a:ext cx="3941064" cy="4096512"/>
          </a:xfrm>
          <a:prstGeom prst="rect">
            <a:avLst/>
          </a:prstGeom>
        </p:spPr>
      </p:pic>
    </p:spTree>
    <p:extLst>
      <p:ext uri="{BB962C8B-B14F-4D97-AF65-F5344CB8AC3E}">
        <p14:creationId xmlns:p14="http://schemas.microsoft.com/office/powerpoint/2010/main" val="2359071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0D68BCF8-F880-96CA-E19A-95A5A9BB3D02}"/>
              </a:ext>
            </a:extLst>
          </p:cNvPr>
          <p:cNvSpPr>
            <a:spLocks noGrp="1"/>
          </p:cNvSpPr>
          <p:nvPr>
            <p:ph type="title"/>
          </p:nvPr>
        </p:nvSpPr>
        <p:spPr>
          <a:xfrm>
            <a:off x="841248" y="548640"/>
            <a:ext cx="3600860" cy="5431536"/>
          </a:xfrm>
        </p:spPr>
        <p:txBody>
          <a:bodyPr vert="horz" lIns="91440" tIns="45720" rIns="91440" bIns="45720" rtlCol="0" anchor="ctr">
            <a:normAutofit/>
          </a:bodyPr>
          <a:lstStyle/>
          <a:p>
            <a:r>
              <a:rPr lang="en-US" sz="5400" kern="1200">
                <a:solidFill>
                  <a:schemeClr val="tx1"/>
                </a:solidFill>
                <a:latin typeface="+mj-lt"/>
                <a:ea typeface="+mj-ea"/>
                <a:cs typeface="+mj-cs"/>
              </a:rPr>
              <a:t>Суд був створений у 1952 році </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6634B683-415F-38CF-33AF-96D8FF4B9BC3}"/>
              </a:ext>
            </a:extLst>
          </p:cNvPr>
          <p:cNvSpPr>
            <a:spLocks noGrp="1"/>
          </p:cNvSpPr>
          <p:nvPr>
            <p:ph sz="half" idx="1"/>
          </p:nvPr>
        </p:nvSpPr>
        <p:spPr>
          <a:xfrm>
            <a:off x="5126418" y="552091"/>
            <a:ext cx="6224335" cy="5431536"/>
          </a:xfrm>
        </p:spPr>
        <p:txBody>
          <a:bodyPr vert="horz" lIns="91440" tIns="45720" rIns="91440" bIns="45720" rtlCol="0" anchor="ctr">
            <a:normAutofit/>
          </a:bodyPr>
          <a:lstStyle/>
          <a:p>
            <a:pPr algn="just"/>
            <a:r>
              <a:rPr lang="en-US" sz="2200" dirty="0" err="1"/>
              <a:t>як</a:t>
            </a:r>
            <a:r>
              <a:rPr lang="en-US" sz="2200" dirty="0"/>
              <a:t> </a:t>
            </a:r>
            <a:r>
              <a:rPr lang="en-US" sz="2200" dirty="0" err="1"/>
              <a:t>головний</a:t>
            </a:r>
            <a:r>
              <a:rPr lang="en-US" sz="2200" dirty="0"/>
              <a:t> </a:t>
            </a:r>
            <a:r>
              <a:rPr lang="en-US" sz="2200" dirty="0" err="1"/>
              <a:t>Суд</a:t>
            </a:r>
            <a:r>
              <a:rPr lang="en-US" sz="2200" dirty="0"/>
              <a:t> </a:t>
            </a:r>
            <a:r>
              <a:rPr lang="en-US" sz="2200" dirty="0" err="1"/>
              <a:t>Європейської</a:t>
            </a:r>
            <a:r>
              <a:rPr lang="en-US" sz="2200" dirty="0"/>
              <a:t> </a:t>
            </a:r>
            <a:r>
              <a:rPr lang="en-US" sz="2200" dirty="0" err="1"/>
              <a:t>спільноти</a:t>
            </a:r>
            <a:r>
              <a:rPr lang="en-US" sz="2200" dirty="0"/>
              <a:t> з </a:t>
            </a:r>
            <a:r>
              <a:rPr lang="en-US" sz="2200" dirty="0" err="1"/>
              <a:t>вугілля</a:t>
            </a:r>
            <a:r>
              <a:rPr lang="en-US" sz="2200" dirty="0"/>
              <a:t> і </a:t>
            </a:r>
            <a:r>
              <a:rPr lang="en-US" sz="2200" dirty="0" err="1"/>
              <a:t>сталі</a:t>
            </a:r>
            <a:endParaRPr lang="en-US" sz="2200" dirty="0"/>
          </a:p>
          <a:p>
            <a:pPr algn="just"/>
            <a:r>
              <a:rPr lang="en-US" sz="2200" dirty="0"/>
              <a:t>в 1958 </a:t>
            </a:r>
            <a:r>
              <a:rPr lang="en-US" sz="2200" dirty="0" err="1"/>
              <a:t>році</a:t>
            </a:r>
            <a:r>
              <a:rPr lang="en-US" sz="2200" dirty="0"/>
              <a:t> </a:t>
            </a:r>
            <a:r>
              <a:rPr lang="en-US" sz="2200" dirty="0" err="1"/>
              <a:t>став</a:t>
            </a:r>
            <a:r>
              <a:rPr lang="en-US" sz="2200" dirty="0"/>
              <a:t> </a:t>
            </a:r>
            <a:r>
              <a:rPr lang="en-US" sz="2200" dirty="0" err="1"/>
              <a:t>спільним</a:t>
            </a:r>
            <a:r>
              <a:rPr lang="en-US" sz="2200" dirty="0"/>
              <a:t> </a:t>
            </a:r>
            <a:r>
              <a:rPr lang="en-US" sz="2200" dirty="0" err="1"/>
              <a:t>інститутом</a:t>
            </a:r>
            <a:r>
              <a:rPr lang="en-US" sz="2200" dirty="0"/>
              <a:t> </a:t>
            </a:r>
            <a:r>
              <a:rPr lang="en-US" sz="2200" dirty="0" err="1"/>
              <a:t>для</a:t>
            </a:r>
            <a:r>
              <a:rPr lang="en-US" sz="2200" dirty="0"/>
              <a:t> </a:t>
            </a:r>
            <a:r>
              <a:rPr lang="en-US" sz="2200" dirty="0" err="1"/>
              <a:t>Європейської</a:t>
            </a:r>
            <a:r>
              <a:rPr lang="en-US" sz="2200" dirty="0"/>
              <a:t> </a:t>
            </a:r>
            <a:r>
              <a:rPr lang="en-US" sz="2200" dirty="0" err="1"/>
              <a:t>спільноти</a:t>
            </a:r>
            <a:r>
              <a:rPr lang="en-US" sz="2200" dirty="0"/>
              <a:t> з </a:t>
            </a:r>
            <a:r>
              <a:rPr lang="en-US" sz="2200" dirty="0" err="1"/>
              <a:t>атомної</a:t>
            </a:r>
            <a:r>
              <a:rPr lang="en-US" sz="2200" dirty="0"/>
              <a:t> </a:t>
            </a:r>
            <a:r>
              <a:rPr lang="en-US" sz="2200" dirty="0" err="1"/>
              <a:t>енергії</a:t>
            </a:r>
            <a:r>
              <a:rPr lang="en-US" sz="2200" dirty="0"/>
              <a:t>, </a:t>
            </a:r>
            <a:r>
              <a:rPr lang="en-US" sz="2200" dirty="0" err="1"/>
              <a:t>Європейської</a:t>
            </a:r>
            <a:r>
              <a:rPr lang="en-US" sz="2200" dirty="0"/>
              <a:t> </a:t>
            </a:r>
            <a:r>
              <a:rPr lang="en-US" sz="2200" dirty="0" err="1"/>
              <a:t>економічної</a:t>
            </a:r>
            <a:r>
              <a:rPr lang="en-US" sz="2200" dirty="0"/>
              <a:t> </a:t>
            </a:r>
            <a:r>
              <a:rPr lang="en-US" sz="2200" dirty="0" err="1"/>
              <a:t>спільноти</a:t>
            </a:r>
            <a:r>
              <a:rPr lang="en-US" sz="2200" dirty="0"/>
              <a:t> </a:t>
            </a:r>
            <a:r>
              <a:rPr lang="en-US" sz="2200" dirty="0" err="1"/>
              <a:t>та</a:t>
            </a:r>
            <a:r>
              <a:rPr lang="en-US" sz="2200" dirty="0"/>
              <a:t> </a:t>
            </a:r>
            <a:r>
              <a:rPr lang="en-US" sz="2200" dirty="0" err="1"/>
              <a:t>Європейської</a:t>
            </a:r>
            <a:r>
              <a:rPr lang="en-US" sz="2200" dirty="0"/>
              <a:t> </a:t>
            </a:r>
            <a:r>
              <a:rPr lang="en-US" sz="2200" dirty="0" err="1"/>
              <a:t>спільноти</a:t>
            </a:r>
            <a:r>
              <a:rPr lang="en-US" sz="2200" dirty="0"/>
              <a:t> з </a:t>
            </a:r>
            <a:r>
              <a:rPr lang="en-US" sz="2200" dirty="0" err="1"/>
              <a:t>вугілля</a:t>
            </a:r>
            <a:r>
              <a:rPr lang="en-US" sz="2200" dirty="0"/>
              <a:t> </a:t>
            </a:r>
            <a:r>
              <a:rPr lang="en-US" sz="2200" dirty="0" err="1"/>
              <a:t>та</a:t>
            </a:r>
            <a:r>
              <a:rPr lang="en-US" sz="2200" dirty="0"/>
              <a:t> </a:t>
            </a:r>
            <a:r>
              <a:rPr lang="en-US" sz="2200" dirty="0" err="1"/>
              <a:t>сталі</a:t>
            </a:r>
            <a:endParaRPr lang="en-US" sz="2200" dirty="0"/>
          </a:p>
          <a:p>
            <a:pPr algn="just"/>
            <a:r>
              <a:rPr lang="en-US" sz="2200" dirty="0"/>
              <a:t> 2009 </a:t>
            </a:r>
            <a:r>
              <a:rPr lang="en-US" sz="2200" dirty="0" err="1"/>
              <a:t>року</a:t>
            </a:r>
            <a:r>
              <a:rPr lang="en-US" sz="2200" dirty="0"/>
              <a:t> </a:t>
            </a:r>
            <a:r>
              <a:rPr lang="en-US" sz="2200" dirty="0" err="1"/>
              <a:t>вектор</a:t>
            </a:r>
            <a:r>
              <a:rPr lang="en-US" sz="2200" dirty="0"/>
              <a:t> </a:t>
            </a:r>
            <a:r>
              <a:rPr lang="en-US" sz="2200" dirty="0" err="1"/>
              <a:t>діяльності</a:t>
            </a:r>
            <a:r>
              <a:rPr lang="en-US" sz="2200" dirty="0"/>
              <a:t> </a:t>
            </a:r>
            <a:r>
              <a:rPr lang="en-US" sz="2200" dirty="0" err="1"/>
              <a:t>Суду</a:t>
            </a:r>
            <a:r>
              <a:rPr lang="en-US" sz="2200" dirty="0"/>
              <a:t> </a:t>
            </a:r>
            <a:r>
              <a:rPr lang="en-US" sz="2200" dirty="0" err="1"/>
              <a:t>справедливості</a:t>
            </a:r>
            <a:r>
              <a:rPr lang="en-US" sz="2200" dirty="0"/>
              <a:t> </a:t>
            </a:r>
            <a:r>
              <a:rPr lang="en-US" sz="2200" dirty="0" err="1"/>
              <a:t>змістився</a:t>
            </a:r>
            <a:r>
              <a:rPr lang="en-US" sz="2200" dirty="0"/>
              <a:t> з </a:t>
            </a:r>
            <a:r>
              <a:rPr lang="en-US" sz="2200" dirty="0" err="1"/>
              <a:t>винятково</a:t>
            </a:r>
            <a:r>
              <a:rPr lang="en-US" sz="2200" dirty="0"/>
              <a:t> </a:t>
            </a:r>
            <a:r>
              <a:rPr lang="en-US" sz="2200" dirty="0" err="1"/>
              <a:t>економічного</a:t>
            </a:r>
            <a:r>
              <a:rPr lang="en-US" sz="2200" dirty="0"/>
              <a:t> </a:t>
            </a:r>
            <a:r>
              <a:rPr lang="en-US" sz="2200" dirty="0" err="1"/>
              <a:t>на</a:t>
            </a:r>
            <a:r>
              <a:rPr lang="en-US" sz="2200" dirty="0"/>
              <a:t> </a:t>
            </a:r>
            <a:r>
              <a:rPr lang="en-US" sz="2200" dirty="0" err="1"/>
              <a:t>політико-правовий</a:t>
            </a:r>
            <a:r>
              <a:rPr lang="en-US" sz="2200" dirty="0"/>
              <a:t>.</a:t>
            </a:r>
          </a:p>
        </p:txBody>
      </p:sp>
    </p:spTree>
    <p:extLst>
      <p:ext uri="{BB962C8B-B14F-4D97-AF65-F5344CB8AC3E}">
        <p14:creationId xmlns:p14="http://schemas.microsoft.com/office/powerpoint/2010/main" val="2823198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A6D5347C-7CA8-ED67-28BB-C910D03EC7BE}"/>
              </a:ext>
            </a:extLst>
          </p:cNvPr>
          <p:cNvSpPr>
            <a:spLocks noGrp="1"/>
          </p:cNvSpPr>
          <p:nvPr>
            <p:ph type="title"/>
          </p:nvPr>
        </p:nvSpPr>
        <p:spPr>
          <a:xfrm>
            <a:off x="466722" y="586855"/>
            <a:ext cx="3201366" cy="3387497"/>
          </a:xfrm>
        </p:spPr>
        <p:txBody>
          <a:bodyPr anchor="b">
            <a:normAutofit/>
          </a:bodyPr>
          <a:lstStyle/>
          <a:p>
            <a:pPr algn="r"/>
            <a:r>
              <a:rPr lang="en-US" sz="2800" dirty="0">
                <a:solidFill>
                  <a:srgbClr val="FFFFFF"/>
                </a:solidFill>
              </a:rPr>
              <a:t>What does the CJEU do? </a:t>
            </a:r>
            <a:r>
              <a:rPr lang="pl-PL" sz="2800" dirty="0">
                <a:solidFill>
                  <a:srgbClr val="FFFFFF"/>
                </a:solidFill>
              </a:rPr>
              <a:t>T</a:t>
            </a:r>
            <a:r>
              <a:rPr lang="en-US" sz="2800" dirty="0">
                <a:solidFill>
                  <a:srgbClr val="FFFFFF"/>
                </a:solidFill>
              </a:rPr>
              <a:t>he CJEU gives rulings on cases brought before it. The most common types of case are:</a:t>
            </a:r>
            <a:br>
              <a:rPr lang="en-US" sz="2800" dirty="0">
                <a:solidFill>
                  <a:srgbClr val="FFFFFF"/>
                </a:solidFill>
              </a:rPr>
            </a:br>
            <a:br>
              <a:rPr lang="en-US" sz="2800" dirty="0">
                <a:solidFill>
                  <a:srgbClr val="FFFFFF"/>
                </a:solidFill>
              </a:rPr>
            </a:br>
            <a:endParaRPr lang="uk-UA" sz="2800" dirty="0">
              <a:solidFill>
                <a:srgbClr val="FFFFFF"/>
              </a:solidFill>
            </a:endParaRPr>
          </a:p>
        </p:txBody>
      </p:sp>
      <p:sp>
        <p:nvSpPr>
          <p:cNvPr id="3" name="Місце для вмісту 2">
            <a:extLst>
              <a:ext uri="{FF2B5EF4-FFF2-40B4-BE49-F238E27FC236}">
                <a16:creationId xmlns:a16="http://schemas.microsoft.com/office/drawing/2014/main" id="{7BF9E24F-B19A-B716-58BC-4A51DE386046}"/>
              </a:ext>
            </a:extLst>
          </p:cNvPr>
          <p:cNvSpPr>
            <a:spLocks noGrp="1"/>
          </p:cNvSpPr>
          <p:nvPr>
            <p:ph idx="1"/>
          </p:nvPr>
        </p:nvSpPr>
        <p:spPr>
          <a:xfrm>
            <a:off x="4215295" y="156721"/>
            <a:ext cx="7509983" cy="6564833"/>
          </a:xfrm>
        </p:spPr>
        <p:txBody>
          <a:bodyPr anchor="ctr">
            <a:normAutofit lnSpcReduction="10000"/>
          </a:bodyPr>
          <a:lstStyle/>
          <a:p>
            <a:pPr algn="just"/>
            <a:r>
              <a:rPr lang="en-US" sz="1800" b="1" dirty="0"/>
              <a:t>interpreting the law </a:t>
            </a:r>
            <a:r>
              <a:rPr lang="en-US" sz="1800" dirty="0"/>
              <a:t>(preliminary rulings) – national courts of EU countries are required to ensure EU law is properly applied, but courts in different countries might interpret it differently. If a national court is in doubt about the interpretation or validity of an EU law, it can ask the Court for clarification. The same mechanism can be used to determine whether a national law or practice is compatible with EU law.</a:t>
            </a:r>
          </a:p>
          <a:p>
            <a:pPr algn="just"/>
            <a:r>
              <a:rPr lang="en-US" sz="1800" b="1" dirty="0"/>
              <a:t>enforcing the law </a:t>
            </a:r>
            <a:r>
              <a:rPr lang="en-US" sz="1800" dirty="0"/>
              <a:t>(infringement proceedings) – this type of case is taken against a national government for failing to comply with EU law. Can be started by the </a:t>
            </a:r>
            <a:r>
              <a:rPr lang="en-US" sz="1800" dirty="0">
                <a:hlinkClick r:id="rId2"/>
              </a:rPr>
              <a:t>European Commission</a:t>
            </a:r>
            <a:r>
              <a:rPr lang="en-US" sz="1800" dirty="0"/>
              <a:t> or another EU country. If the country is found to be at fault, it must put things right at once, or risk a second case being brought, which may result in a fine.</a:t>
            </a:r>
          </a:p>
          <a:p>
            <a:pPr algn="just"/>
            <a:r>
              <a:rPr lang="en-US" sz="1800" b="1" dirty="0"/>
              <a:t>annulling EU legal acts </a:t>
            </a:r>
            <a:r>
              <a:rPr lang="en-US" sz="1800" dirty="0"/>
              <a:t>(actions for annulment) – if an EU act is believed to violate EU treaties or fundamental rights, the Court can be asked to annul it – by an EU government, the </a:t>
            </a:r>
            <a:r>
              <a:rPr lang="en-US" sz="1800" dirty="0">
                <a:hlinkClick r:id="rId3"/>
              </a:rPr>
              <a:t>Council of the EU</a:t>
            </a:r>
            <a:r>
              <a:rPr lang="en-US" sz="1800" dirty="0"/>
              <a:t>, the European Commission or (in some cases) the </a:t>
            </a:r>
            <a:r>
              <a:rPr lang="en-US" sz="1800" dirty="0">
                <a:hlinkClick r:id="rId4"/>
              </a:rPr>
              <a:t>European Parliament</a:t>
            </a:r>
            <a:r>
              <a:rPr lang="en-US" sz="1800" dirty="0"/>
              <a:t>.</a:t>
            </a:r>
            <a:br>
              <a:rPr lang="en-US" sz="1800" dirty="0"/>
            </a:br>
            <a:r>
              <a:rPr lang="en-US" sz="1800" dirty="0"/>
              <a:t>Private individuals can also ask the Court to annul an EU act that directly concerns them.</a:t>
            </a:r>
          </a:p>
          <a:p>
            <a:pPr algn="just"/>
            <a:r>
              <a:rPr lang="en-US" sz="1800" b="1" dirty="0"/>
              <a:t>ensuring the EU takes action </a:t>
            </a:r>
            <a:r>
              <a:rPr lang="en-US" sz="1800" dirty="0"/>
              <a:t>(actions for failure to act) – the Parliament, Council and Commission must make certain decisions under certain circumstances. If they don't, EU governments, other EU institutions or (under certain conditions) individuals or companies can complain to the Court.</a:t>
            </a:r>
          </a:p>
          <a:p>
            <a:pPr algn="just"/>
            <a:r>
              <a:rPr lang="en-US" sz="1800" b="1" dirty="0"/>
              <a:t>sanctioning EU institutions </a:t>
            </a:r>
            <a:r>
              <a:rPr lang="en-US" sz="1800" dirty="0"/>
              <a:t>(actions for damages) – any person or company who has had their interests harmed as a result of the action or inaction of the EU or its staff can take action against them through the Court.</a:t>
            </a:r>
          </a:p>
          <a:p>
            <a:endParaRPr lang="uk-UA" sz="1400" dirty="0"/>
          </a:p>
        </p:txBody>
      </p:sp>
    </p:spTree>
    <p:extLst>
      <p:ext uri="{BB962C8B-B14F-4D97-AF65-F5344CB8AC3E}">
        <p14:creationId xmlns:p14="http://schemas.microsoft.com/office/powerpoint/2010/main" val="1822887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Заголовок 1">
            <a:extLst>
              <a:ext uri="{FF2B5EF4-FFF2-40B4-BE49-F238E27FC236}">
                <a16:creationId xmlns:a16="http://schemas.microsoft.com/office/drawing/2014/main" id="{6CDE0D7A-6CAA-AB4B-F0DE-7371371D608B}"/>
              </a:ext>
            </a:extLst>
          </p:cNvPr>
          <p:cNvSpPr>
            <a:spLocks noGrp="1"/>
          </p:cNvSpPr>
          <p:nvPr>
            <p:ph type="title"/>
          </p:nvPr>
        </p:nvSpPr>
        <p:spPr>
          <a:xfrm>
            <a:off x="1383564" y="348865"/>
            <a:ext cx="9718111" cy="1576446"/>
          </a:xfrm>
        </p:spPr>
        <p:txBody>
          <a:bodyPr anchor="ctr">
            <a:normAutofit/>
          </a:bodyPr>
          <a:lstStyle/>
          <a:p>
            <a:pPr algn="ctr"/>
            <a:r>
              <a:rPr lang="en-US" sz="4000" dirty="0">
                <a:solidFill>
                  <a:srgbClr val="FFFFFF"/>
                </a:solidFill>
              </a:rPr>
              <a:t>The CJEU</a:t>
            </a:r>
            <a:br>
              <a:rPr lang="en-US" sz="4000" dirty="0">
                <a:solidFill>
                  <a:srgbClr val="FFFFFF"/>
                </a:solidFill>
              </a:rPr>
            </a:br>
            <a:endParaRPr lang="uk-UA" sz="4000" dirty="0">
              <a:solidFill>
                <a:srgbClr val="FFFFFF"/>
              </a:solidFill>
            </a:endParaRPr>
          </a:p>
        </p:txBody>
      </p:sp>
      <p:graphicFrame>
        <p:nvGraphicFramePr>
          <p:cNvPr id="21" name="Місце для вмісту 2">
            <a:extLst>
              <a:ext uri="{FF2B5EF4-FFF2-40B4-BE49-F238E27FC236}">
                <a16:creationId xmlns:a16="http://schemas.microsoft.com/office/drawing/2014/main" id="{19BCD642-6B9C-AC12-8130-78016C4CDBE7}"/>
              </a:ext>
            </a:extLst>
          </p:cNvPr>
          <p:cNvGraphicFramePr>
            <a:graphicFrameLocks noGrp="1"/>
          </p:cNvGraphicFramePr>
          <p:nvPr>
            <p:ph idx="1"/>
            <p:extLst>
              <p:ext uri="{D42A27DB-BD31-4B8C-83A1-F6EECF244321}">
                <p14:modId xmlns:p14="http://schemas.microsoft.com/office/powerpoint/2010/main" val="3495916689"/>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64194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Заголовок 1">
            <a:extLst>
              <a:ext uri="{FF2B5EF4-FFF2-40B4-BE49-F238E27FC236}">
                <a16:creationId xmlns:a16="http://schemas.microsoft.com/office/drawing/2014/main" id="{57DC3CD8-6966-F8C7-5CD1-1A127C0A1615}"/>
              </a:ext>
            </a:extLst>
          </p:cNvPr>
          <p:cNvSpPr>
            <a:spLocks noGrp="1"/>
          </p:cNvSpPr>
          <p:nvPr>
            <p:ph type="title"/>
          </p:nvPr>
        </p:nvSpPr>
        <p:spPr>
          <a:xfrm>
            <a:off x="1383564" y="348865"/>
            <a:ext cx="9718111" cy="1576446"/>
          </a:xfrm>
        </p:spPr>
        <p:txBody>
          <a:bodyPr anchor="ctr">
            <a:normAutofit/>
          </a:bodyPr>
          <a:lstStyle/>
          <a:p>
            <a:r>
              <a:rPr lang="uk-UA" sz="3700" b="1">
                <a:solidFill>
                  <a:srgbClr val="FFFFFF"/>
                </a:solidFill>
              </a:rPr>
              <a:t>Суд складається з двох основних інституцій:</a:t>
            </a:r>
            <a:br>
              <a:rPr lang="uk-UA" sz="3700">
                <a:solidFill>
                  <a:srgbClr val="FFFFFF"/>
                </a:solidFill>
              </a:rPr>
            </a:br>
            <a:endParaRPr lang="uk-UA" sz="3700">
              <a:solidFill>
                <a:srgbClr val="FFFFFF"/>
              </a:solidFill>
            </a:endParaRPr>
          </a:p>
        </p:txBody>
      </p:sp>
      <p:graphicFrame>
        <p:nvGraphicFramePr>
          <p:cNvPr id="5" name="Місце для вмісту 2">
            <a:extLst>
              <a:ext uri="{FF2B5EF4-FFF2-40B4-BE49-F238E27FC236}">
                <a16:creationId xmlns:a16="http://schemas.microsoft.com/office/drawing/2014/main" id="{B6DC5F89-A441-816B-2E04-2DC19B8FA45F}"/>
              </a:ext>
            </a:extLst>
          </p:cNvPr>
          <p:cNvGraphicFramePr>
            <a:graphicFrameLocks noGrp="1"/>
          </p:cNvGraphicFramePr>
          <p:nvPr>
            <p:ph idx="1"/>
            <p:extLst>
              <p:ext uri="{D42A27DB-BD31-4B8C-83A1-F6EECF244321}">
                <p14:modId xmlns:p14="http://schemas.microsoft.com/office/powerpoint/2010/main" val="2224630890"/>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01085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Заголовок 1">
            <a:extLst>
              <a:ext uri="{FF2B5EF4-FFF2-40B4-BE49-F238E27FC236}">
                <a16:creationId xmlns:a16="http://schemas.microsoft.com/office/drawing/2014/main" id="{A19FE156-28D8-B194-D386-57F2EB479A91}"/>
              </a:ext>
            </a:extLst>
          </p:cNvPr>
          <p:cNvSpPr>
            <a:spLocks noGrp="1"/>
          </p:cNvSpPr>
          <p:nvPr>
            <p:ph type="title"/>
          </p:nvPr>
        </p:nvSpPr>
        <p:spPr>
          <a:xfrm>
            <a:off x="1383564" y="348865"/>
            <a:ext cx="9718111" cy="1576446"/>
          </a:xfrm>
        </p:spPr>
        <p:txBody>
          <a:bodyPr anchor="ctr">
            <a:normAutofit/>
          </a:bodyPr>
          <a:lstStyle/>
          <a:p>
            <a:r>
              <a:rPr lang="uk-UA" sz="4000" b="1" dirty="0">
                <a:solidFill>
                  <a:srgbClr val="FFFFFF"/>
                </a:solidFill>
              </a:rPr>
              <a:t>Що робить Суд справедливості ЄС</a:t>
            </a:r>
            <a:br>
              <a:rPr lang="uk-UA" sz="4000" dirty="0">
                <a:solidFill>
                  <a:srgbClr val="FFFFFF"/>
                </a:solidFill>
              </a:rPr>
            </a:br>
            <a:endParaRPr lang="uk-UA" sz="4000" dirty="0">
              <a:solidFill>
                <a:srgbClr val="FFFFFF"/>
              </a:solidFill>
            </a:endParaRPr>
          </a:p>
        </p:txBody>
      </p:sp>
      <p:graphicFrame>
        <p:nvGraphicFramePr>
          <p:cNvPr id="5" name="Місце для вмісту 2">
            <a:extLst>
              <a:ext uri="{FF2B5EF4-FFF2-40B4-BE49-F238E27FC236}">
                <a16:creationId xmlns:a16="http://schemas.microsoft.com/office/drawing/2014/main" id="{6FA3D43B-C78E-B982-03E0-2927ABEE62FF}"/>
              </a:ext>
            </a:extLst>
          </p:cNvPr>
          <p:cNvGraphicFramePr>
            <a:graphicFrameLocks noGrp="1"/>
          </p:cNvGraphicFramePr>
          <p:nvPr>
            <p:ph idx="1"/>
            <p:extLst>
              <p:ext uri="{D42A27DB-BD31-4B8C-83A1-F6EECF244321}">
                <p14:modId xmlns:p14="http://schemas.microsoft.com/office/powerpoint/2010/main" val="388883181"/>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421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Заголовок 1">
            <a:extLst>
              <a:ext uri="{FF2B5EF4-FFF2-40B4-BE49-F238E27FC236}">
                <a16:creationId xmlns:a16="http://schemas.microsoft.com/office/drawing/2014/main" id="{743AC20B-E4B5-CFA5-AD56-6AB7F0B7DFE4}"/>
              </a:ext>
            </a:extLst>
          </p:cNvPr>
          <p:cNvSpPr>
            <a:spLocks noGrp="1"/>
          </p:cNvSpPr>
          <p:nvPr>
            <p:ph type="title"/>
          </p:nvPr>
        </p:nvSpPr>
        <p:spPr>
          <a:xfrm>
            <a:off x="1383564" y="348865"/>
            <a:ext cx="9718111" cy="1576446"/>
          </a:xfrm>
        </p:spPr>
        <p:txBody>
          <a:bodyPr anchor="ctr">
            <a:normAutofit/>
          </a:bodyPr>
          <a:lstStyle/>
          <a:p>
            <a:r>
              <a:rPr lang="uk-UA" sz="3400" b="1" dirty="0">
                <a:solidFill>
                  <a:srgbClr val="FFFFFF"/>
                </a:solidFill>
              </a:rPr>
              <a:t>Що робить Суд справедливості ЄС</a:t>
            </a:r>
            <a:br>
              <a:rPr lang="uk-UA" sz="3400" dirty="0">
                <a:solidFill>
                  <a:srgbClr val="FFFFFF"/>
                </a:solidFill>
              </a:rPr>
            </a:br>
            <a:br>
              <a:rPr lang="uk-UA" sz="3400" dirty="0">
                <a:solidFill>
                  <a:srgbClr val="FFFFFF"/>
                </a:solidFill>
              </a:rPr>
            </a:br>
            <a:endParaRPr lang="uk-UA" sz="3400" dirty="0">
              <a:solidFill>
                <a:srgbClr val="FFFFFF"/>
              </a:solidFill>
            </a:endParaRPr>
          </a:p>
        </p:txBody>
      </p:sp>
      <p:graphicFrame>
        <p:nvGraphicFramePr>
          <p:cNvPr id="5" name="Місце для вмісту 2">
            <a:extLst>
              <a:ext uri="{FF2B5EF4-FFF2-40B4-BE49-F238E27FC236}">
                <a16:creationId xmlns:a16="http://schemas.microsoft.com/office/drawing/2014/main" id="{81172558-BC2A-5E08-67B8-93365AF3731B}"/>
              </a:ext>
            </a:extLst>
          </p:cNvPr>
          <p:cNvGraphicFramePr>
            <a:graphicFrameLocks noGrp="1"/>
          </p:cNvGraphicFramePr>
          <p:nvPr>
            <p:ph idx="1"/>
            <p:extLst>
              <p:ext uri="{D42A27DB-BD31-4B8C-83A1-F6EECF244321}">
                <p14:modId xmlns:p14="http://schemas.microsoft.com/office/powerpoint/2010/main" val="1996783837"/>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1418112"/>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Офіс">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89</TotalTime>
  <Words>1409</Words>
  <Application>Microsoft Office PowerPoint</Application>
  <PresentationFormat>Широкий екран</PresentationFormat>
  <Paragraphs>59</Paragraphs>
  <Slides>15</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15</vt:i4>
      </vt:variant>
    </vt:vector>
  </HeadingPairs>
  <TitlesOfParts>
    <vt:vector size="19" baseType="lpstr">
      <vt:lpstr>Aptos</vt:lpstr>
      <vt:lpstr>Aptos Display</vt:lpstr>
      <vt:lpstr>Arial</vt:lpstr>
      <vt:lpstr>Тема Office</vt:lpstr>
      <vt:lpstr>СУДОВА СИСТЕМА ЄС ТА ПРЕЦЕДЕНТНЕ ПРАВО.  </vt:lpstr>
      <vt:lpstr>Тема 1</vt:lpstr>
      <vt:lpstr>Overview </vt:lpstr>
      <vt:lpstr>Суд був створений у 1952 році </vt:lpstr>
      <vt:lpstr>What does the CJEU do? The CJEU gives rulings on cases brought before it. The most common types of case are:  </vt:lpstr>
      <vt:lpstr>The CJEU </vt:lpstr>
      <vt:lpstr>Суд складається з двох основних інституцій: </vt:lpstr>
      <vt:lpstr>Що робить Суд справедливості ЄС </vt:lpstr>
      <vt:lpstr>Що робить Суд справедливості ЄС  </vt:lpstr>
      <vt:lpstr>Що робить Суд справедливості ЄС </vt:lpstr>
      <vt:lpstr>How does the CJEU work? </vt:lpstr>
      <vt:lpstr>Презентація PowerPoint</vt:lpstr>
      <vt:lpstr>https://curia.europa.eu/juris/recherche.jsf?language=en#</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Ія Пелех</dc:creator>
  <cp:lastModifiedBy>Ія Пелех</cp:lastModifiedBy>
  <cp:revision>1</cp:revision>
  <dcterms:created xsi:type="dcterms:W3CDTF">2025-10-30T21:13:17Z</dcterms:created>
  <dcterms:modified xsi:type="dcterms:W3CDTF">2026-02-23T14:17:19Z</dcterms:modified>
</cp:coreProperties>
</file>