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sldIdLst>
    <p:sldId id="256" r:id="rId2"/>
    <p:sldId id="257" r:id="rId3"/>
    <p:sldId id="258" r:id="rId4"/>
    <p:sldId id="259" r:id="rId5"/>
    <p:sldId id="260" r:id="rId6"/>
    <p:sldId id="262" r:id="rId7"/>
    <p:sldId id="263" r:id="rId8"/>
    <p:sldId id="264" r:id="rId9"/>
    <p:sldId id="265" r:id="rId10"/>
    <p:sldId id="266" r:id="rId11"/>
    <p:sldId id="268" r:id="rId12"/>
    <p:sldId id="270" r:id="rId1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41" autoAdjust="0"/>
    <p:restoredTop sz="94660"/>
  </p:normalViewPr>
  <p:slideViewPr>
    <p:cSldViewPr snapToGrid="0">
      <p:cViewPr varScale="1">
        <p:scale>
          <a:sx n="74" d="100"/>
          <a:sy n="74" d="100"/>
        </p:scale>
        <p:origin x="67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778ACC3E-DA86-4D30-B082-D4A3E38D1AE8}"/>
    <pc:docChg chg="delSld">
      <pc:chgData name="Ія Пелех" userId="235b8121fc54d418" providerId="LiveId" clId="{778ACC3E-DA86-4D30-B082-D4A3E38D1AE8}" dt="2026-02-23T14:32:21.516" v="0" actId="47"/>
      <pc:docMkLst>
        <pc:docMk/>
      </pc:docMkLst>
      <pc:sldChg chg="del">
        <pc:chgData name="Ія Пелех" userId="235b8121fc54d418" providerId="LiveId" clId="{778ACC3E-DA86-4D30-B082-D4A3E38D1AE8}" dt="2026-02-23T14:32:21.516" v="0" actId="47"/>
        <pc:sldMkLst>
          <pc:docMk/>
          <pc:sldMk cId="1507439653"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18:46:44.873"/>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2/23/2026</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407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2/23/2026</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6877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2/23/2026</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8369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2/23/2026</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sX0" fmla="*/ 0 w 10515600"/>
              <a:gd name="csY0" fmla="*/ 0 h 27432"/>
              <a:gd name="csX1" fmla="*/ 446913 w 10515600"/>
              <a:gd name="csY1" fmla="*/ 0 h 27432"/>
              <a:gd name="csX2" fmla="*/ 1104138 w 10515600"/>
              <a:gd name="csY2" fmla="*/ 0 h 27432"/>
              <a:gd name="csX3" fmla="*/ 1866519 w 10515600"/>
              <a:gd name="csY3" fmla="*/ 0 h 27432"/>
              <a:gd name="csX4" fmla="*/ 2208276 w 10515600"/>
              <a:gd name="csY4" fmla="*/ 0 h 27432"/>
              <a:gd name="csX5" fmla="*/ 2550033 w 10515600"/>
              <a:gd name="csY5" fmla="*/ 0 h 27432"/>
              <a:gd name="csX6" fmla="*/ 3417570 w 10515600"/>
              <a:gd name="csY6" fmla="*/ 0 h 27432"/>
              <a:gd name="csX7" fmla="*/ 4074795 w 10515600"/>
              <a:gd name="csY7" fmla="*/ 0 h 27432"/>
              <a:gd name="csX8" fmla="*/ 4416552 w 10515600"/>
              <a:gd name="csY8" fmla="*/ 0 h 27432"/>
              <a:gd name="csX9" fmla="*/ 5073777 w 10515600"/>
              <a:gd name="csY9" fmla="*/ 0 h 27432"/>
              <a:gd name="csX10" fmla="*/ 5941314 w 10515600"/>
              <a:gd name="csY10" fmla="*/ 0 h 27432"/>
              <a:gd name="csX11" fmla="*/ 6493383 w 10515600"/>
              <a:gd name="csY11" fmla="*/ 0 h 27432"/>
              <a:gd name="csX12" fmla="*/ 7045452 w 10515600"/>
              <a:gd name="csY12" fmla="*/ 0 h 27432"/>
              <a:gd name="csX13" fmla="*/ 7702677 w 10515600"/>
              <a:gd name="csY13" fmla="*/ 0 h 27432"/>
              <a:gd name="csX14" fmla="*/ 8465058 w 10515600"/>
              <a:gd name="csY14" fmla="*/ 0 h 27432"/>
              <a:gd name="csX15" fmla="*/ 9227439 w 10515600"/>
              <a:gd name="csY15" fmla="*/ 0 h 27432"/>
              <a:gd name="csX16" fmla="*/ 10515600 w 10515600"/>
              <a:gd name="csY16" fmla="*/ 0 h 27432"/>
              <a:gd name="csX17" fmla="*/ 10515600 w 10515600"/>
              <a:gd name="csY17" fmla="*/ 27432 h 27432"/>
              <a:gd name="csX18" fmla="*/ 10068687 w 10515600"/>
              <a:gd name="csY18" fmla="*/ 27432 h 27432"/>
              <a:gd name="csX19" fmla="*/ 9201150 w 10515600"/>
              <a:gd name="csY19" fmla="*/ 27432 h 27432"/>
              <a:gd name="csX20" fmla="*/ 8543925 w 10515600"/>
              <a:gd name="csY20" fmla="*/ 27432 h 27432"/>
              <a:gd name="csX21" fmla="*/ 8202168 w 10515600"/>
              <a:gd name="csY21" fmla="*/ 27432 h 27432"/>
              <a:gd name="csX22" fmla="*/ 7544943 w 10515600"/>
              <a:gd name="csY22" fmla="*/ 27432 h 27432"/>
              <a:gd name="csX23" fmla="*/ 6992874 w 10515600"/>
              <a:gd name="csY23" fmla="*/ 27432 h 27432"/>
              <a:gd name="csX24" fmla="*/ 6440805 w 10515600"/>
              <a:gd name="csY24" fmla="*/ 27432 h 27432"/>
              <a:gd name="csX25" fmla="*/ 5888736 w 10515600"/>
              <a:gd name="csY25" fmla="*/ 27432 h 27432"/>
              <a:gd name="csX26" fmla="*/ 5336667 w 10515600"/>
              <a:gd name="csY26" fmla="*/ 27432 h 27432"/>
              <a:gd name="csX27" fmla="*/ 4574286 w 10515600"/>
              <a:gd name="csY27" fmla="*/ 27432 h 27432"/>
              <a:gd name="csX28" fmla="*/ 3917061 w 10515600"/>
              <a:gd name="csY28" fmla="*/ 27432 h 27432"/>
              <a:gd name="csX29" fmla="*/ 3575304 w 10515600"/>
              <a:gd name="csY29" fmla="*/ 27432 h 27432"/>
              <a:gd name="csX30" fmla="*/ 3023235 w 10515600"/>
              <a:gd name="csY30" fmla="*/ 27432 h 27432"/>
              <a:gd name="csX31" fmla="*/ 2260854 w 10515600"/>
              <a:gd name="csY31" fmla="*/ 27432 h 27432"/>
              <a:gd name="csX32" fmla="*/ 1813941 w 10515600"/>
              <a:gd name="csY32" fmla="*/ 27432 h 27432"/>
              <a:gd name="csX33" fmla="*/ 946404 w 10515600"/>
              <a:gd name="csY33" fmla="*/ 27432 h 27432"/>
              <a:gd name="csX34" fmla="*/ 0 w 10515600"/>
              <a:gd name="csY34" fmla="*/ 27432 h 27432"/>
              <a:gd name="csX35" fmla="*/ 0 w 10515600"/>
              <a:gd name="csY35"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355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2/23/2026</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383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2/23/2026</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sX0" fmla="*/ 0 w 10515600"/>
              <a:gd name="csY0" fmla="*/ 0 h 27432"/>
              <a:gd name="csX1" fmla="*/ 446913 w 10515600"/>
              <a:gd name="csY1" fmla="*/ 0 h 27432"/>
              <a:gd name="csX2" fmla="*/ 1104138 w 10515600"/>
              <a:gd name="csY2" fmla="*/ 0 h 27432"/>
              <a:gd name="csX3" fmla="*/ 1866519 w 10515600"/>
              <a:gd name="csY3" fmla="*/ 0 h 27432"/>
              <a:gd name="csX4" fmla="*/ 2208276 w 10515600"/>
              <a:gd name="csY4" fmla="*/ 0 h 27432"/>
              <a:gd name="csX5" fmla="*/ 2550033 w 10515600"/>
              <a:gd name="csY5" fmla="*/ 0 h 27432"/>
              <a:gd name="csX6" fmla="*/ 3417570 w 10515600"/>
              <a:gd name="csY6" fmla="*/ 0 h 27432"/>
              <a:gd name="csX7" fmla="*/ 4074795 w 10515600"/>
              <a:gd name="csY7" fmla="*/ 0 h 27432"/>
              <a:gd name="csX8" fmla="*/ 4416552 w 10515600"/>
              <a:gd name="csY8" fmla="*/ 0 h 27432"/>
              <a:gd name="csX9" fmla="*/ 5073777 w 10515600"/>
              <a:gd name="csY9" fmla="*/ 0 h 27432"/>
              <a:gd name="csX10" fmla="*/ 5941314 w 10515600"/>
              <a:gd name="csY10" fmla="*/ 0 h 27432"/>
              <a:gd name="csX11" fmla="*/ 6493383 w 10515600"/>
              <a:gd name="csY11" fmla="*/ 0 h 27432"/>
              <a:gd name="csX12" fmla="*/ 7045452 w 10515600"/>
              <a:gd name="csY12" fmla="*/ 0 h 27432"/>
              <a:gd name="csX13" fmla="*/ 7702677 w 10515600"/>
              <a:gd name="csY13" fmla="*/ 0 h 27432"/>
              <a:gd name="csX14" fmla="*/ 8465058 w 10515600"/>
              <a:gd name="csY14" fmla="*/ 0 h 27432"/>
              <a:gd name="csX15" fmla="*/ 9227439 w 10515600"/>
              <a:gd name="csY15" fmla="*/ 0 h 27432"/>
              <a:gd name="csX16" fmla="*/ 10515600 w 10515600"/>
              <a:gd name="csY16" fmla="*/ 0 h 27432"/>
              <a:gd name="csX17" fmla="*/ 10515600 w 10515600"/>
              <a:gd name="csY17" fmla="*/ 27432 h 27432"/>
              <a:gd name="csX18" fmla="*/ 10068687 w 10515600"/>
              <a:gd name="csY18" fmla="*/ 27432 h 27432"/>
              <a:gd name="csX19" fmla="*/ 9201150 w 10515600"/>
              <a:gd name="csY19" fmla="*/ 27432 h 27432"/>
              <a:gd name="csX20" fmla="*/ 8543925 w 10515600"/>
              <a:gd name="csY20" fmla="*/ 27432 h 27432"/>
              <a:gd name="csX21" fmla="*/ 8202168 w 10515600"/>
              <a:gd name="csY21" fmla="*/ 27432 h 27432"/>
              <a:gd name="csX22" fmla="*/ 7544943 w 10515600"/>
              <a:gd name="csY22" fmla="*/ 27432 h 27432"/>
              <a:gd name="csX23" fmla="*/ 6992874 w 10515600"/>
              <a:gd name="csY23" fmla="*/ 27432 h 27432"/>
              <a:gd name="csX24" fmla="*/ 6440805 w 10515600"/>
              <a:gd name="csY24" fmla="*/ 27432 h 27432"/>
              <a:gd name="csX25" fmla="*/ 5888736 w 10515600"/>
              <a:gd name="csY25" fmla="*/ 27432 h 27432"/>
              <a:gd name="csX26" fmla="*/ 5336667 w 10515600"/>
              <a:gd name="csY26" fmla="*/ 27432 h 27432"/>
              <a:gd name="csX27" fmla="*/ 4574286 w 10515600"/>
              <a:gd name="csY27" fmla="*/ 27432 h 27432"/>
              <a:gd name="csX28" fmla="*/ 3917061 w 10515600"/>
              <a:gd name="csY28" fmla="*/ 27432 h 27432"/>
              <a:gd name="csX29" fmla="*/ 3575304 w 10515600"/>
              <a:gd name="csY29" fmla="*/ 27432 h 27432"/>
              <a:gd name="csX30" fmla="*/ 3023235 w 10515600"/>
              <a:gd name="csY30" fmla="*/ 27432 h 27432"/>
              <a:gd name="csX31" fmla="*/ 2260854 w 10515600"/>
              <a:gd name="csY31" fmla="*/ 27432 h 27432"/>
              <a:gd name="csX32" fmla="*/ 1813941 w 10515600"/>
              <a:gd name="csY32" fmla="*/ 27432 h 27432"/>
              <a:gd name="csX33" fmla="*/ 946404 w 10515600"/>
              <a:gd name="csY33" fmla="*/ 27432 h 27432"/>
              <a:gd name="csX34" fmla="*/ 0 w 10515600"/>
              <a:gd name="csY34" fmla="*/ 27432 h 27432"/>
              <a:gd name="csX35" fmla="*/ 0 w 10515600"/>
              <a:gd name="csY35"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9074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2/23/2026</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sX0" fmla="*/ 0 w 10515600"/>
              <a:gd name="csY0" fmla="*/ 0 h 27432"/>
              <a:gd name="csX1" fmla="*/ 446913 w 10515600"/>
              <a:gd name="csY1" fmla="*/ 0 h 27432"/>
              <a:gd name="csX2" fmla="*/ 1104138 w 10515600"/>
              <a:gd name="csY2" fmla="*/ 0 h 27432"/>
              <a:gd name="csX3" fmla="*/ 1866519 w 10515600"/>
              <a:gd name="csY3" fmla="*/ 0 h 27432"/>
              <a:gd name="csX4" fmla="*/ 2208276 w 10515600"/>
              <a:gd name="csY4" fmla="*/ 0 h 27432"/>
              <a:gd name="csX5" fmla="*/ 2550033 w 10515600"/>
              <a:gd name="csY5" fmla="*/ 0 h 27432"/>
              <a:gd name="csX6" fmla="*/ 3417570 w 10515600"/>
              <a:gd name="csY6" fmla="*/ 0 h 27432"/>
              <a:gd name="csX7" fmla="*/ 4074795 w 10515600"/>
              <a:gd name="csY7" fmla="*/ 0 h 27432"/>
              <a:gd name="csX8" fmla="*/ 4416552 w 10515600"/>
              <a:gd name="csY8" fmla="*/ 0 h 27432"/>
              <a:gd name="csX9" fmla="*/ 5073777 w 10515600"/>
              <a:gd name="csY9" fmla="*/ 0 h 27432"/>
              <a:gd name="csX10" fmla="*/ 5941314 w 10515600"/>
              <a:gd name="csY10" fmla="*/ 0 h 27432"/>
              <a:gd name="csX11" fmla="*/ 6493383 w 10515600"/>
              <a:gd name="csY11" fmla="*/ 0 h 27432"/>
              <a:gd name="csX12" fmla="*/ 7045452 w 10515600"/>
              <a:gd name="csY12" fmla="*/ 0 h 27432"/>
              <a:gd name="csX13" fmla="*/ 7702677 w 10515600"/>
              <a:gd name="csY13" fmla="*/ 0 h 27432"/>
              <a:gd name="csX14" fmla="*/ 8465058 w 10515600"/>
              <a:gd name="csY14" fmla="*/ 0 h 27432"/>
              <a:gd name="csX15" fmla="*/ 9227439 w 10515600"/>
              <a:gd name="csY15" fmla="*/ 0 h 27432"/>
              <a:gd name="csX16" fmla="*/ 10515600 w 10515600"/>
              <a:gd name="csY16" fmla="*/ 0 h 27432"/>
              <a:gd name="csX17" fmla="*/ 10515600 w 10515600"/>
              <a:gd name="csY17" fmla="*/ 27432 h 27432"/>
              <a:gd name="csX18" fmla="*/ 10068687 w 10515600"/>
              <a:gd name="csY18" fmla="*/ 27432 h 27432"/>
              <a:gd name="csX19" fmla="*/ 9201150 w 10515600"/>
              <a:gd name="csY19" fmla="*/ 27432 h 27432"/>
              <a:gd name="csX20" fmla="*/ 8543925 w 10515600"/>
              <a:gd name="csY20" fmla="*/ 27432 h 27432"/>
              <a:gd name="csX21" fmla="*/ 8202168 w 10515600"/>
              <a:gd name="csY21" fmla="*/ 27432 h 27432"/>
              <a:gd name="csX22" fmla="*/ 7544943 w 10515600"/>
              <a:gd name="csY22" fmla="*/ 27432 h 27432"/>
              <a:gd name="csX23" fmla="*/ 6992874 w 10515600"/>
              <a:gd name="csY23" fmla="*/ 27432 h 27432"/>
              <a:gd name="csX24" fmla="*/ 6440805 w 10515600"/>
              <a:gd name="csY24" fmla="*/ 27432 h 27432"/>
              <a:gd name="csX25" fmla="*/ 5888736 w 10515600"/>
              <a:gd name="csY25" fmla="*/ 27432 h 27432"/>
              <a:gd name="csX26" fmla="*/ 5336667 w 10515600"/>
              <a:gd name="csY26" fmla="*/ 27432 h 27432"/>
              <a:gd name="csX27" fmla="*/ 4574286 w 10515600"/>
              <a:gd name="csY27" fmla="*/ 27432 h 27432"/>
              <a:gd name="csX28" fmla="*/ 3917061 w 10515600"/>
              <a:gd name="csY28" fmla="*/ 27432 h 27432"/>
              <a:gd name="csX29" fmla="*/ 3575304 w 10515600"/>
              <a:gd name="csY29" fmla="*/ 27432 h 27432"/>
              <a:gd name="csX30" fmla="*/ 3023235 w 10515600"/>
              <a:gd name="csY30" fmla="*/ 27432 h 27432"/>
              <a:gd name="csX31" fmla="*/ 2260854 w 10515600"/>
              <a:gd name="csY31" fmla="*/ 27432 h 27432"/>
              <a:gd name="csX32" fmla="*/ 1813941 w 10515600"/>
              <a:gd name="csY32" fmla="*/ 27432 h 27432"/>
              <a:gd name="csX33" fmla="*/ 946404 w 10515600"/>
              <a:gd name="csY33" fmla="*/ 27432 h 27432"/>
              <a:gd name="csX34" fmla="*/ 0 w 10515600"/>
              <a:gd name="csY34" fmla="*/ 27432 h 27432"/>
              <a:gd name="csX35" fmla="*/ 0 w 10515600"/>
              <a:gd name="csY35"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272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2/23/2026</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583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2/23/2026</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9537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2/23/2026</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sX0" fmla="*/ 0 w 4480560"/>
              <a:gd name="csY0" fmla="*/ 0 h 27432"/>
              <a:gd name="csX1" fmla="*/ 595274 w 4480560"/>
              <a:gd name="csY1" fmla="*/ 0 h 27432"/>
              <a:gd name="csX2" fmla="*/ 1100938 w 4480560"/>
              <a:gd name="csY2" fmla="*/ 0 h 27432"/>
              <a:gd name="csX3" fmla="*/ 1651406 w 4480560"/>
              <a:gd name="csY3" fmla="*/ 0 h 27432"/>
              <a:gd name="csX4" fmla="*/ 2336292 w 4480560"/>
              <a:gd name="csY4" fmla="*/ 0 h 27432"/>
              <a:gd name="csX5" fmla="*/ 2931566 w 4480560"/>
              <a:gd name="csY5" fmla="*/ 0 h 27432"/>
              <a:gd name="csX6" fmla="*/ 3482035 w 4480560"/>
              <a:gd name="csY6" fmla="*/ 0 h 27432"/>
              <a:gd name="csX7" fmla="*/ 4480560 w 4480560"/>
              <a:gd name="csY7" fmla="*/ 0 h 27432"/>
              <a:gd name="csX8" fmla="*/ 4480560 w 4480560"/>
              <a:gd name="csY8" fmla="*/ 27432 h 27432"/>
              <a:gd name="csX9" fmla="*/ 3840480 w 4480560"/>
              <a:gd name="csY9" fmla="*/ 27432 h 27432"/>
              <a:gd name="csX10" fmla="*/ 3290011 w 4480560"/>
              <a:gd name="csY10" fmla="*/ 27432 h 27432"/>
              <a:gd name="csX11" fmla="*/ 2560320 w 4480560"/>
              <a:gd name="csY11" fmla="*/ 27432 h 27432"/>
              <a:gd name="csX12" fmla="*/ 1965046 w 4480560"/>
              <a:gd name="csY12" fmla="*/ 27432 h 27432"/>
              <a:gd name="csX13" fmla="*/ 1459382 w 4480560"/>
              <a:gd name="csY13" fmla="*/ 27432 h 27432"/>
              <a:gd name="csX14" fmla="*/ 774497 w 4480560"/>
              <a:gd name="csY14" fmla="*/ 27432 h 27432"/>
              <a:gd name="csX15" fmla="*/ 0 w 4480560"/>
              <a:gd name="csY15" fmla="*/ 27432 h 27432"/>
              <a:gd name="csX16" fmla="*/ 0 w 4480560"/>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9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2/23/2026</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sX0" fmla="*/ 0 w 4480560"/>
              <a:gd name="csY0" fmla="*/ 0 h 27432"/>
              <a:gd name="csX1" fmla="*/ 595274 w 4480560"/>
              <a:gd name="csY1" fmla="*/ 0 h 27432"/>
              <a:gd name="csX2" fmla="*/ 1100938 w 4480560"/>
              <a:gd name="csY2" fmla="*/ 0 h 27432"/>
              <a:gd name="csX3" fmla="*/ 1651406 w 4480560"/>
              <a:gd name="csY3" fmla="*/ 0 h 27432"/>
              <a:gd name="csX4" fmla="*/ 2336292 w 4480560"/>
              <a:gd name="csY4" fmla="*/ 0 h 27432"/>
              <a:gd name="csX5" fmla="*/ 2931566 w 4480560"/>
              <a:gd name="csY5" fmla="*/ 0 h 27432"/>
              <a:gd name="csX6" fmla="*/ 3482035 w 4480560"/>
              <a:gd name="csY6" fmla="*/ 0 h 27432"/>
              <a:gd name="csX7" fmla="*/ 4480560 w 4480560"/>
              <a:gd name="csY7" fmla="*/ 0 h 27432"/>
              <a:gd name="csX8" fmla="*/ 4480560 w 4480560"/>
              <a:gd name="csY8" fmla="*/ 27432 h 27432"/>
              <a:gd name="csX9" fmla="*/ 3840480 w 4480560"/>
              <a:gd name="csY9" fmla="*/ 27432 h 27432"/>
              <a:gd name="csX10" fmla="*/ 3290011 w 4480560"/>
              <a:gd name="csY10" fmla="*/ 27432 h 27432"/>
              <a:gd name="csX11" fmla="*/ 2560320 w 4480560"/>
              <a:gd name="csY11" fmla="*/ 27432 h 27432"/>
              <a:gd name="csX12" fmla="*/ 1965046 w 4480560"/>
              <a:gd name="csY12" fmla="*/ 27432 h 27432"/>
              <a:gd name="csX13" fmla="*/ 1459382 w 4480560"/>
              <a:gd name="csY13" fmla="*/ 27432 h 27432"/>
              <a:gd name="csX14" fmla="*/ 774497 w 4480560"/>
              <a:gd name="csY14" fmla="*/ 27432 h 27432"/>
              <a:gd name="csX15" fmla="*/ 0 w 4480560"/>
              <a:gd name="csY15" fmla="*/ 27432 h 27432"/>
              <a:gd name="csX16" fmla="*/ 0 w 4480560"/>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69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2/23/2026</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06624395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35" r:id="rId6"/>
    <p:sldLayoutId id="2147483931" r:id="rId7"/>
    <p:sldLayoutId id="2147483932" r:id="rId8"/>
    <p:sldLayoutId id="2147483933" r:id="rId9"/>
    <p:sldLayoutId id="2147483934" r:id="rId10"/>
    <p:sldLayoutId id="214748393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4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E2C44AB-2EC0-C234-709F-FC8F8E118CFE}"/>
              </a:ext>
            </a:extLst>
          </p:cNvPr>
          <p:cNvSpPr>
            <a:spLocks noGrp="1"/>
          </p:cNvSpPr>
          <p:nvPr>
            <p:ph type="ctrTitle"/>
          </p:nvPr>
        </p:nvSpPr>
        <p:spPr>
          <a:xfrm>
            <a:off x="5297762" y="640080"/>
            <a:ext cx="6251110" cy="3566160"/>
          </a:xfrm>
        </p:spPr>
        <p:txBody>
          <a:bodyPr anchor="b">
            <a:normAutofit/>
          </a:bodyPr>
          <a:lstStyle/>
          <a:p>
            <a:pPr>
              <a:lnSpc>
                <a:spcPct val="90000"/>
              </a:lnSpc>
            </a:pPr>
            <a:r>
              <a:rPr lang="ru-RU" sz="6000"/>
              <a:t>Відносини Україна-ЄС: проблеми та перспективи</a:t>
            </a:r>
            <a:endParaRPr lang="uk-UA" sz="6000"/>
          </a:p>
        </p:txBody>
      </p:sp>
      <p:sp>
        <p:nvSpPr>
          <p:cNvPr id="105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BC46C"/>
          </a:solidFill>
          <a:ln w="38100" cap="rnd">
            <a:solidFill>
              <a:srgbClr val="FBC4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Україна і Європейський Союз — Вікіпедія">
            <a:extLst>
              <a:ext uri="{FF2B5EF4-FFF2-40B4-BE49-F238E27FC236}">
                <a16:creationId xmlns:a16="http://schemas.microsoft.com/office/drawing/2014/main" id="{39A64889-B687-6BD7-5A66-430ABF2D0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68" r="29800"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5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Конкурс до САП – в антикорупційній прокуратурі збільшиться кількість  прокурорів ще на сім посад » Слово і Діло">
            <a:extLst>
              <a:ext uri="{FF2B5EF4-FFF2-40B4-BE49-F238E27FC236}">
                <a16:creationId xmlns:a16="http://schemas.microsoft.com/office/drawing/2014/main" id="{464EE657-DD4E-94F8-A5AF-02E5E2C5D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400" b="-1"/>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6153"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sX0" fmla="*/ 0 w 3474720"/>
              <a:gd name="csY0" fmla="*/ 0 h 27432"/>
              <a:gd name="csX1" fmla="*/ 660197 w 3474720"/>
              <a:gd name="csY1" fmla="*/ 0 h 27432"/>
              <a:gd name="csX2" fmla="*/ 1355141 w 3474720"/>
              <a:gd name="csY2" fmla="*/ 0 h 27432"/>
              <a:gd name="csX3" fmla="*/ 2084832 w 3474720"/>
              <a:gd name="csY3" fmla="*/ 0 h 27432"/>
              <a:gd name="csX4" fmla="*/ 2814523 w 3474720"/>
              <a:gd name="csY4" fmla="*/ 0 h 27432"/>
              <a:gd name="csX5" fmla="*/ 3474720 w 3474720"/>
              <a:gd name="csY5" fmla="*/ 0 h 27432"/>
              <a:gd name="csX6" fmla="*/ 3474720 w 3474720"/>
              <a:gd name="csY6" fmla="*/ 27432 h 27432"/>
              <a:gd name="csX7" fmla="*/ 2710282 w 3474720"/>
              <a:gd name="csY7" fmla="*/ 27432 h 27432"/>
              <a:gd name="csX8" fmla="*/ 1945843 w 3474720"/>
              <a:gd name="csY8" fmla="*/ 27432 h 27432"/>
              <a:gd name="csX9" fmla="*/ 1250899 w 3474720"/>
              <a:gd name="csY9" fmla="*/ 27432 h 27432"/>
              <a:gd name="csX10" fmla="*/ 0 w 3474720"/>
              <a:gd name="csY10" fmla="*/ 27432 h 27432"/>
              <a:gd name="csX11" fmla="*/ 0 w 3474720"/>
              <a:gd name="csY11"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775B3E"/>
          </a:solidFill>
          <a:ln w="38100" cap="rnd">
            <a:solidFill>
              <a:srgbClr val="775B3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767B95DA-CF61-B030-8252-E6328AD17C87}"/>
              </a:ext>
            </a:extLst>
          </p:cNvPr>
          <p:cNvSpPr>
            <a:spLocks noGrp="1"/>
          </p:cNvSpPr>
          <p:nvPr>
            <p:ph idx="1"/>
          </p:nvPr>
        </p:nvSpPr>
        <p:spPr>
          <a:xfrm>
            <a:off x="6847852" y="192209"/>
            <a:ext cx="5162784" cy="5810250"/>
          </a:xfrm>
        </p:spPr>
        <p:txBody>
          <a:bodyPr anchor="t">
            <a:normAutofit fontScale="85000" lnSpcReduction="20000"/>
          </a:bodyPr>
          <a:lstStyle/>
          <a:p>
            <a:pPr>
              <a:lnSpc>
                <a:spcPct val="100000"/>
              </a:lnSpc>
            </a:pPr>
            <a:r>
              <a:rPr lang="uk-UA" sz="1800" dirty="0"/>
              <a:t>Також Україна має посилити інституційну незалежність та автономію САП і збільшити кількість прокурорів.</a:t>
            </a:r>
          </a:p>
          <a:p>
            <a:pPr>
              <a:lnSpc>
                <a:spcPct val="100000"/>
              </a:lnSpc>
            </a:pPr>
            <a:r>
              <a:rPr lang="uk-UA" sz="1800" dirty="0"/>
              <a:t>Ще одне завдання – із законодавства необхідно усунути необґрунтовані обмеження повноважень НАЗК щодо перевірок та норми, які уможливлюють затягування судових справ.</a:t>
            </a:r>
          </a:p>
          <a:p>
            <a:pPr>
              <a:lnSpc>
                <a:spcPct val="100000"/>
              </a:lnSpc>
            </a:pPr>
            <a:r>
              <a:rPr lang="uk-UA" sz="1800" dirty="0"/>
              <a:t>А судді Вищого антикорупційного суду мають отримати право розглядати певні корупційні справи одноосібно; також очікується зміна процедури обрання нових суддів за участю Громадської ради міжнародних експертів. </a:t>
            </a:r>
          </a:p>
          <a:p>
            <a:pPr>
              <a:lnSpc>
                <a:spcPct val="100000"/>
              </a:lnSpc>
            </a:pPr>
            <a:endParaRPr lang="uk-UA" sz="1800" dirty="0"/>
          </a:p>
          <a:p>
            <a:pPr>
              <a:lnSpc>
                <a:spcPct val="100000"/>
              </a:lnSpc>
            </a:pPr>
            <a:r>
              <a:rPr lang="uk-UA" sz="1800" dirty="0"/>
              <a:t>Так, НАБУ має отримати повноцінне право прослуховування в рамках слідства, своєчасний і повний доступ до судово-медичної експертизи та більше персоналу. А недоліки процесуального законодавства, що дозволяють Державному бюро розслідувань (ДБР), Бюро економічної безпеки (БЕБ), Службі безпеки України та іншим органам займатись справами, що підслідні НАБУ, мають бути усунуті.</a:t>
            </a:r>
          </a:p>
          <a:p>
            <a:pPr>
              <a:lnSpc>
                <a:spcPct val="100000"/>
              </a:lnSpc>
            </a:pPr>
            <a:r>
              <a:rPr lang="uk-UA" sz="1800" dirty="0"/>
              <a:t>Підзвітність і публічний нагляд ДБР, БЕБ та СБУ необхідно посилити, а остання має бути реформована відповідно до рекомендацій ЄС (зокрема, втратити функції розслідування економічних злочинів).</a:t>
            </a:r>
          </a:p>
          <a:p>
            <a:pPr>
              <a:lnSpc>
                <a:spcPct val="100000"/>
              </a:lnSpc>
            </a:pPr>
            <a:r>
              <a:rPr lang="uk-UA" sz="1800" dirty="0"/>
              <a:t>Євросоюз також чекає від нас ухвалення закону про лобізм*.</a:t>
            </a:r>
          </a:p>
          <a:p>
            <a:pPr>
              <a:lnSpc>
                <a:spcPct val="100000"/>
              </a:lnSpc>
            </a:pPr>
            <a:endParaRPr lang="uk-UA" sz="1800" dirty="0"/>
          </a:p>
        </p:txBody>
      </p:sp>
      <p:sp>
        <p:nvSpPr>
          <p:cNvPr id="4" name="TextBox 3">
            <a:extLst>
              <a:ext uri="{FF2B5EF4-FFF2-40B4-BE49-F238E27FC236}">
                <a16:creationId xmlns:a16="http://schemas.microsoft.com/office/drawing/2014/main" id="{24338EEE-BD04-E44D-20EB-EC661F5D7627}"/>
              </a:ext>
            </a:extLst>
          </p:cNvPr>
          <p:cNvSpPr txBox="1"/>
          <p:nvPr/>
        </p:nvSpPr>
        <p:spPr>
          <a:xfrm>
            <a:off x="433465" y="6002459"/>
            <a:ext cx="5980922" cy="646331"/>
          </a:xfrm>
          <a:prstGeom prst="rect">
            <a:avLst/>
          </a:prstGeom>
          <a:noFill/>
        </p:spPr>
        <p:txBody>
          <a:bodyPr wrap="square" rtlCol="0">
            <a:spAutoFit/>
          </a:bodyPr>
          <a:lstStyle/>
          <a:p>
            <a:r>
              <a:rPr lang="ru-RU" sz="1200" b="0" i="0" dirty="0">
                <a:effectLst/>
                <a:latin typeface="Roboto Condensed" panose="02000000000000000000" pitchFamily="2" charset="0"/>
              </a:rPr>
              <a:t>*</a:t>
            </a:r>
            <a:r>
              <a:rPr lang="ru-RU" sz="1200" b="0" i="0" dirty="0" err="1">
                <a:effectLst/>
                <a:latin typeface="Roboto Condensed" panose="02000000000000000000" pitchFamily="2" charset="0"/>
              </a:rPr>
              <a:t>Лобізм</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простими</a:t>
            </a:r>
            <a:r>
              <a:rPr lang="ru-RU" sz="1200" b="0" i="0" dirty="0">
                <a:effectLst/>
                <a:latin typeface="Roboto Condensed" panose="02000000000000000000" pitchFamily="2" charset="0"/>
              </a:rPr>
              <a:t> словами, </a:t>
            </a:r>
            <a:r>
              <a:rPr lang="ru-RU" sz="1200" b="0" i="0" dirty="0" err="1">
                <a:effectLst/>
                <a:latin typeface="Roboto Condensed" panose="02000000000000000000" pitchFamily="2" charset="0"/>
              </a:rPr>
              <a:t>це</a:t>
            </a:r>
            <a:r>
              <a:rPr lang="ru-RU" sz="1200" b="0" i="0" dirty="0">
                <a:effectLst/>
                <a:latin typeface="Roboto Condensed" panose="02000000000000000000" pitchFamily="2" charset="0"/>
              </a:rPr>
              <a:t> будь-</a:t>
            </a:r>
            <a:r>
              <a:rPr lang="ru-RU" sz="1200" b="0" i="0" dirty="0" err="1">
                <a:effectLst/>
                <a:latin typeface="Roboto Condensed" panose="02000000000000000000" pitchFamily="2" charset="0"/>
              </a:rPr>
              <a:t>який</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вплив</a:t>
            </a:r>
            <a:r>
              <a:rPr lang="ru-RU" sz="1200" b="0" i="0" dirty="0">
                <a:effectLst/>
                <a:latin typeface="Roboto Condensed" panose="02000000000000000000" pitchFamily="2" charset="0"/>
              </a:rPr>
              <a:t> на </a:t>
            </a:r>
            <a:r>
              <a:rPr lang="ru-RU" sz="1200" b="0" i="0" dirty="0" err="1">
                <a:effectLst/>
                <a:latin typeface="Roboto Condensed" panose="02000000000000000000" pitchFamily="2" charset="0"/>
              </a:rPr>
              <a:t>представників</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влади</a:t>
            </a:r>
            <a:r>
              <a:rPr lang="ru-RU" sz="1200" b="0" i="0" dirty="0">
                <a:effectLst/>
                <a:latin typeface="Roboto Condensed" panose="02000000000000000000" pitchFamily="2" charset="0"/>
              </a:rPr>
              <a:t> з метою </a:t>
            </a:r>
            <a:r>
              <a:rPr lang="ru-RU" sz="1200" b="0" i="0" dirty="0" err="1">
                <a:effectLst/>
                <a:latin typeface="Roboto Condensed" panose="02000000000000000000" pitchFamily="2" charset="0"/>
              </a:rPr>
              <a:t>формування</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певним</a:t>
            </a:r>
            <a:r>
              <a:rPr lang="ru-RU" sz="1200" b="0" i="0" dirty="0">
                <a:effectLst/>
                <a:latin typeface="Roboto Condensed" panose="02000000000000000000" pitchFamily="2" charset="0"/>
              </a:rPr>
              <a:t> чином </a:t>
            </a:r>
            <a:r>
              <a:rPr lang="ru-RU" sz="1200" b="0" i="0" dirty="0" err="1">
                <a:effectLst/>
                <a:latin typeface="Roboto Condensed" panose="02000000000000000000" pitchFamily="2" charset="0"/>
              </a:rPr>
              <a:t>державної</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політики</a:t>
            </a:r>
            <a:r>
              <a:rPr lang="ru-RU" sz="1200" b="0" i="0" dirty="0">
                <a:effectLst/>
                <a:latin typeface="Roboto Condensed" panose="02000000000000000000" pitchFamily="2" charset="0"/>
              </a:rPr>
              <a:t> в </a:t>
            </a:r>
            <a:r>
              <a:rPr lang="ru-RU" sz="1200" b="0" i="0" dirty="0" err="1">
                <a:effectLst/>
                <a:latin typeface="Roboto Condensed" panose="02000000000000000000" pitchFamily="2" charset="0"/>
              </a:rPr>
              <a:t>окремій</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сфері</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чи</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відстоювання</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інтересів</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окремих</a:t>
            </a:r>
            <a:r>
              <a:rPr lang="ru-RU" sz="1200" b="0" i="0" dirty="0">
                <a:effectLst/>
                <a:latin typeface="Roboto Condensed" panose="02000000000000000000" pitchFamily="2" charset="0"/>
              </a:rPr>
              <a:t> </a:t>
            </a:r>
            <a:r>
              <a:rPr lang="ru-RU" sz="1200" b="0" i="0" dirty="0" err="1">
                <a:effectLst/>
                <a:latin typeface="Roboto Condensed" panose="02000000000000000000" pitchFamily="2" charset="0"/>
              </a:rPr>
              <a:t>груп</a:t>
            </a:r>
            <a:r>
              <a:rPr lang="ru-RU" sz="1200" b="0" i="0" dirty="0">
                <a:effectLst/>
                <a:latin typeface="Roboto Condensed" panose="02000000000000000000" pitchFamily="2" charset="0"/>
              </a:rPr>
              <a:t>.</a:t>
            </a:r>
            <a:endParaRPr lang="uk-UA" sz="1200" dirty="0"/>
          </a:p>
        </p:txBody>
      </p:sp>
    </p:spTree>
    <p:extLst>
      <p:ext uri="{BB962C8B-B14F-4D97-AF65-F5344CB8AC3E}">
        <p14:creationId xmlns:p14="http://schemas.microsoft.com/office/powerpoint/2010/main" val="353509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В Україні має бути свобода слова і справжня, а не фасадна демократія -  Тверезий погляд">
            <a:extLst>
              <a:ext uri="{FF2B5EF4-FFF2-40B4-BE49-F238E27FC236}">
                <a16:creationId xmlns:a16="http://schemas.microsoft.com/office/drawing/2014/main" id="{EAD229AB-D093-F3FD-3995-16DF6D4E0660}"/>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888" b="-1"/>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C6FC944F-D2D4-30E2-1EFD-F058134ECFB2}"/>
              </a:ext>
            </a:extLst>
          </p:cNvPr>
          <p:cNvSpPr>
            <a:spLocks noGrp="1"/>
          </p:cNvSpPr>
          <p:nvPr>
            <p:ph type="title"/>
          </p:nvPr>
        </p:nvSpPr>
        <p:spPr>
          <a:xfrm>
            <a:off x="838200" y="365125"/>
            <a:ext cx="10515600" cy="1325563"/>
          </a:xfrm>
        </p:spPr>
        <p:txBody>
          <a:bodyPr>
            <a:normAutofit/>
          </a:bodyPr>
          <a:lstStyle/>
          <a:p>
            <a:pPr algn="ctr"/>
            <a:r>
              <a:rPr lang="uk-UA" sz="7200" dirty="0">
                <a:solidFill>
                  <a:schemeClr val="bg1"/>
                </a:solidFill>
              </a:rPr>
              <a:t>Свобода слова</a:t>
            </a:r>
          </a:p>
        </p:txBody>
      </p:sp>
      <p:sp>
        <p:nvSpPr>
          <p:cNvPr id="7177"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D2CE41F1-7158-1433-6895-0ADF8AE80757}"/>
              </a:ext>
            </a:extLst>
          </p:cNvPr>
          <p:cNvSpPr>
            <a:spLocks noGrp="1"/>
          </p:cNvSpPr>
          <p:nvPr>
            <p:ph idx="1"/>
          </p:nvPr>
        </p:nvSpPr>
        <p:spPr>
          <a:xfrm>
            <a:off x="597159" y="2004446"/>
            <a:ext cx="11022347" cy="4853544"/>
          </a:xfrm>
        </p:spPr>
        <p:txBody>
          <a:bodyPr>
            <a:normAutofit/>
          </a:bodyPr>
          <a:lstStyle/>
          <a:p>
            <a:pPr>
              <a:lnSpc>
                <a:spcPct val="100000"/>
              </a:lnSpc>
            </a:pPr>
            <a:r>
              <a:rPr lang="uk-UA" sz="1600" dirty="0">
                <a:solidFill>
                  <a:schemeClr val="bg1"/>
                </a:solidFill>
              </a:rPr>
              <a:t>У питанні дотримання принципів свободи слова та свободи вираження Україна має трохи вищий бал, аніж загалом за сектором фундаментальних прав – між "деякою відповідністю" та "середньою відповідністю" стандартам ЄС, і при цьому за останній час ми – попри повномасштабну війну – продемонстрували "добрий прогрес".</a:t>
            </a:r>
          </a:p>
          <a:p>
            <a:pPr>
              <a:lnSpc>
                <a:spcPct val="100000"/>
              </a:lnSpc>
            </a:pPr>
            <a:r>
              <a:rPr lang="uk-UA" sz="1600" dirty="0">
                <a:solidFill>
                  <a:schemeClr val="bg1"/>
                </a:solidFill>
              </a:rPr>
              <a:t>Дивовижно, але Єдиний марафон критики фактично не зазнав – відчувається розуміння контексту великої війни і потреби тримати інформаційну безпеку. Однак після завершення воєнного стану, підкреслює ЄК, потрібне буде повне відновлення плюралізму. Тобто хоча тимчасові обмеження і сприймаються адекватно, Єврокомісії важливо розуміти: це не назавжди.</a:t>
            </a:r>
          </a:p>
          <a:p>
            <a:r>
              <a:rPr lang="uk-UA" sz="1600" dirty="0">
                <a:solidFill>
                  <a:schemeClr val="bg1"/>
                </a:solidFill>
              </a:rPr>
              <a:t>Крім того, вже зараз від України чекають низки кроків, що продемонструють її відданість демократичним цінностям. Зокрема, уряд має разом з журналістською спільнотою розробити спрощені правила доступу та отримання акредитації кореспондентів до зон бойових дій і прифронтових територій з урахуванням міркувань безпеки. Національний регулятор, передбачений законом про медіа, повинен запрацювати на засадах незалежності та отримати адекватне фінансування. </a:t>
            </a:r>
          </a:p>
          <a:p>
            <a:r>
              <a:rPr lang="uk-UA" sz="1600" dirty="0">
                <a:solidFill>
                  <a:schemeClr val="bg1"/>
                </a:solidFill>
              </a:rPr>
              <a:t>Окрім короткострокових задач, звертається увага на резонансні вбивства журналістів у минулому: у висновку Єврокомісії згадується потреба завершити нарешті розслідування вбивств Георгія Гонгадзе та Павла Шеремета. </a:t>
            </a:r>
          </a:p>
        </p:txBody>
      </p:sp>
    </p:spTree>
    <p:extLst>
      <p:ext uri="{BB962C8B-B14F-4D97-AF65-F5344CB8AC3E}">
        <p14:creationId xmlns:p14="http://schemas.microsoft.com/office/powerpoint/2010/main" val="47115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AB588A-8104-A944-986A-041472BA6948}"/>
              </a:ext>
            </a:extLst>
          </p:cNvPr>
          <p:cNvSpPr>
            <a:spLocks noGrp="1"/>
          </p:cNvSpPr>
          <p:nvPr>
            <p:ph type="title"/>
          </p:nvPr>
        </p:nvSpPr>
        <p:spPr/>
        <p:txBody>
          <a:bodyPr/>
          <a:lstStyle/>
          <a:p>
            <a:pPr algn="ctr"/>
            <a:r>
              <a:rPr lang="uk-UA" dirty="0"/>
              <a:t>Інші положення</a:t>
            </a:r>
          </a:p>
        </p:txBody>
      </p:sp>
      <p:sp>
        <p:nvSpPr>
          <p:cNvPr id="3" name="Місце для вмісту 2">
            <a:extLst>
              <a:ext uri="{FF2B5EF4-FFF2-40B4-BE49-F238E27FC236}">
                <a16:creationId xmlns:a16="http://schemas.microsoft.com/office/drawing/2014/main" id="{DEBBD42E-6364-4576-0A4E-80C910C9FC99}"/>
              </a:ext>
            </a:extLst>
          </p:cNvPr>
          <p:cNvSpPr>
            <a:spLocks noGrp="1"/>
          </p:cNvSpPr>
          <p:nvPr>
            <p:ph idx="1"/>
          </p:nvPr>
        </p:nvSpPr>
        <p:spPr/>
        <p:txBody>
          <a:bodyPr>
            <a:normAutofit fontScale="70000" lnSpcReduction="20000"/>
          </a:bodyPr>
          <a:lstStyle/>
          <a:p>
            <a:r>
              <a:rPr lang="ru-RU" dirty="0"/>
              <a:t>У </a:t>
            </a:r>
            <a:r>
              <a:rPr lang="ru-RU" dirty="0" err="1"/>
              <a:t>царині</a:t>
            </a:r>
            <a:r>
              <a:rPr lang="ru-RU" dirty="0"/>
              <a:t> </a:t>
            </a:r>
            <a:r>
              <a:rPr lang="ru-RU" dirty="0" err="1"/>
              <a:t>фундаментальних</a:t>
            </a:r>
            <a:r>
              <a:rPr lang="ru-RU" dirty="0"/>
              <a:t> прав </a:t>
            </a:r>
            <a:r>
              <a:rPr lang="ru-RU" dirty="0" err="1"/>
              <a:t>потрібно</a:t>
            </a:r>
            <a:r>
              <a:rPr lang="ru-RU" dirty="0"/>
              <a:t> </a:t>
            </a:r>
            <a:r>
              <a:rPr lang="ru-RU" dirty="0" err="1"/>
              <a:t>оновити</a:t>
            </a:r>
            <a:r>
              <a:rPr lang="ru-RU" dirty="0"/>
              <a:t> </a:t>
            </a:r>
            <a:r>
              <a:rPr lang="ru-RU" dirty="0" err="1"/>
              <a:t>національну</a:t>
            </a:r>
            <a:r>
              <a:rPr lang="ru-RU" dirty="0"/>
              <a:t> </a:t>
            </a:r>
            <a:r>
              <a:rPr lang="ru-RU" dirty="0" err="1"/>
              <a:t>стратегію</a:t>
            </a:r>
            <a:r>
              <a:rPr lang="ru-RU" dirty="0"/>
              <a:t> з прав </a:t>
            </a:r>
            <a:r>
              <a:rPr lang="ru-RU" dirty="0" err="1"/>
              <a:t>людини</a:t>
            </a:r>
            <a:r>
              <a:rPr lang="ru-RU" dirty="0"/>
              <a:t> (з </a:t>
            </a:r>
            <a:r>
              <a:rPr lang="ru-RU" dirty="0" err="1"/>
              <a:t>урахуванням</a:t>
            </a:r>
            <a:r>
              <a:rPr lang="ru-RU" dirty="0"/>
              <a:t> </a:t>
            </a:r>
            <a:r>
              <a:rPr lang="ru-RU" dirty="0" err="1"/>
              <a:t>воєнного</a:t>
            </a:r>
            <a:r>
              <a:rPr lang="ru-RU" dirty="0"/>
              <a:t> стану), </a:t>
            </a:r>
            <a:r>
              <a:rPr lang="ru-RU" dirty="0" err="1"/>
              <a:t>покращити</a:t>
            </a:r>
            <a:r>
              <a:rPr lang="ru-RU" dirty="0"/>
              <a:t> </a:t>
            </a:r>
            <a:r>
              <a:rPr lang="ru-RU" dirty="0" err="1"/>
              <a:t>умови</a:t>
            </a:r>
            <a:r>
              <a:rPr lang="ru-RU" dirty="0"/>
              <a:t> </a:t>
            </a:r>
            <a:r>
              <a:rPr lang="ru-RU" dirty="0" err="1"/>
              <a:t>перебування</a:t>
            </a:r>
            <a:r>
              <a:rPr lang="ru-RU" dirty="0"/>
              <a:t> в </a:t>
            </a:r>
            <a:r>
              <a:rPr lang="ru-RU" dirty="0" err="1"/>
              <a:t>місцях</a:t>
            </a:r>
            <a:r>
              <a:rPr lang="ru-RU" dirty="0"/>
              <a:t> </a:t>
            </a:r>
            <a:r>
              <a:rPr lang="ru-RU" dirty="0" err="1"/>
              <a:t>позбавлення</a:t>
            </a:r>
            <a:r>
              <a:rPr lang="ru-RU" dirty="0"/>
              <a:t> </a:t>
            </a:r>
            <a:r>
              <a:rPr lang="ru-RU" dirty="0" err="1"/>
              <a:t>волі</a:t>
            </a:r>
            <a:r>
              <a:rPr lang="ru-RU" dirty="0"/>
              <a:t>, </a:t>
            </a:r>
            <a:r>
              <a:rPr lang="ru-RU" dirty="0" err="1"/>
              <a:t>посилити</a:t>
            </a:r>
            <a:r>
              <a:rPr lang="ru-RU" dirty="0"/>
              <a:t> </a:t>
            </a:r>
            <a:r>
              <a:rPr lang="ru-RU" dirty="0" err="1"/>
              <a:t>інститут</a:t>
            </a:r>
            <a:r>
              <a:rPr lang="ru-RU" dirty="0"/>
              <a:t> </a:t>
            </a:r>
            <a:r>
              <a:rPr lang="ru-RU" dirty="0" err="1"/>
              <a:t>Уповноваженого</a:t>
            </a:r>
            <a:r>
              <a:rPr lang="ru-RU" dirty="0"/>
              <a:t> з прав </a:t>
            </a:r>
            <a:r>
              <a:rPr lang="ru-RU" dirty="0" err="1"/>
              <a:t>людини</a:t>
            </a:r>
            <a:r>
              <a:rPr lang="ru-RU" dirty="0"/>
              <a:t>, </a:t>
            </a:r>
            <a:r>
              <a:rPr lang="ru-RU" dirty="0" err="1"/>
              <a:t>ухвалити</a:t>
            </a:r>
            <a:r>
              <a:rPr lang="ru-RU" dirty="0"/>
              <a:t> </a:t>
            </a:r>
            <a:r>
              <a:rPr lang="ru-RU" dirty="0" err="1"/>
              <a:t>законодавство</a:t>
            </a:r>
            <a:r>
              <a:rPr lang="ru-RU" dirty="0"/>
              <a:t> про права людей з </a:t>
            </a:r>
            <a:r>
              <a:rPr lang="ru-RU" dirty="0" err="1"/>
              <a:t>інвалідністю</a:t>
            </a:r>
            <a:r>
              <a:rPr lang="ru-RU" dirty="0"/>
              <a:t> і </a:t>
            </a:r>
            <a:r>
              <a:rPr lang="ru-RU" dirty="0" err="1"/>
              <a:t>забезпечити</a:t>
            </a:r>
            <a:r>
              <a:rPr lang="ru-RU" dirty="0"/>
              <a:t> </a:t>
            </a:r>
            <a:r>
              <a:rPr lang="ru-RU" dirty="0" err="1"/>
              <a:t>безбар’єрні</a:t>
            </a:r>
            <a:r>
              <a:rPr lang="ru-RU" dirty="0"/>
              <a:t> </a:t>
            </a:r>
            <a:r>
              <a:rPr lang="ru-RU" dirty="0" err="1"/>
              <a:t>стандарти</a:t>
            </a:r>
            <a:r>
              <a:rPr lang="ru-RU" dirty="0"/>
              <a:t> </a:t>
            </a:r>
            <a:r>
              <a:rPr lang="ru-RU" dirty="0" err="1"/>
              <a:t>відбудови</a:t>
            </a:r>
            <a:r>
              <a:rPr lang="ru-RU" dirty="0"/>
              <a:t> та </a:t>
            </a:r>
            <a:r>
              <a:rPr lang="ru-RU" dirty="0" err="1"/>
              <a:t>інфраструктурних</a:t>
            </a:r>
            <a:r>
              <a:rPr lang="ru-RU" dirty="0"/>
              <a:t> </a:t>
            </a:r>
            <a:r>
              <a:rPr lang="ru-RU" dirty="0" err="1"/>
              <a:t>проєктів</a:t>
            </a:r>
            <a:r>
              <a:rPr lang="ru-RU" dirty="0"/>
              <a:t> (</a:t>
            </a:r>
            <a:r>
              <a:rPr lang="ru-RU" dirty="0" err="1"/>
              <a:t>що</a:t>
            </a:r>
            <a:r>
              <a:rPr lang="ru-RU" dirty="0"/>
              <a:t> особливо актуально за </a:t>
            </a:r>
            <a:r>
              <a:rPr lang="ru-RU" dirty="0" err="1"/>
              <a:t>нинішніх</a:t>
            </a:r>
            <a:r>
              <a:rPr lang="ru-RU" dirty="0"/>
              <a:t> умов), </a:t>
            </a:r>
            <a:r>
              <a:rPr lang="ru-RU" dirty="0" err="1"/>
              <a:t>імплементувати</a:t>
            </a:r>
            <a:r>
              <a:rPr lang="ru-RU" dirty="0"/>
              <a:t> </a:t>
            </a:r>
            <a:r>
              <a:rPr lang="ru-RU" dirty="0" err="1"/>
              <a:t>положення</a:t>
            </a:r>
            <a:r>
              <a:rPr lang="ru-RU" dirty="0"/>
              <a:t> </a:t>
            </a:r>
            <a:r>
              <a:rPr lang="ru-RU" dirty="0" err="1"/>
              <a:t>Загального</a:t>
            </a:r>
            <a:r>
              <a:rPr lang="ru-RU" dirty="0"/>
              <a:t> регламенту ЄС про </a:t>
            </a:r>
            <a:r>
              <a:rPr lang="ru-RU" dirty="0" err="1"/>
              <a:t>захист</a:t>
            </a:r>
            <a:r>
              <a:rPr lang="ru-RU" dirty="0"/>
              <a:t> </a:t>
            </a:r>
            <a:r>
              <a:rPr lang="ru-RU" dirty="0" err="1"/>
              <a:t>даних</a:t>
            </a:r>
            <a:r>
              <a:rPr lang="ru-RU" dirty="0"/>
              <a:t> (GDPR). </a:t>
            </a:r>
          </a:p>
          <a:p>
            <a:endParaRPr lang="ru-RU" dirty="0"/>
          </a:p>
          <a:p>
            <a:r>
              <a:rPr lang="uk-UA" dirty="0"/>
              <a:t>Цікаво, що Єврокомісія згадує ініціативу заборонити УПЦ МП у контексті боротьби з російським впливом і не піддає її критиці. Натомість ЄК звертає увагу на врегулювання реституції та перерозподілу церковного майна, освітньої, соціальної та гуманітарної діяльності церкви. Україні також потрібно далі працювати над гендерною рівністю, правами меншин і дітей, а також ухвалити закон про цивільні партнерства.</a:t>
            </a:r>
          </a:p>
        </p:txBody>
      </p:sp>
    </p:spTree>
    <p:extLst>
      <p:ext uri="{BB962C8B-B14F-4D97-AF65-F5344CB8AC3E}">
        <p14:creationId xmlns:p14="http://schemas.microsoft.com/office/powerpoint/2010/main" val="105846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EAC1EB-E011-F034-92B6-D9C81DD4C8AF}"/>
              </a:ext>
            </a:extLst>
          </p:cNvPr>
          <p:cNvSpPr>
            <a:spLocks noGrp="1"/>
          </p:cNvSpPr>
          <p:nvPr>
            <p:ph type="title"/>
          </p:nvPr>
        </p:nvSpPr>
        <p:spPr/>
        <p:txBody>
          <a:bodyPr/>
          <a:lstStyle/>
          <a:p>
            <a:pPr algn="ctr"/>
            <a:r>
              <a:rPr lang="uk-UA" dirty="0"/>
              <a:t>Сучасні складнощі</a:t>
            </a:r>
          </a:p>
        </p:txBody>
      </p:sp>
      <p:sp>
        <p:nvSpPr>
          <p:cNvPr id="3" name="Місце для вмісту 2">
            <a:extLst>
              <a:ext uri="{FF2B5EF4-FFF2-40B4-BE49-F238E27FC236}">
                <a16:creationId xmlns:a16="http://schemas.microsoft.com/office/drawing/2014/main" id="{B757E62B-4CF7-6CE1-29E9-47D9715F6C94}"/>
              </a:ext>
            </a:extLst>
          </p:cNvPr>
          <p:cNvSpPr>
            <a:spLocks noGrp="1"/>
          </p:cNvSpPr>
          <p:nvPr>
            <p:ph idx="1"/>
          </p:nvPr>
        </p:nvSpPr>
        <p:spPr/>
        <p:txBody>
          <a:bodyPr/>
          <a:lstStyle/>
          <a:p>
            <a:pPr algn="l" fontAlgn="base"/>
            <a:r>
              <a:rPr lang="ru-RU" b="0" i="0" dirty="0">
                <a:solidFill>
                  <a:srgbClr val="000000"/>
                </a:solidFill>
                <a:effectLst/>
                <a:latin typeface="fira sans" panose="020B0503050000020004" pitchFamily="34" charset="0"/>
              </a:rPr>
              <a:t>За десять </a:t>
            </a:r>
            <a:r>
              <a:rPr lang="ru-RU" b="0" i="0" dirty="0" err="1">
                <a:solidFill>
                  <a:srgbClr val="000000"/>
                </a:solidFill>
                <a:effectLst/>
                <a:latin typeface="fira sans" panose="020B0503050000020004" pitchFamily="34" charset="0"/>
              </a:rPr>
              <a:t>років</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після</a:t>
            </a:r>
            <a:r>
              <a:rPr lang="ru-RU" b="0" i="0" dirty="0">
                <a:solidFill>
                  <a:srgbClr val="000000"/>
                </a:solidFill>
                <a:effectLst/>
                <a:latin typeface="fira sans" panose="020B0503050000020004" pitchFamily="34" charset="0"/>
              </a:rPr>
              <a:t> початку </a:t>
            </a:r>
            <a:r>
              <a:rPr lang="ru-RU" b="0" i="0" dirty="0" err="1">
                <a:solidFill>
                  <a:srgbClr val="000000"/>
                </a:solidFill>
                <a:effectLst/>
                <a:latin typeface="fira sans" panose="020B0503050000020004" pitchFamily="34" charset="0"/>
              </a:rPr>
              <a:t>Євромайдану</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Україна</a:t>
            </a:r>
            <a:r>
              <a:rPr lang="ru-RU" b="0" i="0" dirty="0">
                <a:solidFill>
                  <a:srgbClr val="000000"/>
                </a:solidFill>
                <a:effectLst/>
                <a:latin typeface="fira sans" panose="020B0503050000020004" pitchFamily="34" charset="0"/>
              </a:rPr>
              <a:t> максимально </a:t>
            </a:r>
            <a:r>
              <a:rPr lang="ru-RU" b="0" i="0" dirty="0" err="1">
                <a:solidFill>
                  <a:srgbClr val="000000"/>
                </a:solidFill>
                <a:effectLst/>
                <a:latin typeface="fira sans" panose="020B0503050000020004" pitchFamily="34" charset="0"/>
              </a:rPr>
              <a:t>наблизилася</a:t>
            </a:r>
            <a:r>
              <a:rPr lang="ru-RU" b="0" i="0" dirty="0">
                <a:solidFill>
                  <a:srgbClr val="000000"/>
                </a:solidFill>
                <a:effectLst/>
                <a:latin typeface="fira sans" panose="020B0503050000020004" pitchFamily="34" charset="0"/>
              </a:rPr>
              <a:t> до </a:t>
            </a:r>
            <a:r>
              <a:rPr lang="ru-RU" b="0" i="0" dirty="0" err="1">
                <a:solidFill>
                  <a:srgbClr val="000000"/>
                </a:solidFill>
                <a:effectLst/>
                <a:latin typeface="fira sans" panose="020B0503050000020004" pitchFamily="34" charset="0"/>
              </a:rPr>
              <a:t>виконання</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головної</a:t>
            </a:r>
            <a:r>
              <a:rPr lang="ru-RU" b="0" i="0" dirty="0">
                <a:solidFill>
                  <a:srgbClr val="000000"/>
                </a:solidFill>
                <a:effectLst/>
                <a:latin typeface="fira sans" panose="020B0503050000020004" pitchFamily="34" charset="0"/>
              </a:rPr>
              <a:t> мети: </a:t>
            </a:r>
            <a:r>
              <a:rPr lang="ru-RU" b="0" i="0" dirty="0" err="1">
                <a:solidFill>
                  <a:srgbClr val="000000"/>
                </a:solidFill>
                <a:effectLst/>
                <a:latin typeface="fira sans" panose="020B0503050000020004" pitchFamily="34" charset="0"/>
              </a:rPr>
              <a:t>Україна</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готується</a:t>
            </a:r>
            <a:r>
              <a:rPr lang="ru-RU" b="0" i="0" dirty="0">
                <a:solidFill>
                  <a:srgbClr val="000000"/>
                </a:solidFill>
                <a:effectLst/>
                <a:latin typeface="fira sans" panose="020B0503050000020004" pitchFamily="34" charset="0"/>
              </a:rPr>
              <a:t> до </a:t>
            </a:r>
            <a:r>
              <a:rPr lang="ru-RU" b="0" i="0" dirty="0" err="1">
                <a:solidFill>
                  <a:srgbClr val="000000"/>
                </a:solidFill>
                <a:effectLst/>
                <a:latin typeface="fira sans" panose="020B0503050000020004" pitchFamily="34" charset="0"/>
              </a:rPr>
              <a:t>офіційних</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перемовин</a:t>
            </a:r>
            <a:r>
              <a:rPr lang="ru-RU" b="0" i="0" dirty="0">
                <a:solidFill>
                  <a:srgbClr val="000000"/>
                </a:solidFill>
                <a:effectLst/>
                <a:latin typeface="fira sans" panose="020B0503050000020004" pitchFamily="34" charset="0"/>
              </a:rPr>
              <a:t> про членство в ЄС.</a:t>
            </a:r>
          </a:p>
          <a:p>
            <a:pPr algn="l" fontAlgn="base"/>
            <a:r>
              <a:rPr lang="ru-RU" b="0" i="0" dirty="0">
                <a:solidFill>
                  <a:srgbClr val="000000"/>
                </a:solidFill>
                <a:effectLst/>
                <a:latin typeface="fira sans" panose="020B0503050000020004" pitchFamily="34" charset="0"/>
              </a:rPr>
              <a:t>Як і </a:t>
            </a:r>
            <a:r>
              <a:rPr lang="ru-RU" b="0" i="0" dirty="0" err="1">
                <a:solidFill>
                  <a:srgbClr val="000000"/>
                </a:solidFill>
                <a:effectLst/>
                <a:latin typeface="fira sans" panose="020B0503050000020004" pitchFamily="34" charset="0"/>
              </a:rPr>
              <a:t>належить</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фінальному</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ривку</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він</a:t>
            </a:r>
            <a:r>
              <a:rPr lang="ru-RU" b="0" i="0" dirty="0">
                <a:solidFill>
                  <a:srgbClr val="000000"/>
                </a:solidFill>
                <a:effectLst/>
                <a:latin typeface="fira sans" panose="020B0503050000020004" pitchFamily="34" charset="0"/>
              </a:rPr>
              <a:t> буде </a:t>
            </a:r>
            <a:r>
              <a:rPr lang="ru-RU" b="0" i="0" dirty="0" err="1">
                <a:solidFill>
                  <a:srgbClr val="000000"/>
                </a:solidFill>
                <a:effectLst/>
                <a:latin typeface="fira sans" panose="020B0503050000020004" pitchFamily="34" charset="0"/>
              </a:rPr>
              <a:t>найскладнішим</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Адже</a:t>
            </a:r>
            <a:r>
              <a:rPr lang="ru-RU" b="0" i="0" dirty="0">
                <a:solidFill>
                  <a:srgbClr val="000000"/>
                </a:solidFill>
                <a:effectLst/>
                <a:latin typeface="fira sans" panose="020B0503050000020004" pitchFamily="34" charset="0"/>
              </a:rPr>
              <a:t> у </a:t>
            </a:r>
            <a:r>
              <a:rPr lang="ru-RU" b="0" i="0" dirty="0" err="1">
                <a:solidFill>
                  <a:srgbClr val="000000"/>
                </a:solidFill>
                <a:effectLst/>
                <a:latin typeface="fira sans" panose="020B0503050000020004" pitchFamily="34" charset="0"/>
              </a:rPr>
              <a:t>Європейського</a:t>
            </a:r>
            <a:r>
              <a:rPr lang="ru-RU" b="0" i="0" dirty="0">
                <a:solidFill>
                  <a:srgbClr val="000000"/>
                </a:solidFill>
                <a:effectLst/>
                <a:latin typeface="fira sans" panose="020B0503050000020004" pitchFamily="34" charset="0"/>
              </a:rPr>
              <a:t> Союзу є </a:t>
            </a:r>
            <a:r>
              <a:rPr lang="ru-RU" b="0" i="0" dirty="0" err="1">
                <a:solidFill>
                  <a:srgbClr val="000000"/>
                </a:solidFill>
                <a:effectLst/>
                <a:latin typeface="fira sans" panose="020B0503050000020004" pitchFamily="34" charset="0"/>
              </a:rPr>
              <a:t>політична</a:t>
            </a:r>
            <a:r>
              <a:rPr lang="ru-RU" b="0" i="0" dirty="0">
                <a:solidFill>
                  <a:srgbClr val="000000"/>
                </a:solidFill>
                <a:effectLst/>
                <a:latin typeface="fira sans" panose="020B0503050000020004" pitchFamily="34" charset="0"/>
              </a:rPr>
              <a:t> воля </a:t>
            </a:r>
            <a:r>
              <a:rPr lang="ru-RU" b="0" i="0" dirty="0" err="1">
                <a:solidFill>
                  <a:srgbClr val="000000"/>
                </a:solidFill>
                <a:effectLst/>
                <a:latin typeface="fira sans" panose="020B0503050000020004" pitchFamily="34" charset="0"/>
              </a:rPr>
              <a:t>прийняти</a:t>
            </a:r>
            <a:r>
              <a:rPr lang="ru-RU" b="0" i="0" dirty="0">
                <a:solidFill>
                  <a:srgbClr val="000000"/>
                </a:solidFill>
                <a:effectLst/>
                <a:latin typeface="fira sans" panose="020B0503050000020004" pitchFamily="34" charset="0"/>
              </a:rPr>
              <a:t> нас до </a:t>
            </a:r>
            <a:r>
              <a:rPr lang="ru-RU" b="0" i="0" dirty="0" err="1">
                <a:solidFill>
                  <a:srgbClr val="000000"/>
                </a:solidFill>
                <a:effectLst/>
                <a:latin typeface="fira sans" panose="020B0503050000020004" pitchFamily="34" charset="0"/>
              </a:rPr>
              <a:t>свого</a:t>
            </a:r>
            <a:r>
              <a:rPr lang="ru-RU" b="0" i="0" dirty="0">
                <a:solidFill>
                  <a:srgbClr val="000000"/>
                </a:solidFill>
                <a:effectLst/>
                <a:latin typeface="fira sans" panose="020B0503050000020004" pitchFamily="34" charset="0"/>
              </a:rPr>
              <a:t> складу, але </a:t>
            </a:r>
            <a:r>
              <a:rPr lang="ru-RU" b="0" i="0" dirty="0" err="1">
                <a:solidFill>
                  <a:srgbClr val="000000"/>
                </a:solidFill>
                <a:effectLst/>
                <a:latin typeface="fira sans" panose="020B0503050000020004" pitchFamily="34" charset="0"/>
              </a:rPr>
              <a:t>немає</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волі</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робити</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знижки</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чи</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заплющувати</a:t>
            </a:r>
            <a:r>
              <a:rPr lang="ru-RU" b="0" i="0" dirty="0">
                <a:solidFill>
                  <a:srgbClr val="000000"/>
                </a:solidFill>
                <a:effectLst/>
                <a:latin typeface="fira sans" panose="020B0503050000020004" pitchFamily="34" charset="0"/>
              </a:rPr>
              <a:t> </a:t>
            </a:r>
            <a:r>
              <a:rPr lang="ru-RU" b="0" i="0" dirty="0" err="1">
                <a:solidFill>
                  <a:srgbClr val="000000"/>
                </a:solidFill>
                <a:effectLst/>
                <a:latin typeface="fira sans" panose="020B0503050000020004" pitchFamily="34" charset="0"/>
              </a:rPr>
              <a:t>очі</a:t>
            </a:r>
            <a:r>
              <a:rPr lang="ru-RU" b="0" i="0" dirty="0">
                <a:solidFill>
                  <a:srgbClr val="000000"/>
                </a:solidFill>
                <a:effectLst/>
                <a:latin typeface="fira sans" panose="020B0503050000020004" pitchFamily="34" charset="0"/>
              </a:rPr>
              <a:t> на </a:t>
            </a:r>
            <a:r>
              <a:rPr lang="ru-RU" b="0" i="0" dirty="0" err="1">
                <a:solidFill>
                  <a:srgbClr val="000000"/>
                </a:solidFill>
                <a:effectLst/>
                <a:latin typeface="fira sans" panose="020B0503050000020004" pitchFamily="34" charset="0"/>
              </a:rPr>
              <a:t>недопрацювання</a:t>
            </a:r>
            <a:r>
              <a:rPr lang="ru-RU" b="0" i="0" dirty="0">
                <a:solidFill>
                  <a:srgbClr val="000000"/>
                </a:solidFill>
                <a:effectLst/>
                <a:latin typeface="fira sans" panose="020B0503050000020004" pitchFamily="34" charset="0"/>
              </a:rPr>
              <a:t>.</a:t>
            </a:r>
          </a:p>
          <a:p>
            <a:endParaRPr lang="uk-UA" dirty="0"/>
          </a:p>
        </p:txBody>
      </p:sp>
    </p:spTree>
    <p:extLst>
      <p:ext uri="{BB962C8B-B14F-4D97-AF65-F5344CB8AC3E}">
        <p14:creationId xmlns:p14="http://schemas.microsoft.com/office/powerpoint/2010/main" val="247967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Вступ до ЄС: яких змін у судовій системі очікують від України | Mind.ua">
            <a:extLst>
              <a:ext uri="{FF2B5EF4-FFF2-40B4-BE49-F238E27FC236}">
                <a16:creationId xmlns:a16="http://schemas.microsoft.com/office/drawing/2014/main" id="{D0799763-2D0C-6F30-4D0A-DDF59546F53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3367" b="11727"/>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8AA9E0A4-1D62-6DD8-D05D-E67A55E77EEE}"/>
              </a:ext>
            </a:extLst>
          </p:cNvPr>
          <p:cNvSpPr>
            <a:spLocks noGrp="1"/>
          </p:cNvSpPr>
          <p:nvPr>
            <p:ph idx="1"/>
          </p:nvPr>
        </p:nvSpPr>
        <p:spPr>
          <a:xfrm>
            <a:off x="838200" y="2004446"/>
            <a:ext cx="10515600" cy="4176897"/>
          </a:xfrm>
        </p:spPr>
        <p:txBody>
          <a:bodyPr>
            <a:normAutofit/>
          </a:bodyPr>
          <a:lstStyle/>
          <a:p>
            <a:pPr marL="0" indent="0">
              <a:buNone/>
            </a:pPr>
            <a:r>
              <a:rPr lang="uk-UA">
                <a:solidFill>
                  <a:schemeClr val="bg1"/>
                </a:solidFill>
              </a:rPr>
              <a:t>Найбільше уваги Єврокомісія приділяє верховенству права та фундаментальним правам, а саме главі 23 "Судова система та фундаментальні права" і главі 24 "Правосуддя, свобода та безпека". В них же зосереджена найбільша кількість зауважень і конкретних вказівок, що і в який спосіб має зробити Україна, щоб рухатися далі. </a:t>
            </a:r>
          </a:p>
        </p:txBody>
      </p:sp>
    </p:spTree>
    <p:extLst>
      <p:ext uri="{BB962C8B-B14F-4D97-AF65-F5344CB8AC3E}">
        <p14:creationId xmlns:p14="http://schemas.microsoft.com/office/powerpoint/2010/main" val="268521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79B0C2-133C-97DE-3B07-FC70F51C54E5}"/>
              </a:ext>
            </a:extLst>
          </p:cNvPr>
          <p:cNvSpPr>
            <a:spLocks noGrp="1"/>
          </p:cNvSpPr>
          <p:nvPr>
            <p:ph type="title"/>
          </p:nvPr>
        </p:nvSpPr>
        <p:spPr/>
        <p:txBody>
          <a:bodyPr>
            <a:normAutofit/>
          </a:bodyPr>
          <a:lstStyle/>
          <a:p>
            <a:pPr algn="ctr" fontAlgn="base"/>
            <a:r>
              <a:rPr lang="uk-UA" b="1" dirty="0">
                <a:solidFill>
                  <a:srgbClr val="000000"/>
                </a:solidFill>
                <a:effectLst/>
                <a:latin typeface="fira sans" panose="020B0503050000020004" pitchFamily="34" charset="0"/>
              </a:rPr>
              <a:t>Судова система</a:t>
            </a:r>
            <a:endParaRPr lang="uk-UA" dirty="0"/>
          </a:p>
        </p:txBody>
      </p:sp>
      <p:sp>
        <p:nvSpPr>
          <p:cNvPr id="3" name="Місце для вмісту 2">
            <a:extLst>
              <a:ext uri="{FF2B5EF4-FFF2-40B4-BE49-F238E27FC236}">
                <a16:creationId xmlns:a16="http://schemas.microsoft.com/office/drawing/2014/main" id="{9815EE2D-E47B-898F-2C0B-E63F6827D28F}"/>
              </a:ext>
            </a:extLst>
          </p:cNvPr>
          <p:cNvSpPr>
            <a:spLocks noGrp="1"/>
          </p:cNvSpPr>
          <p:nvPr>
            <p:ph idx="1"/>
          </p:nvPr>
        </p:nvSpPr>
        <p:spPr>
          <a:xfrm>
            <a:off x="838200" y="1929384"/>
            <a:ext cx="10515600" cy="4928616"/>
          </a:xfrm>
        </p:spPr>
        <p:txBody>
          <a:bodyPr>
            <a:normAutofit lnSpcReduction="10000"/>
          </a:bodyPr>
          <a:lstStyle/>
          <a:p>
            <a:r>
              <a:rPr lang="uk-UA" sz="2400" dirty="0"/>
              <a:t>Стан відповідності української судової системи стандартам ЄС звіт Єврокомісії оцінив невисоко та присвоїв йому 2-й рівень з 5 можливих, "деяка відповідність". Однак прогрес за останній рік, на думку Єврокомісії, є "добрим".</a:t>
            </a:r>
          </a:p>
          <a:p>
            <a:r>
              <a:rPr lang="uk-UA" sz="2400" dirty="0"/>
              <a:t>Окремо тут відзначається втілення складових судової реформи 2021 року. </a:t>
            </a:r>
          </a:p>
          <a:p>
            <a:r>
              <a:rPr lang="uk-UA" sz="2400" dirty="0"/>
              <a:t>Протягом наступного року від нас очікують закриття вакансій у Конституційному суді, відновлення відбору суддів з перевіркою доброчесності за участю нових Вищої кваліфікаційної комісії суддів (ВККС) і Громадської ради доброчесності (ГРД), кваліфікаційного оцінювання суддів, створення служби дисциплінарних інспекторів і прогресу в дисциплінарних провадженнях, а також комплексної </a:t>
            </a:r>
            <a:r>
              <a:rPr lang="uk-UA" sz="2400" dirty="0" err="1"/>
              <a:t>диджиталізації</a:t>
            </a:r>
            <a:r>
              <a:rPr lang="uk-UA" sz="2400" dirty="0"/>
              <a:t> судової системи.</a:t>
            </a:r>
          </a:p>
        </p:txBody>
      </p:sp>
    </p:spTree>
    <p:extLst>
      <p:ext uri="{BB962C8B-B14F-4D97-AF65-F5344CB8AC3E}">
        <p14:creationId xmlns:p14="http://schemas.microsoft.com/office/powerpoint/2010/main" val="66500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8" name="Rectangle 3103">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Сучасні виклики та актуальні проблеми судової реформи в Україні -  LexInform: Правові та юридичні новини, юридична практика, коментарі">
            <a:extLst>
              <a:ext uri="{FF2B5EF4-FFF2-40B4-BE49-F238E27FC236}">
                <a16:creationId xmlns:a16="http://schemas.microsoft.com/office/drawing/2014/main" id="{69F44B40-310D-8201-E9D0-75D7FA87A88B}"/>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625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7B1BF1C4-76A1-1228-1F8B-EB99F79E58EA}"/>
              </a:ext>
            </a:extLst>
          </p:cNvPr>
          <p:cNvSpPr>
            <a:spLocks noGrp="1"/>
          </p:cNvSpPr>
          <p:nvPr>
            <p:ph idx="1"/>
          </p:nvPr>
        </p:nvSpPr>
        <p:spPr>
          <a:xfrm>
            <a:off x="5599083" y="853672"/>
            <a:ext cx="5715000" cy="5510551"/>
          </a:xfrm>
        </p:spPr>
        <p:txBody>
          <a:bodyPr anchor="ctr">
            <a:normAutofit lnSpcReduction="10000"/>
          </a:bodyPr>
          <a:lstStyle/>
          <a:p>
            <a:pPr>
              <a:lnSpc>
                <a:spcPct val="100000"/>
              </a:lnSpc>
            </a:pPr>
            <a:r>
              <a:rPr lang="uk-UA" sz="1400" dirty="0">
                <a:solidFill>
                  <a:schemeClr val="bg1"/>
                </a:solidFill>
              </a:rPr>
              <a:t>ЄС очікує протягом року усунення корупційних ризиків у найвищому українському суді. Окрім того, актуальним є реформування прокуратури: тут ЄС чекає від нас запровадження прозорого відбору керівництва і посилення дисциплінарної системи. </a:t>
            </a:r>
          </a:p>
          <a:p>
            <a:pPr>
              <a:lnSpc>
                <a:spcPct val="100000"/>
              </a:lnSpc>
            </a:pPr>
            <a:r>
              <a:rPr lang="uk-UA" sz="1400" dirty="0">
                <a:solidFill>
                  <a:schemeClr val="bg1"/>
                </a:solidFill>
              </a:rPr>
              <a:t>Завершити (а у випадку з прокуратурою – розпочати) виконання цих пунктів протягом наступного року – вже неабиякий виклик. Та ними справа не обмежується. Єврокомісія детально проаналізувала наші успіхи й "успіхи" в судовій системі й загалом виділила до 30 проблемних моментів, зон росту чи пріоритетів на майбутнє. </a:t>
            </a:r>
          </a:p>
          <a:p>
            <a:pPr>
              <a:lnSpc>
                <a:spcPct val="100000"/>
              </a:lnSpc>
            </a:pPr>
            <a:r>
              <a:rPr lang="uk-UA" sz="1400" dirty="0">
                <a:solidFill>
                  <a:schemeClr val="bg1"/>
                </a:solidFill>
              </a:rPr>
              <a:t>Так, попри оновлення Вищої ради правосуддя (ВРП) і ВККС та початок нових конкурсів, держава не повинна випускати органи суддівського врядування з фокуса уваги. Окремо наголошується на важливості кваліфікаційного оцінювання колишніх суддів ліквідованого Окружного адміністративного суду міста Києва (ОАСК) та неприпустимості їхнього переведення в будь-який суд без такого оцінювання. </a:t>
            </a:r>
          </a:p>
          <a:p>
            <a:pPr>
              <a:lnSpc>
                <a:spcPct val="100000"/>
              </a:lnSpc>
            </a:pPr>
            <a:r>
              <a:rPr lang="uk-UA" sz="1400" dirty="0">
                <a:solidFill>
                  <a:schemeClr val="bg1"/>
                </a:solidFill>
              </a:rPr>
              <a:t>Реформа Конституційного суду має бути завершена. Окрім заповнення вакансій, що потрібно зробити в найближчий рік, Україна має ухвалити закон про конституційну процедуру згідно з рекомендаціями Венеційської комісії, а також розробити нову Стратегію розвитку судової системи та органів конституційної юрисдикції.</a:t>
            </a:r>
          </a:p>
          <a:p>
            <a:pPr>
              <a:lnSpc>
                <a:spcPct val="100000"/>
              </a:lnSpc>
            </a:pPr>
            <a:endParaRPr lang="uk-UA" sz="1100" dirty="0">
              <a:solidFill>
                <a:schemeClr val="bg1"/>
              </a:solidFill>
            </a:endParaRPr>
          </a:p>
          <a:p>
            <a:pPr>
              <a:lnSpc>
                <a:spcPct val="100000"/>
              </a:lnSpc>
            </a:pPr>
            <a:endParaRPr lang="uk-UA" sz="1100" dirty="0">
              <a:solidFill>
                <a:schemeClr val="bg1"/>
              </a:solidFill>
            </a:endParaRPr>
          </a:p>
        </p:txBody>
      </p:sp>
      <p:sp>
        <p:nvSpPr>
          <p:cNvPr id="3109"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sX0" fmla="*/ 0 w 6229604"/>
              <a:gd name="csY0" fmla="*/ 0 h 5722227"/>
              <a:gd name="csX1" fmla="*/ 629882 w 6229604"/>
              <a:gd name="csY1" fmla="*/ 0 h 5722227"/>
              <a:gd name="csX2" fmla="*/ 1135172 w 6229604"/>
              <a:gd name="csY2" fmla="*/ 0 h 5722227"/>
              <a:gd name="csX3" fmla="*/ 1951943 w 6229604"/>
              <a:gd name="csY3" fmla="*/ 0 h 5722227"/>
              <a:gd name="csX4" fmla="*/ 2581825 w 6229604"/>
              <a:gd name="csY4" fmla="*/ 0 h 5722227"/>
              <a:gd name="csX5" fmla="*/ 3211707 w 6229604"/>
              <a:gd name="csY5" fmla="*/ 0 h 5722227"/>
              <a:gd name="csX6" fmla="*/ 4028477 w 6229604"/>
              <a:gd name="csY6" fmla="*/ 0 h 5722227"/>
              <a:gd name="csX7" fmla="*/ 4596063 w 6229604"/>
              <a:gd name="csY7" fmla="*/ 0 h 5722227"/>
              <a:gd name="csX8" fmla="*/ 5412834 w 6229604"/>
              <a:gd name="csY8" fmla="*/ 0 h 5722227"/>
              <a:gd name="csX9" fmla="*/ 6229604 w 6229604"/>
              <a:gd name="csY9" fmla="*/ 0 h 5722227"/>
              <a:gd name="csX10" fmla="*/ 6229604 w 6229604"/>
              <a:gd name="csY10" fmla="*/ 635803 h 5722227"/>
              <a:gd name="csX11" fmla="*/ 6229604 w 6229604"/>
              <a:gd name="csY11" fmla="*/ 1271606 h 5722227"/>
              <a:gd name="csX12" fmla="*/ 6229604 w 6229604"/>
              <a:gd name="csY12" fmla="*/ 1964631 h 5722227"/>
              <a:gd name="csX13" fmla="*/ 6229604 w 6229604"/>
              <a:gd name="csY13" fmla="*/ 2428767 h 5722227"/>
              <a:gd name="csX14" fmla="*/ 6229604 w 6229604"/>
              <a:gd name="csY14" fmla="*/ 3064570 h 5722227"/>
              <a:gd name="csX15" fmla="*/ 6229604 w 6229604"/>
              <a:gd name="csY15" fmla="*/ 3700373 h 5722227"/>
              <a:gd name="csX16" fmla="*/ 6229604 w 6229604"/>
              <a:gd name="csY16" fmla="*/ 4336176 h 5722227"/>
              <a:gd name="csX17" fmla="*/ 6229604 w 6229604"/>
              <a:gd name="csY17" fmla="*/ 5029202 h 5722227"/>
              <a:gd name="csX18" fmla="*/ 6229604 w 6229604"/>
              <a:gd name="csY18" fmla="*/ 5722227 h 5722227"/>
              <a:gd name="csX19" fmla="*/ 5475130 w 6229604"/>
              <a:gd name="csY19" fmla="*/ 5722227 h 5722227"/>
              <a:gd name="csX20" fmla="*/ 4907544 w 6229604"/>
              <a:gd name="csY20" fmla="*/ 5722227 h 5722227"/>
              <a:gd name="csX21" fmla="*/ 4090773 w 6229604"/>
              <a:gd name="csY21" fmla="*/ 5722227 h 5722227"/>
              <a:gd name="csX22" fmla="*/ 3398595 w 6229604"/>
              <a:gd name="csY22" fmla="*/ 5722227 h 5722227"/>
              <a:gd name="csX23" fmla="*/ 2831009 w 6229604"/>
              <a:gd name="csY23" fmla="*/ 5722227 h 5722227"/>
              <a:gd name="csX24" fmla="*/ 2138831 w 6229604"/>
              <a:gd name="csY24" fmla="*/ 5722227 h 5722227"/>
              <a:gd name="csX25" fmla="*/ 1633541 w 6229604"/>
              <a:gd name="csY25" fmla="*/ 5722227 h 5722227"/>
              <a:gd name="csX26" fmla="*/ 1128251 w 6229604"/>
              <a:gd name="csY26" fmla="*/ 5722227 h 5722227"/>
              <a:gd name="csX27" fmla="*/ 0 w 6229604"/>
              <a:gd name="csY27" fmla="*/ 5722227 h 5722227"/>
              <a:gd name="csX28" fmla="*/ 0 w 6229604"/>
              <a:gd name="csY28" fmla="*/ 5200869 h 5722227"/>
              <a:gd name="csX29" fmla="*/ 0 w 6229604"/>
              <a:gd name="csY29" fmla="*/ 4450621 h 5722227"/>
              <a:gd name="csX30" fmla="*/ 0 w 6229604"/>
              <a:gd name="csY30" fmla="*/ 3872040 h 5722227"/>
              <a:gd name="csX31" fmla="*/ 0 w 6229604"/>
              <a:gd name="csY31" fmla="*/ 3407904 h 5722227"/>
              <a:gd name="csX32" fmla="*/ 0 w 6229604"/>
              <a:gd name="csY32" fmla="*/ 2714879 h 5722227"/>
              <a:gd name="csX33" fmla="*/ 0 w 6229604"/>
              <a:gd name="csY33" fmla="*/ 2193520 h 5722227"/>
              <a:gd name="csX34" fmla="*/ 0 w 6229604"/>
              <a:gd name="csY34" fmla="*/ 1500495 h 5722227"/>
              <a:gd name="csX35" fmla="*/ 0 w 6229604"/>
              <a:gd name="csY35" fmla="*/ 750248 h 5722227"/>
              <a:gd name="csX36" fmla="*/ 0 w 6229604"/>
              <a:gd name="csY36" fmla="*/ 0 h 5722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66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1F5BCD1-3DE9-6273-01C4-9158E3C1F2EC}"/>
              </a:ext>
            </a:extLst>
          </p:cNvPr>
          <p:cNvSpPr>
            <a:spLocks noGrp="1"/>
          </p:cNvSpPr>
          <p:nvPr>
            <p:ph type="title"/>
          </p:nvPr>
        </p:nvSpPr>
        <p:spPr>
          <a:xfrm>
            <a:off x="6739128" y="638089"/>
            <a:ext cx="4818888" cy="1476801"/>
          </a:xfrm>
        </p:spPr>
        <p:txBody>
          <a:bodyPr anchor="b">
            <a:normAutofit/>
          </a:bodyPr>
          <a:lstStyle/>
          <a:p>
            <a:r>
              <a:rPr lang="uk-UA" sz="5600" dirty="0"/>
              <a:t>Прокуратури</a:t>
            </a:r>
          </a:p>
        </p:txBody>
      </p:sp>
      <p:sp>
        <p:nvSpPr>
          <p:cNvPr id="41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sX0" fmla="*/ 0 w 4114800"/>
              <a:gd name="csY0" fmla="*/ 0 h 18288"/>
              <a:gd name="csX1" fmla="*/ 768096 w 4114800"/>
              <a:gd name="csY1" fmla="*/ 0 h 18288"/>
              <a:gd name="csX2" fmla="*/ 1495044 w 4114800"/>
              <a:gd name="csY2" fmla="*/ 0 h 18288"/>
              <a:gd name="csX3" fmla="*/ 2221992 w 4114800"/>
              <a:gd name="csY3" fmla="*/ 0 h 18288"/>
              <a:gd name="csX4" fmla="*/ 2784348 w 4114800"/>
              <a:gd name="csY4" fmla="*/ 0 h 18288"/>
              <a:gd name="csX5" fmla="*/ 3387852 w 4114800"/>
              <a:gd name="csY5" fmla="*/ 0 h 18288"/>
              <a:gd name="csX6" fmla="*/ 4114800 w 4114800"/>
              <a:gd name="csY6" fmla="*/ 0 h 18288"/>
              <a:gd name="csX7" fmla="*/ 4114800 w 4114800"/>
              <a:gd name="csY7" fmla="*/ 18288 h 18288"/>
              <a:gd name="csX8" fmla="*/ 3429000 w 4114800"/>
              <a:gd name="csY8" fmla="*/ 18288 h 18288"/>
              <a:gd name="csX9" fmla="*/ 2866644 w 4114800"/>
              <a:gd name="csY9" fmla="*/ 18288 h 18288"/>
              <a:gd name="csX10" fmla="*/ 2304288 w 4114800"/>
              <a:gd name="csY10" fmla="*/ 18288 h 18288"/>
              <a:gd name="csX11" fmla="*/ 1577340 w 4114800"/>
              <a:gd name="csY11" fmla="*/ 18288 h 18288"/>
              <a:gd name="csX12" fmla="*/ 973836 w 4114800"/>
              <a:gd name="csY12" fmla="*/ 18288 h 18288"/>
              <a:gd name="csX13" fmla="*/ 0 w 4114800"/>
              <a:gd name="csY13" fmla="*/ 18288 h 18288"/>
              <a:gd name="csX14" fmla="*/ 0 w 4114800"/>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88F34"/>
          </a:solidFill>
          <a:ln w="38100" cap="rnd">
            <a:solidFill>
              <a:srgbClr val="C88F3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325F8F21-220B-FDD5-B4C3-EF38DBDBEFFA}"/>
              </a:ext>
            </a:extLst>
          </p:cNvPr>
          <p:cNvSpPr>
            <a:spLocks noGrp="1"/>
          </p:cNvSpPr>
          <p:nvPr>
            <p:ph idx="1"/>
          </p:nvPr>
        </p:nvSpPr>
        <p:spPr>
          <a:xfrm>
            <a:off x="6720840" y="2664886"/>
            <a:ext cx="4837176" cy="3550789"/>
          </a:xfrm>
        </p:spPr>
        <p:txBody>
          <a:bodyPr anchor="t">
            <a:normAutofit lnSpcReduction="10000"/>
          </a:bodyPr>
          <a:lstStyle/>
          <a:p>
            <a:pPr>
              <a:lnSpc>
                <a:spcPct val="100000"/>
              </a:lnSpc>
            </a:pPr>
            <a:r>
              <a:rPr lang="uk-UA" sz="1600" dirty="0"/>
              <a:t>Єврокомісія радить перетворити Раду прокурорів, що зараз працює на громадських засадах, на повноцінний орган із повною зайнятістю працівників та автономними ресурсами, реформувати всю систему прокурорського самоврядування, серйозно взятися за правову базу та практику їхньої дисциплінарної відповідальності.</a:t>
            </a:r>
          </a:p>
          <a:p>
            <a:pPr>
              <a:lnSpc>
                <a:spcPct val="100000"/>
              </a:lnSpc>
            </a:pPr>
            <a:r>
              <a:rPr lang="uk-UA" sz="1600" dirty="0"/>
              <a:t>Багато уваги приділяється незалежності: ЄК закликає знизити зовнішнє втручання в діяльність прокуратури, реформувати процедуру відбору керівництва на засадах доброчесності, прозорості, професійності та лідерських якостей, а також </a:t>
            </a:r>
            <a:r>
              <a:rPr lang="uk-UA" sz="1600" dirty="0" err="1"/>
              <a:t>деполітизувати</a:t>
            </a:r>
            <a:r>
              <a:rPr lang="uk-UA" sz="1600" dirty="0"/>
              <a:t> посаду генерального прокурора. </a:t>
            </a:r>
          </a:p>
        </p:txBody>
      </p:sp>
      <mc:AlternateContent xmlns:mc="http://schemas.openxmlformats.org/markup-compatibility/2006" xmlns:p14="http://schemas.microsoft.com/office/powerpoint/2010/main">
        <mc:Choice Requires="p14">
          <p:contentPart p14:bwMode="auto" r:id="rId2">
            <p14:nvContentPartPr>
              <p14:cNvPr id="4112" name="Ink 410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4112" name="Ink 410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4098" name="Picture 2" descr="Щодо відновлення ефективної діяльності прокуратури та органів досудового  розслідування - LexInform: Правові та юридичні новини, юридична практика,  коментарі">
            <a:extLst>
              <a:ext uri="{FF2B5EF4-FFF2-40B4-BE49-F238E27FC236}">
                <a16:creationId xmlns:a16="http://schemas.microsoft.com/office/drawing/2014/main" id="{C69AEEBE-4376-3D0D-4A90-023A13ADB36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936" y="1402358"/>
            <a:ext cx="5458968" cy="405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23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6B3DE0C-F725-406E-DE47-2DA14DD2C0B1}"/>
              </a:ext>
            </a:extLst>
          </p:cNvPr>
          <p:cNvSpPr>
            <a:spLocks noGrp="1"/>
          </p:cNvSpPr>
          <p:nvPr>
            <p:ph type="title"/>
          </p:nvPr>
        </p:nvSpPr>
        <p:spPr>
          <a:xfrm>
            <a:off x="838200" y="365125"/>
            <a:ext cx="10515600" cy="1325563"/>
          </a:xfrm>
        </p:spPr>
        <p:txBody>
          <a:bodyPr>
            <a:normAutofit/>
          </a:bodyPr>
          <a:lstStyle/>
          <a:p>
            <a:pPr algn="ctr">
              <a:lnSpc>
                <a:spcPct val="90000"/>
              </a:lnSpc>
            </a:pPr>
            <a:r>
              <a:rPr lang="uk-UA" sz="4600" dirty="0"/>
              <a:t>Повний перегляд юридичної освіти</a:t>
            </a:r>
          </a:p>
        </p:txBody>
      </p:sp>
      <p:sp>
        <p:nvSpPr>
          <p:cNvPr id="3" name="Місце для вмісту 2">
            <a:extLst>
              <a:ext uri="{FF2B5EF4-FFF2-40B4-BE49-F238E27FC236}">
                <a16:creationId xmlns:a16="http://schemas.microsoft.com/office/drawing/2014/main" id="{23B3809D-3CC4-0341-C58F-F1DB0EEFDB53}"/>
              </a:ext>
            </a:extLst>
          </p:cNvPr>
          <p:cNvSpPr>
            <a:spLocks noGrp="1"/>
          </p:cNvSpPr>
          <p:nvPr>
            <p:ph idx="1"/>
          </p:nvPr>
        </p:nvSpPr>
        <p:spPr>
          <a:xfrm>
            <a:off x="838200" y="1929384"/>
            <a:ext cx="10515600" cy="4251960"/>
          </a:xfrm>
        </p:spPr>
        <p:txBody>
          <a:bodyPr>
            <a:normAutofit/>
          </a:bodyPr>
          <a:lstStyle/>
          <a:p>
            <a:pPr>
              <a:lnSpc>
                <a:spcPct val="100000"/>
              </a:lnSpc>
            </a:pPr>
            <a:r>
              <a:rPr lang="ru-RU" sz="2200" dirty="0" err="1"/>
              <a:t>Це</a:t>
            </a:r>
            <a:r>
              <a:rPr lang="ru-RU" sz="2200" dirty="0"/>
              <a:t> і реформа </a:t>
            </a:r>
            <a:r>
              <a:rPr lang="ru-RU" sz="2200" dirty="0" err="1"/>
              <a:t>юридичної</a:t>
            </a:r>
            <a:r>
              <a:rPr lang="ru-RU" sz="2200" dirty="0"/>
              <a:t> </a:t>
            </a:r>
            <a:r>
              <a:rPr lang="ru-RU" sz="2200" dirty="0" err="1"/>
              <a:t>освіти</a:t>
            </a:r>
            <a:r>
              <a:rPr lang="ru-RU" sz="2200" dirty="0"/>
              <a:t>, і </a:t>
            </a:r>
            <a:r>
              <a:rPr lang="ru-RU" sz="2200" dirty="0" err="1"/>
              <a:t>модернізація</a:t>
            </a:r>
            <a:r>
              <a:rPr lang="ru-RU" sz="2200" dirty="0"/>
              <a:t> </a:t>
            </a:r>
            <a:r>
              <a:rPr lang="ru-RU" sz="2200" dirty="0" err="1"/>
              <a:t>Національної</a:t>
            </a:r>
            <a:r>
              <a:rPr lang="ru-RU" sz="2200" dirty="0"/>
              <a:t> </a:t>
            </a:r>
            <a:r>
              <a:rPr lang="ru-RU" sz="2200" dirty="0" err="1"/>
              <a:t>школи</a:t>
            </a:r>
            <a:r>
              <a:rPr lang="ru-RU" sz="2200" dirty="0"/>
              <a:t> </a:t>
            </a:r>
            <a:r>
              <a:rPr lang="ru-RU" sz="2200" dirty="0" err="1"/>
              <a:t>суддів</a:t>
            </a:r>
            <a:r>
              <a:rPr lang="ru-RU" sz="2200" dirty="0"/>
              <a:t>, і реформа </a:t>
            </a:r>
            <a:r>
              <a:rPr lang="ru-RU" sz="2200" dirty="0" err="1"/>
              <a:t>адвокатури</a:t>
            </a:r>
            <a:r>
              <a:rPr lang="ru-RU" sz="2200" dirty="0"/>
              <a:t>, і </a:t>
            </a:r>
            <a:r>
              <a:rPr lang="ru-RU" sz="2200" dirty="0" err="1"/>
              <a:t>зниження</a:t>
            </a:r>
            <a:r>
              <a:rPr lang="ru-RU" sz="2200" dirty="0"/>
              <a:t> </a:t>
            </a:r>
            <a:r>
              <a:rPr lang="ru-RU" sz="2200" dirty="0" err="1"/>
              <a:t>корупції</a:t>
            </a:r>
            <a:r>
              <a:rPr lang="ru-RU" sz="2200" dirty="0"/>
              <a:t> в будь-</a:t>
            </a:r>
            <a:r>
              <a:rPr lang="ru-RU" sz="2200" dirty="0" err="1"/>
              <a:t>яких</a:t>
            </a:r>
            <a:r>
              <a:rPr lang="ru-RU" sz="2200" dirty="0"/>
              <a:t> аспектах доступу до </a:t>
            </a:r>
            <a:r>
              <a:rPr lang="ru-RU" sz="2200" dirty="0" err="1"/>
              <a:t>професії</a:t>
            </a:r>
            <a:r>
              <a:rPr lang="ru-RU" sz="2200" dirty="0"/>
              <a:t>. </a:t>
            </a:r>
          </a:p>
          <a:p>
            <a:pPr>
              <a:lnSpc>
                <a:spcPct val="100000"/>
              </a:lnSpc>
            </a:pPr>
            <a:endParaRPr lang="ru-RU" sz="2200" dirty="0"/>
          </a:p>
          <a:p>
            <a:pPr>
              <a:lnSpc>
                <a:spcPct val="100000"/>
              </a:lnSpc>
            </a:pPr>
            <a:r>
              <a:rPr lang="ru-RU" sz="2200" dirty="0"/>
              <a:t>На </a:t>
            </a:r>
            <a:r>
              <a:rPr lang="ru-RU" sz="2200" dirty="0" err="1"/>
              <a:t>особливу</a:t>
            </a:r>
            <a:r>
              <a:rPr lang="ru-RU" sz="2200" dirty="0"/>
              <a:t> </a:t>
            </a:r>
            <a:r>
              <a:rPr lang="ru-RU" sz="2200" dirty="0" err="1"/>
              <a:t>увагу</a:t>
            </a:r>
            <a:r>
              <a:rPr lang="ru-RU" sz="2200" dirty="0"/>
              <a:t> </a:t>
            </a:r>
            <a:r>
              <a:rPr lang="ru-RU" sz="2200" dirty="0" err="1"/>
              <a:t>народних</a:t>
            </a:r>
            <a:r>
              <a:rPr lang="ru-RU" sz="2200" dirty="0"/>
              <a:t> </a:t>
            </a:r>
            <a:r>
              <a:rPr lang="ru-RU" sz="2200" dirty="0" err="1"/>
              <a:t>депутатів</a:t>
            </a:r>
            <a:r>
              <a:rPr lang="ru-RU" sz="2200" dirty="0"/>
              <a:t> </a:t>
            </a:r>
            <a:r>
              <a:rPr lang="ru-RU" sz="2200" dirty="0" err="1"/>
              <a:t>заслуговує</a:t>
            </a:r>
            <a:r>
              <a:rPr lang="ru-RU" sz="2200" dirty="0"/>
              <a:t> </a:t>
            </a:r>
            <a:r>
              <a:rPr lang="ru-RU" sz="2200" dirty="0" err="1"/>
              <a:t>перелік</a:t>
            </a:r>
            <a:r>
              <a:rPr lang="ru-RU" sz="2200" dirty="0"/>
              <a:t> </a:t>
            </a:r>
            <a:r>
              <a:rPr lang="ru-RU" sz="2200" dirty="0" err="1"/>
              <a:t>законів</a:t>
            </a:r>
            <a:r>
              <a:rPr lang="ru-RU" sz="2200" dirty="0"/>
              <a:t>, </a:t>
            </a:r>
            <a:r>
              <a:rPr lang="ru-RU" sz="2200" dirty="0" err="1"/>
              <a:t>які</a:t>
            </a:r>
            <a:r>
              <a:rPr lang="ru-RU" sz="2200" dirty="0"/>
              <a:t> </a:t>
            </a:r>
            <a:r>
              <a:rPr lang="ru-RU" sz="2200" dirty="0" err="1"/>
              <a:t>рекомендує</a:t>
            </a:r>
            <a:r>
              <a:rPr lang="ru-RU" sz="2200" dirty="0"/>
              <a:t> нам </a:t>
            </a:r>
            <a:r>
              <a:rPr lang="ru-RU" sz="2200" dirty="0" err="1"/>
              <a:t>ухвалити</a:t>
            </a:r>
            <a:r>
              <a:rPr lang="ru-RU" sz="2200" dirty="0"/>
              <a:t> </a:t>
            </a:r>
            <a:r>
              <a:rPr lang="ru-RU" sz="2200" dirty="0" err="1"/>
              <a:t>Єврокомісія</a:t>
            </a:r>
            <a:r>
              <a:rPr lang="ru-RU" sz="2200" dirty="0"/>
              <a:t>. </a:t>
            </a:r>
            <a:r>
              <a:rPr lang="ru-RU" sz="2200" dirty="0" err="1"/>
              <a:t>Це</a:t>
            </a:r>
            <a:r>
              <a:rPr lang="ru-RU" sz="2200" dirty="0"/>
              <a:t> </a:t>
            </a:r>
            <a:r>
              <a:rPr lang="ru-RU" sz="2200" dirty="0" err="1"/>
              <a:t>законодавство</a:t>
            </a:r>
            <a:r>
              <a:rPr lang="ru-RU" sz="2200" dirty="0"/>
              <a:t> про </a:t>
            </a:r>
            <a:r>
              <a:rPr lang="ru-RU" sz="2200" dirty="0" err="1"/>
              <a:t>дистанційні</a:t>
            </a:r>
            <a:r>
              <a:rPr lang="ru-RU" sz="2200" dirty="0"/>
              <a:t> </a:t>
            </a:r>
            <a:r>
              <a:rPr lang="ru-RU" sz="2200" dirty="0" err="1"/>
              <a:t>судові</a:t>
            </a:r>
            <a:r>
              <a:rPr lang="ru-RU" sz="2200" dirty="0"/>
              <a:t> </a:t>
            </a:r>
            <a:r>
              <a:rPr lang="ru-RU" sz="2200" dirty="0" err="1"/>
              <a:t>засідання</a:t>
            </a:r>
            <a:r>
              <a:rPr lang="ru-RU" sz="2200" dirty="0"/>
              <a:t>, про </a:t>
            </a:r>
            <a:r>
              <a:rPr lang="ru-RU" sz="2200" dirty="0" err="1"/>
              <a:t>виконання</a:t>
            </a:r>
            <a:r>
              <a:rPr lang="ru-RU" sz="2200" dirty="0"/>
              <a:t> </a:t>
            </a:r>
            <a:r>
              <a:rPr lang="ru-RU" sz="2200" dirty="0" err="1"/>
              <a:t>судових</a:t>
            </a:r>
            <a:r>
              <a:rPr lang="ru-RU" sz="2200" dirty="0"/>
              <a:t> </a:t>
            </a:r>
            <a:r>
              <a:rPr lang="ru-RU" sz="2200" dirty="0" err="1"/>
              <a:t>рішень</a:t>
            </a:r>
            <a:r>
              <a:rPr lang="ru-RU" sz="2200" dirty="0"/>
              <a:t> та </a:t>
            </a:r>
            <a:r>
              <a:rPr lang="ru-RU" sz="2200" dirty="0" err="1"/>
              <a:t>приватних</a:t>
            </a:r>
            <a:r>
              <a:rPr lang="ru-RU" sz="2200" dirty="0"/>
              <a:t> </a:t>
            </a:r>
            <a:r>
              <a:rPr lang="ru-RU" sz="2200" dirty="0" err="1"/>
              <a:t>виконавців</a:t>
            </a:r>
            <a:r>
              <a:rPr lang="ru-RU" sz="2200" dirty="0"/>
              <a:t>, </a:t>
            </a:r>
            <a:r>
              <a:rPr lang="ru-RU" sz="2200" dirty="0" err="1"/>
              <a:t>зміни</a:t>
            </a:r>
            <a:r>
              <a:rPr lang="ru-RU" sz="2200" dirty="0"/>
              <a:t> до </a:t>
            </a:r>
            <a:r>
              <a:rPr lang="ru-RU" sz="2200" dirty="0" err="1"/>
              <a:t>Кримінального</a:t>
            </a:r>
            <a:r>
              <a:rPr lang="ru-RU" sz="2200" dirty="0"/>
              <a:t> кодексу </a:t>
            </a:r>
            <a:r>
              <a:rPr lang="ru-RU" sz="2200" dirty="0" err="1"/>
              <a:t>щодо</a:t>
            </a:r>
            <a:r>
              <a:rPr lang="ru-RU" sz="2200" dirty="0"/>
              <a:t> </a:t>
            </a:r>
            <a:r>
              <a:rPr lang="ru-RU" sz="2200" dirty="0" err="1"/>
              <a:t>міжнародних</a:t>
            </a:r>
            <a:r>
              <a:rPr lang="ru-RU" sz="2200" dirty="0"/>
              <a:t> </a:t>
            </a:r>
            <a:r>
              <a:rPr lang="ru-RU" sz="2200" dirty="0" err="1"/>
              <a:t>злочинів</a:t>
            </a:r>
            <a:r>
              <a:rPr lang="ru-RU" sz="2200" dirty="0"/>
              <a:t>, </a:t>
            </a:r>
            <a:r>
              <a:rPr lang="ru-RU" sz="2200" dirty="0" err="1"/>
              <a:t>зміни</a:t>
            </a:r>
            <a:r>
              <a:rPr lang="ru-RU" sz="2200" dirty="0"/>
              <a:t> до </a:t>
            </a:r>
            <a:r>
              <a:rPr lang="ru-RU" sz="2200" dirty="0" err="1"/>
              <a:t>Кримінального</a:t>
            </a:r>
            <a:r>
              <a:rPr lang="ru-RU" sz="2200" dirty="0"/>
              <a:t> </a:t>
            </a:r>
            <a:r>
              <a:rPr lang="ru-RU" sz="2200" dirty="0" err="1"/>
              <a:t>процесуального</a:t>
            </a:r>
            <a:r>
              <a:rPr lang="ru-RU" sz="2200" dirty="0"/>
              <a:t> кодексу </a:t>
            </a:r>
            <a:r>
              <a:rPr lang="ru-RU" sz="2200" dirty="0" err="1"/>
              <a:t>щодо</a:t>
            </a:r>
            <a:r>
              <a:rPr lang="ru-RU" sz="2200" dirty="0"/>
              <a:t> </a:t>
            </a:r>
            <a:r>
              <a:rPr lang="ru-RU" sz="2200" dirty="0" err="1"/>
              <a:t>процесуальних</a:t>
            </a:r>
            <a:r>
              <a:rPr lang="ru-RU" sz="2200" dirty="0"/>
              <a:t> </a:t>
            </a:r>
            <a:r>
              <a:rPr lang="ru-RU" sz="2200" dirty="0" err="1"/>
              <a:t>зловживань</a:t>
            </a:r>
            <a:r>
              <a:rPr lang="ru-RU" sz="2200" dirty="0"/>
              <a:t> </a:t>
            </a:r>
            <a:r>
              <a:rPr lang="ru-RU" sz="2200" dirty="0" err="1"/>
              <a:t>судді</a:t>
            </a:r>
            <a:r>
              <a:rPr lang="ru-RU" sz="2200" dirty="0"/>
              <a:t>. </a:t>
            </a:r>
            <a:r>
              <a:rPr lang="ru-RU" sz="2200" dirty="0" err="1"/>
              <a:t>Деякі</a:t>
            </a:r>
            <a:r>
              <a:rPr lang="ru-RU" sz="2200" dirty="0"/>
              <a:t> з </a:t>
            </a:r>
            <a:r>
              <a:rPr lang="ru-RU" sz="2200" dirty="0" err="1"/>
              <a:t>цих</a:t>
            </a:r>
            <a:r>
              <a:rPr lang="ru-RU" sz="2200" dirty="0"/>
              <a:t> </a:t>
            </a:r>
            <a:r>
              <a:rPr lang="ru-RU" sz="2200" dirty="0" err="1"/>
              <a:t>законопроєктів</a:t>
            </a:r>
            <a:r>
              <a:rPr lang="ru-RU" sz="2200" dirty="0"/>
              <a:t> уже давно лежать в </a:t>
            </a:r>
            <a:r>
              <a:rPr lang="ru-RU" sz="2200" dirty="0" err="1"/>
              <a:t>парламенті</a:t>
            </a:r>
            <a:r>
              <a:rPr lang="ru-RU" sz="2200" dirty="0"/>
              <a:t> й </a:t>
            </a:r>
            <a:r>
              <a:rPr lang="ru-RU" sz="2200" dirty="0" err="1"/>
              <a:t>навіть</a:t>
            </a:r>
            <a:r>
              <a:rPr lang="ru-RU" sz="2200" dirty="0"/>
              <a:t> </a:t>
            </a:r>
            <a:r>
              <a:rPr lang="ru-RU" sz="2200" dirty="0" err="1"/>
              <a:t>проголосовані</a:t>
            </a:r>
            <a:r>
              <a:rPr lang="ru-RU" sz="2200" dirty="0"/>
              <a:t> у </a:t>
            </a:r>
            <a:r>
              <a:rPr lang="ru-RU" sz="2200" dirty="0" err="1"/>
              <a:t>першому</a:t>
            </a:r>
            <a:r>
              <a:rPr lang="ru-RU" sz="2200" dirty="0"/>
              <a:t> </a:t>
            </a:r>
            <a:r>
              <a:rPr lang="ru-RU" sz="2200" dirty="0" err="1"/>
              <a:t>читанні</a:t>
            </a:r>
            <a:r>
              <a:rPr lang="ru-RU" sz="2200" dirty="0"/>
              <a:t>. </a:t>
            </a:r>
            <a:endParaRPr lang="uk-UA" sz="2200" dirty="0"/>
          </a:p>
        </p:txBody>
      </p:sp>
    </p:spTree>
    <p:extLst>
      <p:ext uri="{BB962C8B-B14F-4D97-AF65-F5344CB8AC3E}">
        <p14:creationId xmlns:p14="http://schemas.microsoft.com/office/powerpoint/2010/main" val="409675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2C8B1E1-E1B9-A2C3-3B56-DCACEE106CA3}"/>
              </a:ext>
            </a:extLst>
          </p:cNvPr>
          <p:cNvSpPr>
            <a:spLocks noGrp="1"/>
          </p:cNvSpPr>
          <p:nvPr>
            <p:ph type="title"/>
          </p:nvPr>
        </p:nvSpPr>
        <p:spPr>
          <a:xfrm>
            <a:off x="640080" y="325369"/>
            <a:ext cx="4368602" cy="1956841"/>
          </a:xfrm>
        </p:spPr>
        <p:txBody>
          <a:bodyPr anchor="b">
            <a:normAutofit/>
          </a:bodyPr>
          <a:lstStyle/>
          <a:p>
            <a:pPr>
              <a:lnSpc>
                <a:spcPct val="90000"/>
              </a:lnSpc>
            </a:pPr>
            <a:r>
              <a:rPr lang="uk-UA" sz="6600"/>
              <a:t>Римський статут</a:t>
            </a:r>
          </a:p>
        </p:txBody>
      </p:sp>
      <p:sp>
        <p:nvSpPr>
          <p:cNvPr id="512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sX0" fmla="*/ 0 w 3931920"/>
              <a:gd name="csY0" fmla="*/ 0 h 27432"/>
              <a:gd name="csX1" fmla="*/ 733958 w 3931920"/>
              <a:gd name="csY1" fmla="*/ 0 h 27432"/>
              <a:gd name="csX2" fmla="*/ 1428598 w 3931920"/>
              <a:gd name="csY2" fmla="*/ 0 h 27432"/>
              <a:gd name="csX3" fmla="*/ 2123237 w 3931920"/>
              <a:gd name="csY3" fmla="*/ 0 h 27432"/>
              <a:gd name="csX4" fmla="*/ 2660599 w 3931920"/>
              <a:gd name="csY4" fmla="*/ 0 h 27432"/>
              <a:gd name="csX5" fmla="*/ 3237281 w 3931920"/>
              <a:gd name="csY5" fmla="*/ 0 h 27432"/>
              <a:gd name="csX6" fmla="*/ 3931920 w 3931920"/>
              <a:gd name="csY6" fmla="*/ 0 h 27432"/>
              <a:gd name="csX7" fmla="*/ 3931920 w 3931920"/>
              <a:gd name="csY7" fmla="*/ 27432 h 27432"/>
              <a:gd name="csX8" fmla="*/ 3276600 w 3931920"/>
              <a:gd name="csY8" fmla="*/ 27432 h 27432"/>
              <a:gd name="csX9" fmla="*/ 2739238 w 3931920"/>
              <a:gd name="csY9" fmla="*/ 27432 h 27432"/>
              <a:gd name="csX10" fmla="*/ 2201875 w 3931920"/>
              <a:gd name="csY10" fmla="*/ 27432 h 27432"/>
              <a:gd name="csX11" fmla="*/ 1507236 w 3931920"/>
              <a:gd name="csY11" fmla="*/ 27432 h 27432"/>
              <a:gd name="csX12" fmla="*/ 930554 w 3931920"/>
              <a:gd name="csY12" fmla="*/ 27432 h 27432"/>
              <a:gd name="csX13" fmla="*/ 0 w 3931920"/>
              <a:gd name="csY13" fmla="*/ 27432 h 27432"/>
              <a:gd name="csX14" fmla="*/ 0 w 3931920"/>
              <a:gd name="csY14"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1F842A86-DA29-C6F1-DE3B-A135CF092664}"/>
              </a:ext>
            </a:extLst>
          </p:cNvPr>
          <p:cNvSpPr>
            <a:spLocks noGrp="1"/>
          </p:cNvSpPr>
          <p:nvPr>
            <p:ph idx="1"/>
          </p:nvPr>
        </p:nvSpPr>
        <p:spPr>
          <a:xfrm>
            <a:off x="640080" y="2872898"/>
            <a:ext cx="4243589" cy="3985101"/>
          </a:xfrm>
        </p:spPr>
        <p:txBody>
          <a:bodyPr>
            <a:normAutofit lnSpcReduction="10000"/>
          </a:bodyPr>
          <a:lstStyle/>
          <a:p>
            <a:pPr>
              <a:lnSpc>
                <a:spcPct val="100000"/>
              </a:lnSpc>
            </a:pPr>
            <a:r>
              <a:rPr lang="uk-UA" sz="2000" dirty="0"/>
              <a:t>Україні необхідно ратифікувати Римський статут Міжнародного кримінального суду.</a:t>
            </a:r>
          </a:p>
          <a:p>
            <a:pPr>
              <a:lnSpc>
                <a:spcPct val="100000"/>
              </a:lnSpc>
            </a:pPr>
            <a:r>
              <a:rPr lang="uk-UA" sz="2000" dirty="0"/>
              <a:t>Це – давнє невиконане зобов’язання України ще від часів Угоди про асоціацію, тож не дивно, що Римський статут згадують у висновку декілька разів у дуже різноманітних розділах. До слова, набуття повноправного членства у ЄС без виконання цієї вимоги є однозначно неможливим.</a:t>
            </a:r>
          </a:p>
        </p:txBody>
      </p:sp>
      <p:pic>
        <p:nvPicPr>
          <p:cNvPr id="5122" name="Picture 2" descr="Європарламентарі закликали Україну прийняти Римський статут, - ВІДЕО -  iPress.ua">
            <a:extLst>
              <a:ext uri="{FF2B5EF4-FFF2-40B4-BE49-F238E27FC236}">
                <a16:creationId xmlns:a16="http://schemas.microsoft.com/office/drawing/2014/main" id="{909429EE-6D19-B7BB-E039-8870678AC8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29" r="2153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50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71BDC4D-B910-5D4B-DCC2-C0AC2F667D86}"/>
              </a:ext>
            </a:extLst>
          </p:cNvPr>
          <p:cNvSpPr>
            <a:spLocks noGrp="1"/>
          </p:cNvSpPr>
          <p:nvPr>
            <p:ph type="title"/>
          </p:nvPr>
        </p:nvSpPr>
        <p:spPr>
          <a:xfrm>
            <a:off x="838200" y="365125"/>
            <a:ext cx="10515600" cy="1325563"/>
          </a:xfrm>
        </p:spPr>
        <p:txBody>
          <a:bodyPr>
            <a:normAutofit/>
          </a:bodyPr>
          <a:lstStyle/>
          <a:p>
            <a:pPr algn="ctr">
              <a:lnSpc>
                <a:spcPct val="90000"/>
              </a:lnSpc>
            </a:pPr>
            <a:r>
              <a:rPr lang="ru-RU" sz="4100" dirty="0" err="1"/>
              <a:t>Боротьба</a:t>
            </a:r>
            <a:r>
              <a:rPr lang="ru-RU" sz="4100" dirty="0"/>
              <a:t> з </a:t>
            </a:r>
            <a:r>
              <a:rPr lang="ru-RU" sz="4100" dirty="0" err="1"/>
              <a:t>корупцією</a:t>
            </a:r>
            <a:r>
              <a:rPr lang="ru-RU" sz="4100" dirty="0"/>
              <a:t> та </a:t>
            </a:r>
            <a:r>
              <a:rPr lang="ru-RU" sz="4100" dirty="0" err="1"/>
              <a:t>правоохоронні</a:t>
            </a:r>
            <a:r>
              <a:rPr lang="ru-RU" sz="4100" dirty="0"/>
              <a:t> </a:t>
            </a:r>
            <a:r>
              <a:rPr lang="ru-RU" sz="4100" dirty="0" err="1"/>
              <a:t>органи</a:t>
            </a:r>
            <a:endParaRPr lang="uk-UA" sz="4100" dirty="0"/>
          </a:p>
        </p:txBody>
      </p:sp>
      <p:sp>
        <p:nvSpPr>
          <p:cNvPr id="3" name="Місце для вмісту 2">
            <a:extLst>
              <a:ext uri="{FF2B5EF4-FFF2-40B4-BE49-F238E27FC236}">
                <a16:creationId xmlns:a16="http://schemas.microsoft.com/office/drawing/2014/main" id="{DCB1270C-93C7-7949-E1FA-BFF0B663DACB}"/>
              </a:ext>
            </a:extLst>
          </p:cNvPr>
          <p:cNvSpPr>
            <a:spLocks noGrp="1"/>
          </p:cNvSpPr>
          <p:nvPr>
            <p:ph idx="1"/>
          </p:nvPr>
        </p:nvSpPr>
        <p:spPr>
          <a:xfrm>
            <a:off x="838200" y="1929384"/>
            <a:ext cx="10515600" cy="4251960"/>
          </a:xfrm>
        </p:spPr>
        <p:txBody>
          <a:bodyPr>
            <a:normAutofit/>
          </a:bodyPr>
          <a:lstStyle/>
          <a:p>
            <a:pPr>
              <a:lnSpc>
                <a:spcPct val="100000"/>
              </a:lnSpc>
            </a:pPr>
            <a:r>
              <a:rPr lang="uk-UA" sz="2200"/>
              <a:t>Хоча Єврокомісія і відзначила наші успіхи у створенні антикорупційної інфраструктури та її помітної активності протягом останнього року, тут вистачає і короткострокових, і стратегічних завдань.</a:t>
            </a:r>
          </a:p>
          <a:p>
            <a:pPr>
              <a:lnSpc>
                <a:spcPct val="100000"/>
              </a:lnSpc>
            </a:pPr>
            <a:endParaRPr lang="uk-UA" sz="2200"/>
          </a:p>
          <a:p>
            <a:pPr>
              <a:lnSpc>
                <a:spcPct val="100000"/>
              </a:lnSpc>
            </a:pPr>
            <a:r>
              <a:rPr lang="uk-UA" sz="2200"/>
              <a:t>Один із пріоритетів, виділених Єврокомісією на найближчий рік – це зміна процедури відбору на керівні посади у Спеціалізованій антикорупційній прокуратурі (САП). Її радять проводити за тими ж правилами, за якими обирають керівництво Національного антикорупційного бюро (НАБУ) та Національного агентства з питань запобігання корупції (НАЗК) – тобто, зокрема, за участю експертів, призначених міжнародними партнерами.</a:t>
            </a:r>
          </a:p>
        </p:txBody>
      </p:sp>
    </p:spTree>
    <p:extLst>
      <p:ext uri="{BB962C8B-B14F-4D97-AF65-F5344CB8AC3E}">
        <p14:creationId xmlns:p14="http://schemas.microsoft.com/office/powerpoint/2010/main" val="3830438476"/>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190</TotalTime>
  <Words>1263</Words>
  <Application>Microsoft Office PowerPoint</Application>
  <PresentationFormat>Широкий екран</PresentationFormat>
  <Paragraphs>44</Paragraphs>
  <Slides>12</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12</vt:i4>
      </vt:variant>
    </vt:vector>
  </HeadingPairs>
  <TitlesOfParts>
    <vt:vector size="18" baseType="lpstr">
      <vt:lpstr>Arial</vt:lpstr>
      <vt:lpstr>fira sans</vt:lpstr>
      <vt:lpstr>Modern Love</vt:lpstr>
      <vt:lpstr>Roboto Condensed</vt:lpstr>
      <vt:lpstr>The Hand</vt:lpstr>
      <vt:lpstr>SketchyVTI</vt:lpstr>
      <vt:lpstr>Відносини Україна-ЄС: проблеми та перспективи</vt:lpstr>
      <vt:lpstr>Сучасні складнощі</vt:lpstr>
      <vt:lpstr>Презентація PowerPoint</vt:lpstr>
      <vt:lpstr>Судова система</vt:lpstr>
      <vt:lpstr>Презентація PowerPoint</vt:lpstr>
      <vt:lpstr>Прокуратури</vt:lpstr>
      <vt:lpstr>Повний перегляд юридичної освіти</vt:lpstr>
      <vt:lpstr>Римський статут</vt:lpstr>
      <vt:lpstr>Боротьба з корупцією та правоохоронні органи</vt:lpstr>
      <vt:lpstr>Презентація PowerPoint</vt:lpstr>
      <vt:lpstr>Свобода слова</vt:lpstr>
      <vt:lpstr>Інші положення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Відносини Україна-ЄС: проблеми та перспективи</dc:title>
  <dc:creator>Ія Пелех</dc:creator>
  <cp:lastModifiedBy>Ія Пелех</cp:lastModifiedBy>
  <cp:revision>1</cp:revision>
  <dcterms:created xsi:type="dcterms:W3CDTF">2023-11-28T16:05:50Z</dcterms:created>
  <dcterms:modified xsi:type="dcterms:W3CDTF">2026-02-23T14:32:30Z</dcterms:modified>
</cp:coreProperties>
</file>