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Funnel Sans" panose="020B0604020202020204" charset="0"/>
      <p:regular r:id="rId13"/>
    </p:embeddedFont>
    <p:embeddedFont>
      <p:font typeface="Mona Sans Semi Bold" panose="020B0604020202020204" charset="-18"/>
      <p:regular r:id="rId14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2" d="100"/>
          <a:sy n="62" d="100"/>
        </p:scale>
        <p:origin x="984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Ія Пелех" userId="235b8121fc54d418" providerId="LiveId" clId="{778ACC3E-DA86-4D30-B082-D4A3E38D1AE8}"/>
    <pc:docChg chg="modSld">
      <pc:chgData name="Ія Пелех" userId="235b8121fc54d418" providerId="LiveId" clId="{778ACC3E-DA86-4D30-B082-D4A3E38D1AE8}" dt="2025-11-23T21:14:25.909" v="6" actId="1076"/>
      <pc:docMkLst>
        <pc:docMk/>
      </pc:docMkLst>
      <pc:sldChg chg="modSp mod">
        <pc:chgData name="Ія Пелех" userId="235b8121fc54d418" providerId="LiveId" clId="{778ACC3E-DA86-4D30-B082-D4A3E38D1AE8}" dt="2025-11-23T21:14:03.137" v="0" actId="1076"/>
        <pc:sldMkLst>
          <pc:docMk/>
          <pc:sldMk cId="0" sldId="257"/>
        </pc:sldMkLst>
        <pc:spChg chg="mod">
          <ac:chgData name="Ія Пелех" userId="235b8121fc54d418" providerId="LiveId" clId="{778ACC3E-DA86-4D30-B082-D4A3E38D1AE8}" dt="2025-11-23T21:14:03.137" v="0" actId="1076"/>
          <ac:spMkLst>
            <pc:docMk/>
            <pc:sldMk cId="0" sldId="257"/>
            <ac:spMk id="17" creationId="{00000000-0000-0000-0000-000000000000}"/>
          </ac:spMkLst>
        </pc:spChg>
      </pc:sldChg>
      <pc:sldChg chg="modSp mod">
        <pc:chgData name="Ія Пелех" userId="235b8121fc54d418" providerId="LiveId" clId="{778ACC3E-DA86-4D30-B082-D4A3E38D1AE8}" dt="2025-11-23T21:14:25.909" v="6" actId="1076"/>
        <pc:sldMkLst>
          <pc:docMk/>
          <pc:sldMk cId="0" sldId="262"/>
        </pc:sldMkLst>
        <pc:spChg chg="mod">
          <ac:chgData name="Ія Пелех" userId="235b8121fc54d418" providerId="LiveId" clId="{778ACC3E-DA86-4D30-B082-D4A3E38D1AE8}" dt="2025-11-23T21:14:18.636" v="3" actId="1076"/>
          <ac:spMkLst>
            <pc:docMk/>
            <pc:sldMk cId="0" sldId="262"/>
            <ac:spMk id="5" creationId="{00000000-0000-0000-0000-000000000000}"/>
          </ac:spMkLst>
        </pc:spChg>
        <pc:spChg chg="mod">
          <ac:chgData name="Ія Пелех" userId="235b8121fc54d418" providerId="LiveId" clId="{778ACC3E-DA86-4D30-B082-D4A3E38D1AE8}" dt="2025-11-23T21:14:25.909" v="6" actId="1076"/>
          <ac:spMkLst>
            <pc:docMk/>
            <pc:sldMk cId="0" sldId="262"/>
            <ac:spMk id="8" creationId="{00000000-0000-0000-0000-000000000000}"/>
          </ac:spMkLst>
        </pc:spChg>
        <pc:picChg chg="mod">
          <ac:chgData name="Ія Пелех" userId="235b8121fc54d418" providerId="LiveId" clId="{778ACC3E-DA86-4D30-B082-D4A3E38D1AE8}" dt="2025-11-23T21:14:15.521" v="2" actId="1076"/>
          <ac:picMkLst>
            <pc:docMk/>
            <pc:sldMk cId="0" sldId="262"/>
            <ac:picMk id="4" creationId="{00000000-0000-0000-0000-000000000000}"/>
          </ac:picMkLst>
        </pc:picChg>
        <pc:picChg chg="mod">
          <ac:chgData name="Ія Пелех" userId="235b8121fc54d418" providerId="LiveId" clId="{778ACC3E-DA86-4D30-B082-D4A3E38D1AE8}" dt="2025-11-23T21:14:22.640" v="5" actId="1076"/>
          <ac:picMkLst>
            <pc:docMk/>
            <pc:sldMk cId="0" sldId="262"/>
            <ac:picMk id="7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854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73B48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155746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Система ООН із захисту прав людини: Всебічний Огляд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622244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Організація Об'єднаних Націй є центральним актором у глобальному захисті прав людини. Ця презентація надасть всебічний огляд ключових органів та механізмів ООН, що працюють над забезпеченням прав і свобод для всіх.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21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2345" y="520303"/>
            <a:ext cx="7410926" cy="591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Майбутнє Захисту Прав Людини</a:t>
            </a:r>
            <a:endParaRPr lang="en-US" sz="3700" dirty="0"/>
          </a:p>
        </p:txBody>
      </p:sp>
      <p:sp>
        <p:nvSpPr>
          <p:cNvPr id="4" name="Text 1"/>
          <p:cNvSpPr/>
          <p:nvPr/>
        </p:nvSpPr>
        <p:spPr>
          <a:xfrm>
            <a:off x="946190" y="1608415"/>
            <a:ext cx="7535466" cy="605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373B48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"Права людини – це права людини кожного. І вони не просто бажані – вони є основою миру та безпеки."</a:t>
            </a:r>
            <a:endParaRPr lang="en-US" sz="1450" dirty="0"/>
          </a:p>
        </p:txBody>
      </p:sp>
      <p:sp>
        <p:nvSpPr>
          <p:cNvPr id="5" name="Text 2"/>
          <p:cNvSpPr/>
          <p:nvPr/>
        </p:nvSpPr>
        <p:spPr>
          <a:xfrm>
            <a:off x="946190" y="2426613"/>
            <a:ext cx="7535466" cy="302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— Антоніу Гутерреш, Генеральний секретар ООН</a:t>
            </a:r>
            <a:endParaRPr lang="en-US" sz="1450" dirty="0"/>
          </a:p>
        </p:txBody>
      </p:sp>
      <p:sp>
        <p:nvSpPr>
          <p:cNvPr id="6" name="Shape 3"/>
          <p:cNvSpPr/>
          <p:nvPr/>
        </p:nvSpPr>
        <p:spPr>
          <a:xfrm>
            <a:off x="662345" y="1395532"/>
            <a:ext cx="22860" cy="1546622"/>
          </a:xfrm>
          <a:prstGeom prst="rect">
            <a:avLst/>
          </a:prstGeom>
          <a:solidFill>
            <a:srgbClr val="373B48"/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345" y="3155037"/>
            <a:ext cx="567690" cy="114300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419225" y="3344228"/>
            <a:ext cx="2554605" cy="295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Адаптація до Викликів</a:t>
            </a:r>
            <a:endParaRPr lang="en-US" sz="1850" dirty="0"/>
          </a:p>
        </p:txBody>
      </p:sp>
      <p:sp>
        <p:nvSpPr>
          <p:cNvPr id="9" name="Text 5"/>
          <p:cNvSpPr/>
          <p:nvPr/>
        </p:nvSpPr>
        <p:spPr>
          <a:xfrm>
            <a:off x="1419225" y="3753326"/>
            <a:ext cx="7062430" cy="605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Система ООН постійно адаптується до нових викликів, таких як зміни клімату, цифрові права та глобальні кризи.</a:t>
            </a:r>
            <a:endParaRPr lang="en-US" sz="14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190" y="4737021"/>
            <a:ext cx="567690" cy="114300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703070" y="4926211"/>
            <a:ext cx="2449354" cy="295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Посилення Співпраці</a:t>
            </a:r>
            <a:endParaRPr lang="en-US" sz="1850" dirty="0"/>
          </a:p>
        </p:txBody>
      </p:sp>
      <p:sp>
        <p:nvSpPr>
          <p:cNvPr id="12" name="Text 7"/>
          <p:cNvSpPr/>
          <p:nvPr/>
        </p:nvSpPr>
        <p:spPr>
          <a:xfrm>
            <a:off x="1703070" y="5335310"/>
            <a:ext cx="6778585" cy="605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Важливість співпраці між державами, громадянським суспільством та міжнародними організаціями зростає.</a:t>
            </a:r>
            <a:endParaRPr lang="en-US" sz="14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035" y="6319004"/>
            <a:ext cx="567690" cy="114300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986915" y="6508194"/>
            <a:ext cx="2365415" cy="295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Освіта та Просвіта</a:t>
            </a:r>
            <a:endParaRPr lang="en-US" sz="1850" dirty="0"/>
          </a:p>
        </p:txBody>
      </p:sp>
      <p:sp>
        <p:nvSpPr>
          <p:cNvPr id="15" name="Text 9"/>
          <p:cNvSpPr/>
          <p:nvPr/>
        </p:nvSpPr>
        <p:spPr>
          <a:xfrm>
            <a:off x="1986915" y="6917293"/>
            <a:ext cx="6494740" cy="605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Продовження освіти та підвищення обізнаності про права людини є фундаментальним для їх захисту.</a:t>
            </a:r>
            <a:endParaRPr lang="en-US" sz="1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2449" y="426125"/>
            <a:ext cx="4718209" cy="4842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0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Рада ООН з прав людини</a:t>
            </a:r>
            <a:endParaRPr lang="en-US" sz="3050" dirty="0"/>
          </a:p>
        </p:txBody>
      </p:sp>
      <p:sp>
        <p:nvSpPr>
          <p:cNvPr id="3" name="Text 1"/>
          <p:cNvSpPr/>
          <p:nvPr/>
        </p:nvSpPr>
        <p:spPr>
          <a:xfrm>
            <a:off x="542449" y="1282184"/>
            <a:ext cx="6583680" cy="7440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Рада ООН з прав людини, заснована у 2006 році на базі Комісії ООН з прав людини, є головним міжурядовим органом у системі ООН, відповідальним за зміцнення та захист прав людини в усьому світі.</a:t>
            </a:r>
            <a:endParaRPr lang="en-US" sz="1200" dirty="0"/>
          </a:p>
        </p:txBody>
      </p:sp>
      <p:sp>
        <p:nvSpPr>
          <p:cNvPr id="4" name="Shape 2"/>
          <p:cNvSpPr/>
          <p:nvPr/>
        </p:nvSpPr>
        <p:spPr>
          <a:xfrm>
            <a:off x="542449" y="2200513"/>
            <a:ext cx="6583680" cy="1248489"/>
          </a:xfrm>
          <a:prstGeom prst="roundRect">
            <a:avLst>
              <a:gd name="adj" fmla="val 8789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8CACF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5" name="Shape 3"/>
          <p:cNvSpPr/>
          <p:nvPr/>
        </p:nvSpPr>
        <p:spPr>
          <a:xfrm>
            <a:off x="519589" y="2200513"/>
            <a:ext cx="91440" cy="1248489"/>
          </a:xfrm>
          <a:prstGeom prst="roundRect">
            <a:avLst>
              <a:gd name="adj" fmla="val 71191"/>
            </a:avLst>
          </a:prstGeom>
          <a:solidFill>
            <a:srgbClr val="373B48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6" name="Text 4"/>
          <p:cNvSpPr/>
          <p:nvPr/>
        </p:nvSpPr>
        <p:spPr>
          <a:xfrm>
            <a:off x="788789" y="2378273"/>
            <a:ext cx="1937385" cy="242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Мандат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788789" y="2775228"/>
            <a:ext cx="6159579" cy="4960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Здійснює загальні дослідження, готує рекомендації та проекти міжнародно-правових актів у сфері захисту прав людини.</a:t>
            </a:r>
            <a:endParaRPr lang="en-US" sz="1200" dirty="0"/>
          </a:p>
        </p:txBody>
      </p:sp>
      <p:sp>
        <p:nvSpPr>
          <p:cNvPr id="8" name="Shape 6"/>
          <p:cNvSpPr/>
          <p:nvPr/>
        </p:nvSpPr>
        <p:spPr>
          <a:xfrm>
            <a:off x="542449" y="3603903"/>
            <a:ext cx="6583680" cy="1248489"/>
          </a:xfrm>
          <a:prstGeom prst="roundRect">
            <a:avLst>
              <a:gd name="adj" fmla="val 8789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8CACF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9" name="Shape 7"/>
          <p:cNvSpPr/>
          <p:nvPr/>
        </p:nvSpPr>
        <p:spPr>
          <a:xfrm>
            <a:off x="519589" y="3603903"/>
            <a:ext cx="91440" cy="1248489"/>
          </a:xfrm>
          <a:prstGeom prst="roundRect">
            <a:avLst>
              <a:gd name="adj" fmla="val 71191"/>
            </a:avLst>
          </a:prstGeom>
          <a:solidFill>
            <a:srgbClr val="373B48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0" name="Text 8"/>
          <p:cNvSpPr/>
          <p:nvPr/>
        </p:nvSpPr>
        <p:spPr>
          <a:xfrm>
            <a:off x="788789" y="3781663"/>
            <a:ext cx="1937385" cy="242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Структура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788789" y="4178617"/>
            <a:ext cx="6159579" cy="4960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Складається з 47 держав-членів, які обираються Генеральною Асамблеєю згідно з принципом справедливого регіонального представництва.</a:t>
            </a:r>
            <a:endParaRPr lang="en-US" sz="1200" dirty="0"/>
          </a:p>
        </p:txBody>
      </p:sp>
      <p:sp>
        <p:nvSpPr>
          <p:cNvPr id="12" name="Shape 10"/>
          <p:cNvSpPr/>
          <p:nvPr/>
        </p:nvSpPr>
        <p:spPr>
          <a:xfrm>
            <a:off x="542449" y="5007292"/>
            <a:ext cx="6583680" cy="1248489"/>
          </a:xfrm>
          <a:prstGeom prst="roundRect">
            <a:avLst>
              <a:gd name="adj" fmla="val 8789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8CACF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13" name="Shape 11"/>
          <p:cNvSpPr/>
          <p:nvPr/>
        </p:nvSpPr>
        <p:spPr>
          <a:xfrm>
            <a:off x="519589" y="5007292"/>
            <a:ext cx="91440" cy="1248489"/>
          </a:xfrm>
          <a:prstGeom prst="roundRect">
            <a:avLst>
              <a:gd name="adj" fmla="val 71191"/>
            </a:avLst>
          </a:prstGeom>
          <a:solidFill>
            <a:srgbClr val="373B48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4" name="Text 12"/>
          <p:cNvSpPr/>
          <p:nvPr/>
        </p:nvSpPr>
        <p:spPr>
          <a:xfrm>
            <a:off x="788789" y="5185053"/>
            <a:ext cx="1937385" cy="242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Ключовий Механізм</a:t>
            </a:r>
            <a:endParaRPr lang="en-US" sz="1500" dirty="0"/>
          </a:p>
        </p:txBody>
      </p:sp>
      <p:sp>
        <p:nvSpPr>
          <p:cNvPr id="15" name="Text 13"/>
          <p:cNvSpPr/>
          <p:nvPr/>
        </p:nvSpPr>
        <p:spPr>
          <a:xfrm>
            <a:off x="788789" y="5582007"/>
            <a:ext cx="6159579" cy="4960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Проведення </a:t>
            </a:r>
            <a:r>
              <a:rPr lang="en-US" sz="120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Універсальних періодичних оглядів</a:t>
            </a:r>
            <a:r>
              <a:rPr lang="en-US" sz="12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— оцінка виконання державами своїх зобов'язань у сфері прав людини.</a:t>
            </a:r>
            <a:endParaRPr lang="en-US" sz="1200" dirty="0"/>
          </a:p>
        </p:txBody>
      </p:sp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891" y="1317069"/>
            <a:ext cx="6583680" cy="6583680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731520" y="6652736"/>
            <a:ext cx="6583680" cy="4960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373B48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Універсальний періодичний огляд (УПО)</a:t>
            </a:r>
            <a:r>
              <a:rPr lang="en-US" sz="12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є унікальним процесом, який включає періодичний огляд стану прав людини в усіх 193 державах-членах ООН.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0074" y="908447"/>
            <a:ext cx="12800409" cy="5269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3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Управління Верховного Комісара ООН з прав людини (УВКПЛ)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590074" y="1772603"/>
            <a:ext cx="13450253" cy="5393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УВКПЛ є провідною установою ООН у сфері прав людини, уповноваженою заохочувати та захищати права людини в усьому світі, діючи як каталізатор та координатор.</a:t>
            </a:r>
            <a:endParaRPr lang="en-US" sz="13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74" y="2691289"/>
            <a:ext cx="4440198" cy="4440198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5449133" y="2691289"/>
            <a:ext cx="674370" cy="1308497"/>
          </a:xfrm>
          <a:prstGeom prst="roundRect">
            <a:avLst>
              <a:gd name="adj" fmla="val 360060"/>
            </a:avLst>
          </a:prstGeom>
          <a:solidFill>
            <a:srgbClr val="E2E4E9"/>
          </a:solidFill>
          <a:ln w="7620">
            <a:solidFill>
              <a:srgbClr val="C8CACF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6" name="Text 3"/>
          <p:cNvSpPr/>
          <p:nvPr/>
        </p:nvSpPr>
        <p:spPr>
          <a:xfrm>
            <a:off x="5659874" y="3187422"/>
            <a:ext cx="252889" cy="3161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1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292096" y="2859881"/>
            <a:ext cx="2107644" cy="26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Створення Посади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6292096" y="3291840"/>
            <a:ext cx="7755731" cy="5393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Посада Верховного Комісара ООН з прав людини була утворена Генеральною Асамблеєю ООН у грудні 1993 року, визнаючи зростаючу важливість глобального захисту прав людини.</a:t>
            </a:r>
            <a:endParaRPr lang="en-US" sz="1300" dirty="0"/>
          </a:p>
        </p:txBody>
      </p:sp>
      <p:sp>
        <p:nvSpPr>
          <p:cNvPr id="9" name="Shape 6"/>
          <p:cNvSpPr/>
          <p:nvPr/>
        </p:nvSpPr>
        <p:spPr>
          <a:xfrm>
            <a:off x="5449133" y="4168378"/>
            <a:ext cx="674370" cy="1308497"/>
          </a:xfrm>
          <a:prstGeom prst="roundRect">
            <a:avLst>
              <a:gd name="adj" fmla="val 360060"/>
            </a:avLst>
          </a:prstGeom>
          <a:solidFill>
            <a:srgbClr val="E2E4E9"/>
          </a:solidFill>
          <a:ln w="7620">
            <a:solidFill>
              <a:srgbClr val="C8CACF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10" name="Text 7"/>
          <p:cNvSpPr/>
          <p:nvPr/>
        </p:nvSpPr>
        <p:spPr>
          <a:xfrm>
            <a:off x="5659874" y="4664512"/>
            <a:ext cx="252889" cy="3161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2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6292096" y="4336971"/>
            <a:ext cx="2565440" cy="26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Головна Посадова Особа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6292096" y="4768929"/>
            <a:ext cx="7755731" cy="5393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Верховний Комісар є головною посадовою особою ООН у галузі прав людини, відповідальною за керівництво правозахисною діяльністю по всьому світу.</a:t>
            </a:r>
            <a:endParaRPr lang="en-US" sz="1300" dirty="0"/>
          </a:p>
        </p:txBody>
      </p:sp>
      <p:sp>
        <p:nvSpPr>
          <p:cNvPr id="13" name="Shape 10"/>
          <p:cNvSpPr/>
          <p:nvPr/>
        </p:nvSpPr>
        <p:spPr>
          <a:xfrm>
            <a:off x="5449133" y="5645468"/>
            <a:ext cx="674370" cy="1308497"/>
          </a:xfrm>
          <a:prstGeom prst="roundRect">
            <a:avLst>
              <a:gd name="adj" fmla="val 360060"/>
            </a:avLst>
          </a:prstGeom>
          <a:solidFill>
            <a:srgbClr val="E2E4E9"/>
          </a:solidFill>
          <a:ln w="7620">
            <a:solidFill>
              <a:srgbClr val="C8CACF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14" name="Text 11"/>
          <p:cNvSpPr/>
          <p:nvPr/>
        </p:nvSpPr>
        <p:spPr>
          <a:xfrm>
            <a:off x="5659874" y="6141601"/>
            <a:ext cx="252889" cy="3161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3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6292096" y="5814060"/>
            <a:ext cx="2613779" cy="263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Призначення та Звітність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6292096" y="6246019"/>
            <a:ext cx="7755731" cy="5393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Призначається Генеральним секретарем ООН за затвердженням Генеральної Асамблеї на чотири роки. Щорічно подає доповідь Генеральній Асамблеї про дотримання прав людини.</a:t>
            </a:r>
            <a:endParaRPr lang="en-US" sz="13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57781" y="449461"/>
            <a:ext cx="8001238" cy="10203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Договірні Органи ООН: Комітети з Моніторингу</a:t>
            </a:r>
            <a:endParaRPr lang="en-US" sz="3200" dirty="0"/>
          </a:p>
        </p:txBody>
      </p:sp>
      <p:sp>
        <p:nvSpPr>
          <p:cNvPr id="4" name="Text 1"/>
          <p:cNvSpPr/>
          <p:nvPr/>
        </p:nvSpPr>
        <p:spPr>
          <a:xfrm>
            <a:off x="6057781" y="1714619"/>
            <a:ext cx="8001238" cy="5222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Договірні органи ООН — це комітети незалежних експертів, які контролюють виконання державами-учасницями основних міжнародних договорів з прав людини.</a:t>
            </a:r>
            <a:endParaRPr lang="en-US" sz="12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781" y="2420422"/>
            <a:ext cx="489704" cy="48970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057781" y="3114199"/>
            <a:ext cx="2040850" cy="255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Юридичний Нагляд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6057781" y="3467100"/>
            <a:ext cx="8001238" cy="5222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Кожен комітет спеціалізується на конкретному пакті чи конвенції, забезпечуючи їх належне впровадження.</a:t>
            </a:r>
            <a:endParaRPr lang="en-US" sz="12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781" y="4315778"/>
            <a:ext cx="489704" cy="48970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057781" y="5009555"/>
            <a:ext cx="2040850" cy="255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Розгляд Доповідей</a:t>
            </a:r>
            <a:endParaRPr lang="en-US" sz="1600" dirty="0"/>
          </a:p>
        </p:txBody>
      </p:sp>
      <p:sp>
        <p:nvSpPr>
          <p:cNvPr id="10" name="Text 5"/>
          <p:cNvSpPr/>
          <p:nvPr/>
        </p:nvSpPr>
        <p:spPr>
          <a:xfrm>
            <a:off x="6057781" y="5362456"/>
            <a:ext cx="8001238" cy="5222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Держави регулярно подають доповіді про прогрес, які потім оцінюються та обговорюються експертами комітетів.</a:t>
            </a:r>
            <a:endParaRPr lang="en-US" sz="12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7781" y="6211133"/>
            <a:ext cx="489704" cy="489704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6057781" y="6904911"/>
            <a:ext cx="2942034" cy="255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Міжнародне Співробітництво</a:t>
            </a:r>
            <a:endParaRPr lang="en-US" sz="1600" dirty="0"/>
          </a:p>
        </p:txBody>
      </p:sp>
      <p:sp>
        <p:nvSpPr>
          <p:cNvPr id="13" name="Text 7"/>
          <p:cNvSpPr/>
          <p:nvPr/>
        </p:nvSpPr>
        <p:spPr>
          <a:xfrm>
            <a:off x="6057781" y="7257812"/>
            <a:ext cx="8001238" cy="5222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Ці органи сприяють обміну передовим досвідом та надають рекомендації для покращення національного законодавства.</a:t>
            </a:r>
            <a:endParaRPr lang="en-US" sz="12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7681" y="516255"/>
            <a:ext cx="4830247" cy="4443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Комітет з прав людини ООН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497681" y="1173837"/>
            <a:ext cx="8148638" cy="4548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Цей Комітет є ключовим органом, що здійснює нагляд за виконанням </a:t>
            </a:r>
            <a:r>
              <a:rPr lang="en-US" sz="110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Міжнародного пакту про громадянські та політичні права</a:t>
            </a:r>
            <a:r>
              <a:rPr lang="en-US" sz="11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(МПГПП).</a:t>
            </a:r>
            <a:endParaRPr lang="en-US" sz="1100" dirty="0"/>
          </a:p>
        </p:txBody>
      </p:sp>
      <p:sp>
        <p:nvSpPr>
          <p:cNvPr id="5" name="Shape 2"/>
          <p:cNvSpPr/>
          <p:nvPr/>
        </p:nvSpPr>
        <p:spPr>
          <a:xfrm>
            <a:off x="497681" y="2001798"/>
            <a:ext cx="8148638" cy="1047631"/>
          </a:xfrm>
          <a:prstGeom prst="roundRect">
            <a:avLst>
              <a:gd name="adj" fmla="val 6983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6" name="Shape 3"/>
          <p:cNvSpPr/>
          <p:nvPr/>
        </p:nvSpPr>
        <p:spPr>
          <a:xfrm>
            <a:off x="497681" y="1986558"/>
            <a:ext cx="8148638" cy="60960"/>
          </a:xfrm>
          <a:prstGeom prst="roundRect">
            <a:avLst>
              <a:gd name="adj" fmla="val 97977"/>
            </a:avLst>
          </a:prstGeom>
          <a:solidFill>
            <a:srgbClr val="373B48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7" name="Shape 4"/>
          <p:cNvSpPr/>
          <p:nvPr/>
        </p:nvSpPr>
        <p:spPr>
          <a:xfrm>
            <a:off x="4358700" y="1788557"/>
            <a:ext cx="426601" cy="426601"/>
          </a:xfrm>
          <a:prstGeom prst="roundRect">
            <a:avLst>
              <a:gd name="adj" fmla="val 214345"/>
            </a:avLst>
          </a:prstGeom>
          <a:solidFill>
            <a:srgbClr val="373B48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8" name="Text 5"/>
          <p:cNvSpPr/>
          <p:nvPr/>
        </p:nvSpPr>
        <p:spPr>
          <a:xfrm>
            <a:off x="4486692" y="1895237"/>
            <a:ext cx="170617" cy="2132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1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655082" y="2357199"/>
            <a:ext cx="1777484" cy="222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Склад Комітету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655082" y="2664619"/>
            <a:ext cx="7833836" cy="227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Складається з 18 незалежних експертів, що обираються на термін у чотири роки, діючи в особистій якості.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497681" y="3404830"/>
            <a:ext cx="8148638" cy="1275040"/>
          </a:xfrm>
          <a:prstGeom prst="roundRect">
            <a:avLst>
              <a:gd name="adj" fmla="val 5737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2" name="Shape 9"/>
          <p:cNvSpPr/>
          <p:nvPr/>
        </p:nvSpPr>
        <p:spPr>
          <a:xfrm>
            <a:off x="497681" y="3389590"/>
            <a:ext cx="8148638" cy="60960"/>
          </a:xfrm>
          <a:prstGeom prst="roundRect">
            <a:avLst>
              <a:gd name="adj" fmla="val 97977"/>
            </a:avLst>
          </a:prstGeom>
          <a:solidFill>
            <a:srgbClr val="373B48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3" name="Shape 10"/>
          <p:cNvSpPr/>
          <p:nvPr/>
        </p:nvSpPr>
        <p:spPr>
          <a:xfrm>
            <a:off x="4358700" y="3191589"/>
            <a:ext cx="426601" cy="426601"/>
          </a:xfrm>
          <a:prstGeom prst="roundRect">
            <a:avLst>
              <a:gd name="adj" fmla="val 214345"/>
            </a:avLst>
          </a:prstGeom>
          <a:solidFill>
            <a:srgbClr val="373B48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4" name="Text 11"/>
          <p:cNvSpPr/>
          <p:nvPr/>
        </p:nvSpPr>
        <p:spPr>
          <a:xfrm>
            <a:off x="4486692" y="3298269"/>
            <a:ext cx="170617" cy="2132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2</a:t>
            </a:r>
            <a:endParaRPr lang="en-US" sz="1300" dirty="0"/>
          </a:p>
        </p:txBody>
      </p:sp>
      <p:sp>
        <p:nvSpPr>
          <p:cNvPr id="15" name="Text 12"/>
          <p:cNvSpPr/>
          <p:nvPr/>
        </p:nvSpPr>
        <p:spPr>
          <a:xfrm>
            <a:off x="655082" y="3760232"/>
            <a:ext cx="1777484" cy="222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Оцінка Доповідей</a:t>
            </a:r>
            <a:endParaRPr lang="en-US" sz="1350" dirty="0"/>
          </a:p>
        </p:txBody>
      </p:sp>
      <p:sp>
        <p:nvSpPr>
          <p:cNvPr id="16" name="Text 13"/>
          <p:cNvSpPr/>
          <p:nvPr/>
        </p:nvSpPr>
        <p:spPr>
          <a:xfrm>
            <a:off x="655082" y="4067651"/>
            <a:ext cx="7833836" cy="4548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Оцінює періодичні доповіді держав-учасниць про виконання положень МПГПП, виявляючи прогалини та успіхи.</a:t>
            </a:r>
            <a:endParaRPr lang="en-US" sz="1100" dirty="0"/>
          </a:p>
        </p:txBody>
      </p:sp>
      <p:sp>
        <p:nvSpPr>
          <p:cNvPr id="17" name="Shape 14"/>
          <p:cNvSpPr/>
          <p:nvPr/>
        </p:nvSpPr>
        <p:spPr>
          <a:xfrm>
            <a:off x="497681" y="5035272"/>
            <a:ext cx="8148638" cy="1047631"/>
          </a:xfrm>
          <a:prstGeom prst="roundRect">
            <a:avLst>
              <a:gd name="adj" fmla="val 6983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8" name="Shape 15"/>
          <p:cNvSpPr/>
          <p:nvPr/>
        </p:nvSpPr>
        <p:spPr>
          <a:xfrm>
            <a:off x="497681" y="5020032"/>
            <a:ext cx="8148638" cy="60960"/>
          </a:xfrm>
          <a:prstGeom prst="roundRect">
            <a:avLst>
              <a:gd name="adj" fmla="val 97977"/>
            </a:avLst>
          </a:prstGeom>
          <a:solidFill>
            <a:srgbClr val="373B48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9" name="Shape 16"/>
          <p:cNvSpPr/>
          <p:nvPr/>
        </p:nvSpPr>
        <p:spPr>
          <a:xfrm>
            <a:off x="4358700" y="4822031"/>
            <a:ext cx="426601" cy="426601"/>
          </a:xfrm>
          <a:prstGeom prst="roundRect">
            <a:avLst>
              <a:gd name="adj" fmla="val 214345"/>
            </a:avLst>
          </a:prstGeom>
          <a:solidFill>
            <a:srgbClr val="373B48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20" name="Text 17"/>
          <p:cNvSpPr/>
          <p:nvPr/>
        </p:nvSpPr>
        <p:spPr>
          <a:xfrm>
            <a:off x="4486692" y="4928711"/>
            <a:ext cx="170617" cy="2132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3</a:t>
            </a:r>
            <a:endParaRPr lang="en-US" sz="1300" dirty="0"/>
          </a:p>
        </p:txBody>
      </p:sp>
      <p:sp>
        <p:nvSpPr>
          <p:cNvPr id="21" name="Text 18"/>
          <p:cNvSpPr/>
          <p:nvPr/>
        </p:nvSpPr>
        <p:spPr>
          <a:xfrm>
            <a:off x="655082" y="5390674"/>
            <a:ext cx="2835831" cy="222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Зауваження Загального Порядку</a:t>
            </a:r>
            <a:endParaRPr lang="en-US" sz="1350" dirty="0"/>
          </a:p>
        </p:txBody>
      </p:sp>
      <p:sp>
        <p:nvSpPr>
          <p:cNvPr id="22" name="Text 19"/>
          <p:cNvSpPr/>
          <p:nvPr/>
        </p:nvSpPr>
        <p:spPr>
          <a:xfrm>
            <a:off x="655082" y="5698093"/>
            <a:ext cx="7833836" cy="227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Формулює "зауваження загального порядку", які є авторитетними тлумаченнями положень Пакту.</a:t>
            </a:r>
            <a:endParaRPr lang="en-US" sz="1100" dirty="0"/>
          </a:p>
        </p:txBody>
      </p:sp>
      <p:sp>
        <p:nvSpPr>
          <p:cNvPr id="23" name="Shape 20"/>
          <p:cNvSpPr/>
          <p:nvPr/>
        </p:nvSpPr>
        <p:spPr>
          <a:xfrm>
            <a:off x="497681" y="6438305"/>
            <a:ext cx="8148638" cy="1275040"/>
          </a:xfrm>
          <a:prstGeom prst="roundRect">
            <a:avLst>
              <a:gd name="adj" fmla="val 5737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24" name="Shape 21"/>
          <p:cNvSpPr/>
          <p:nvPr/>
        </p:nvSpPr>
        <p:spPr>
          <a:xfrm>
            <a:off x="497681" y="6423065"/>
            <a:ext cx="8148638" cy="60960"/>
          </a:xfrm>
          <a:prstGeom prst="roundRect">
            <a:avLst>
              <a:gd name="adj" fmla="val 97977"/>
            </a:avLst>
          </a:prstGeom>
          <a:solidFill>
            <a:srgbClr val="373B48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25" name="Shape 22"/>
          <p:cNvSpPr/>
          <p:nvPr/>
        </p:nvSpPr>
        <p:spPr>
          <a:xfrm>
            <a:off x="4358700" y="6225064"/>
            <a:ext cx="426601" cy="426601"/>
          </a:xfrm>
          <a:prstGeom prst="roundRect">
            <a:avLst>
              <a:gd name="adj" fmla="val 214345"/>
            </a:avLst>
          </a:prstGeom>
          <a:solidFill>
            <a:srgbClr val="373B48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26" name="Text 23"/>
          <p:cNvSpPr/>
          <p:nvPr/>
        </p:nvSpPr>
        <p:spPr>
          <a:xfrm>
            <a:off x="4486692" y="6331744"/>
            <a:ext cx="170617" cy="2132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4</a:t>
            </a:r>
            <a:endParaRPr lang="en-US" sz="1300" dirty="0"/>
          </a:p>
        </p:txBody>
      </p:sp>
      <p:sp>
        <p:nvSpPr>
          <p:cNvPr id="27" name="Text 24"/>
          <p:cNvSpPr/>
          <p:nvPr/>
        </p:nvSpPr>
        <p:spPr>
          <a:xfrm>
            <a:off x="655082" y="6793706"/>
            <a:ext cx="1777484" cy="222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Розгляд Скарг</a:t>
            </a:r>
            <a:endParaRPr lang="en-US" sz="1350" dirty="0"/>
          </a:p>
        </p:txBody>
      </p:sp>
      <p:sp>
        <p:nvSpPr>
          <p:cNvPr id="28" name="Text 25"/>
          <p:cNvSpPr/>
          <p:nvPr/>
        </p:nvSpPr>
        <p:spPr>
          <a:xfrm>
            <a:off x="655082" y="7101126"/>
            <a:ext cx="7833836" cy="4548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Розглядає індивідуальні та міждержавні скарги щодо порушень Пакту, що дозволяє притягати держави до відповідальності.</a:t>
            </a:r>
            <a:endParaRPr lang="en-US" sz="11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6847" y="382548"/>
            <a:ext cx="9184124" cy="434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Комітет з економічних, соціальних та культурних прав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486847" y="1095494"/>
            <a:ext cx="13656707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0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Комітет контролює дотримання </a:t>
            </a:r>
            <a:r>
              <a:rPr lang="en-US" sz="105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Міжнародного пакту про економічні, соціальні та культурні права</a:t>
            </a:r>
            <a:r>
              <a:rPr lang="en-US" sz="10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(МПЕСКП) державами-учасницями.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486847" y="1599724"/>
            <a:ext cx="6658689" cy="4452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0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Цей Комітет відіграє вирішальну роль у забезпеченні прав, пов'язаних з рівнем життя, освітою, працею та охороною здоров'я.</a:t>
            </a:r>
            <a:endParaRPr lang="en-US" sz="10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47" y="2201466"/>
            <a:ext cx="6658689" cy="6658689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7492484" y="1631037"/>
            <a:ext cx="6658689" cy="1651516"/>
          </a:xfrm>
          <a:prstGeom prst="roundRect">
            <a:avLst>
              <a:gd name="adj" fmla="val 3538"/>
            </a:avLst>
          </a:prstGeom>
          <a:solidFill>
            <a:srgbClr val="E2E4E9"/>
          </a:solidFill>
          <a:ln w="7620">
            <a:solidFill>
              <a:srgbClr val="C8CACF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7" name="Shape 4"/>
          <p:cNvSpPr/>
          <p:nvPr/>
        </p:nvSpPr>
        <p:spPr>
          <a:xfrm>
            <a:off x="7639169" y="1777722"/>
            <a:ext cx="417314" cy="417314"/>
          </a:xfrm>
          <a:prstGeom prst="roundRect">
            <a:avLst>
              <a:gd name="adj" fmla="val 21909367"/>
            </a:avLst>
          </a:prstGeom>
          <a:solidFill>
            <a:srgbClr val="373B48"/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3945" y="1869043"/>
            <a:ext cx="187762" cy="23467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639169" y="2334101"/>
            <a:ext cx="1739146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18 Експертів</a:t>
            </a:r>
            <a:endParaRPr lang="en-US" sz="1350" dirty="0"/>
          </a:p>
        </p:txBody>
      </p:sp>
      <p:sp>
        <p:nvSpPr>
          <p:cNvPr id="10" name="Text 6"/>
          <p:cNvSpPr/>
          <p:nvPr/>
        </p:nvSpPr>
        <p:spPr>
          <a:xfrm>
            <a:off x="7639169" y="2690574"/>
            <a:ext cx="6365319" cy="4452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0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Складається з незалежних експертів, які володіють визнаною компетенцією у галузі прав людини.</a:t>
            </a:r>
            <a:endParaRPr lang="en-US" sz="1050" dirty="0"/>
          </a:p>
        </p:txBody>
      </p:sp>
      <p:sp>
        <p:nvSpPr>
          <p:cNvPr id="11" name="Shape 7"/>
          <p:cNvSpPr/>
          <p:nvPr/>
        </p:nvSpPr>
        <p:spPr>
          <a:xfrm>
            <a:off x="7492484" y="3421618"/>
            <a:ext cx="6658689" cy="1651516"/>
          </a:xfrm>
          <a:prstGeom prst="roundRect">
            <a:avLst>
              <a:gd name="adj" fmla="val 3538"/>
            </a:avLst>
          </a:prstGeom>
          <a:solidFill>
            <a:srgbClr val="E2E4E9"/>
          </a:solidFill>
          <a:ln w="7620">
            <a:solidFill>
              <a:srgbClr val="C8CACF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12" name="Shape 8"/>
          <p:cNvSpPr/>
          <p:nvPr/>
        </p:nvSpPr>
        <p:spPr>
          <a:xfrm>
            <a:off x="7639169" y="3568303"/>
            <a:ext cx="417314" cy="417314"/>
          </a:xfrm>
          <a:prstGeom prst="roundRect">
            <a:avLst>
              <a:gd name="adj" fmla="val 21909367"/>
            </a:avLst>
          </a:prstGeom>
          <a:solidFill>
            <a:srgbClr val="373B48"/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3945" y="3659624"/>
            <a:ext cx="187762" cy="234672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639169" y="4124682"/>
            <a:ext cx="1739146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Періодичні Доповіді</a:t>
            </a:r>
            <a:endParaRPr lang="en-US" sz="1350" dirty="0"/>
          </a:p>
        </p:txBody>
      </p:sp>
      <p:sp>
        <p:nvSpPr>
          <p:cNvPr id="15" name="Text 10"/>
          <p:cNvSpPr/>
          <p:nvPr/>
        </p:nvSpPr>
        <p:spPr>
          <a:xfrm>
            <a:off x="7639169" y="4481155"/>
            <a:ext cx="6365319" cy="4452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0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Розглядає доповіді держав про вжиті заходи та досягнутий прогрес у дотриманні прав, визначених у Пакті, кожні чотири роки.</a:t>
            </a:r>
            <a:endParaRPr lang="en-US" sz="1050" dirty="0"/>
          </a:p>
        </p:txBody>
      </p:sp>
      <p:sp>
        <p:nvSpPr>
          <p:cNvPr id="16" name="Shape 11"/>
          <p:cNvSpPr/>
          <p:nvPr/>
        </p:nvSpPr>
        <p:spPr>
          <a:xfrm>
            <a:off x="7492484" y="5212199"/>
            <a:ext cx="6658689" cy="1651516"/>
          </a:xfrm>
          <a:prstGeom prst="roundRect">
            <a:avLst>
              <a:gd name="adj" fmla="val 3538"/>
            </a:avLst>
          </a:prstGeom>
          <a:solidFill>
            <a:srgbClr val="E2E4E9"/>
          </a:solidFill>
          <a:ln w="7620">
            <a:solidFill>
              <a:srgbClr val="C8CACF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17" name="Shape 12"/>
          <p:cNvSpPr/>
          <p:nvPr/>
        </p:nvSpPr>
        <p:spPr>
          <a:xfrm>
            <a:off x="7639169" y="5358884"/>
            <a:ext cx="417314" cy="417314"/>
          </a:xfrm>
          <a:prstGeom prst="roundRect">
            <a:avLst>
              <a:gd name="adj" fmla="val 21909367"/>
            </a:avLst>
          </a:prstGeom>
          <a:solidFill>
            <a:srgbClr val="373B48"/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3945" y="5450205"/>
            <a:ext cx="187762" cy="234672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7639169" y="5915263"/>
            <a:ext cx="1739146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Тлумачення Пакту</a:t>
            </a:r>
            <a:endParaRPr lang="en-US" sz="1350" dirty="0"/>
          </a:p>
        </p:txBody>
      </p:sp>
      <p:sp>
        <p:nvSpPr>
          <p:cNvPr id="20" name="Text 14"/>
          <p:cNvSpPr/>
          <p:nvPr/>
        </p:nvSpPr>
        <p:spPr>
          <a:xfrm>
            <a:off x="7639169" y="6271736"/>
            <a:ext cx="6365319" cy="4452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0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Важливою формою роботи є "зауваження загального порядку", які роз'яснюють положення Пакту та сприяють їх більш повному дотриманню.</a:t>
            </a:r>
            <a:endParaRPr lang="en-US" sz="10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6128" y="358378"/>
            <a:ext cx="7976354" cy="407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Комітети з ліквідації дискримінації та захисту дітей</a:t>
            </a:r>
            <a:endParaRPr lang="en-US" sz="2550" dirty="0"/>
          </a:p>
        </p:txBody>
      </p:sp>
      <p:sp>
        <p:nvSpPr>
          <p:cNvPr id="3" name="Text 1"/>
          <p:cNvSpPr/>
          <p:nvPr/>
        </p:nvSpPr>
        <p:spPr>
          <a:xfrm>
            <a:off x="456128" y="1091327"/>
            <a:ext cx="5010388" cy="244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Комітет з ліквідації дискримінації щодо жінок (КЛДЖ)</a:t>
            </a:r>
            <a:endParaRPr lang="en-US" sz="15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744" y="1661279"/>
            <a:ext cx="4537089" cy="453708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48509" y="6932585"/>
            <a:ext cx="6700123" cy="8343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Заснований у 1981 році, КЛДЖ контролює виконання </a:t>
            </a:r>
            <a:r>
              <a:rPr lang="en-US" sz="100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Конвенції про ліквідацію всіх форм дискримінації щодо жінок</a:t>
            </a:r>
            <a:r>
              <a:rPr lang="en-US" sz="10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Складається з 23 експертів, які розглядають доповіді держав-учасниць про вжиті заходи та прогрес у виконанні положень Конвенції. Комітет готує заключні зауваження, що містять рекомендації.</a:t>
            </a:r>
            <a:endParaRPr lang="en-US" sz="1000" dirty="0"/>
          </a:p>
        </p:txBody>
      </p:sp>
      <p:sp>
        <p:nvSpPr>
          <p:cNvPr id="6" name="Text 3"/>
          <p:cNvSpPr/>
          <p:nvPr/>
        </p:nvSpPr>
        <p:spPr>
          <a:xfrm>
            <a:off x="7481768" y="1091327"/>
            <a:ext cx="2667833" cy="244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Комітет з прав дитини (КПР)</a:t>
            </a:r>
            <a:endParaRPr lang="en-US" sz="15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7249" y="1661279"/>
            <a:ext cx="5146837" cy="514683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930277" y="7325066"/>
            <a:ext cx="6700123" cy="625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До складу КПР входять 18 експертів, які контролюють виконання </a:t>
            </a:r>
            <a:r>
              <a:rPr lang="en-US" sz="100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Конвенції про права дитини</a:t>
            </a:r>
            <a:r>
              <a:rPr lang="en-US" sz="10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Комітет розглядає доповіді держав про вжиті заходи для закріплення прав дитини та досягнутий прогрес. </a:t>
            </a:r>
            <a:r>
              <a:rPr lang="en-US" sz="1000" b="1" dirty="0">
                <a:solidFill>
                  <a:srgbClr val="F44444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Важливо:</a:t>
            </a:r>
            <a:r>
              <a:rPr lang="en-US" sz="10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Комітет з прав дитини не розглядає індивідуальних повідомлень чи скарг.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9852" y="729139"/>
            <a:ext cx="7704296" cy="17740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950"/>
              </a:lnSpc>
              <a:buNone/>
            </a:pPr>
            <a:r>
              <a:rPr lang="en-US" sz="5550" dirty="0">
                <a:solidFill>
                  <a:srgbClr val="FFFFFF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Забезпечення Справедливості</a:t>
            </a:r>
            <a:endParaRPr lang="en-US" sz="5550" dirty="0"/>
          </a:p>
        </p:txBody>
      </p:sp>
      <p:sp>
        <p:nvSpPr>
          <p:cNvPr id="4" name="Shape 1"/>
          <p:cNvSpPr/>
          <p:nvPr/>
        </p:nvSpPr>
        <p:spPr>
          <a:xfrm>
            <a:off x="719852" y="2811661"/>
            <a:ext cx="7704296" cy="4688681"/>
          </a:xfrm>
          <a:prstGeom prst="roundRect">
            <a:avLst>
              <a:gd name="adj" fmla="val 1842"/>
            </a:avLst>
          </a:prstGeom>
          <a:solidFill>
            <a:srgbClr val="E2E4E9"/>
          </a:solidFill>
          <a:ln w="7620">
            <a:solidFill>
              <a:srgbClr val="C8CACF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5" name="Shape 2"/>
          <p:cNvSpPr/>
          <p:nvPr/>
        </p:nvSpPr>
        <p:spPr>
          <a:xfrm>
            <a:off x="727472" y="2819281"/>
            <a:ext cx="7689056" cy="2501265"/>
          </a:xfrm>
          <a:prstGeom prst="roundRect">
            <a:avLst>
              <a:gd name="adj" fmla="val 3454"/>
            </a:avLst>
          </a:prstGeom>
          <a:solidFill>
            <a:srgbClr val="F1F1F4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6" name="Text 3"/>
          <p:cNvSpPr/>
          <p:nvPr/>
        </p:nvSpPr>
        <p:spPr>
          <a:xfrm>
            <a:off x="933093" y="3024902"/>
            <a:ext cx="3688913" cy="321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Комітет проти катувань (КПК)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933093" y="3469481"/>
            <a:ext cx="7277814" cy="16454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Створений у 1987 році, КПК контролює виконання </a:t>
            </a:r>
            <a:r>
              <a:rPr lang="en-US" sz="1600" b="1" dirty="0">
                <a:solidFill>
                  <a:srgbClr val="00000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Конвенції проти катувань та інших жорстоких, нелюдських або принижуючих гідність видів поводження і покарання</a:t>
            </a:r>
            <a:r>
              <a:rPr lang="en-US" sz="1600" dirty="0">
                <a:solidFill>
                  <a:srgbClr val="00000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Складається з 10 експертів, розглядає доповіді держав-учасниць та може проводити конфіденційні розслідування.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727472" y="5320546"/>
            <a:ext cx="7689056" cy="2172176"/>
          </a:xfrm>
          <a:prstGeom prst="rect">
            <a:avLst/>
          </a:prstGeom>
          <a:solidFill>
            <a:srgbClr val="F1F1F4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9" name="Shape 6"/>
          <p:cNvSpPr/>
          <p:nvPr/>
        </p:nvSpPr>
        <p:spPr>
          <a:xfrm>
            <a:off x="727472" y="5320546"/>
            <a:ext cx="7689056" cy="22860"/>
          </a:xfrm>
          <a:prstGeom prst="roundRect">
            <a:avLst>
              <a:gd name="adj" fmla="val 377904"/>
            </a:avLst>
          </a:prstGeom>
          <a:solidFill>
            <a:srgbClr val="D7D7DA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0" name="Text 7"/>
          <p:cNvSpPr/>
          <p:nvPr/>
        </p:nvSpPr>
        <p:spPr>
          <a:xfrm>
            <a:off x="933093" y="5526167"/>
            <a:ext cx="6027658" cy="321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Комітет з ліквідації расової дискримінації (КЛРД)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933093" y="5970746"/>
            <a:ext cx="7277814" cy="13163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Заснований у 1970 році, КЛРД є першим договірним органом з прав людини. Він контролює виконання </a:t>
            </a:r>
            <a:r>
              <a:rPr lang="en-US" sz="1600" b="1" dirty="0">
                <a:solidFill>
                  <a:srgbClr val="00000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Міжнародної конвенції про ліквідацію всіх форм расової дискримінації</a:t>
            </a:r>
            <a:r>
              <a:rPr lang="en-US" sz="1600" dirty="0">
                <a:solidFill>
                  <a:srgbClr val="00000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Комітет складається з 18 експертів і розглядає періодичні доповіді держав-учасниць.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2097" y="494943"/>
            <a:ext cx="5524738" cy="519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dirty="0">
                <a:solidFill>
                  <a:srgbClr val="373B48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Спеціалізовані Агенції ООН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582097" y="1347430"/>
            <a:ext cx="13466207" cy="2661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Крім договірних органів, система ООН включає спеціалізовані агентства, які надають гуманітарну допомогу та захищають права вразливих груп.</a:t>
            </a:r>
            <a:endParaRPr lang="en-US" sz="13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97" y="1800582"/>
            <a:ext cx="4350068" cy="435006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82097" y="6316980"/>
            <a:ext cx="4350068" cy="5195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Управління Верховного Комісара ООН у справах біженців (УВКБ ООН)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582097" y="6936343"/>
            <a:ext cx="4350068" cy="798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Засноване у 1950 році, УВКБ ООН займається захистом та підтримкою біженців, внутрішньо переміщених осіб та осіб без громадянства.</a:t>
            </a:r>
            <a:endParaRPr lang="en-US" sz="13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0047" y="1800582"/>
            <a:ext cx="4350187" cy="435018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140047" y="6317099"/>
            <a:ext cx="2712839" cy="259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Ключові Функції УВКБ ООН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5140047" y="6676668"/>
            <a:ext cx="4350187" cy="798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Сприяє місцевій інтеграції, добровільному поверненню на батьківщину чи переселенню до третьої країни.</a:t>
            </a:r>
            <a:endParaRPr lang="en-US" sz="13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8117" y="1800582"/>
            <a:ext cx="4350068" cy="435006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98117" y="6316980"/>
            <a:ext cx="2213967" cy="259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52586B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Принцип Невигнання</a:t>
            </a:r>
            <a:endParaRPr lang="en-US" sz="1600" dirty="0"/>
          </a:p>
        </p:txBody>
      </p:sp>
      <p:sp>
        <p:nvSpPr>
          <p:cNvPr id="12" name="Text 7"/>
          <p:cNvSpPr/>
          <p:nvPr/>
        </p:nvSpPr>
        <p:spPr>
          <a:xfrm>
            <a:off x="9698117" y="6676549"/>
            <a:ext cx="4350068" cy="798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Гарантує, що жодна особа не буде примусово повернута до країни, де є підстави побоюватися переслідувань.</a:t>
            </a:r>
            <a:endParaRPr lang="en-US" sz="13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948</Words>
  <Application>Microsoft Office PowerPoint</Application>
  <PresentationFormat>Довільний</PresentationFormat>
  <Paragraphs>90</Paragraphs>
  <Slides>10</Slides>
  <Notes>10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4" baseType="lpstr">
      <vt:lpstr>Mona Sans Semi Bold</vt:lpstr>
      <vt:lpstr>Arial</vt:lpstr>
      <vt:lpstr>Funnel Sans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Ія Пелех</cp:lastModifiedBy>
  <cp:revision>1</cp:revision>
  <dcterms:created xsi:type="dcterms:W3CDTF">2025-09-08T20:14:07Z</dcterms:created>
  <dcterms:modified xsi:type="dcterms:W3CDTF">2025-11-23T21:14:31Z</dcterms:modified>
</cp:coreProperties>
</file>