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Merriweather Bold" panose="00000800000000000000" pitchFamily="2" charset="-120"/>
      <p:bold r:id="rId13"/>
    </p:embeddedFont>
    <p:embeddedFont>
      <p:font typeface="Merriweather Light" panose="00000400000000000000" pitchFamily="2" charset="-18"/>
      <p:regular r:id="rId14"/>
      <p:italic r:id="rId15"/>
    </p:embeddedFont>
    <p:embeddedFont>
      <p:font typeface="Open Sans" panose="020B0606030504020204" pitchFamily="34" charset="0"/>
      <p:regular r:id="rId16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984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Ія Пелех" userId="235b8121fc54d418" providerId="LiveId" clId="{778ACC3E-DA86-4D30-B082-D4A3E38D1AE8}"/>
    <pc:docChg chg="modSld">
      <pc:chgData name="Ія Пелех" userId="235b8121fc54d418" providerId="LiveId" clId="{778ACC3E-DA86-4D30-B082-D4A3E38D1AE8}" dt="2025-11-23T21:15:00.541" v="3" actId="14100"/>
      <pc:docMkLst>
        <pc:docMk/>
      </pc:docMkLst>
      <pc:sldChg chg="modSp mod">
        <pc:chgData name="Ія Пелех" userId="235b8121fc54d418" providerId="LiveId" clId="{778ACC3E-DA86-4D30-B082-D4A3E38D1AE8}" dt="2025-11-23T21:15:00.541" v="3" actId="14100"/>
        <pc:sldMkLst>
          <pc:docMk/>
          <pc:sldMk cId="0" sldId="259"/>
        </pc:sldMkLst>
        <pc:spChg chg="mod">
          <ac:chgData name="Ія Пелех" userId="235b8121fc54d418" providerId="LiveId" clId="{778ACC3E-DA86-4D30-B082-D4A3E38D1AE8}" dt="2025-11-23T21:14:52.971" v="1" actId="1076"/>
          <ac:spMkLst>
            <pc:docMk/>
            <pc:sldMk cId="0" sldId="259"/>
            <ac:spMk id="7" creationId="{00000000-0000-0000-0000-000000000000}"/>
          </ac:spMkLst>
        </pc:spChg>
        <pc:spChg chg="mod">
          <ac:chgData name="Ія Пелех" userId="235b8121fc54d418" providerId="LiveId" clId="{778ACC3E-DA86-4D30-B082-D4A3E38D1AE8}" dt="2025-11-23T21:15:00.541" v="3" actId="14100"/>
          <ac:spMkLst>
            <pc:docMk/>
            <pc:sldMk cId="0" sldId="259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78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18316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Захист прав і свобод людини в Європейському Союзі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876205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Права людини є основою демократії та справедливості у сучасному світі. Європейський Союз посідає особливе місце в їх захисті та просуванні.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99642"/>
            <a:ext cx="74383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Майбутнє прав людини в ЄС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817376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Захист прав і свобод людини залишається пріоритетом Європейського Союзу. Через свої інституції, судові органи та спеціалізовані агентства ЄС продовжує зміцнювати систему захисту основних прав.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3993237"/>
            <a:ext cx="7556421" cy="1478280"/>
          </a:xfrm>
          <a:prstGeom prst="roundRect">
            <a:avLst>
              <a:gd name="adj" fmla="val 5639"/>
            </a:avLst>
          </a:prstGeom>
          <a:solidFill>
            <a:srgbClr val="FFC4B3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48" y="4296132"/>
            <a:ext cx="248007" cy="19835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438513" y="4241125"/>
            <a:ext cx="671333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Кожен громадянин ЄС має право на захист своїх основних прав і свобод. Система європейських інституцій створена для того, щоб гарантувати це право та забезпечити справедливість для всіх.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793790" y="5694759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Разом ми будуємо Європу, де права людини є не просто словами на папері, а живою реальністю для кожного громадянина.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32923"/>
            <a:ext cx="754892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Фундаментальні цінності ЄС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35065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Основні цінності Європейського Союзу – повага до прав людини, демократії, верховенства права та гідності людини – є фундаментальними принципами, на яких ґрунтується весь проєкт європейської інтеграції.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526518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Ці цінності закріплені в установчих договорах ЄС та Хартії основних прав Європейського Союзу. Захист прав і свобод людини є одним із головних аспектів ідентичності ЄС як міжнародного суб'єкта та визначає його роль у світовій спільноті.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40637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Шість ключових причин важливості прав людини для ЄС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877628"/>
            <a:ext cx="4215289" cy="2111335"/>
          </a:xfrm>
          <a:prstGeom prst="roundRect">
            <a:avLst>
              <a:gd name="adj" fmla="val 3948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4" name="Text 2"/>
          <p:cNvSpPr/>
          <p:nvPr/>
        </p:nvSpPr>
        <p:spPr>
          <a:xfrm>
            <a:off x="999768" y="4083606"/>
            <a:ext cx="29029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Зміцнення демократії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4512826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Права і свободи є невід'ємною частиною демократичного правління та гарантують участь громадян у прийнятті рішень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07437" y="3877628"/>
            <a:ext cx="4215408" cy="2111335"/>
          </a:xfrm>
          <a:prstGeom prst="roundRect">
            <a:avLst>
              <a:gd name="adj" fmla="val 3948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7" name="Text 5"/>
          <p:cNvSpPr/>
          <p:nvPr/>
        </p:nvSpPr>
        <p:spPr>
          <a:xfrm>
            <a:off x="5413415" y="4083606"/>
            <a:ext cx="298358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Міжнародне лідерство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413415" y="4512826"/>
            <a:ext cx="380345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ЄС прагне бути лідером у сфері прав людини, створюючи позитивний імідж та підвищуючи свій авторитет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21203" y="3877628"/>
            <a:ext cx="4215289" cy="2111335"/>
          </a:xfrm>
          <a:prstGeom prst="roundRect">
            <a:avLst>
              <a:gd name="adj" fmla="val 3948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0" name="Text 8"/>
          <p:cNvSpPr/>
          <p:nvPr/>
        </p:nvSpPr>
        <p:spPr>
          <a:xfrm>
            <a:off x="9827181" y="4083606"/>
            <a:ext cx="26183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Соціальний прогрес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827181" y="4512826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Захист прав сприяє соціальній згуртованості, інклюзивності та забезпеченню рівних можливостей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2933" y="565309"/>
            <a:ext cx="2973705" cy="282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Запобігання конфліктам</a:t>
            </a:r>
            <a:endParaRPr lang="en-US" sz="1750" dirty="0"/>
          </a:p>
        </p:txBody>
      </p:sp>
      <p:sp>
        <p:nvSpPr>
          <p:cNvPr id="3" name="Text 1"/>
          <p:cNvSpPr/>
          <p:nvPr/>
        </p:nvSpPr>
        <p:spPr>
          <a:xfrm>
            <a:off x="602933" y="998577"/>
            <a:ext cx="6528435" cy="723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Порушення прав людини часто є причиною соціальних заворушень та конфліктів. Захист цих прав зменшує ризик внутрішніх конфліктів і забезпечує мир та безпеку як всередині держав-членів, так і на глобальному рівні.</a:t>
            </a:r>
            <a:endParaRPr lang="en-US" sz="11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653" y="584121"/>
            <a:ext cx="6528435" cy="6528435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602933" y="7526960"/>
            <a:ext cx="13424535" cy="26432"/>
          </a:xfrm>
          <a:prstGeom prst="rect">
            <a:avLst/>
          </a:prstGeom>
          <a:solidFill>
            <a:srgbClr val="403C4E">
              <a:alpha val="50000"/>
            </a:srgbClr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6" name="Shape 3"/>
          <p:cNvSpPr/>
          <p:nvPr/>
        </p:nvSpPr>
        <p:spPr>
          <a:xfrm>
            <a:off x="189276" y="4783727"/>
            <a:ext cx="13424535" cy="1140023"/>
          </a:xfrm>
          <a:prstGeom prst="roundRect">
            <a:avLst>
              <a:gd name="adj" fmla="val 5554"/>
            </a:avLst>
          </a:prstGeom>
          <a:solidFill>
            <a:srgbClr val="FFFFFF"/>
          </a:solidFill>
          <a:ln w="15240">
            <a:solidFill>
              <a:srgbClr val="E5BEB2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7" name="Text 4"/>
          <p:cNvSpPr/>
          <p:nvPr/>
        </p:nvSpPr>
        <p:spPr>
          <a:xfrm>
            <a:off x="602933" y="5047450"/>
            <a:ext cx="2991207" cy="235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Гуманітарна відповідальність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399914" y="5353738"/>
            <a:ext cx="13424535" cy="4822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ЄС вважає захист прав і свобод людини моральним обов'язком перед своїми громадянами та світом. Це частина зобов'язань ЄС з просування гуманітарних стандартів та боротьби з дискримінацією, несправедливістю та нерівністю.</a:t>
            </a:r>
            <a:endParaRPr lang="en-US" sz="11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99642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Історична віха: Справа Stauder 1970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1091446" y="3660696"/>
            <a:ext cx="725876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Принцип захисту прав людини в системі права Європейського Співтовариства вперше був визнаний Судом ЄС у справі 29/69 Stauder 1970 року.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3437453"/>
            <a:ext cx="22860" cy="1399103"/>
          </a:xfrm>
          <a:prstGeom prst="rect">
            <a:avLst/>
          </a:prstGeom>
          <a:solidFill>
            <a:srgbClr val="FFAD94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6" name="Text 3"/>
          <p:cNvSpPr/>
          <p:nvPr/>
        </p:nvSpPr>
        <p:spPr>
          <a:xfrm>
            <a:off x="793790" y="5059799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Ця знакова справа стосувалася отримувача соціальної допомоги, який вимагав скасування вимоги вказувати особисті дані на купоні для придбання продукції за пільговими цінами. Справа продемонструвала важливість захисту особистої гідності навіть у контексті соціальних програм.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5256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Рішення Суду ЄС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46948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01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783806"/>
            <a:ext cx="4215289" cy="22860"/>
          </a:xfrm>
          <a:prstGeom prst="rect">
            <a:avLst/>
          </a:prstGeom>
          <a:solidFill>
            <a:srgbClr val="FFAD94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5" name="Text 3"/>
          <p:cNvSpPr/>
          <p:nvPr/>
        </p:nvSpPr>
        <p:spPr>
          <a:xfrm>
            <a:off x="793790" y="3928705"/>
            <a:ext cx="300478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Аналіз рішення Комісії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4357926"/>
            <a:ext cx="42152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Суд проаналізував рішення Комісії 1969 року, яке дозволяло державам-членам встановлювати пільгові ціни для певних категорій громадян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5207437" y="346948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02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3783806"/>
            <a:ext cx="4215408" cy="22860"/>
          </a:xfrm>
          <a:prstGeom prst="rect">
            <a:avLst/>
          </a:prstGeom>
          <a:solidFill>
            <a:srgbClr val="FFAD94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9" name="Text 7"/>
          <p:cNvSpPr/>
          <p:nvPr/>
        </p:nvSpPr>
        <p:spPr>
          <a:xfrm>
            <a:off x="5207437" y="3928705"/>
            <a:ext cx="368355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Висновок про основні права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207437" y="4357926"/>
            <a:ext cx="42154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Суд дійшов висновку, що рішення не містить положень, що можуть порушувати основні права людини, які охороняються загальним правом ЄС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621203" y="3469481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21203" y="3783806"/>
            <a:ext cx="4215289" cy="22860"/>
          </a:xfrm>
          <a:prstGeom prst="rect">
            <a:avLst/>
          </a:prstGeom>
          <a:solidFill>
            <a:srgbClr val="FFAD94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3" name="Text 11"/>
          <p:cNvSpPr/>
          <p:nvPr/>
        </p:nvSpPr>
        <p:spPr>
          <a:xfrm>
            <a:off x="9621203" y="39287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Необхідність змін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621203" y="4357926"/>
            <a:ext cx="42152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Проблема полягала в національному законодавстві - вимога зазначення персональних даних порушувала права людини і не була виправданою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74721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Судові інституції захисту прав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310890"/>
            <a:ext cx="3536156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Європейський суд з прав людини (ЄСПЛ)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6280190" y="4253389"/>
            <a:ext cx="3536156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Хоча ЄСПЛ є частиною Ради Європи, а не ЄС, його рішення обов'язкові для всіх країн-членів ЄС. Громадяни можуть звертатися до ЄСПЛ після використання всіх засобів правового захисту на національному рівні.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10308074" y="3310890"/>
            <a:ext cx="3536156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Суд Європейського Союзу (СЄС)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10308074" y="4253389"/>
            <a:ext cx="3536156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Займається тлумаченням і застосуванням законодавства ЄС. Має право розглядати скарги на порушення основних прав, пов'язані з правом ЄС, та забезпечує дотримання стандартів ЄС національними судами.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80178"/>
            <a:ext cx="745712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Агентство основних прав ЄС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97091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37930" y="3514844"/>
            <a:ext cx="294739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Дослідження та аналіз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1537930" y="3944064"/>
            <a:ext cx="3438049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Агентство Європейського Союзу з основних прав (FRA) здійснює глибокі дослідження стану прав людини в державах-членах та збирає важливі дані для моніторингу.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3397091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968127" y="3514844"/>
            <a:ext cx="303323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Консультації та поради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968127" y="3944064"/>
            <a:ext cx="343816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Надає державам-членам та інституціям ЄС професійні консультації щодо дотримання прав і свобод людини в різних сферах діяльності.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3397091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398443" y="351484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Рекомендації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10398443" y="3944064"/>
            <a:ext cx="343816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Розробляє конкретні рекомендації щодо покращення стандартів у галузі прав і свобод людини на основі проведених досліджень та аналізу.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96948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Омбудсмен ЄС: Захисник громадян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834759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Омбудсмен Європейського Союзу відіграє ключову роль у захисті прав громадян, контролюючи діяльність європейських інституцій та забезпечуючи справедливість у їхній роботі.</a:t>
            </a:r>
            <a:endParaRPr lang="en-US" sz="15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4010620"/>
            <a:ext cx="992267" cy="146101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470815" y="4208978"/>
            <a:ext cx="309562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Моніторинг інституцій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7470815" y="4638199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Слідкує за дотриманням прав і свобод громадян європейськими інституціями</a:t>
            </a:r>
            <a:endParaRPr lang="en-US" sz="15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5471636"/>
            <a:ext cx="992267" cy="146101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70815" y="56699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Розгляд скарг</a:t>
            </a:r>
            <a:endParaRPr lang="en-US" sz="1950" dirty="0"/>
          </a:p>
        </p:txBody>
      </p:sp>
      <p:sp>
        <p:nvSpPr>
          <p:cNvPr id="10" name="Text 5"/>
          <p:cNvSpPr/>
          <p:nvPr/>
        </p:nvSpPr>
        <p:spPr>
          <a:xfrm>
            <a:off x="7470815" y="6099215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Громадяни можуть звертатися з адміністративними порушеннями або несправедливими рішеннями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655</Words>
  <Application>Microsoft Office PowerPoint</Application>
  <PresentationFormat>Довільний</PresentationFormat>
  <Paragraphs>61</Paragraphs>
  <Slides>10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5" baseType="lpstr">
      <vt:lpstr>Merriweather Light</vt:lpstr>
      <vt:lpstr>Merriweather Bold</vt:lpstr>
      <vt:lpstr>Arial</vt:lpstr>
      <vt:lpstr>Open Sans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Ія Пелех</cp:lastModifiedBy>
  <cp:revision>1</cp:revision>
  <dcterms:created xsi:type="dcterms:W3CDTF">2025-09-29T19:30:18Z</dcterms:created>
  <dcterms:modified xsi:type="dcterms:W3CDTF">2025-11-23T21:15:03Z</dcterms:modified>
</cp:coreProperties>
</file>