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7" r:id="rId2"/>
    <p:sldId id="256" r:id="rId3"/>
    <p:sldId id="275" r:id="rId4"/>
    <p:sldId id="257" r:id="rId5"/>
    <p:sldId id="288" r:id="rId6"/>
    <p:sldId id="271" r:id="rId7"/>
    <p:sldId id="258" r:id="rId8"/>
    <p:sldId id="266" r:id="rId9"/>
    <p:sldId id="289" r:id="rId10"/>
    <p:sldId id="290" r:id="rId11"/>
    <p:sldId id="291" r:id="rId12"/>
    <p:sldId id="292" r:id="rId13"/>
    <p:sldId id="293" r:id="rId14"/>
    <p:sldId id="295" r:id="rId15"/>
    <p:sldId id="260" r:id="rId16"/>
    <p:sldId id="267" r:id="rId17"/>
    <p:sldId id="268" r:id="rId18"/>
    <p:sldId id="261" r:id="rId19"/>
    <p:sldId id="269" r:id="rId20"/>
    <p:sldId id="286" r:id="rId21"/>
    <p:sldId id="272" r:id="rId22"/>
    <p:sldId id="270" r:id="rId23"/>
    <p:sldId id="277" r:id="rId24"/>
    <p:sldId id="280" r:id="rId25"/>
    <p:sldId id="282" r:id="rId26"/>
    <p:sldId id="284" r:id="rId27"/>
    <p:sldId id="273" r:id="rId28"/>
    <p:sldId id="294" r:id="rId29"/>
    <p:sldId id="25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83" autoAdjust="0"/>
  </p:normalViewPr>
  <p:slideViewPr>
    <p:cSldViewPr>
      <p:cViewPr varScale="1">
        <p:scale>
          <a:sx n="56" d="100"/>
          <a:sy n="56" d="100"/>
        </p:scale>
        <p:origin x="221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4CD4C-DE51-430E-A7ED-D31A9D90902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uk-UA"/>
        </a:p>
      </dgm:t>
    </dgm:pt>
    <dgm:pt modelId="{A74A5CF9-E3CD-4156-BD77-2D08815EAC77}">
      <dgm:prSet/>
      <dgm:spPr>
        <a:solidFill>
          <a:srgbClr val="FF0000"/>
        </a:solidFill>
      </dgm:spPr>
      <dgm:t>
        <a:bodyPr/>
        <a:lstStyle/>
        <a:p>
          <a:pPr rtl="0"/>
          <a:r>
            <a:rPr lang="uk-UA" noProof="0" dirty="0"/>
            <a:t>тривожність населення</a:t>
          </a:r>
        </a:p>
      </dgm:t>
    </dgm:pt>
    <dgm:pt modelId="{BEEDFADA-E66B-46FA-B8A2-E41DEE7224AB}" type="parTrans" cxnId="{51564F5F-A9E5-472A-96FB-1694358A9D76}">
      <dgm:prSet/>
      <dgm:spPr/>
      <dgm:t>
        <a:bodyPr/>
        <a:lstStyle/>
        <a:p>
          <a:endParaRPr lang="uk-UA"/>
        </a:p>
      </dgm:t>
    </dgm:pt>
    <dgm:pt modelId="{5AE7579A-DF89-41F7-97FC-CD4F6650E7FC}" type="sibTrans" cxnId="{51564F5F-A9E5-472A-96FB-1694358A9D76}">
      <dgm:prSet/>
      <dgm:spPr/>
      <dgm:t>
        <a:bodyPr/>
        <a:lstStyle/>
        <a:p>
          <a:endParaRPr lang="uk-UA"/>
        </a:p>
      </dgm:t>
    </dgm:pt>
    <dgm:pt modelId="{E26BE806-2597-487C-AA78-BDF04ED198B3}">
      <dgm:prSet/>
      <dgm:spPr>
        <a:solidFill>
          <a:srgbClr val="00B0F0"/>
        </a:solidFill>
      </dgm:spPr>
      <dgm:t>
        <a:bodyPr/>
        <a:lstStyle/>
        <a:p>
          <a:pPr rtl="0"/>
          <a:r>
            <a:rPr lang="uk-UA" noProof="0" dirty="0"/>
            <a:t>вплив на споживання інформаційного контенту. </a:t>
          </a:r>
        </a:p>
      </dgm:t>
    </dgm:pt>
    <dgm:pt modelId="{99C3E638-9F37-40A5-8FE1-557A1C65847B}" type="parTrans" cxnId="{29C34EA7-6BC6-4081-8B7B-72D4FFA7FD19}">
      <dgm:prSet/>
      <dgm:spPr/>
      <dgm:t>
        <a:bodyPr/>
        <a:lstStyle/>
        <a:p>
          <a:endParaRPr lang="uk-UA"/>
        </a:p>
      </dgm:t>
    </dgm:pt>
    <dgm:pt modelId="{FE62E28C-A1EE-4763-BBAE-730F995BF06D}" type="sibTrans" cxnId="{29C34EA7-6BC6-4081-8B7B-72D4FFA7FD19}">
      <dgm:prSet/>
      <dgm:spPr/>
      <dgm:t>
        <a:bodyPr/>
        <a:lstStyle/>
        <a:p>
          <a:endParaRPr lang="uk-UA"/>
        </a:p>
      </dgm:t>
    </dgm:pt>
    <dgm:pt modelId="{CDA1C5AC-EF8E-41D3-9B78-2BB89A80D901}" type="pres">
      <dgm:prSet presAssocID="{3934CD4C-DE51-430E-A7ED-D31A9D909026}" presName="CompostProcess" presStyleCnt="0">
        <dgm:presLayoutVars>
          <dgm:dir/>
          <dgm:resizeHandles val="exact"/>
        </dgm:presLayoutVars>
      </dgm:prSet>
      <dgm:spPr/>
    </dgm:pt>
    <dgm:pt modelId="{73957947-90B1-43EA-BD2E-4118A8A10F16}" type="pres">
      <dgm:prSet presAssocID="{3934CD4C-DE51-430E-A7ED-D31A9D909026}" presName="arrow" presStyleLbl="bgShp" presStyleIdx="0" presStyleCnt="1"/>
      <dgm:spPr/>
    </dgm:pt>
    <dgm:pt modelId="{9C91FD58-CC47-41A7-BE0D-F2ED36D1BBC8}" type="pres">
      <dgm:prSet presAssocID="{3934CD4C-DE51-430E-A7ED-D31A9D909026}" presName="linearProcess" presStyleCnt="0"/>
      <dgm:spPr/>
    </dgm:pt>
    <dgm:pt modelId="{0E92C9E0-FA28-4056-805A-C16DAA22166B}" type="pres">
      <dgm:prSet presAssocID="{A74A5CF9-E3CD-4156-BD77-2D08815EAC77}" presName="textNode" presStyleLbl="node1" presStyleIdx="0" presStyleCnt="2">
        <dgm:presLayoutVars>
          <dgm:bulletEnabled val="1"/>
        </dgm:presLayoutVars>
      </dgm:prSet>
      <dgm:spPr/>
    </dgm:pt>
    <dgm:pt modelId="{C49AC811-C575-4346-ADA7-6724270F4A6E}" type="pres">
      <dgm:prSet presAssocID="{5AE7579A-DF89-41F7-97FC-CD4F6650E7FC}" presName="sibTrans" presStyleCnt="0"/>
      <dgm:spPr/>
    </dgm:pt>
    <dgm:pt modelId="{19C49DE9-B1F2-4A03-8E35-43C11C229439}" type="pres">
      <dgm:prSet presAssocID="{E26BE806-2597-487C-AA78-BDF04ED198B3}" presName="textNode" presStyleLbl="node1" presStyleIdx="1" presStyleCnt="2">
        <dgm:presLayoutVars>
          <dgm:bulletEnabled val="1"/>
        </dgm:presLayoutVars>
      </dgm:prSet>
      <dgm:spPr/>
    </dgm:pt>
  </dgm:ptLst>
  <dgm:cxnLst>
    <dgm:cxn modelId="{AECF5B38-9D4C-40DD-91ED-71DDE8AFC361}" type="presOf" srcId="{3934CD4C-DE51-430E-A7ED-D31A9D909026}" destId="{CDA1C5AC-EF8E-41D3-9B78-2BB89A80D901}" srcOrd="0" destOrd="0" presId="urn:microsoft.com/office/officeart/2005/8/layout/hProcess9"/>
    <dgm:cxn modelId="{51564F5F-A9E5-472A-96FB-1694358A9D76}" srcId="{3934CD4C-DE51-430E-A7ED-D31A9D909026}" destId="{A74A5CF9-E3CD-4156-BD77-2D08815EAC77}" srcOrd="0" destOrd="0" parTransId="{BEEDFADA-E66B-46FA-B8A2-E41DEE7224AB}" sibTransId="{5AE7579A-DF89-41F7-97FC-CD4F6650E7FC}"/>
    <dgm:cxn modelId="{29C34EA7-6BC6-4081-8B7B-72D4FFA7FD19}" srcId="{3934CD4C-DE51-430E-A7ED-D31A9D909026}" destId="{E26BE806-2597-487C-AA78-BDF04ED198B3}" srcOrd="1" destOrd="0" parTransId="{99C3E638-9F37-40A5-8FE1-557A1C65847B}" sibTransId="{FE62E28C-A1EE-4763-BBAE-730F995BF06D}"/>
    <dgm:cxn modelId="{16EB88F9-311D-4B26-A5C1-0687CBEC47C1}" type="presOf" srcId="{A74A5CF9-E3CD-4156-BD77-2D08815EAC77}" destId="{0E92C9E0-FA28-4056-805A-C16DAA22166B}" srcOrd="0" destOrd="0" presId="urn:microsoft.com/office/officeart/2005/8/layout/hProcess9"/>
    <dgm:cxn modelId="{345B65FA-BE24-4E31-8893-761AB12BC395}" type="presOf" srcId="{E26BE806-2597-487C-AA78-BDF04ED198B3}" destId="{19C49DE9-B1F2-4A03-8E35-43C11C229439}" srcOrd="0" destOrd="0" presId="urn:microsoft.com/office/officeart/2005/8/layout/hProcess9"/>
    <dgm:cxn modelId="{8EDE1747-D518-4AB1-8ABA-46F03963C952}" type="presParOf" srcId="{CDA1C5AC-EF8E-41D3-9B78-2BB89A80D901}" destId="{73957947-90B1-43EA-BD2E-4118A8A10F16}" srcOrd="0" destOrd="0" presId="urn:microsoft.com/office/officeart/2005/8/layout/hProcess9"/>
    <dgm:cxn modelId="{0D147957-61A0-40C1-B8CF-584736BE2E08}" type="presParOf" srcId="{CDA1C5AC-EF8E-41D3-9B78-2BB89A80D901}" destId="{9C91FD58-CC47-41A7-BE0D-F2ED36D1BBC8}" srcOrd="1" destOrd="0" presId="urn:microsoft.com/office/officeart/2005/8/layout/hProcess9"/>
    <dgm:cxn modelId="{E71BB057-384C-43B0-8C44-3E9BAC2AB14C}" type="presParOf" srcId="{9C91FD58-CC47-41A7-BE0D-F2ED36D1BBC8}" destId="{0E92C9E0-FA28-4056-805A-C16DAA22166B}" srcOrd="0" destOrd="0" presId="urn:microsoft.com/office/officeart/2005/8/layout/hProcess9"/>
    <dgm:cxn modelId="{5378BB47-65CC-44FD-B92B-6F57E0EDAD25}" type="presParOf" srcId="{9C91FD58-CC47-41A7-BE0D-F2ED36D1BBC8}" destId="{C49AC811-C575-4346-ADA7-6724270F4A6E}" srcOrd="1" destOrd="0" presId="urn:microsoft.com/office/officeart/2005/8/layout/hProcess9"/>
    <dgm:cxn modelId="{5522BD8D-4FDE-44F9-95C9-49ADF274874F}" type="presParOf" srcId="{9C91FD58-CC47-41A7-BE0D-F2ED36D1BBC8}" destId="{19C49DE9-B1F2-4A03-8E35-43C11C229439}"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B3A50-E039-49C6-9CA1-DECC42E96E54}"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D97FD337-3D77-45DA-A507-A66171C4FDA8}">
      <dgm:prSet phldrT="[Текст]"/>
      <dgm:spPr>
        <a:solidFill>
          <a:schemeClr val="accent6">
            <a:lumMod val="75000"/>
          </a:schemeClr>
        </a:solidFill>
      </dgm:spPr>
      <dgm:t>
        <a:bodyPr/>
        <a:lstStyle/>
        <a:p>
          <a:r>
            <a:rPr lang="ru-RU" dirty="0" err="1">
              <a:effectLst/>
            </a:rPr>
            <a:t>міфологізація</a:t>
          </a:r>
          <a:r>
            <a:rPr lang="ru-RU" dirty="0">
              <a:effectLst/>
            </a:rPr>
            <a:t> </a:t>
          </a:r>
          <a:r>
            <a:rPr lang="ru-RU" dirty="0" err="1">
              <a:effectLst/>
            </a:rPr>
            <a:t>свідомості</a:t>
          </a:r>
          <a:r>
            <a:rPr lang="ru-RU" dirty="0">
              <a:effectLst/>
            </a:rPr>
            <a:t> </a:t>
          </a:r>
          <a:r>
            <a:rPr lang="en-US" dirty="0"/>
            <a:t>"</a:t>
          </a:r>
        </a:p>
      </dgm:t>
    </dgm:pt>
    <dgm:pt modelId="{BEA3BF8F-DA2A-4AE8-A674-F19AD2D629C0}" type="parTrans" cxnId="{F1509D89-0B74-4284-B697-8B6E7BE3504E}">
      <dgm:prSet/>
      <dgm:spPr/>
      <dgm:t>
        <a:bodyPr/>
        <a:lstStyle/>
        <a:p>
          <a:endParaRPr lang="en-US"/>
        </a:p>
      </dgm:t>
    </dgm:pt>
    <dgm:pt modelId="{695D7B4B-DA56-4AE2-95BF-2496D73896A8}" type="sibTrans" cxnId="{F1509D89-0B74-4284-B697-8B6E7BE3504E}">
      <dgm:prSet/>
      <dgm:spPr/>
      <dgm:t>
        <a:bodyPr/>
        <a:lstStyle/>
        <a:p>
          <a:endParaRPr lang="en-US"/>
        </a:p>
      </dgm:t>
    </dgm:pt>
    <dgm:pt modelId="{D4FEA75F-C501-436A-9E37-8D6069AA6D55}">
      <dgm:prSet phldrT="[Текст]"/>
      <dgm:spPr>
        <a:solidFill>
          <a:schemeClr val="accent2"/>
        </a:solidFill>
      </dgm:spPr>
      <dgm:t>
        <a:bodyPr/>
        <a:lstStyle/>
        <a:p>
          <a:r>
            <a:rPr lang="ru-RU" dirty="0" err="1">
              <a:effectLst/>
            </a:rPr>
            <a:t>панування</a:t>
          </a:r>
          <a:r>
            <a:rPr lang="ru-RU" dirty="0">
              <a:effectLst/>
            </a:rPr>
            <a:t> </a:t>
          </a:r>
          <a:r>
            <a:rPr lang="ru-RU" dirty="0" err="1">
              <a:effectLst/>
            </a:rPr>
            <a:t>стереотипів</a:t>
          </a:r>
          <a:r>
            <a:rPr lang="ru-RU" dirty="0">
              <a:effectLst/>
            </a:rPr>
            <a:t> в </a:t>
          </a:r>
          <a:r>
            <a:rPr lang="uk-UA" dirty="0">
              <a:effectLst/>
            </a:rPr>
            <a:t>масового психозу та</a:t>
          </a:r>
          <a:endParaRPr lang="en-US" dirty="0"/>
        </a:p>
      </dgm:t>
    </dgm:pt>
    <dgm:pt modelId="{FC480B97-A4A0-4966-A8D3-D6DCBA18E0F3}" type="parTrans" cxnId="{A903920D-10FE-4F6E-BB23-C9CF6330072B}">
      <dgm:prSet/>
      <dgm:spPr/>
      <dgm:t>
        <a:bodyPr/>
        <a:lstStyle/>
        <a:p>
          <a:endParaRPr lang="en-US"/>
        </a:p>
      </dgm:t>
    </dgm:pt>
    <dgm:pt modelId="{AFDD30EB-83B0-4090-B9B4-E74C431A80DC}" type="sibTrans" cxnId="{A903920D-10FE-4F6E-BB23-C9CF6330072B}">
      <dgm:prSet/>
      <dgm:spPr/>
      <dgm:t>
        <a:bodyPr/>
        <a:lstStyle/>
        <a:p>
          <a:endParaRPr lang="en-US"/>
        </a:p>
      </dgm:t>
    </dgm:pt>
    <dgm:pt modelId="{16C95474-C79A-42BB-A50D-B78A43F1D8F8}">
      <dgm:prSet phldrT="[Текст]"/>
      <dgm:spPr>
        <a:solidFill>
          <a:schemeClr val="accent3">
            <a:lumMod val="75000"/>
          </a:schemeClr>
        </a:solidFill>
      </dgm:spPr>
      <dgm:t>
        <a:bodyPr/>
        <a:lstStyle/>
        <a:p>
          <a:r>
            <a:rPr lang="uk-UA" dirty="0">
              <a:effectLst/>
            </a:rPr>
            <a:t>велика </a:t>
          </a:r>
          <a:r>
            <a:rPr lang="uk-UA" dirty="0" err="1">
              <a:effectLst/>
            </a:rPr>
            <a:t>кількостіь</a:t>
          </a:r>
          <a:r>
            <a:rPr lang="uk-UA" dirty="0">
              <a:effectLst/>
            </a:rPr>
            <a:t> </a:t>
          </a:r>
          <a:r>
            <a:rPr lang="ru-RU" dirty="0" err="1">
              <a:effectLst/>
            </a:rPr>
            <a:t>інформаційних</a:t>
          </a:r>
          <a:r>
            <a:rPr lang="ru-RU" dirty="0">
              <a:effectLst/>
            </a:rPr>
            <a:t> </a:t>
          </a:r>
          <a:r>
            <a:rPr lang="ru-RU" dirty="0" err="1">
              <a:effectLst/>
            </a:rPr>
            <a:t>потоків</a:t>
          </a:r>
          <a:endParaRPr lang="en-US" dirty="0"/>
        </a:p>
      </dgm:t>
    </dgm:pt>
    <dgm:pt modelId="{19AE6961-7017-45FC-83D3-CFD754AC0E25}" type="parTrans" cxnId="{92C68E16-D491-4D2A-BE34-91B6E70CC0F8}">
      <dgm:prSet/>
      <dgm:spPr/>
      <dgm:t>
        <a:bodyPr/>
        <a:lstStyle/>
        <a:p>
          <a:endParaRPr lang="en-US"/>
        </a:p>
      </dgm:t>
    </dgm:pt>
    <dgm:pt modelId="{9E7AE9D0-6025-4EF8-9DD8-23CB3D59AE98}" type="sibTrans" cxnId="{92C68E16-D491-4D2A-BE34-91B6E70CC0F8}">
      <dgm:prSet/>
      <dgm:spPr/>
      <dgm:t>
        <a:bodyPr/>
        <a:lstStyle/>
        <a:p>
          <a:endParaRPr lang="en-US"/>
        </a:p>
      </dgm:t>
    </dgm:pt>
    <dgm:pt modelId="{F34AC320-C2FC-4F2B-B93F-EEA6052CF2D7}">
      <dgm:prSet/>
      <dgm:spPr>
        <a:solidFill>
          <a:schemeClr val="accent4">
            <a:lumMod val="75000"/>
          </a:schemeClr>
        </a:solidFill>
      </dgm:spPr>
      <dgm:t>
        <a:bodyPr/>
        <a:lstStyle/>
        <a:p>
          <a:r>
            <a:rPr lang="ru-RU" dirty="0">
              <a:effectLst/>
            </a:rPr>
            <a:t>«криз</a:t>
          </a:r>
          <a:r>
            <a:rPr lang="uk-UA" dirty="0">
              <a:effectLst/>
            </a:rPr>
            <a:t>а</a:t>
          </a:r>
          <a:r>
            <a:rPr lang="ru-RU" dirty="0">
              <a:effectLst/>
            </a:rPr>
            <a:t> факт</a:t>
          </a:r>
          <a:r>
            <a:rPr lang="uk-UA" dirty="0" err="1">
              <a:effectLst/>
            </a:rPr>
            <a:t>ів</a:t>
          </a:r>
          <a:r>
            <a:rPr lang="ru-RU" dirty="0">
              <a:effectLst/>
            </a:rPr>
            <a:t>»</a:t>
          </a:r>
          <a:br>
            <a:rPr lang="ru-RU" dirty="0">
              <a:effectLst/>
            </a:rPr>
          </a:br>
          <a:endParaRPr lang="en-US" dirty="0"/>
        </a:p>
      </dgm:t>
    </dgm:pt>
    <dgm:pt modelId="{82774286-4AEE-405C-8F59-8915B53CF870}" type="parTrans" cxnId="{94D4AAED-9D8C-4AF4-8746-DC381EFC65A2}">
      <dgm:prSet/>
      <dgm:spPr/>
      <dgm:t>
        <a:bodyPr/>
        <a:lstStyle/>
        <a:p>
          <a:endParaRPr lang="en-US"/>
        </a:p>
      </dgm:t>
    </dgm:pt>
    <dgm:pt modelId="{D8D4375E-8E36-4539-AE0F-00C542053114}" type="sibTrans" cxnId="{94D4AAED-9D8C-4AF4-8746-DC381EFC65A2}">
      <dgm:prSet/>
      <dgm:spPr/>
      <dgm:t>
        <a:bodyPr/>
        <a:lstStyle/>
        <a:p>
          <a:endParaRPr lang="en-US"/>
        </a:p>
      </dgm:t>
    </dgm:pt>
    <dgm:pt modelId="{BD558635-48F0-4CE3-A86A-61A0F5416D6B}">
      <dgm:prSet phldrT="[Текст]" custT="1"/>
      <dgm:spPr/>
      <dgm:t>
        <a:bodyPr/>
        <a:lstStyle/>
        <a:p>
          <a:pPr>
            <a:spcAft>
              <a:spcPts val="0"/>
            </a:spcAft>
          </a:pPr>
          <a:r>
            <a:rPr lang="uk-UA" sz="3200" noProof="0" dirty="0" err="1">
              <a:solidFill>
                <a:schemeClr val="tx1"/>
              </a:solidFill>
            </a:rPr>
            <a:t>Постправдивість</a:t>
          </a:r>
          <a:r>
            <a:rPr lang="uk-UA" sz="3200" noProof="0" dirty="0">
              <a:solidFill>
                <a:schemeClr val="tx1"/>
              </a:solidFill>
            </a:rPr>
            <a:t> є ознакою, що притаманна сучасному інформаційно перенасиченому медіапростору</a:t>
          </a:r>
          <a:endParaRPr lang="en-US" sz="3200" b="1" dirty="0">
            <a:solidFill>
              <a:schemeClr val="tx1"/>
            </a:solidFill>
          </a:endParaRPr>
        </a:p>
      </dgm:t>
    </dgm:pt>
    <dgm:pt modelId="{435E6150-3212-40EA-8A1F-C53E2A0F90DC}" type="sibTrans" cxnId="{7C48BB27-21B5-49F5-B9AF-98442941135A}">
      <dgm:prSet/>
      <dgm:spPr/>
      <dgm:t>
        <a:bodyPr/>
        <a:lstStyle/>
        <a:p>
          <a:endParaRPr lang="en-US"/>
        </a:p>
      </dgm:t>
    </dgm:pt>
    <dgm:pt modelId="{2D24DA72-4437-4825-AF98-D9E2219EDDA8}" type="parTrans" cxnId="{7C48BB27-21B5-49F5-B9AF-98442941135A}">
      <dgm:prSet/>
      <dgm:spPr/>
      <dgm:t>
        <a:bodyPr/>
        <a:lstStyle/>
        <a:p>
          <a:endParaRPr lang="en-US"/>
        </a:p>
      </dgm:t>
    </dgm:pt>
    <dgm:pt modelId="{C5F1728C-5412-40E3-B2BF-D4C80837696C}" type="pres">
      <dgm:prSet presAssocID="{C8EB3A50-E039-49C6-9CA1-DECC42E96E54}" presName="hierChild1" presStyleCnt="0">
        <dgm:presLayoutVars>
          <dgm:orgChart val="1"/>
          <dgm:chPref val="1"/>
          <dgm:dir/>
          <dgm:animOne val="branch"/>
          <dgm:animLvl val="lvl"/>
          <dgm:resizeHandles/>
        </dgm:presLayoutVars>
      </dgm:prSet>
      <dgm:spPr/>
    </dgm:pt>
    <dgm:pt modelId="{757F4E5F-2CF3-4CB5-954E-17CC05779956}" type="pres">
      <dgm:prSet presAssocID="{BD558635-48F0-4CE3-A86A-61A0F5416D6B}" presName="hierRoot1" presStyleCnt="0">
        <dgm:presLayoutVars>
          <dgm:hierBranch val="init"/>
        </dgm:presLayoutVars>
      </dgm:prSet>
      <dgm:spPr/>
    </dgm:pt>
    <dgm:pt modelId="{C3548748-3A16-4AD8-BD03-42B928DB8A80}" type="pres">
      <dgm:prSet presAssocID="{BD558635-48F0-4CE3-A86A-61A0F5416D6B}" presName="rootComposite1" presStyleCnt="0"/>
      <dgm:spPr/>
    </dgm:pt>
    <dgm:pt modelId="{4E122B48-B4D4-4EC7-BA6A-52CB96869D98}" type="pres">
      <dgm:prSet presAssocID="{BD558635-48F0-4CE3-A86A-61A0F5416D6B}" presName="rootText1" presStyleLbl="node0" presStyleIdx="0" presStyleCnt="1" custScaleX="363927" custScaleY="296882" custLinFactNeighborY="-5374">
        <dgm:presLayoutVars>
          <dgm:chPref val="3"/>
        </dgm:presLayoutVars>
      </dgm:prSet>
      <dgm:spPr/>
    </dgm:pt>
    <dgm:pt modelId="{35490372-CE6D-450A-BD87-428299AFD7A1}" type="pres">
      <dgm:prSet presAssocID="{BD558635-48F0-4CE3-A86A-61A0F5416D6B}" presName="rootConnector1" presStyleLbl="node1" presStyleIdx="0" presStyleCnt="0"/>
      <dgm:spPr/>
    </dgm:pt>
    <dgm:pt modelId="{9DE6EC01-7528-4A84-BD8C-1D8039F8EACC}" type="pres">
      <dgm:prSet presAssocID="{BD558635-48F0-4CE3-A86A-61A0F5416D6B}" presName="hierChild2" presStyleCnt="0"/>
      <dgm:spPr/>
    </dgm:pt>
    <dgm:pt modelId="{32BA9C2A-5F5B-4826-853C-6B69372E061B}" type="pres">
      <dgm:prSet presAssocID="{BEA3BF8F-DA2A-4AE8-A674-F19AD2D629C0}" presName="Name37" presStyleLbl="parChTrans1D2" presStyleIdx="0" presStyleCnt="4"/>
      <dgm:spPr/>
    </dgm:pt>
    <dgm:pt modelId="{AF7E512B-2511-4B60-A123-DC15521186EE}" type="pres">
      <dgm:prSet presAssocID="{D97FD337-3D77-45DA-A507-A66171C4FDA8}" presName="hierRoot2" presStyleCnt="0">
        <dgm:presLayoutVars>
          <dgm:hierBranch val="init"/>
        </dgm:presLayoutVars>
      </dgm:prSet>
      <dgm:spPr/>
    </dgm:pt>
    <dgm:pt modelId="{E89D21A7-B70D-4556-A81B-6DAA3CB58DC2}" type="pres">
      <dgm:prSet presAssocID="{D97FD337-3D77-45DA-A507-A66171C4FDA8}" presName="rootComposite" presStyleCnt="0"/>
      <dgm:spPr/>
    </dgm:pt>
    <dgm:pt modelId="{C0F1278E-E071-471B-92F9-4F34CEE6A399}" type="pres">
      <dgm:prSet presAssocID="{D97FD337-3D77-45DA-A507-A66171C4FDA8}" presName="rootText" presStyleLbl="node2" presStyleIdx="0" presStyleCnt="4">
        <dgm:presLayoutVars>
          <dgm:chPref val="3"/>
        </dgm:presLayoutVars>
      </dgm:prSet>
      <dgm:spPr/>
    </dgm:pt>
    <dgm:pt modelId="{2499E360-65E2-4B59-B2BA-5932B6B9FC49}" type="pres">
      <dgm:prSet presAssocID="{D97FD337-3D77-45DA-A507-A66171C4FDA8}" presName="rootConnector" presStyleLbl="node2" presStyleIdx="0" presStyleCnt="4"/>
      <dgm:spPr/>
    </dgm:pt>
    <dgm:pt modelId="{E29D0FC5-11C4-46FE-BA14-F8B430F3D48F}" type="pres">
      <dgm:prSet presAssocID="{D97FD337-3D77-45DA-A507-A66171C4FDA8}" presName="hierChild4" presStyleCnt="0"/>
      <dgm:spPr/>
    </dgm:pt>
    <dgm:pt modelId="{C65E1F3E-DE7A-4AF9-BFA8-FC1252738724}" type="pres">
      <dgm:prSet presAssocID="{D97FD337-3D77-45DA-A507-A66171C4FDA8}" presName="hierChild5" presStyleCnt="0"/>
      <dgm:spPr/>
    </dgm:pt>
    <dgm:pt modelId="{F4D0F1D8-E95F-4F9A-9173-E6C26198AEB0}" type="pres">
      <dgm:prSet presAssocID="{FC480B97-A4A0-4966-A8D3-D6DCBA18E0F3}" presName="Name37" presStyleLbl="parChTrans1D2" presStyleIdx="1" presStyleCnt="4"/>
      <dgm:spPr/>
    </dgm:pt>
    <dgm:pt modelId="{E1FD6A94-17A7-474B-AC8B-03FC1DE56EEB}" type="pres">
      <dgm:prSet presAssocID="{D4FEA75F-C501-436A-9E37-8D6069AA6D55}" presName="hierRoot2" presStyleCnt="0">
        <dgm:presLayoutVars>
          <dgm:hierBranch val="init"/>
        </dgm:presLayoutVars>
      </dgm:prSet>
      <dgm:spPr/>
    </dgm:pt>
    <dgm:pt modelId="{13E8CEA9-6291-48CB-946A-517CF022202A}" type="pres">
      <dgm:prSet presAssocID="{D4FEA75F-C501-436A-9E37-8D6069AA6D55}" presName="rootComposite" presStyleCnt="0"/>
      <dgm:spPr/>
    </dgm:pt>
    <dgm:pt modelId="{D672E485-44F4-4991-8676-D1E6EED0ADA2}" type="pres">
      <dgm:prSet presAssocID="{D4FEA75F-C501-436A-9E37-8D6069AA6D55}" presName="rootText" presStyleLbl="node2" presStyleIdx="1" presStyleCnt="4">
        <dgm:presLayoutVars>
          <dgm:chPref val="3"/>
        </dgm:presLayoutVars>
      </dgm:prSet>
      <dgm:spPr/>
    </dgm:pt>
    <dgm:pt modelId="{D30E682B-2EA4-4DCE-A094-04DD5798B536}" type="pres">
      <dgm:prSet presAssocID="{D4FEA75F-C501-436A-9E37-8D6069AA6D55}" presName="rootConnector" presStyleLbl="node2" presStyleIdx="1" presStyleCnt="4"/>
      <dgm:spPr/>
    </dgm:pt>
    <dgm:pt modelId="{3DFF046D-0E24-4986-8C3D-D5483C9FAD2D}" type="pres">
      <dgm:prSet presAssocID="{D4FEA75F-C501-436A-9E37-8D6069AA6D55}" presName="hierChild4" presStyleCnt="0"/>
      <dgm:spPr/>
    </dgm:pt>
    <dgm:pt modelId="{E7E5BAC0-C083-45A0-A3BF-D9CEC8F4C887}" type="pres">
      <dgm:prSet presAssocID="{D4FEA75F-C501-436A-9E37-8D6069AA6D55}" presName="hierChild5" presStyleCnt="0"/>
      <dgm:spPr/>
    </dgm:pt>
    <dgm:pt modelId="{7CCE0BBC-4A45-4D30-B43E-0C9A37540504}" type="pres">
      <dgm:prSet presAssocID="{19AE6961-7017-45FC-83D3-CFD754AC0E25}" presName="Name37" presStyleLbl="parChTrans1D2" presStyleIdx="2" presStyleCnt="4"/>
      <dgm:spPr/>
    </dgm:pt>
    <dgm:pt modelId="{1D4EDA6F-043C-4081-A29B-E7772194DF7F}" type="pres">
      <dgm:prSet presAssocID="{16C95474-C79A-42BB-A50D-B78A43F1D8F8}" presName="hierRoot2" presStyleCnt="0">
        <dgm:presLayoutVars>
          <dgm:hierBranch val="init"/>
        </dgm:presLayoutVars>
      </dgm:prSet>
      <dgm:spPr/>
    </dgm:pt>
    <dgm:pt modelId="{C5BD9D53-FA6C-4E98-BA9A-B1376290E038}" type="pres">
      <dgm:prSet presAssocID="{16C95474-C79A-42BB-A50D-B78A43F1D8F8}" presName="rootComposite" presStyleCnt="0"/>
      <dgm:spPr/>
    </dgm:pt>
    <dgm:pt modelId="{C0277834-3144-44BF-8C1F-4C48C163D51A}" type="pres">
      <dgm:prSet presAssocID="{16C95474-C79A-42BB-A50D-B78A43F1D8F8}" presName="rootText" presStyleLbl="node2" presStyleIdx="2" presStyleCnt="4">
        <dgm:presLayoutVars>
          <dgm:chPref val="3"/>
        </dgm:presLayoutVars>
      </dgm:prSet>
      <dgm:spPr/>
    </dgm:pt>
    <dgm:pt modelId="{0E69E3E9-AEFF-4CE4-8703-74CFDD6C30D5}" type="pres">
      <dgm:prSet presAssocID="{16C95474-C79A-42BB-A50D-B78A43F1D8F8}" presName="rootConnector" presStyleLbl="node2" presStyleIdx="2" presStyleCnt="4"/>
      <dgm:spPr/>
    </dgm:pt>
    <dgm:pt modelId="{6E3D23C9-7F66-4B3B-A4BB-35DEE7194DD4}" type="pres">
      <dgm:prSet presAssocID="{16C95474-C79A-42BB-A50D-B78A43F1D8F8}" presName="hierChild4" presStyleCnt="0"/>
      <dgm:spPr/>
    </dgm:pt>
    <dgm:pt modelId="{FC324E21-BA01-4DDF-A894-320A541412C1}" type="pres">
      <dgm:prSet presAssocID="{16C95474-C79A-42BB-A50D-B78A43F1D8F8}" presName="hierChild5" presStyleCnt="0"/>
      <dgm:spPr/>
    </dgm:pt>
    <dgm:pt modelId="{5DCE6744-BBB0-40C6-80E6-8F68638548A9}" type="pres">
      <dgm:prSet presAssocID="{82774286-4AEE-405C-8F59-8915B53CF870}" presName="Name37" presStyleLbl="parChTrans1D2" presStyleIdx="3" presStyleCnt="4"/>
      <dgm:spPr/>
    </dgm:pt>
    <dgm:pt modelId="{3AD33247-86C9-4DAE-81D3-610A92D98AE3}" type="pres">
      <dgm:prSet presAssocID="{F34AC320-C2FC-4F2B-B93F-EEA6052CF2D7}" presName="hierRoot2" presStyleCnt="0">
        <dgm:presLayoutVars>
          <dgm:hierBranch val="init"/>
        </dgm:presLayoutVars>
      </dgm:prSet>
      <dgm:spPr/>
    </dgm:pt>
    <dgm:pt modelId="{CCFCB3C1-2F14-4818-A6F8-28817285B073}" type="pres">
      <dgm:prSet presAssocID="{F34AC320-C2FC-4F2B-B93F-EEA6052CF2D7}" presName="rootComposite" presStyleCnt="0"/>
      <dgm:spPr/>
    </dgm:pt>
    <dgm:pt modelId="{D6A050D8-D81C-48C0-85F0-33821B5593BA}" type="pres">
      <dgm:prSet presAssocID="{F34AC320-C2FC-4F2B-B93F-EEA6052CF2D7}" presName="rootText" presStyleLbl="node2" presStyleIdx="3" presStyleCnt="4">
        <dgm:presLayoutVars>
          <dgm:chPref val="3"/>
        </dgm:presLayoutVars>
      </dgm:prSet>
      <dgm:spPr/>
    </dgm:pt>
    <dgm:pt modelId="{9EE08FFF-7FC9-4F93-8473-49D84140155F}" type="pres">
      <dgm:prSet presAssocID="{F34AC320-C2FC-4F2B-B93F-EEA6052CF2D7}" presName="rootConnector" presStyleLbl="node2" presStyleIdx="3" presStyleCnt="4"/>
      <dgm:spPr/>
    </dgm:pt>
    <dgm:pt modelId="{84CC5F8B-13A6-4970-8F85-115D9D9158C8}" type="pres">
      <dgm:prSet presAssocID="{F34AC320-C2FC-4F2B-B93F-EEA6052CF2D7}" presName="hierChild4" presStyleCnt="0"/>
      <dgm:spPr/>
    </dgm:pt>
    <dgm:pt modelId="{338FD89F-9ECA-435C-BE2D-63A002EB4968}" type="pres">
      <dgm:prSet presAssocID="{F34AC320-C2FC-4F2B-B93F-EEA6052CF2D7}" presName="hierChild5" presStyleCnt="0"/>
      <dgm:spPr/>
    </dgm:pt>
    <dgm:pt modelId="{AA4DA64A-16D8-4D76-9280-37D847957DB8}" type="pres">
      <dgm:prSet presAssocID="{BD558635-48F0-4CE3-A86A-61A0F5416D6B}" presName="hierChild3" presStyleCnt="0"/>
      <dgm:spPr/>
    </dgm:pt>
  </dgm:ptLst>
  <dgm:cxnLst>
    <dgm:cxn modelId="{94EC030D-3A40-46AD-A9C0-BA62B584CA01}" type="presOf" srcId="{F34AC320-C2FC-4F2B-B93F-EEA6052CF2D7}" destId="{9EE08FFF-7FC9-4F93-8473-49D84140155F}" srcOrd="1" destOrd="0" presId="urn:microsoft.com/office/officeart/2005/8/layout/orgChart1"/>
    <dgm:cxn modelId="{A903920D-10FE-4F6E-BB23-C9CF6330072B}" srcId="{BD558635-48F0-4CE3-A86A-61A0F5416D6B}" destId="{D4FEA75F-C501-436A-9E37-8D6069AA6D55}" srcOrd="1" destOrd="0" parTransId="{FC480B97-A4A0-4966-A8D3-D6DCBA18E0F3}" sibTransId="{AFDD30EB-83B0-4090-B9B4-E74C431A80DC}"/>
    <dgm:cxn modelId="{92C68E16-D491-4D2A-BE34-91B6E70CC0F8}" srcId="{BD558635-48F0-4CE3-A86A-61A0F5416D6B}" destId="{16C95474-C79A-42BB-A50D-B78A43F1D8F8}" srcOrd="2" destOrd="0" parTransId="{19AE6961-7017-45FC-83D3-CFD754AC0E25}" sibTransId="{9E7AE9D0-6025-4EF8-9DD8-23CB3D59AE98}"/>
    <dgm:cxn modelId="{A23BCA22-FFE5-4162-88BA-8EC64E2608E2}" type="presOf" srcId="{82774286-4AEE-405C-8F59-8915B53CF870}" destId="{5DCE6744-BBB0-40C6-80E6-8F68638548A9}" srcOrd="0" destOrd="0" presId="urn:microsoft.com/office/officeart/2005/8/layout/orgChart1"/>
    <dgm:cxn modelId="{7C48BB27-21B5-49F5-B9AF-98442941135A}" srcId="{C8EB3A50-E039-49C6-9CA1-DECC42E96E54}" destId="{BD558635-48F0-4CE3-A86A-61A0F5416D6B}" srcOrd="0" destOrd="0" parTransId="{2D24DA72-4437-4825-AF98-D9E2219EDDA8}" sibTransId="{435E6150-3212-40EA-8A1F-C53E2A0F90DC}"/>
    <dgm:cxn modelId="{8F721828-3031-4CBC-A616-825A7FE82AA6}" type="presOf" srcId="{D4FEA75F-C501-436A-9E37-8D6069AA6D55}" destId="{D30E682B-2EA4-4DCE-A094-04DD5798B536}" srcOrd="1" destOrd="0" presId="urn:microsoft.com/office/officeart/2005/8/layout/orgChart1"/>
    <dgm:cxn modelId="{5C8FF645-E72B-4C17-9CEC-A8C91C99FE3A}" type="presOf" srcId="{19AE6961-7017-45FC-83D3-CFD754AC0E25}" destId="{7CCE0BBC-4A45-4D30-B43E-0C9A37540504}" srcOrd="0" destOrd="0" presId="urn:microsoft.com/office/officeart/2005/8/layout/orgChart1"/>
    <dgm:cxn modelId="{32040666-BCF5-4D83-81B1-A02700567645}" type="presOf" srcId="{C8EB3A50-E039-49C6-9CA1-DECC42E96E54}" destId="{C5F1728C-5412-40E3-B2BF-D4C80837696C}" srcOrd="0" destOrd="0" presId="urn:microsoft.com/office/officeart/2005/8/layout/orgChart1"/>
    <dgm:cxn modelId="{54B7984D-3397-4398-B55D-647D630FEFEE}" type="presOf" srcId="{BEA3BF8F-DA2A-4AE8-A674-F19AD2D629C0}" destId="{32BA9C2A-5F5B-4826-853C-6B69372E061B}" srcOrd="0" destOrd="0" presId="urn:microsoft.com/office/officeart/2005/8/layout/orgChart1"/>
    <dgm:cxn modelId="{689AEE6F-4A53-4516-A4C1-6CEF51D2A798}" type="presOf" srcId="{BD558635-48F0-4CE3-A86A-61A0F5416D6B}" destId="{35490372-CE6D-450A-BD87-428299AFD7A1}" srcOrd="1" destOrd="0" presId="urn:microsoft.com/office/officeart/2005/8/layout/orgChart1"/>
    <dgm:cxn modelId="{F1509D89-0B74-4284-B697-8B6E7BE3504E}" srcId="{BD558635-48F0-4CE3-A86A-61A0F5416D6B}" destId="{D97FD337-3D77-45DA-A507-A66171C4FDA8}" srcOrd="0" destOrd="0" parTransId="{BEA3BF8F-DA2A-4AE8-A674-F19AD2D629C0}" sibTransId="{695D7B4B-DA56-4AE2-95BF-2496D73896A8}"/>
    <dgm:cxn modelId="{679348A2-6DF8-46C4-9B04-2C8A5DBE1606}" type="presOf" srcId="{16C95474-C79A-42BB-A50D-B78A43F1D8F8}" destId="{C0277834-3144-44BF-8C1F-4C48C163D51A}" srcOrd="0" destOrd="0" presId="urn:microsoft.com/office/officeart/2005/8/layout/orgChart1"/>
    <dgm:cxn modelId="{1639B7A6-AD1B-43A5-8525-41E782121588}" type="presOf" srcId="{D97FD337-3D77-45DA-A507-A66171C4FDA8}" destId="{2499E360-65E2-4B59-B2BA-5932B6B9FC49}" srcOrd="1" destOrd="0" presId="urn:microsoft.com/office/officeart/2005/8/layout/orgChart1"/>
    <dgm:cxn modelId="{97E829AB-B026-4547-A25A-48F781B37D5C}" type="presOf" srcId="{D4FEA75F-C501-436A-9E37-8D6069AA6D55}" destId="{D672E485-44F4-4991-8676-D1E6EED0ADA2}" srcOrd="0" destOrd="0" presId="urn:microsoft.com/office/officeart/2005/8/layout/orgChart1"/>
    <dgm:cxn modelId="{848A45B4-52A1-482D-B79C-97A066C24CED}" type="presOf" srcId="{F34AC320-C2FC-4F2B-B93F-EEA6052CF2D7}" destId="{D6A050D8-D81C-48C0-85F0-33821B5593BA}" srcOrd="0" destOrd="0" presId="urn:microsoft.com/office/officeart/2005/8/layout/orgChart1"/>
    <dgm:cxn modelId="{C796A0D7-9EB8-4BC6-82C3-4B4712805E93}" type="presOf" srcId="{FC480B97-A4A0-4966-A8D3-D6DCBA18E0F3}" destId="{F4D0F1D8-E95F-4F9A-9173-E6C26198AEB0}" srcOrd="0" destOrd="0" presId="urn:microsoft.com/office/officeart/2005/8/layout/orgChart1"/>
    <dgm:cxn modelId="{3E2699E7-EAF4-4DCA-9188-175F6D4DC64A}" type="presOf" srcId="{BD558635-48F0-4CE3-A86A-61A0F5416D6B}" destId="{4E122B48-B4D4-4EC7-BA6A-52CB96869D98}" srcOrd="0" destOrd="0" presId="urn:microsoft.com/office/officeart/2005/8/layout/orgChart1"/>
    <dgm:cxn modelId="{E9186AEB-76C1-478C-8DD9-22E7798E019B}" type="presOf" srcId="{D97FD337-3D77-45DA-A507-A66171C4FDA8}" destId="{C0F1278E-E071-471B-92F9-4F34CEE6A399}" srcOrd="0" destOrd="0" presId="urn:microsoft.com/office/officeart/2005/8/layout/orgChart1"/>
    <dgm:cxn modelId="{94D4AAED-9D8C-4AF4-8746-DC381EFC65A2}" srcId="{BD558635-48F0-4CE3-A86A-61A0F5416D6B}" destId="{F34AC320-C2FC-4F2B-B93F-EEA6052CF2D7}" srcOrd="3" destOrd="0" parTransId="{82774286-4AEE-405C-8F59-8915B53CF870}" sibTransId="{D8D4375E-8E36-4539-AE0F-00C542053114}"/>
    <dgm:cxn modelId="{3D5B84FE-3EEA-46C2-BA41-6C3FA6CBB0A9}" type="presOf" srcId="{16C95474-C79A-42BB-A50D-B78A43F1D8F8}" destId="{0E69E3E9-AEFF-4CE4-8703-74CFDD6C30D5}" srcOrd="1" destOrd="0" presId="urn:microsoft.com/office/officeart/2005/8/layout/orgChart1"/>
    <dgm:cxn modelId="{0A4F546B-9BB0-4DC3-8B40-D48387B95FCA}" type="presParOf" srcId="{C5F1728C-5412-40E3-B2BF-D4C80837696C}" destId="{757F4E5F-2CF3-4CB5-954E-17CC05779956}" srcOrd="0" destOrd="0" presId="urn:microsoft.com/office/officeart/2005/8/layout/orgChart1"/>
    <dgm:cxn modelId="{811E1A89-A6BE-4377-804C-8CE964EB205A}" type="presParOf" srcId="{757F4E5F-2CF3-4CB5-954E-17CC05779956}" destId="{C3548748-3A16-4AD8-BD03-42B928DB8A80}" srcOrd="0" destOrd="0" presId="urn:microsoft.com/office/officeart/2005/8/layout/orgChart1"/>
    <dgm:cxn modelId="{3F3ADDDE-2669-4200-820D-5ADC29C318EB}" type="presParOf" srcId="{C3548748-3A16-4AD8-BD03-42B928DB8A80}" destId="{4E122B48-B4D4-4EC7-BA6A-52CB96869D98}" srcOrd="0" destOrd="0" presId="urn:microsoft.com/office/officeart/2005/8/layout/orgChart1"/>
    <dgm:cxn modelId="{268AD76D-E2D7-48F0-A452-A957BDCA901E}" type="presParOf" srcId="{C3548748-3A16-4AD8-BD03-42B928DB8A80}" destId="{35490372-CE6D-450A-BD87-428299AFD7A1}" srcOrd="1" destOrd="0" presId="urn:microsoft.com/office/officeart/2005/8/layout/orgChart1"/>
    <dgm:cxn modelId="{B6A4E81E-B748-4123-9571-AE401FE3F853}" type="presParOf" srcId="{757F4E5F-2CF3-4CB5-954E-17CC05779956}" destId="{9DE6EC01-7528-4A84-BD8C-1D8039F8EACC}" srcOrd="1" destOrd="0" presId="urn:microsoft.com/office/officeart/2005/8/layout/orgChart1"/>
    <dgm:cxn modelId="{7DA63DAB-4622-4716-BC5C-0CA53EEEF267}" type="presParOf" srcId="{9DE6EC01-7528-4A84-BD8C-1D8039F8EACC}" destId="{32BA9C2A-5F5B-4826-853C-6B69372E061B}" srcOrd="0" destOrd="0" presId="urn:microsoft.com/office/officeart/2005/8/layout/orgChart1"/>
    <dgm:cxn modelId="{3FF945D6-E98D-4ADE-B61A-DEE73582C27A}" type="presParOf" srcId="{9DE6EC01-7528-4A84-BD8C-1D8039F8EACC}" destId="{AF7E512B-2511-4B60-A123-DC15521186EE}" srcOrd="1" destOrd="0" presId="urn:microsoft.com/office/officeart/2005/8/layout/orgChart1"/>
    <dgm:cxn modelId="{454EC7DE-9B70-43AD-B918-8D54DC44C04E}" type="presParOf" srcId="{AF7E512B-2511-4B60-A123-DC15521186EE}" destId="{E89D21A7-B70D-4556-A81B-6DAA3CB58DC2}" srcOrd="0" destOrd="0" presId="urn:microsoft.com/office/officeart/2005/8/layout/orgChart1"/>
    <dgm:cxn modelId="{1F4CD4E2-1FAB-4F4F-8FDC-2A83947C26E3}" type="presParOf" srcId="{E89D21A7-B70D-4556-A81B-6DAA3CB58DC2}" destId="{C0F1278E-E071-471B-92F9-4F34CEE6A399}" srcOrd="0" destOrd="0" presId="urn:microsoft.com/office/officeart/2005/8/layout/orgChart1"/>
    <dgm:cxn modelId="{F490AA80-2D64-43B9-B932-237DD3501090}" type="presParOf" srcId="{E89D21A7-B70D-4556-A81B-6DAA3CB58DC2}" destId="{2499E360-65E2-4B59-B2BA-5932B6B9FC49}" srcOrd="1" destOrd="0" presId="urn:microsoft.com/office/officeart/2005/8/layout/orgChart1"/>
    <dgm:cxn modelId="{43394554-DEBA-46B4-867B-C6CD2E90055C}" type="presParOf" srcId="{AF7E512B-2511-4B60-A123-DC15521186EE}" destId="{E29D0FC5-11C4-46FE-BA14-F8B430F3D48F}" srcOrd="1" destOrd="0" presId="urn:microsoft.com/office/officeart/2005/8/layout/orgChart1"/>
    <dgm:cxn modelId="{A3620638-5B4C-4454-9F25-AC8703AB74DB}" type="presParOf" srcId="{AF7E512B-2511-4B60-A123-DC15521186EE}" destId="{C65E1F3E-DE7A-4AF9-BFA8-FC1252738724}" srcOrd="2" destOrd="0" presId="urn:microsoft.com/office/officeart/2005/8/layout/orgChart1"/>
    <dgm:cxn modelId="{990ABB41-A3DB-4172-9C57-3F9781E0D1D4}" type="presParOf" srcId="{9DE6EC01-7528-4A84-BD8C-1D8039F8EACC}" destId="{F4D0F1D8-E95F-4F9A-9173-E6C26198AEB0}" srcOrd="2" destOrd="0" presId="urn:microsoft.com/office/officeart/2005/8/layout/orgChart1"/>
    <dgm:cxn modelId="{48032583-B71E-4B04-A9F6-7FAF1AF71A14}" type="presParOf" srcId="{9DE6EC01-7528-4A84-BD8C-1D8039F8EACC}" destId="{E1FD6A94-17A7-474B-AC8B-03FC1DE56EEB}" srcOrd="3" destOrd="0" presId="urn:microsoft.com/office/officeart/2005/8/layout/orgChart1"/>
    <dgm:cxn modelId="{2078C439-EF28-41C3-8DD1-C3864E87ACA6}" type="presParOf" srcId="{E1FD6A94-17A7-474B-AC8B-03FC1DE56EEB}" destId="{13E8CEA9-6291-48CB-946A-517CF022202A}" srcOrd="0" destOrd="0" presId="urn:microsoft.com/office/officeart/2005/8/layout/orgChart1"/>
    <dgm:cxn modelId="{DB8246D7-8EF4-4D2A-A226-53976088ADE5}" type="presParOf" srcId="{13E8CEA9-6291-48CB-946A-517CF022202A}" destId="{D672E485-44F4-4991-8676-D1E6EED0ADA2}" srcOrd="0" destOrd="0" presId="urn:microsoft.com/office/officeart/2005/8/layout/orgChart1"/>
    <dgm:cxn modelId="{5F20A621-4737-4A51-9CA3-452D068445E3}" type="presParOf" srcId="{13E8CEA9-6291-48CB-946A-517CF022202A}" destId="{D30E682B-2EA4-4DCE-A094-04DD5798B536}" srcOrd="1" destOrd="0" presId="urn:microsoft.com/office/officeart/2005/8/layout/orgChart1"/>
    <dgm:cxn modelId="{E77CAD7A-3BF0-49DD-A289-A79A03476883}" type="presParOf" srcId="{E1FD6A94-17A7-474B-AC8B-03FC1DE56EEB}" destId="{3DFF046D-0E24-4986-8C3D-D5483C9FAD2D}" srcOrd="1" destOrd="0" presId="urn:microsoft.com/office/officeart/2005/8/layout/orgChart1"/>
    <dgm:cxn modelId="{2E1AF871-B7F3-4FD9-94CC-18E8E3A94537}" type="presParOf" srcId="{E1FD6A94-17A7-474B-AC8B-03FC1DE56EEB}" destId="{E7E5BAC0-C083-45A0-A3BF-D9CEC8F4C887}" srcOrd="2" destOrd="0" presId="urn:microsoft.com/office/officeart/2005/8/layout/orgChart1"/>
    <dgm:cxn modelId="{5EDCBBFD-9F74-439A-972F-BF0027A34CC5}" type="presParOf" srcId="{9DE6EC01-7528-4A84-BD8C-1D8039F8EACC}" destId="{7CCE0BBC-4A45-4D30-B43E-0C9A37540504}" srcOrd="4" destOrd="0" presId="urn:microsoft.com/office/officeart/2005/8/layout/orgChart1"/>
    <dgm:cxn modelId="{009C6670-B12C-44A2-B9BA-F6C350AA4155}" type="presParOf" srcId="{9DE6EC01-7528-4A84-BD8C-1D8039F8EACC}" destId="{1D4EDA6F-043C-4081-A29B-E7772194DF7F}" srcOrd="5" destOrd="0" presId="urn:microsoft.com/office/officeart/2005/8/layout/orgChart1"/>
    <dgm:cxn modelId="{FAD50313-F727-40B5-9AD7-19B0443DCF71}" type="presParOf" srcId="{1D4EDA6F-043C-4081-A29B-E7772194DF7F}" destId="{C5BD9D53-FA6C-4E98-BA9A-B1376290E038}" srcOrd="0" destOrd="0" presId="urn:microsoft.com/office/officeart/2005/8/layout/orgChart1"/>
    <dgm:cxn modelId="{D31AE3C9-31A8-4C08-8201-140A795ADF9C}" type="presParOf" srcId="{C5BD9D53-FA6C-4E98-BA9A-B1376290E038}" destId="{C0277834-3144-44BF-8C1F-4C48C163D51A}" srcOrd="0" destOrd="0" presId="urn:microsoft.com/office/officeart/2005/8/layout/orgChart1"/>
    <dgm:cxn modelId="{B0CFA62D-6FE4-4447-B44E-F6E2A703B4D6}" type="presParOf" srcId="{C5BD9D53-FA6C-4E98-BA9A-B1376290E038}" destId="{0E69E3E9-AEFF-4CE4-8703-74CFDD6C30D5}" srcOrd="1" destOrd="0" presId="urn:microsoft.com/office/officeart/2005/8/layout/orgChart1"/>
    <dgm:cxn modelId="{1B60FCEA-A438-4D45-A439-656433536A07}" type="presParOf" srcId="{1D4EDA6F-043C-4081-A29B-E7772194DF7F}" destId="{6E3D23C9-7F66-4B3B-A4BB-35DEE7194DD4}" srcOrd="1" destOrd="0" presId="urn:microsoft.com/office/officeart/2005/8/layout/orgChart1"/>
    <dgm:cxn modelId="{13BFA747-8237-4076-9C66-BC862BFF977D}" type="presParOf" srcId="{1D4EDA6F-043C-4081-A29B-E7772194DF7F}" destId="{FC324E21-BA01-4DDF-A894-320A541412C1}" srcOrd="2" destOrd="0" presId="urn:microsoft.com/office/officeart/2005/8/layout/orgChart1"/>
    <dgm:cxn modelId="{F6C243BB-7E11-4124-8BF7-6BA1B412A770}" type="presParOf" srcId="{9DE6EC01-7528-4A84-BD8C-1D8039F8EACC}" destId="{5DCE6744-BBB0-40C6-80E6-8F68638548A9}" srcOrd="6" destOrd="0" presId="urn:microsoft.com/office/officeart/2005/8/layout/orgChart1"/>
    <dgm:cxn modelId="{9DE86634-2ABD-4E19-A3BF-AC48F9E86F34}" type="presParOf" srcId="{9DE6EC01-7528-4A84-BD8C-1D8039F8EACC}" destId="{3AD33247-86C9-4DAE-81D3-610A92D98AE3}" srcOrd="7" destOrd="0" presId="urn:microsoft.com/office/officeart/2005/8/layout/orgChart1"/>
    <dgm:cxn modelId="{0E986ECD-385A-4FE5-95EE-5DD04FA8F43A}" type="presParOf" srcId="{3AD33247-86C9-4DAE-81D3-610A92D98AE3}" destId="{CCFCB3C1-2F14-4818-A6F8-28817285B073}" srcOrd="0" destOrd="0" presId="urn:microsoft.com/office/officeart/2005/8/layout/orgChart1"/>
    <dgm:cxn modelId="{F9DC7505-DA32-443B-8D52-398EB9C82865}" type="presParOf" srcId="{CCFCB3C1-2F14-4818-A6F8-28817285B073}" destId="{D6A050D8-D81C-48C0-85F0-33821B5593BA}" srcOrd="0" destOrd="0" presId="urn:microsoft.com/office/officeart/2005/8/layout/orgChart1"/>
    <dgm:cxn modelId="{71013F0A-918F-498D-A82D-79297E3F5F17}" type="presParOf" srcId="{CCFCB3C1-2F14-4818-A6F8-28817285B073}" destId="{9EE08FFF-7FC9-4F93-8473-49D84140155F}" srcOrd="1" destOrd="0" presId="urn:microsoft.com/office/officeart/2005/8/layout/orgChart1"/>
    <dgm:cxn modelId="{AFF0F77B-81C2-4D79-BE0D-71E92F8881B3}" type="presParOf" srcId="{3AD33247-86C9-4DAE-81D3-610A92D98AE3}" destId="{84CC5F8B-13A6-4970-8F85-115D9D9158C8}" srcOrd="1" destOrd="0" presId="urn:microsoft.com/office/officeart/2005/8/layout/orgChart1"/>
    <dgm:cxn modelId="{A63AF1B6-92DB-41A8-8723-E52EB55048D3}" type="presParOf" srcId="{3AD33247-86C9-4DAE-81D3-610A92D98AE3}" destId="{338FD89F-9ECA-435C-BE2D-63A002EB4968}" srcOrd="2" destOrd="0" presId="urn:microsoft.com/office/officeart/2005/8/layout/orgChart1"/>
    <dgm:cxn modelId="{C5E25326-E618-46D5-9514-3F2457F30B00}" type="presParOf" srcId="{757F4E5F-2CF3-4CB5-954E-17CC05779956}" destId="{AA4DA64A-16D8-4D76-9280-37D847957DB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0AB21-9C4E-49BA-B32C-D94F530B508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B9C57D3-5BED-43D8-A299-396DCE68770F}">
      <dgm:prSet phldrT="[Текст]" custT="1"/>
      <dgm:spPr/>
      <dgm:t>
        <a:bodyPr/>
        <a:lstStyle/>
        <a:p>
          <a:r>
            <a:rPr lang="en-GB" sz="4000" dirty="0"/>
            <a:t>TV</a:t>
          </a:r>
          <a:endParaRPr lang="en-US" sz="4000" dirty="0"/>
        </a:p>
      </dgm:t>
    </dgm:pt>
    <dgm:pt modelId="{5BC85464-CB70-4DB8-924F-CE55C758A778}" type="parTrans" cxnId="{B0F5B1C5-6712-4C4E-894E-6BACF2F05F47}">
      <dgm:prSet/>
      <dgm:spPr/>
      <dgm:t>
        <a:bodyPr/>
        <a:lstStyle/>
        <a:p>
          <a:endParaRPr lang="en-US"/>
        </a:p>
      </dgm:t>
    </dgm:pt>
    <dgm:pt modelId="{394216DC-4769-454B-B9C8-EE1F1F2C3B15}" type="sibTrans" cxnId="{B0F5B1C5-6712-4C4E-894E-6BACF2F05F47}">
      <dgm:prSet/>
      <dgm:spPr/>
      <dgm:t>
        <a:bodyPr/>
        <a:lstStyle/>
        <a:p>
          <a:endParaRPr lang="en-US"/>
        </a:p>
      </dgm:t>
    </dgm:pt>
    <dgm:pt modelId="{6EDEEFD9-9FBD-4BE6-B54D-01AD65FC5EB4}">
      <dgm:prSet phldrT="[Текст]" custT="1"/>
      <dgm:spPr/>
      <dgm:t>
        <a:bodyPr/>
        <a:lstStyle/>
        <a:p>
          <a:r>
            <a:rPr lang="en-GB" sz="2800" dirty="0"/>
            <a:t>Education (history/language)</a:t>
          </a:r>
          <a:endParaRPr lang="en-US" sz="2800" dirty="0"/>
        </a:p>
      </dgm:t>
    </dgm:pt>
    <dgm:pt modelId="{2A6035A7-48E4-4962-BB41-425C166224CF}" type="parTrans" cxnId="{BE7640A5-C3AF-4DCB-BBE3-4CC687B530AF}">
      <dgm:prSet/>
      <dgm:spPr/>
      <dgm:t>
        <a:bodyPr/>
        <a:lstStyle/>
        <a:p>
          <a:endParaRPr lang="en-US"/>
        </a:p>
      </dgm:t>
    </dgm:pt>
    <dgm:pt modelId="{0A11A94B-B2DB-4DA3-8638-9D0E7ABF217C}" type="sibTrans" cxnId="{BE7640A5-C3AF-4DCB-BBE3-4CC687B530AF}">
      <dgm:prSet/>
      <dgm:spPr/>
      <dgm:t>
        <a:bodyPr/>
        <a:lstStyle/>
        <a:p>
          <a:endParaRPr lang="en-US"/>
        </a:p>
      </dgm:t>
    </dgm:pt>
    <dgm:pt modelId="{5C29E6B3-A0DA-4DE7-BEDF-18C9EB93589B}">
      <dgm:prSet phldrT="[Текст]"/>
      <dgm:spPr/>
      <dgm:t>
        <a:bodyPr/>
        <a:lstStyle/>
        <a:p>
          <a:r>
            <a:rPr lang="en-GB" dirty="0"/>
            <a:t>Memorial practices</a:t>
          </a:r>
          <a:endParaRPr lang="en-US" dirty="0"/>
        </a:p>
      </dgm:t>
    </dgm:pt>
    <dgm:pt modelId="{A5D0D4FF-BCBE-4821-962C-3842D27461F9}" type="parTrans" cxnId="{1B473BEC-3B4A-4150-BF02-D68B9BB2CA6F}">
      <dgm:prSet/>
      <dgm:spPr/>
      <dgm:t>
        <a:bodyPr/>
        <a:lstStyle/>
        <a:p>
          <a:endParaRPr lang="en-US"/>
        </a:p>
      </dgm:t>
    </dgm:pt>
    <dgm:pt modelId="{A4F567A1-6BC9-408E-B9FF-747FCEE36A19}" type="sibTrans" cxnId="{1B473BEC-3B4A-4150-BF02-D68B9BB2CA6F}">
      <dgm:prSet/>
      <dgm:spPr/>
      <dgm:t>
        <a:bodyPr/>
        <a:lstStyle/>
        <a:p>
          <a:endParaRPr lang="en-US"/>
        </a:p>
      </dgm:t>
    </dgm:pt>
    <dgm:pt modelId="{14EB3874-0567-451C-B1DD-9DF02354CBA8}">
      <dgm:prSet phldrT="[Текст]" custT="1"/>
      <dgm:spPr/>
      <dgm:t>
        <a:bodyPr/>
        <a:lstStyle/>
        <a:p>
          <a:pPr algn="l"/>
          <a:r>
            <a:rPr lang="ru-RU" sz="2000" dirty="0" err="1"/>
            <a:t>fake</a:t>
          </a:r>
          <a:r>
            <a:rPr lang="ru-RU" sz="2000" dirty="0"/>
            <a:t> </a:t>
          </a:r>
          <a:r>
            <a:rPr lang="ru-RU" sz="2000" dirty="0" err="1"/>
            <a:t>news</a:t>
          </a:r>
          <a:r>
            <a:rPr lang="ru-RU" sz="2000" dirty="0"/>
            <a:t>/</a:t>
          </a:r>
          <a:r>
            <a:rPr lang="ru-RU" sz="2000" dirty="0" err="1"/>
            <a:t>маніпуляці</a:t>
          </a:r>
          <a:r>
            <a:rPr lang="uk-UA" sz="2000" dirty="0"/>
            <a:t>ї/</a:t>
          </a:r>
          <a:r>
            <a:rPr lang="ru-RU" sz="2000" dirty="0"/>
            <a:t>пропаганда/</a:t>
          </a:r>
          <a:r>
            <a:rPr lang="ru-RU" sz="2000" dirty="0" err="1"/>
            <a:t>емоційна</a:t>
          </a:r>
          <a:r>
            <a:rPr lang="ru-RU" sz="2000" dirty="0"/>
            <a:t> </a:t>
          </a:r>
          <a:r>
            <a:rPr lang="ru-RU" sz="2000" dirty="0" err="1"/>
            <a:t>напруга</a:t>
          </a:r>
          <a:endParaRPr lang="en-US" sz="2000" dirty="0">
            <a:solidFill>
              <a:schemeClr val="tx1"/>
            </a:solidFill>
          </a:endParaRPr>
        </a:p>
      </dgm:t>
    </dgm:pt>
    <dgm:pt modelId="{12120542-19E0-4397-B55D-4919DC65C54C}" type="parTrans" cxnId="{10D83834-5925-499B-8360-92DC0228E913}">
      <dgm:prSet/>
      <dgm:spPr/>
      <dgm:t>
        <a:bodyPr/>
        <a:lstStyle/>
        <a:p>
          <a:endParaRPr lang="en-US"/>
        </a:p>
      </dgm:t>
    </dgm:pt>
    <dgm:pt modelId="{FE8F9788-B154-483B-91A1-A56675CB63F3}" type="sibTrans" cxnId="{10D83834-5925-499B-8360-92DC0228E913}">
      <dgm:prSet/>
      <dgm:spPr/>
      <dgm:t>
        <a:bodyPr/>
        <a:lstStyle/>
        <a:p>
          <a:endParaRPr lang="en-US"/>
        </a:p>
      </dgm:t>
    </dgm:pt>
    <dgm:pt modelId="{E216F09E-D309-40BD-BD1F-E6A4140990EB}">
      <dgm:prSet custT="1"/>
      <dgm:spPr/>
      <dgm:t>
        <a:bodyPr/>
        <a:lstStyle/>
        <a:p>
          <a:r>
            <a:rPr lang="en-GB" sz="4000" dirty="0"/>
            <a:t>Media</a:t>
          </a:r>
          <a:endParaRPr lang="en-US" sz="4000" dirty="0"/>
        </a:p>
      </dgm:t>
    </dgm:pt>
    <dgm:pt modelId="{ED379143-F0AE-447E-80DD-8BF754715DCC}" type="parTrans" cxnId="{32374B92-0C8F-4DC0-A95C-A09C1DF036BC}">
      <dgm:prSet/>
      <dgm:spPr/>
      <dgm:t>
        <a:bodyPr/>
        <a:lstStyle/>
        <a:p>
          <a:endParaRPr lang="en-US"/>
        </a:p>
      </dgm:t>
    </dgm:pt>
    <dgm:pt modelId="{3B1E3075-8D8A-4E10-9825-543E32EF5D93}" type="sibTrans" cxnId="{32374B92-0C8F-4DC0-A95C-A09C1DF036BC}">
      <dgm:prSet/>
      <dgm:spPr/>
      <dgm:t>
        <a:bodyPr/>
        <a:lstStyle/>
        <a:p>
          <a:endParaRPr lang="en-US"/>
        </a:p>
      </dgm:t>
    </dgm:pt>
    <dgm:pt modelId="{4B0F3BF1-8366-4408-97F6-34A16D9B2193}" type="pres">
      <dgm:prSet presAssocID="{CDB0AB21-9C4E-49BA-B32C-D94F530B5082}" presName="diagram" presStyleCnt="0">
        <dgm:presLayoutVars>
          <dgm:dir/>
          <dgm:resizeHandles val="exact"/>
        </dgm:presLayoutVars>
      </dgm:prSet>
      <dgm:spPr/>
    </dgm:pt>
    <dgm:pt modelId="{B4C56200-0BD0-4C94-9224-427509789D32}" type="pres">
      <dgm:prSet presAssocID="{AB9C57D3-5BED-43D8-A299-396DCE68770F}" presName="node" presStyleLbl="node1" presStyleIdx="0" presStyleCnt="5">
        <dgm:presLayoutVars>
          <dgm:bulletEnabled val="1"/>
        </dgm:presLayoutVars>
      </dgm:prSet>
      <dgm:spPr/>
    </dgm:pt>
    <dgm:pt modelId="{F8AA2D5B-5A50-485B-AF0C-A556EFFE20AB}" type="pres">
      <dgm:prSet presAssocID="{394216DC-4769-454B-B9C8-EE1F1F2C3B15}" presName="sibTrans" presStyleCnt="0"/>
      <dgm:spPr/>
    </dgm:pt>
    <dgm:pt modelId="{D04218F0-2CD7-4E2E-88E3-06050EA5A8BC}" type="pres">
      <dgm:prSet presAssocID="{E216F09E-D309-40BD-BD1F-E6A4140990EB}" presName="node" presStyleLbl="node1" presStyleIdx="1" presStyleCnt="5">
        <dgm:presLayoutVars>
          <dgm:bulletEnabled val="1"/>
        </dgm:presLayoutVars>
      </dgm:prSet>
      <dgm:spPr/>
    </dgm:pt>
    <dgm:pt modelId="{1BB37751-831C-4E0F-9920-9BCC9F35F67B}" type="pres">
      <dgm:prSet presAssocID="{3B1E3075-8D8A-4E10-9825-543E32EF5D93}" presName="sibTrans" presStyleCnt="0"/>
      <dgm:spPr/>
    </dgm:pt>
    <dgm:pt modelId="{7E055625-A0DD-441E-9582-85757E8B6671}" type="pres">
      <dgm:prSet presAssocID="{6EDEEFD9-9FBD-4BE6-B54D-01AD65FC5EB4}" presName="node" presStyleLbl="node1" presStyleIdx="2" presStyleCnt="5">
        <dgm:presLayoutVars>
          <dgm:bulletEnabled val="1"/>
        </dgm:presLayoutVars>
      </dgm:prSet>
      <dgm:spPr/>
    </dgm:pt>
    <dgm:pt modelId="{87BE3802-305A-4935-9666-B9C40BCA66C0}" type="pres">
      <dgm:prSet presAssocID="{0A11A94B-B2DB-4DA3-8638-9D0E7ABF217C}" presName="sibTrans" presStyleCnt="0"/>
      <dgm:spPr/>
    </dgm:pt>
    <dgm:pt modelId="{C360418F-77A3-41C5-BE45-62E217432B9D}" type="pres">
      <dgm:prSet presAssocID="{5C29E6B3-A0DA-4DE7-BEDF-18C9EB93589B}" presName="node" presStyleLbl="node1" presStyleIdx="3" presStyleCnt="5" custLinFactNeighborX="126">
        <dgm:presLayoutVars>
          <dgm:bulletEnabled val="1"/>
        </dgm:presLayoutVars>
      </dgm:prSet>
      <dgm:spPr/>
    </dgm:pt>
    <dgm:pt modelId="{E79CF8F7-4631-4C0F-8223-6CD266CA5681}" type="pres">
      <dgm:prSet presAssocID="{A4F567A1-6BC9-408E-B9FF-747FCEE36A19}" presName="sibTrans" presStyleCnt="0"/>
      <dgm:spPr/>
    </dgm:pt>
    <dgm:pt modelId="{F0D9A69E-8C2E-47BA-81DC-CB159C85C3BF}" type="pres">
      <dgm:prSet presAssocID="{14EB3874-0567-451C-B1DD-9DF02354CBA8}" presName="node" presStyleLbl="node1" presStyleIdx="4" presStyleCnt="5" custScaleX="430252" custScaleY="112555" custLinFactNeighborX="0" custLinFactNeighborY="7775">
        <dgm:presLayoutVars>
          <dgm:bulletEnabled val="1"/>
        </dgm:presLayoutVars>
      </dgm:prSet>
      <dgm:spPr/>
    </dgm:pt>
  </dgm:ptLst>
  <dgm:cxnLst>
    <dgm:cxn modelId="{82A5792E-D8D3-44E4-911E-800684D1ABC9}" type="presOf" srcId="{14EB3874-0567-451C-B1DD-9DF02354CBA8}" destId="{F0D9A69E-8C2E-47BA-81DC-CB159C85C3BF}" srcOrd="0" destOrd="0" presId="urn:microsoft.com/office/officeart/2005/8/layout/default"/>
    <dgm:cxn modelId="{10D83834-5925-499B-8360-92DC0228E913}" srcId="{CDB0AB21-9C4E-49BA-B32C-D94F530B5082}" destId="{14EB3874-0567-451C-B1DD-9DF02354CBA8}" srcOrd="4" destOrd="0" parTransId="{12120542-19E0-4397-B55D-4919DC65C54C}" sibTransId="{FE8F9788-B154-483B-91A1-A56675CB63F3}"/>
    <dgm:cxn modelId="{81DD666B-4D41-40E2-9E12-2E48225E3BEB}" type="presOf" srcId="{CDB0AB21-9C4E-49BA-B32C-D94F530B5082}" destId="{4B0F3BF1-8366-4408-97F6-34A16D9B2193}" srcOrd="0" destOrd="0" presId="urn:microsoft.com/office/officeart/2005/8/layout/default"/>
    <dgm:cxn modelId="{E630B04C-7054-4A18-ACCB-D387E7F78892}" type="presOf" srcId="{5C29E6B3-A0DA-4DE7-BEDF-18C9EB93589B}" destId="{C360418F-77A3-41C5-BE45-62E217432B9D}" srcOrd="0" destOrd="0" presId="urn:microsoft.com/office/officeart/2005/8/layout/default"/>
    <dgm:cxn modelId="{32374B92-0C8F-4DC0-A95C-A09C1DF036BC}" srcId="{CDB0AB21-9C4E-49BA-B32C-D94F530B5082}" destId="{E216F09E-D309-40BD-BD1F-E6A4140990EB}" srcOrd="1" destOrd="0" parTransId="{ED379143-F0AE-447E-80DD-8BF754715DCC}" sibTransId="{3B1E3075-8D8A-4E10-9825-543E32EF5D93}"/>
    <dgm:cxn modelId="{21B0F5A4-CC2E-42A4-B9E4-A09DB2090370}" type="presOf" srcId="{E216F09E-D309-40BD-BD1F-E6A4140990EB}" destId="{D04218F0-2CD7-4E2E-88E3-06050EA5A8BC}" srcOrd="0" destOrd="0" presId="urn:microsoft.com/office/officeart/2005/8/layout/default"/>
    <dgm:cxn modelId="{BE7640A5-C3AF-4DCB-BBE3-4CC687B530AF}" srcId="{CDB0AB21-9C4E-49BA-B32C-D94F530B5082}" destId="{6EDEEFD9-9FBD-4BE6-B54D-01AD65FC5EB4}" srcOrd="2" destOrd="0" parTransId="{2A6035A7-48E4-4962-BB41-425C166224CF}" sibTransId="{0A11A94B-B2DB-4DA3-8638-9D0E7ABF217C}"/>
    <dgm:cxn modelId="{AE3796B7-F315-46FA-ACF1-10C7DFC64409}" type="presOf" srcId="{AB9C57D3-5BED-43D8-A299-396DCE68770F}" destId="{B4C56200-0BD0-4C94-9224-427509789D32}" srcOrd="0" destOrd="0" presId="urn:microsoft.com/office/officeart/2005/8/layout/default"/>
    <dgm:cxn modelId="{36446DC1-1514-4E20-BC0A-BB601A309291}" type="presOf" srcId="{6EDEEFD9-9FBD-4BE6-B54D-01AD65FC5EB4}" destId="{7E055625-A0DD-441E-9582-85757E8B6671}" srcOrd="0" destOrd="0" presId="urn:microsoft.com/office/officeart/2005/8/layout/default"/>
    <dgm:cxn modelId="{B0F5B1C5-6712-4C4E-894E-6BACF2F05F47}" srcId="{CDB0AB21-9C4E-49BA-B32C-D94F530B5082}" destId="{AB9C57D3-5BED-43D8-A299-396DCE68770F}" srcOrd="0" destOrd="0" parTransId="{5BC85464-CB70-4DB8-924F-CE55C758A778}" sibTransId="{394216DC-4769-454B-B9C8-EE1F1F2C3B15}"/>
    <dgm:cxn modelId="{1B473BEC-3B4A-4150-BF02-D68B9BB2CA6F}" srcId="{CDB0AB21-9C4E-49BA-B32C-D94F530B5082}" destId="{5C29E6B3-A0DA-4DE7-BEDF-18C9EB93589B}" srcOrd="3" destOrd="0" parTransId="{A5D0D4FF-BCBE-4821-962C-3842D27461F9}" sibTransId="{A4F567A1-6BC9-408E-B9FF-747FCEE36A19}"/>
    <dgm:cxn modelId="{EF41D84B-3315-47CB-90CA-08C371C93842}" type="presParOf" srcId="{4B0F3BF1-8366-4408-97F6-34A16D9B2193}" destId="{B4C56200-0BD0-4C94-9224-427509789D32}" srcOrd="0" destOrd="0" presId="urn:microsoft.com/office/officeart/2005/8/layout/default"/>
    <dgm:cxn modelId="{11443FA6-ABD8-4B6B-8561-C726FE9C4AD5}" type="presParOf" srcId="{4B0F3BF1-8366-4408-97F6-34A16D9B2193}" destId="{F8AA2D5B-5A50-485B-AF0C-A556EFFE20AB}" srcOrd="1" destOrd="0" presId="urn:microsoft.com/office/officeart/2005/8/layout/default"/>
    <dgm:cxn modelId="{20648D1F-9C04-4546-B305-78995BA82400}" type="presParOf" srcId="{4B0F3BF1-8366-4408-97F6-34A16D9B2193}" destId="{D04218F0-2CD7-4E2E-88E3-06050EA5A8BC}" srcOrd="2" destOrd="0" presId="urn:microsoft.com/office/officeart/2005/8/layout/default"/>
    <dgm:cxn modelId="{1E8338FE-232A-4130-B530-EB01424387C6}" type="presParOf" srcId="{4B0F3BF1-8366-4408-97F6-34A16D9B2193}" destId="{1BB37751-831C-4E0F-9920-9BCC9F35F67B}" srcOrd="3" destOrd="0" presId="urn:microsoft.com/office/officeart/2005/8/layout/default"/>
    <dgm:cxn modelId="{08AA3AC5-F017-4179-A2D0-5363C97BAB6C}" type="presParOf" srcId="{4B0F3BF1-8366-4408-97F6-34A16D9B2193}" destId="{7E055625-A0DD-441E-9582-85757E8B6671}" srcOrd="4" destOrd="0" presId="urn:microsoft.com/office/officeart/2005/8/layout/default"/>
    <dgm:cxn modelId="{C75974B7-5A29-4F09-A04D-719A5E17EF07}" type="presParOf" srcId="{4B0F3BF1-8366-4408-97F6-34A16D9B2193}" destId="{87BE3802-305A-4935-9666-B9C40BCA66C0}" srcOrd="5" destOrd="0" presId="urn:microsoft.com/office/officeart/2005/8/layout/default"/>
    <dgm:cxn modelId="{34362A93-6B81-4767-A1DD-061C8DBC649E}" type="presParOf" srcId="{4B0F3BF1-8366-4408-97F6-34A16D9B2193}" destId="{C360418F-77A3-41C5-BE45-62E217432B9D}" srcOrd="6" destOrd="0" presId="urn:microsoft.com/office/officeart/2005/8/layout/default"/>
    <dgm:cxn modelId="{217BA61C-076C-4588-BC41-5862778F6ABE}" type="presParOf" srcId="{4B0F3BF1-8366-4408-97F6-34A16D9B2193}" destId="{E79CF8F7-4631-4C0F-8223-6CD266CA5681}" srcOrd="7" destOrd="0" presId="urn:microsoft.com/office/officeart/2005/8/layout/default"/>
    <dgm:cxn modelId="{B804AA1B-1787-4FB0-B6E2-176B3896DAD5}" type="presParOf" srcId="{4B0F3BF1-8366-4408-97F6-34A16D9B2193}" destId="{F0D9A69E-8C2E-47BA-81DC-CB159C85C3B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57947-90B1-43EA-BD2E-4118A8A10F16}">
      <dsp:nvSpPr>
        <dsp:cNvPr id="0" name=""/>
        <dsp:cNvSpPr/>
      </dsp:nvSpPr>
      <dsp:spPr>
        <a:xfrm>
          <a:off x="565009" y="0"/>
          <a:ext cx="6403437" cy="48965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2C9E0-FA28-4056-805A-C16DAA22166B}">
      <dsp:nvSpPr>
        <dsp:cNvPr id="0" name=""/>
        <dsp:cNvSpPr/>
      </dsp:nvSpPr>
      <dsp:spPr>
        <a:xfrm>
          <a:off x="467254" y="1468963"/>
          <a:ext cx="3207604" cy="1958617"/>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uk-UA" sz="2900" kern="1200" noProof="0" dirty="0"/>
            <a:t>тривожність населення</a:t>
          </a:r>
        </a:p>
      </dsp:txBody>
      <dsp:txXfrm>
        <a:off x="562866" y="1564575"/>
        <a:ext cx="3016380" cy="1767393"/>
      </dsp:txXfrm>
    </dsp:sp>
    <dsp:sp modelId="{19C49DE9-B1F2-4A03-8E35-43C11C229439}">
      <dsp:nvSpPr>
        <dsp:cNvPr id="0" name=""/>
        <dsp:cNvSpPr/>
      </dsp:nvSpPr>
      <dsp:spPr>
        <a:xfrm>
          <a:off x="3858597" y="1468963"/>
          <a:ext cx="3207604" cy="195861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uk-UA" sz="2900" kern="1200" noProof="0" dirty="0"/>
            <a:t>вплив на споживання інформаційного контенту. </a:t>
          </a:r>
        </a:p>
      </dsp:txBody>
      <dsp:txXfrm>
        <a:off x="3954209" y="1564575"/>
        <a:ext cx="3016380" cy="1767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6744-BBB0-40C6-80E6-8F68638548A9}">
      <dsp:nvSpPr>
        <dsp:cNvPr id="0" name=""/>
        <dsp:cNvSpPr/>
      </dsp:nvSpPr>
      <dsp:spPr>
        <a:xfrm>
          <a:off x="4284476" y="3942562"/>
          <a:ext cx="3355628" cy="437932"/>
        </a:xfrm>
        <a:custGeom>
          <a:avLst/>
          <a:gdLst/>
          <a:ahLst/>
          <a:cxnLst/>
          <a:rect l="0" t="0" r="0" b="0"/>
          <a:pathLst>
            <a:path>
              <a:moveTo>
                <a:pt x="0" y="0"/>
              </a:moveTo>
              <a:lnTo>
                <a:pt x="0" y="243805"/>
              </a:lnTo>
              <a:lnTo>
                <a:pt x="3355628" y="243805"/>
              </a:lnTo>
              <a:lnTo>
                <a:pt x="3355628" y="4379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E0BBC-4A45-4D30-B43E-0C9A37540504}">
      <dsp:nvSpPr>
        <dsp:cNvPr id="0" name=""/>
        <dsp:cNvSpPr/>
      </dsp:nvSpPr>
      <dsp:spPr>
        <a:xfrm>
          <a:off x="4284476" y="3942562"/>
          <a:ext cx="1118542" cy="437932"/>
        </a:xfrm>
        <a:custGeom>
          <a:avLst/>
          <a:gdLst/>
          <a:ahLst/>
          <a:cxnLst/>
          <a:rect l="0" t="0" r="0" b="0"/>
          <a:pathLst>
            <a:path>
              <a:moveTo>
                <a:pt x="0" y="0"/>
              </a:moveTo>
              <a:lnTo>
                <a:pt x="0" y="243805"/>
              </a:lnTo>
              <a:lnTo>
                <a:pt x="1118542" y="243805"/>
              </a:lnTo>
              <a:lnTo>
                <a:pt x="1118542" y="4379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0F1D8-E95F-4F9A-9173-E6C26198AEB0}">
      <dsp:nvSpPr>
        <dsp:cNvPr id="0" name=""/>
        <dsp:cNvSpPr/>
      </dsp:nvSpPr>
      <dsp:spPr>
        <a:xfrm>
          <a:off x="3165933" y="3942562"/>
          <a:ext cx="1118542" cy="437932"/>
        </a:xfrm>
        <a:custGeom>
          <a:avLst/>
          <a:gdLst/>
          <a:ahLst/>
          <a:cxnLst/>
          <a:rect l="0" t="0" r="0" b="0"/>
          <a:pathLst>
            <a:path>
              <a:moveTo>
                <a:pt x="1118542" y="0"/>
              </a:moveTo>
              <a:lnTo>
                <a:pt x="1118542" y="243805"/>
              </a:lnTo>
              <a:lnTo>
                <a:pt x="0" y="243805"/>
              </a:lnTo>
              <a:lnTo>
                <a:pt x="0" y="4379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BA9C2A-5F5B-4826-853C-6B69372E061B}">
      <dsp:nvSpPr>
        <dsp:cNvPr id="0" name=""/>
        <dsp:cNvSpPr/>
      </dsp:nvSpPr>
      <dsp:spPr>
        <a:xfrm>
          <a:off x="928847" y="3942562"/>
          <a:ext cx="3355628" cy="437932"/>
        </a:xfrm>
        <a:custGeom>
          <a:avLst/>
          <a:gdLst/>
          <a:ahLst/>
          <a:cxnLst/>
          <a:rect l="0" t="0" r="0" b="0"/>
          <a:pathLst>
            <a:path>
              <a:moveTo>
                <a:pt x="3355628" y="0"/>
              </a:moveTo>
              <a:lnTo>
                <a:pt x="3355628" y="243805"/>
              </a:lnTo>
              <a:lnTo>
                <a:pt x="0" y="243805"/>
              </a:lnTo>
              <a:lnTo>
                <a:pt x="0" y="4379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22B48-B4D4-4EC7-BA6A-52CB96869D98}">
      <dsp:nvSpPr>
        <dsp:cNvPr id="0" name=""/>
        <dsp:cNvSpPr/>
      </dsp:nvSpPr>
      <dsp:spPr>
        <a:xfrm>
          <a:off x="920278" y="1198139"/>
          <a:ext cx="6728394" cy="274442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uk-UA" sz="3200" kern="1200" noProof="0" dirty="0" err="1">
              <a:solidFill>
                <a:schemeClr val="tx1"/>
              </a:solidFill>
            </a:rPr>
            <a:t>Постправдивість</a:t>
          </a:r>
          <a:r>
            <a:rPr lang="uk-UA" sz="3200" kern="1200" noProof="0" dirty="0">
              <a:solidFill>
                <a:schemeClr val="tx1"/>
              </a:solidFill>
            </a:rPr>
            <a:t> є ознакою, що притаманна сучасному інформаційно перенасиченому медіапростору</a:t>
          </a:r>
          <a:endParaRPr lang="en-US" sz="3200" b="1" kern="1200" dirty="0">
            <a:solidFill>
              <a:schemeClr val="tx1"/>
            </a:solidFill>
          </a:endParaRPr>
        </a:p>
      </dsp:txBody>
      <dsp:txXfrm>
        <a:off x="920278" y="1198139"/>
        <a:ext cx="6728394" cy="2744423"/>
      </dsp:txXfrm>
    </dsp:sp>
    <dsp:sp modelId="{C0F1278E-E071-471B-92F9-4F34CEE6A399}">
      <dsp:nvSpPr>
        <dsp:cNvPr id="0" name=""/>
        <dsp:cNvSpPr/>
      </dsp:nvSpPr>
      <dsp:spPr>
        <a:xfrm>
          <a:off x="4432" y="4380495"/>
          <a:ext cx="1848830" cy="924415"/>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ru-RU" sz="1700" kern="1200" dirty="0" err="1">
              <a:effectLst/>
            </a:rPr>
            <a:t>міфологізація</a:t>
          </a:r>
          <a:r>
            <a:rPr lang="ru-RU" sz="1700" kern="1200" dirty="0">
              <a:effectLst/>
            </a:rPr>
            <a:t> </a:t>
          </a:r>
          <a:r>
            <a:rPr lang="ru-RU" sz="1700" kern="1200" dirty="0" err="1">
              <a:effectLst/>
            </a:rPr>
            <a:t>свідомості</a:t>
          </a:r>
          <a:r>
            <a:rPr lang="ru-RU" sz="1700" kern="1200" dirty="0">
              <a:effectLst/>
            </a:rPr>
            <a:t> </a:t>
          </a:r>
          <a:r>
            <a:rPr lang="en-US" sz="1700" kern="1200" dirty="0"/>
            <a:t>"</a:t>
          </a:r>
        </a:p>
      </dsp:txBody>
      <dsp:txXfrm>
        <a:off x="4432" y="4380495"/>
        <a:ext cx="1848830" cy="924415"/>
      </dsp:txXfrm>
    </dsp:sp>
    <dsp:sp modelId="{D672E485-44F4-4991-8676-D1E6EED0ADA2}">
      <dsp:nvSpPr>
        <dsp:cNvPr id="0" name=""/>
        <dsp:cNvSpPr/>
      </dsp:nvSpPr>
      <dsp:spPr>
        <a:xfrm>
          <a:off x="2241517" y="4380495"/>
          <a:ext cx="1848830" cy="924415"/>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ru-RU" sz="1700" kern="1200" dirty="0" err="1">
              <a:effectLst/>
            </a:rPr>
            <a:t>панування</a:t>
          </a:r>
          <a:r>
            <a:rPr lang="ru-RU" sz="1700" kern="1200" dirty="0">
              <a:effectLst/>
            </a:rPr>
            <a:t> </a:t>
          </a:r>
          <a:r>
            <a:rPr lang="ru-RU" sz="1700" kern="1200" dirty="0" err="1">
              <a:effectLst/>
            </a:rPr>
            <a:t>стереотипів</a:t>
          </a:r>
          <a:r>
            <a:rPr lang="ru-RU" sz="1700" kern="1200" dirty="0">
              <a:effectLst/>
            </a:rPr>
            <a:t> в </a:t>
          </a:r>
          <a:r>
            <a:rPr lang="uk-UA" sz="1700" kern="1200" dirty="0">
              <a:effectLst/>
            </a:rPr>
            <a:t>масового психозу та</a:t>
          </a:r>
          <a:endParaRPr lang="en-US" sz="1700" kern="1200" dirty="0"/>
        </a:p>
      </dsp:txBody>
      <dsp:txXfrm>
        <a:off x="2241517" y="4380495"/>
        <a:ext cx="1848830" cy="924415"/>
      </dsp:txXfrm>
    </dsp:sp>
    <dsp:sp modelId="{C0277834-3144-44BF-8C1F-4C48C163D51A}">
      <dsp:nvSpPr>
        <dsp:cNvPr id="0" name=""/>
        <dsp:cNvSpPr/>
      </dsp:nvSpPr>
      <dsp:spPr>
        <a:xfrm>
          <a:off x="4478603" y="4380495"/>
          <a:ext cx="1848830" cy="924415"/>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uk-UA" sz="1700" kern="1200" dirty="0">
              <a:effectLst/>
            </a:rPr>
            <a:t>велика </a:t>
          </a:r>
          <a:r>
            <a:rPr lang="uk-UA" sz="1700" kern="1200" dirty="0" err="1">
              <a:effectLst/>
            </a:rPr>
            <a:t>кількостіь</a:t>
          </a:r>
          <a:r>
            <a:rPr lang="uk-UA" sz="1700" kern="1200" dirty="0">
              <a:effectLst/>
            </a:rPr>
            <a:t> </a:t>
          </a:r>
          <a:r>
            <a:rPr lang="ru-RU" sz="1700" kern="1200" dirty="0" err="1">
              <a:effectLst/>
            </a:rPr>
            <a:t>інформаційних</a:t>
          </a:r>
          <a:r>
            <a:rPr lang="ru-RU" sz="1700" kern="1200" dirty="0">
              <a:effectLst/>
            </a:rPr>
            <a:t> </a:t>
          </a:r>
          <a:r>
            <a:rPr lang="ru-RU" sz="1700" kern="1200" dirty="0" err="1">
              <a:effectLst/>
            </a:rPr>
            <a:t>потоків</a:t>
          </a:r>
          <a:endParaRPr lang="en-US" sz="1700" kern="1200" dirty="0"/>
        </a:p>
      </dsp:txBody>
      <dsp:txXfrm>
        <a:off x="4478603" y="4380495"/>
        <a:ext cx="1848830" cy="924415"/>
      </dsp:txXfrm>
    </dsp:sp>
    <dsp:sp modelId="{D6A050D8-D81C-48C0-85F0-33821B5593BA}">
      <dsp:nvSpPr>
        <dsp:cNvPr id="0" name=""/>
        <dsp:cNvSpPr/>
      </dsp:nvSpPr>
      <dsp:spPr>
        <a:xfrm>
          <a:off x="6715688" y="4380495"/>
          <a:ext cx="1848830" cy="924415"/>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ru-RU" sz="1700" kern="1200" dirty="0">
              <a:effectLst/>
            </a:rPr>
            <a:t>«криз</a:t>
          </a:r>
          <a:r>
            <a:rPr lang="uk-UA" sz="1700" kern="1200" dirty="0">
              <a:effectLst/>
            </a:rPr>
            <a:t>а</a:t>
          </a:r>
          <a:r>
            <a:rPr lang="ru-RU" sz="1700" kern="1200" dirty="0">
              <a:effectLst/>
            </a:rPr>
            <a:t> факт</a:t>
          </a:r>
          <a:r>
            <a:rPr lang="uk-UA" sz="1700" kern="1200" dirty="0" err="1">
              <a:effectLst/>
            </a:rPr>
            <a:t>ів</a:t>
          </a:r>
          <a:r>
            <a:rPr lang="ru-RU" sz="1700" kern="1200" dirty="0">
              <a:effectLst/>
            </a:rPr>
            <a:t>»</a:t>
          </a:r>
          <a:br>
            <a:rPr lang="ru-RU" sz="1700" kern="1200" dirty="0">
              <a:effectLst/>
            </a:rPr>
          </a:br>
          <a:endParaRPr lang="en-US" sz="1700" kern="1200" dirty="0"/>
        </a:p>
      </dsp:txBody>
      <dsp:txXfrm>
        <a:off x="6715688" y="4380495"/>
        <a:ext cx="1848830" cy="924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56200-0BD0-4C94-9224-427509789D32}">
      <dsp:nvSpPr>
        <dsp:cNvPr id="0" name=""/>
        <dsp:cNvSpPr/>
      </dsp:nvSpPr>
      <dsp:spPr>
        <a:xfrm>
          <a:off x="1979" y="2052229"/>
          <a:ext cx="1570704" cy="9424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TV</a:t>
          </a:r>
          <a:endParaRPr lang="en-US" sz="4000" kern="1200" dirty="0"/>
        </a:p>
      </dsp:txBody>
      <dsp:txXfrm>
        <a:off x="1979" y="2052229"/>
        <a:ext cx="1570704" cy="942422"/>
      </dsp:txXfrm>
    </dsp:sp>
    <dsp:sp modelId="{D04218F0-2CD7-4E2E-88E3-06050EA5A8BC}">
      <dsp:nvSpPr>
        <dsp:cNvPr id="0" name=""/>
        <dsp:cNvSpPr/>
      </dsp:nvSpPr>
      <dsp:spPr>
        <a:xfrm>
          <a:off x="1729754" y="2052229"/>
          <a:ext cx="1570704" cy="94242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Media</a:t>
          </a:r>
          <a:endParaRPr lang="en-US" sz="4000" kern="1200" dirty="0"/>
        </a:p>
      </dsp:txBody>
      <dsp:txXfrm>
        <a:off x="1729754" y="2052229"/>
        <a:ext cx="1570704" cy="942422"/>
      </dsp:txXfrm>
    </dsp:sp>
    <dsp:sp modelId="{7E055625-A0DD-441E-9582-85757E8B6671}">
      <dsp:nvSpPr>
        <dsp:cNvPr id="0" name=""/>
        <dsp:cNvSpPr/>
      </dsp:nvSpPr>
      <dsp:spPr>
        <a:xfrm>
          <a:off x="3457529" y="2052229"/>
          <a:ext cx="1570704" cy="94242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Education (history/language)</a:t>
          </a:r>
          <a:endParaRPr lang="en-US" sz="2800" kern="1200" dirty="0"/>
        </a:p>
      </dsp:txBody>
      <dsp:txXfrm>
        <a:off x="3457529" y="2052229"/>
        <a:ext cx="1570704" cy="942422"/>
      </dsp:txXfrm>
    </dsp:sp>
    <dsp:sp modelId="{C360418F-77A3-41C5-BE45-62E217432B9D}">
      <dsp:nvSpPr>
        <dsp:cNvPr id="0" name=""/>
        <dsp:cNvSpPr/>
      </dsp:nvSpPr>
      <dsp:spPr>
        <a:xfrm>
          <a:off x="5187282" y="2052229"/>
          <a:ext cx="1570704" cy="94242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Memorial practices</a:t>
          </a:r>
          <a:endParaRPr lang="en-US" sz="2600" kern="1200" dirty="0"/>
        </a:p>
      </dsp:txBody>
      <dsp:txXfrm>
        <a:off x="5187282" y="2052229"/>
        <a:ext cx="1570704" cy="942422"/>
      </dsp:txXfrm>
    </dsp:sp>
    <dsp:sp modelId="{F0D9A69E-8C2E-47BA-81DC-CB159C85C3BF}">
      <dsp:nvSpPr>
        <dsp:cNvPr id="0" name=""/>
        <dsp:cNvSpPr/>
      </dsp:nvSpPr>
      <dsp:spPr>
        <a:xfrm>
          <a:off x="0" y="3224995"/>
          <a:ext cx="6757986" cy="106074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err="1"/>
            <a:t>fake</a:t>
          </a:r>
          <a:r>
            <a:rPr lang="ru-RU" sz="2000" kern="1200" dirty="0"/>
            <a:t> </a:t>
          </a:r>
          <a:r>
            <a:rPr lang="ru-RU" sz="2000" kern="1200" dirty="0" err="1"/>
            <a:t>news</a:t>
          </a:r>
          <a:r>
            <a:rPr lang="ru-RU" sz="2000" kern="1200" dirty="0"/>
            <a:t>/</a:t>
          </a:r>
          <a:r>
            <a:rPr lang="ru-RU" sz="2000" kern="1200" dirty="0" err="1"/>
            <a:t>маніпуляці</a:t>
          </a:r>
          <a:r>
            <a:rPr lang="uk-UA" sz="2000" kern="1200" dirty="0"/>
            <a:t>ї/</a:t>
          </a:r>
          <a:r>
            <a:rPr lang="ru-RU" sz="2000" kern="1200" dirty="0"/>
            <a:t>пропаганда/</a:t>
          </a:r>
          <a:r>
            <a:rPr lang="ru-RU" sz="2000" kern="1200" dirty="0" err="1"/>
            <a:t>емоційна</a:t>
          </a:r>
          <a:r>
            <a:rPr lang="ru-RU" sz="2000" kern="1200" dirty="0"/>
            <a:t> </a:t>
          </a:r>
          <a:r>
            <a:rPr lang="ru-RU" sz="2000" kern="1200" dirty="0" err="1"/>
            <a:t>напруга</a:t>
          </a:r>
          <a:endParaRPr lang="en-US" sz="2000" kern="1200" dirty="0">
            <a:solidFill>
              <a:schemeClr val="tx1"/>
            </a:solidFill>
          </a:endParaRPr>
        </a:p>
      </dsp:txBody>
      <dsp:txXfrm>
        <a:off x="0" y="3224995"/>
        <a:ext cx="6757986" cy="1060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B351D-9513-486F-8822-E385A9C3247A}" type="datetimeFigureOut">
              <a:rPr lang="uk-UA" smtClean="0"/>
              <a:t>29.04.2026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A360E-1CFB-4B17-BA63-756C8A83901D}" type="slidenum">
              <a:rPr lang="uk-UA" smtClean="0"/>
              <a:t>‹№›</a:t>
            </a:fld>
            <a:endParaRPr lang="uk-UA"/>
          </a:p>
        </p:txBody>
      </p:sp>
    </p:spTree>
    <p:extLst>
      <p:ext uri="{BB962C8B-B14F-4D97-AF65-F5344CB8AC3E}">
        <p14:creationId xmlns:p14="http://schemas.microsoft.com/office/powerpoint/2010/main" val="406251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6A360E-1CFB-4B17-BA63-756C8A83901D}" type="slidenum">
              <a:rPr lang="uk-UA" smtClean="0"/>
              <a:t>4</a:t>
            </a:fld>
            <a:endParaRPr lang="uk-UA"/>
          </a:p>
        </p:txBody>
      </p:sp>
    </p:spTree>
    <p:extLst>
      <p:ext uri="{BB962C8B-B14F-4D97-AF65-F5344CB8AC3E}">
        <p14:creationId xmlns:p14="http://schemas.microsoft.com/office/powerpoint/2010/main" val="204717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450215" algn="just">
              <a:lnSpc>
                <a:spcPct val="150000"/>
              </a:lnSpc>
              <a:spcAft>
                <a:spcPts val="800"/>
              </a:spcAft>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Повернення до </a:t>
            </a:r>
            <a:r>
              <a:rPr lang="uk-UA"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неорадянської</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проросійської концепції історії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реалізуєтся</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uk-UA"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тимчасово окупованих територіях крізь нові/старі </a:t>
            </a:r>
            <a:r>
              <a:rPr lang="uk-UA"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меморіальнії</a:t>
            </a:r>
            <a:r>
              <a:rPr lang="uk-UA"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практики та зміну меморіального простору у цілому.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Головне завдання у конструюванні меморіального простору повернення радянської історичної матриці.</a:t>
            </a:r>
          </a:p>
          <a:p>
            <a:pPr indent="450215" algn="just">
              <a:lnSpc>
                <a:spcPct val="150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Визначимо окремі інструменти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комеморіального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конструювання: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ГЕРОЇ-АНТИГЕРОЇ. «СВОЇ-ВОРОГИ» та як наслідок процеси</a:t>
            </a:r>
            <a:r>
              <a:rPr lang="uk-UA" sz="18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baseline="0" dirty="0" err="1">
                <a:effectLst/>
                <a:latin typeface="Times New Roman" panose="02020603050405020304" pitchFamily="18" charset="0"/>
                <a:ea typeface="Calibri" panose="020F0502020204030204" pitchFamily="34" charset="0"/>
                <a:cs typeface="Times New Roman" panose="02020603050405020304" pitchFamily="18" charset="0"/>
              </a:rPr>
              <a:t>глоріфікаціїї</a:t>
            </a:r>
            <a:r>
              <a:rPr lang="uk-UA" sz="18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baseline="0" dirty="0" err="1">
                <a:effectLst/>
                <a:latin typeface="Times New Roman" panose="02020603050405020304" pitchFamily="18" charset="0"/>
                <a:ea typeface="Calibri" panose="020F0502020204030204" pitchFamily="34" charset="0"/>
                <a:cs typeface="Times New Roman" panose="02020603050405020304" pitchFamily="18" charset="0"/>
              </a:rPr>
              <a:t>дегероізаціїї</a:t>
            </a:r>
            <a:r>
              <a:rPr lang="uk-UA" sz="1800" b="1" baseline="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uk-UA" sz="1800" b="1" baseline="0" dirty="0" err="1">
                <a:effectLst/>
                <a:latin typeface="Times New Roman" panose="02020603050405020304" pitchFamily="18" charset="0"/>
                <a:ea typeface="Calibri" panose="020F0502020204030204" pitchFamily="34" charset="0"/>
                <a:cs typeface="Times New Roman" panose="02020603050405020304" pitchFamily="18" charset="0"/>
              </a:rPr>
              <a:t>демонізаціїї</a:t>
            </a:r>
            <a:r>
              <a:rPr lang="uk-UA" sz="1800" b="1" baseline="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Wingdings" panose="05000000000000000000" pitchFamily="2" charset="2"/>
              <a:buChar char=""/>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5"/>
          </p:nvPr>
        </p:nvSpPr>
        <p:spPr/>
        <p:txBody>
          <a:bodyPr/>
          <a:lstStyle/>
          <a:p>
            <a:fld id="{D2907A40-96D8-472E-9366-2841E82ADB8B}" type="slidenum">
              <a:rPr lang="en-US" smtClean="0"/>
              <a:t>24</a:t>
            </a:fld>
            <a:endParaRPr lang="en-US"/>
          </a:p>
        </p:txBody>
      </p:sp>
    </p:spTree>
    <p:extLst>
      <p:ext uri="{BB962C8B-B14F-4D97-AF65-F5344CB8AC3E}">
        <p14:creationId xmlns:p14="http://schemas.microsoft.com/office/powerpoint/2010/main" val="407213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indent="450215" algn="just">
              <a:lnSpc>
                <a:spcPct val="150000"/>
              </a:lnSpc>
              <a:spcAft>
                <a:spcPts val="800"/>
              </a:spcAft>
            </a:pPr>
            <a:endParaRPr lang="uk-UA" dirty="0"/>
          </a:p>
        </p:txBody>
      </p:sp>
      <p:sp>
        <p:nvSpPr>
          <p:cNvPr id="4" name="Місце для номера слайда 3"/>
          <p:cNvSpPr>
            <a:spLocks noGrp="1"/>
          </p:cNvSpPr>
          <p:nvPr>
            <p:ph type="sldNum" sz="quarter" idx="5"/>
          </p:nvPr>
        </p:nvSpPr>
        <p:spPr/>
        <p:txBody>
          <a:bodyPr/>
          <a:lstStyle/>
          <a:p>
            <a:fld id="{D2907A40-96D8-472E-9366-2841E82ADB8B}" type="slidenum">
              <a:rPr lang="en-US" smtClean="0"/>
              <a:t>25</a:t>
            </a:fld>
            <a:endParaRPr lang="en-US"/>
          </a:p>
        </p:txBody>
      </p:sp>
    </p:spTree>
    <p:extLst>
      <p:ext uri="{BB962C8B-B14F-4D97-AF65-F5344CB8AC3E}">
        <p14:creationId xmlns:p14="http://schemas.microsoft.com/office/powerpoint/2010/main" val="162512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r>
              <a:rPr lang="uk-UA"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Основні форми впливу По-перше це </a:t>
            </a:r>
            <a:r>
              <a:rPr lang="uk-UA" sz="1800" i="1" dirty="0">
                <a:solidFill>
                  <a:srgbClr val="000000"/>
                </a:solidFill>
                <a:effectLst/>
                <a:latin typeface="Times New Roman" panose="02020603050405020304" pitchFamily="18" charset="0"/>
                <a:ea typeface="Calibri" panose="020F0502020204030204" pitchFamily="34" charset="0"/>
              </a:rPr>
              <a:t>контроль </a:t>
            </a:r>
            <a:r>
              <a:rPr lang="uk-UA" sz="1800" i="1" dirty="0" err="1">
                <a:solidFill>
                  <a:srgbClr val="000000"/>
                </a:solidFill>
                <a:effectLst/>
                <a:latin typeface="Times New Roman" panose="02020603050405020304" pitchFamily="18" charset="0"/>
                <a:ea typeface="Calibri" panose="020F0502020204030204" pitchFamily="34" charset="0"/>
              </a:rPr>
              <a:t>пропагандисткого</a:t>
            </a:r>
            <a:r>
              <a:rPr lang="uk-UA" sz="1800" i="1" dirty="0">
                <a:solidFill>
                  <a:srgbClr val="000000"/>
                </a:solidFill>
                <a:effectLst/>
                <a:latin typeface="Times New Roman" panose="02020603050405020304" pitchFamily="18" charset="0"/>
                <a:ea typeface="Calibri" panose="020F0502020204030204" pitchFamily="34" charset="0"/>
              </a:rPr>
              <a:t> контенту на телебаченні та у медіа.</a:t>
            </a:r>
            <a:r>
              <a:rPr lang="uk-UA" sz="1800" dirty="0">
                <a:solidFill>
                  <a:srgbClr val="000000"/>
                </a:solidFill>
                <a:effectLst/>
                <a:latin typeface="Times New Roman" panose="02020603050405020304" pitchFamily="18" charset="0"/>
                <a:ea typeface="Calibri" panose="020F0502020204030204" pitchFamily="34" charset="0"/>
              </a:rPr>
              <a:t> Обстріли українських телевізійних веж, вимкнення або захоплення українських телеканалів і радіостанцій, запуск пропагандистського мовлення стали ознаками російської окупації у містах Запоріжжя та Херсонщини: Мелітополі, Бердянську, Енергодарі, Новій Каховці, Таврійську, Херсоні, Каховці тощо </a:t>
            </a:r>
            <a:r>
              <a:rPr lang="uk-UA" sz="1800" dirty="0">
                <a:effectLst/>
                <a:latin typeface="Times New Roman" panose="02020603050405020304" pitchFamily="18" charset="0"/>
                <a:ea typeface="Calibri" panose="020F0502020204030204" pitchFamily="34" charset="0"/>
              </a:rPr>
              <a:t>.</a:t>
            </a:r>
            <a:r>
              <a:rPr lang="uk-UA" sz="1800" dirty="0">
                <a:solidFill>
                  <a:srgbClr val="000000"/>
                </a:solidFill>
                <a:effectLst/>
                <a:latin typeface="Times New Roman" panose="02020603050405020304" pitchFamily="18" charset="0"/>
                <a:ea typeface="Calibri" panose="020F0502020204030204" pitchFamily="34" charset="0"/>
              </a:rPr>
              <a:t>.По-друге це  </a:t>
            </a:r>
            <a:r>
              <a:rPr lang="uk-UA" sz="1800" i="1" dirty="0">
                <a:solidFill>
                  <a:srgbClr val="000000"/>
                </a:solidFill>
                <a:effectLst/>
                <a:latin typeface="Times New Roman" panose="02020603050405020304" pitchFamily="18" charset="0"/>
                <a:ea typeface="Calibri" panose="020F0502020204030204" pitchFamily="34" charset="0"/>
              </a:rPr>
              <a:t>освіта (історія/мова).</a:t>
            </a:r>
            <a:r>
              <a:rPr lang="uk-UA" sz="1800" dirty="0">
                <a:solidFill>
                  <a:srgbClr val="000000"/>
                </a:solidFill>
                <a:effectLst/>
                <a:latin typeface="Times New Roman" panose="02020603050405020304" pitchFamily="18" charset="0"/>
                <a:ea typeface="Calibri" panose="020F0502020204030204" pitchFamily="34" charset="0"/>
              </a:rPr>
              <a:t> </a:t>
            </a:r>
            <a:r>
              <a:rPr lang="ru-RU" sz="1800" b="0" dirty="0">
                <a:solidFill>
                  <a:srgbClr val="000000"/>
                </a:solidFill>
                <a:effectLst/>
                <a:latin typeface="Times New Roman" panose="02020603050405020304" pitchFamily="18" charset="0"/>
                <a:ea typeface="Calibri" panose="020F0502020204030204" pitchFamily="34" charset="0"/>
              </a:rPr>
              <a:t>На </a:t>
            </a:r>
            <a:r>
              <a:rPr lang="ru-RU" sz="1800" b="0" dirty="0" err="1">
                <a:solidFill>
                  <a:srgbClr val="000000"/>
                </a:solidFill>
                <a:effectLst/>
                <a:latin typeface="Times New Roman" panose="02020603050405020304" pitchFamily="18" charset="0"/>
                <a:ea typeface="Calibri" panose="020F0502020204030204" pitchFamily="34" charset="0"/>
              </a:rPr>
              <a:t>окупованих</a:t>
            </a:r>
            <a:r>
              <a:rPr lang="ru-RU" sz="1800" b="0" dirty="0">
                <a:solidFill>
                  <a:srgbClr val="000000"/>
                </a:solidFill>
                <a:effectLst/>
                <a:latin typeface="Times New Roman" panose="02020603050405020304" pitchFamily="18" charset="0"/>
                <a:ea typeface="Calibri" panose="020F0502020204030204" pitchFamily="34" charset="0"/>
              </a:rPr>
              <a:t> </a:t>
            </a:r>
            <a:r>
              <a:rPr lang="ru-RU" sz="1800" b="0" dirty="0" err="1">
                <a:solidFill>
                  <a:srgbClr val="000000"/>
                </a:solidFill>
                <a:effectLst/>
                <a:latin typeface="Times New Roman" panose="02020603050405020304" pitchFamily="18" charset="0"/>
                <a:ea typeface="Calibri" panose="020F0502020204030204" pitchFamily="34" charset="0"/>
              </a:rPr>
              <a:t>територіях</a:t>
            </a:r>
            <a:r>
              <a:rPr lang="ru-RU" sz="1800" b="0" dirty="0">
                <a:solidFill>
                  <a:srgbClr val="000000"/>
                </a:solidFill>
                <a:effectLst/>
                <a:latin typeface="Times New Roman" panose="02020603050405020304" pitchFamily="18" charset="0"/>
                <a:ea typeface="Calibri" panose="020F0502020204030204" pitchFamily="34" charset="0"/>
              </a:rPr>
              <a:t> з 24 лютого </a:t>
            </a:r>
            <a:r>
              <a:rPr lang="ru-RU" sz="1800" b="0" dirty="0" err="1">
                <a:solidFill>
                  <a:srgbClr val="000000"/>
                </a:solidFill>
                <a:effectLst/>
                <a:latin typeface="Times New Roman" panose="02020603050405020304" pitchFamily="18" charset="0"/>
                <a:ea typeface="Calibri" panose="020F0502020204030204" pitchFamily="34" charset="0"/>
              </a:rPr>
              <a:t>зафіксовано</a:t>
            </a:r>
            <a:r>
              <a:rPr lang="ru-RU" sz="1800" b="0" dirty="0">
                <a:solidFill>
                  <a:srgbClr val="000000"/>
                </a:solidFill>
                <a:effectLst/>
                <a:latin typeface="Times New Roman" panose="02020603050405020304" pitchFamily="18" charset="0"/>
                <a:ea typeface="Calibri" panose="020F0502020204030204" pitchFamily="34" charset="0"/>
              </a:rPr>
              <a:t> </a:t>
            </a:r>
            <a:r>
              <a:rPr lang="ru-RU" sz="1800" b="0" dirty="0" err="1">
                <a:solidFill>
                  <a:srgbClr val="000000"/>
                </a:solidFill>
                <a:effectLst/>
                <a:latin typeface="Times New Roman" panose="02020603050405020304" pitchFamily="18" charset="0"/>
                <a:ea typeface="Calibri" panose="020F0502020204030204" pitchFamily="34" charset="0"/>
              </a:rPr>
              <a:t>понад</a:t>
            </a:r>
            <a:r>
              <a:rPr lang="ru-RU" sz="1800" b="0" dirty="0">
                <a:solidFill>
                  <a:srgbClr val="000000"/>
                </a:solidFill>
                <a:effectLst/>
                <a:latin typeface="Times New Roman" panose="02020603050405020304" pitchFamily="18" charset="0"/>
                <a:ea typeface="Calibri" panose="020F0502020204030204" pitchFamily="34" charset="0"/>
              </a:rPr>
              <a:t> 100 </a:t>
            </a:r>
            <a:r>
              <a:rPr lang="ru-RU" sz="1800" b="0" dirty="0" err="1">
                <a:solidFill>
                  <a:srgbClr val="000000"/>
                </a:solidFill>
                <a:effectLst/>
                <a:latin typeface="Times New Roman" panose="02020603050405020304" pitchFamily="18" charset="0"/>
                <a:ea typeface="Calibri" panose="020F0502020204030204" pitchFamily="34" charset="0"/>
              </a:rPr>
              <a:t>фактів</a:t>
            </a:r>
            <a:r>
              <a:rPr lang="ru-RU" sz="1800" b="0" dirty="0">
                <a:solidFill>
                  <a:srgbClr val="000000"/>
                </a:solidFill>
                <a:effectLst/>
                <a:latin typeface="Times New Roman" panose="02020603050405020304" pitchFamily="18" charset="0"/>
                <a:ea typeface="Calibri" panose="020F0502020204030204" pitchFamily="34" charset="0"/>
              </a:rPr>
              <a:t> </a:t>
            </a:r>
            <a:r>
              <a:rPr lang="ru-RU" sz="1800" b="0" dirty="0" err="1">
                <a:solidFill>
                  <a:srgbClr val="000000"/>
                </a:solidFill>
                <a:effectLst/>
                <a:latin typeface="Times New Roman" panose="02020603050405020304" pitchFamily="18" charset="0"/>
                <a:ea typeface="Calibri" panose="020F0502020204030204" pitchFamily="34" charset="0"/>
              </a:rPr>
              <a:t>лінгвоциду</a:t>
            </a:r>
            <a:r>
              <a:rPr lang="ru-RU" sz="1800" b="0" dirty="0">
                <a:solidFill>
                  <a:srgbClr val="000000"/>
                </a:solidFill>
                <a:effectLst/>
                <a:latin typeface="Times New Roman" panose="02020603050405020304" pitchFamily="18" charset="0"/>
                <a:ea typeface="Calibri" panose="020F0502020204030204" pitchFamily="34" charset="0"/>
              </a:rPr>
              <a:t> – </a:t>
            </a:r>
            <a:r>
              <a:rPr lang="ru-RU" sz="1800" b="0" dirty="0" err="1">
                <a:solidFill>
                  <a:srgbClr val="000000"/>
                </a:solidFill>
                <a:effectLst/>
                <a:latin typeface="Times New Roman" panose="02020603050405020304" pitchFamily="18" charset="0"/>
                <a:ea typeface="Calibri" panose="020F0502020204030204" pitchFamily="34" charset="0"/>
              </a:rPr>
              <a:t>мовний</a:t>
            </a:r>
            <a:r>
              <a:rPr lang="ru-RU" sz="1800" b="0" dirty="0">
                <a:solidFill>
                  <a:srgbClr val="000000"/>
                </a:solidFill>
                <a:effectLst/>
                <a:latin typeface="Times New Roman" panose="02020603050405020304" pitchFamily="18" charset="0"/>
                <a:ea typeface="Calibri" panose="020F0502020204030204" pitchFamily="34" charset="0"/>
              </a:rPr>
              <a:t> </a:t>
            </a:r>
            <a:r>
              <a:rPr lang="ru-RU" sz="1800" b="0" dirty="0" err="1">
                <a:solidFill>
                  <a:srgbClr val="000000"/>
                </a:solidFill>
                <a:effectLst/>
                <a:latin typeface="Times New Roman" panose="02020603050405020304" pitchFamily="18" charset="0"/>
                <a:ea typeface="Calibri" panose="020F0502020204030204" pitchFamily="34" charset="0"/>
              </a:rPr>
              <a:t>омбудсман</a:t>
            </a:r>
            <a:r>
              <a:rPr lang="ru-RU" sz="1800" b="0" dirty="0">
                <a:solidFill>
                  <a:srgbClr val="000000"/>
                </a:solidFill>
                <a:effectLst/>
                <a:latin typeface="Times New Roman" panose="02020603050405020304" pitchFamily="18" charset="0"/>
                <a:ea typeface="Calibri" panose="020F0502020204030204" pitchFamily="34" charset="0"/>
              </a:rPr>
              <a:t> </a:t>
            </a:r>
            <a:endParaRPr lang="uk-UA" sz="1800" b="1" dirty="0">
              <a:effectLst/>
              <a:latin typeface="Times New Roman" panose="02020603050405020304" pitchFamily="18" charset="0"/>
              <a:ea typeface="Calibri" panose="020F0502020204030204" pitchFamily="34" charset="0"/>
            </a:endParaRPr>
          </a:p>
          <a:p>
            <a:endParaRPr lang="uk-UA" dirty="0"/>
          </a:p>
          <a:p>
            <a:r>
              <a:rPr lang="en-US" dirty="0"/>
              <a:t>The main forms of influence. First, it is the control of propaganda content on television and in the media. Attacks on Ukrainian television towers, turning off or seizing Ukrainian TV channels and radio stations, launching propaganda broadcasts became signs of the Russian occupation in the cities of </a:t>
            </a:r>
            <a:r>
              <a:rPr lang="en-US" dirty="0" err="1"/>
              <a:t>Zaporizhzhia</a:t>
            </a:r>
            <a:r>
              <a:rPr lang="en-US" dirty="0"/>
              <a:t> and Kherson region: </a:t>
            </a:r>
            <a:r>
              <a:rPr lang="en-US" dirty="0" err="1"/>
              <a:t>Melitopol</a:t>
            </a:r>
            <a:r>
              <a:rPr lang="en-US" dirty="0"/>
              <a:t>, </a:t>
            </a:r>
            <a:r>
              <a:rPr lang="en-US" dirty="0" err="1"/>
              <a:t>Berdyansk</a:t>
            </a:r>
            <a:r>
              <a:rPr lang="en-US" dirty="0"/>
              <a:t>, </a:t>
            </a:r>
            <a:r>
              <a:rPr lang="en-US" dirty="0" err="1"/>
              <a:t>Energodar</a:t>
            </a:r>
            <a:r>
              <a:rPr lang="en-US" dirty="0"/>
              <a:t>, Novaya </a:t>
            </a:r>
            <a:r>
              <a:rPr lang="en-US" dirty="0" err="1"/>
              <a:t>Kakhovka</a:t>
            </a:r>
            <a:r>
              <a:rPr lang="en-US" dirty="0"/>
              <a:t>, </a:t>
            </a:r>
            <a:r>
              <a:rPr lang="en-US" dirty="0" err="1"/>
              <a:t>Tavriysk</a:t>
            </a:r>
            <a:r>
              <a:rPr lang="en-US" dirty="0"/>
              <a:t>, Kherson</a:t>
            </a:r>
          </a:p>
          <a:p>
            <a:r>
              <a:rPr lang="en-US" dirty="0"/>
              <a:t>The return to the neo-Soviet, pro-Russian concept of history is realized in the temporarily occupied territories through new/old memorial practices and a change in the memorial space as a whole. Scientists rightly note that objects of cultural heritage are material evidence of history/traditions, and as a result, a source of statehood and patriotism, which is why most military conflicts aimed at occupying lands, planting a different ideology, and erasing historical memory are always accompanied by their destruction or assignment</a:t>
            </a:r>
            <a:endParaRPr lang="uk-UA" dirty="0"/>
          </a:p>
        </p:txBody>
      </p:sp>
      <p:sp>
        <p:nvSpPr>
          <p:cNvPr id="4" name="Місце для номера слайда 3"/>
          <p:cNvSpPr>
            <a:spLocks noGrp="1"/>
          </p:cNvSpPr>
          <p:nvPr>
            <p:ph type="sldNum" sz="quarter" idx="5"/>
          </p:nvPr>
        </p:nvSpPr>
        <p:spPr/>
        <p:txBody>
          <a:bodyPr/>
          <a:lstStyle/>
          <a:p>
            <a:fld id="{D2907A40-96D8-472E-9366-2841E82ADB8B}" type="slidenum">
              <a:rPr lang="en-US" smtClean="0"/>
              <a:t>26</a:t>
            </a:fld>
            <a:endParaRPr lang="en-US"/>
          </a:p>
        </p:txBody>
      </p:sp>
    </p:spTree>
    <p:extLst>
      <p:ext uri="{BB962C8B-B14F-4D97-AF65-F5344CB8AC3E}">
        <p14:creationId xmlns:p14="http://schemas.microsoft.com/office/powerpoint/2010/main" val="46634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постправда</a:t>
            </a:r>
            <a:r>
              <a:rPr lang="ru-RU" dirty="0"/>
              <a:t> – феномен </a:t>
            </a:r>
            <a:r>
              <a:rPr lang="ru-RU" dirty="0" err="1"/>
              <a:t>сучасної</a:t>
            </a:r>
            <a:r>
              <a:rPr lang="ru-RU" dirty="0"/>
              <a:t> </a:t>
            </a:r>
            <a:r>
              <a:rPr lang="ru-RU" dirty="0" err="1"/>
              <a:t>політики</a:t>
            </a:r>
            <a:r>
              <a:rPr lang="ru-RU" dirty="0"/>
              <a:t>, </a:t>
            </a:r>
            <a:r>
              <a:rPr lang="ru-RU" dirty="0" err="1"/>
              <a:t>що</a:t>
            </a:r>
            <a:r>
              <a:rPr lang="ru-RU" dirty="0"/>
              <a:t> </a:t>
            </a:r>
            <a:r>
              <a:rPr lang="ru-RU" dirty="0" err="1"/>
              <a:t>базується</a:t>
            </a:r>
            <a:r>
              <a:rPr lang="ru-RU" dirty="0"/>
              <a:t> на</a:t>
            </a:r>
          </a:p>
          <a:p>
            <a:r>
              <a:rPr lang="ru-RU" dirty="0" err="1"/>
              <a:t>свідомих</a:t>
            </a:r>
            <a:r>
              <a:rPr lang="ru-RU" dirty="0"/>
              <a:t> </a:t>
            </a:r>
            <a:r>
              <a:rPr lang="ru-RU" dirty="0" err="1"/>
              <a:t>діях</a:t>
            </a:r>
            <a:r>
              <a:rPr lang="ru-RU" dirty="0"/>
              <a:t> </a:t>
            </a:r>
            <a:r>
              <a:rPr lang="ru-RU" dirty="0" err="1"/>
              <a:t>зі</a:t>
            </a:r>
            <a:r>
              <a:rPr lang="ru-RU" dirty="0"/>
              <a:t> </a:t>
            </a:r>
            <a:r>
              <a:rPr lang="ru-RU" dirty="0" err="1"/>
              <a:t>створення</a:t>
            </a:r>
            <a:r>
              <a:rPr lang="ru-RU" dirty="0"/>
              <a:t>, </a:t>
            </a:r>
            <a:r>
              <a:rPr lang="ru-RU" dirty="0" err="1"/>
              <a:t>розповсюдження</a:t>
            </a:r>
            <a:r>
              <a:rPr lang="ru-RU" dirty="0"/>
              <a:t> та </a:t>
            </a:r>
            <a:r>
              <a:rPr lang="ru-RU" dirty="0" err="1"/>
              <a:t>доведення</a:t>
            </a:r>
            <a:r>
              <a:rPr lang="ru-RU" dirty="0"/>
              <a:t> до </a:t>
            </a:r>
            <a:r>
              <a:rPr lang="ru-RU" dirty="0" err="1"/>
              <a:t>суспільства</a:t>
            </a:r>
            <a:endParaRPr lang="ru-RU" dirty="0"/>
          </a:p>
          <a:p>
            <a:r>
              <a:rPr lang="ru-RU" dirty="0" err="1"/>
              <a:t>повністю</a:t>
            </a:r>
            <a:r>
              <a:rPr lang="ru-RU" dirty="0"/>
              <a:t> </a:t>
            </a:r>
            <a:r>
              <a:rPr lang="ru-RU" dirty="0" err="1"/>
              <a:t>або</a:t>
            </a:r>
            <a:r>
              <a:rPr lang="ru-RU" dirty="0"/>
              <a:t> </a:t>
            </a:r>
            <a:r>
              <a:rPr lang="ru-RU" dirty="0" err="1"/>
              <a:t>частково</a:t>
            </a:r>
            <a:r>
              <a:rPr lang="ru-RU" dirty="0"/>
              <a:t> </a:t>
            </a:r>
            <a:r>
              <a:rPr lang="ru-RU" dirty="0" err="1"/>
              <a:t>недостовірної</a:t>
            </a:r>
            <a:r>
              <a:rPr lang="ru-RU" dirty="0"/>
              <a:t> </a:t>
            </a:r>
            <a:r>
              <a:rPr lang="ru-RU" dirty="0" err="1"/>
              <a:t>інформації</a:t>
            </a:r>
            <a:r>
              <a:rPr lang="ru-RU" dirty="0"/>
              <a:t> шляхом прямого </a:t>
            </a:r>
            <a:r>
              <a:rPr lang="ru-RU" dirty="0" err="1"/>
              <a:t>інтенсивного</a:t>
            </a:r>
            <a:endParaRPr lang="ru-RU" dirty="0"/>
          </a:p>
          <a:p>
            <a:r>
              <a:rPr lang="ru-RU" dirty="0" err="1"/>
              <a:t>впливу</a:t>
            </a:r>
            <a:r>
              <a:rPr lang="ru-RU" dirty="0"/>
              <a:t> на </a:t>
            </a:r>
            <a:r>
              <a:rPr lang="ru-RU" dirty="0" err="1"/>
              <a:t>емоції</a:t>
            </a:r>
            <a:r>
              <a:rPr lang="ru-RU" dirty="0"/>
              <a:t> та </a:t>
            </a:r>
            <a:r>
              <a:rPr lang="ru-RU" dirty="0" err="1"/>
              <a:t>особисті</a:t>
            </a:r>
            <a:r>
              <a:rPr lang="ru-RU" dirty="0"/>
              <a:t> </a:t>
            </a:r>
            <a:r>
              <a:rPr lang="ru-RU" dirty="0" err="1"/>
              <a:t>переконання</a:t>
            </a:r>
            <a:r>
              <a:rPr lang="ru-RU" dirty="0"/>
              <a:t> </a:t>
            </a:r>
            <a:r>
              <a:rPr lang="ru-RU" dirty="0" err="1"/>
              <a:t>громадян</a:t>
            </a:r>
            <a:r>
              <a:rPr lang="ru-RU" dirty="0"/>
              <a:t>, </a:t>
            </a:r>
            <a:r>
              <a:rPr lang="ru-RU" dirty="0" err="1"/>
              <a:t>ігноруючи</a:t>
            </a:r>
            <a:r>
              <a:rPr lang="ru-RU" dirty="0"/>
              <a:t> </a:t>
            </a:r>
            <a:r>
              <a:rPr lang="ru-RU" dirty="0" err="1"/>
              <a:t>незручні</a:t>
            </a:r>
            <a:r>
              <a:rPr lang="ru-RU" dirty="0"/>
              <a:t> </a:t>
            </a:r>
            <a:r>
              <a:rPr lang="ru-RU" dirty="0" err="1"/>
              <a:t>факти</a:t>
            </a:r>
            <a:r>
              <a:rPr lang="ru-RU" dirty="0"/>
              <a:t> і</a:t>
            </a:r>
          </a:p>
          <a:p>
            <a:r>
              <a:rPr lang="ru-RU" dirty="0" err="1"/>
              <a:t>оцінки</a:t>
            </a:r>
            <a:r>
              <a:rPr lang="ru-RU" dirty="0"/>
              <a:t>, з метою </a:t>
            </a:r>
            <a:r>
              <a:rPr lang="ru-RU" dirty="0" err="1"/>
              <a:t>сформувати</a:t>
            </a:r>
            <a:r>
              <a:rPr lang="ru-RU" dirty="0"/>
              <a:t> </a:t>
            </a:r>
            <a:r>
              <a:rPr lang="ru-RU" dirty="0" err="1"/>
              <a:t>певну</a:t>
            </a:r>
            <a:r>
              <a:rPr lang="ru-RU" dirty="0"/>
              <a:t> </a:t>
            </a:r>
            <a:r>
              <a:rPr lang="ru-RU" dirty="0" err="1"/>
              <a:t>суспільну</a:t>
            </a:r>
            <a:r>
              <a:rPr lang="ru-RU" dirty="0"/>
              <a:t> думку</a:t>
            </a:r>
          </a:p>
        </p:txBody>
      </p:sp>
      <p:sp>
        <p:nvSpPr>
          <p:cNvPr id="4" name="Номер слайда 3"/>
          <p:cNvSpPr>
            <a:spLocks noGrp="1"/>
          </p:cNvSpPr>
          <p:nvPr>
            <p:ph type="sldNum" sz="quarter" idx="10"/>
          </p:nvPr>
        </p:nvSpPr>
        <p:spPr/>
        <p:txBody>
          <a:bodyPr/>
          <a:lstStyle/>
          <a:p>
            <a:fld id="{3B6A360E-1CFB-4B17-BA63-756C8A83901D}" type="slidenum">
              <a:rPr lang="uk-UA" smtClean="0"/>
              <a:t>27</a:t>
            </a:fld>
            <a:endParaRPr lang="uk-UA"/>
          </a:p>
        </p:txBody>
      </p:sp>
    </p:spTree>
    <p:extLst>
      <p:ext uri="{BB962C8B-B14F-4D97-AF65-F5344CB8AC3E}">
        <p14:creationId xmlns:p14="http://schemas.microsoft.com/office/powerpoint/2010/main" val="330401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6A360E-1CFB-4B17-BA63-756C8A83901D}" type="slidenum">
              <a:rPr lang="uk-UA" smtClean="0"/>
              <a:t>29</a:t>
            </a:fld>
            <a:endParaRPr lang="uk-UA"/>
          </a:p>
        </p:txBody>
      </p:sp>
    </p:spTree>
    <p:extLst>
      <p:ext uri="{BB962C8B-B14F-4D97-AF65-F5344CB8AC3E}">
        <p14:creationId xmlns:p14="http://schemas.microsoft.com/office/powerpoint/2010/main" val="13595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pl-PL" dirty="0"/>
              <a:t>https://www.menti.com/alfg4n7uzd9v</a:t>
            </a:r>
            <a:endParaRPr lang="uk-UA" dirty="0"/>
          </a:p>
        </p:txBody>
      </p:sp>
      <p:sp>
        <p:nvSpPr>
          <p:cNvPr id="4" name="Номер слайда 3"/>
          <p:cNvSpPr>
            <a:spLocks noGrp="1"/>
          </p:cNvSpPr>
          <p:nvPr>
            <p:ph type="sldNum" sz="quarter" idx="10"/>
          </p:nvPr>
        </p:nvSpPr>
        <p:spPr/>
        <p:txBody>
          <a:bodyPr/>
          <a:lstStyle/>
          <a:p>
            <a:fld id="{3B6A360E-1CFB-4B17-BA63-756C8A83901D}" type="slidenum">
              <a:rPr lang="uk-UA" smtClean="0"/>
              <a:t>5</a:t>
            </a:fld>
            <a:endParaRPr lang="uk-UA"/>
          </a:p>
        </p:txBody>
      </p:sp>
    </p:spTree>
    <p:extLst>
      <p:ext uri="{BB962C8B-B14F-4D97-AF65-F5344CB8AC3E}">
        <p14:creationId xmlns:p14="http://schemas.microsoft.com/office/powerpoint/2010/main" val="124105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pl-PL" dirty="0"/>
              <a:t> </a:t>
            </a:r>
          </a:p>
          <a:p>
            <a:r>
              <a:rPr lang="ru-RU" dirty="0" err="1"/>
              <a:t>Аналіз</a:t>
            </a:r>
            <a:r>
              <a:rPr lang="ru-RU" dirty="0"/>
              <a:t> </a:t>
            </a:r>
            <a:r>
              <a:rPr lang="ru-RU" dirty="0" err="1"/>
              <a:t>близько</a:t>
            </a:r>
            <a:r>
              <a:rPr lang="ru-RU" dirty="0"/>
              <a:t> </a:t>
            </a:r>
            <a:r>
              <a:rPr lang="ru-RU" dirty="0" err="1"/>
              <a:t>мільйона</a:t>
            </a:r>
            <a:r>
              <a:rPr lang="ru-RU" dirty="0"/>
              <a:t> книг </a:t>
            </a:r>
            <a:r>
              <a:rPr lang="ru-RU" dirty="0" err="1"/>
              <a:t>англійською</a:t>
            </a:r>
            <a:r>
              <a:rPr lang="ru-RU" dirty="0"/>
              <a:t> та </a:t>
            </a:r>
            <a:r>
              <a:rPr lang="ru-RU" dirty="0" err="1"/>
              <a:t>іспанською</a:t>
            </a:r>
            <a:r>
              <a:rPr lang="ru-RU" dirty="0"/>
              <a:t> </a:t>
            </a:r>
            <a:r>
              <a:rPr lang="ru-RU" dirty="0" err="1"/>
              <a:t>мовами</a:t>
            </a:r>
            <a:r>
              <a:rPr lang="ru-RU" dirty="0"/>
              <a:t> за </a:t>
            </a:r>
            <a:r>
              <a:rPr lang="ru-RU" dirty="0" err="1"/>
              <a:t>допомогою</a:t>
            </a:r>
            <a:r>
              <a:rPr lang="ru-RU" dirty="0"/>
              <a:t> </a:t>
            </a:r>
            <a:r>
              <a:rPr lang="ru-RU" dirty="0" err="1"/>
              <a:t>комп'ютерних</a:t>
            </a:r>
            <a:r>
              <a:rPr lang="ru-RU" dirty="0"/>
              <a:t> </a:t>
            </a:r>
            <a:r>
              <a:rPr lang="ru-RU" dirty="0" err="1"/>
              <a:t>програм</a:t>
            </a:r>
            <a:r>
              <a:rPr lang="ru-RU" dirty="0"/>
              <a:t> </a:t>
            </a:r>
            <a:r>
              <a:rPr lang="ru-RU" dirty="0" err="1"/>
              <a:t>привів</a:t>
            </a:r>
            <a:r>
              <a:rPr lang="ru-RU" dirty="0"/>
              <a:t> до </a:t>
            </a:r>
            <a:r>
              <a:rPr lang="ru-RU" dirty="0" err="1"/>
              <a:t>наступних</a:t>
            </a:r>
            <a:r>
              <a:rPr lang="ru-RU" dirty="0"/>
              <a:t> </a:t>
            </a:r>
            <a:r>
              <a:rPr lang="ru-RU" dirty="0" err="1"/>
              <a:t>висновків</a:t>
            </a:r>
            <a:r>
              <a:rPr lang="ru-RU" dirty="0"/>
              <a:t>.  </a:t>
            </a:r>
          </a:p>
          <a:p>
            <a:r>
              <a:rPr lang="ru-RU" dirty="0" err="1"/>
              <a:t>Кількість</a:t>
            </a:r>
            <a:r>
              <a:rPr lang="ru-RU" dirty="0"/>
              <a:t> </a:t>
            </a:r>
            <a:r>
              <a:rPr lang="ru-RU" dirty="0" err="1"/>
              <a:t>раціональних</a:t>
            </a:r>
            <a:r>
              <a:rPr lang="ru-RU" dirty="0"/>
              <a:t> понять у </a:t>
            </a:r>
            <a:r>
              <a:rPr lang="ru-RU" dirty="0" err="1"/>
              <a:t>мові</a:t>
            </a:r>
            <a:r>
              <a:rPr lang="ru-RU" dirty="0"/>
              <a:t> </a:t>
            </a:r>
            <a:r>
              <a:rPr lang="ru-RU" dirty="0" err="1"/>
              <a:t>стабільно</a:t>
            </a:r>
            <a:r>
              <a:rPr lang="ru-RU" dirty="0"/>
              <a:t>, але </a:t>
            </a:r>
            <a:r>
              <a:rPr lang="ru-RU" dirty="0" err="1"/>
              <a:t>приблизно</a:t>
            </a:r>
            <a:r>
              <a:rPr lang="ru-RU" dirty="0"/>
              <a:t> у 2007-2008 роках, </a:t>
            </a:r>
            <a:r>
              <a:rPr lang="ru-RU" dirty="0" err="1"/>
              <a:t>процес</a:t>
            </a:r>
            <a:r>
              <a:rPr lang="ru-RU" dirty="0"/>
              <a:t> </a:t>
            </a:r>
            <a:r>
              <a:rPr lang="ru-RU" dirty="0" err="1"/>
              <a:t>заміни</a:t>
            </a:r>
            <a:r>
              <a:rPr lang="ru-RU" dirty="0"/>
              <a:t> </a:t>
            </a:r>
            <a:r>
              <a:rPr lang="ru-RU" dirty="0" err="1"/>
              <a:t>раціональних</a:t>
            </a:r>
            <a:r>
              <a:rPr lang="ru-RU" dirty="0"/>
              <a:t> </a:t>
            </a:r>
            <a:r>
              <a:rPr lang="ru-RU" dirty="0" err="1"/>
              <a:t>суджень</a:t>
            </a:r>
            <a:r>
              <a:rPr lang="ru-RU" dirty="0"/>
              <a:t> на </a:t>
            </a:r>
            <a:r>
              <a:rPr lang="ru-RU" dirty="0" err="1"/>
              <a:t>емоційні</a:t>
            </a:r>
            <a:r>
              <a:rPr lang="ru-RU" dirty="0"/>
              <a:t> та </a:t>
            </a:r>
            <a:r>
              <a:rPr lang="ru-RU" dirty="0" err="1"/>
              <a:t>різко</a:t>
            </a:r>
            <a:r>
              <a:rPr lang="ru-RU" dirty="0"/>
              <a:t> </a:t>
            </a:r>
            <a:r>
              <a:rPr lang="ru-RU" dirty="0" err="1"/>
              <a:t>прискорився</a:t>
            </a:r>
            <a:r>
              <a:rPr lang="ru-RU" dirty="0"/>
              <a:t>. </a:t>
            </a:r>
            <a:r>
              <a:rPr lang="ru-RU" dirty="0" err="1"/>
              <a:t>Таке</a:t>
            </a:r>
            <a:r>
              <a:rPr lang="ru-RU" dirty="0"/>
              <a:t> </a:t>
            </a:r>
            <a:r>
              <a:rPr lang="ru-RU" dirty="0" err="1"/>
              <a:t>явище</a:t>
            </a:r>
            <a:r>
              <a:rPr lang="ru-RU" dirty="0"/>
              <a:t> </a:t>
            </a:r>
            <a:r>
              <a:rPr lang="ru-RU" dirty="0" err="1"/>
              <a:t>спостерігається</a:t>
            </a:r>
            <a:r>
              <a:rPr lang="ru-RU" dirty="0"/>
              <a:t> як у </a:t>
            </a:r>
            <a:r>
              <a:rPr lang="ru-RU" dirty="0" err="1"/>
              <a:t>художній</a:t>
            </a:r>
            <a:r>
              <a:rPr lang="ru-RU" dirty="0"/>
              <a:t>, так і </a:t>
            </a:r>
            <a:r>
              <a:rPr lang="ru-RU" dirty="0" err="1"/>
              <a:t>науковій</a:t>
            </a:r>
            <a:r>
              <a:rPr lang="ru-RU" dirty="0"/>
              <a:t> </a:t>
            </a:r>
            <a:r>
              <a:rPr lang="ru-RU" dirty="0" err="1"/>
              <a:t>літературі</a:t>
            </a:r>
            <a:r>
              <a:rPr lang="ru-RU" dirty="0"/>
              <a:t>.</a:t>
            </a:r>
          </a:p>
          <a:p>
            <a:endParaRPr lang="uk-UA" dirty="0"/>
          </a:p>
        </p:txBody>
      </p:sp>
      <p:sp>
        <p:nvSpPr>
          <p:cNvPr id="4" name="Номер слайда 3"/>
          <p:cNvSpPr>
            <a:spLocks noGrp="1"/>
          </p:cNvSpPr>
          <p:nvPr>
            <p:ph type="sldNum" sz="quarter" idx="10"/>
          </p:nvPr>
        </p:nvSpPr>
        <p:spPr/>
        <p:txBody>
          <a:bodyPr/>
          <a:lstStyle/>
          <a:p>
            <a:fld id="{3B6A360E-1CFB-4B17-BA63-756C8A83901D}" type="slidenum">
              <a:rPr lang="uk-UA" smtClean="0"/>
              <a:t>7</a:t>
            </a:fld>
            <a:endParaRPr lang="uk-UA"/>
          </a:p>
        </p:txBody>
      </p:sp>
    </p:spTree>
    <p:extLst>
      <p:ext uri="{BB962C8B-B14F-4D97-AF65-F5344CB8AC3E}">
        <p14:creationId xmlns:p14="http://schemas.microsoft.com/office/powerpoint/2010/main" val="146160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Розглянути</a:t>
            </a:r>
            <a:r>
              <a:rPr lang="ru-RU" dirty="0"/>
              <a:t> </a:t>
            </a:r>
            <a:r>
              <a:rPr lang="ru-RU" dirty="0" err="1"/>
              <a:t>окрем</a:t>
            </a:r>
            <a:r>
              <a:rPr lang="uk-UA" dirty="0"/>
              <a:t>і</a:t>
            </a:r>
            <a:r>
              <a:rPr lang="uk-UA" baseline="0" dirty="0"/>
              <a:t> кейси</a:t>
            </a:r>
            <a:endParaRPr lang="uk-UA" dirty="0"/>
          </a:p>
        </p:txBody>
      </p:sp>
      <p:sp>
        <p:nvSpPr>
          <p:cNvPr id="4" name="Номер слайда 3"/>
          <p:cNvSpPr>
            <a:spLocks noGrp="1"/>
          </p:cNvSpPr>
          <p:nvPr>
            <p:ph type="sldNum" sz="quarter" idx="10"/>
          </p:nvPr>
        </p:nvSpPr>
        <p:spPr/>
        <p:txBody>
          <a:bodyPr/>
          <a:lstStyle/>
          <a:p>
            <a:fld id="{3B6A360E-1CFB-4B17-BA63-756C8A83901D}" type="slidenum">
              <a:rPr lang="uk-UA" smtClean="0"/>
              <a:t>15</a:t>
            </a:fld>
            <a:endParaRPr lang="uk-UA"/>
          </a:p>
        </p:txBody>
      </p:sp>
    </p:spTree>
    <p:extLst>
      <p:ext uri="{BB962C8B-B14F-4D97-AF65-F5344CB8AC3E}">
        <p14:creationId xmlns:p14="http://schemas.microsoft.com/office/powerpoint/2010/main" val="228718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Феномен </a:t>
            </a:r>
            <a:r>
              <a:rPr lang="ru-RU" dirty="0" err="1"/>
              <a:t>Олексія</a:t>
            </a:r>
            <a:r>
              <a:rPr lang="ru-RU" dirty="0"/>
              <a:t> </a:t>
            </a:r>
            <a:r>
              <a:rPr lang="ru-RU" dirty="0" err="1"/>
              <a:t>Арестовича</a:t>
            </a:r>
            <a:r>
              <a:rPr lang="ru-RU" dirty="0"/>
              <a:t> </a:t>
            </a:r>
            <a:r>
              <a:rPr lang="ru-RU" dirty="0" err="1"/>
              <a:t>під</a:t>
            </a:r>
            <a:r>
              <a:rPr lang="ru-RU" dirty="0"/>
              <a:t> час </a:t>
            </a:r>
            <a:r>
              <a:rPr lang="ru-RU" dirty="0" err="1"/>
              <a:t>цієї</a:t>
            </a:r>
            <a:r>
              <a:rPr lang="ru-RU" dirty="0"/>
              <a:t> </a:t>
            </a:r>
            <a:r>
              <a:rPr lang="ru-RU" dirty="0" err="1"/>
              <a:t>війни</a:t>
            </a:r>
            <a:r>
              <a:rPr lang="ru-RU" dirty="0"/>
              <a:t> </a:t>
            </a:r>
            <a:r>
              <a:rPr lang="ru-RU" dirty="0" err="1"/>
              <a:t>ще</a:t>
            </a:r>
            <a:r>
              <a:rPr lang="ru-RU" dirty="0"/>
              <a:t> </a:t>
            </a:r>
            <a:r>
              <a:rPr lang="ru-RU" dirty="0" err="1"/>
              <a:t>чекає</a:t>
            </a:r>
            <a:r>
              <a:rPr lang="ru-RU" dirty="0"/>
              <a:t> на </a:t>
            </a:r>
            <a:r>
              <a:rPr lang="ru-RU" dirty="0" err="1"/>
              <a:t>свого</a:t>
            </a:r>
            <a:r>
              <a:rPr lang="ru-RU" dirty="0"/>
              <a:t> </a:t>
            </a:r>
            <a:r>
              <a:rPr lang="ru-RU" dirty="0" err="1"/>
              <a:t>дослідника</a:t>
            </a:r>
            <a:r>
              <a:rPr lang="ru-RU" dirty="0"/>
              <a:t>.</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Голос, </a:t>
            </a:r>
            <a:r>
              <a:rPr lang="ru-RU" dirty="0" err="1"/>
              <a:t>який</a:t>
            </a:r>
            <a:r>
              <a:rPr lang="ru-RU" dirty="0"/>
              <a:t> </a:t>
            </a:r>
            <a:r>
              <a:rPr lang="ru-RU" dirty="0" err="1"/>
              <a:t>від</a:t>
            </a:r>
            <a:r>
              <a:rPr lang="ru-RU" dirty="0"/>
              <a:t> </a:t>
            </a:r>
            <a:r>
              <a:rPr lang="ru-RU" dirty="0" err="1"/>
              <a:t>імені</a:t>
            </a:r>
            <a:r>
              <a:rPr lang="ru-RU" dirty="0"/>
              <a:t> </a:t>
            </a:r>
            <a:r>
              <a:rPr lang="ru-RU" dirty="0" err="1"/>
              <a:t>влади</a:t>
            </a:r>
            <a:r>
              <a:rPr lang="ru-RU" dirty="0"/>
              <a:t> доносив </a:t>
            </a:r>
            <a:r>
              <a:rPr lang="ru-RU" dirty="0" err="1"/>
              <a:t>мільйонам</a:t>
            </a:r>
            <a:r>
              <a:rPr lang="ru-RU" dirty="0"/>
              <a:t> </a:t>
            </a:r>
            <a:r>
              <a:rPr lang="ru-RU" dirty="0" err="1"/>
              <a:t>українців</a:t>
            </a:r>
            <a:r>
              <a:rPr lang="ru-RU" dirty="0"/>
              <a:t> </a:t>
            </a:r>
            <a:r>
              <a:rPr lang="ru-RU" dirty="0" err="1"/>
              <a:t>прості</a:t>
            </a:r>
            <a:r>
              <a:rPr lang="ru-RU" dirty="0"/>
              <a:t> </a:t>
            </a:r>
            <a:r>
              <a:rPr lang="ru-RU" dirty="0" err="1"/>
              <a:t>меседжі</a:t>
            </a:r>
            <a:r>
              <a:rPr lang="ru-RU" dirty="0"/>
              <a:t>. Не </a:t>
            </a:r>
            <a:r>
              <a:rPr lang="ru-RU" dirty="0" err="1"/>
              <a:t>панікуємо</a:t>
            </a:r>
            <a:r>
              <a:rPr lang="ru-RU" dirty="0"/>
              <a:t>. Влада дома. Ми чинимо </a:t>
            </a:r>
            <a:r>
              <a:rPr lang="ru-RU" dirty="0" err="1"/>
              <a:t>опір</a:t>
            </a:r>
            <a:r>
              <a:rPr lang="ru-RU" dirty="0"/>
              <a:t>. Все буде добре. Ми </a:t>
            </a:r>
            <a:r>
              <a:rPr lang="ru-RU" dirty="0" err="1"/>
              <a:t>переможемо</a:t>
            </a:r>
            <a:r>
              <a:rPr lang="ru-RU" dirty="0"/>
              <a:t>. </a:t>
            </a:r>
            <a:r>
              <a:rPr lang="ru-RU" dirty="0" err="1"/>
              <a:t>Можливо</a:t>
            </a:r>
            <a:r>
              <a:rPr lang="ru-RU" dirty="0"/>
              <a:t>, </a:t>
            </a:r>
            <a:r>
              <a:rPr lang="ru-RU" dirty="0" err="1"/>
              <a:t>навіть</a:t>
            </a:r>
            <a:r>
              <a:rPr lang="ru-RU" dirty="0"/>
              <a:t> </a:t>
            </a:r>
            <a:r>
              <a:rPr lang="ru-RU" dirty="0" err="1"/>
              <a:t>дуже</a:t>
            </a:r>
            <a:r>
              <a:rPr lang="ru-RU" dirty="0"/>
              <a:t> скоро. </a:t>
            </a:r>
          </a:p>
          <a:p>
            <a:endParaRPr lang="ru-RU" dirty="0"/>
          </a:p>
        </p:txBody>
      </p:sp>
      <p:sp>
        <p:nvSpPr>
          <p:cNvPr id="4" name="Номер слайда 3"/>
          <p:cNvSpPr>
            <a:spLocks noGrp="1"/>
          </p:cNvSpPr>
          <p:nvPr>
            <p:ph type="sldNum" sz="quarter" idx="10"/>
          </p:nvPr>
        </p:nvSpPr>
        <p:spPr/>
        <p:txBody>
          <a:bodyPr/>
          <a:lstStyle/>
          <a:p>
            <a:fld id="{3B6A360E-1CFB-4B17-BA63-756C8A83901D}" type="slidenum">
              <a:rPr lang="uk-UA" smtClean="0"/>
              <a:t>16</a:t>
            </a:fld>
            <a:endParaRPr lang="uk-UA"/>
          </a:p>
        </p:txBody>
      </p:sp>
    </p:spTree>
    <p:extLst>
      <p:ext uri="{BB962C8B-B14F-4D97-AF65-F5344CB8AC3E}">
        <p14:creationId xmlns:p14="http://schemas.microsoft.com/office/powerpoint/2010/main" val="281609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Згідно</a:t>
            </a:r>
            <a:r>
              <a:rPr lang="ru-RU" dirty="0"/>
              <a:t> з </a:t>
            </a:r>
            <a:r>
              <a:rPr lang="ru-RU" dirty="0" err="1"/>
              <a:t>дослідженням</a:t>
            </a:r>
            <a:r>
              <a:rPr lang="ru-RU" dirty="0"/>
              <a:t>, </a:t>
            </a:r>
            <a:r>
              <a:rPr lang="ru-RU" dirty="0" err="1"/>
              <a:t>ставлення</a:t>
            </a:r>
            <a:r>
              <a:rPr lang="ru-RU" dirty="0"/>
              <a:t> до </a:t>
            </a:r>
            <a:r>
              <a:rPr lang="ru-RU" dirty="0" err="1"/>
              <a:t>колишнього</a:t>
            </a:r>
            <a:r>
              <a:rPr lang="ru-RU" dirty="0"/>
              <a:t> </a:t>
            </a:r>
            <a:r>
              <a:rPr lang="ru-RU" dirty="0" err="1"/>
              <a:t>радника</a:t>
            </a:r>
            <a:r>
              <a:rPr lang="ru-RU" dirty="0"/>
              <a:t> </a:t>
            </a:r>
            <a:r>
              <a:rPr lang="ru-RU" dirty="0" err="1"/>
              <a:t>Офісу</a:t>
            </a:r>
            <a:r>
              <a:rPr lang="ru-RU" dirty="0"/>
              <a:t> президента стало </a:t>
            </a:r>
            <a:r>
              <a:rPr lang="ru-RU" dirty="0" err="1"/>
              <a:t>діаметрально</a:t>
            </a:r>
            <a:r>
              <a:rPr lang="ru-RU" dirty="0"/>
              <a:t> </a:t>
            </a:r>
            <a:r>
              <a:rPr lang="ru-RU" dirty="0" err="1"/>
              <a:t>протилежним</a:t>
            </a:r>
            <a:r>
              <a:rPr lang="ru-RU" dirty="0"/>
              <a:t>. </a:t>
            </a:r>
            <a:r>
              <a:rPr lang="ru-RU" dirty="0" err="1"/>
              <a:t>Якщо</a:t>
            </a:r>
            <a:r>
              <a:rPr lang="ru-RU" dirty="0"/>
              <a:t> у </a:t>
            </a:r>
            <a:r>
              <a:rPr lang="ru-RU" dirty="0" err="1"/>
              <a:t>травні</a:t>
            </a:r>
            <a:r>
              <a:rPr lang="ru-RU" dirty="0"/>
              <a:t> </a:t>
            </a:r>
            <a:r>
              <a:rPr lang="ru-RU" dirty="0" err="1"/>
              <a:t>минулого</a:t>
            </a:r>
            <a:r>
              <a:rPr lang="ru-RU" dirty="0"/>
              <a:t> року </a:t>
            </a:r>
            <a:r>
              <a:rPr lang="ru-RU" dirty="0" err="1"/>
              <a:t>більшість</a:t>
            </a:r>
            <a:r>
              <a:rPr lang="ru-RU" dirty="0"/>
              <a:t> </a:t>
            </a:r>
            <a:r>
              <a:rPr lang="ru-RU" dirty="0" err="1"/>
              <a:t>українців</a:t>
            </a:r>
            <a:r>
              <a:rPr lang="ru-RU" dirty="0"/>
              <a:t> </a:t>
            </a:r>
            <a:r>
              <a:rPr lang="ru-RU" dirty="0" err="1"/>
              <a:t>йому</a:t>
            </a:r>
            <a:r>
              <a:rPr lang="ru-RU" dirty="0"/>
              <a:t> </a:t>
            </a:r>
            <a:r>
              <a:rPr lang="ru-RU" dirty="0" err="1"/>
              <a:t>довіряли</a:t>
            </a:r>
            <a:r>
              <a:rPr lang="ru-RU" dirty="0"/>
              <a:t> – 62% </a:t>
            </a:r>
            <a:r>
              <a:rPr lang="ru-RU" dirty="0" err="1"/>
              <a:t>проти</a:t>
            </a:r>
            <a:r>
              <a:rPr lang="ru-RU" dirty="0"/>
              <a:t> 21%, </a:t>
            </a:r>
            <a:r>
              <a:rPr lang="ru-RU" dirty="0" err="1"/>
              <a:t>які</a:t>
            </a:r>
            <a:r>
              <a:rPr lang="ru-RU" dirty="0"/>
              <a:t> не </a:t>
            </a:r>
            <a:r>
              <a:rPr lang="ru-RU" dirty="0" err="1"/>
              <a:t>довіряли</a:t>
            </a:r>
            <a:r>
              <a:rPr lang="ru-RU" dirty="0"/>
              <a:t>, то станом на </a:t>
            </a:r>
            <a:r>
              <a:rPr lang="ru-RU" dirty="0" err="1"/>
              <a:t>грудень</a:t>
            </a:r>
            <a:r>
              <a:rPr lang="ru-RU" dirty="0"/>
              <a:t> 2023 року </a:t>
            </a:r>
            <a:r>
              <a:rPr lang="ru-RU" dirty="0" err="1"/>
              <a:t>йому</a:t>
            </a:r>
            <a:r>
              <a:rPr lang="ru-RU" dirty="0"/>
              <a:t> </a:t>
            </a:r>
            <a:r>
              <a:rPr lang="ru-RU" dirty="0" err="1"/>
              <a:t>довіряють</a:t>
            </a:r>
            <a:r>
              <a:rPr lang="ru-RU" dirty="0"/>
              <a:t> 11%, а не </a:t>
            </a:r>
            <a:r>
              <a:rPr lang="ru-RU" dirty="0" err="1"/>
              <a:t>довіряють</a:t>
            </a:r>
            <a:r>
              <a:rPr lang="ru-RU" dirty="0"/>
              <a:t> – 78%.</a:t>
            </a:r>
          </a:p>
          <a:p>
            <a:r>
              <a:rPr lang="ru-RU" dirty="0" err="1"/>
              <a:t>Почуття</a:t>
            </a:r>
            <a:r>
              <a:rPr lang="ru-RU" dirty="0"/>
              <a:t> та </a:t>
            </a:r>
            <a:r>
              <a:rPr lang="ru-RU" dirty="0" err="1"/>
              <a:t>переконання</a:t>
            </a:r>
            <a:r>
              <a:rPr lang="ru-RU" dirty="0"/>
              <a:t>   </a:t>
            </a:r>
            <a:r>
              <a:rPr lang="ru-RU" dirty="0" err="1"/>
              <a:t>спрацювали</a:t>
            </a:r>
            <a:r>
              <a:rPr lang="ru-RU" baseline="0" dirty="0"/>
              <a:t> та </a:t>
            </a:r>
            <a:r>
              <a:rPr lang="ru-RU" baseline="0" dirty="0" err="1"/>
              <a:t>виконали</a:t>
            </a:r>
            <a:r>
              <a:rPr lang="ru-RU" baseline="0" dirty="0"/>
              <a:t> с</a:t>
            </a:r>
            <a:r>
              <a:rPr lang="uk-UA" baseline="0" dirty="0" err="1"/>
              <a:t>вою</a:t>
            </a:r>
            <a:r>
              <a:rPr lang="uk-UA" baseline="0" dirty="0"/>
              <a:t> функцію…у перші місяці війни. Факти, не реалізовані прогнози пост правда…як наслідок втрата довіри</a:t>
            </a:r>
            <a:endParaRPr lang="ru-RU" dirty="0"/>
          </a:p>
        </p:txBody>
      </p:sp>
      <p:sp>
        <p:nvSpPr>
          <p:cNvPr id="4" name="Номер слайда 3"/>
          <p:cNvSpPr>
            <a:spLocks noGrp="1"/>
          </p:cNvSpPr>
          <p:nvPr>
            <p:ph type="sldNum" sz="quarter" idx="10"/>
          </p:nvPr>
        </p:nvSpPr>
        <p:spPr/>
        <p:txBody>
          <a:bodyPr/>
          <a:lstStyle/>
          <a:p>
            <a:fld id="{3B6A360E-1CFB-4B17-BA63-756C8A83901D}" type="slidenum">
              <a:rPr lang="uk-UA" smtClean="0"/>
              <a:t>17</a:t>
            </a:fld>
            <a:endParaRPr lang="uk-UA"/>
          </a:p>
        </p:txBody>
      </p:sp>
    </p:spTree>
    <p:extLst>
      <p:ext uri="{BB962C8B-B14F-4D97-AF65-F5344CB8AC3E}">
        <p14:creationId xmlns:p14="http://schemas.microsoft.com/office/powerpoint/2010/main" val="14041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b="1" dirty="0">
                <a:latin typeface="Arial Black" panose="020B0A04020102020204" pitchFamily="34" charset="0"/>
              </a:rPr>
              <a:t>Спробуємо проаналізувати співвідношення цих складових: </a:t>
            </a:r>
            <a:r>
              <a:rPr lang="uk-UA" sz="1200" b="1" dirty="0">
                <a:solidFill>
                  <a:schemeClr val="tx1"/>
                </a:solidFill>
                <a:latin typeface="Arial Black" panose="020B0A04020102020204" pitchFamily="34" charset="0"/>
                <a:cs typeface="Times New Roman" panose="02020603050405020304" pitchFamily="18" charset="0"/>
              </a:rPr>
              <a:t>ПОЧУТТЯ ТА ПЕРЕКОНАННЯ &gt;ФАКТИ</a:t>
            </a:r>
          </a:p>
          <a:p>
            <a:endParaRPr lang="ru-RU" dirty="0"/>
          </a:p>
          <a:p>
            <a:r>
              <a:rPr lang="ru-RU" dirty="0"/>
              <a:t>100 </a:t>
            </a:r>
            <a:r>
              <a:rPr lang="ru-RU" dirty="0" err="1"/>
              <a:t>брехливих</a:t>
            </a:r>
            <a:r>
              <a:rPr lang="ru-RU" dirty="0"/>
              <a:t> </a:t>
            </a:r>
            <a:r>
              <a:rPr lang="ru-RU" dirty="0" err="1"/>
              <a:t>російських</a:t>
            </a:r>
            <a:r>
              <a:rPr lang="ru-RU" dirty="0"/>
              <a:t> наративів про </a:t>
            </a:r>
            <a:r>
              <a:rPr lang="ru-RU" dirty="0" err="1"/>
              <a:t>російськоукраїнську</a:t>
            </a:r>
            <a:r>
              <a:rPr lang="ru-RU" dirty="0"/>
              <a:t> </a:t>
            </a:r>
            <a:r>
              <a:rPr lang="ru-RU" dirty="0" err="1"/>
              <a:t>війну</a:t>
            </a:r>
            <a:r>
              <a:rPr lang="ru-RU" dirty="0"/>
              <a:t> / </a:t>
            </a:r>
            <a:r>
              <a:rPr lang="ru-RU" dirty="0" err="1"/>
              <a:t>Збірник</a:t>
            </a:r>
            <a:r>
              <a:rPr lang="ru-RU" dirty="0"/>
              <a:t> </a:t>
            </a:r>
            <a:r>
              <a:rPr lang="ru-RU" dirty="0" err="1"/>
              <a:t>інформаційно-аналітичних</a:t>
            </a:r>
            <a:r>
              <a:rPr lang="ru-RU" dirty="0"/>
              <a:t> </a:t>
            </a:r>
            <a:r>
              <a:rPr lang="ru-RU" dirty="0" err="1"/>
              <a:t>матеріалів</a:t>
            </a:r>
            <a:r>
              <a:rPr lang="ru-RU" dirty="0"/>
              <a:t> /</a:t>
            </a:r>
          </a:p>
          <a:p>
            <a:r>
              <a:rPr lang="ru-RU" dirty="0"/>
              <a:t>А. М. Романишин, С. В. </a:t>
            </a:r>
            <a:r>
              <a:rPr lang="ru-RU" dirty="0" err="1"/>
              <a:t>Черевичний</a:t>
            </a:r>
            <a:r>
              <a:rPr lang="ru-RU" dirty="0"/>
              <a:t>, О. П. </a:t>
            </a:r>
            <a:r>
              <a:rPr lang="ru-RU" dirty="0" err="1"/>
              <a:t>Остапчук</a:t>
            </a:r>
            <a:r>
              <a:rPr lang="ru-RU" dirty="0"/>
              <a:t> та </a:t>
            </a:r>
            <a:r>
              <a:rPr lang="ru-RU" dirty="0" err="1"/>
              <a:t>ін</a:t>
            </a:r>
            <a:r>
              <a:rPr lang="ru-RU" dirty="0"/>
              <a:t>. – К.:</a:t>
            </a:r>
          </a:p>
          <a:p>
            <a:r>
              <a:rPr lang="ru-RU" dirty="0"/>
              <a:t>НДЦ ГП ЗС України, 2023. – 77 с.</a:t>
            </a:r>
          </a:p>
          <a:p>
            <a:r>
              <a:rPr lang="ru-RU" dirty="0" err="1"/>
              <a:t>Матеріали</a:t>
            </a:r>
            <a:r>
              <a:rPr lang="ru-RU" dirty="0"/>
              <a:t> </a:t>
            </a:r>
            <a:r>
              <a:rPr lang="ru-RU" dirty="0" err="1"/>
              <a:t>збірника</a:t>
            </a:r>
            <a:r>
              <a:rPr lang="ru-RU" dirty="0"/>
              <a:t> </a:t>
            </a:r>
            <a:r>
              <a:rPr lang="ru-RU" dirty="0" err="1"/>
              <a:t>допоможуть</a:t>
            </a:r>
            <a:r>
              <a:rPr lang="ru-RU" dirty="0"/>
              <a:t> командирам (начальникам),</a:t>
            </a:r>
          </a:p>
          <a:p>
            <a:r>
              <a:rPr lang="ru-RU" dirty="0" err="1"/>
              <a:t>фахівцям</a:t>
            </a:r>
            <a:r>
              <a:rPr lang="ru-RU" dirty="0"/>
              <a:t> структур морально-</a:t>
            </a:r>
            <a:r>
              <a:rPr lang="ru-RU" dirty="0" err="1"/>
              <a:t>психологічного</a:t>
            </a:r>
            <a:r>
              <a:rPr lang="ru-RU" dirty="0"/>
              <a:t> </a:t>
            </a:r>
            <a:r>
              <a:rPr lang="ru-RU" dirty="0" err="1"/>
              <a:t>забезпечення</a:t>
            </a:r>
            <a:r>
              <a:rPr lang="ru-RU" dirty="0"/>
              <a:t> ЗС України</a:t>
            </a:r>
          </a:p>
          <a:p>
            <a:r>
              <a:rPr lang="ru-RU" dirty="0" err="1"/>
              <a:t>отримати</a:t>
            </a:r>
            <a:r>
              <a:rPr lang="ru-RU" dirty="0"/>
              <a:t> </a:t>
            </a:r>
            <a:r>
              <a:rPr lang="ru-RU" dirty="0" err="1"/>
              <a:t>інформацію</a:t>
            </a:r>
            <a:r>
              <a:rPr lang="ru-RU" dirty="0"/>
              <a:t> </a:t>
            </a:r>
            <a:r>
              <a:rPr lang="ru-RU" dirty="0" err="1"/>
              <a:t>щодо</a:t>
            </a:r>
            <a:r>
              <a:rPr lang="ru-RU" dirty="0"/>
              <a:t> </a:t>
            </a:r>
            <a:r>
              <a:rPr lang="ru-RU" dirty="0" err="1"/>
              <a:t>різних</a:t>
            </a:r>
            <a:r>
              <a:rPr lang="ru-RU" dirty="0"/>
              <a:t> </a:t>
            </a:r>
            <a:r>
              <a:rPr lang="ru-RU" dirty="0" err="1"/>
              <a:t>аспектів</a:t>
            </a:r>
            <a:r>
              <a:rPr lang="ru-RU" dirty="0"/>
              <a:t> ходу </a:t>
            </a:r>
            <a:r>
              <a:rPr lang="ru-RU" dirty="0" err="1"/>
              <a:t>російсько-української</a:t>
            </a:r>
            <a:endParaRPr lang="ru-RU" dirty="0"/>
          </a:p>
          <a:p>
            <a:r>
              <a:rPr lang="ru-RU" dirty="0" err="1"/>
              <a:t>війни</a:t>
            </a:r>
            <a:r>
              <a:rPr lang="ru-RU" dirty="0"/>
              <a:t>, яку вони </a:t>
            </a:r>
            <a:r>
              <a:rPr lang="ru-RU" dirty="0" err="1"/>
              <a:t>зможуть</a:t>
            </a:r>
            <a:r>
              <a:rPr lang="ru-RU" dirty="0"/>
              <a:t> </a:t>
            </a:r>
            <a:r>
              <a:rPr lang="ru-RU" dirty="0" err="1"/>
              <a:t>використовувати</a:t>
            </a:r>
            <a:r>
              <a:rPr lang="ru-RU" dirty="0"/>
              <a:t> в </a:t>
            </a:r>
            <a:r>
              <a:rPr lang="ru-RU" dirty="0" err="1"/>
              <a:t>процесі</a:t>
            </a:r>
            <a:r>
              <a:rPr lang="ru-RU" dirty="0"/>
              <a:t> </a:t>
            </a:r>
            <a:r>
              <a:rPr lang="ru-RU" dirty="0" err="1"/>
              <a:t>проведення</a:t>
            </a:r>
            <a:r>
              <a:rPr lang="ru-RU" dirty="0"/>
              <a:t> </a:t>
            </a:r>
            <a:r>
              <a:rPr lang="ru-RU" dirty="0" err="1"/>
              <a:t>заходів</a:t>
            </a:r>
            <a:endParaRPr lang="ru-RU" dirty="0"/>
          </a:p>
          <a:p>
            <a:r>
              <a:rPr lang="ru-RU" dirty="0" err="1"/>
              <a:t>внутрішньо-комунікаційної</a:t>
            </a:r>
            <a:r>
              <a:rPr lang="ru-RU" dirty="0"/>
              <a:t> </a:t>
            </a:r>
            <a:r>
              <a:rPr lang="ru-RU" dirty="0" err="1"/>
              <a:t>роботи</a:t>
            </a:r>
            <a:r>
              <a:rPr lang="ru-RU" dirty="0"/>
              <a:t> з </a:t>
            </a:r>
            <a:r>
              <a:rPr lang="ru-RU" dirty="0" err="1"/>
              <a:t>особовим</a:t>
            </a:r>
            <a:r>
              <a:rPr lang="ru-RU" dirty="0"/>
              <a:t> складом.</a:t>
            </a:r>
          </a:p>
          <a:p>
            <a:r>
              <a:rPr lang="ru-RU" dirty="0" err="1"/>
              <a:t>Призначений</a:t>
            </a:r>
            <a:r>
              <a:rPr lang="ru-RU" dirty="0"/>
              <a:t> для </a:t>
            </a:r>
            <a:r>
              <a:rPr lang="ru-RU" dirty="0" err="1"/>
              <a:t>командирів</a:t>
            </a:r>
            <a:r>
              <a:rPr lang="ru-RU" dirty="0"/>
              <a:t>, </a:t>
            </a:r>
            <a:r>
              <a:rPr lang="ru-RU" dirty="0" err="1"/>
              <a:t>офіцерів</a:t>
            </a:r>
            <a:r>
              <a:rPr lang="ru-RU" dirty="0"/>
              <a:t> структур </a:t>
            </a:r>
            <a:r>
              <a:rPr lang="ru-RU" dirty="0" err="1"/>
              <a:t>моральнопсихологічного</a:t>
            </a:r>
            <a:r>
              <a:rPr lang="ru-RU" dirty="0"/>
              <a:t> </a:t>
            </a:r>
            <a:r>
              <a:rPr lang="ru-RU" dirty="0" err="1"/>
              <a:t>забезпечення</a:t>
            </a:r>
            <a:r>
              <a:rPr lang="ru-RU" dirty="0"/>
              <a:t>, </a:t>
            </a:r>
            <a:r>
              <a:rPr lang="ru-RU" dirty="0" err="1"/>
              <a:t>курсантів</a:t>
            </a:r>
            <a:r>
              <a:rPr lang="ru-RU" dirty="0"/>
              <a:t> </a:t>
            </a:r>
            <a:r>
              <a:rPr lang="ru-RU" dirty="0" err="1"/>
              <a:t>вищих</a:t>
            </a:r>
            <a:r>
              <a:rPr lang="ru-RU" dirty="0"/>
              <a:t> </a:t>
            </a:r>
            <a:r>
              <a:rPr lang="ru-RU" dirty="0" err="1"/>
              <a:t>військових</a:t>
            </a:r>
            <a:r>
              <a:rPr lang="ru-RU" dirty="0"/>
              <a:t> </a:t>
            </a:r>
            <a:r>
              <a:rPr lang="ru-RU" dirty="0" err="1"/>
              <a:t>навчальних</a:t>
            </a:r>
            <a:endParaRPr lang="ru-RU" dirty="0"/>
          </a:p>
          <a:p>
            <a:r>
              <a:rPr lang="ru-RU" dirty="0" err="1"/>
              <a:t>закладів</a:t>
            </a:r>
            <a:endParaRPr lang="ru-RU" dirty="0"/>
          </a:p>
        </p:txBody>
      </p:sp>
      <p:sp>
        <p:nvSpPr>
          <p:cNvPr id="4" name="Номер слайда 3"/>
          <p:cNvSpPr>
            <a:spLocks noGrp="1"/>
          </p:cNvSpPr>
          <p:nvPr>
            <p:ph type="sldNum" sz="quarter" idx="10"/>
          </p:nvPr>
        </p:nvSpPr>
        <p:spPr/>
        <p:txBody>
          <a:bodyPr/>
          <a:lstStyle/>
          <a:p>
            <a:fld id="{3B6A360E-1CFB-4B17-BA63-756C8A83901D}" type="slidenum">
              <a:rPr lang="uk-UA" smtClean="0"/>
              <a:t>18</a:t>
            </a:fld>
            <a:endParaRPr lang="uk-UA"/>
          </a:p>
        </p:txBody>
      </p:sp>
    </p:spTree>
    <p:extLst>
      <p:ext uri="{BB962C8B-B14F-4D97-AF65-F5344CB8AC3E}">
        <p14:creationId xmlns:p14="http://schemas.microsoft.com/office/powerpoint/2010/main" val="377009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a:t>
            </a:r>
            <a:r>
              <a:rPr lang="ru-RU" dirty="0" err="1"/>
              <a:t>російських</a:t>
            </a:r>
            <a:r>
              <a:rPr lang="ru-RU" dirty="0"/>
              <a:t> </a:t>
            </a:r>
            <a:r>
              <a:rPr lang="ru-RU" dirty="0" err="1"/>
              <a:t>шкільних</a:t>
            </a:r>
            <a:r>
              <a:rPr lang="ru-RU" dirty="0"/>
              <a:t> </a:t>
            </a:r>
            <a:r>
              <a:rPr lang="ru-RU" dirty="0" err="1"/>
              <a:t>підручниках</a:t>
            </a:r>
            <a:r>
              <a:rPr lang="ru-RU" dirty="0"/>
              <a:t>, та </a:t>
            </a:r>
            <a:r>
              <a:rPr lang="ru-RU" dirty="0" err="1"/>
              <a:t>визначили</a:t>
            </a:r>
            <a:r>
              <a:rPr lang="ru-RU" dirty="0"/>
              <a:t>, </a:t>
            </a:r>
            <a:r>
              <a:rPr lang="ru-RU" dirty="0" err="1"/>
              <a:t>що</a:t>
            </a:r>
            <a:r>
              <a:rPr lang="ru-RU" dirty="0"/>
              <a:t> </a:t>
            </a:r>
            <a:r>
              <a:rPr lang="ru-RU" dirty="0" err="1"/>
              <a:t>помітну</a:t>
            </a:r>
            <a:r>
              <a:rPr lang="ru-RU" dirty="0"/>
              <a:t> роль у </a:t>
            </a:r>
            <a:r>
              <a:rPr lang="ru-RU" dirty="0" err="1"/>
              <a:t>збільшенні</a:t>
            </a:r>
            <a:r>
              <a:rPr lang="ru-RU" dirty="0"/>
              <a:t> </a:t>
            </a:r>
            <a:r>
              <a:rPr lang="ru-RU" dirty="0" err="1"/>
              <a:t>емоційного</a:t>
            </a:r>
            <a:r>
              <a:rPr lang="ru-RU" dirty="0"/>
              <a:t> </a:t>
            </a:r>
            <a:r>
              <a:rPr lang="ru-RU" dirty="0" err="1"/>
              <a:t>впливу</a:t>
            </a:r>
            <a:r>
              <a:rPr lang="ru-RU" dirty="0"/>
              <a:t> </a:t>
            </a:r>
            <a:r>
              <a:rPr lang="ru-RU" dirty="0" err="1"/>
              <a:t>текстів</a:t>
            </a:r>
            <a:r>
              <a:rPr lang="ru-RU" dirty="0"/>
              <a:t> </a:t>
            </a:r>
            <a:r>
              <a:rPr lang="ru-RU" dirty="0" err="1"/>
              <a:t>підручників</a:t>
            </a:r>
            <a:r>
              <a:rPr lang="ru-RU" dirty="0"/>
              <a:t> на </a:t>
            </a:r>
            <a:r>
              <a:rPr lang="ru-RU" dirty="0" err="1"/>
              <a:t>свідомість</a:t>
            </a:r>
            <a:r>
              <a:rPr lang="ru-RU" dirty="0"/>
              <a:t> </a:t>
            </a:r>
            <a:r>
              <a:rPr lang="ru-RU" dirty="0" err="1"/>
              <a:t>учнів</a:t>
            </a:r>
            <a:r>
              <a:rPr lang="ru-RU" dirty="0"/>
              <a:t> </a:t>
            </a:r>
            <a:r>
              <a:rPr lang="ru-RU" dirty="0" err="1"/>
              <a:t>має</a:t>
            </a:r>
            <a:r>
              <a:rPr lang="ru-RU" dirty="0"/>
              <a:t> </a:t>
            </a:r>
            <a:r>
              <a:rPr lang="ru-RU" dirty="0" err="1"/>
              <a:t>категоризація</a:t>
            </a:r>
            <a:r>
              <a:rPr lang="ru-RU" dirty="0"/>
              <a:t> понять – </a:t>
            </a:r>
            <a:r>
              <a:rPr lang="ru-RU" dirty="0" err="1"/>
              <a:t>поєднання</a:t>
            </a:r>
            <a:r>
              <a:rPr lang="ru-RU" dirty="0"/>
              <a:t> </a:t>
            </a:r>
            <a:r>
              <a:rPr lang="ru-RU" dirty="0" err="1"/>
              <a:t>їх</a:t>
            </a:r>
            <a:r>
              <a:rPr lang="ru-RU" dirty="0"/>
              <a:t> у </a:t>
            </a:r>
            <a:r>
              <a:rPr lang="ru-RU" dirty="0" err="1"/>
              <a:t>амбівалентних</a:t>
            </a:r>
            <a:r>
              <a:rPr lang="ru-RU" dirty="0"/>
              <a:t> парах: «</a:t>
            </a:r>
            <a:r>
              <a:rPr lang="ru-RU" dirty="0" err="1"/>
              <a:t>своє</a:t>
            </a:r>
            <a:r>
              <a:rPr lang="ru-RU" dirty="0"/>
              <a:t>» / «</a:t>
            </a:r>
            <a:r>
              <a:rPr lang="ru-RU" dirty="0" err="1"/>
              <a:t>чуже</a:t>
            </a:r>
            <a:r>
              <a:rPr lang="ru-RU" dirty="0"/>
              <a:t>», «ми» / «вони», «</a:t>
            </a:r>
            <a:r>
              <a:rPr lang="ru-RU" dirty="0" err="1"/>
              <a:t>хороше</a:t>
            </a:r>
            <a:r>
              <a:rPr lang="ru-RU" dirty="0"/>
              <a:t>» / «</a:t>
            </a:r>
            <a:r>
              <a:rPr lang="ru-RU" dirty="0" err="1"/>
              <a:t>погане</a:t>
            </a:r>
            <a:r>
              <a:rPr lang="ru-RU" dirty="0"/>
              <a:t>», «</a:t>
            </a:r>
            <a:r>
              <a:rPr lang="ru-RU" dirty="0" err="1"/>
              <a:t>справедливий</a:t>
            </a:r>
            <a:r>
              <a:rPr lang="ru-RU" dirty="0"/>
              <a:t>» / «</a:t>
            </a:r>
            <a:r>
              <a:rPr lang="ru-RU" dirty="0" err="1"/>
              <a:t>несправедливий</a:t>
            </a:r>
            <a:r>
              <a:rPr lang="ru-RU" dirty="0"/>
              <a:t>», «</a:t>
            </a:r>
            <a:r>
              <a:rPr lang="ru-RU" dirty="0" err="1"/>
              <a:t>винний</a:t>
            </a:r>
            <a:r>
              <a:rPr lang="ru-RU" dirty="0"/>
              <a:t>» / «</a:t>
            </a:r>
            <a:r>
              <a:rPr lang="ru-RU" dirty="0" err="1"/>
              <a:t>невинний</a:t>
            </a:r>
            <a:r>
              <a:rPr lang="ru-RU" dirty="0"/>
              <a:t>», «</a:t>
            </a:r>
            <a:r>
              <a:rPr lang="ru-RU" dirty="0" err="1"/>
              <a:t>цивілізований</a:t>
            </a:r>
            <a:r>
              <a:rPr lang="ru-RU" dirty="0"/>
              <a:t>» / «не </a:t>
            </a:r>
            <a:r>
              <a:rPr lang="ru-RU" dirty="0" err="1"/>
              <a:t>цивілізований</a:t>
            </a:r>
            <a:r>
              <a:rPr lang="ru-RU" dirty="0"/>
              <a:t>» тощо. </a:t>
            </a:r>
          </a:p>
        </p:txBody>
      </p:sp>
      <p:sp>
        <p:nvSpPr>
          <p:cNvPr id="4" name="Номер слайда 3"/>
          <p:cNvSpPr>
            <a:spLocks noGrp="1"/>
          </p:cNvSpPr>
          <p:nvPr>
            <p:ph type="sldNum" sz="quarter" idx="10"/>
          </p:nvPr>
        </p:nvSpPr>
        <p:spPr/>
        <p:txBody>
          <a:bodyPr/>
          <a:lstStyle/>
          <a:p>
            <a:fld id="{3B6A360E-1CFB-4B17-BA63-756C8A83901D}" type="slidenum">
              <a:rPr lang="uk-UA" smtClean="0"/>
              <a:t>21</a:t>
            </a:fld>
            <a:endParaRPr lang="uk-UA"/>
          </a:p>
        </p:txBody>
      </p:sp>
    </p:spTree>
    <p:extLst>
      <p:ext uri="{BB962C8B-B14F-4D97-AF65-F5344CB8AC3E}">
        <p14:creationId xmlns:p14="http://schemas.microsoft.com/office/powerpoint/2010/main" val="16739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19-24 </a:t>
            </a:r>
            <a:r>
              <a:rPr lang="ru-RU" dirty="0" err="1"/>
              <a:t>травня</a:t>
            </a:r>
            <a:r>
              <a:rPr lang="ru-RU" dirty="0"/>
              <a:t> 2022 року </a:t>
            </a:r>
            <a:r>
              <a:rPr lang="ru-RU" dirty="0" err="1"/>
              <a:t>Київський</a:t>
            </a:r>
            <a:r>
              <a:rPr lang="ru-RU" dirty="0"/>
              <a:t> </a:t>
            </a:r>
            <a:r>
              <a:rPr lang="ru-RU" dirty="0" err="1"/>
              <a:t>міжнародний</a:t>
            </a:r>
            <a:r>
              <a:rPr lang="ru-RU" dirty="0"/>
              <a:t> </a:t>
            </a:r>
            <a:r>
              <a:rPr lang="ru-RU" dirty="0" err="1"/>
              <a:t>інститут</a:t>
            </a:r>
            <a:r>
              <a:rPr lang="ru-RU" dirty="0"/>
              <a:t> </a:t>
            </a:r>
            <a:r>
              <a:rPr lang="ru-RU" dirty="0" err="1"/>
              <a:t>соціології</a:t>
            </a:r>
            <a:r>
              <a:rPr lang="ru-RU" dirty="0"/>
              <a:t> (КМІС) </a:t>
            </a:r>
            <a:r>
              <a:rPr lang="ru-RU" dirty="0" err="1"/>
              <a:t>провів</a:t>
            </a:r>
            <a:r>
              <a:rPr lang="ru-RU" dirty="0"/>
              <a:t> </a:t>
            </a:r>
            <a:r>
              <a:rPr lang="ru-RU" dirty="0" err="1"/>
              <a:t>власне</a:t>
            </a:r>
            <a:r>
              <a:rPr lang="ru-RU" dirty="0"/>
              <a:t> </a:t>
            </a:r>
            <a:r>
              <a:rPr lang="ru-RU" dirty="0" err="1"/>
              <a:t>всеукраїнське</a:t>
            </a:r>
            <a:r>
              <a:rPr lang="ru-RU" dirty="0"/>
              <a:t> </a:t>
            </a:r>
            <a:r>
              <a:rPr lang="ru-RU" dirty="0" err="1"/>
              <a:t>опитування</a:t>
            </a:r>
            <a:r>
              <a:rPr lang="ru-RU" dirty="0"/>
              <a:t> </a:t>
            </a:r>
            <a:r>
              <a:rPr lang="ru-RU" dirty="0" err="1"/>
              <a:t>громадської</a:t>
            </a:r>
            <a:r>
              <a:rPr lang="ru-RU" dirty="0"/>
              <a:t> думки «</a:t>
            </a:r>
            <a:r>
              <a:rPr lang="ru-RU" dirty="0" err="1"/>
              <a:t>Омнібус</a:t>
            </a:r>
            <a:r>
              <a:rPr lang="ru-RU" dirty="0"/>
              <a:t>»</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8 пар </a:t>
            </a:r>
            <a:r>
              <a:rPr lang="ru-RU" dirty="0" err="1"/>
              <a:t>тверджень</a:t>
            </a:r>
            <a:r>
              <a:rPr lang="ru-RU" dirty="0"/>
              <a:t>, </a:t>
            </a:r>
            <a:r>
              <a:rPr lang="ru-RU" dirty="0" err="1"/>
              <a:t>які</a:t>
            </a:r>
            <a:r>
              <a:rPr lang="ru-RU" dirty="0"/>
              <a:t> </a:t>
            </a:r>
            <a:r>
              <a:rPr lang="ru-RU" dirty="0" err="1"/>
              <a:t>описують</a:t>
            </a:r>
            <a:r>
              <a:rPr lang="ru-RU" dirty="0"/>
              <a:t> </a:t>
            </a:r>
            <a:r>
              <a:rPr lang="ru-RU" dirty="0" err="1"/>
              <a:t>різні</a:t>
            </a:r>
            <a:r>
              <a:rPr lang="ru-RU" dirty="0"/>
              <a:t> </a:t>
            </a:r>
            <a:r>
              <a:rPr lang="ru-RU" dirty="0" err="1"/>
              <a:t>аспекти</a:t>
            </a:r>
            <a:r>
              <a:rPr lang="ru-RU" dirty="0"/>
              <a:t> </a:t>
            </a:r>
            <a:r>
              <a:rPr lang="ru-RU" dirty="0" err="1"/>
              <a:t>війни</a:t>
            </a:r>
            <a:r>
              <a:rPr lang="ru-RU" dirty="0"/>
              <a:t> </a:t>
            </a:r>
            <a:r>
              <a:rPr lang="ru-RU" dirty="0" err="1"/>
              <a:t>росії</a:t>
            </a:r>
            <a:r>
              <a:rPr lang="ru-RU" dirty="0"/>
              <a:t> </a:t>
            </a:r>
            <a:r>
              <a:rPr lang="ru-RU" dirty="0" err="1"/>
              <a:t>проти</a:t>
            </a:r>
            <a:r>
              <a:rPr lang="ru-RU" dirty="0"/>
              <a:t> України. У </a:t>
            </a:r>
            <a:r>
              <a:rPr lang="ru-RU" dirty="0" err="1"/>
              <a:t>кожній</a:t>
            </a:r>
            <a:r>
              <a:rPr lang="ru-RU" dirty="0"/>
              <a:t> </a:t>
            </a:r>
            <a:r>
              <a:rPr lang="ru-RU" dirty="0" err="1"/>
              <a:t>парі</a:t>
            </a:r>
            <a:r>
              <a:rPr lang="ru-RU" dirty="0"/>
              <a:t> </a:t>
            </a:r>
            <a:r>
              <a:rPr lang="ru-RU" dirty="0" err="1"/>
              <a:t>одне</a:t>
            </a:r>
            <a:r>
              <a:rPr lang="ru-RU" dirty="0"/>
              <a:t> з </a:t>
            </a:r>
            <a:r>
              <a:rPr lang="ru-RU" dirty="0" err="1"/>
              <a:t>тверджень</a:t>
            </a:r>
            <a:r>
              <a:rPr lang="ru-RU" dirty="0"/>
              <a:t> </a:t>
            </a:r>
            <a:r>
              <a:rPr lang="ru-RU" dirty="0" err="1"/>
              <a:t>відповідало</a:t>
            </a:r>
            <a:r>
              <a:rPr lang="ru-RU" dirty="0"/>
              <a:t> </a:t>
            </a:r>
            <a:r>
              <a:rPr lang="ru-RU" dirty="0" err="1"/>
              <a:t>проросійській</a:t>
            </a:r>
            <a:r>
              <a:rPr lang="ru-RU" dirty="0"/>
              <a:t> </a:t>
            </a:r>
            <a:r>
              <a:rPr lang="ru-RU" dirty="0" err="1"/>
              <a:t>позиції</a:t>
            </a:r>
            <a:r>
              <a:rPr lang="ru-RU" dirty="0"/>
              <a:t>, друге </a:t>
            </a:r>
            <a:r>
              <a:rPr lang="ru-RU" dirty="0" err="1"/>
              <a:t>твердження</a:t>
            </a:r>
            <a:r>
              <a:rPr lang="ru-RU" dirty="0"/>
              <a:t> – </a:t>
            </a:r>
            <a:r>
              <a:rPr lang="ru-RU" dirty="0" err="1"/>
              <a:t>проукраїнській</a:t>
            </a:r>
            <a:r>
              <a:rPr lang="ru-RU" dirty="0"/>
              <a:t> </a:t>
            </a:r>
            <a:r>
              <a:rPr lang="ru-RU" dirty="0" err="1"/>
              <a:t>позиції</a:t>
            </a:r>
            <a:r>
              <a:rPr lang="ru-RU" dirty="0"/>
              <a:t>. </a:t>
            </a:r>
          </a:p>
          <a:p>
            <a:r>
              <a:rPr lang="ru-RU" sz="1200" b="0" i="0" kern="1200" dirty="0">
                <a:solidFill>
                  <a:schemeClr val="tx1"/>
                </a:solidFill>
                <a:effectLst/>
                <a:latin typeface="+mn-lt"/>
                <a:ea typeface="+mn-ea"/>
                <a:cs typeface="+mn-cs"/>
              </a:rPr>
              <a:t>к </a:t>
            </a:r>
            <a:r>
              <a:rPr lang="ru-RU" sz="1200" b="0" i="0" kern="1200" dirty="0" err="1">
                <a:solidFill>
                  <a:schemeClr val="tx1"/>
                </a:solidFill>
                <a:effectLst/>
                <a:latin typeface="+mn-lt"/>
                <a:ea typeface="+mn-ea"/>
                <a:cs typeface="+mn-cs"/>
              </a:rPr>
              <a:t>можна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бачити</a:t>
            </a:r>
            <a:r>
              <a:rPr lang="ru-RU" sz="1200" b="0" i="0" kern="1200" dirty="0">
                <a:solidFill>
                  <a:schemeClr val="tx1"/>
                </a:solidFill>
                <a:effectLst/>
                <a:latin typeface="+mn-lt"/>
                <a:ea typeface="+mn-ea"/>
                <a:cs typeface="+mn-cs"/>
              </a:rPr>
              <a:t>, у 7 з 8 </a:t>
            </a:r>
            <a:r>
              <a:rPr lang="ru-RU" sz="1200" b="0" i="0" kern="1200" dirty="0" err="1">
                <a:solidFill>
                  <a:schemeClr val="tx1"/>
                </a:solidFill>
                <a:effectLst/>
                <a:latin typeface="+mn-lt"/>
                <a:ea typeface="+mn-ea"/>
                <a:cs typeface="+mn-cs"/>
              </a:rPr>
              <a:t>випадків</a:t>
            </a:r>
            <a:r>
              <a:rPr lang="ru-RU" sz="1200" b="0" i="0" kern="1200" dirty="0">
                <a:solidFill>
                  <a:schemeClr val="tx1"/>
                </a:solidFill>
                <a:effectLst/>
                <a:latin typeface="+mn-lt"/>
                <a:ea typeface="+mn-ea"/>
                <a:cs typeface="+mn-cs"/>
              </a:rPr>
              <a:t> не </a:t>
            </a:r>
            <a:r>
              <a:rPr lang="ru-RU" sz="1200" b="0" i="0" kern="1200" dirty="0" err="1">
                <a:solidFill>
                  <a:schemeClr val="tx1"/>
                </a:solidFill>
                <a:effectLst/>
                <a:latin typeface="+mn-lt"/>
                <a:ea typeface="+mn-ea"/>
                <a:cs typeface="+mn-cs"/>
              </a:rPr>
              <a:t>менше</a:t>
            </a:r>
            <a:r>
              <a:rPr lang="ru-RU" sz="1200" b="0" i="0" kern="1200" dirty="0">
                <a:solidFill>
                  <a:schemeClr val="tx1"/>
                </a:solidFill>
                <a:effectLst/>
                <a:latin typeface="+mn-lt"/>
                <a:ea typeface="+mn-ea"/>
                <a:cs typeface="+mn-cs"/>
              </a:rPr>
              <a:t> 85% </a:t>
            </a:r>
            <a:r>
              <a:rPr lang="ru-RU" sz="1200" b="0" i="0" kern="1200" dirty="0" err="1">
                <a:solidFill>
                  <a:schemeClr val="tx1"/>
                </a:solidFill>
                <a:effectLst/>
                <a:latin typeface="+mn-lt"/>
                <a:ea typeface="+mn-ea"/>
                <a:cs typeface="+mn-cs"/>
              </a:rPr>
              <a:t>респондентів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стверджували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поділяють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саме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проукраїнську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позицію</a:t>
            </a:r>
            <a:r>
              <a:rPr lang="ru-RU" sz="1200" b="0" i="0" kern="1200" dirty="0">
                <a:solidFill>
                  <a:schemeClr val="tx1"/>
                </a:solidFill>
                <a:effectLst/>
                <a:latin typeface="+mn-lt"/>
                <a:ea typeface="+mn-ea"/>
                <a:cs typeface="+mn-cs"/>
              </a:rPr>
              <a:t>. У </a:t>
            </a:r>
            <a:r>
              <a:rPr lang="ru-RU" sz="1200" b="0" i="0" kern="1200" dirty="0" err="1">
                <a:solidFill>
                  <a:schemeClr val="tx1"/>
                </a:solidFill>
                <a:effectLst/>
                <a:latin typeface="+mn-lt"/>
                <a:ea typeface="+mn-ea"/>
                <a:cs typeface="+mn-cs"/>
              </a:rPr>
              <a:t>цих</a:t>
            </a:r>
            <a:r>
              <a:rPr lang="ru-RU" sz="1200" b="0" i="0" kern="1200" dirty="0">
                <a:solidFill>
                  <a:schemeClr val="tx1"/>
                </a:solidFill>
                <a:effectLst/>
                <a:latin typeface="+mn-lt"/>
                <a:ea typeface="+mn-ea"/>
                <a:cs typeface="+mn-cs"/>
              </a:rPr>
              <a:t> же парах не </a:t>
            </a:r>
            <a:r>
              <a:rPr lang="ru-RU" sz="1200" b="0" i="0" kern="1200" dirty="0" err="1">
                <a:solidFill>
                  <a:schemeClr val="tx1"/>
                </a:solidFill>
                <a:effectLst/>
                <a:latin typeface="+mn-lt"/>
                <a:ea typeface="+mn-ea"/>
                <a:cs typeface="+mn-cs"/>
              </a:rPr>
              <a:t>більше</a:t>
            </a:r>
            <a:r>
              <a:rPr lang="ru-RU" sz="1200" b="0" i="0" kern="1200" dirty="0">
                <a:solidFill>
                  <a:schemeClr val="tx1"/>
                </a:solidFill>
                <a:effectLst/>
                <a:latin typeface="+mn-lt"/>
                <a:ea typeface="+mn-ea"/>
                <a:cs typeface="+mn-cs"/>
              </a:rPr>
              <a:t> 8-9% </a:t>
            </a:r>
            <a:r>
              <a:rPr lang="ru-RU" sz="1200" b="0" i="0" kern="1200" dirty="0" err="1">
                <a:solidFill>
                  <a:schemeClr val="tx1"/>
                </a:solidFill>
                <a:effectLst/>
                <a:latin typeface="+mn-lt"/>
                <a:ea typeface="+mn-ea"/>
                <a:cs typeface="+mn-cs"/>
              </a:rPr>
              <a:t>дотримувалися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проросійської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інтерпретації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Утім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хоча</a:t>
            </a:r>
            <a:r>
              <a:rPr lang="ru-RU" sz="1200" b="0" i="0" kern="1200" dirty="0">
                <a:solidFill>
                  <a:schemeClr val="tx1"/>
                </a:solidFill>
                <a:effectLst/>
                <a:latin typeface="+mn-lt"/>
                <a:ea typeface="+mn-ea"/>
                <a:cs typeface="+mn-cs"/>
              </a:rPr>
              <a:t> 8-9% </a:t>
            </a:r>
            <a:r>
              <a:rPr lang="ru-RU" sz="1200" b="0" i="0" kern="1200" dirty="0" err="1">
                <a:solidFill>
                  <a:schemeClr val="tx1"/>
                </a:solidFill>
                <a:effectLst/>
                <a:latin typeface="+mn-lt"/>
                <a:ea typeface="+mn-ea"/>
                <a:cs typeface="+mn-cs"/>
              </a:rPr>
              <a:t>можуть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видаватися</a:t>
            </a:r>
            <a:r>
              <a:rPr lang="ru-RU" sz="1200" b="0" i="0" kern="1200" dirty="0">
                <a:solidFill>
                  <a:schemeClr val="tx1"/>
                </a:solidFill>
                <a:effectLst/>
                <a:latin typeface="+mn-lt"/>
                <a:ea typeface="+mn-ea"/>
                <a:cs typeface="+mn-cs"/>
              </a:rPr>
              <a:t> невеликим числом, але </a:t>
            </a:r>
            <a:r>
              <a:rPr lang="ru-RU" sz="1200" b="0" i="0" kern="1200" dirty="0" err="1">
                <a:solidFill>
                  <a:schemeClr val="tx1"/>
                </a:solidFill>
                <a:effectLst/>
                <a:latin typeface="+mn-lt"/>
                <a:ea typeface="+mn-ea"/>
                <a:cs typeface="+mn-cs"/>
              </a:rPr>
              <a:t>насправді</a:t>
            </a:r>
            <a:r>
              <a:rPr lang="ru-RU" sz="1200" b="0" i="0" kern="1200" dirty="0">
                <a:solidFill>
                  <a:schemeClr val="tx1"/>
                </a:solidFill>
                <a:effectLst/>
                <a:latin typeface="+mn-lt"/>
                <a:ea typeface="+mn-ea"/>
                <a:cs typeface="+mn-cs"/>
              </a:rPr>
              <a:t> в абсолютному </a:t>
            </a:r>
            <a:r>
              <a:rPr lang="ru-RU" sz="1200" b="0" i="0" kern="1200" dirty="0" err="1">
                <a:solidFill>
                  <a:schemeClr val="tx1"/>
                </a:solidFill>
                <a:effectLst/>
                <a:latin typeface="+mn-lt"/>
                <a:ea typeface="+mn-ea"/>
                <a:cs typeface="+mn-cs"/>
              </a:rPr>
              <a:t>вимірі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це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близько</a:t>
            </a:r>
            <a:r>
              <a:rPr lang="ru-RU" sz="1200" b="0" i="0" kern="1200" dirty="0">
                <a:solidFill>
                  <a:schemeClr val="tx1"/>
                </a:solidFill>
                <a:effectLst/>
                <a:latin typeface="+mn-lt"/>
                <a:ea typeface="+mn-ea"/>
                <a:cs typeface="+mn-cs"/>
              </a:rPr>
              <a:t> 2 млн </a:t>
            </a:r>
            <a:r>
              <a:rPr lang="ru-RU" sz="1200" b="0" i="0" kern="1200" dirty="0" err="1">
                <a:solidFill>
                  <a:schemeClr val="tx1"/>
                </a:solidFill>
                <a:effectLst/>
                <a:latin typeface="+mn-lt"/>
                <a:ea typeface="+mn-ea"/>
                <a:cs typeface="+mn-cs"/>
              </a:rPr>
              <a:t>громадян</a:t>
            </a:r>
            <a:r>
              <a:rPr lang="ru-RU" sz="1200" b="0" i="0" kern="1200" dirty="0">
                <a:solidFill>
                  <a:schemeClr val="tx1"/>
                </a:solidFill>
                <a:effectLst/>
                <a:latin typeface="+mn-lt"/>
                <a:ea typeface="+mn-ea"/>
                <a:cs typeface="+mn-cs"/>
              </a:rPr>
              <a:t> України.</a:t>
            </a:r>
            <a:endParaRPr lang="ru-RU" dirty="0"/>
          </a:p>
        </p:txBody>
      </p:sp>
      <p:sp>
        <p:nvSpPr>
          <p:cNvPr id="4" name="Номер слайда 3"/>
          <p:cNvSpPr>
            <a:spLocks noGrp="1"/>
          </p:cNvSpPr>
          <p:nvPr>
            <p:ph type="sldNum" sz="quarter" idx="10"/>
          </p:nvPr>
        </p:nvSpPr>
        <p:spPr/>
        <p:txBody>
          <a:bodyPr/>
          <a:lstStyle/>
          <a:p>
            <a:fld id="{3B6A360E-1CFB-4B17-BA63-756C8A83901D}" type="slidenum">
              <a:rPr lang="uk-UA" smtClean="0"/>
              <a:t>22</a:t>
            </a:fld>
            <a:endParaRPr lang="uk-UA"/>
          </a:p>
        </p:txBody>
      </p:sp>
    </p:spTree>
    <p:extLst>
      <p:ext uri="{BB962C8B-B14F-4D97-AF65-F5344CB8AC3E}">
        <p14:creationId xmlns:p14="http://schemas.microsoft.com/office/powerpoint/2010/main" val="89438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29.04.2026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29.04.2026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29.04.2026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29.04.2026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29.04.2026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29.04.2026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9.png"/><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51520" y="908721"/>
            <a:ext cx="8496943" cy="5025944"/>
          </a:xfrm>
        </p:spPr>
        <p:txBody>
          <a:bodyPr>
            <a:normAutofit lnSpcReduction="10000"/>
          </a:bodyPr>
          <a:lstStyle/>
          <a:p>
            <a:pPr algn="r"/>
            <a:r>
              <a:rPr lang="uk-UA" b="1" u="sng" dirty="0"/>
              <a:t>ПРИТЧА “ПРО НЕОДЯГНЕНУ ПРАВДУ”</a:t>
            </a:r>
          </a:p>
          <a:p>
            <a:pPr algn="just"/>
            <a:r>
              <a:rPr lang="uk-UA" sz="2800" dirty="0"/>
              <a:t>Правда та Брехня зустрілися одного разу біля криниці. Брехня запропонувала Правді скупатись. Вони плавали разом, коли раптово Брехня вийшла з води, одягла одяг Правди і зникла. Правда вийшла голою, стала шукаючи Брехню, щоб повернути свій одяг. Світ бачив її та ховав очі від сорому. Принижена Правда, повернулася до криниці і пропала там назавжди. З тієї пори Брехня подорожує по світу, одягнена як Правда, задовольняючи світові потреби, і світ не хоче бачити голу Правду</a:t>
            </a:r>
          </a:p>
          <a:p>
            <a:endParaRPr lang="uk-UA" dirty="0"/>
          </a:p>
        </p:txBody>
      </p:sp>
    </p:spTree>
    <p:extLst>
      <p:ext uri="{BB962C8B-B14F-4D97-AF65-F5344CB8AC3E}">
        <p14:creationId xmlns:p14="http://schemas.microsoft.com/office/powerpoint/2010/main" val="310046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4283968"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0"/>
            <a:ext cx="4860032"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79512" y="5301208"/>
            <a:ext cx="878497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a:t>
            </a:r>
            <a:r>
              <a:rPr lang="uk-UA" sz="2000" b="1" dirty="0" err="1">
                <a:solidFill>
                  <a:schemeClr val="tx1"/>
                </a:solidFill>
              </a:rPr>
              <a:t>икористання</a:t>
            </a:r>
            <a:r>
              <a:rPr lang="uk-UA" sz="2000" b="1" dirty="0">
                <a:solidFill>
                  <a:schemeClr val="tx1"/>
                </a:solidFill>
              </a:rPr>
              <a:t> політики так званих «альтернативних фактів» є частиною державної політики авторитарних країн (Китай, Росія, Білорусь тощо) то прояв її у демократичному суспільстві є нетиповим</a:t>
            </a:r>
          </a:p>
        </p:txBody>
      </p:sp>
    </p:spTree>
    <p:extLst>
      <p:ext uri="{BB962C8B-B14F-4D97-AF65-F5344CB8AC3E}">
        <p14:creationId xmlns:p14="http://schemas.microsoft.com/office/powerpoint/2010/main" val="23025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8280920" cy="3474720"/>
          </a:xfrm>
        </p:spPr>
        <p:txBody>
          <a:bodyPr>
            <a:noAutofit/>
          </a:bodyPr>
          <a:lstStyle/>
          <a:p>
            <a:r>
              <a:rPr lang="uk-UA" sz="3200" dirty="0"/>
              <a:t>Сьогодні українці відчувають наслідки доби постправди, яка розквітла на теренах Російської Федерації і прагне поширюватись світом, коли початок війни РФ обґрунтовує необхідністю захисту від «фашистів», «</a:t>
            </a:r>
            <a:r>
              <a:rPr lang="uk-UA" sz="3200" dirty="0" err="1"/>
              <a:t>росіянофобів</a:t>
            </a:r>
            <a:r>
              <a:rPr lang="uk-UA" sz="3200" dirty="0"/>
              <a:t>», «</a:t>
            </a:r>
            <a:r>
              <a:rPr lang="uk-UA" sz="3200" dirty="0" err="1"/>
              <a:t>правосєків</a:t>
            </a:r>
            <a:r>
              <a:rPr lang="uk-UA" sz="3200" dirty="0"/>
              <a:t>» тощо</a:t>
            </a:r>
          </a:p>
        </p:txBody>
      </p:sp>
    </p:spTree>
    <p:extLst>
      <p:ext uri="{BB962C8B-B14F-4D97-AF65-F5344CB8AC3E}">
        <p14:creationId xmlns:p14="http://schemas.microsoft.com/office/powerpoint/2010/main" val="176243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5904656" cy="5649808"/>
          </a:xfrm>
        </p:spPr>
        <p:txBody>
          <a:bodyPr>
            <a:normAutofit/>
          </a:bodyPr>
          <a:lstStyle/>
          <a:p>
            <a:pPr algn="just"/>
            <a:r>
              <a:rPr lang="uk-UA" sz="2400" i="1" dirty="0"/>
              <a:t>Фондом «Демократичні ініціативи» імені Ілька </a:t>
            </a:r>
            <a:r>
              <a:rPr lang="uk-UA" sz="2400" i="1" dirty="0" err="1"/>
              <a:t>Кучеріва</a:t>
            </a:r>
            <a:r>
              <a:rPr lang="uk-UA" sz="2400" i="1" dirty="0"/>
              <a:t> спільно з Центром політичної соціології за підтримки </a:t>
            </a:r>
            <a:r>
              <a:rPr lang="uk-UA" sz="2400" i="1" dirty="0" err="1"/>
              <a:t>John</a:t>
            </a:r>
            <a:r>
              <a:rPr lang="uk-UA" sz="2400" i="1" dirty="0"/>
              <a:t> </a:t>
            </a:r>
            <a:r>
              <a:rPr lang="uk-UA" sz="2400" i="1" dirty="0" err="1"/>
              <a:t>Fell</a:t>
            </a:r>
            <a:r>
              <a:rPr lang="uk-UA" sz="2400" i="1" dirty="0"/>
              <a:t> </a:t>
            </a:r>
            <a:r>
              <a:rPr lang="uk-UA" sz="2400" i="1" dirty="0" err="1"/>
              <a:t>Oxford</a:t>
            </a:r>
            <a:r>
              <a:rPr lang="uk-UA" sz="2400" i="1" dirty="0"/>
              <a:t> </a:t>
            </a:r>
            <a:r>
              <a:rPr lang="uk-UA" sz="2400" i="1" dirty="0" err="1"/>
              <a:t>University</a:t>
            </a:r>
            <a:r>
              <a:rPr lang="uk-UA" sz="2400" i="1" dirty="0"/>
              <a:t> </a:t>
            </a:r>
            <a:r>
              <a:rPr lang="uk-UA" sz="2400" i="1" dirty="0" err="1"/>
              <a:t>Press</a:t>
            </a:r>
            <a:r>
              <a:rPr lang="uk-UA" sz="2400" i="1" dirty="0"/>
              <a:t> </a:t>
            </a:r>
            <a:r>
              <a:rPr lang="uk-UA" sz="2400" i="1" dirty="0" err="1"/>
              <a:t>Research</a:t>
            </a:r>
            <a:r>
              <a:rPr lang="uk-UA" sz="2400" i="1" dirty="0"/>
              <a:t> </a:t>
            </a:r>
            <a:r>
              <a:rPr lang="uk-UA" sz="2400" i="1" dirty="0" err="1"/>
              <a:t>Fund</a:t>
            </a:r>
            <a:r>
              <a:rPr lang="uk-UA" sz="2400" i="1" dirty="0"/>
              <a:t> у травні 2022 р. було проведено опитування дорослого населення (1000 респондентів), що репрезентує західні та центральні регіони України та стосується </a:t>
            </a:r>
            <a:r>
              <a:rPr lang="uk-UA" sz="2400" dirty="0"/>
              <a:t>самопочуття українців та їх емоційного стану під час війни. Зазначимо, що </a:t>
            </a:r>
            <a:r>
              <a:rPr lang="uk-UA" sz="2400" i="1" dirty="0"/>
              <a:t> </a:t>
            </a:r>
            <a:r>
              <a:rPr lang="uk-UA" sz="2400" dirty="0"/>
              <a:t>домінуючою емоцією за весь період війни  у більшості респондентів стала </a:t>
            </a:r>
            <a:r>
              <a:rPr lang="uk-UA" sz="2400" b="1" dirty="0"/>
              <a:t>ТРИВОГА </a:t>
            </a:r>
            <a:r>
              <a:rPr lang="uk-UA" sz="2400" dirty="0"/>
              <a:t>(40,5%)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878" y="260648"/>
            <a:ext cx="27622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878" y="3140968"/>
            <a:ext cx="2762249"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878" y="4988818"/>
            <a:ext cx="2762250" cy="168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54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63855775"/>
              </p:ext>
            </p:extLst>
          </p:nvPr>
        </p:nvGraphicFramePr>
        <p:xfrm>
          <a:off x="1043608" y="836712"/>
          <a:ext cx="75334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0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«СВІЙ - ЧУЖИЙ»</a:t>
            </a:r>
          </a:p>
        </p:txBody>
      </p:sp>
      <p:sp>
        <p:nvSpPr>
          <p:cNvPr id="3" name="Объект 2"/>
          <p:cNvSpPr>
            <a:spLocks noGrp="1"/>
          </p:cNvSpPr>
          <p:nvPr>
            <p:ph sz="quarter" idx="13"/>
          </p:nvPr>
        </p:nvSpPr>
        <p:spPr>
          <a:xfrm>
            <a:off x="251520" y="731520"/>
            <a:ext cx="8208912" cy="3474720"/>
          </a:xfrm>
        </p:spPr>
        <p:txBody>
          <a:bodyPr>
            <a:normAutofit lnSpcReduction="10000"/>
          </a:bodyPr>
          <a:lstStyle/>
          <a:p>
            <a:r>
              <a:rPr lang="uk-UA" dirty="0"/>
              <a:t>Сучасну російсько-українську війну все частіше аналізують у контексті  війни за сенси.</a:t>
            </a:r>
          </a:p>
          <a:p>
            <a:r>
              <a:rPr lang="uk-UA" dirty="0"/>
              <a:t> Одним з проявив феномену post-</a:t>
            </a:r>
            <a:r>
              <a:rPr lang="uk-UA" dirty="0" err="1"/>
              <a:t>truth</a:t>
            </a:r>
            <a:r>
              <a:rPr lang="uk-UA" dirty="0"/>
              <a:t> є когнітивний вибір: «свій - чужий». Поняття «свій» і «чужий» може формуватися на основі схожості чи відмінності у поглядах, цінностях та переконаннях.</a:t>
            </a:r>
          </a:p>
          <a:p>
            <a:r>
              <a:rPr lang="uk-UA" dirty="0"/>
              <a:t> У такому контексті емоційне уявлення про світ, про правду має тяжіння до бінарної опозиції  так званої  «своєї правди» (я прав,  правда за «своїми») та чужої - завжди «не правди»/«брехні»/полу правди.</a:t>
            </a:r>
          </a:p>
        </p:txBody>
      </p:sp>
    </p:spTree>
    <p:extLst>
      <p:ext uri="{BB962C8B-B14F-4D97-AF65-F5344CB8AC3E}">
        <p14:creationId xmlns:p14="http://schemas.microsoft.com/office/powerpoint/2010/main" val="291932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157192"/>
            <a:ext cx="6512511" cy="1224136"/>
          </a:xfrm>
        </p:spPr>
        <p:txBody>
          <a:bodyPr>
            <a:normAutofit fontScale="90000"/>
          </a:bodyPr>
          <a:lstStyle/>
          <a:p>
            <a:r>
              <a:rPr lang="ru-RU" dirty="0"/>
              <a:t>В умовах в</a:t>
            </a:r>
            <a:r>
              <a:rPr lang="uk-UA" dirty="0"/>
              <a:t>ійни багато питань? </a:t>
            </a:r>
            <a:br>
              <a:rPr lang="uk-UA" dirty="0"/>
            </a:br>
            <a:endParaRPr lang="uk-UA" dirty="0"/>
          </a:p>
        </p:txBody>
      </p:sp>
      <p:sp>
        <p:nvSpPr>
          <p:cNvPr id="3" name="Объект 2"/>
          <p:cNvSpPr>
            <a:spLocks noGrp="1"/>
          </p:cNvSpPr>
          <p:nvPr>
            <p:ph sz="quarter" idx="13"/>
          </p:nvPr>
        </p:nvSpPr>
        <p:spPr>
          <a:xfrm>
            <a:off x="179512" y="731520"/>
            <a:ext cx="8352928" cy="4425672"/>
          </a:xfrm>
        </p:spPr>
        <p:txBody>
          <a:bodyPr>
            <a:noAutofit/>
          </a:bodyPr>
          <a:lstStyle/>
          <a:p>
            <a:pPr algn="just"/>
            <a:r>
              <a:rPr lang="uk-UA" sz="2800" dirty="0">
                <a:latin typeface="Times New Roman" panose="02020603050405020304" pitchFamily="18" charset="0"/>
                <a:cs typeface="Times New Roman" panose="02020603050405020304" pitchFamily="18" charset="0"/>
              </a:rPr>
              <a:t>Що ж має нести людям політична інформація в період війни?</a:t>
            </a:r>
          </a:p>
          <a:p>
            <a:pPr lvl="0" algn="just"/>
            <a:r>
              <a:rPr lang="uk-UA" sz="2800" dirty="0">
                <a:latin typeface="Times New Roman" panose="02020603050405020304" pitchFamily="18" charset="0"/>
                <a:cs typeface="Times New Roman" panose="02020603050405020304" pitchFamily="18" charset="0"/>
              </a:rPr>
              <a:t>Який повинен бути медійний ландшафт в умовах війни?</a:t>
            </a:r>
          </a:p>
          <a:p>
            <a:pPr lvl="0" algn="just"/>
            <a:r>
              <a:rPr lang="uk-UA" sz="2800" dirty="0">
                <a:latin typeface="Times New Roman" panose="02020603050405020304" pitchFamily="18" charset="0"/>
                <a:cs typeface="Times New Roman" panose="02020603050405020304" pitchFamily="18" charset="0"/>
              </a:rPr>
              <a:t>Можливо болісні реалії війни, травматичний досвід населення диктує формат </a:t>
            </a:r>
            <a:r>
              <a:rPr lang="uk-UA" sz="2800" dirty="0" err="1">
                <a:latin typeface="Times New Roman" panose="02020603050405020304" pitchFamily="18" charset="0"/>
                <a:cs typeface="Times New Roman" panose="02020603050405020304" pitchFamily="18" charset="0"/>
              </a:rPr>
              <a:t>постправди</a:t>
            </a:r>
            <a:r>
              <a:rPr lang="uk-UA" sz="2800" dirty="0">
                <a:latin typeface="Times New Roman" panose="02020603050405020304" pitchFamily="18" charset="0"/>
                <a:cs typeface="Times New Roman" panose="02020603050405020304" pitchFamily="18" charset="0"/>
              </a:rPr>
              <a:t>? Тактика приховування поганих новин є необхідним інструментом в умовах війни?</a:t>
            </a:r>
          </a:p>
          <a:p>
            <a:pPr lvl="0" algn="just"/>
            <a:r>
              <a:rPr lang="uk-UA" sz="2800" dirty="0">
                <a:latin typeface="Times New Roman" panose="02020603050405020304" pitchFamily="18" charset="0"/>
                <a:cs typeface="Times New Roman" panose="02020603050405020304" pitchFamily="18" charset="0"/>
              </a:rPr>
              <a:t>Чи не приведе це до втрати довіри, в першу чергу до влади та фактично нівелює демократичні цінності?</a:t>
            </a:r>
            <a:endParaRPr lang="uk-UA" sz="2800" dirty="0"/>
          </a:p>
        </p:txBody>
      </p:sp>
    </p:spTree>
    <p:extLst>
      <p:ext uri="{BB962C8B-B14F-4D97-AF65-F5344CB8AC3E}">
        <p14:creationId xmlns:p14="http://schemas.microsoft.com/office/powerpoint/2010/main" val="275700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4372168"/>
            <a:ext cx="7334200" cy="1937152"/>
          </a:xfrm>
          <a:solidFill>
            <a:schemeClr val="accent3">
              <a:lumMod val="75000"/>
            </a:schemeClr>
          </a:solidFill>
        </p:spPr>
        <p:txBody>
          <a:bodyPr/>
          <a:lstStyle/>
          <a:p>
            <a:r>
              <a:rPr lang="uk-UA" sz="4800" dirty="0"/>
              <a:t>КЕЙС 1: </a:t>
            </a:r>
            <a:r>
              <a:rPr lang="uk-UA" sz="4800" dirty="0">
                <a:effectLst/>
              </a:rPr>
              <a:t>ФЕНОМЕН АРИСТОВИЧА</a:t>
            </a:r>
            <a:endParaRPr lang="ru-RU" dirty="0"/>
          </a:p>
        </p:txBody>
      </p:sp>
      <p:sp>
        <p:nvSpPr>
          <p:cNvPr id="3" name="Объект 2"/>
          <p:cNvSpPr>
            <a:spLocks noGrp="1"/>
          </p:cNvSpPr>
          <p:nvPr>
            <p:ph sz="quarter" idx="13"/>
          </p:nvPr>
        </p:nvSpPr>
        <p:spPr>
          <a:xfrm>
            <a:off x="467544" y="731520"/>
            <a:ext cx="3096344" cy="3474720"/>
          </a:xfrm>
        </p:spPr>
        <p:txBody>
          <a:bodyPr>
            <a:normAutofit fontScale="92500"/>
          </a:bodyPr>
          <a:lstStyle/>
          <a:p>
            <a:pPr algn="just"/>
            <a:r>
              <a:rPr lang="ru-RU" dirty="0"/>
              <a:t>Голос, </a:t>
            </a:r>
            <a:r>
              <a:rPr lang="ru-RU" dirty="0" err="1"/>
              <a:t>який</a:t>
            </a:r>
            <a:r>
              <a:rPr lang="ru-RU" dirty="0"/>
              <a:t> </a:t>
            </a:r>
            <a:r>
              <a:rPr lang="ru-RU" dirty="0" err="1"/>
              <a:t>від</a:t>
            </a:r>
            <a:r>
              <a:rPr lang="ru-RU" dirty="0"/>
              <a:t> </a:t>
            </a:r>
            <a:r>
              <a:rPr lang="ru-RU" dirty="0" err="1"/>
              <a:t>імені</a:t>
            </a:r>
            <a:r>
              <a:rPr lang="ru-RU" dirty="0"/>
              <a:t> </a:t>
            </a:r>
            <a:r>
              <a:rPr lang="ru-RU" dirty="0" err="1"/>
              <a:t>влади</a:t>
            </a:r>
            <a:r>
              <a:rPr lang="ru-RU" dirty="0"/>
              <a:t> доносив </a:t>
            </a:r>
            <a:r>
              <a:rPr lang="ru-RU" dirty="0" err="1"/>
              <a:t>мільйонам</a:t>
            </a:r>
            <a:r>
              <a:rPr lang="ru-RU" dirty="0"/>
              <a:t> </a:t>
            </a:r>
            <a:r>
              <a:rPr lang="ru-RU" dirty="0" err="1"/>
              <a:t>українців</a:t>
            </a:r>
            <a:r>
              <a:rPr lang="ru-RU" dirty="0"/>
              <a:t> </a:t>
            </a:r>
            <a:r>
              <a:rPr lang="ru-RU" dirty="0" err="1"/>
              <a:t>прості</a:t>
            </a:r>
            <a:r>
              <a:rPr lang="ru-RU" dirty="0"/>
              <a:t> </a:t>
            </a:r>
            <a:r>
              <a:rPr lang="ru-RU" dirty="0" err="1"/>
              <a:t>меседжі</a:t>
            </a:r>
            <a:r>
              <a:rPr lang="uk-UA" dirty="0"/>
              <a:t>:</a:t>
            </a:r>
          </a:p>
          <a:p>
            <a:pPr algn="just"/>
            <a:r>
              <a:rPr lang="ru-RU" dirty="0"/>
              <a:t> «Не </a:t>
            </a:r>
            <a:r>
              <a:rPr lang="ru-RU" dirty="0" err="1"/>
              <a:t>панікуємо</a:t>
            </a:r>
            <a:r>
              <a:rPr lang="ru-RU" dirty="0"/>
              <a:t>. Влада дома. Ми чинимо </a:t>
            </a:r>
            <a:r>
              <a:rPr lang="ru-RU" dirty="0" err="1"/>
              <a:t>опір</a:t>
            </a:r>
            <a:r>
              <a:rPr lang="ru-RU" dirty="0"/>
              <a:t>. Все буде добре. Ми </a:t>
            </a:r>
            <a:r>
              <a:rPr lang="ru-RU" dirty="0" err="1"/>
              <a:t>переможемо</a:t>
            </a:r>
            <a:r>
              <a:rPr lang="ru-RU" dirty="0"/>
              <a:t>. </a:t>
            </a:r>
            <a:r>
              <a:rPr lang="ru-RU" dirty="0" err="1"/>
              <a:t>Можливо</a:t>
            </a:r>
            <a:r>
              <a:rPr lang="ru-RU" dirty="0"/>
              <a:t>, </a:t>
            </a:r>
            <a:r>
              <a:rPr lang="ru-RU" dirty="0" err="1"/>
              <a:t>навіть</a:t>
            </a:r>
            <a:r>
              <a:rPr lang="ru-RU" dirty="0"/>
              <a:t> </a:t>
            </a:r>
            <a:r>
              <a:rPr lang="ru-RU" dirty="0" err="1"/>
              <a:t>дуже</a:t>
            </a:r>
            <a:r>
              <a:rPr lang="ru-RU" dirty="0"/>
              <a:t> скоро.» </a:t>
            </a:r>
          </a:p>
        </p:txBody>
      </p:sp>
      <p:pic>
        <p:nvPicPr>
          <p:cNvPr id="4" name="Рисунок 3"/>
          <p:cNvPicPr>
            <a:picLocks noChangeAspect="1"/>
          </p:cNvPicPr>
          <p:nvPr/>
        </p:nvPicPr>
        <p:blipFill>
          <a:blip r:embed="rId3"/>
          <a:stretch>
            <a:fillRect/>
          </a:stretch>
        </p:blipFill>
        <p:spPr>
          <a:xfrm>
            <a:off x="3995936" y="332656"/>
            <a:ext cx="4968552" cy="3744416"/>
          </a:xfrm>
          <a:prstGeom prst="rect">
            <a:avLst/>
          </a:prstGeom>
        </p:spPr>
      </p:pic>
    </p:spTree>
    <p:extLst>
      <p:ext uri="{BB962C8B-B14F-4D97-AF65-F5344CB8AC3E}">
        <p14:creationId xmlns:p14="http://schemas.microsoft.com/office/powerpoint/2010/main" val="202550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iis.com.ua/materials/pr/20231219_n/03.JPG"/>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t="68293" b="21673"/>
          <a:stretch/>
        </p:blipFill>
        <p:spPr bwMode="auto">
          <a:xfrm>
            <a:off x="107504" y="4365104"/>
            <a:ext cx="849694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a:srcRect l="24983" b="88506"/>
          <a:stretch/>
        </p:blipFill>
        <p:spPr>
          <a:xfrm>
            <a:off x="2843808" y="3140969"/>
            <a:ext cx="6270172" cy="1080119"/>
          </a:xfrm>
          <a:prstGeom prst="rect">
            <a:avLst/>
          </a:prstGeom>
        </p:spPr>
      </p:pic>
      <p:sp>
        <p:nvSpPr>
          <p:cNvPr id="5" name="Скругленный прямоугольник 4"/>
          <p:cNvSpPr/>
          <p:nvPr/>
        </p:nvSpPr>
        <p:spPr>
          <a:xfrm>
            <a:off x="467544" y="260648"/>
            <a:ext cx="8352928"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2"/>
                </a:solidFill>
              </a:rPr>
              <a:t>4-10 грудня 2023 року Київський міжнародний інститут соціології (КМІС) провів всеукраїнське опитування громадської думки «Омнібус»</a:t>
            </a:r>
          </a:p>
          <a:p>
            <a:pPr algn="ctr"/>
            <a:r>
              <a:rPr lang="uk-UA" sz="2800" dirty="0">
                <a:solidFill>
                  <a:schemeClr val="tx2"/>
                </a:solidFill>
              </a:rPr>
              <a:t>довіри окремим політичним діячам. </a:t>
            </a:r>
          </a:p>
          <a:p>
            <a:pPr algn="ctr"/>
            <a:endParaRPr lang="uk-UA" sz="2800" dirty="0">
              <a:solidFill>
                <a:schemeClr val="tx2"/>
              </a:solidFill>
            </a:endParaRPr>
          </a:p>
        </p:txBody>
      </p:sp>
    </p:spTree>
    <p:extLst>
      <p:ext uri="{BB962C8B-B14F-4D97-AF65-F5344CB8AC3E}">
        <p14:creationId xmlns:p14="http://schemas.microsoft.com/office/powerpoint/2010/main" val="1561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4509120"/>
            <a:ext cx="7694240" cy="2088232"/>
          </a:xfrm>
          <a:solidFill>
            <a:schemeClr val="accent3">
              <a:lumMod val="75000"/>
            </a:schemeClr>
          </a:solidFill>
        </p:spPr>
        <p:txBody>
          <a:bodyPr/>
          <a:lstStyle/>
          <a:p>
            <a:pPr algn="l"/>
            <a:r>
              <a:rPr lang="uk-UA" sz="2400" dirty="0"/>
              <a:t>КЕЙС 2: </a:t>
            </a:r>
            <a:r>
              <a:rPr lang="uk-UA" sz="2400" dirty="0">
                <a:effectLst/>
              </a:rPr>
              <a:t>РОСІЙСЬКІ НАРАТИВИ ЩОДО </a:t>
            </a:r>
            <a:r>
              <a:rPr lang="uk-UA" sz="2400" u="sng" dirty="0">
                <a:effectLst/>
              </a:rPr>
              <a:t>ЛЕГАЛІЗАЦІЇ ВІЙНИ </a:t>
            </a:r>
            <a:r>
              <a:rPr lang="uk-UA" sz="2400" dirty="0">
                <a:effectLst/>
              </a:rPr>
              <a:t>ПРОТИ УКРАЇНИ</a:t>
            </a:r>
            <a:br>
              <a:rPr lang="uk-UA" sz="2400" dirty="0">
                <a:effectLst/>
              </a:rPr>
            </a:br>
            <a:r>
              <a:rPr lang="uk-UA" sz="2400" dirty="0">
                <a:effectLst/>
              </a:rPr>
              <a:t>ЩОДО ОБРАЗУ ВОРОГА ТА ВЕЛИКОЇ МІСІЇ РФ </a:t>
            </a:r>
            <a:endParaRPr lang="uk-UA" sz="2400" dirty="0"/>
          </a:p>
        </p:txBody>
      </p:sp>
      <p:sp>
        <p:nvSpPr>
          <p:cNvPr id="6" name="Скругленный прямоугольник 5"/>
          <p:cNvSpPr/>
          <p:nvPr/>
        </p:nvSpPr>
        <p:spPr>
          <a:xfrm>
            <a:off x="395536" y="332657"/>
            <a:ext cx="8064897"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200" b="1" dirty="0">
              <a:solidFill>
                <a:schemeClr val="tx2"/>
              </a:solidFill>
              <a:latin typeface="Times New Roman" panose="02020603050405020304" pitchFamily="18" charset="0"/>
              <a:cs typeface="Times New Roman" panose="02020603050405020304" pitchFamily="18" charset="0"/>
            </a:endParaRPr>
          </a:p>
          <a:p>
            <a:r>
              <a:rPr lang="ru-RU" sz="3200" b="1" dirty="0">
                <a:solidFill>
                  <a:schemeClr val="tx2"/>
                </a:solidFill>
                <a:latin typeface="Times New Roman" panose="02020603050405020304" pitchFamily="18" charset="0"/>
                <a:cs typeface="Times New Roman" panose="02020603050405020304" pitchFamily="18" charset="0"/>
              </a:rPr>
              <a:t>АНЕКСІЯ ІСТОРІЇ		</a:t>
            </a:r>
          </a:p>
          <a:p>
            <a:r>
              <a:rPr lang="ru-RU" sz="3200" b="1" dirty="0">
                <a:solidFill>
                  <a:schemeClr val="tx2"/>
                </a:solidFill>
                <a:latin typeface="Times New Roman" panose="02020603050405020304" pitchFamily="18" charset="0"/>
                <a:cs typeface="Times New Roman" panose="02020603050405020304" pitchFamily="18" charset="0"/>
              </a:rPr>
              <a:t>	УКРАЇНА, </a:t>
            </a:r>
            <a:r>
              <a:rPr lang="uk-UA" sz="3200" b="1" dirty="0">
                <a:solidFill>
                  <a:schemeClr val="tx2"/>
                </a:solidFill>
              </a:rPr>
              <a:t>як «історичний казус», штучне об’єднання  деяких «неукраїнських» територій</a:t>
            </a:r>
          </a:p>
          <a:p>
            <a:endParaRPr lang="ru-RU" sz="3200" b="1" dirty="0">
              <a:latin typeface="Arial Black" panose="020B0A04020102020204" pitchFamily="34" charset="0"/>
            </a:endParaRPr>
          </a:p>
        </p:txBody>
      </p:sp>
      <p:sp>
        <p:nvSpPr>
          <p:cNvPr id="11" name="Скругленный прямоугольник 10"/>
          <p:cNvSpPr/>
          <p:nvPr/>
        </p:nvSpPr>
        <p:spPr>
          <a:xfrm>
            <a:off x="1763688" y="2924945"/>
            <a:ext cx="7380312" cy="15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t>Формування російськими ЗМІ</a:t>
            </a:r>
          </a:p>
          <a:p>
            <a:pPr algn="ctr"/>
            <a:r>
              <a:rPr lang="uk-UA" sz="3600" dirty="0" err="1"/>
              <a:t>постправдивої</a:t>
            </a:r>
            <a:r>
              <a:rPr lang="uk-UA" sz="3600" dirty="0"/>
              <a:t> реальності </a:t>
            </a:r>
          </a:p>
        </p:txBody>
      </p:sp>
    </p:spTree>
    <p:extLst>
      <p:ext uri="{BB962C8B-B14F-4D97-AF65-F5344CB8AC3E}">
        <p14:creationId xmlns:p14="http://schemas.microsoft.com/office/powerpoint/2010/main" val="125670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731520"/>
            <a:ext cx="8064896" cy="6126480"/>
          </a:xfrm>
        </p:spPr>
        <p:txBody>
          <a:bodyPr>
            <a:normAutofit/>
          </a:bodyPr>
          <a:lstStyle/>
          <a:p>
            <a:pPr>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 «Правда» у політиці завжди поміщалася в символічну рамку, що оформляє емоційне уявлення про світ, «свій чужий». В умовах війни ця правда </a:t>
            </a:r>
            <a:r>
              <a:rPr lang="uk-UA" b="1" dirty="0" err="1">
                <a:latin typeface="Times New Roman" panose="02020603050405020304" pitchFamily="18" charset="0"/>
                <a:cs typeface="Times New Roman" panose="02020603050405020304" pitchFamily="18" charset="0"/>
              </a:rPr>
              <a:t>гіпертрафована</a:t>
            </a:r>
            <a:r>
              <a:rPr lang="uk-UA" b="1"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"Правда" зазвичай "своя", а "свої" завжди "праві". Своя «правда» неодмінно «добро» </a:t>
            </a:r>
          </a:p>
          <a:p>
            <a:endParaRPr lang="uk-UA" dirty="0"/>
          </a:p>
          <a:p>
            <a:endParaRPr lang="uk-UA" dirty="0"/>
          </a:p>
          <a:p>
            <a:endParaRPr lang="ru-RU" dirty="0"/>
          </a:p>
          <a:p>
            <a:r>
              <a:rPr lang="ru-RU" dirty="0"/>
              <a:t> </a:t>
            </a:r>
          </a:p>
          <a:p>
            <a:endParaRPr lang="ru-RU" dirty="0"/>
          </a:p>
        </p:txBody>
      </p:sp>
      <p:sp>
        <p:nvSpPr>
          <p:cNvPr id="4" name="Выноска со стрелкой вверх 3"/>
          <p:cNvSpPr/>
          <p:nvPr/>
        </p:nvSpPr>
        <p:spPr>
          <a:xfrm>
            <a:off x="1187624" y="3356992"/>
            <a:ext cx="6624736" cy="230425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Times New Roman" panose="02020603050405020304" pitchFamily="18" charset="0"/>
                <a:cs typeface="Times New Roman" panose="02020603050405020304" pitchFamily="18" charset="0"/>
              </a:rPr>
              <a:t>ЗВІДСИ ВИПЛИВАЄ НЕМИНУЧА ТРАНСФОРМАЦІЯ В МІФОСХЕМУ «ДОБРО-ЗЛО».</a:t>
            </a:r>
          </a:p>
        </p:txBody>
      </p:sp>
      <p:sp>
        <p:nvSpPr>
          <p:cNvPr id="5" name="Скругленный прямоугольник 4"/>
          <p:cNvSpPr/>
          <p:nvPr/>
        </p:nvSpPr>
        <p:spPr>
          <a:xfrm>
            <a:off x="1835696" y="5805264"/>
            <a:ext cx="7200800" cy="10527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t>“</a:t>
            </a:r>
            <a:r>
              <a:rPr lang="uk-UA" sz="3200" dirty="0" err="1"/>
              <a:t>emotio</a:t>
            </a:r>
            <a:r>
              <a:rPr lang="uk-UA" sz="3200" dirty="0"/>
              <a:t>” бере гору над “</a:t>
            </a:r>
            <a:r>
              <a:rPr lang="uk-UA" sz="3200" dirty="0" err="1"/>
              <a:t>ratio</a:t>
            </a:r>
            <a:r>
              <a:rPr lang="uk-UA" sz="3200" dirty="0"/>
              <a:t>”.</a:t>
            </a:r>
            <a:endParaRPr lang="ru-RU" sz="3200" dirty="0"/>
          </a:p>
        </p:txBody>
      </p:sp>
      <p:pic>
        <p:nvPicPr>
          <p:cNvPr id="6" name="Рисунок 5"/>
          <p:cNvPicPr>
            <a:picLocks noChangeAspect="1"/>
          </p:cNvPicPr>
          <p:nvPr/>
        </p:nvPicPr>
        <p:blipFill>
          <a:blip r:embed="rId2"/>
          <a:stretch>
            <a:fillRect/>
          </a:stretch>
        </p:blipFill>
        <p:spPr>
          <a:xfrm>
            <a:off x="7781664" y="161494"/>
            <a:ext cx="1140051" cy="1140051"/>
          </a:xfrm>
          <a:prstGeom prst="rect">
            <a:avLst/>
          </a:prstGeom>
        </p:spPr>
      </p:pic>
    </p:spTree>
    <p:extLst>
      <p:ext uri="{BB962C8B-B14F-4D97-AF65-F5344CB8AC3E}">
        <p14:creationId xmlns:p14="http://schemas.microsoft.com/office/powerpoint/2010/main" val="31414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5949280"/>
            <a:ext cx="6912768" cy="720080"/>
          </a:xfrm>
        </p:spPr>
        <p:txBody>
          <a:bodyPr>
            <a:normAutofit fontScale="92500" lnSpcReduction="20000"/>
          </a:bodyPr>
          <a:lstStyle/>
          <a:p>
            <a:pPr algn="r"/>
            <a:r>
              <a:rPr lang="ru-RU" dirty="0">
                <a:solidFill>
                  <a:schemeClr val="tx1"/>
                </a:solidFill>
              </a:rPr>
              <a:t>Ольга</a:t>
            </a:r>
            <a:endParaRPr lang="uk-UA" dirty="0">
              <a:solidFill>
                <a:schemeClr val="tx1"/>
              </a:solidFill>
            </a:endParaRPr>
          </a:p>
          <a:p>
            <a:pPr algn="r"/>
            <a:r>
              <a:rPr lang="ru-RU" dirty="0">
                <a:solidFill>
                  <a:schemeClr val="tx1"/>
                </a:solidFill>
              </a:rPr>
              <a:t>МАКЛЮК</a:t>
            </a:r>
            <a:endParaRPr lang="uk-UA" dirty="0">
              <a:solidFill>
                <a:schemeClr val="tx1"/>
              </a:solidFill>
            </a:endParaRPr>
          </a:p>
        </p:txBody>
      </p:sp>
      <p:sp>
        <p:nvSpPr>
          <p:cNvPr id="2" name="Заголовок 1"/>
          <p:cNvSpPr>
            <a:spLocks noGrp="1"/>
          </p:cNvSpPr>
          <p:nvPr>
            <p:ph type="ctrTitle"/>
          </p:nvPr>
        </p:nvSpPr>
        <p:spPr>
          <a:xfrm>
            <a:off x="251520" y="332656"/>
            <a:ext cx="8892480" cy="3267795"/>
          </a:xfrm>
        </p:spPr>
        <p:txBody>
          <a:bodyPr>
            <a:normAutofit/>
          </a:bodyPr>
          <a:lstStyle/>
          <a:p>
            <a:pPr marL="182880" indent="0">
              <a:buNone/>
            </a:pPr>
            <a:r>
              <a:rPr lang="uk-UA" sz="4400" b="1" dirty="0"/>
              <a:t>ФЕНОМЕН ПОСТПРАВДИ</a:t>
            </a:r>
            <a:br>
              <a:rPr lang="en-US" sz="4400" b="1" dirty="0"/>
            </a:br>
            <a:r>
              <a:rPr lang="uk-UA" sz="4400" b="1" dirty="0"/>
              <a:t>(POST-TRUTH)</a:t>
            </a:r>
            <a:br>
              <a:rPr lang="en-US" sz="4400" b="1" dirty="0"/>
            </a:br>
            <a:r>
              <a:rPr lang="uk-UA" sz="4400" b="1" dirty="0"/>
              <a:t> ЯК ЯВИЩА</a:t>
            </a:r>
            <a:endParaRPr lang="uk-U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24944"/>
            <a:ext cx="777686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Запорізький національний університет - ЗНУ | Zaporizhia">
            <a:extLst>
              <a:ext uri="{FF2B5EF4-FFF2-40B4-BE49-F238E27FC236}">
                <a16:creationId xmlns:a16="http://schemas.microsoft.com/office/drawing/2014/main" id="{E98E6A32-7DE5-A657-4D1D-6F1B5ECFA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275" y="162534"/>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5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BAF38-9A2C-237E-0460-397F5315D4BB}"/>
              </a:ext>
            </a:extLst>
          </p:cNvPr>
          <p:cNvSpPr>
            <a:spLocks noGrp="1"/>
          </p:cNvSpPr>
          <p:nvPr>
            <p:ph type="title"/>
          </p:nvPr>
        </p:nvSpPr>
        <p:spPr>
          <a:xfrm>
            <a:off x="467543" y="3626568"/>
            <a:ext cx="8383563" cy="3402832"/>
          </a:xfrm>
        </p:spPr>
        <p:txBody>
          <a:bodyPr anchor="t">
            <a:normAutofit/>
          </a:bodyPr>
          <a:lstStyle/>
          <a:p>
            <a:r>
              <a:rPr lang="en-US" sz="3000" dirty="0">
                <a:solidFill>
                  <a:schemeClr val="tx1"/>
                </a:solidFill>
              </a:rPr>
              <a:t>History lessons under Russian occupation</a:t>
            </a:r>
          </a:p>
        </p:txBody>
      </p:sp>
      <p:pic>
        <p:nvPicPr>
          <p:cNvPr id="5" name="Picture 2" descr="https://lh4.googleusercontent.com/4CVFqQkhx-RNlkmvMG9Eoap2JCHro1NSxEnJSIUVOFiKU2VvPgMAG82GMBXmbNnkt2yF_jp2HxlJPaa5ePHkcoPx9Z-xDH_6WuRFYaCrPgnMJ0dpRuAZQw-ylpVf63j6f6LtwRMZfS7HFW4=s2048">
            <a:extLst>
              <a:ext uri="{FF2B5EF4-FFF2-40B4-BE49-F238E27FC236}">
                <a16:creationId xmlns:a16="http://schemas.microsoft.com/office/drawing/2014/main" id="{F2E78A60-D9D5-9C05-40E7-3289B0E5BFF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13082"/>
          <a:stretch/>
        </p:blipFill>
        <p:spPr bwMode="auto">
          <a:xfrm>
            <a:off x="129146" y="692696"/>
            <a:ext cx="4500562" cy="2933871"/>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https://lh5.googleusercontent.com/Oo_skyNrqnJCX6UDv632yEkgcNcxWoykEB-VrEcxNgeDCCJT2oVm2tqGKtXWfdzzJGH4F_oZRWhkRV5VgMUlomN4cZhWrIPXhbfxSQ_b9sa3c0i6jTCbmoo21LuG9QHyvO5qMa_4wOjfbpg=s2048">
            <a:extLst>
              <a:ext uri="{FF2B5EF4-FFF2-40B4-BE49-F238E27FC236}">
                <a16:creationId xmlns:a16="http://schemas.microsoft.com/office/drawing/2014/main" id="{0AB06E7F-FC6D-6E95-D77E-B8973D40C0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47" r="1" b="6042"/>
          <a:stretch/>
        </p:blipFill>
        <p:spPr bwMode="auto">
          <a:xfrm>
            <a:off x="4598403" y="664120"/>
            <a:ext cx="4500563" cy="2991021"/>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22F45118-A1F7-6769-9173-446CDF455110}"/>
              </a:ext>
            </a:extLst>
          </p:cNvPr>
          <p:cNvSpPr>
            <a:spLocks noGrp="1"/>
          </p:cNvSpPr>
          <p:nvPr>
            <p:ph idx="4294967295"/>
          </p:nvPr>
        </p:nvSpPr>
        <p:spPr>
          <a:xfrm>
            <a:off x="2123728" y="4365103"/>
            <a:ext cx="6727379" cy="2252485"/>
          </a:xfrm>
        </p:spPr>
        <p:txBody>
          <a:bodyPr>
            <a:noAutofit/>
          </a:bodyPr>
          <a:lstStyle/>
          <a:p>
            <a:r>
              <a:rPr lang="en-US" sz="1800" dirty="0">
                <a:solidFill>
                  <a:schemeClr val="tx1">
                    <a:alpha val="80000"/>
                  </a:schemeClr>
                </a:solidFill>
              </a:rPr>
              <a:t>“Our Motherland, or Homeland is Mother Russia. We call it so because our fathers and forefathers lived there for generations”</a:t>
            </a:r>
          </a:p>
          <a:p>
            <a:r>
              <a:rPr lang="en-US" sz="1800" dirty="0">
                <a:solidFill>
                  <a:schemeClr val="tx1">
                    <a:alpha val="80000"/>
                  </a:schemeClr>
                </a:solidFill>
              </a:rPr>
              <a:t>“Russia is your mother, you must fight for it”</a:t>
            </a:r>
          </a:p>
          <a:p>
            <a:r>
              <a:rPr lang="en-US" sz="1800" dirty="0">
                <a:solidFill>
                  <a:schemeClr val="tx1">
                    <a:alpha val="80000"/>
                  </a:schemeClr>
                </a:solidFill>
              </a:rPr>
              <a:t>70% - History of Russia, 30% - rest of the world, nothing about Ukraine (Education in the occupied territories of Ukraine, February 24 - April 30, 2022, CEDOS analytical center).</a:t>
            </a:r>
          </a:p>
        </p:txBody>
      </p:sp>
      <p:pic>
        <p:nvPicPr>
          <p:cNvPr id="11" name="Рисунок 10"/>
          <p:cNvPicPr>
            <a:picLocks noChangeAspect="1"/>
          </p:cNvPicPr>
          <p:nvPr/>
        </p:nvPicPr>
        <p:blipFill>
          <a:blip r:embed="rId4"/>
          <a:stretch>
            <a:fillRect/>
          </a:stretch>
        </p:blipFill>
        <p:spPr>
          <a:xfrm>
            <a:off x="244453" y="5327984"/>
            <a:ext cx="1140051" cy="1140051"/>
          </a:xfrm>
          <a:prstGeom prst="rect">
            <a:avLst/>
          </a:prstGeom>
        </p:spPr>
      </p:pic>
    </p:spTree>
    <p:extLst>
      <p:ext uri="{BB962C8B-B14F-4D97-AF65-F5344CB8AC3E}">
        <p14:creationId xmlns:p14="http://schemas.microsoft.com/office/powerpoint/2010/main" val="196556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Акцент на </a:t>
            </a:r>
            <a:r>
              <a:rPr lang="uk-UA" dirty="0" err="1"/>
              <a:t>емоціїї</a:t>
            </a:r>
            <a:r>
              <a:rPr lang="uk-UA" dirty="0"/>
              <a:t> в російських підручниках</a:t>
            </a:r>
            <a:endParaRPr lang="ru-RU" dirty="0"/>
          </a:p>
        </p:txBody>
      </p:sp>
      <p:sp>
        <p:nvSpPr>
          <p:cNvPr id="3" name="Объект 2"/>
          <p:cNvSpPr>
            <a:spLocks noGrp="1"/>
          </p:cNvSpPr>
          <p:nvPr>
            <p:ph sz="quarter" idx="13"/>
          </p:nvPr>
        </p:nvSpPr>
        <p:spPr>
          <a:xfrm>
            <a:off x="395536" y="332656"/>
            <a:ext cx="7148264" cy="4248472"/>
          </a:xfrm>
        </p:spPr>
        <p:txBody>
          <a:bodyPr>
            <a:normAutofit/>
          </a:bodyPr>
          <a:lstStyle/>
          <a:p>
            <a:r>
              <a:rPr lang="ru-RU" dirty="0" err="1"/>
              <a:t>категоризація</a:t>
            </a:r>
            <a:r>
              <a:rPr lang="ru-RU" dirty="0"/>
              <a:t> понять – </a:t>
            </a:r>
            <a:r>
              <a:rPr lang="ru-RU" dirty="0" err="1"/>
              <a:t>поєднання</a:t>
            </a:r>
            <a:r>
              <a:rPr lang="ru-RU" dirty="0"/>
              <a:t> </a:t>
            </a:r>
            <a:r>
              <a:rPr lang="ru-RU" dirty="0" err="1"/>
              <a:t>їх</a:t>
            </a:r>
            <a:r>
              <a:rPr lang="ru-RU" dirty="0"/>
              <a:t> у </a:t>
            </a:r>
            <a:r>
              <a:rPr lang="ru-RU" dirty="0" err="1"/>
              <a:t>амбівалентних</a:t>
            </a:r>
            <a:r>
              <a:rPr lang="ru-RU" dirty="0"/>
              <a:t> парах: «</a:t>
            </a:r>
            <a:r>
              <a:rPr lang="ru-RU" dirty="0" err="1"/>
              <a:t>своє</a:t>
            </a:r>
            <a:r>
              <a:rPr lang="ru-RU" dirty="0"/>
              <a:t>» / «</a:t>
            </a:r>
            <a:r>
              <a:rPr lang="ru-RU" dirty="0" err="1"/>
              <a:t>чуже</a:t>
            </a:r>
            <a:r>
              <a:rPr lang="ru-RU" dirty="0"/>
              <a:t>», «ми» / «вони», «</a:t>
            </a:r>
            <a:r>
              <a:rPr lang="ru-RU" dirty="0" err="1"/>
              <a:t>хороше</a:t>
            </a:r>
            <a:r>
              <a:rPr lang="ru-RU" dirty="0"/>
              <a:t>» / «</a:t>
            </a:r>
            <a:r>
              <a:rPr lang="ru-RU" dirty="0" err="1"/>
              <a:t>погане</a:t>
            </a:r>
            <a:r>
              <a:rPr lang="ru-RU" dirty="0"/>
              <a:t>», «</a:t>
            </a:r>
            <a:r>
              <a:rPr lang="ru-RU" dirty="0" err="1"/>
              <a:t>справедливий</a:t>
            </a:r>
            <a:r>
              <a:rPr lang="ru-RU" dirty="0"/>
              <a:t>» / «</a:t>
            </a:r>
            <a:r>
              <a:rPr lang="ru-RU" dirty="0" err="1"/>
              <a:t>несправедливий</a:t>
            </a:r>
            <a:r>
              <a:rPr lang="ru-RU" dirty="0"/>
              <a:t>», «</a:t>
            </a:r>
            <a:r>
              <a:rPr lang="ru-RU" dirty="0" err="1"/>
              <a:t>винний</a:t>
            </a:r>
            <a:r>
              <a:rPr lang="ru-RU" dirty="0"/>
              <a:t>» / «</a:t>
            </a:r>
            <a:r>
              <a:rPr lang="ru-RU" dirty="0" err="1"/>
              <a:t>невинний</a:t>
            </a:r>
            <a:r>
              <a:rPr lang="ru-RU" dirty="0"/>
              <a:t>», «</a:t>
            </a:r>
            <a:r>
              <a:rPr lang="ru-RU" dirty="0" err="1"/>
              <a:t>цивілізований</a:t>
            </a:r>
            <a:r>
              <a:rPr lang="ru-RU" dirty="0"/>
              <a:t>» / «не </a:t>
            </a:r>
            <a:r>
              <a:rPr lang="ru-RU" dirty="0" err="1"/>
              <a:t>цивілізований</a:t>
            </a:r>
            <a:r>
              <a:rPr lang="ru-RU" dirty="0"/>
              <a:t>».</a:t>
            </a:r>
          </a:p>
          <a:p>
            <a:r>
              <a:rPr lang="ru-RU" dirty="0"/>
              <a:t> </a:t>
            </a:r>
            <a:r>
              <a:rPr lang="uk-UA" dirty="0"/>
              <a:t>велика кількість емоційних з текстів та малюнків. Наприклад, «</a:t>
            </a:r>
            <a:r>
              <a:rPr lang="uk-UA" dirty="0" err="1"/>
              <a:t>Россия</a:t>
            </a:r>
            <a:r>
              <a:rPr lang="uk-UA" dirty="0"/>
              <a:t> </a:t>
            </a:r>
            <a:r>
              <a:rPr lang="uk-UA" dirty="0" err="1"/>
              <a:t>великая</a:t>
            </a:r>
            <a:r>
              <a:rPr lang="uk-UA" dirty="0"/>
              <a:t> держава», «</a:t>
            </a:r>
            <a:r>
              <a:rPr lang="uk-UA" dirty="0" err="1"/>
              <a:t>Русский</a:t>
            </a:r>
            <a:r>
              <a:rPr lang="uk-UA" dirty="0"/>
              <a:t> </a:t>
            </a:r>
            <a:r>
              <a:rPr lang="uk-UA" dirty="0" err="1"/>
              <a:t>язык</a:t>
            </a:r>
            <a:r>
              <a:rPr lang="uk-UA" dirty="0"/>
              <a:t> великий и могучий», «</a:t>
            </a:r>
            <a:r>
              <a:rPr lang="uk-UA" dirty="0" err="1"/>
              <a:t>Россия</a:t>
            </a:r>
            <a:r>
              <a:rPr lang="uk-UA" dirty="0"/>
              <a:t> </a:t>
            </a:r>
            <a:r>
              <a:rPr lang="uk-UA" dirty="0" err="1"/>
              <a:t>всегда</a:t>
            </a:r>
            <a:r>
              <a:rPr lang="uk-UA" dirty="0"/>
              <a:t> </a:t>
            </a:r>
            <a:r>
              <a:rPr lang="uk-UA" dirty="0" err="1"/>
              <a:t>побеждает</a:t>
            </a:r>
            <a:r>
              <a:rPr lang="uk-UA" dirty="0"/>
              <a:t> в </a:t>
            </a:r>
            <a:r>
              <a:rPr lang="uk-UA" dirty="0" err="1"/>
              <a:t>войнах</a:t>
            </a:r>
            <a:r>
              <a:rPr lang="uk-UA" dirty="0"/>
              <a:t>», «</a:t>
            </a:r>
            <a:r>
              <a:rPr lang="uk-UA" dirty="0" err="1"/>
              <a:t>Россия</a:t>
            </a:r>
            <a:r>
              <a:rPr lang="uk-UA" dirty="0"/>
              <a:t> – миротворець та </a:t>
            </a:r>
            <a:r>
              <a:rPr lang="uk-UA" dirty="0" err="1"/>
              <a:t>защитница</a:t>
            </a:r>
            <a:r>
              <a:rPr lang="uk-UA" dirty="0"/>
              <a:t> </a:t>
            </a:r>
            <a:r>
              <a:rPr lang="uk-UA" dirty="0" err="1"/>
              <a:t>народов</a:t>
            </a:r>
            <a:r>
              <a:rPr lang="uk-UA" dirty="0"/>
              <a:t>», «Севастополь – город </a:t>
            </a:r>
            <a:r>
              <a:rPr lang="uk-UA" dirty="0" err="1"/>
              <a:t>русской</a:t>
            </a:r>
            <a:r>
              <a:rPr lang="uk-UA" dirty="0"/>
              <a:t> </a:t>
            </a:r>
            <a:r>
              <a:rPr lang="uk-UA" dirty="0" err="1"/>
              <a:t>славы</a:t>
            </a:r>
            <a:r>
              <a:rPr lang="uk-UA" dirty="0"/>
              <a:t>» </a:t>
            </a:r>
          </a:p>
        </p:txBody>
      </p:sp>
    </p:spTree>
    <p:extLst>
      <p:ext uri="{BB962C8B-B14F-4D97-AF65-F5344CB8AC3E}">
        <p14:creationId xmlns:p14="http://schemas.microsoft.com/office/powerpoint/2010/main" val="87975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07704" y="4869160"/>
            <a:ext cx="6398096" cy="1800200"/>
          </a:xfrm>
        </p:spPr>
        <p:txBody>
          <a:bodyPr/>
          <a:lstStyle/>
          <a:p>
            <a:r>
              <a:rPr lang="uk-UA" sz="3200" b="0" i="1" dirty="0">
                <a:effectLst/>
              </a:rPr>
              <a:t>Досвід вивчення поширеності російських наративів в українському суспільстві</a:t>
            </a:r>
            <a:br>
              <a:rPr lang="uk-UA" sz="3200" b="0" dirty="0">
                <a:effectLst/>
              </a:rPr>
            </a:br>
            <a:r>
              <a:rPr lang="ru-RU" b="0" dirty="0">
                <a:effectLst/>
              </a:rPr>
              <a:t> </a:t>
            </a:r>
            <a:br>
              <a:rPr lang="ru-RU" b="0" dirty="0">
                <a:effectLst/>
              </a:rPr>
            </a:br>
            <a:endParaRPr lang="ru-RU" dirty="0"/>
          </a:p>
        </p:txBody>
      </p:sp>
      <p:sp>
        <p:nvSpPr>
          <p:cNvPr id="6" name="Объект 5"/>
          <p:cNvSpPr>
            <a:spLocks noGrp="1"/>
          </p:cNvSpPr>
          <p:nvPr>
            <p:ph sz="quarter" idx="13"/>
          </p:nvPr>
        </p:nvSpPr>
        <p:spPr>
          <a:xfrm>
            <a:off x="179512" y="1268761"/>
            <a:ext cx="4310191" cy="2937478"/>
          </a:xfrm>
        </p:spPr>
        <p:txBody>
          <a:bodyPr>
            <a:noAutofit/>
          </a:bodyPr>
          <a:lstStyle/>
          <a:p>
            <a:pPr marL="0" indent="0" algn="just">
              <a:spcBef>
                <a:spcPts val="0"/>
              </a:spcBef>
              <a:spcAft>
                <a:spcPts val="0"/>
              </a:spcAft>
              <a:buClrTx/>
              <a:buSzTx/>
              <a:buNone/>
              <a:defRPr/>
            </a:pPr>
            <a:r>
              <a:rPr lang="ru-RU" sz="3200" dirty="0">
                <a:latin typeface="Times New Roman" panose="02020603050405020304" pitchFamily="18" charset="0"/>
                <a:cs typeface="Times New Roman" panose="02020603050405020304" pitchFamily="18" charset="0"/>
              </a:rPr>
              <a:t>8 пар </a:t>
            </a:r>
            <a:r>
              <a:rPr lang="ru-RU" sz="3200" dirty="0" err="1">
                <a:latin typeface="Times New Roman" panose="02020603050405020304" pitchFamily="18" charset="0"/>
                <a:cs typeface="Times New Roman" panose="02020603050405020304" pitchFamily="18" charset="0"/>
              </a:rPr>
              <a:t>тверджень</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кожній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парі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одне</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тверджень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відповідало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проросійській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позиції</a:t>
            </a:r>
            <a:r>
              <a:rPr lang="ru-RU" sz="3200" dirty="0">
                <a:latin typeface="Times New Roman" panose="02020603050405020304" pitchFamily="18" charset="0"/>
                <a:cs typeface="Times New Roman" panose="02020603050405020304" pitchFamily="18" charset="0"/>
              </a:rPr>
              <a:t>, друге </a:t>
            </a:r>
            <a:r>
              <a:rPr lang="ru-RU" sz="3200" dirty="0" err="1">
                <a:latin typeface="Times New Roman" panose="02020603050405020304" pitchFamily="18" charset="0"/>
                <a:cs typeface="Times New Roman" panose="02020603050405020304" pitchFamily="18" charset="0"/>
              </a:rPr>
              <a:t>твердження</a:t>
            </a:r>
            <a:r>
              <a:rPr lang="ru-RU"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проукраїнській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позиції</a:t>
            </a:r>
            <a:r>
              <a:rPr lang="ru-RU" sz="3200" dirty="0">
                <a:latin typeface="Times New Roman" panose="02020603050405020304" pitchFamily="18" charset="0"/>
                <a:cs typeface="Times New Roman" panose="02020603050405020304" pitchFamily="18" charset="0"/>
              </a:rPr>
              <a:t>) </a:t>
            </a:r>
          </a:p>
          <a:p>
            <a:pPr algn="just"/>
            <a:endParaRPr lang="ru-RU" sz="32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quarter" idx="14"/>
          </p:nvPr>
        </p:nvSpPr>
        <p:spPr>
          <a:xfrm>
            <a:off x="4572000" y="1434688"/>
            <a:ext cx="4392488" cy="3434472"/>
          </a:xfrm>
        </p:spPr>
        <p:txBody>
          <a:bodyPr>
            <a:normAutofit/>
          </a:bodyPr>
          <a:lstStyle/>
          <a:p>
            <a:r>
              <a:rPr lang="ru-RU" sz="2000" dirty="0">
                <a:solidFill>
                  <a:schemeClr val="tx1"/>
                </a:solidFill>
              </a:rPr>
              <a:t>У </a:t>
            </a:r>
            <a:r>
              <a:rPr lang="ru-RU" sz="2000" dirty="0" err="1">
                <a:solidFill>
                  <a:schemeClr val="tx1"/>
                </a:solidFill>
              </a:rPr>
              <a:t>цих</a:t>
            </a:r>
            <a:r>
              <a:rPr lang="ru-RU" sz="2000" dirty="0">
                <a:solidFill>
                  <a:schemeClr val="tx1"/>
                </a:solidFill>
              </a:rPr>
              <a:t> парах не </a:t>
            </a:r>
            <a:r>
              <a:rPr lang="ru-RU" sz="2000" dirty="0" err="1">
                <a:solidFill>
                  <a:schemeClr val="tx1"/>
                </a:solidFill>
              </a:rPr>
              <a:t>більше</a:t>
            </a:r>
            <a:r>
              <a:rPr lang="ru-RU" sz="2000" dirty="0">
                <a:solidFill>
                  <a:schemeClr val="tx1"/>
                </a:solidFill>
              </a:rPr>
              <a:t> 8-9% </a:t>
            </a:r>
            <a:r>
              <a:rPr lang="ru-RU" sz="2000" dirty="0" err="1">
                <a:solidFill>
                  <a:schemeClr val="tx1"/>
                </a:solidFill>
              </a:rPr>
              <a:t>дотримувалися</a:t>
            </a:r>
            <a:r>
              <a:rPr lang="ru-RU" sz="2000" dirty="0">
                <a:solidFill>
                  <a:schemeClr val="tx1"/>
                </a:solidFill>
              </a:rPr>
              <a:t> </a:t>
            </a:r>
            <a:r>
              <a:rPr lang="ru-RU" sz="2000" dirty="0" err="1">
                <a:solidFill>
                  <a:schemeClr val="tx1"/>
                </a:solidFill>
              </a:rPr>
              <a:t>проросійської</a:t>
            </a:r>
            <a:r>
              <a:rPr lang="ru-RU" sz="2000" dirty="0">
                <a:solidFill>
                  <a:schemeClr val="tx1"/>
                </a:solidFill>
              </a:rPr>
              <a:t> </a:t>
            </a:r>
            <a:r>
              <a:rPr lang="ru-RU" sz="2000" dirty="0" err="1">
                <a:solidFill>
                  <a:schemeClr val="tx1"/>
                </a:solidFill>
              </a:rPr>
              <a:t>інтерпретації</a:t>
            </a:r>
            <a:r>
              <a:rPr lang="ru-RU" sz="2000" dirty="0">
                <a:solidFill>
                  <a:schemeClr val="tx1"/>
                </a:solidFill>
              </a:rPr>
              <a:t>.</a:t>
            </a:r>
          </a:p>
          <a:p>
            <a:r>
              <a:rPr lang="ru-RU" sz="2000" dirty="0">
                <a:solidFill>
                  <a:schemeClr val="tx1"/>
                </a:solidFill>
              </a:rPr>
              <a:t>8-9%  </a:t>
            </a:r>
            <a:r>
              <a:rPr lang="ru-RU" sz="2000" dirty="0" err="1">
                <a:solidFill>
                  <a:schemeClr val="tx1"/>
                </a:solidFill>
              </a:rPr>
              <a:t>невелике</a:t>
            </a:r>
            <a:r>
              <a:rPr lang="ru-RU" sz="2000" dirty="0">
                <a:solidFill>
                  <a:schemeClr val="tx1"/>
                </a:solidFill>
              </a:rPr>
              <a:t> число, але </a:t>
            </a:r>
            <a:r>
              <a:rPr lang="ru-RU" sz="2000" dirty="0" err="1">
                <a:solidFill>
                  <a:schemeClr val="tx1"/>
                </a:solidFill>
              </a:rPr>
              <a:t>насправді</a:t>
            </a:r>
            <a:r>
              <a:rPr lang="ru-RU" sz="2000" dirty="0">
                <a:solidFill>
                  <a:schemeClr val="tx1"/>
                </a:solidFill>
              </a:rPr>
              <a:t> в абсолютному </a:t>
            </a:r>
            <a:r>
              <a:rPr lang="ru-RU" sz="2000" dirty="0" err="1">
                <a:solidFill>
                  <a:schemeClr val="tx1"/>
                </a:solidFill>
              </a:rPr>
              <a:t>вимірі</a:t>
            </a:r>
            <a:r>
              <a:rPr lang="ru-RU" sz="2000" dirty="0">
                <a:solidFill>
                  <a:schemeClr val="tx1"/>
                </a:solidFill>
              </a:rPr>
              <a:t> </a:t>
            </a:r>
            <a:r>
              <a:rPr lang="ru-RU" sz="2000" dirty="0" err="1">
                <a:solidFill>
                  <a:schemeClr val="tx1"/>
                </a:solidFill>
              </a:rPr>
              <a:t>це</a:t>
            </a:r>
            <a:r>
              <a:rPr lang="ru-RU" sz="2000" dirty="0">
                <a:solidFill>
                  <a:schemeClr val="tx1"/>
                </a:solidFill>
              </a:rPr>
              <a:t> </a:t>
            </a:r>
            <a:r>
              <a:rPr lang="ru-RU" sz="2000" dirty="0" err="1">
                <a:solidFill>
                  <a:schemeClr val="tx1"/>
                </a:solidFill>
              </a:rPr>
              <a:t>близько</a:t>
            </a:r>
            <a:r>
              <a:rPr lang="ru-RU" sz="2000" dirty="0">
                <a:solidFill>
                  <a:schemeClr val="tx1"/>
                </a:solidFill>
              </a:rPr>
              <a:t> 2 млн </a:t>
            </a:r>
            <a:r>
              <a:rPr lang="ru-RU" sz="2000" dirty="0" err="1">
                <a:solidFill>
                  <a:schemeClr val="tx1"/>
                </a:solidFill>
              </a:rPr>
              <a:t>громадян</a:t>
            </a:r>
            <a:r>
              <a:rPr lang="ru-RU" sz="2000" dirty="0">
                <a:solidFill>
                  <a:schemeClr val="tx1"/>
                </a:solidFill>
              </a:rPr>
              <a:t> України.</a:t>
            </a:r>
            <a:endParaRPr lang="ru-RU" dirty="0"/>
          </a:p>
          <a:p>
            <a:endParaRPr lang="ru-RU" dirty="0"/>
          </a:p>
        </p:txBody>
      </p:sp>
      <p:sp>
        <p:nvSpPr>
          <p:cNvPr id="7" name="Скругленный прямоугольник 6"/>
          <p:cNvSpPr/>
          <p:nvPr/>
        </p:nvSpPr>
        <p:spPr>
          <a:xfrm>
            <a:off x="395536" y="188640"/>
            <a:ext cx="856895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solidFill>
              </a:rPr>
              <a:t>19-24 ТРАВНЯ 2022 РОКУ КИЇВСЬКИЙ МІЖНАРОДНИЙ ІНСТИТУТ СОЦІОЛОГІЇ (КМІС) </a:t>
            </a:r>
          </a:p>
        </p:txBody>
      </p:sp>
    </p:spTree>
    <p:extLst>
      <p:ext uri="{BB962C8B-B14F-4D97-AF65-F5344CB8AC3E}">
        <p14:creationId xmlns:p14="http://schemas.microsoft.com/office/powerpoint/2010/main" val="137229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8568952" cy="5721816"/>
          </a:xfrm>
        </p:spPr>
        <p:txBody>
          <a:bodyPr>
            <a:normAutofit/>
          </a:bodyPr>
          <a:lstStyle/>
          <a:p>
            <a:pPr marL="45720" indent="0" algn="just">
              <a:buNone/>
            </a:pPr>
            <a:r>
              <a:rPr lang="uk-UA" sz="4400" dirty="0"/>
              <a:t>Утверджується своєрідна </a:t>
            </a:r>
            <a:r>
              <a:rPr lang="uk-UA" sz="4400" b="1" u="sng" dirty="0"/>
              <a:t>екосистема дезінформації </a:t>
            </a:r>
            <a:r>
              <a:rPr lang="uk-UA" sz="4400" dirty="0"/>
              <a:t>коли  практично </a:t>
            </a:r>
            <a:r>
              <a:rPr lang="uk-UA" sz="4400" b="1" u="sng" dirty="0"/>
              <a:t>неможливо відрізнити правду від брехні</a:t>
            </a:r>
            <a:r>
              <a:rPr lang="uk-UA" sz="4400" dirty="0"/>
              <a:t>, а реципієнт у системі не є пасивним об’єктом впливу</a:t>
            </a:r>
          </a:p>
          <a:p>
            <a:pPr marL="45720" indent="0" algn="just">
              <a:buNone/>
            </a:pPr>
            <a:endParaRPr lang="uk-UA" sz="4400" dirty="0"/>
          </a:p>
        </p:txBody>
      </p:sp>
    </p:spTree>
    <p:extLst>
      <p:ext uri="{BB962C8B-B14F-4D97-AF65-F5344CB8AC3E}">
        <p14:creationId xmlns:p14="http://schemas.microsoft.com/office/powerpoint/2010/main" val="323646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a:extLst>
              <a:ext uri="{FF2B5EF4-FFF2-40B4-BE49-F238E27FC236}">
                <a16:creationId xmlns:a16="http://schemas.microsoft.com/office/drawing/2014/main" id="{AEB914AF-0C70-4931-BB3E-F4298B1CFD13}"/>
              </a:ext>
            </a:extLst>
          </p:cNvPr>
          <p:cNvSpPr/>
          <p:nvPr/>
        </p:nvSpPr>
        <p:spPr>
          <a:xfrm>
            <a:off x="323528" y="4365104"/>
            <a:ext cx="8384692"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indent="450215">
              <a:lnSpc>
                <a:spcPct val="150000"/>
              </a:lnSpc>
              <a:spcAft>
                <a:spcPts val="80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ГЛОРІФІКАЦІЇЯ, ДЕГЕРОІЗАЦІЇЯ ДЕМОНІЗАЦІЯ. </a:t>
            </a:r>
            <a:endParaRPr lang="uk-UA"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DD96B5F1-76EF-4D63-A6B8-242DF24601DB}"/>
              </a:ext>
            </a:extLst>
          </p:cNvPr>
          <p:cNvPicPr>
            <a:picLocks noChangeAspect="1"/>
          </p:cNvPicPr>
          <p:nvPr/>
        </p:nvPicPr>
        <p:blipFill>
          <a:blip r:embed="rId3"/>
          <a:stretch>
            <a:fillRect/>
          </a:stretch>
        </p:blipFill>
        <p:spPr>
          <a:xfrm>
            <a:off x="85725" y="960980"/>
            <a:ext cx="4429125" cy="2648114"/>
          </a:xfrm>
          <a:prstGeom prst="rect">
            <a:avLst/>
          </a:prstGeom>
        </p:spPr>
      </p:pic>
      <p:sp>
        <p:nvSpPr>
          <p:cNvPr id="14" name="Бульбашка прямої мови: прямокутна з округленими кутами 13">
            <a:extLst>
              <a:ext uri="{FF2B5EF4-FFF2-40B4-BE49-F238E27FC236}">
                <a16:creationId xmlns:a16="http://schemas.microsoft.com/office/drawing/2014/main" id="{191E8497-077B-429F-893D-90BC1EE85780}"/>
              </a:ext>
            </a:extLst>
          </p:cNvPr>
          <p:cNvSpPr/>
          <p:nvPr/>
        </p:nvSpPr>
        <p:spPr>
          <a:xfrm>
            <a:off x="4962498" y="960980"/>
            <a:ext cx="3828900" cy="1682208"/>
          </a:xfrm>
          <a:prstGeom prst="wedgeRoundRectCallout">
            <a:avLst>
              <a:gd name="adj1" fmla="val -85737"/>
              <a:gd name="adj2" fmla="val -107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I'm a historian. That's how I see it</a:t>
            </a:r>
            <a:r>
              <a:rPr lang="en-US" sz="1350" dirty="0"/>
              <a:t>.</a:t>
            </a:r>
            <a:endParaRPr lang="uk-UA" sz="1350" dirty="0"/>
          </a:p>
        </p:txBody>
      </p:sp>
      <p:sp>
        <p:nvSpPr>
          <p:cNvPr id="24" name="TextBox 23">
            <a:extLst>
              <a:ext uri="{FF2B5EF4-FFF2-40B4-BE49-F238E27FC236}">
                <a16:creationId xmlns:a16="http://schemas.microsoft.com/office/drawing/2014/main" id="{A92238B4-394B-4097-8636-B79DA2D69B59}"/>
              </a:ext>
            </a:extLst>
          </p:cNvPr>
          <p:cNvSpPr txBox="1"/>
          <p:nvPr/>
        </p:nvSpPr>
        <p:spPr>
          <a:xfrm>
            <a:off x="85726" y="3633477"/>
            <a:ext cx="4429125" cy="300082"/>
          </a:xfrm>
          <a:prstGeom prst="rect">
            <a:avLst/>
          </a:prstGeom>
          <a:noFill/>
        </p:spPr>
        <p:txBody>
          <a:bodyPr wrap="square">
            <a:spAutoFit/>
          </a:bodyPr>
          <a:lstStyle/>
          <a:p>
            <a:r>
              <a:rPr lang="fr-FR" sz="1350" dirty="0"/>
              <a:t>Cartoonist Sergey Yelkin. Source: DW</a:t>
            </a:r>
            <a:endParaRPr lang="uk-UA" sz="1350" dirty="0"/>
          </a:p>
        </p:txBody>
      </p:sp>
      <p:pic>
        <p:nvPicPr>
          <p:cNvPr id="6" name="Picture 4" descr="Запорізький національний університет - ЗНУ | Zaporizhia">
            <a:extLst>
              <a:ext uri="{FF2B5EF4-FFF2-40B4-BE49-F238E27FC236}">
                <a16:creationId xmlns:a16="http://schemas.microsoft.com/office/drawing/2014/main" id="{87B36187-0F9D-3701-117D-5A85BC7DB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2016"/>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4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04CE791-D483-3FEA-3B20-8C758A9A3EB6}"/>
              </a:ext>
            </a:extLst>
          </p:cNvPr>
          <p:cNvGraphicFramePr>
            <a:graphicFrameLocks noGrp="1"/>
          </p:cNvGraphicFramePr>
          <p:nvPr>
            <p:ph idx="4294967295"/>
            <p:extLst>
              <p:ext uri="{D42A27DB-BD31-4B8C-83A1-F6EECF244321}">
                <p14:modId xmlns:p14="http://schemas.microsoft.com/office/powerpoint/2010/main" val="1956291821"/>
              </p:ext>
            </p:extLst>
          </p:nvPr>
        </p:nvGraphicFramePr>
        <p:xfrm>
          <a:off x="179512" y="116632"/>
          <a:ext cx="8568952"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Студрада факультету історії та міжнародних відносин ЗНУ - #top_movies | А  як добре ви знаєте свій факультет? Історичний продовжує тріп у світ  кінематографу. ▪️ Сьогодні свій ТОП ФІЛЬМІВ покаже Омельченко Андрій  Вікторович!">
            <a:extLst>
              <a:ext uri="{FF2B5EF4-FFF2-40B4-BE49-F238E27FC236}">
                <a16:creationId xmlns:a16="http://schemas.microsoft.com/office/drawing/2014/main" id="{9E106FFA-267C-BB51-1CCA-BED76E1D6A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2583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Запорізький національний університет - ЗНУ | Zaporizhia">
            <a:extLst>
              <a:ext uri="{FF2B5EF4-FFF2-40B4-BE49-F238E27FC236}">
                <a16:creationId xmlns:a16="http://schemas.microsoft.com/office/drawing/2014/main" id="{87B36187-0F9D-3701-117D-5A85BC7DB7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925831"/>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60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60F9F-7521-DC98-2A5E-A78DE463A10D}"/>
              </a:ext>
            </a:extLst>
          </p:cNvPr>
          <p:cNvSpPr>
            <a:spLocks noGrp="1"/>
          </p:cNvSpPr>
          <p:nvPr>
            <p:ph type="title"/>
          </p:nvPr>
        </p:nvSpPr>
        <p:spPr/>
        <p:txBody>
          <a:bodyPr/>
          <a:lstStyle/>
          <a:p>
            <a:pPr algn="ctr"/>
            <a:r>
              <a:rPr lang="en-US" dirty="0"/>
              <a:t>The main forms of influence</a:t>
            </a:r>
          </a:p>
        </p:txBody>
      </p:sp>
      <p:graphicFrame>
        <p:nvGraphicFramePr>
          <p:cNvPr id="4" name="Объект 3">
            <a:extLst>
              <a:ext uri="{FF2B5EF4-FFF2-40B4-BE49-F238E27FC236}">
                <a16:creationId xmlns:a16="http://schemas.microsoft.com/office/drawing/2014/main" id="{FE9C9A5C-3C1D-E741-44FC-237990EF2604}"/>
              </a:ext>
            </a:extLst>
          </p:cNvPr>
          <p:cNvGraphicFramePr>
            <a:graphicFrameLocks noGrp="1"/>
          </p:cNvGraphicFramePr>
          <p:nvPr>
            <p:ph idx="4294967295"/>
            <p:extLst>
              <p:ext uri="{D42A27DB-BD31-4B8C-83A1-F6EECF244321}">
                <p14:modId xmlns:p14="http://schemas.microsoft.com/office/powerpoint/2010/main" val="1704200779"/>
              </p:ext>
            </p:extLst>
          </p:nvPr>
        </p:nvGraphicFramePr>
        <p:xfrm>
          <a:off x="0" y="404664"/>
          <a:ext cx="6757988"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Студрада факультету історії та міжнародних відносин ЗНУ - #top_movies | А  як добре ви знаєте свій факультет? Історичний продовжує тріп у світ  кінематографу. ▪️ Сьогодні свій ТОП ФІЛЬМІВ покаже Омельченко Андрій  Вікторович!">
            <a:extLst>
              <a:ext uri="{FF2B5EF4-FFF2-40B4-BE49-F238E27FC236}">
                <a16:creationId xmlns:a16="http://schemas.microsoft.com/office/drawing/2014/main" id="{5816F693-5F82-9479-7358-33E62F2C97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8864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Запорізький національний університет - ЗНУ | Zaporizhia">
            <a:extLst>
              <a:ext uri="{FF2B5EF4-FFF2-40B4-BE49-F238E27FC236}">
                <a16:creationId xmlns:a16="http://schemas.microsoft.com/office/drawing/2014/main" id="{E98E6A32-7DE5-A657-4D1D-6F1B5ECFA3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7275" y="16253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AC8676A7-8655-4EB4-ACC7-70A4656C0B5F}"/>
              </a:ext>
            </a:extLst>
          </p:cNvPr>
          <p:cNvPicPr>
            <a:picLocks noChangeAspect="1"/>
          </p:cNvPicPr>
          <p:nvPr/>
        </p:nvPicPr>
        <p:blipFill>
          <a:blip r:embed="rId10"/>
          <a:stretch>
            <a:fillRect/>
          </a:stretch>
        </p:blipFill>
        <p:spPr>
          <a:xfrm>
            <a:off x="6757987" y="1521559"/>
            <a:ext cx="2386013" cy="2706828"/>
          </a:xfrm>
          <a:prstGeom prst="rect">
            <a:avLst/>
          </a:prstGeom>
        </p:spPr>
      </p:pic>
      <p:pic>
        <p:nvPicPr>
          <p:cNvPr id="7" name="Рисунок 6">
            <a:extLst>
              <a:ext uri="{FF2B5EF4-FFF2-40B4-BE49-F238E27FC236}">
                <a16:creationId xmlns:a16="http://schemas.microsoft.com/office/drawing/2014/main" id="{1F82E664-8E2D-42E8-8E43-1EC73516561C}"/>
              </a:ext>
            </a:extLst>
          </p:cNvPr>
          <p:cNvPicPr>
            <a:picLocks noChangeAspect="1"/>
          </p:cNvPicPr>
          <p:nvPr/>
        </p:nvPicPr>
        <p:blipFill>
          <a:blip r:embed="rId11"/>
          <a:stretch>
            <a:fillRect/>
          </a:stretch>
        </p:blipFill>
        <p:spPr>
          <a:xfrm>
            <a:off x="6757987" y="4108912"/>
            <a:ext cx="2386013" cy="2560448"/>
          </a:xfrm>
          <a:prstGeom prst="rect">
            <a:avLst/>
          </a:prstGeom>
        </p:spPr>
      </p:pic>
    </p:spTree>
    <p:extLst>
      <p:ext uri="{BB962C8B-B14F-4D97-AF65-F5344CB8AC3E}">
        <p14:creationId xmlns:p14="http://schemas.microsoft.com/office/powerpoint/2010/main" val="376504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sz="quarter" idx="13"/>
          </p:nvPr>
        </p:nvSpPr>
        <p:spPr>
          <a:xfrm>
            <a:off x="251520" y="731520"/>
            <a:ext cx="8784976" cy="3474720"/>
          </a:xfrm>
        </p:spPr>
        <p:txBody>
          <a:bodyPr>
            <a:noAutofit/>
          </a:bodyPr>
          <a:lstStyle/>
          <a:p>
            <a:r>
              <a:rPr lang="uk-UA" sz="3200" dirty="0"/>
              <a:t>Поширенню </a:t>
            </a:r>
            <a:r>
              <a:rPr lang="uk-UA" sz="3200" dirty="0" err="1"/>
              <a:t>постправди</a:t>
            </a:r>
            <a:r>
              <a:rPr lang="uk-UA" sz="3200" dirty="0"/>
              <a:t> демократичним суспільством суттєво сприяє принцип «це моя думка і вона має право на існування».</a:t>
            </a:r>
          </a:p>
          <a:p>
            <a:r>
              <a:rPr lang="uk-UA" sz="3200" dirty="0"/>
              <a:t>Криза традиційних ЗМІ; </a:t>
            </a:r>
          </a:p>
          <a:p>
            <a:r>
              <a:rPr lang="uk-UA" sz="3200" dirty="0"/>
              <a:t>Зростаюча популярність нових медіа; домінування нераціонального пізнання; прагнення інтелектуальної переваги, бажання нав’язувати оточуючим думки та знання, які не мають доказової бази</a:t>
            </a:r>
          </a:p>
        </p:txBody>
      </p:sp>
      <p:pic>
        <p:nvPicPr>
          <p:cNvPr id="4" name="Рисунок 3"/>
          <p:cNvPicPr>
            <a:picLocks noChangeAspect="1"/>
          </p:cNvPicPr>
          <p:nvPr/>
        </p:nvPicPr>
        <p:blipFill>
          <a:blip r:embed="rId3"/>
          <a:stretch>
            <a:fillRect/>
          </a:stretch>
        </p:blipFill>
        <p:spPr>
          <a:xfrm>
            <a:off x="7740352" y="5517232"/>
            <a:ext cx="1140051" cy="1140051"/>
          </a:xfrm>
          <a:prstGeom prst="rect">
            <a:avLst/>
          </a:prstGeom>
        </p:spPr>
      </p:pic>
    </p:spTree>
    <p:extLst>
      <p:ext uri="{BB962C8B-B14F-4D97-AF65-F5344CB8AC3E}">
        <p14:creationId xmlns:p14="http://schemas.microsoft.com/office/powerpoint/2010/main" val="344012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pPr marL="45720" indent="0">
              <a:buNone/>
            </a:pPr>
            <a:r>
              <a:rPr lang="uk-UA" sz="4000" b="1" dirty="0"/>
              <a:t>«</a:t>
            </a:r>
            <a:r>
              <a:rPr lang="uk-UA" sz="4000" b="1" dirty="0">
                <a:latin typeface="Arial Black" panose="020B0A04020102020204" pitchFamily="34" charset="0"/>
              </a:rPr>
              <a:t>ЯК ФУНКЦІОНУЮТЬ ТА ЗАВОЙОВУЮТЬ АУДИТОРІЮ ТЕЛЕГРАМ-КАНАЛИ-МІЛЬЙОННИКИ»?</a:t>
            </a:r>
            <a:endParaRPr lang="uk-UA" sz="4000" dirty="0">
              <a:latin typeface="Arial Black" panose="020B0A04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149080"/>
            <a:ext cx="5112568" cy="23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14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7200" y="836712"/>
            <a:ext cx="5050904" cy="5289451"/>
          </a:xfrm>
        </p:spPr>
        <p:txBody>
          <a:bodyPr>
            <a:normAutofit/>
          </a:bodyPr>
          <a:lstStyle/>
          <a:p>
            <a:pPr marL="45720" indent="0" algn="just">
              <a:buNone/>
            </a:pPr>
            <a:r>
              <a:rPr lang="uk-UA" sz="3200" dirty="0">
                <a:latin typeface="Times New Roman" panose="02020603050405020304" pitchFamily="18" charset="0"/>
                <a:cs typeface="Times New Roman" panose="02020603050405020304" pitchFamily="18" charset="0"/>
              </a:rPr>
              <a:t>Якщо люди не хочуть вірити, бо «всі новини — </a:t>
            </a:r>
            <a:r>
              <a:rPr lang="uk-UA" sz="3200" dirty="0" err="1">
                <a:latin typeface="Times New Roman" panose="02020603050405020304" pitchFamily="18" charset="0"/>
                <a:cs typeface="Times New Roman" panose="02020603050405020304" pitchFamily="18" charset="0"/>
              </a:rPr>
              <a:t>фейк</a:t>
            </a:r>
            <a:r>
              <a:rPr lang="uk-UA" sz="3200" dirty="0">
                <a:latin typeface="Times New Roman" panose="02020603050405020304" pitchFamily="18" charset="0"/>
                <a:cs typeface="Times New Roman" panose="02020603050405020304" pitchFamily="18" charset="0"/>
              </a:rPr>
              <a:t>», вільна та відкрита публічна дискусія стає неможливою.</a:t>
            </a:r>
          </a:p>
          <a:p>
            <a:pPr marL="45720" indent="0" algn="just">
              <a:buNone/>
            </a:pPr>
            <a:r>
              <a:rPr lang="uk-UA" dirty="0">
                <a:latin typeface="Times New Roman" panose="02020603050405020304" pitchFamily="18" charset="0"/>
                <a:cs typeface="Times New Roman" panose="02020603050405020304" pitchFamily="18" charset="0"/>
              </a:rPr>
              <a:t>«</a:t>
            </a:r>
            <a:r>
              <a:rPr lang="uk-UA" b="1" i="1" dirty="0">
                <a:latin typeface="Times New Roman" panose="02020603050405020304" pitchFamily="18" charset="0"/>
                <a:cs typeface="Times New Roman" panose="02020603050405020304" pitchFamily="18" charset="0"/>
              </a:rPr>
              <a:t>Людство завжди існувало в епоху </a:t>
            </a:r>
            <a:r>
              <a:rPr lang="uk-UA" b="1" i="1" dirty="0" err="1">
                <a:latin typeface="Times New Roman" panose="02020603050405020304" pitchFamily="18" charset="0"/>
                <a:cs typeface="Times New Roman" panose="02020603050405020304" pitchFamily="18" charset="0"/>
              </a:rPr>
              <a:t>постправди</a:t>
            </a:r>
            <a:r>
              <a:rPr lang="uk-UA" dirty="0">
                <a:latin typeface="Times New Roman" panose="02020603050405020304" pitchFamily="18" charset="0"/>
                <a:cs typeface="Times New Roman" panose="02020603050405020304" pitchFamily="18" charset="0"/>
              </a:rPr>
              <a:t>». </a:t>
            </a:r>
            <a:endParaRPr lang="uk-UA" sz="3200"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«21 УРОК ДЛЯ XXI СТОЛІТТЯ»</a:t>
            </a:r>
            <a:r>
              <a:rPr lang="uk-UA" b="1" i="1" dirty="0">
                <a:latin typeface="Times New Roman" panose="02020603050405020304" pitchFamily="18" charset="0"/>
                <a:cs typeface="Times New Roman" panose="02020603050405020304" pitchFamily="18" charset="0"/>
              </a:rPr>
              <a:t> </a:t>
            </a:r>
          </a:p>
          <a:p>
            <a:pPr marL="0" indent="0">
              <a:buNone/>
            </a:pPr>
            <a:r>
              <a:rPr lang="uk-UA" b="1" i="1" dirty="0">
                <a:latin typeface="Times New Roman" panose="02020603050405020304" pitchFamily="18" charset="0"/>
                <a:cs typeface="Times New Roman" panose="02020603050405020304" pitchFamily="18" charset="0"/>
              </a:rPr>
              <a:t>ЮВАЛ НОЙ ХАРАРІ</a:t>
            </a:r>
            <a:endParaRPr lang="uk-UA"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60649"/>
            <a:ext cx="307694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70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716015" y="764704"/>
            <a:ext cx="3888433" cy="5299904"/>
          </a:xfrm>
        </p:spPr>
        <p:txBody>
          <a:bodyPr>
            <a:normAutofit/>
          </a:bodyPr>
          <a:lstStyle/>
          <a:p>
            <a:pPr marL="45720" indent="0">
              <a:buNone/>
            </a:pPr>
            <a:r>
              <a:rPr lang="uk-UA" sz="3200" dirty="0"/>
              <a:t>Дослідник і письменник </a:t>
            </a:r>
            <a:r>
              <a:rPr lang="uk-UA" sz="3200" dirty="0" err="1"/>
              <a:t>Ральф</a:t>
            </a:r>
            <a:r>
              <a:rPr lang="uk-UA" sz="3200" dirty="0"/>
              <a:t> </a:t>
            </a:r>
            <a:r>
              <a:rPr lang="uk-UA" sz="3200" dirty="0" err="1"/>
              <a:t>Кейес</a:t>
            </a:r>
            <a:endParaRPr lang="uk-UA" sz="3200" dirty="0"/>
          </a:p>
          <a:p>
            <a:pPr marL="45720" indent="0">
              <a:buNone/>
            </a:pPr>
            <a:r>
              <a:rPr lang="uk-UA" sz="3200" dirty="0"/>
              <a:t>Слово введено у науковий обіг у 2004 році </a:t>
            </a:r>
          </a:p>
          <a:p>
            <a:pPr marL="45720" indent="0">
              <a:buNone/>
            </a:pPr>
            <a:r>
              <a:rPr lang="uk-UA" sz="3200" dirty="0"/>
              <a:t> «Ера </a:t>
            </a:r>
            <a:r>
              <a:rPr lang="uk-UA" sz="3200" dirty="0" err="1"/>
              <a:t>постправди</a:t>
            </a:r>
            <a:r>
              <a:rPr lang="uk-UA" sz="3200" dirty="0"/>
              <a:t>: неправда та обман»,</a:t>
            </a:r>
          </a:p>
        </p:txBody>
      </p:sp>
      <p:pic>
        <p:nvPicPr>
          <p:cNvPr id="2050" name="Picture 2" descr="The Post-Truth Era: Dishonesty and Deception in Contemporary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50" y="447984"/>
            <a:ext cx="4320141" cy="593334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stretch>
            <a:fillRect/>
          </a:stretch>
        </p:blipFill>
        <p:spPr>
          <a:xfrm>
            <a:off x="7714429" y="5494582"/>
            <a:ext cx="1140051" cy="1140051"/>
          </a:xfrm>
          <a:prstGeom prst="rect">
            <a:avLst/>
          </a:prstGeom>
        </p:spPr>
      </p:pic>
    </p:spTree>
    <p:extLst>
      <p:ext uri="{BB962C8B-B14F-4D97-AF65-F5344CB8AC3E}">
        <p14:creationId xmlns:p14="http://schemas.microsoft.com/office/powerpoint/2010/main" val="413221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501008"/>
            <a:ext cx="6512511" cy="1224136"/>
          </a:xfrm>
        </p:spPr>
        <p:txBody>
          <a:bodyPr/>
          <a:lstStyle/>
          <a:p>
            <a:r>
              <a:rPr lang="ru-RU" b="1" dirty="0">
                <a:latin typeface="Times New Roman" panose="02020603050405020304" pitchFamily="18" charset="0"/>
                <a:cs typeface="Times New Roman" panose="02020603050405020304" pitchFamily="18" charset="0"/>
              </a:rPr>
              <a:t>POST-TRUTH</a:t>
            </a:r>
            <a:endParaRPr lang="uk-UA"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57200" y="188640"/>
            <a:ext cx="8229600" cy="5256585"/>
          </a:xfrm>
        </p:spPr>
        <p:txBody>
          <a:bodyPr/>
          <a:lstStyle/>
          <a:p>
            <a:r>
              <a:rPr lang="ru-RU" b="1" dirty="0">
                <a:latin typeface="Times New Roman" panose="02020603050405020304" pitchFamily="18" charset="0"/>
                <a:cs typeface="Times New Roman" panose="02020603050405020304" pitchFamily="18" charset="0"/>
              </a:rPr>
              <a:t>2016 р.:  слово «</a:t>
            </a:r>
            <a:r>
              <a:rPr lang="ru-RU" b="1" dirty="0" err="1">
                <a:latin typeface="Times New Roman" panose="02020603050405020304" pitchFamily="18" charset="0"/>
                <a:cs typeface="Times New Roman" panose="02020603050405020304" pitchFamily="18" charset="0"/>
              </a:rPr>
              <a:t>post-truth</a:t>
            </a:r>
            <a:r>
              <a:rPr lang="ru-RU" b="1" dirty="0">
                <a:latin typeface="Times New Roman" panose="02020603050405020304" pitchFamily="18" charset="0"/>
                <a:cs typeface="Times New Roman" panose="02020603050405020304" pitchFamily="18" charset="0"/>
              </a:rPr>
              <a:t>» («пост-правда») слово  року. (</a:t>
            </a:r>
            <a:r>
              <a:rPr lang="uk-UA" dirty="0" err="1">
                <a:latin typeface="Times New Roman" panose="02020603050405020304" pitchFamily="18" charset="0"/>
                <a:cs typeface="Times New Roman" panose="02020603050405020304" pitchFamily="18" charset="0"/>
              </a:rPr>
              <a:t>Oxford</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Learner’s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Dictionary</a:t>
            </a:r>
            <a:r>
              <a:rPr lang="uk-UA" dirty="0">
                <a:latin typeface="Times New Roman" panose="02020603050405020304" pitchFamily="18" charset="0"/>
                <a:cs typeface="Times New Roman" panose="02020603050405020304" pitchFamily="18" charset="0"/>
              </a:rPr>
              <a:t>)</a:t>
            </a:r>
          </a:p>
          <a:p>
            <a:endParaRPr lang="uk-UA" dirty="0"/>
          </a:p>
        </p:txBody>
      </p:sp>
      <p:sp>
        <p:nvSpPr>
          <p:cNvPr id="4" name="Скругленная прямоугольная выноска 3"/>
          <p:cNvSpPr/>
          <p:nvPr/>
        </p:nvSpPr>
        <p:spPr>
          <a:xfrm>
            <a:off x="815211" y="1556792"/>
            <a:ext cx="7776864" cy="1440160"/>
          </a:xfrm>
          <a:prstGeom prst="wedgeRoundRectCallout">
            <a:avLst>
              <a:gd name="adj1" fmla="val 29862"/>
              <a:gd name="adj2" fmla="val -108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tx1"/>
                </a:solidFill>
                <a:latin typeface="Times New Roman" panose="02020603050405020304" pitchFamily="18" charset="0"/>
                <a:cs typeface="Times New Roman" panose="02020603050405020304" pitchFamily="18" charset="0"/>
              </a:rPr>
              <a:t>Трактує феномен пост правди (</a:t>
            </a:r>
            <a:r>
              <a:rPr lang="uk-UA" sz="2800" b="1" dirty="0" err="1">
                <a:solidFill>
                  <a:schemeClr val="tx1"/>
                </a:solidFill>
                <a:latin typeface="Times New Roman" panose="02020603050405020304" pitchFamily="18" charset="0"/>
                <a:cs typeface="Times New Roman" panose="02020603050405020304" pitchFamily="18" charset="0"/>
              </a:rPr>
              <a:t>post-truth</a:t>
            </a:r>
            <a:r>
              <a:rPr lang="uk-UA" sz="2800" b="1" dirty="0">
                <a:solidFill>
                  <a:schemeClr val="tx1"/>
                </a:solidFill>
                <a:latin typeface="Times New Roman" panose="02020603050405020304" pitchFamily="18" charset="0"/>
                <a:cs typeface="Times New Roman" panose="02020603050405020304" pitchFamily="18" charset="0"/>
              </a:rPr>
              <a:t>) як</a:t>
            </a:r>
          </a:p>
          <a:p>
            <a:pPr algn="ctr"/>
            <a:r>
              <a:rPr lang="uk-UA" sz="2800" b="1" dirty="0">
                <a:solidFill>
                  <a:schemeClr val="tx1"/>
                </a:solidFill>
                <a:latin typeface="Times New Roman" panose="02020603050405020304" pitchFamily="18" charset="0"/>
                <a:cs typeface="Times New Roman" panose="02020603050405020304" pitchFamily="18" charset="0"/>
              </a:rPr>
              <a:t>  обставини, за яких люди більше реагують на почуття та переконання, ніж на факти</a:t>
            </a:r>
          </a:p>
        </p:txBody>
      </p:sp>
      <p:sp>
        <p:nvSpPr>
          <p:cNvPr id="6" name="Скругленный прямоугольник 5"/>
          <p:cNvSpPr/>
          <p:nvPr/>
        </p:nvSpPr>
        <p:spPr>
          <a:xfrm>
            <a:off x="107504" y="4509120"/>
            <a:ext cx="7992888" cy="12961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tx1"/>
                </a:solidFill>
                <a:latin typeface="Times New Roman" panose="02020603050405020304" pitchFamily="18" charset="0"/>
                <a:cs typeface="Times New Roman" panose="02020603050405020304" pitchFamily="18" charset="0"/>
              </a:rPr>
              <a:t>ПОЧУТТЯ ТА ПЕРЕКОНАННЯ &gt;ФАКТИ</a:t>
            </a:r>
          </a:p>
        </p:txBody>
      </p:sp>
      <p:sp>
        <p:nvSpPr>
          <p:cNvPr id="7" name="Прямоугольник 6"/>
          <p:cNvSpPr/>
          <p:nvPr/>
        </p:nvSpPr>
        <p:spPr>
          <a:xfrm>
            <a:off x="2915816" y="5805264"/>
            <a:ext cx="6048672"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latin typeface="Times New Roman" panose="02020603050405020304" pitchFamily="18" charset="0"/>
                <a:cs typeface="Times New Roman" panose="02020603050405020304" pitchFamily="18" charset="0"/>
              </a:rPr>
              <a:t>ТВЕРДЖЕННЯ, ЩО МИ УВІЙШЛИ В ЕПОХУ «ПОСТ-ПРАВДИ»</a:t>
            </a:r>
            <a:endParaRPr lang="uk-UA"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7979203" y="56702"/>
            <a:ext cx="1140051" cy="1140051"/>
          </a:xfrm>
          <a:prstGeom prst="rect">
            <a:avLst/>
          </a:prstGeom>
        </p:spPr>
      </p:pic>
    </p:spTree>
    <p:extLst>
      <p:ext uri="{BB962C8B-B14F-4D97-AF65-F5344CB8AC3E}">
        <p14:creationId xmlns:p14="http://schemas.microsoft.com/office/powerpoint/2010/main" val="206253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372168"/>
            <a:ext cx="8208911" cy="2153176"/>
          </a:xfrm>
        </p:spPr>
        <p:txBody>
          <a:bodyPr/>
          <a:lstStyle/>
          <a:p>
            <a:r>
              <a:rPr lang="pl-PL" dirty="0"/>
              <a:t>https://www.menti.com/alfg4n7uzd9v</a:t>
            </a:r>
            <a:endParaRPr lang="uk-UA" dirty="0"/>
          </a:p>
        </p:txBody>
      </p:sp>
      <p:sp>
        <p:nvSpPr>
          <p:cNvPr id="3" name="Объект 2"/>
          <p:cNvSpPr>
            <a:spLocks noGrp="1"/>
          </p:cNvSpPr>
          <p:nvPr>
            <p:ph sz="quarter" idx="13"/>
          </p:nvPr>
        </p:nvSpPr>
        <p:spPr>
          <a:xfrm>
            <a:off x="1143000" y="2564904"/>
            <a:ext cx="6400800" cy="1641336"/>
          </a:xfrm>
        </p:spPr>
        <p:txBody>
          <a:bodyPr/>
          <a:lstStyle/>
          <a:p>
            <a:r>
              <a:rPr lang="uk-UA" dirty="0" err="1"/>
              <a:t>Назвить</a:t>
            </a:r>
            <a:r>
              <a:rPr lang="uk-UA" dirty="0"/>
              <a:t> поняття, які корелюються з терміном «</a:t>
            </a:r>
            <a:r>
              <a:rPr lang="uk-UA" dirty="0" err="1"/>
              <a:t>постправда</a:t>
            </a:r>
            <a:r>
              <a:rPr lang="uk-UA" dirty="0"/>
              <a:t>»</a:t>
            </a:r>
          </a:p>
        </p:txBody>
      </p:sp>
      <p:sp>
        <p:nvSpPr>
          <p:cNvPr id="4" name="Прямоугольник 3"/>
          <p:cNvSpPr/>
          <p:nvPr/>
        </p:nvSpPr>
        <p:spPr>
          <a:xfrm flipH="1">
            <a:off x="5279083" y="980728"/>
            <a:ext cx="3397372" cy="523220"/>
          </a:xfrm>
          <a:prstGeom prst="rect">
            <a:avLst/>
          </a:prstGeom>
        </p:spPr>
        <p:txBody>
          <a:bodyPr wrap="square">
            <a:spAutoFit/>
          </a:bodyPr>
          <a:lstStyle/>
          <a:p>
            <a:r>
              <a:rPr lang="pl-PL" sz="2800" b="1" dirty="0">
                <a:latin typeface="Arial Black" panose="020B0A04020102020204" pitchFamily="34" charset="0"/>
              </a:rPr>
              <a:t>MENTIMETER</a:t>
            </a:r>
            <a:endParaRPr lang="uk-UA" sz="2800" b="1" dirty="0">
              <a:latin typeface="Arial Black" panose="020B0A04020102020204" pitchFamily="34" charset="0"/>
            </a:endParaRPr>
          </a:p>
        </p:txBody>
      </p:sp>
    </p:spTree>
    <p:extLst>
      <p:ext uri="{BB962C8B-B14F-4D97-AF65-F5344CB8AC3E}">
        <p14:creationId xmlns:p14="http://schemas.microsoft.com/office/powerpoint/2010/main" val="171726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3356992"/>
            <a:ext cx="7838256" cy="2158176"/>
          </a:xfrm>
          <a:solidFill>
            <a:schemeClr val="accent3"/>
          </a:solidFill>
        </p:spPr>
        <p:txBody>
          <a:bodyPr/>
          <a:lstStyle/>
          <a:p>
            <a:r>
              <a:rPr lang="uk-UA" sz="4800" dirty="0"/>
              <a:t>що правда стала неважливою.</a:t>
            </a:r>
            <a:br>
              <a:rPr lang="ru-RU" sz="4800" dirty="0"/>
            </a:br>
            <a:endParaRPr lang="ru-RU" dirty="0"/>
          </a:p>
        </p:txBody>
      </p:sp>
      <p:sp>
        <p:nvSpPr>
          <p:cNvPr id="3" name="Объект 2"/>
          <p:cNvSpPr>
            <a:spLocks noGrp="1"/>
          </p:cNvSpPr>
          <p:nvPr>
            <p:ph sz="quarter" idx="13"/>
          </p:nvPr>
        </p:nvSpPr>
        <p:spPr>
          <a:xfrm>
            <a:off x="1143000" y="731520"/>
            <a:ext cx="7029400" cy="2625472"/>
          </a:xfrm>
          <a:solidFill>
            <a:srgbClr val="00B050"/>
          </a:solidFill>
        </p:spPr>
        <p:txBody>
          <a:bodyPr>
            <a:normAutofit/>
          </a:bodyPr>
          <a:lstStyle/>
          <a:p>
            <a:pPr lvl="8" algn="just"/>
            <a:r>
              <a:rPr lang="uk-UA" sz="2000" b="1" dirty="0">
                <a:latin typeface="Times New Roman" panose="02020603050405020304" pitchFamily="18" charset="0"/>
                <a:cs typeface="Times New Roman" panose="02020603050405020304" pitchFamily="18" charset="0"/>
              </a:rPr>
              <a:t>У дефініції </a:t>
            </a:r>
            <a:r>
              <a:rPr lang="uk-UA" sz="2000" b="1" dirty="0" err="1">
                <a:latin typeface="Times New Roman" panose="02020603050405020304" pitchFamily="18" charset="0"/>
                <a:cs typeface="Times New Roman" panose="02020603050405020304" pitchFamily="18" charset="0"/>
              </a:rPr>
              <a:t>постправда</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префекс</a:t>
            </a:r>
            <a:r>
              <a:rPr lang="uk-UA" sz="2000" b="1" dirty="0">
                <a:latin typeface="Times New Roman" panose="02020603050405020304" pitchFamily="18" charset="0"/>
                <a:cs typeface="Times New Roman" panose="02020603050405020304" pitchFamily="18" charset="0"/>
              </a:rPr>
              <a:t> «пост-» означає не те, що це ситуація «після» правди в часовому вимірі.  (як, наприклад, «постмодерний» або «посттравматичний стан»), а те,</a:t>
            </a:r>
          </a:p>
        </p:txBody>
      </p:sp>
      <p:pic>
        <p:nvPicPr>
          <p:cNvPr id="4" name="Рисунок 3"/>
          <p:cNvPicPr>
            <a:picLocks noChangeAspect="1"/>
          </p:cNvPicPr>
          <p:nvPr/>
        </p:nvPicPr>
        <p:blipFill>
          <a:blip r:embed="rId2"/>
          <a:stretch>
            <a:fillRect/>
          </a:stretch>
        </p:blipFill>
        <p:spPr>
          <a:xfrm>
            <a:off x="179512" y="5515168"/>
            <a:ext cx="1140051" cy="1140051"/>
          </a:xfrm>
          <a:prstGeom prst="rect">
            <a:avLst/>
          </a:prstGeom>
        </p:spPr>
      </p:pic>
    </p:spTree>
    <p:extLst>
      <p:ext uri="{BB962C8B-B14F-4D97-AF65-F5344CB8AC3E}">
        <p14:creationId xmlns:p14="http://schemas.microsoft.com/office/powerpoint/2010/main" val="11941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210146"/>
          </a:xfrm>
        </p:spPr>
        <p:txBody>
          <a:bodyPr>
            <a:normAutofit fontScale="90000"/>
          </a:bodyPr>
          <a:lstStyle/>
          <a:p>
            <a:r>
              <a:rPr lang="uk-UA" b="1" dirty="0">
                <a:latin typeface="Times New Roman" panose="02020603050405020304" pitchFamily="18" charset="0"/>
                <a:cs typeface="Times New Roman" panose="02020603050405020304" pitchFamily="18" charset="0"/>
              </a:rPr>
              <a:t>Зліт та падіння раціональності в мові</a:t>
            </a:r>
          </a:p>
        </p:txBody>
      </p:sp>
      <p:sp>
        <p:nvSpPr>
          <p:cNvPr id="3" name="Объект 2"/>
          <p:cNvSpPr>
            <a:spLocks noGrp="1"/>
          </p:cNvSpPr>
          <p:nvPr>
            <p:ph sz="quarter" idx="13"/>
          </p:nvPr>
        </p:nvSpPr>
        <p:spPr>
          <a:xfrm>
            <a:off x="395536" y="1484784"/>
            <a:ext cx="8496944" cy="864096"/>
          </a:xfrm>
        </p:spPr>
        <p:txBody>
          <a:bodyPr>
            <a:normAutofit/>
          </a:bodyPr>
          <a:lstStyle/>
          <a:p>
            <a:pPr marL="0" indent="0" algn="just">
              <a:buNone/>
            </a:pPr>
            <a:r>
              <a:rPr lang="uk-UA" b="1" dirty="0"/>
              <a:t>Праці Національної академії наук (</a:t>
            </a:r>
            <a:r>
              <a:rPr lang="uk-UA" b="1" dirty="0" err="1"/>
              <a:t>Proceedings</a:t>
            </a:r>
            <a:r>
              <a:rPr lang="uk-UA" b="1" dirty="0"/>
              <a:t> </a:t>
            </a:r>
            <a:r>
              <a:rPr lang="uk-UA" b="1" dirty="0" err="1"/>
              <a:t>of</a:t>
            </a:r>
            <a:r>
              <a:rPr lang="uk-UA" b="1" dirty="0"/>
              <a:t> </a:t>
            </a:r>
            <a:r>
              <a:rPr lang="uk-UA" b="1" dirty="0" err="1"/>
              <a:t>the</a:t>
            </a:r>
            <a:r>
              <a:rPr lang="uk-UA" b="1" dirty="0"/>
              <a:t> </a:t>
            </a:r>
            <a:r>
              <a:rPr lang="uk-UA" b="1" dirty="0" err="1"/>
              <a:t>National</a:t>
            </a:r>
            <a:r>
              <a:rPr lang="uk-UA" b="1" dirty="0"/>
              <a:t> </a:t>
            </a:r>
            <a:r>
              <a:rPr lang="uk-UA" b="1" dirty="0" err="1"/>
              <a:t>Academy</a:t>
            </a:r>
            <a:r>
              <a:rPr lang="uk-UA" b="1" dirty="0"/>
              <a:t> </a:t>
            </a:r>
            <a:r>
              <a:rPr lang="uk-UA" b="1" dirty="0" err="1"/>
              <a:t>of</a:t>
            </a:r>
            <a:r>
              <a:rPr lang="uk-UA" b="1" dirty="0"/>
              <a:t> </a:t>
            </a:r>
            <a:r>
              <a:rPr lang="uk-UA" b="1" dirty="0" err="1"/>
              <a:t>Sciences</a:t>
            </a:r>
            <a:r>
              <a:rPr lang="uk-UA" b="1" dirty="0"/>
              <a:t> (PNAS</a:t>
            </a:r>
            <a:r>
              <a:rPr lang="uk-UA" dirty="0"/>
              <a:t>) 2021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48880"/>
            <a:ext cx="849694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99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372168"/>
            <a:ext cx="8856983" cy="2297192"/>
          </a:xfrm>
        </p:spPr>
        <p:txBody>
          <a:bodyPr/>
          <a:lstStyle/>
          <a:p>
            <a:pPr marL="0" indent="0">
              <a:buNone/>
            </a:pPr>
            <a:r>
              <a:rPr lang="ru-RU" dirty="0"/>
              <a:t>ФАКТИ ЧИ ПОЧУТТЯ ТА ПЕРЕКОНАННЯ? </a:t>
            </a:r>
            <a:br>
              <a:rPr lang="ru-RU" dirty="0"/>
            </a:br>
            <a:endParaRPr lang="ru-RU" dirty="0"/>
          </a:p>
        </p:txBody>
      </p:sp>
      <p:sp>
        <p:nvSpPr>
          <p:cNvPr id="4" name="Объект 3"/>
          <p:cNvSpPr>
            <a:spLocks noGrp="1"/>
          </p:cNvSpPr>
          <p:nvPr>
            <p:ph sz="quarter" idx="13"/>
          </p:nvPr>
        </p:nvSpPr>
        <p:spPr>
          <a:xfrm>
            <a:off x="179512" y="260648"/>
            <a:ext cx="8640960" cy="3945592"/>
          </a:xfrm>
          <a:solidFill>
            <a:srgbClr val="00B0F0"/>
          </a:solidFill>
        </p:spPr>
        <p:txBody>
          <a:bodyPr>
            <a:normAutofit/>
          </a:bodyPr>
          <a:lstStyle/>
          <a:p>
            <a:pPr marL="45720" indent="0" algn="just">
              <a:buNone/>
            </a:pPr>
            <a:r>
              <a:rPr lang="uk-UA" sz="4000" b="1" dirty="0"/>
              <a:t>Складовою російської агресії проти України є масштабна інтервенція в інформаційному просторі(російському, українському, європейському тощо)</a:t>
            </a:r>
            <a:endParaRPr lang="ru-RU" sz="4000" b="1" dirty="0"/>
          </a:p>
          <a:p>
            <a:endParaRPr lang="ru-RU" dirty="0"/>
          </a:p>
        </p:txBody>
      </p:sp>
      <p:pic>
        <p:nvPicPr>
          <p:cNvPr id="3" name="Рисунок 2"/>
          <p:cNvPicPr>
            <a:picLocks noChangeAspect="1"/>
          </p:cNvPicPr>
          <p:nvPr/>
        </p:nvPicPr>
        <p:blipFill>
          <a:blip r:embed="rId2"/>
          <a:stretch>
            <a:fillRect/>
          </a:stretch>
        </p:blipFill>
        <p:spPr>
          <a:xfrm>
            <a:off x="181270" y="5532461"/>
            <a:ext cx="1140051" cy="1140051"/>
          </a:xfrm>
          <a:prstGeom prst="rect">
            <a:avLst/>
          </a:prstGeom>
        </p:spPr>
      </p:pic>
    </p:spTree>
    <p:extLst>
      <p:ext uri="{BB962C8B-B14F-4D97-AF65-F5344CB8AC3E}">
        <p14:creationId xmlns:p14="http://schemas.microsoft.com/office/powerpoint/2010/main" val="243805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3289" y="5661248"/>
            <a:ext cx="6512511" cy="864096"/>
          </a:xfrm>
        </p:spPr>
        <p:txBody>
          <a:bodyPr/>
          <a:lstStyle/>
          <a:p>
            <a:r>
              <a:rPr lang="uk-UA" dirty="0" err="1"/>
              <a:t>Вікіпедія</a:t>
            </a:r>
            <a:endParaRPr lang="uk-UA" dirty="0"/>
          </a:p>
        </p:txBody>
      </p:sp>
      <p:sp>
        <p:nvSpPr>
          <p:cNvPr id="5" name="Объект 4"/>
          <p:cNvSpPr>
            <a:spLocks noGrp="1"/>
          </p:cNvSpPr>
          <p:nvPr>
            <p:ph sz="quarter" idx="13"/>
          </p:nvPr>
        </p:nvSpPr>
        <p:spPr>
          <a:xfrm>
            <a:off x="323528" y="332656"/>
            <a:ext cx="8568952" cy="4896544"/>
          </a:xfrm>
        </p:spPr>
        <p:txBody>
          <a:bodyPr>
            <a:noAutofit/>
          </a:bodyPr>
          <a:lstStyle/>
          <a:p>
            <a:pPr algn="just"/>
            <a:r>
              <a:rPr lang="uk-UA" sz="2800" dirty="0"/>
              <a:t>Популярний міліонний он-лайн портал </a:t>
            </a:r>
            <a:r>
              <a:rPr lang="uk-UA" sz="2800" dirty="0" err="1"/>
              <a:t>Вікіпедія</a:t>
            </a:r>
            <a:r>
              <a:rPr lang="uk-UA" sz="2800" dirty="0"/>
              <a:t> представляє термін «</a:t>
            </a:r>
            <a:r>
              <a:rPr lang="uk-UA" sz="2800" dirty="0" err="1"/>
              <a:t>постправда</a:t>
            </a:r>
            <a:r>
              <a:rPr lang="uk-UA" sz="2800" dirty="0"/>
              <a:t>» 30 мовами, а запропоновані статті мають назви саме у формулюванні «Політика постправди/</a:t>
            </a:r>
            <a:r>
              <a:rPr lang="uk-UA" sz="2800" dirty="0" err="1"/>
              <a:t>постправдива</a:t>
            </a:r>
            <a:r>
              <a:rPr lang="uk-UA" sz="2800" dirty="0"/>
              <a:t> політика /</a:t>
            </a:r>
            <a:r>
              <a:rPr lang="uk-UA" sz="2800" dirty="0" err="1"/>
              <a:t>політика</a:t>
            </a:r>
            <a:r>
              <a:rPr lang="uk-UA" sz="2800" dirty="0"/>
              <a:t> після правди» (Post-</a:t>
            </a:r>
            <a:r>
              <a:rPr lang="uk-UA" sz="2800" dirty="0" err="1"/>
              <a:t>truth</a:t>
            </a:r>
            <a:r>
              <a:rPr lang="uk-UA" sz="2800" dirty="0"/>
              <a:t> </a:t>
            </a:r>
            <a:r>
              <a:rPr lang="uk-UA" sz="2800" dirty="0" err="1"/>
              <a:t>politics</a:t>
            </a:r>
            <a:r>
              <a:rPr lang="uk-UA" sz="2800" dirty="0"/>
              <a:t>/ post-</a:t>
            </a:r>
            <a:r>
              <a:rPr lang="uk-UA" sz="2800" dirty="0" err="1"/>
              <a:t>factual</a:t>
            </a:r>
            <a:r>
              <a:rPr lang="uk-UA" sz="2800" dirty="0"/>
              <a:t> </a:t>
            </a:r>
            <a:r>
              <a:rPr lang="uk-UA" sz="2800" dirty="0" err="1"/>
              <a:t>politics</a:t>
            </a:r>
            <a:r>
              <a:rPr lang="uk-UA" sz="2800" dirty="0"/>
              <a:t>/ post-</a:t>
            </a:r>
            <a:r>
              <a:rPr lang="uk-UA" sz="2800" dirty="0" err="1"/>
              <a:t>reality</a:t>
            </a:r>
            <a:r>
              <a:rPr lang="uk-UA" sz="2800" dirty="0"/>
              <a:t> </a:t>
            </a:r>
            <a:r>
              <a:rPr lang="uk-UA" sz="2800" dirty="0" err="1"/>
              <a:t>politics</a:t>
            </a:r>
            <a:r>
              <a:rPr lang="uk-UA" sz="2800" dirty="0"/>
              <a:t>). Зміст та назва чітко співвідносяться з політикою та політичними процесами. </a:t>
            </a:r>
            <a:endParaRPr lang="en-US" sz="2800" dirty="0"/>
          </a:p>
          <a:p>
            <a:pPr algn="just"/>
            <a:r>
              <a:rPr lang="uk-UA" sz="2800" dirty="0"/>
              <a:t>Вчені констатують, що наука, яка спирається на факти, сьогодні перестає бути основою для реалізації державної політики. Post-</a:t>
            </a:r>
            <a:r>
              <a:rPr lang="uk-UA" sz="2800" dirty="0" err="1"/>
              <a:t>truth</a:t>
            </a:r>
            <a:r>
              <a:rPr lang="uk-UA" sz="2800" dirty="0"/>
              <a:t> </a:t>
            </a:r>
            <a:r>
              <a:rPr lang="uk-UA" sz="2800" dirty="0" err="1"/>
              <a:t>politics</a:t>
            </a:r>
            <a:endParaRPr lang="uk-UA" sz="2800" dirty="0"/>
          </a:p>
        </p:txBody>
      </p:sp>
    </p:spTree>
    <p:extLst>
      <p:ext uri="{BB962C8B-B14F-4D97-AF65-F5344CB8AC3E}">
        <p14:creationId xmlns:p14="http://schemas.microsoft.com/office/powerpoint/2010/main" val="228874010"/>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1055</TotalTime>
  <Words>2146</Words>
  <Application>Microsoft Office PowerPoint</Application>
  <PresentationFormat>Екран (4:3)</PresentationFormat>
  <Paragraphs>147</Paragraphs>
  <Slides>29</Slides>
  <Notes>14</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29</vt:i4>
      </vt:variant>
    </vt:vector>
  </HeadingPairs>
  <TitlesOfParts>
    <vt:vector size="36" baseType="lpstr">
      <vt:lpstr>Arial Black</vt:lpstr>
      <vt:lpstr>Calibri</vt:lpstr>
      <vt:lpstr>Georgia</vt:lpstr>
      <vt:lpstr>Times New Roman</vt:lpstr>
      <vt:lpstr>Trebuchet MS</vt:lpstr>
      <vt:lpstr>Wingdings</vt:lpstr>
      <vt:lpstr>Воздушный поток</vt:lpstr>
      <vt:lpstr>Презентація PowerPoint</vt:lpstr>
      <vt:lpstr>ФЕНОМЕН ПОСТПРАВДИ (POST-TRUTH)  ЯК ЯВИЩА</vt:lpstr>
      <vt:lpstr>Презентація PowerPoint</vt:lpstr>
      <vt:lpstr>POST-TRUTH</vt:lpstr>
      <vt:lpstr>https://www.menti.com/alfg4n7uzd9v</vt:lpstr>
      <vt:lpstr>що правда стала неважливою. </vt:lpstr>
      <vt:lpstr>Зліт та падіння раціональності в мові</vt:lpstr>
      <vt:lpstr>ФАКТИ ЧИ ПОЧУТТЯ ТА ПЕРЕКОНАННЯ?  </vt:lpstr>
      <vt:lpstr>Вікіпедія</vt:lpstr>
      <vt:lpstr>Презентація PowerPoint</vt:lpstr>
      <vt:lpstr>Презентація PowerPoint</vt:lpstr>
      <vt:lpstr>Презентація PowerPoint</vt:lpstr>
      <vt:lpstr>Презентація PowerPoint</vt:lpstr>
      <vt:lpstr>«СВІЙ - ЧУЖИЙ»</vt:lpstr>
      <vt:lpstr>В умовах війни багато питань?  </vt:lpstr>
      <vt:lpstr>КЕЙС 1: ФЕНОМЕН АРИСТОВИЧА</vt:lpstr>
      <vt:lpstr>Презентація PowerPoint</vt:lpstr>
      <vt:lpstr>КЕЙС 2: РОСІЙСЬКІ НАРАТИВИ ЩОДО ЛЕГАЛІЗАЦІЇ ВІЙНИ ПРОТИ УКРАЇНИ ЩОДО ОБРАЗУ ВОРОГА ТА ВЕЛИКОЇ МІСІЇ РФ </vt:lpstr>
      <vt:lpstr>Презентація PowerPoint</vt:lpstr>
      <vt:lpstr>History lessons under Russian occupation</vt:lpstr>
      <vt:lpstr>Акцент на емоціїї в російських підручниках</vt:lpstr>
      <vt:lpstr>Досвід вивчення поширеності російських наративів в українському суспільстві   </vt:lpstr>
      <vt:lpstr>Презентація PowerPoint</vt:lpstr>
      <vt:lpstr>Презентація PowerPoint</vt:lpstr>
      <vt:lpstr>Презентація PowerPoint</vt:lpstr>
      <vt:lpstr>The main forms of influence</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ФЕНОМЕН ПОСТПРАВДИ (POST-TRUTH)  ЯК ЯВИЩА В УМОВАХ РОСІЙСЬКО-УКРАЇНСЬКОЇ ВІЙНИ </dc:title>
  <dc:creator>userznu</dc:creator>
  <cp:lastModifiedBy>Катерина</cp:lastModifiedBy>
  <cp:revision>67</cp:revision>
  <dcterms:created xsi:type="dcterms:W3CDTF">2024-02-15T12:00:49Z</dcterms:created>
  <dcterms:modified xsi:type="dcterms:W3CDTF">2026-04-29T10:50:56Z</dcterms:modified>
</cp:coreProperties>
</file>