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0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0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6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7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7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8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3D4A-C501-4B29-9015-3E05A7A2CE2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4B7E-5CF3-48B8-AC63-608BD2AF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3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rupkin.pro/uk/krupkinblog/prodazhi-uk/10-efektivnih-instrumentiv-dlya-zbilshennya-prodazh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thunt.ua/blog/iak-otrimuvati-lidiv-ta-kliientiv-za-dopomoghoiu-crm-sistiemi/" TargetMode="External"/><Relationship Id="rId2" Type="http://schemas.openxmlformats.org/officeDocument/2006/relationships/hyperlink" Target="https://nethunt.ua/blog/iak-pidvishchiti-iefiektivnist-prodazhiv-5-oboviazkovikh-um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thunt.ua/blog/voronka-prodazhiv-v-crm-iak-stvoriti-ta-vikoristovuvati/" TargetMode="External"/><Relationship Id="rId4" Type="http://schemas.openxmlformats.org/officeDocument/2006/relationships/hyperlink" Target="https://nethunt.ua/blog/kri-dlia-viddilu-prodazhiv-iak-vimiriati-iefiektivnist-komandi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rupkin.pro/uk/krupkinblog/komandoutvorennya-viddilu-prodazhiv/struktura-viddilu-prodazh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rupkin.pro/uk/krupkinblog/avtomatizatsiya-ta-crm/avtomatizatsiya-biznesu-rol-crm-sistem-u-protsesi-prodazhiv-2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rupkin.pro/uk/krupkinblog/prodazhi-uk/skripti-prodazhiv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Організація</a:t>
            </a:r>
            <a:r>
              <a:rPr lang="ru-RU" dirty="0" smtClean="0"/>
              <a:t> та </a:t>
            </a:r>
            <a:r>
              <a:rPr lang="ru-RU" dirty="0" err="1" smtClean="0"/>
              <a:t>мотивація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продажу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31" y="96185"/>
            <a:ext cx="117565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Крок</a:t>
            </a:r>
            <a:r>
              <a:rPr lang="ru-RU" b="1" dirty="0" smtClean="0"/>
              <a:t> 6. </a:t>
            </a:r>
            <a:r>
              <a:rPr lang="ru-RU" b="1" dirty="0" err="1" smtClean="0"/>
              <a:t>Програма</a:t>
            </a:r>
            <a:r>
              <a:rPr lang="ru-RU" b="1" dirty="0" smtClean="0"/>
              <a:t> </a:t>
            </a:r>
            <a:r>
              <a:rPr lang="ru-RU" b="1" dirty="0" err="1" smtClean="0"/>
              <a:t>адаптації</a:t>
            </a:r>
            <a:r>
              <a:rPr lang="ru-RU" b="1" dirty="0" smtClean="0"/>
              <a:t> менеджера з </a:t>
            </a:r>
            <a:r>
              <a:rPr lang="ru-RU" b="1" dirty="0" err="1" smtClean="0"/>
              <a:t>продажів</a:t>
            </a:r>
            <a:r>
              <a:rPr lang="ru-RU" b="1" dirty="0" smtClean="0"/>
              <a:t> у </a:t>
            </a:r>
            <a:r>
              <a:rPr lang="ru-RU" b="1" dirty="0" err="1" smtClean="0"/>
              <a:t>відділ</a:t>
            </a:r>
            <a:endParaRPr lang="ru-RU" b="1" dirty="0" smtClean="0"/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менеджер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включився</a:t>
            </a:r>
            <a:r>
              <a:rPr lang="ru-RU" dirty="0" smtClean="0"/>
              <a:t> в роботу, </a:t>
            </a:r>
            <a:r>
              <a:rPr lang="ru-RU" dirty="0" err="1" smtClean="0"/>
              <a:t>зрозумів</a:t>
            </a:r>
            <a:r>
              <a:rPr lang="ru-RU" dirty="0" smtClean="0"/>
              <a:t> продукт і </a:t>
            </a:r>
            <a:r>
              <a:rPr lang="ru-RU" dirty="0" err="1" smtClean="0"/>
              <a:t>впевнено</a:t>
            </a:r>
            <a:r>
              <a:rPr lang="ru-RU" dirty="0" smtClean="0"/>
              <a:t> почав </a:t>
            </a:r>
            <a:r>
              <a:rPr lang="ru-RU" dirty="0" err="1" smtClean="0"/>
              <a:t>комунікувати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, </a:t>
            </a:r>
            <a:r>
              <a:rPr lang="ru-RU" dirty="0" err="1" smtClean="0"/>
              <a:t>важливо</a:t>
            </a:r>
            <a:r>
              <a:rPr lang="ru-RU" dirty="0" smtClean="0"/>
              <a:t> з перших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чіткий</a:t>
            </a:r>
            <a:r>
              <a:rPr lang="ru-RU" dirty="0" smtClean="0"/>
              <a:t> план </a:t>
            </a:r>
            <a:r>
              <a:rPr lang="ru-RU" dirty="0" err="1" smtClean="0"/>
              <a:t>адаптації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Ціль</a:t>
            </a:r>
            <a:r>
              <a:rPr lang="ru-RU" dirty="0" smtClean="0"/>
              <a:t> — </a:t>
            </a:r>
            <a:r>
              <a:rPr lang="ru-RU" dirty="0" err="1" smtClean="0"/>
              <a:t>закохати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в </a:t>
            </a:r>
            <a:r>
              <a:rPr lang="ru-RU" dirty="0" err="1" smtClean="0"/>
              <a:t>компанію</a:t>
            </a:r>
            <a:r>
              <a:rPr lang="ru-RU" dirty="0" smtClean="0"/>
              <a:t>, продукт і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.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познайомити</a:t>
            </a:r>
            <a:r>
              <a:rPr lang="ru-RU" dirty="0" smtClean="0"/>
              <a:t> </a:t>
            </a:r>
            <a:r>
              <a:rPr lang="ru-RU" dirty="0" err="1" smtClean="0"/>
              <a:t>новачка</a:t>
            </a:r>
            <a:r>
              <a:rPr lang="ru-RU" dirty="0" smtClean="0"/>
              <a:t> з командою,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офіс</a:t>
            </a:r>
            <a:r>
              <a:rPr lang="ru-RU" dirty="0" smtClean="0"/>
              <a:t>, </a:t>
            </a:r>
            <a:r>
              <a:rPr lang="ru-RU" dirty="0" err="1" smtClean="0"/>
              <a:t>робоче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, провести </a:t>
            </a:r>
            <a:r>
              <a:rPr lang="ru-RU" dirty="0" err="1" smtClean="0"/>
              <a:t>коротку</a:t>
            </a:r>
            <a:r>
              <a:rPr lang="ru-RU" dirty="0" smtClean="0"/>
              <a:t> </a:t>
            </a:r>
            <a:r>
              <a:rPr lang="ru-RU" dirty="0" err="1" smtClean="0"/>
              <a:t>екскурсію</a:t>
            </a:r>
            <a:r>
              <a:rPr lang="ru-RU" dirty="0" smtClean="0"/>
              <a:t>, </a:t>
            </a:r>
            <a:r>
              <a:rPr lang="ru-RU" dirty="0" err="1" smtClean="0"/>
              <a:t>занурити</a:t>
            </a:r>
            <a:r>
              <a:rPr lang="ru-RU" dirty="0" smtClean="0"/>
              <a:t> в атмосферу, </a:t>
            </a:r>
            <a:r>
              <a:rPr lang="ru-RU" dirty="0" err="1" smtClean="0"/>
              <a:t>відкрити</a:t>
            </a:r>
            <a:r>
              <a:rPr lang="ru-RU" dirty="0" smtClean="0"/>
              <a:t> Базу </a:t>
            </a:r>
            <a:r>
              <a:rPr lang="ru-RU" dirty="0" err="1" smtClean="0"/>
              <a:t>знань</a:t>
            </a:r>
            <a:r>
              <a:rPr lang="ru-RU" dirty="0" smtClean="0"/>
              <a:t> з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новачок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вивчить</a:t>
            </a:r>
            <a:r>
              <a:rPr lang="ru-RU" dirty="0" smtClean="0"/>
              <a:t>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компанію</a:t>
            </a:r>
            <a:r>
              <a:rPr lang="ru-RU" dirty="0" smtClean="0"/>
              <a:t> та продукт —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залученості</a:t>
            </a:r>
            <a:r>
              <a:rPr lang="ru-RU" dirty="0" smtClean="0"/>
              <a:t> та </a:t>
            </a:r>
            <a:r>
              <a:rPr lang="ru-RU" dirty="0" err="1" smtClean="0"/>
              <a:t>турботи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сформує</a:t>
            </a:r>
            <a:r>
              <a:rPr lang="ru-RU" dirty="0" smtClean="0"/>
              <a:t> </a:t>
            </a:r>
            <a:r>
              <a:rPr lang="ru-RU" dirty="0" err="1" smtClean="0"/>
              <a:t>лояльність</a:t>
            </a:r>
            <a:r>
              <a:rPr lang="ru-RU" dirty="0" smtClean="0"/>
              <a:t> і </a:t>
            </a:r>
            <a:r>
              <a:rPr lang="ru-RU" dirty="0" err="1" smtClean="0"/>
              <a:t>позитивне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з перших годин у </a:t>
            </a:r>
            <a:r>
              <a:rPr lang="ru-RU" dirty="0" err="1" smtClean="0"/>
              <a:t>команді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Рекомендуємо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інтенсивну</a:t>
            </a:r>
            <a:r>
              <a:rPr lang="ru-RU" b="1" dirty="0" smtClean="0"/>
              <a:t> </a:t>
            </a:r>
            <a:r>
              <a:rPr lang="ru-RU" b="1" dirty="0" err="1" smtClean="0"/>
              <a:t>програму</a:t>
            </a:r>
            <a:r>
              <a:rPr lang="ru-RU" b="1" dirty="0" smtClean="0"/>
              <a:t> </a:t>
            </a:r>
            <a:r>
              <a:rPr lang="ru-RU" b="1" dirty="0" err="1" smtClean="0"/>
              <a:t>адаптації</a:t>
            </a:r>
            <a:r>
              <a:rPr lang="ru-RU" dirty="0" smtClean="0"/>
              <a:t> на 4–5 </a:t>
            </a:r>
            <a:r>
              <a:rPr lang="ru-RU" dirty="0" err="1" smtClean="0"/>
              <a:t>днів</a:t>
            </a:r>
            <a:r>
              <a:rPr lang="ru-RU" dirty="0" smtClean="0"/>
              <a:t>, яка </a:t>
            </a:r>
            <a:r>
              <a:rPr lang="ru-RU" dirty="0" err="1" smtClean="0"/>
              <a:t>включатиме</a:t>
            </a:r>
            <a:r>
              <a:rPr lang="ru-R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Знайомство</a:t>
            </a:r>
            <a:r>
              <a:rPr lang="ru-RU" dirty="0" smtClean="0"/>
              <a:t> з </a:t>
            </a:r>
            <a:r>
              <a:rPr lang="ru-RU" dirty="0" err="1" smtClean="0"/>
              <a:t>компанією</a:t>
            </a:r>
            <a:r>
              <a:rPr lang="ru-RU" dirty="0" smtClean="0"/>
              <a:t>, командою, продуктом та </a:t>
            </a:r>
            <a:r>
              <a:rPr lang="ru-RU" dirty="0" err="1" smtClean="0"/>
              <a:t>внутрішніми</a:t>
            </a:r>
            <a:r>
              <a:rPr lang="ru-RU" dirty="0" smtClean="0"/>
              <a:t> </a:t>
            </a:r>
            <a:r>
              <a:rPr lang="ru-RU" dirty="0" err="1" smtClean="0"/>
              <a:t>процесами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(</a:t>
            </a:r>
            <a:r>
              <a:rPr lang="ru-RU" dirty="0" err="1" smtClean="0"/>
              <a:t>скрипти</a:t>
            </a:r>
            <a:r>
              <a:rPr lang="ru-RU" dirty="0" smtClean="0"/>
              <a:t>, </a:t>
            </a:r>
            <a:r>
              <a:rPr lang="ru-RU" dirty="0" err="1" smtClean="0"/>
              <a:t>регламенти</a:t>
            </a:r>
            <a:r>
              <a:rPr lang="ru-RU" dirty="0" smtClean="0"/>
              <a:t>, </a:t>
            </a:r>
            <a:r>
              <a:rPr lang="ru-RU" dirty="0" err="1" smtClean="0"/>
              <a:t>відео</a:t>
            </a:r>
            <a:r>
              <a:rPr lang="ru-RU" dirty="0" smtClean="0"/>
              <a:t>,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  <a:r>
              <a:rPr lang="ru-RU" dirty="0" err="1" smtClean="0"/>
              <a:t>навчання</a:t>
            </a:r>
            <a:r>
              <a:rPr lang="ru-RU" dirty="0" smtClean="0"/>
              <a:t> з </a:t>
            </a:r>
            <a:r>
              <a:rPr lang="ru-RU" dirty="0" err="1" smtClean="0"/>
              <a:t>продажів</a:t>
            </a:r>
            <a:r>
              <a:rPr lang="ru-RU" dirty="0" smtClean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Щоденні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з </a:t>
            </a:r>
            <a:r>
              <a:rPr lang="ru-RU" dirty="0" err="1" smtClean="0"/>
              <a:t>дедлайнами</a:t>
            </a:r>
            <a:r>
              <a:rPr lang="ru-RU" dirty="0" smtClean="0"/>
              <a:t> та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звіти</a:t>
            </a:r>
            <a:r>
              <a:rPr lang="ru-RU" dirty="0" smtClean="0"/>
              <a:t> для </a:t>
            </a:r>
            <a:r>
              <a:rPr lang="ru-RU" dirty="0" err="1" smtClean="0"/>
              <a:t>перевірки</a:t>
            </a:r>
            <a:r>
              <a:rPr lang="ru-RU" dirty="0" smtClean="0"/>
              <a:t> </a:t>
            </a:r>
            <a:r>
              <a:rPr lang="ru-RU" dirty="0" err="1" smtClean="0"/>
              <a:t>засвоєного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Тестові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міні-презентації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продукту;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Підключення</a:t>
            </a:r>
            <a:r>
              <a:rPr lang="ru-RU" dirty="0" smtClean="0"/>
              <a:t> до </a:t>
            </a:r>
            <a:r>
              <a:rPr lang="ru-RU" dirty="0" err="1" smtClean="0"/>
              <a:t>дзвінків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листування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з 3–4 дня </a:t>
            </a:r>
            <a:r>
              <a:rPr lang="ru-RU" dirty="0" err="1" smtClean="0"/>
              <a:t>стажування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базових</a:t>
            </a:r>
            <a:r>
              <a:rPr lang="ru-RU" dirty="0" smtClean="0"/>
              <a:t> </a:t>
            </a:r>
            <a:r>
              <a:rPr lang="en-US" dirty="0" smtClean="0"/>
              <a:t>KPI </a:t>
            </a:r>
            <a:r>
              <a:rPr lang="ru-RU" dirty="0" smtClean="0"/>
              <a:t>з </a:t>
            </a:r>
            <a:r>
              <a:rPr lang="ru-RU" dirty="0" err="1" smtClean="0"/>
              <a:t>першого</a:t>
            </a:r>
            <a:r>
              <a:rPr lang="ru-RU" dirty="0" smtClean="0"/>
              <a:t> дня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новачку</a:t>
            </a:r>
            <a:r>
              <a:rPr lang="ru-RU" dirty="0" smtClean="0"/>
              <a:t> </a:t>
            </a:r>
            <a:r>
              <a:rPr lang="ru-RU" dirty="0" err="1" smtClean="0"/>
              <a:t>впевненість</a:t>
            </a:r>
            <a:r>
              <a:rPr lang="ru-RU" dirty="0" smtClean="0"/>
              <a:t> і структуру;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знімає</a:t>
            </a:r>
            <a:r>
              <a:rPr lang="ru-RU" dirty="0" smtClean="0"/>
              <a:t> </a:t>
            </a:r>
            <a:r>
              <a:rPr lang="ru-RU" dirty="0" err="1" smtClean="0"/>
              <a:t>зайві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та </a:t>
            </a:r>
            <a:r>
              <a:rPr lang="ru-RU" dirty="0" err="1" smtClean="0"/>
              <a:t>сумніви</a:t>
            </a:r>
            <a:r>
              <a:rPr lang="ru-RU" dirty="0" smtClean="0"/>
              <a:t> на </a:t>
            </a:r>
            <a:r>
              <a:rPr lang="ru-RU" dirty="0" err="1" smtClean="0"/>
              <a:t>старті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економить</a:t>
            </a:r>
            <a:r>
              <a:rPr lang="ru-RU" dirty="0" smtClean="0"/>
              <a:t> час </a:t>
            </a:r>
            <a:r>
              <a:rPr lang="ru-RU" dirty="0" err="1" smtClean="0"/>
              <a:t>керівника</a:t>
            </a:r>
            <a:r>
              <a:rPr lang="ru-RU" dirty="0" smtClean="0"/>
              <a:t> (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та алгоритм </a:t>
            </a:r>
            <a:r>
              <a:rPr lang="ru-RU" dirty="0" err="1" smtClean="0"/>
              <a:t>дій</a:t>
            </a:r>
            <a:r>
              <a:rPr lang="ru-RU" dirty="0" smtClean="0"/>
              <a:t> </a:t>
            </a:r>
            <a:r>
              <a:rPr lang="ru-RU" dirty="0" err="1" smtClean="0"/>
              <a:t>прописані</a:t>
            </a:r>
            <a:r>
              <a:rPr lang="ru-RU" dirty="0" smtClean="0"/>
              <a:t> в </a:t>
            </a:r>
            <a:r>
              <a:rPr lang="ru-RU" dirty="0" err="1" smtClean="0"/>
              <a:t>плані</a:t>
            </a:r>
            <a:r>
              <a:rPr lang="ru-RU" dirty="0" smtClean="0"/>
              <a:t> </a:t>
            </a:r>
            <a:r>
              <a:rPr lang="ru-RU" dirty="0" err="1" smtClean="0"/>
              <a:t>адаптації</a:t>
            </a:r>
            <a:r>
              <a:rPr lang="ru-RU" dirty="0" smtClean="0"/>
              <a:t>) та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плинність</a:t>
            </a:r>
            <a:r>
              <a:rPr lang="ru-RU" dirty="0" smtClean="0"/>
              <a:t> </a:t>
            </a:r>
            <a:r>
              <a:rPr lang="ru-RU" dirty="0" err="1" smtClean="0"/>
              <a:t>кадрів</a:t>
            </a:r>
            <a:r>
              <a:rPr lang="ru-RU" dirty="0" smtClean="0"/>
              <a:t> у </a:t>
            </a:r>
            <a:r>
              <a:rPr lang="ru-RU" dirty="0" err="1" smtClean="0"/>
              <a:t>відділі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23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439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Крок</a:t>
            </a:r>
            <a:r>
              <a:rPr lang="ru-RU" b="1" dirty="0" smtClean="0"/>
              <a:t> 7. </a:t>
            </a:r>
            <a:r>
              <a:rPr lang="ru-RU" b="1" dirty="0" err="1" smtClean="0"/>
              <a:t>Впровадити</a:t>
            </a:r>
            <a:r>
              <a:rPr lang="ru-RU" b="1" dirty="0" smtClean="0"/>
              <a:t> систему найму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простих</a:t>
            </a:r>
            <a:r>
              <a:rPr lang="ru-RU" b="1" dirty="0" smtClean="0"/>
              <a:t> </a:t>
            </a:r>
            <a:r>
              <a:rPr lang="ru-RU" b="1" dirty="0" err="1" smtClean="0"/>
              <a:t>практичних</a:t>
            </a:r>
            <a:r>
              <a:rPr lang="ru-RU" b="1" dirty="0" smtClean="0"/>
              <a:t> </a:t>
            </a:r>
            <a:r>
              <a:rPr lang="ru-RU" b="1" dirty="0" err="1" smtClean="0"/>
              <a:t>порад</a:t>
            </a:r>
            <a:endParaRPr lang="ru-RU" b="1" dirty="0" smtClean="0"/>
          </a:p>
          <a:p>
            <a:r>
              <a:rPr lang="ru-RU" b="1" dirty="0" smtClean="0"/>
              <a:t>1. </a:t>
            </a:r>
            <a:r>
              <a:rPr lang="ru-RU" b="1" dirty="0" err="1" smtClean="0"/>
              <a:t>Формування</a:t>
            </a:r>
            <a:r>
              <a:rPr lang="ru-RU" b="1" dirty="0" smtClean="0"/>
              <a:t> </a:t>
            </a:r>
            <a:r>
              <a:rPr lang="ru-RU" b="1" dirty="0" err="1" smtClean="0"/>
              <a:t>привабливої</a:t>
            </a:r>
            <a:r>
              <a:rPr lang="ru-RU" b="1" dirty="0" smtClean="0"/>
              <a:t> </a:t>
            </a:r>
            <a:r>
              <a:rPr lang="ru-RU" b="1" dirty="0" err="1" smtClean="0"/>
              <a:t>вакансії</a:t>
            </a:r>
            <a:endParaRPr lang="ru-RU" dirty="0" smtClean="0"/>
          </a:p>
          <a:p>
            <a:r>
              <a:rPr lang="ru-RU" b="1" dirty="0" err="1" smtClean="0"/>
              <a:t>Опис</a:t>
            </a:r>
            <a:r>
              <a:rPr lang="ru-RU" b="1" dirty="0" smtClean="0"/>
              <a:t> </a:t>
            </a:r>
            <a:r>
              <a:rPr lang="ru-RU" b="1" dirty="0" err="1" smtClean="0"/>
              <a:t>вакансії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перша точка контакту з </a:t>
            </a:r>
            <a:r>
              <a:rPr lang="ru-RU" dirty="0" err="1" smtClean="0"/>
              <a:t>потенційним</a:t>
            </a:r>
            <a:r>
              <a:rPr lang="ru-RU" dirty="0" smtClean="0"/>
              <a:t> кандидатом. Вона </a:t>
            </a:r>
            <a:r>
              <a:rPr lang="ru-RU" dirty="0" err="1" smtClean="0"/>
              <a:t>має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інформувати</a:t>
            </a:r>
            <a:r>
              <a:rPr lang="ru-RU" dirty="0" smtClean="0"/>
              <a:t>, а й </a:t>
            </a:r>
            <a:r>
              <a:rPr lang="ru-RU" dirty="0" err="1" smtClean="0"/>
              <a:t>мотивувати</a:t>
            </a:r>
            <a:r>
              <a:rPr lang="ru-RU" dirty="0" smtClean="0"/>
              <a:t> </a:t>
            </a:r>
            <a:r>
              <a:rPr lang="ru-RU" dirty="0" err="1" smtClean="0"/>
              <a:t>податися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подати </a:t>
            </a:r>
            <a:r>
              <a:rPr lang="ru-RU" dirty="0" err="1" smtClean="0"/>
              <a:t>пропозицію</a:t>
            </a:r>
            <a:r>
              <a:rPr lang="ru-RU" dirty="0" smtClean="0"/>
              <a:t> як </a:t>
            </a:r>
            <a:r>
              <a:rPr lang="ru-RU" dirty="0" err="1" smtClean="0"/>
              <a:t>можливість</a:t>
            </a:r>
            <a:r>
              <a:rPr lang="ru-RU" dirty="0" smtClean="0"/>
              <a:t> —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чітким</a:t>
            </a:r>
            <a:r>
              <a:rPr lang="ru-RU" dirty="0" smtClean="0"/>
              <a:t> акцентом на </a:t>
            </a:r>
            <a:r>
              <a:rPr lang="ru-RU" dirty="0" err="1" smtClean="0"/>
              <a:t>перевагах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можливостях</a:t>
            </a:r>
            <a:r>
              <a:rPr lang="ru-RU" dirty="0" smtClean="0"/>
              <a:t> </a:t>
            </a:r>
            <a:r>
              <a:rPr lang="ru-RU" dirty="0" err="1" smtClean="0"/>
              <a:t>професійного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та </a:t>
            </a:r>
            <a:r>
              <a:rPr lang="ru-RU" dirty="0" err="1" smtClean="0"/>
              <a:t>фінансовому</a:t>
            </a:r>
            <a:r>
              <a:rPr lang="ru-RU" dirty="0" smtClean="0"/>
              <a:t> </a:t>
            </a:r>
            <a:r>
              <a:rPr lang="ru-RU" dirty="0" err="1" smtClean="0"/>
              <a:t>зростанні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персоналізоване</a:t>
            </a:r>
            <a:r>
              <a:rPr lang="ru-RU" dirty="0" smtClean="0"/>
              <a:t> </a:t>
            </a:r>
            <a:r>
              <a:rPr lang="ru-RU" dirty="0" err="1" smtClean="0"/>
              <a:t>звернення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керівника</a:t>
            </a:r>
            <a:r>
              <a:rPr lang="ru-RU" dirty="0" smtClean="0"/>
              <a:t> </a:t>
            </a:r>
            <a:r>
              <a:rPr lang="ru-RU" dirty="0" err="1" smtClean="0"/>
              <a:t>напряму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відкритості</a:t>
            </a:r>
            <a:r>
              <a:rPr lang="ru-RU" dirty="0" smtClean="0"/>
              <a:t> та </a:t>
            </a:r>
            <a:r>
              <a:rPr lang="ru-RU" dirty="0" err="1" smtClean="0"/>
              <a:t>залученості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Успішна</a:t>
            </a:r>
            <a:r>
              <a:rPr lang="ru-RU" dirty="0" smtClean="0"/>
              <a:t> </a:t>
            </a:r>
            <a:r>
              <a:rPr lang="ru-RU" dirty="0" err="1" smtClean="0"/>
              <a:t>вакансія</a:t>
            </a:r>
            <a:r>
              <a:rPr lang="ru-RU" dirty="0" smtClean="0"/>
              <a:t> — та, яка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демонструє</a:t>
            </a:r>
            <a:r>
              <a:rPr lang="ru-RU" dirty="0" smtClean="0"/>
              <a:t> </a:t>
            </a:r>
            <a:r>
              <a:rPr lang="ru-RU" dirty="0" err="1" smtClean="0"/>
              <a:t>унікальність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описує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та </a:t>
            </a:r>
            <a:r>
              <a:rPr lang="ru-RU" dirty="0" err="1" smtClean="0"/>
              <a:t>очікування</a:t>
            </a:r>
            <a:r>
              <a:rPr lang="ru-RU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типових</a:t>
            </a:r>
            <a:r>
              <a:rPr lang="ru-RU" dirty="0" smtClean="0"/>
              <a:t> </a:t>
            </a:r>
            <a:r>
              <a:rPr lang="ru-RU" dirty="0" err="1" smtClean="0"/>
              <a:t>шаблонних</a:t>
            </a:r>
            <a:r>
              <a:rPr lang="ru-RU" dirty="0" smtClean="0"/>
              <a:t> </a:t>
            </a:r>
            <a:r>
              <a:rPr lang="ru-RU" dirty="0" err="1" smtClean="0"/>
              <a:t>оголошень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Приваблива</a:t>
            </a:r>
            <a:r>
              <a:rPr lang="ru-RU" dirty="0" smtClean="0"/>
              <a:t> </a:t>
            </a:r>
            <a:r>
              <a:rPr lang="ru-RU" dirty="0" err="1" smtClean="0"/>
              <a:t>вакансія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шанси</a:t>
            </a:r>
            <a:r>
              <a:rPr lang="ru-RU" dirty="0" smtClean="0"/>
              <a:t> </a:t>
            </a:r>
            <a:r>
              <a:rPr lang="ru-RU" dirty="0" err="1" smtClean="0"/>
              <a:t>привернути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сильного кандидата </a:t>
            </a:r>
            <a:r>
              <a:rPr lang="ru-RU" dirty="0" err="1" smtClean="0"/>
              <a:t>саме</a:t>
            </a:r>
            <a:r>
              <a:rPr lang="ru-RU" dirty="0" smtClean="0"/>
              <a:t> до </a:t>
            </a:r>
            <a:r>
              <a:rPr lang="ru-RU" dirty="0" err="1" smtClean="0"/>
              <a:t>вашої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Підвищуємо</a:t>
            </a:r>
            <a:r>
              <a:rPr lang="ru-RU" b="1" dirty="0" smtClean="0"/>
              <a:t> </a:t>
            </a:r>
            <a:r>
              <a:rPr lang="ru-RU" b="1" dirty="0" err="1" smtClean="0"/>
              <a:t>видимість</a:t>
            </a:r>
            <a:r>
              <a:rPr lang="ru-RU" b="1" dirty="0" smtClean="0"/>
              <a:t> </a:t>
            </a:r>
            <a:r>
              <a:rPr lang="ru-RU" b="1" dirty="0" err="1" smtClean="0"/>
              <a:t>вакансії</a:t>
            </a:r>
            <a:endParaRPr lang="ru-RU" dirty="0" smtClean="0"/>
          </a:p>
          <a:p>
            <a:r>
              <a:rPr lang="ru-RU" dirty="0" smtClean="0"/>
              <a:t>На ринку з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конкуренцією</a:t>
            </a:r>
            <a:r>
              <a:rPr lang="ru-RU" dirty="0" smtClean="0"/>
              <a:t> </a:t>
            </a:r>
            <a:r>
              <a:rPr lang="ru-RU" dirty="0" err="1" smtClean="0"/>
              <a:t>стандартне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часто не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бажаного</a:t>
            </a:r>
            <a:r>
              <a:rPr lang="ru-RU" dirty="0" smtClean="0"/>
              <a:t> результату.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відгуків</a:t>
            </a:r>
            <a:r>
              <a:rPr lang="ru-RU" dirty="0" smtClean="0"/>
              <a:t>,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“</a:t>
            </a:r>
            <a:r>
              <a:rPr lang="ru-RU" dirty="0" err="1" smtClean="0"/>
              <a:t>гарячі</a:t>
            </a:r>
            <a:r>
              <a:rPr lang="ru-RU" dirty="0" smtClean="0"/>
              <a:t>” </a:t>
            </a:r>
            <a:r>
              <a:rPr lang="ru-RU" dirty="0" err="1" smtClean="0"/>
              <a:t>вакансії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вашій</a:t>
            </a:r>
            <a:r>
              <a:rPr lang="ru-RU" dirty="0" smtClean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 </a:t>
            </a:r>
            <a:r>
              <a:rPr lang="ru-RU" dirty="0" err="1" smtClean="0"/>
              <a:t>залишатися</a:t>
            </a:r>
            <a:r>
              <a:rPr lang="ru-RU" dirty="0" smtClean="0"/>
              <a:t>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. </a:t>
            </a:r>
            <a:r>
              <a:rPr lang="ru-RU" dirty="0" err="1" smtClean="0"/>
              <a:t>Аналогічно</a:t>
            </a:r>
            <a:r>
              <a:rPr lang="ru-RU" dirty="0" smtClean="0"/>
              <a:t> до “</a:t>
            </a:r>
            <a:r>
              <a:rPr lang="ru-RU" dirty="0" err="1" smtClean="0"/>
              <a:t>ефекту</a:t>
            </a:r>
            <a:r>
              <a:rPr lang="ru-RU" dirty="0" smtClean="0"/>
              <a:t> </a:t>
            </a:r>
            <a:r>
              <a:rPr lang="en-US" dirty="0" smtClean="0"/>
              <a:t>Google”, </a:t>
            </a:r>
            <a:r>
              <a:rPr lang="ru-RU" dirty="0" err="1" smtClean="0"/>
              <a:t>кандидати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переглядають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2–3 </a:t>
            </a:r>
            <a:r>
              <a:rPr lang="ru-RU" dirty="0" err="1" smtClean="0"/>
              <a:t>сторінок</a:t>
            </a:r>
            <a:r>
              <a:rPr lang="ru-RU" dirty="0" smtClean="0"/>
              <a:t>, тому </a:t>
            </a:r>
            <a:r>
              <a:rPr lang="ru-RU" dirty="0" err="1" smtClean="0"/>
              <a:t>видимість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відгуків</a:t>
            </a:r>
            <a:r>
              <a:rPr lang="ru-RU" dirty="0" smtClean="0"/>
              <a:t> і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3. </a:t>
            </a:r>
            <a:r>
              <a:rPr lang="ru-RU" b="1" dirty="0" err="1" smtClean="0"/>
              <a:t>Масовий</a:t>
            </a:r>
            <a:r>
              <a:rPr lang="ru-RU" b="1" dirty="0" smtClean="0"/>
              <a:t> </a:t>
            </a:r>
            <a:r>
              <a:rPr lang="ru-RU" b="1" dirty="0" err="1" smtClean="0"/>
              <a:t>скринінг</a:t>
            </a:r>
            <a:r>
              <a:rPr lang="ru-RU" b="1" dirty="0" smtClean="0"/>
              <a:t> </a:t>
            </a:r>
            <a:r>
              <a:rPr lang="ru-RU" b="1" dirty="0" err="1" smtClean="0"/>
              <a:t>кандидатів</a:t>
            </a:r>
            <a:endParaRPr lang="ru-RU" dirty="0" smtClean="0"/>
          </a:p>
          <a:p>
            <a:r>
              <a:rPr lang="ru-RU" b="1" dirty="0" smtClean="0"/>
              <a:t>На </a:t>
            </a:r>
            <a:r>
              <a:rPr lang="ru-RU" b="1" dirty="0" err="1" smtClean="0"/>
              <a:t>етапі</a:t>
            </a:r>
            <a:r>
              <a:rPr lang="ru-RU" b="1" dirty="0" smtClean="0"/>
              <a:t> </a:t>
            </a:r>
            <a:r>
              <a:rPr lang="ru-RU" b="1" dirty="0" err="1" smtClean="0"/>
              <a:t>первинного</a:t>
            </a:r>
            <a:r>
              <a:rPr lang="ru-RU" b="1" dirty="0" smtClean="0"/>
              <a:t> </a:t>
            </a:r>
            <a:r>
              <a:rPr lang="ru-RU" b="1" dirty="0" err="1" smtClean="0"/>
              <a:t>відбору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не </a:t>
            </a:r>
            <a:r>
              <a:rPr lang="ru-RU" dirty="0" err="1" smtClean="0"/>
              <a:t>звужувати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до “</a:t>
            </a:r>
            <a:r>
              <a:rPr lang="ru-RU" dirty="0" err="1" smtClean="0"/>
              <a:t>ідеальних</a:t>
            </a:r>
            <a:r>
              <a:rPr lang="ru-RU" dirty="0" smtClean="0"/>
              <a:t>” резюме. Практика </a:t>
            </a:r>
            <a:r>
              <a:rPr lang="ru-RU" dirty="0" err="1" smtClean="0"/>
              <a:t>показує</a:t>
            </a:r>
            <a:r>
              <a:rPr lang="ru-RU" dirty="0" smtClean="0"/>
              <a:t>: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привабливість</a:t>
            </a:r>
            <a:r>
              <a:rPr lang="ru-RU" dirty="0" smtClean="0"/>
              <a:t> </a:t>
            </a:r>
            <a:r>
              <a:rPr lang="en-US" dirty="0" smtClean="0"/>
              <a:t>CV </a:t>
            </a:r>
            <a:r>
              <a:rPr lang="ru-RU" dirty="0" smtClean="0"/>
              <a:t>не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корелює</a:t>
            </a:r>
            <a:r>
              <a:rPr lang="ru-RU" dirty="0" smtClean="0"/>
              <a:t> з </a:t>
            </a:r>
            <a:r>
              <a:rPr lang="ru-RU" dirty="0" err="1" smtClean="0"/>
              <a:t>реальними</a:t>
            </a:r>
            <a:r>
              <a:rPr lang="ru-RU" dirty="0" smtClean="0"/>
              <a:t> </a:t>
            </a:r>
            <a:r>
              <a:rPr lang="ru-RU" dirty="0" err="1" smtClean="0"/>
              <a:t>навичками</a:t>
            </a:r>
            <a:r>
              <a:rPr lang="ru-RU" dirty="0" smtClean="0"/>
              <a:t> та </a:t>
            </a:r>
            <a:r>
              <a:rPr lang="ru-RU" dirty="0" err="1" smtClean="0"/>
              <a:t>мотивацією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Задача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етапу</a:t>
            </a:r>
            <a:r>
              <a:rPr lang="ru-RU" dirty="0" smtClean="0"/>
              <a:t> — </a:t>
            </a:r>
            <a:r>
              <a:rPr lang="ru-RU" dirty="0" err="1" smtClean="0"/>
              <a:t>зібрати</a:t>
            </a:r>
            <a:r>
              <a:rPr lang="ru-RU" dirty="0" smtClean="0"/>
              <a:t>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ширше</a:t>
            </a:r>
            <a:r>
              <a:rPr lang="ru-RU" dirty="0" smtClean="0"/>
              <a:t> коло </a:t>
            </a:r>
            <a:r>
              <a:rPr lang="ru-RU" dirty="0" err="1" smtClean="0"/>
              <a:t>потенційно</a:t>
            </a:r>
            <a:r>
              <a:rPr lang="ru-RU" dirty="0" smtClean="0"/>
              <a:t> </a:t>
            </a:r>
            <a:r>
              <a:rPr lang="ru-RU" dirty="0" err="1" smtClean="0"/>
              <a:t>релевантних</a:t>
            </a:r>
            <a:r>
              <a:rPr lang="ru-RU" dirty="0" smtClean="0"/>
              <a:t> </a:t>
            </a:r>
            <a:r>
              <a:rPr lang="ru-RU" dirty="0" err="1" smtClean="0"/>
              <a:t>кандидатів</a:t>
            </a:r>
            <a:r>
              <a:rPr lang="ru-RU" dirty="0" smtClean="0"/>
              <a:t>. Чим </a:t>
            </a:r>
            <a:r>
              <a:rPr lang="ru-RU" dirty="0" err="1" smtClean="0"/>
              <a:t>більший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шанси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того,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впишеться</a:t>
            </a:r>
            <a:r>
              <a:rPr lang="ru-RU" dirty="0" smtClean="0"/>
              <a:t> в команду за </a:t>
            </a:r>
            <a:r>
              <a:rPr lang="ru-RU" dirty="0" err="1" smtClean="0"/>
              <a:t>цінностями</a:t>
            </a:r>
            <a:r>
              <a:rPr lang="ru-RU" dirty="0" smtClean="0"/>
              <a:t> та результатами.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8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3" y="0"/>
            <a:ext cx="120874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Проведення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групової</a:t>
            </a:r>
            <a:r>
              <a:rPr lang="ru-RU" b="1" dirty="0" smtClean="0"/>
              <a:t> </a:t>
            </a:r>
            <a:r>
              <a:rPr lang="ru-RU" b="1" dirty="0" err="1" smtClean="0"/>
              <a:t>співбесіди</a:t>
            </a:r>
            <a:endParaRPr lang="ru-RU" dirty="0" smtClean="0"/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одного </a:t>
            </a:r>
            <a:r>
              <a:rPr lang="ru-RU" dirty="0" err="1" smtClean="0"/>
              <a:t>ефективного</a:t>
            </a:r>
            <a:r>
              <a:rPr lang="ru-RU" dirty="0" smtClean="0"/>
              <a:t> менеджера з продажу, </a:t>
            </a:r>
            <a:r>
              <a:rPr lang="ru-RU" dirty="0" err="1" smtClean="0"/>
              <a:t>зазвичай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поспілкуватися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з 30 кандидатами.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індивідуальні</a:t>
            </a:r>
            <a:r>
              <a:rPr lang="ru-RU" dirty="0" smtClean="0"/>
              <a:t> </a:t>
            </a:r>
            <a:r>
              <a:rPr lang="ru-RU" dirty="0" err="1" smtClean="0"/>
              <a:t>співбесіди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щонайменше</a:t>
            </a:r>
            <a:r>
              <a:rPr lang="ru-RU" dirty="0" smtClean="0"/>
              <a:t> 15 годин </a:t>
            </a:r>
            <a:r>
              <a:rPr lang="ru-RU" dirty="0" err="1" smtClean="0"/>
              <a:t>роботи</a:t>
            </a:r>
            <a:r>
              <a:rPr lang="ru-RU" dirty="0" smtClean="0"/>
              <a:t> — по 30 </a:t>
            </a:r>
            <a:r>
              <a:rPr lang="ru-RU" dirty="0" err="1" smtClean="0"/>
              <a:t>хвилин</a:t>
            </a:r>
            <a:r>
              <a:rPr lang="ru-RU" dirty="0" smtClean="0"/>
              <a:t> на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розмову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Групова</a:t>
            </a:r>
            <a:r>
              <a:rPr lang="ru-RU" dirty="0" smtClean="0"/>
              <a:t> форма </a:t>
            </a:r>
            <a:r>
              <a:rPr lang="ru-RU" dirty="0" err="1" smtClean="0"/>
              <a:t>співбесіди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оптимізувати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: </a:t>
            </a:r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10+-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кандидатів</a:t>
            </a:r>
            <a:r>
              <a:rPr lang="ru-RU" dirty="0" smtClean="0"/>
              <a:t> за 1 годину, не </a:t>
            </a:r>
            <a:r>
              <a:rPr lang="ru-RU" dirty="0" err="1" smtClean="0"/>
              <a:t>втрачаючи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відбору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економить</a:t>
            </a:r>
            <a:r>
              <a:rPr lang="ru-RU" dirty="0" smtClean="0"/>
              <a:t> час,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динаміку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і </a:t>
            </a:r>
            <a:r>
              <a:rPr lang="ru-RU" dirty="0" err="1" smtClean="0"/>
              <a:t>швидше</a:t>
            </a:r>
            <a:r>
              <a:rPr lang="ru-RU" dirty="0" smtClean="0"/>
              <a:t> </a:t>
            </a:r>
            <a:r>
              <a:rPr lang="ru-RU" dirty="0" err="1" smtClean="0"/>
              <a:t>виокремити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за </a:t>
            </a:r>
            <a:r>
              <a:rPr lang="ru-RU" dirty="0" err="1" smtClean="0"/>
              <a:t>енергією</a:t>
            </a:r>
            <a:r>
              <a:rPr lang="ru-RU" dirty="0" smtClean="0"/>
              <a:t>, стилем </a:t>
            </a:r>
            <a:r>
              <a:rPr lang="ru-RU" dirty="0" err="1" smtClean="0"/>
              <a:t>комунікації</a:t>
            </a:r>
            <a:r>
              <a:rPr lang="ru-RU" dirty="0" smtClean="0"/>
              <a:t> та </a:t>
            </a:r>
            <a:r>
              <a:rPr lang="ru-RU" dirty="0" err="1" smtClean="0"/>
              <a:t>мотивацією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8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120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моделі</a:t>
            </a:r>
            <a:r>
              <a:rPr lang="ru-RU" b="1" dirty="0" smtClean="0"/>
              <a:t> </a:t>
            </a:r>
            <a:r>
              <a:rPr lang="ru-RU" b="1" dirty="0" err="1" smtClean="0"/>
              <a:t>структури</a:t>
            </a:r>
            <a:r>
              <a:rPr lang="ru-RU" b="1" dirty="0" smtClean="0"/>
              <a:t> </a:t>
            </a:r>
            <a:r>
              <a:rPr lang="ru-RU" b="1" dirty="0" err="1" smtClean="0"/>
              <a:t>відділів</a:t>
            </a:r>
            <a:r>
              <a:rPr lang="ru-RU" b="1" dirty="0" smtClean="0"/>
              <a:t> </a:t>
            </a:r>
            <a:r>
              <a:rPr lang="ru-RU" b="1" dirty="0" err="1" smtClean="0"/>
              <a:t>продажів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469" y="809898"/>
            <a:ext cx="9753600" cy="58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1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0" y="0"/>
            <a:ext cx="1204830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Класична</a:t>
            </a:r>
            <a:r>
              <a:rPr lang="ru-RU" b="1" dirty="0" smtClean="0"/>
              <a:t> структура,</a:t>
            </a:r>
            <a:r>
              <a:rPr lang="ru-RU" dirty="0" smtClean="0"/>
              <a:t> за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ведуть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контакту до </a:t>
            </a:r>
            <a:r>
              <a:rPr lang="ru-RU" dirty="0" err="1" smtClean="0"/>
              <a:t>закриття</a:t>
            </a:r>
            <a:r>
              <a:rPr lang="ru-RU" dirty="0" smtClean="0"/>
              <a:t> угоди.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виглядає</a:t>
            </a:r>
            <a:r>
              <a:rPr lang="ru-RU" dirty="0" smtClean="0"/>
              <a:t> </a:t>
            </a:r>
            <a:r>
              <a:rPr lang="ru-RU" dirty="0" err="1" smtClean="0"/>
              <a:t>наступним</a:t>
            </a:r>
            <a:r>
              <a:rPr lang="ru-RU" dirty="0" smtClean="0"/>
              <a:t> чином:</a:t>
            </a:r>
          </a:p>
          <a:p>
            <a:r>
              <a:rPr lang="ru-RU" b="1" dirty="0" err="1" smtClean="0"/>
              <a:t>Керівник</a:t>
            </a:r>
            <a:r>
              <a:rPr lang="ru-RU" b="1" dirty="0" smtClean="0"/>
              <a:t> </a:t>
            </a:r>
            <a:r>
              <a:rPr lang="ru-RU" b="1" dirty="0" err="1" smtClean="0"/>
              <a:t>відділу</a:t>
            </a:r>
            <a:r>
              <a:rPr lang="ru-RU" b="1" dirty="0" smtClean="0"/>
              <a:t> </a:t>
            </a:r>
            <a:r>
              <a:rPr lang="ru-RU" b="1" dirty="0" err="1" smtClean="0"/>
              <a:t>продажів</a:t>
            </a:r>
            <a:r>
              <a:rPr lang="ru-RU" dirty="0" smtClean="0"/>
              <a:t> – </a:t>
            </a:r>
            <a:r>
              <a:rPr lang="ru-RU" dirty="0" err="1" smtClean="0"/>
              <a:t>відповідає</a:t>
            </a:r>
            <a:r>
              <a:rPr lang="ru-RU" dirty="0" smtClean="0"/>
              <a:t> за </a:t>
            </a:r>
            <a:r>
              <a:rPr lang="ru-RU" dirty="0" err="1" smtClean="0"/>
              <a:t>стратегію</a:t>
            </a:r>
            <a:r>
              <a:rPr lang="ru-RU" dirty="0" smtClean="0"/>
              <a:t>, </a:t>
            </a:r>
            <a:r>
              <a:rPr lang="en-US" dirty="0" smtClean="0"/>
              <a:t>KPI, </a:t>
            </a:r>
            <a:r>
              <a:rPr lang="ru-RU" dirty="0" err="1" smtClean="0"/>
              <a:t>управління</a:t>
            </a:r>
            <a:r>
              <a:rPr lang="ru-RU" dirty="0" smtClean="0"/>
              <a:t> командою.</a:t>
            </a:r>
          </a:p>
          <a:p>
            <a:r>
              <a:rPr lang="ru-RU" b="1" dirty="0" err="1" smtClean="0"/>
              <a:t>Менеджери</a:t>
            </a:r>
            <a:r>
              <a:rPr lang="ru-RU" b="1" dirty="0" smtClean="0"/>
              <a:t> з </a:t>
            </a:r>
            <a:r>
              <a:rPr lang="ru-RU" b="1" dirty="0" err="1" smtClean="0"/>
              <a:t>продажів</a:t>
            </a:r>
            <a:r>
              <a:rPr lang="ru-RU" dirty="0" smtClean="0"/>
              <a:t> –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займаються</a:t>
            </a:r>
            <a:r>
              <a:rPr lang="ru-RU" dirty="0" smtClean="0"/>
              <a:t> </a:t>
            </a:r>
            <a:r>
              <a:rPr lang="ru-RU" dirty="0" err="1" smtClean="0"/>
              <a:t>пошуком</a:t>
            </a:r>
            <a:r>
              <a:rPr lang="ru-RU" dirty="0" smtClean="0"/>
              <a:t> і </a:t>
            </a:r>
            <a:r>
              <a:rPr lang="ru-RU" dirty="0" err="1" smtClean="0"/>
              <a:t>закриттям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Помічники</a:t>
            </a:r>
            <a:r>
              <a:rPr lang="ru-RU" b="1" dirty="0" smtClean="0"/>
              <a:t> </a:t>
            </a:r>
            <a:r>
              <a:rPr lang="ru-RU" b="1" dirty="0" err="1" smtClean="0"/>
              <a:t>менеджерів</a:t>
            </a:r>
            <a:r>
              <a:rPr lang="ru-RU" dirty="0" smtClean="0"/>
              <a:t> – </a:t>
            </a:r>
            <a:r>
              <a:rPr lang="ru-RU" dirty="0" err="1" smtClean="0"/>
              <a:t>обробляють</a:t>
            </a:r>
            <a:r>
              <a:rPr lang="ru-RU" dirty="0" smtClean="0"/>
              <a:t> </a:t>
            </a:r>
            <a:r>
              <a:rPr lang="ru-RU" dirty="0" err="1" smtClean="0"/>
              <a:t>вхідні</a:t>
            </a:r>
            <a:r>
              <a:rPr lang="ru-RU" dirty="0" smtClean="0"/>
              <a:t> </a:t>
            </a:r>
            <a:r>
              <a:rPr lang="ru-RU" dirty="0" err="1" smtClean="0"/>
              <a:t>запити</a:t>
            </a:r>
            <a:r>
              <a:rPr lang="ru-RU" dirty="0" smtClean="0"/>
              <a:t>, </a:t>
            </a:r>
            <a:r>
              <a:rPr lang="ru-RU" dirty="0" err="1" smtClean="0"/>
              <a:t>готують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Підходить</a:t>
            </a:r>
            <a:r>
              <a:rPr lang="ru-RU" dirty="0" smtClean="0"/>
              <a:t> для малого </a:t>
            </a:r>
            <a:r>
              <a:rPr lang="ru-RU" dirty="0" err="1" smtClean="0"/>
              <a:t>бізнесу</a:t>
            </a:r>
            <a:r>
              <a:rPr lang="ru-RU" dirty="0" smtClean="0"/>
              <a:t> з невеликою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. </a:t>
            </a:r>
            <a:r>
              <a:rPr lang="ru-RU" dirty="0" err="1" smtClean="0"/>
              <a:t>Мінусом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є те, </a:t>
            </a:r>
            <a:r>
              <a:rPr lang="ru-RU" dirty="0" err="1" smtClean="0"/>
              <a:t>що</a:t>
            </a:r>
            <a:r>
              <a:rPr lang="ru-RU" dirty="0" smtClean="0"/>
              <a:t> складно </a:t>
            </a:r>
            <a:r>
              <a:rPr lang="ru-RU" dirty="0" err="1" smtClean="0"/>
              <a:t>масштабувати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, </a:t>
            </a:r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витрачають</a:t>
            </a:r>
            <a:r>
              <a:rPr lang="ru-RU" dirty="0" smtClean="0"/>
              <a:t> час на </a:t>
            </a:r>
            <a:r>
              <a:rPr lang="ru-RU" dirty="0" err="1" smtClean="0"/>
              <a:t>неефективні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Розділена</a:t>
            </a:r>
            <a:r>
              <a:rPr lang="ru-RU" b="1" dirty="0" smtClean="0"/>
              <a:t> структура </a:t>
            </a:r>
            <a:r>
              <a:rPr lang="en-US" b="1" dirty="0" smtClean="0"/>
              <a:t>Hunt &amp; Farm (</a:t>
            </a:r>
            <a:r>
              <a:rPr lang="ru-RU" b="1" dirty="0" err="1" smtClean="0"/>
              <a:t>Мисливці&amp;Фермери</a:t>
            </a:r>
            <a:r>
              <a:rPr lang="ru-RU" b="1" dirty="0" smtClean="0"/>
              <a:t>)</a:t>
            </a:r>
            <a:endParaRPr lang="ru-RU" dirty="0" smtClean="0"/>
          </a:p>
          <a:p>
            <a:r>
              <a:rPr lang="ru-RU" dirty="0" smtClean="0"/>
              <a:t>Модель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при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спеціалісти</a:t>
            </a:r>
            <a:r>
              <a:rPr lang="ru-RU" dirty="0" smtClean="0"/>
              <a:t> </a:t>
            </a:r>
            <a:r>
              <a:rPr lang="ru-RU" dirty="0" err="1" smtClean="0"/>
              <a:t>залучають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(</a:t>
            </a:r>
            <a:r>
              <a:rPr lang="en-US" dirty="0" smtClean="0"/>
              <a:t>hunters), </a:t>
            </a:r>
            <a:r>
              <a:rPr lang="ru-RU" dirty="0" smtClean="0"/>
              <a:t>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постійними</a:t>
            </a:r>
            <a:r>
              <a:rPr lang="ru-RU" dirty="0" smtClean="0"/>
              <a:t> (</a:t>
            </a:r>
            <a:r>
              <a:rPr lang="en-US" dirty="0" smtClean="0"/>
              <a:t>farmers).</a:t>
            </a:r>
          </a:p>
          <a:p>
            <a:r>
              <a:rPr lang="ru-RU" b="1" dirty="0" err="1" smtClean="0"/>
              <a:t>Хантери</a:t>
            </a:r>
            <a:r>
              <a:rPr lang="ru-RU" dirty="0" smtClean="0"/>
              <a:t> (</a:t>
            </a:r>
            <a:r>
              <a:rPr lang="ru-RU" dirty="0" err="1" smtClean="0"/>
              <a:t>менеджери</a:t>
            </a:r>
            <a:r>
              <a:rPr lang="ru-RU" dirty="0" smtClean="0"/>
              <a:t> з активного </a:t>
            </a:r>
            <a:r>
              <a:rPr lang="ru-RU" dirty="0" err="1" smtClean="0"/>
              <a:t>пошуку</a:t>
            </a:r>
            <a:r>
              <a:rPr lang="ru-RU" dirty="0" smtClean="0"/>
              <a:t>) – </a:t>
            </a:r>
            <a:r>
              <a:rPr lang="ru-RU" dirty="0" err="1" smtClean="0"/>
              <a:t>залучають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Фармери</a:t>
            </a:r>
            <a:r>
              <a:rPr lang="ru-RU" dirty="0" smtClean="0"/>
              <a:t> (</a:t>
            </a:r>
            <a:r>
              <a:rPr lang="ru-RU" dirty="0" err="1" smtClean="0"/>
              <a:t>акаунт-менеджери</a:t>
            </a:r>
            <a:r>
              <a:rPr lang="ru-RU" dirty="0" smtClean="0"/>
              <a:t>) – </a:t>
            </a:r>
            <a:r>
              <a:rPr lang="ru-RU" dirty="0" err="1" smtClean="0"/>
              <a:t>підтримують</a:t>
            </a:r>
            <a:r>
              <a:rPr lang="ru-RU" dirty="0" smtClean="0"/>
              <a:t> і </a:t>
            </a:r>
            <a:r>
              <a:rPr lang="ru-RU" dirty="0" err="1" smtClean="0"/>
              <a:t>розвивають</a:t>
            </a:r>
            <a:r>
              <a:rPr lang="ru-RU" dirty="0" smtClean="0"/>
              <a:t> </a:t>
            </a:r>
            <a:r>
              <a:rPr lang="ru-RU" dirty="0" err="1" smtClean="0"/>
              <a:t>існуючих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Дана модель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оптимально </a:t>
            </a:r>
            <a:r>
              <a:rPr lang="ru-RU" dirty="0" err="1" smtClean="0"/>
              <a:t>підходить</a:t>
            </a:r>
            <a:r>
              <a:rPr lang="ru-RU" dirty="0" smtClean="0"/>
              <a:t> для </a:t>
            </a:r>
            <a:r>
              <a:rPr lang="en-US" dirty="0" smtClean="0"/>
              <a:t>B2B-</a:t>
            </a:r>
            <a:r>
              <a:rPr lang="ru-RU" dirty="0" smtClean="0"/>
              <a:t>сегменту, коли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. Як правило, </a:t>
            </a:r>
            <a:r>
              <a:rPr lang="ru-RU" dirty="0" err="1" smtClean="0"/>
              <a:t>ця</a:t>
            </a:r>
            <a:r>
              <a:rPr lang="ru-RU" dirty="0" smtClean="0"/>
              <a:t> модель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і правильного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3. Структура за </a:t>
            </a:r>
            <a:r>
              <a:rPr lang="ru-RU" b="1" dirty="0" err="1" smtClean="0"/>
              <a:t>етапами</a:t>
            </a:r>
            <a:r>
              <a:rPr lang="ru-RU" b="1" dirty="0" smtClean="0"/>
              <a:t> продажу</a:t>
            </a:r>
            <a:endParaRPr lang="ru-RU" dirty="0" smtClean="0"/>
          </a:p>
          <a:p>
            <a:r>
              <a:rPr lang="ru-RU" dirty="0" smtClean="0"/>
              <a:t>Модель за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спеціалісти</a:t>
            </a:r>
            <a:r>
              <a:rPr lang="ru-RU" dirty="0" smtClean="0"/>
              <a:t> з </a:t>
            </a:r>
            <a:r>
              <a:rPr lang="ru-RU" dirty="0" err="1" smtClean="0"/>
              <a:t>генерації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 </a:t>
            </a:r>
            <a:r>
              <a:rPr lang="ru-RU" dirty="0" err="1" smtClean="0"/>
              <a:t>передають</a:t>
            </a:r>
            <a:r>
              <a:rPr lang="ru-RU" dirty="0" smtClean="0"/>
              <a:t> </a:t>
            </a:r>
            <a:r>
              <a:rPr lang="ru-RU" dirty="0" err="1" smtClean="0"/>
              <a:t>теплих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менеджерам з </a:t>
            </a:r>
            <a:r>
              <a:rPr lang="ru-RU" dirty="0" err="1" smtClean="0"/>
              <a:t>продажів</a:t>
            </a:r>
            <a:r>
              <a:rPr lang="ru-RU" dirty="0" smtClean="0"/>
              <a:t>. </a:t>
            </a:r>
            <a:r>
              <a:rPr lang="ru-RU" dirty="0" err="1" smtClean="0"/>
              <a:t>Ефективно</a:t>
            </a:r>
            <a:r>
              <a:rPr lang="ru-RU" dirty="0" smtClean="0"/>
              <a:t> для </a:t>
            </a:r>
            <a:r>
              <a:rPr lang="ru-RU" dirty="0" err="1" smtClean="0"/>
              <a:t>компаній</a:t>
            </a:r>
            <a:r>
              <a:rPr lang="ru-RU" dirty="0" smtClean="0"/>
              <a:t> з </a:t>
            </a:r>
            <a:r>
              <a:rPr lang="ru-RU" dirty="0" err="1" smtClean="0"/>
              <a:t>високим</a:t>
            </a:r>
            <a:r>
              <a:rPr lang="ru-RU" dirty="0" smtClean="0"/>
              <a:t> потоком </a:t>
            </a:r>
            <a:r>
              <a:rPr lang="ru-RU" dirty="0" err="1" smtClean="0"/>
              <a:t>лідів</a:t>
            </a:r>
            <a:r>
              <a:rPr lang="ru-RU" dirty="0" smtClean="0"/>
              <a:t> (</a:t>
            </a:r>
            <a:r>
              <a:rPr lang="en-US" dirty="0" smtClean="0"/>
              <a:t>SaaS, IT,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en-US" dirty="0" smtClean="0"/>
              <a:t>B2B).</a:t>
            </a:r>
          </a:p>
          <a:p>
            <a:r>
              <a:rPr lang="ru-RU" dirty="0" err="1" smtClean="0"/>
              <a:t>Приблизна</a:t>
            </a:r>
            <a:r>
              <a:rPr lang="ru-RU" dirty="0" smtClean="0"/>
              <a:t> структура </a:t>
            </a:r>
            <a:r>
              <a:rPr lang="ru-RU" dirty="0" err="1" smtClean="0"/>
              <a:t>відділу</a:t>
            </a:r>
            <a:r>
              <a:rPr lang="ru-RU" dirty="0" smtClean="0"/>
              <a:t> продажу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:</a:t>
            </a:r>
          </a:p>
          <a:p>
            <a:r>
              <a:rPr lang="ru-RU" b="1" dirty="0" err="1" smtClean="0"/>
              <a:t>Лідогенерація</a:t>
            </a:r>
            <a:r>
              <a:rPr lang="ru-RU" dirty="0" smtClean="0"/>
              <a:t> (</a:t>
            </a:r>
            <a:r>
              <a:rPr lang="en-US" dirty="0" smtClean="0"/>
              <a:t>Lead Generation) – </a:t>
            </a:r>
            <a:r>
              <a:rPr lang="ru-RU" dirty="0" err="1" smtClean="0"/>
              <a:t>збирають</a:t>
            </a:r>
            <a:r>
              <a:rPr lang="ru-RU" dirty="0" smtClean="0"/>
              <a:t> базу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</a:p>
          <a:p>
            <a:r>
              <a:rPr lang="en-US" b="1" dirty="0" smtClean="0"/>
              <a:t>SDR (Sales Development Representatives)</a:t>
            </a:r>
            <a:r>
              <a:rPr lang="en-US" dirty="0" smtClean="0"/>
              <a:t> – </a:t>
            </a:r>
            <a:r>
              <a:rPr lang="ru-RU" dirty="0" err="1" smtClean="0"/>
              <a:t>кваліфікують</a:t>
            </a:r>
            <a:r>
              <a:rPr lang="ru-RU" dirty="0" smtClean="0"/>
              <a:t> </a:t>
            </a:r>
            <a:r>
              <a:rPr lang="ru-RU" dirty="0" err="1" smtClean="0"/>
              <a:t>ліди</a:t>
            </a:r>
            <a:r>
              <a:rPr lang="ru-RU" dirty="0" smtClean="0"/>
              <a:t>, </a:t>
            </a:r>
            <a:r>
              <a:rPr lang="ru-RU" dirty="0" err="1" smtClean="0"/>
              <a:t>готують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до </a:t>
            </a:r>
            <a:r>
              <a:rPr lang="ru-RU" dirty="0" err="1" smtClean="0"/>
              <a:t>розмови</a:t>
            </a:r>
            <a:r>
              <a:rPr lang="ru-RU" dirty="0" smtClean="0"/>
              <a:t> з менеджерами.</a:t>
            </a:r>
          </a:p>
          <a:p>
            <a:r>
              <a:rPr lang="ru-RU" b="1" dirty="0" err="1" smtClean="0"/>
              <a:t>Менеджери</a:t>
            </a:r>
            <a:r>
              <a:rPr lang="ru-RU" b="1" dirty="0" smtClean="0"/>
              <a:t> з </a:t>
            </a:r>
            <a:r>
              <a:rPr lang="ru-RU" b="1" dirty="0" err="1" smtClean="0"/>
              <a:t>продажів</a:t>
            </a:r>
            <a:r>
              <a:rPr lang="ru-RU" b="1" dirty="0" smtClean="0"/>
              <a:t> (</a:t>
            </a:r>
            <a:r>
              <a:rPr lang="en-US" b="1" dirty="0" smtClean="0"/>
              <a:t>Account Executives)</a:t>
            </a:r>
            <a:r>
              <a:rPr lang="en-US" dirty="0" smtClean="0"/>
              <a:t> –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закривають</a:t>
            </a:r>
            <a:r>
              <a:rPr lang="ru-RU" dirty="0" smtClean="0"/>
              <a:t> угоди.</a:t>
            </a:r>
          </a:p>
          <a:p>
            <a:r>
              <a:rPr lang="en-US" b="1" dirty="0" smtClean="0"/>
              <a:t>Customer Success</a:t>
            </a:r>
            <a:r>
              <a:rPr lang="en-US" dirty="0" smtClean="0"/>
              <a:t> – </a:t>
            </a:r>
            <a:r>
              <a:rPr lang="ru-RU" dirty="0" err="1" smtClean="0"/>
              <a:t>супроводжують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покупки.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4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374"/>
            <a:ext cx="1179575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Яку структуру </a:t>
            </a:r>
            <a:r>
              <a:rPr lang="ru-RU" b="1" dirty="0" err="1" smtClean="0"/>
              <a:t>відділу</a:t>
            </a:r>
            <a:r>
              <a:rPr lang="ru-RU" b="1" dirty="0" smtClean="0"/>
              <a:t> з продажу обрати для B2B?</a:t>
            </a:r>
          </a:p>
          <a:p>
            <a:r>
              <a:rPr lang="en-US" b="1" dirty="0" smtClean="0"/>
              <a:t>. SDR → AE → AM (</a:t>
            </a:r>
            <a:r>
              <a:rPr lang="ru-RU" b="1" dirty="0" err="1" smtClean="0"/>
              <a:t>Класична</a:t>
            </a:r>
            <a:r>
              <a:rPr lang="ru-RU" b="1" dirty="0" smtClean="0"/>
              <a:t> для </a:t>
            </a:r>
            <a:r>
              <a:rPr lang="en-US" b="1" dirty="0" smtClean="0"/>
              <a:t>B2B)</a:t>
            </a:r>
          </a:p>
          <a:p>
            <a:r>
              <a:rPr lang="en-US" b="1" dirty="0" smtClean="0"/>
              <a:t>SDR (Sales Development Representative)</a:t>
            </a:r>
            <a:r>
              <a:rPr lang="en-US" dirty="0" smtClean="0"/>
              <a:t> – </a:t>
            </a:r>
            <a:r>
              <a:rPr lang="ru-RU" dirty="0" err="1" smtClean="0"/>
              <a:t>шукає</a:t>
            </a:r>
            <a:r>
              <a:rPr lang="ru-RU" dirty="0" smtClean="0"/>
              <a:t> та </a:t>
            </a:r>
            <a:r>
              <a:rPr lang="ru-RU" dirty="0" err="1" smtClean="0"/>
              <a:t>кваліфікує</a:t>
            </a:r>
            <a:r>
              <a:rPr lang="ru-RU" dirty="0" smtClean="0"/>
              <a:t> </a:t>
            </a:r>
            <a:r>
              <a:rPr lang="ru-RU" dirty="0" err="1" smtClean="0"/>
              <a:t>потенційних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en-US" b="1" dirty="0" smtClean="0"/>
              <a:t>AE (Account Executive)</a:t>
            </a:r>
            <a:r>
              <a:rPr lang="en-US" dirty="0" smtClean="0"/>
              <a:t> – </a:t>
            </a:r>
            <a:r>
              <a:rPr lang="ru-RU" dirty="0" err="1" smtClean="0"/>
              <a:t>веде</a:t>
            </a:r>
            <a:r>
              <a:rPr lang="ru-RU" dirty="0" smtClean="0"/>
              <a:t> переговори, </a:t>
            </a:r>
            <a:r>
              <a:rPr lang="ru-RU" dirty="0" err="1" smtClean="0"/>
              <a:t>закриває</a:t>
            </a:r>
            <a:r>
              <a:rPr lang="ru-RU" dirty="0" smtClean="0"/>
              <a:t> угоди.</a:t>
            </a:r>
            <a:br>
              <a:rPr lang="ru-RU" dirty="0" smtClean="0"/>
            </a:br>
            <a:r>
              <a:rPr lang="en-US" b="1" dirty="0" smtClean="0"/>
              <a:t>AM (Account Manager)</a:t>
            </a:r>
            <a:r>
              <a:rPr lang="en-US" dirty="0" smtClean="0"/>
              <a:t> –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угоди, </a:t>
            </a:r>
            <a:r>
              <a:rPr lang="ru-RU" dirty="0" err="1" smtClean="0"/>
              <a:t>стимулює</a:t>
            </a:r>
            <a:r>
              <a:rPr lang="ru-RU" dirty="0" smtClean="0"/>
              <a:t> </a:t>
            </a:r>
            <a:r>
              <a:rPr lang="ru-RU" dirty="0" err="1" smtClean="0">
                <a:hlinkClick r:id="rId2"/>
              </a:rPr>
              <a:t>повторні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продажі</a:t>
            </a:r>
            <a:r>
              <a:rPr lang="ru-RU" dirty="0" smtClean="0">
                <a:hlinkClick r:id="rId2"/>
              </a:rPr>
              <a:t>.</a:t>
            </a:r>
            <a:endParaRPr lang="ru-RU" dirty="0" smtClean="0"/>
          </a:p>
          <a:p>
            <a:r>
              <a:rPr lang="ru-RU" b="1" dirty="0" err="1" smtClean="0"/>
              <a:t>Підходить</a:t>
            </a:r>
            <a:r>
              <a:rPr lang="ru-RU" b="1" dirty="0" smtClean="0"/>
              <a:t>, коли є: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Середній</a:t>
            </a:r>
            <a:r>
              <a:rPr lang="ru-RU" dirty="0" smtClean="0"/>
              <a:t> і </a:t>
            </a:r>
            <a:r>
              <a:rPr lang="ru-RU" dirty="0" err="1" smtClean="0"/>
              <a:t>високий</a:t>
            </a:r>
            <a:r>
              <a:rPr lang="ru-RU" dirty="0" smtClean="0"/>
              <a:t> чек.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Довгий</a:t>
            </a:r>
            <a:r>
              <a:rPr lang="ru-RU" dirty="0" smtClean="0"/>
              <a:t> цикл угоди (3+ </a:t>
            </a:r>
            <a:r>
              <a:rPr lang="ru-RU" dirty="0" err="1" smtClean="0"/>
              <a:t>місяці</a:t>
            </a:r>
            <a:r>
              <a:rPr lang="ru-RU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Великий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2. «</a:t>
            </a:r>
            <a:r>
              <a:rPr lang="en-US" b="1" dirty="0" smtClean="0"/>
              <a:t>Hunt &amp; Farm» (</a:t>
            </a:r>
            <a:r>
              <a:rPr lang="ru-RU" b="1" dirty="0" err="1" smtClean="0"/>
              <a:t>Мисливці</a:t>
            </a:r>
            <a:r>
              <a:rPr lang="ru-RU" b="1" dirty="0" smtClean="0"/>
              <a:t> та </a:t>
            </a:r>
            <a:r>
              <a:rPr lang="ru-RU" b="1" dirty="0" err="1" smtClean="0"/>
              <a:t>Фермери</a:t>
            </a:r>
            <a:r>
              <a:rPr lang="ru-RU" b="1" dirty="0" smtClean="0"/>
              <a:t>)</a:t>
            </a:r>
          </a:p>
          <a:p>
            <a:r>
              <a:rPr lang="en-US" b="1" dirty="0" smtClean="0"/>
              <a:t>Hunters</a:t>
            </a:r>
            <a:r>
              <a:rPr lang="en-US" dirty="0" smtClean="0"/>
              <a:t> – </a:t>
            </a:r>
            <a:r>
              <a:rPr lang="ru-RU" dirty="0" err="1" smtClean="0"/>
              <a:t>шукають</a:t>
            </a:r>
            <a:r>
              <a:rPr lang="ru-RU" dirty="0" smtClean="0"/>
              <a:t> і </a:t>
            </a:r>
            <a:r>
              <a:rPr lang="ru-RU" dirty="0" err="1" smtClean="0"/>
              <a:t>залучають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en-US" b="1" dirty="0" smtClean="0"/>
              <a:t>Farmers</a:t>
            </a:r>
            <a:r>
              <a:rPr lang="en-US" dirty="0" smtClean="0"/>
              <a:t> – </a:t>
            </a:r>
            <a:r>
              <a:rPr lang="ru-RU" dirty="0" err="1" smtClean="0"/>
              <a:t>підтримують</a:t>
            </a:r>
            <a:r>
              <a:rPr lang="ru-RU" dirty="0" smtClean="0"/>
              <a:t> та </a:t>
            </a:r>
            <a:r>
              <a:rPr lang="ru-RU" dirty="0" err="1" smtClean="0"/>
              <a:t>розширюють</a:t>
            </a:r>
            <a:r>
              <a:rPr lang="ru-RU" dirty="0" smtClean="0"/>
              <a:t> </a:t>
            </a:r>
            <a:r>
              <a:rPr lang="ru-RU" dirty="0" err="1" smtClean="0"/>
              <a:t>співпрацю</a:t>
            </a:r>
            <a:r>
              <a:rPr lang="ru-RU" dirty="0" smtClean="0"/>
              <a:t> з </a:t>
            </a:r>
            <a:r>
              <a:rPr lang="ru-RU" dirty="0" err="1" smtClean="0"/>
              <a:t>поточними</a:t>
            </a:r>
            <a:r>
              <a:rPr lang="ru-RU" dirty="0" smtClean="0"/>
              <a:t> </a:t>
            </a:r>
            <a:r>
              <a:rPr lang="ru-RU" dirty="0" err="1" smtClean="0"/>
              <a:t>клієнтами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Коли </a:t>
            </a:r>
            <a:r>
              <a:rPr lang="ru-RU" b="1" dirty="0" err="1" smtClean="0"/>
              <a:t>підходить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Є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контракти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довірливі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Продукт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en-US" dirty="0" smtClean="0"/>
              <a:t>LTV (</a:t>
            </a:r>
            <a:r>
              <a:rPr lang="ru-RU" dirty="0" err="1" smtClean="0"/>
              <a:t>довічною</a:t>
            </a:r>
            <a:r>
              <a:rPr lang="ru-RU" dirty="0" smtClean="0"/>
              <a:t> </a:t>
            </a:r>
            <a:r>
              <a:rPr lang="ru-RU" dirty="0" err="1" smtClean="0"/>
              <a:t>цінністю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3. </a:t>
            </a:r>
            <a:r>
              <a:rPr lang="ru-RU" b="1" dirty="0" err="1" smtClean="0"/>
              <a:t>Консалтингова</a:t>
            </a:r>
            <a:r>
              <a:rPr lang="ru-RU" b="1" dirty="0" smtClean="0"/>
              <a:t> модель (</a:t>
            </a:r>
            <a:r>
              <a:rPr lang="ru-RU" b="1" dirty="0" err="1" smtClean="0"/>
              <a:t>Експертний</a:t>
            </a:r>
            <a:r>
              <a:rPr lang="ru-RU" b="1" dirty="0" smtClean="0"/>
              <a:t> </a:t>
            </a:r>
            <a:r>
              <a:rPr lang="ru-RU" b="1" dirty="0" err="1" smtClean="0"/>
              <a:t>підхід</a:t>
            </a:r>
            <a:r>
              <a:rPr lang="ru-RU" b="1" dirty="0" smtClean="0"/>
              <a:t>)</a:t>
            </a:r>
          </a:p>
          <a:p>
            <a:r>
              <a:rPr lang="en-US" b="1" dirty="0" smtClean="0"/>
              <a:t>Sales Consultant</a:t>
            </a:r>
            <a:r>
              <a:rPr lang="en-US" dirty="0" smtClean="0"/>
              <a:t> –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аналізує</a:t>
            </a:r>
            <a:r>
              <a:rPr lang="ru-RU" dirty="0" smtClean="0"/>
              <a:t> потреби </a:t>
            </a:r>
            <a:r>
              <a:rPr lang="ru-RU" dirty="0" err="1" smtClean="0"/>
              <a:t>клієнта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en-US" b="1" dirty="0" smtClean="0"/>
              <a:t>Solution Engineer</a:t>
            </a:r>
            <a:r>
              <a:rPr lang="en-US" dirty="0" smtClean="0"/>
              <a:t> –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оптимальне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en-US" b="1" dirty="0" smtClean="0"/>
              <a:t>Closer</a:t>
            </a:r>
            <a:r>
              <a:rPr lang="en-US" dirty="0" smtClean="0"/>
              <a:t> –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фінальні</a:t>
            </a:r>
            <a:r>
              <a:rPr lang="ru-RU" dirty="0" smtClean="0"/>
              <a:t> переговори та </a:t>
            </a:r>
            <a:r>
              <a:rPr lang="ru-RU" dirty="0" err="1" smtClean="0"/>
              <a:t>оформлює</a:t>
            </a:r>
            <a:r>
              <a:rPr lang="ru-RU" dirty="0" smtClean="0"/>
              <a:t> угоду.</a:t>
            </a:r>
          </a:p>
          <a:p>
            <a:r>
              <a:rPr lang="ru-RU" b="1" dirty="0" smtClean="0"/>
              <a:t>Коли </a:t>
            </a:r>
            <a:r>
              <a:rPr lang="ru-RU" b="1" dirty="0" err="1" smtClean="0"/>
              <a:t>підходить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Продається</a:t>
            </a:r>
            <a:r>
              <a:rPr lang="ru-RU" dirty="0" smtClean="0"/>
              <a:t> </a:t>
            </a:r>
            <a:r>
              <a:rPr lang="ru-RU" dirty="0" err="1" smtClean="0"/>
              <a:t>складний</a:t>
            </a:r>
            <a:r>
              <a:rPr lang="ru-RU" dirty="0" smtClean="0"/>
              <a:t> продукт (</a:t>
            </a:r>
            <a:r>
              <a:rPr lang="en-US" dirty="0" smtClean="0"/>
              <a:t>SaaS,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, консалтинг).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Клієнту</a:t>
            </a:r>
            <a:r>
              <a:rPr lang="ru-RU" dirty="0" smtClean="0"/>
              <a:t> </a:t>
            </a:r>
            <a:r>
              <a:rPr lang="ru-RU" dirty="0" err="1" smtClean="0"/>
              <a:t>потрібне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перед </a:t>
            </a:r>
            <a:r>
              <a:rPr lang="ru-RU" dirty="0" err="1" smtClean="0"/>
              <a:t>покупкою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 невелика, але чек </a:t>
            </a:r>
            <a:r>
              <a:rPr lang="ru-RU" dirty="0" err="1" smtClean="0"/>
              <a:t>високий</a:t>
            </a:r>
            <a:r>
              <a:rPr lang="ru-RU" dirty="0" smtClean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583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"/>
            <a:ext cx="9753600" cy="66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1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35" y="0"/>
            <a:ext cx="8760823" cy="40756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383" y="4272677"/>
            <a:ext cx="116390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Регулярні</a:t>
            </a:r>
            <a:r>
              <a:rPr lang="ru-RU" b="1" dirty="0" smtClean="0"/>
              <a:t> тет-а-тет </a:t>
            </a:r>
            <a:r>
              <a:rPr lang="ru-RU" b="1" dirty="0" err="1" smtClean="0"/>
              <a:t>зустрічі</a:t>
            </a:r>
            <a:r>
              <a:rPr lang="ru-RU" b="1" dirty="0" smtClean="0"/>
              <a:t> з менеджерами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Розбір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кейсів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Допомога</a:t>
            </a:r>
            <a:r>
              <a:rPr lang="ru-RU" dirty="0" smtClean="0"/>
              <a:t> у </a:t>
            </a:r>
            <a:r>
              <a:rPr lang="ru-RU" dirty="0" err="1" smtClean="0"/>
              <a:t>покращенні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Зворотній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,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endParaRPr lang="ru-RU" dirty="0" smtClean="0"/>
          </a:p>
          <a:p>
            <a:r>
              <a:rPr lang="ru-RU" b="1" dirty="0" smtClean="0"/>
              <a:t>Контроль </a:t>
            </a:r>
            <a:r>
              <a:rPr lang="ru-RU" b="1" dirty="0" err="1" smtClean="0"/>
              <a:t>якості</a:t>
            </a:r>
            <a:r>
              <a:rPr lang="ru-RU" b="1" dirty="0" smtClean="0"/>
              <a:t> </a:t>
            </a:r>
            <a:r>
              <a:rPr lang="ru-RU" b="1" dirty="0" err="1" smtClean="0"/>
              <a:t>комунікації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Прослуховування</a:t>
            </a:r>
            <a:r>
              <a:rPr lang="ru-RU" dirty="0" smtClean="0"/>
              <a:t> </a:t>
            </a:r>
            <a:r>
              <a:rPr lang="ru-RU" dirty="0" err="1" smtClean="0"/>
              <a:t>розмов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листувань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скриптів</a:t>
            </a:r>
            <a:r>
              <a:rPr lang="ru-RU" dirty="0" smtClean="0"/>
              <a:t> та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вміло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етапах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38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продажу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66928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>
                <a:solidFill>
                  <a:prstClr val="black"/>
                </a:solidFill>
              </a:rPr>
              <a:t>Відсутність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мотивації</a:t>
            </a:r>
            <a:r>
              <a:rPr lang="ru-RU" sz="2400" b="1" dirty="0">
                <a:solidFill>
                  <a:prstClr val="black"/>
                </a:solidFill>
              </a:rPr>
              <a:t> у </a:t>
            </a:r>
            <a:r>
              <a:rPr lang="ru-RU" sz="2400" b="1" dirty="0" err="1">
                <a:solidFill>
                  <a:prstClr val="black"/>
                </a:solidFill>
              </a:rPr>
              <a:t>працівників</a:t>
            </a:r>
            <a:r>
              <a:rPr lang="ru-RU" sz="2400" dirty="0">
                <a:solidFill>
                  <a:prstClr val="black"/>
                </a:solidFill>
              </a:rPr>
              <a:t>. Коли </a:t>
            </a:r>
            <a:r>
              <a:rPr lang="ru-RU" sz="2400" dirty="0" err="1">
                <a:solidFill>
                  <a:prstClr val="black"/>
                </a:solidFill>
              </a:rPr>
              <a:t>продавці</a:t>
            </a:r>
            <a:r>
              <a:rPr lang="ru-RU" sz="2400" dirty="0">
                <a:solidFill>
                  <a:prstClr val="black"/>
                </a:solidFill>
              </a:rPr>
              <a:t> не </a:t>
            </a:r>
            <a:r>
              <a:rPr lang="ru-RU" sz="2400" dirty="0" err="1">
                <a:solidFill>
                  <a:prstClr val="black"/>
                </a:solidFill>
              </a:rPr>
              <a:t>бачать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чіткого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зв'язку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між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своїми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зусиллями</a:t>
            </a:r>
            <a:r>
              <a:rPr lang="ru-RU" sz="2400" dirty="0">
                <a:solidFill>
                  <a:prstClr val="black"/>
                </a:solidFill>
              </a:rPr>
              <a:t> та </a:t>
            </a:r>
            <a:r>
              <a:rPr lang="ru-RU" sz="2400" dirty="0" err="1">
                <a:solidFill>
                  <a:prstClr val="black"/>
                </a:solidFill>
              </a:rPr>
              <a:t>винагородою</a:t>
            </a:r>
            <a:r>
              <a:rPr lang="ru-RU" sz="2400" dirty="0">
                <a:solidFill>
                  <a:prstClr val="black"/>
                </a:solidFill>
              </a:rPr>
              <a:t>, у них </a:t>
            </a:r>
            <a:r>
              <a:rPr lang="ru-RU" sz="2400" dirty="0" err="1">
                <a:solidFill>
                  <a:prstClr val="black"/>
                </a:solidFill>
              </a:rPr>
              <a:t>втрачається</a:t>
            </a:r>
            <a:r>
              <a:rPr lang="ru-RU" sz="2400" dirty="0">
                <a:solidFill>
                  <a:prstClr val="black"/>
                </a:solidFill>
              </a:rPr>
              <a:t> стимул </a:t>
            </a:r>
            <a:r>
              <a:rPr lang="ru-RU" sz="2400" dirty="0" err="1">
                <a:solidFill>
                  <a:prstClr val="black"/>
                </a:solidFill>
              </a:rPr>
              <a:t>працювати</a:t>
            </a:r>
            <a:r>
              <a:rPr lang="ru-RU" sz="2400" dirty="0">
                <a:solidFill>
                  <a:prstClr val="black"/>
                </a:solidFill>
              </a:rPr>
              <a:t> на результат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Неправильна система </a:t>
            </a:r>
            <a:r>
              <a:rPr lang="ru-RU" sz="2400" b="1" dirty="0" err="1">
                <a:solidFill>
                  <a:prstClr val="black"/>
                </a:solidFill>
              </a:rPr>
              <a:t>бонусів</a:t>
            </a:r>
            <a:r>
              <a:rPr lang="ru-RU" sz="2400" dirty="0">
                <a:solidFill>
                  <a:prstClr val="black"/>
                </a:solidFill>
              </a:rPr>
              <a:t>. Часто </a:t>
            </a:r>
            <a:r>
              <a:rPr lang="ru-RU" sz="2400" dirty="0" err="1">
                <a:solidFill>
                  <a:prstClr val="black"/>
                </a:solidFill>
              </a:rPr>
              <a:t>компанії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розробляють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бонусні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системи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які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занадто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складні</a:t>
            </a:r>
            <a:r>
              <a:rPr lang="ru-RU" sz="2400" dirty="0">
                <a:solidFill>
                  <a:prstClr val="black"/>
                </a:solidFill>
              </a:rPr>
              <a:t> для </a:t>
            </a:r>
            <a:r>
              <a:rPr lang="ru-RU" sz="2400" dirty="0" err="1">
                <a:solidFill>
                  <a:prstClr val="black"/>
                </a:solidFill>
              </a:rPr>
              <a:t>розуміння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або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несправедливі</a:t>
            </a:r>
            <a:r>
              <a:rPr lang="ru-RU" sz="2400" dirty="0">
                <a:solidFill>
                  <a:prstClr val="black"/>
                </a:solidFill>
              </a:rPr>
              <a:t> по </a:t>
            </a:r>
            <a:r>
              <a:rPr lang="ru-RU" sz="2400" dirty="0" err="1">
                <a:solidFill>
                  <a:prstClr val="black"/>
                </a:solidFill>
              </a:rPr>
              <a:t>відношенню</a:t>
            </a:r>
            <a:r>
              <a:rPr lang="ru-RU" sz="2400" dirty="0">
                <a:solidFill>
                  <a:prstClr val="black"/>
                </a:solidFill>
              </a:rPr>
              <a:t> до </a:t>
            </a:r>
            <a:r>
              <a:rPr lang="ru-RU" sz="2400" dirty="0" err="1">
                <a:solidFill>
                  <a:prstClr val="black"/>
                </a:solidFill>
              </a:rPr>
              <a:t>співробітників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prstClr val="black"/>
                </a:solidFill>
              </a:rPr>
              <a:t>Відсутність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індивідуального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підходу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r>
              <a:rPr lang="ru-RU" sz="2400" dirty="0" err="1">
                <a:solidFill>
                  <a:prstClr val="black"/>
                </a:solidFill>
              </a:rPr>
              <a:t>Кожен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продавець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унікальний</a:t>
            </a:r>
            <a:r>
              <a:rPr lang="ru-RU" sz="2400" dirty="0">
                <a:solidFill>
                  <a:prstClr val="black"/>
                </a:solidFill>
              </a:rPr>
              <a:t>, і те, </a:t>
            </a:r>
            <a:r>
              <a:rPr lang="ru-RU" sz="2400" dirty="0" err="1">
                <a:solidFill>
                  <a:prstClr val="black"/>
                </a:solidFill>
              </a:rPr>
              <a:t>що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мотивує</a:t>
            </a:r>
            <a:r>
              <a:rPr lang="ru-RU" sz="2400" dirty="0">
                <a:solidFill>
                  <a:prstClr val="black"/>
                </a:solidFill>
              </a:rPr>
              <a:t> одного </a:t>
            </a:r>
            <a:r>
              <a:rPr lang="ru-RU" sz="2400" dirty="0" err="1">
                <a:solidFill>
                  <a:prstClr val="black"/>
                </a:solidFill>
              </a:rPr>
              <a:t>може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зовсім</a:t>
            </a:r>
            <a:r>
              <a:rPr lang="ru-RU" sz="2400" dirty="0">
                <a:solidFill>
                  <a:prstClr val="black"/>
                </a:solidFill>
              </a:rPr>
              <a:t> не </a:t>
            </a:r>
            <a:r>
              <a:rPr lang="ru-RU" sz="2400" dirty="0" err="1">
                <a:solidFill>
                  <a:prstClr val="black"/>
                </a:solidFill>
              </a:rPr>
              <a:t>працювати</a:t>
            </a:r>
            <a:r>
              <a:rPr lang="ru-RU" sz="2400" dirty="0">
                <a:solidFill>
                  <a:prstClr val="black"/>
                </a:solidFill>
              </a:rPr>
              <a:t> для </a:t>
            </a:r>
            <a:r>
              <a:rPr lang="ru-RU" sz="2400" dirty="0" err="1">
                <a:solidFill>
                  <a:prstClr val="black"/>
                </a:solidFill>
              </a:rPr>
              <a:t>іншого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prstClr val="black"/>
                </a:solidFill>
              </a:rPr>
              <a:t>Надмірна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орієнтація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короткострокові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цілі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r>
              <a:rPr lang="ru-RU" sz="2400" dirty="0" err="1">
                <a:solidFill>
                  <a:prstClr val="black"/>
                </a:solidFill>
              </a:rPr>
              <a:t>Бонуси</a:t>
            </a:r>
            <a:r>
              <a:rPr lang="ru-RU" sz="2400" dirty="0">
                <a:solidFill>
                  <a:prstClr val="black"/>
                </a:solidFill>
              </a:rPr>
              <a:t> за </a:t>
            </a:r>
            <a:r>
              <a:rPr lang="ru-RU" sz="2400" dirty="0" err="1">
                <a:solidFill>
                  <a:prstClr val="black"/>
                </a:solidFill>
              </a:rPr>
              <a:t>щомісячні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чи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квартальні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показники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можуть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підштовхнути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менеджерів</a:t>
            </a:r>
            <a:r>
              <a:rPr lang="ru-RU" sz="2400" dirty="0">
                <a:solidFill>
                  <a:prstClr val="black"/>
                </a:solidFill>
              </a:rPr>
              <a:t> до </a:t>
            </a:r>
            <a:r>
              <a:rPr lang="ru-RU" sz="2400" dirty="0" err="1">
                <a:solidFill>
                  <a:prstClr val="black"/>
                </a:solidFill>
              </a:rPr>
              <a:t>роботи</a:t>
            </a:r>
            <a:r>
              <a:rPr lang="ru-RU" sz="2400" dirty="0">
                <a:solidFill>
                  <a:prstClr val="black"/>
                </a:solidFill>
              </a:rPr>
              <a:t> «на результат зараз», але вони </a:t>
            </a:r>
            <a:r>
              <a:rPr lang="ru-RU" sz="2400" dirty="0" err="1">
                <a:solidFill>
                  <a:prstClr val="black"/>
                </a:solidFill>
              </a:rPr>
              <a:t>можуть</a:t>
            </a:r>
            <a:r>
              <a:rPr lang="ru-RU" sz="2400" dirty="0">
                <a:solidFill>
                  <a:prstClr val="black"/>
                </a:solidFill>
              </a:rPr>
              <a:t> забути про </a:t>
            </a:r>
            <a:r>
              <a:rPr lang="ru-RU" sz="2400" dirty="0" err="1">
                <a:solidFill>
                  <a:prstClr val="black"/>
                </a:solidFill>
              </a:rPr>
              <a:t>довгострокові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відносини</a:t>
            </a:r>
            <a:r>
              <a:rPr lang="ru-RU" sz="2400" dirty="0">
                <a:solidFill>
                  <a:prstClr val="black"/>
                </a:solidFill>
              </a:rPr>
              <a:t> з </a:t>
            </a:r>
            <a:r>
              <a:rPr lang="ru-RU" sz="2400" dirty="0" err="1">
                <a:solidFill>
                  <a:prstClr val="black"/>
                </a:solidFill>
              </a:rPr>
              <a:t>клієнтами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en-US" sz="1800" dirty="0">
                <a:solidFill>
                  <a:prstClr val="black"/>
                </a:solidFill>
              </a:rPr>
              <a:t/>
            </a:r>
            <a:br>
              <a:rPr lang="en-US" sz="1800" dirty="0">
                <a:solidFill>
                  <a:prstClr val="black"/>
                </a:solidFill>
              </a:rPr>
            </a:b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4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34" y="0"/>
            <a:ext cx="10515600" cy="875846"/>
          </a:xfrm>
        </p:spPr>
        <p:txBody>
          <a:bodyPr/>
          <a:lstStyle/>
          <a:p>
            <a:r>
              <a:rPr lang="ru-RU" b="1" dirty="0" smtClean="0"/>
              <a:t>Система </a:t>
            </a:r>
            <a:r>
              <a:rPr lang="ru-RU" b="1" dirty="0" err="1" smtClean="0"/>
              <a:t>мотивації</a:t>
            </a:r>
            <a:r>
              <a:rPr lang="ru-RU" b="1" dirty="0" smtClean="0"/>
              <a:t> у </a:t>
            </a:r>
            <a:r>
              <a:rPr lang="ru-RU" b="1" dirty="0" err="1" smtClean="0"/>
              <a:t>відділі</a:t>
            </a:r>
            <a:r>
              <a:rPr lang="ru-RU" b="1" dirty="0" smtClean="0"/>
              <a:t> </a:t>
            </a:r>
            <a:r>
              <a:rPr lang="ru-RU" b="1" dirty="0" err="1" smtClean="0"/>
              <a:t>продажів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7646"/>
            <a:ext cx="10515600" cy="556477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Зрозумійте</a:t>
            </a:r>
            <a:r>
              <a:rPr lang="ru-RU" b="1" dirty="0" smtClean="0"/>
              <a:t> потреби </a:t>
            </a:r>
            <a:r>
              <a:rPr lang="ru-RU" b="1" dirty="0" err="1" smtClean="0"/>
              <a:t>команди</a:t>
            </a:r>
            <a:endParaRPr lang="ru-RU" b="1" dirty="0" smtClean="0"/>
          </a:p>
          <a:p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, </a:t>
            </a:r>
            <a:r>
              <a:rPr lang="ru-RU" dirty="0" err="1" smtClean="0"/>
              <a:t>цінності</a:t>
            </a:r>
            <a:r>
              <a:rPr lang="ru-RU" dirty="0" smtClean="0"/>
              <a:t> й </a:t>
            </a:r>
            <a:r>
              <a:rPr lang="ru-RU" dirty="0" err="1" smtClean="0"/>
              <a:t>очікування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 Для </a:t>
            </a:r>
            <a:r>
              <a:rPr lang="ru-RU" dirty="0" err="1" smtClean="0"/>
              <a:t>когось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стимул — </a:t>
            </a:r>
            <a:r>
              <a:rPr lang="ru-RU" dirty="0" err="1" smtClean="0"/>
              <a:t>кар’єрне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, для </a:t>
            </a:r>
            <a:r>
              <a:rPr lang="ru-RU" dirty="0" err="1" smtClean="0"/>
              <a:t>когось</a:t>
            </a:r>
            <a:r>
              <a:rPr lang="ru-RU" dirty="0" smtClean="0"/>
              <a:t> — </a:t>
            </a:r>
            <a:r>
              <a:rPr lang="ru-RU" dirty="0" err="1" smtClean="0"/>
              <a:t>стабільний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, а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шукає</a:t>
            </a:r>
            <a:r>
              <a:rPr lang="ru-RU" dirty="0" smtClean="0"/>
              <a:t> </a:t>
            </a:r>
            <a:r>
              <a:rPr lang="ru-RU" dirty="0" err="1" smtClean="0"/>
              <a:t>гнучкості</a:t>
            </a:r>
            <a:r>
              <a:rPr lang="ru-RU" dirty="0" smtClean="0"/>
              <a:t> й балансу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роботою</a:t>
            </a:r>
            <a:r>
              <a:rPr lang="ru-RU" dirty="0" smtClean="0"/>
              <a:t> та </a:t>
            </a:r>
            <a:r>
              <a:rPr lang="ru-RU" dirty="0" err="1" smtClean="0"/>
              <a:t>особистим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 не </a:t>
            </a:r>
            <a:r>
              <a:rPr lang="ru-RU" dirty="0" err="1" smtClean="0"/>
              <a:t>знає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мотивує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команду,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заохочення</a:t>
            </a:r>
            <a:r>
              <a:rPr lang="ru-RU" dirty="0" smtClean="0"/>
              <a:t> не </a:t>
            </a:r>
            <a:r>
              <a:rPr lang="ru-RU" dirty="0" err="1" smtClean="0"/>
              <a:t>спрацюють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дізнатися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хвилює</a:t>
            </a:r>
            <a:r>
              <a:rPr lang="ru-RU" b="1" dirty="0" smtClean="0"/>
              <a:t> </a:t>
            </a:r>
            <a:r>
              <a:rPr lang="ru-RU" b="1" dirty="0" err="1" smtClean="0"/>
              <a:t>членів</a:t>
            </a:r>
            <a:r>
              <a:rPr lang="ru-RU" b="1" dirty="0" smtClean="0"/>
              <a:t> </a:t>
            </a:r>
            <a:r>
              <a:rPr lang="ru-RU" b="1" dirty="0" err="1" smtClean="0"/>
              <a:t>команди</a:t>
            </a:r>
            <a:r>
              <a:rPr lang="ru-RU" b="1" dirty="0" smtClean="0"/>
              <a:t>, </a:t>
            </a:r>
            <a:r>
              <a:rPr lang="ru-RU" b="1" dirty="0" err="1" smtClean="0"/>
              <a:t>використовуйте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 smtClean="0"/>
              <a:t>комунікації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Запитайте </a:t>
            </a:r>
            <a:r>
              <a:rPr lang="ru-RU" b="1" dirty="0" err="1" smtClean="0"/>
              <a:t>напряму</a:t>
            </a:r>
            <a:r>
              <a:rPr lang="ru-RU" b="1" dirty="0" smtClean="0"/>
              <a:t>:</a:t>
            </a:r>
            <a:r>
              <a:rPr lang="ru-RU" dirty="0" smtClean="0"/>
              <a:t> «</a:t>
            </a:r>
            <a:r>
              <a:rPr lang="ru-RU" dirty="0" err="1" smtClean="0"/>
              <a:t>Що</a:t>
            </a:r>
            <a:r>
              <a:rPr lang="ru-RU" dirty="0" smtClean="0"/>
              <a:t> вам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подобається</a:t>
            </a:r>
            <a:r>
              <a:rPr lang="ru-RU" dirty="0" smtClean="0"/>
              <a:t> в </a:t>
            </a:r>
            <a:r>
              <a:rPr lang="ru-RU" dirty="0" err="1" smtClean="0"/>
              <a:t>роботі</a:t>
            </a:r>
            <a:r>
              <a:rPr lang="ru-RU" dirty="0" smtClean="0"/>
              <a:t>?», «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мотивує</a:t>
            </a:r>
            <a:r>
              <a:rPr lang="ru-RU" dirty="0" smtClean="0"/>
              <a:t> на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?», «</a:t>
            </a:r>
            <a:r>
              <a:rPr lang="ru-RU" dirty="0" err="1" smtClean="0"/>
              <a:t>Які</a:t>
            </a:r>
            <a:r>
              <a:rPr lang="ru-RU" dirty="0" smtClean="0"/>
              <a:t> у вас </a:t>
            </a:r>
            <a:r>
              <a:rPr lang="ru-RU" dirty="0" err="1" smtClean="0"/>
              <a:t>цілі</a:t>
            </a:r>
            <a:r>
              <a:rPr lang="ru-RU" dirty="0" smtClean="0"/>
              <a:t> на </a:t>
            </a:r>
            <a:r>
              <a:rPr lang="ru-RU" dirty="0" err="1" smtClean="0"/>
              <a:t>найближчі</a:t>
            </a:r>
            <a:r>
              <a:rPr lang="ru-RU" dirty="0" smtClean="0"/>
              <a:t> три </a:t>
            </a:r>
            <a:r>
              <a:rPr lang="ru-RU" dirty="0" err="1" smtClean="0"/>
              <a:t>місяці</a:t>
            </a:r>
            <a:r>
              <a:rPr lang="ru-RU" dirty="0" smtClean="0"/>
              <a:t>?». </a:t>
            </a:r>
          </a:p>
          <a:p>
            <a:r>
              <a:rPr lang="ru-RU" b="1" dirty="0" err="1" smtClean="0"/>
              <a:t>Проведіть</a:t>
            </a:r>
            <a:r>
              <a:rPr lang="ru-RU" b="1" dirty="0" smtClean="0"/>
              <a:t> </a:t>
            </a:r>
            <a:r>
              <a:rPr lang="ru-RU" b="1" dirty="0" err="1" smtClean="0"/>
              <a:t>анонімні</a:t>
            </a:r>
            <a:r>
              <a:rPr lang="ru-RU" b="1" dirty="0" smtClean="0"/>
              <a:t> </a:t>
            </a:r>
            <a:r>
              <a:rPr lang="ru-RU" b="1" dirty="0" err="1" smtClean="0"/>
              <a:t>опитування</a:t>
            </a:r>
            <a:r>
              <a:rPr lang="ru-RU" b="1" dirty="0" smtClean="0"/>
              <a:t>.</a:t>
            </a:r>
            <a:r>
              <a:rPr lang="ru-RU" dirty="0" smtClean="0"/>
              <a:t> Запитайте про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задоволеності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ru-RU" dirty="0" smtClean="0"/>
              <a:t>, </a:t>
            </a:r>
            <a:r>
              <a:rPr lang="ru-RU" dirty="0" err="1" smtClean="0"/>
              <a:t>умовами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Люди </a:t>
            </a:r>
            <a:r>
              <a:rPr lang="ru-RU" dirty="0" err="1" smtClean="0"/>
              <a:t>охочіше</a:t>
            </a:r>
            <a:r>
              <a:rPr lang="ru-RU" dirty="0" smtClean="0"/>
              <a:t> </a:t>
            </a:r>
            <a:r>
              <a:rPr lang="ru-RU" dirty="0" err="1" smtClean="0"/>
              <a:t>діляться</a:t>
            </a:r>
            <a:r>
              <a:rPr lang="ru-RU" dirty="0" smtClean="0"/>
              <a:t> думками, коли </a:t>
            </a:r>
            <a:r>
              <a:rPr lang="ru-RU" dirty="0" err="1" smtClean="0"/>
              <a:t>знають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буде </a:t>
            </a:r>
            <a:r>
              <a:rPr lang="ru-RU" dirty="0" err="1" smtClean="0"/>
              <a:t>конфіденційною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Проаналізуйте</a:t>
            </a:r>
            <a:r>
              <a:rPr lang="ru-RU" b="1" dirty="0" smtClean="0"/>
              <a:t> </a:t>
            </a:r>
            <a:r>
              <a:rPr lang="ru-RU" b="1" dirty="0" err="1" smtClean="0"/>
              <a:t>поведінку</a:t>
            </a:r>
            <a:r>
              <a:rPr lang="ru-RU" b="1" dirty="0" smtClean="0"/>
              <a:t> </a:t>
            </a:r>
            <a:r>
              <a:rPr lang="ru-RU" b="1" dirty="0" err="1" smtClean="0"/>
              <a:t>фахівців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менеджер регулярно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то, </a:t>
            </a:r>
            <a:r>
              <a:rPr lang="ru-RU" dirty="0" err="1" smtClean="0"/>
              <a:t>імовірно</a:t>
            </a:r>
            <a:r>
              <a:rPr lang="ru-RU" dirty="0" smtClean="0"/>
              <a:t>,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кар’єрного</a:t>
            </a:r>
            <a:r>
              <a:rPr lang="ru-RU" dirty="0" smtClean="0"/>
              <a:t> росту. </a:t>
            </a:r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уникає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викликів</a:t>
            </a:r>
            <a:r>
              <a:rPr lang="ru-RU" dirty="0" smtClean="0"/>
              <a:t> і не </a:t>
            </a:r>
            <a:r>
              <a:rPr lang="ru-RU" dirty="0" err="1" smtClean="0"/>
              <a:t>виявляє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r>
              <a:rPr lang="ru-RU" dirty="0" smtClean="0"/>
              <a:t>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бракує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стимулів</a:t>
            </a:r>
            <a:r>
              <a:rPr lang="ru-RU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0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48" y="0"/>
            <a:ext cx="11991703" cy="575401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Головні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елементи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структури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відділу</a:t>
            </a:r>
            <a:r>
              <a:rPr lang="ru-RU" sz="2800" b="1" dirty="0" smtClean="0"/>
              <a:t> з продажу, </a:t>
            </a:r>
            <a:r>
              <a:rPr lang="ru-RU" sz="2800" b="1" dirty="0" err="1" smtClean="0"/>
              <a:t>котрий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генерує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нових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клієнтів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3" y="404950"/>
            <a:ext cx="11599817" cy="6296296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ru-RU" dirty="0" err="1" smtClean="0"/>
              <a:t>Ефективний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кілька</a:t>
            </a:r>
            <a:r>
              <a:rPr lang="ru-RU" dirty="0" smtClean="0"/>
              <a:t> людей,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продають</a:t>
            </a:r>
            <a:r>
              <a:rPr lang="ru-RU" dirty="0" smtClean="0"/>
              <a:t>, а система з </a:t>
            </a:r>
            <a:r>
              <a:rPr lang="ru-RU" dirty="0" err="1" smtClean="0"/>
              <a:t>чіткою</a:t>
            </a:r>
            <a:r>
              <a:rPr lang="ru-RU" dirty="0" smtClean="0"/>
              <a:t> структурою, ЦКП для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, </a:t>
            </a:r>
            <a:r>
              <a:rPr lang="ru-RU" dirty="0" err="1" smtClean="0"/>
              <a:t>прозорими</a:t>
            </a:r>
            <a:r>
              <a:rPr lang="ru-RU" dirty="0" smtClean="0"/>
              <a:t> планами, регламентами й </a:t>
            </a:r>
            <a:r>
              <a:rPr lang="ru-RU" dirty="0" err="1" smtClean="0"/>
              <a:t>зрозумілою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відповідальністю</a:t>
            </a:r>
            <a:r>
              <a:rPr lang="ru-RU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не на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дзвінків</a:t>
            </a:r>
            <a:r>
              <a:rPr lang="ru-RU" dirty="0" smtClean="0"/>
              <a:t>, а на </a:t>
            </a:r>
            <a:r>
              <a:rPr lang="ru-RU" dirty="0" err="1" smtClean="0"/>
              <a:t>якісну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,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,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амбасадорів</a:t>
            </a:r>
            <a:r>
              <a:rPr lang="ru-RU" dirty="0" smtClean="0"/>
              <a:t> бренду.</a:t>
            </a:r>
          </a:p>
          <a:p>
            <a:pPr>
              <a:buFont typeface="+mj-lt"/>
              <a:buAutoNum type="arabicPeriod"/>
            </a:pPr>
            <a:r>
              <a:rPr lang="ru-RU" dirty="0" smtClean="0"/>
              <a:t>Старт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не з найму </a:t>
            </a:r>
            <a:r>
              <a:rPr lang="ru-RU" dirty="0" err="1" smtClean="0"/>
              <a:t>менеджерів</a:t>
            </a:r>
            <a:r>
              <a:rPr lang="ru-RU" dirty="0" smtClean="0"/>
              <a:t>, а з постановки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en-US" dirty="0" smtClean="0"/>
              <a:t>OKR-</a:t>
            </a:r>
            <a:r>
              <a:rPr lang="ru-RU" dirty="0" err="1" smtClean="0"/>
              <a:t>цілі</a:t>
            </a:r>
            <a:r>
              <a:rPr lang="ru-RU" dirty="0" smtClean="0"/>
              <a:t>, </a:t>
            </a:r>
            <a:r>
              <a:rPr lang="ru-RU" dirty="0" err="1" smtClean="0"/>
              <a:t>розрахунку</a:t>
            </a:r>
            <a:r>
              <a:rPr lang="ru-RU" dirty="0" smtClean="0"/>
              <a:t> воронки, </a:t>
            </a:r>
            <a:r>
              <a:rPr lang="ru-RU" dirty="0" err="1" smtClean="0"/>
              <a:t>конверсій</a:t>
            </a:r>
            <a:r>
              <a:rPr lang="ru-RU" dirty="0" smtClean="0"/>
              <a:t> і </a:t>
            </a:r>
            <a:r>
              <a:rPr lang="ru-RU" dirty="0" err="1" smtClean="0"/>
              <a:t>потрібного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вийти</a:t>
            </a:r>
            <a:r>
              <a:rPr lang="ru-RU" dirty="0" smtClean="0"/>
              <a:t> на </a:t>
            </a:r>
            <a:r>
              <a:rPr lang="ru-RU" dirty="0" err="1" smtClean="0"/>
              <a:t>прибуток</a:t>
            </a:r>
            <a:r>
              <a:rPr lang="ru-RU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dirty="0" err="1" smtClean="0"/>
              <a:t>Організаційна</a:t>
            </a:r>
            <a:r>
              <a:rPr lang="ru-RU" dirty="0" smtClean="0"/>
              <a:t> структура та </a:t>
            </a:r>
            <a:r>
              <a:rPr lang="ru-RU" dirty="0" err="1" smtClean="0"/>
              <a:t>еволюція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(</a:t>
            </a:r>
            <a:r>
              <a:rPr lang="ru-RU" dirty="0" err="1" smtClean="0"/>
              <a:t>менеджери</a:t>
            </a:r>
            <a:r>
              <a:rPr lang="ru-RU" dirty="0" smtClean="0"/>
              <a:t> → </a:t>
            </a:r>
            <a:r>
              <a:rPr lang="ru-RU" dirty="0" err="1" smtClean="0"/>
              <a:t>тімлід</a:t>
            </a:r>
            <a:r>
              <a:rPr lang="ru-RU" dirty="0" smtClean="0"/>
              <a:t> →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)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dirty="0" err="1" smtClean="0"/>
              <a:t>спроєктовані</a:t>
            </a:r>
            <a:r>
              <a:rPr lang="ru-RU" dirty="0" smtClean="0"/>
              <a:t> </a:t>
            </a:r>
            <a:r>
              <a:rPr lang="ru-RU" dirty="0" err="1" smtClean="0"/>
              <a:t>заздалегідь</a:t>
            </a:r>
            <a:r>
              <a:rPr lang="ru-RU" dirty="0" smtClean="0"/>
              <a:t>, з </a:t>
            </a:r>
            <a:r>
              <a:rPr lang="ru-RU" dirty="0" err="1" smtClean="0"/>
              <a:t>прописаними</a:t>
            </a:r>
            <a:r>
              <a:rPr lang="ru-RU" dirty="0" smtClean="0"/>
              <a:t> ЦКП і </a:t>
            </a:r>
            <a:r>
              <a:rPr lang="ru-RU" dirty="0" err="1" smtClean="0"/>
              <a:t>логікою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ролей.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CRM, IP-</a:t>
            </a:r>
            <a:r>
              <a:rPr lang="ru-RU" dirty="0" err="1" smtClean="0"/>
              <a:t>телефонія</a:t>
            </a:r>
            <a:r>
              <a:rPr lang="ru-RU" dirty="0" smtClean="0"/>
              <a:t> та </a:t>
            </a:r>
            <a:r>
              <a:rPr lang="ru-RU" dirty="0" err="1" smtClean="0"/>
              <a:t>підключені</a:t>
            </a:r>
            <a:r>
              <a:rPr lang="ru-RU" dirty="0" smtClean="0"/>
              <a:t> </a:t>
            </a:r>
            <a:r>
              <a:rPr lang="ru-RU" dirty="0" err="1" smtClean="0"/>
              <a:t>месенджери</a:t>
            </a:r>
            <a:r>
              <a:rPr lang="ru-RU" dirty="0" smtClean="0"/>
              <a:t> – </a:t>
            </a:r>
            <a:r>
              <a:rPr lang="ru-RU" dirty="0" err="1" smtClean="0"/>
              <a:t>базова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інфраструктура</a:t>
            </a:r>
            <a:r>
              <a:rPr lang="ru-RU" dirty="0" smtClean="0"/>
              <a:t> системного </a:t>
            </a:r>
            <a:r>
              <a:rPr lang="ru-RU" dirty="0" err="1" smtClean="0"/>
              <a:t>відділу</a:t>
            </a:r>
            <a:r>
              <a:rPr lang="ru-RU" dirty="0" smtClean="0"/>
              <a:t>: без них </a:t>
            </a:r>
            <a:r>
              <a:rPr lang="ru-RU" dirty="0" err="1" smtClean="0"/>
              <a:t>губляться</a:t>
            </a:r>
            <a:r>
              <a:rPr lang="ru-RU" dirty="0" smtClean="0"/>
              <a:t> </a:t>
            </a:r>
            <a:r>
              <a:rPr lang="ru-RU" dirty="0" err="1" smtClean="0"/>
              <a:t>ліди</a:t>
            </a:r>
            <a:r>
              <a:rPr lang="ru-RU" dirty="0" smtClean="0"/>
              <a:t>, </a:t>
            </a:r>
            <a:r>
              <a:rPr lang="ru-RU" dirty="0" err="1" smtClean="0"/>
              <a:t>немає</a:t>
            </a:r>
            <a:r>
              <a:rPr lang="ru-RU" dirty="0" smtClean="0"/>
              <a:t> контролю, </a:t>
            </a:r>
            <a:r>
              <a:rPr lang="ru-RU" dirty="0" err="1" smtClean="0"/>
              <a:t>аналітики</a:t>
            </a:r>
            <a:r>
              <a:rPr lang="ru-RU" dirty="0" smtClean="0"/>
              <a:t> й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клієнтської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dirty="0" err="1" smtClean="0"/>
              <a:t>Регламенти</a:t>
            </a:r>
            <a:r>
              <a:rPr lang="ru-RU" dirty="0" smtClean="0"/>
              <a:t>, </a:t>
            </a:r>
            <a:r>
              <a:rPr lang="ru-RU" dirty="0" err="1" smtClean="0"/>
              <a:t>стандарти</a:t>
            </a:r>
            <a:r>
              <a:rPr lang="ru-RU" dirty="0" smtClean="0"/>
              <a:t>, </a:t>
            </a:r>
            <a:r>
              <a:rPr lang="ru-RU" dirty="0" err="1" smtClean="0"/>
              <a:t>скрипти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і </a:t>
            </a:r>
            <a:r>
              <a:rPr lang="ru-RU" dirty="0" err="1" smtClean="0"/>
              <a:t>єдина</a:t>
            </a:r>
            <a:r>
              <a:rPr lang="ru-RU" dirty="0" smtClean="0"/>
              <a:t> воронка – </a:t>
            </a:r>
            <a:r>
              <a:rPr lang="ru-RU" dirty="0" err="1" smtClean="0"/>
              <a:t>це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перетворює</a:t>
            </a:r>
            <a:r>
              <a:rPr lang="ru-RU" dirty="0" smtClean="0"/>
              <a:t> </a:t>
            </a:r>
            <a:r>
              <a:rPr lang="ru-RU" dirty="0" err="1" smtClean="0"/>
              <a:t>хаотичні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 на </a:t>
            </a:r>
            <a:r>
              <a:rPr lang="ru-RU" dirty="0" err="1" smtClean="0"/>
              <a:t>керований</a:t>
            </a:r>
            <a:r>
              <a:rPr lang="ru-RU" dirty="0" smtClean="0"/>
              <a:t>, </a:t>
            </a:r>
            <a:r>
              <a:rPr lang="ru-RU" dirty="0" err="1" smtClean="0"/>
              <a:t>прогнозований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незалежний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dirty="0" err="1" smtClean="0"/>
              <a:t>Адаптація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 за </a:t>
            </a:r>
            <a:r>
              <a:rPr lang="ru-RU" dirty="0" err="1" smtClean="0"/>
              <a:t>структурованою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 з перших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плинність</a:t>
            </a:r>
            <a:r>
              <a:rPr lang="ru-RU" dirty="0" smtClean="0"/>
              <a:t>, </a:t>
            </a:r>
            <a:r>
              <a:rPr lang="ru-RU" dirty="0" err="1" smtClean="0"/>
              <a:t>прискорює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на результат і </a:t>
            </a:r>
            <a:r>
              <a:rPr lang="ru-RU" dirty="0" err="1" smtClean="0"/>
              <a:t>економить</a:t>
            </a:r>
            <a:r>
              <a:rPr lang="ru-RU" dirty="0" smtClean="0"/>
              <a:t> час </a:t>
            </a:r>
            <a:r>
              <a:rPr lang="ru-RU" dirty="0" err="1" smtClean="0"/>
              <a:t>керівника</a:t>
            </a:r>
            <a:r>
              <a:rPr lang="ru-RU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dirty="0" err="1" smtClean="0"/>
              <a:t>Системний</a:t>
            </a:r>
            <a:r>
              <a:rPr lang="ru-RU" dirty="0" smtClean="0"/>
              <a:t> </a:t>
            </a:r>
            <a:r>
              <a:rPr lang="ru-RU" dirty="0" err="1" smtClean="0"/>
              <a:t>найм</a:t>
            </a:r>
            <a:r>
              <a:rPr lang="ru-RU" dirty="0" smtClean="0"/>
              <a:t> </a:t>
            </a:r>
            <a:r>
              <a:rPr lang="ru-RU" dirty="0" err="1" smtClean="0"/>
              <a:t>сейлзів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привабливій</a:t>
            </a:r>
            <a:r>
              <a:rPr lang="ru-RU" dirty="0" smtClean="0"/>
              <a:t> </a:t>
            </a:r>
            <a:r>
              <a:rPr lang="ru-RU" dirty="0" err="1" smtClean="0"/>
              <a:t>вакансії</a:t>
            </a:r>
            <a:r>
              <a:rPr lang="ru-RU" dirty="0" smtClean="0"/>
              <a:t>, </a:t>
            </a:r>
            <a:r>
              <a:rPr lang="ru-RU" dirty="0" err="1" smtClean="0"/>
              <a:t>пріоритетному</a:t>
            </a:r>
            <a:r>
              <a:rPr lang="ru-RU" dirty="0" smtClean="0"/>
              <a:t> </a:t>
            </a:r>
            <a:r>
              <a:rPr lang="ru-RU" dirty="0" err="1" smtClean="0"/>
              <a:t>розміщенні</a:t>
            </a:r>
            <a:r>
              <a:rPr lang="ru-RU" dirty="0" smtClean="0"/>
              <a:t>, </a:t>
            </a:r>
            <a:r>
              <a:rPr lang="ru-RU" dirty="0" err="1" smtClean="0"/>
              <a:t>масовому</a:t>
            </a:r>
            <a:r>
              <a:rPr lang="ru-RU" dirty="0" smtClean="0"/>
              <a:t> </a:t>
            </a:r>
            <a:r>
              <a:rPr lang="ru-RU" dirty="0" err="1" smtClean="0"/>
              <a:t>скринінгу</a:t>
            </a:r>
            <a:r>
              <a:rPr lang="ru-RU" dirty="0" smtClean="0"/>
              <a:t> й </a:t>
            </a:r>
            <a:r>
              <a:rPr lang="ru-RU" dirty="0" err="1" smtClean="0"/>
              <a:t>групових</a:t>
            </a:r>
            <a:r>
              <a:rPr lang="ru-RU" dirty="0" smtClean="0"/>
              <a:t> </a:t>
            </a:r>
            <a:r>
              <a:rPr lang="ru-RU" dirty="0" err="1" smtClean="0"/>
              <a:t>співбесідах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відсіяти</a:t>
            </a:r>
            <a:r>
              <a:rPr lang="ru-RU" dirty="0" smtClean="0"/>
              <a:t> </a:t>
            </a:r>
            <a:r>
              <a:rPr lang="ru-RU" dirty="0" err="1" smtClean="0"/>
              <a:t>слабких</a:t>
            </a:r>
            <a:r>
              <a:rPr lang="ru-RU" dirty="0" smtClean="0"/>
              <a:t> і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сильних</a:t>
            </a:r>
            <a:r>
              <a:rPr lang="ru-RU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у </a:t>
            </a:r>
            <a:r>
              <a:rPr lang="ru-RU" dirty="0" err="1" smtClean="0"/>
              <a:t>відділі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, </a:t>
            </a:r>
            <a:r>
              <a:rPr lang="ru-RU" dirty="0" err="1" smtClean="0"/>
              <a:t>неможливості</a:t>
            </a:r>
            <a:r>
              <a:rPr lang="ru-RU" dirty="0" smtClean="0"/>
              <a:t> </a:t>
            </a:r>
            <a:r>
              <a:rPr lang="ru-RU" dirty="0" err="1" smtClean="0"/>
              <a:t>масштабування</a:t>
            </a:r>
            <a:r>
              <a:rPr lang="ru-RU" dirty="0" smtClean="0"/>
              <a:t>,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прогнозованого</a:t>
            </a:r>
            <a:r>
              <a:rPr lang="ru-RU" dirty="0" smtClean="0"/>
              <a:t> доходу та </a:t>
            </a:r>
            <a:r>
              <a:rPr lang="ru-RU" dirty="0" err="1" smtClean="0"/>
              <a:t>постійного</a:t>
            </a:r>
            <a:r>
              <a:rPr lang="ru-RU" dirty="0" smtClean="0"/>
              <a:t> ручного контролю з боку </a:t>
            </a:r>
            <a:r>
              <a:rPr lang="ru-RU" dirty="0" err="1" smtClean="0"/>
              <a:t>власника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99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9002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</a:t>
            </a:r>
            <a:r>
              <a:rPr lang="ru-RU" b="1" dirty="0" err="1" smtClean="0"/>
              <a:t>Визначте</a:t>
            </a:r>
            <a:r>
              <a:rPr lang="ru-RU" b="1" dirty="0" smtClean="0"/>
              <a:t> </a:t>
            </a:r>
            <a:r>
              <a:rPr lang="ru-RU" b="1" dirty="0" err="1" smtClean="0"/>
              <a:t>чіткий</a:t>
            </a:r>
            <a:r>
              <a:rPr lang="ru-RU" b="1" dirty="0" smtClean="0"/>
              <a:t> вектор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: </a:t>
            </a:r>
            <a:r>
              <a:rPr lang="ru-RU" b="1" dirty="0" err="1" smtClean="0"/>
              <a:t>окресліть</a:t>
            </a:r>
            <a:r>
              <a:rPr lang="ru-RU" b="1" dirty="0" smtClean="0"/>
              <a:t> </a:t>
            </a:r>
            <a:r>
              <a:rPr lang="ru-RU" b="1" dirty="0" err="1" smtClean="0"/>
              <a:t>конкретні</a:t>
            </a:r>
            <a:r>
              <a:rPr lang="ru-RU" b="1" dirty="0" smtClean="0"/>
              <a:t> </a:t>
            </a:r>
            <a:r>
              <a:rPr lang="ru-RU" b="1" dirty="0" err="1" smtClean="0"/>
              <a:t>цілі</a:t>
            </a:r>
            <a:endParaRPr lang="ru-RU" b="1" dirty="0" smtClean="0"/>
          </a:p>
          <a:p>
            <a:r>
              <a:rPr lang="ru-RU" dirty="0" err="1" smtClean="0"/>
              <a:t>Ціль</a:t>
            </a:r>
            <a:r>
              <a:rPr lang="ru-RU" dirty="0" smtClean="0"/>
              <a:t> — не просто цифра у </a:t>
            </a:r>
            <a:r>
              <a:rPr lang="ru-RU" dirty="0" err="1" smtClean="0"/>
              <a:t>звіті</a:t>
            </a:r>
            <a:r>
              <a:rPr lang="ru-RU" dirty="0" smtClean="0"/>
              <a:t>, </a:t>
            </a:r>
            <a:r>
              <a:rPr lang="ru-RU" dirty="0" err="1" smtClean="0"/>
              <a:t>якої</a:t>
            </a:r>
            <a:r>
              <a:rPr lang="ru-RU" dirty="0" smtClean="0"/>
              <a:t> треба </a:t>
            </a:r>
            <a:r>
              <a:rPr lang="ru-RU" dirty="0" err="1" smtClean="0"/>
              <a:t>досягти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орієнтир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команді</a:t>
            </a:r>
            <a:r>
              <a:rPr lang="ru-RU" dirty="0" smtClean="0"/>
              <a:t> </a:t>
            </a:r>
            <a:r>
              <a:rPr lang="ru-RU" dirty="0" err="1" smtClean="0"/>
              <a:t>впевненість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ціль</a:t>
            </a:r>
            <a:r>
              <a:rPr lang="ru-RU" dirty="0" smtClean="0"/>
              <a:t> </a:t>
            </a:r>
            <a:r>
              <a:rPr lang="ru-RU" b="1" dirty="0" err="1" smtClean="0">
                <a:hlinkClick r:id="rId2"/>
              </a:rPr>
              <a:t>збільшити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продажі</a:t>
            </a:r>
            <a:r>
              <a:rPr lang="ru-RU" dirty="0" smtClean="0"/>
              <a:t> </a:t>
            </a:r>
            <a:r>
              <a:rPr lang="ru-RU" dirty="0" err="1" smtClean="0"/>
              <a:t>звучить</a:t>
            </a:r>
            <a:r>
              <a:rPr lang="ru-RU" dirty="0" smtClean="0"/>
              <a:t> </a:t>
            </a:r>
            <a:r>
              <a:rPr lang="ru-RU" dirty="0" err="1" smtClean="0"/>
              <a:t>амбітно</a:t>
            </a:r>
            <a:r>
              <a:rPr lang="ru-RU" dirty="0" smtClean="0"/>
              <a:t>, але без </a:t>
            </a:r>
            <a:r>
              <a:rPr lang="ru-RU" dirty="0" err="1" smtClean="0"/>
              <a:t>деталізації</a:t>
            </a:r>
            <a:r>
              <a:rPr lang="ru-RU" dirty="0" smtClean="0"/>
              <a:t> </a:t>
            </a:r>
            <a:r>
              <a:rPr lang="ru-RU" dirty="0" err="1" smtClean="0"/>
              <a:t>менеджери</a:t>
            </a:r>
            <a:r>
              <a:rPr lang="ru-RU" dirty="0" smtClean="0"/>
              <a:t> не </a:t>
            </a:r>
            <a:r>
              <a:rPr lang="ru-RU" dirty="0" err="1" smtClean="0"/>
              <a:t>знатимуть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: </a:t>
            </a:r>
            <a:r>
              <a:rPr lang="ru-RU" dirty="0" err="1" smtClean="0"/>
              <a:t>які</a:t>
            </a:r>
            <a:r>
              <a:rPr lang="ru-RU" dirty="0" smtClean="0"/>
              <a:t> канали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орієнтуватися</a:t>
            </a:r>
            <a:r>
              <a:rPr lang="ru-RU" dirty="0" smtClean="0"/>
              <a:t>, яку </a:t>
            </a:r>
            <a:r>
              <a:rPr lang="ru-RU" dirty="0" err="1" smtClean="0"/>
              <a:t>стратегію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Без </a:t>
            </a:r>
            <a:r>
              <a:rPr lang="ru-RU" dirty="0" err="1" smtClean="0"/>
              <a:t>чітких</a:t>
            </a:r>
            <a:r>
              <a:rPr lang="ru-RU" dirty="0" smtClean="0"/>
              <a:t> </a:t>
            </a:r>
            <a:r>
              <a:rPr lang="ru-RU" dirty="0" err="1" smtClean="0"/>
              <a:t>указівок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діятиме</a:t>
            </a:r>
            <a:r>
              <a:rPr lang="ru-RU" dirty="0" smtClean="0"/>
              <a:t> на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розсуд</a:t>
            </a:r>
            <a:r>
              <a:rPr lang="ru-RU" dirty="0" smtClean="0"/>
              <a:t>: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зосередиться</a:t>
            </a:r>
            <a:r>
              <a:rPr lang="ru-RU" dirty="0" smtClean="0"/>
              <a:t> на </a:t>
            </a:r>
            <a:r>
              <a:rPr lang="ru-RU" dirty="0" err="1" smtClean="0"/>
              <a:t>холодних</a:t>
            </a:r>
            <a:r>
              <a:rPr lang="ru-RU" dirty="0" smtClean="0"/>
              <a:t> </a:t>
            </a:r>
            <a:r>
              <a:rPr lang="ru-RU" dirty="0" err="1" smtClean="0"/>
              <a:t>дзвінках</a:t>
            </a:r>
            <a:r>
              <a:rPr lang="ru-RU" dirty="0" smtClean="0"/>
              <a:t>, </a:t>
            </a:r>
            <a:r>
              <a:rPr lang="ru-RU" dirty="0" err="1" smtClean="0"/>
              <a:t>хтось</a:t>
            </a:r>
            <a:r>
              <a:rPr lang="ru-RU" dirty="0" smtClean="0"/>
              <a:t> — на </a:t>
            </a:r>
            <a:r>
              <a:rPr lang="ru-RU" dirty="0" err="1" smtClean="0"/>
              <a:t>повторних</a:t>
            </a:r>
            <a:r>
              <a:rPr lang="ru-RU" dirty="0" smtClean="0"/>
              <a:t> продажах.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уникнути</a:t>
            </a:r>
            <a:r>
              <a:rPr lang="ru-RU" dirty="0" smtClean="0"/>
              <a:t> хаосу,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конкретні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3"/>
              </a:rPr>
              <a:t>збільшити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кількість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лідів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smtClean="0"/>
              <a:t>на 20 % за три </a:t>
            </a:r>
            <a:r>
              <a:rPr lang="ru-RU" b="1" dirty="0" err="1" smtClean="0"/>
              <a:t>місяці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err="1" smtClean="0"/>
              <a:t>Установіть</a:t>
            </a:r>
            <a:r>
              <a:rPr lang="ru-RU" dirty="0" smtClean="0"/>
              <a:t> </a:t>
            </a:r>
            <a:r>
              <a:rPr lang="ru-RU" dirty="0" err="1" smtClean="0"/>
              <a:t>чіткі</a:t>
            </a: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KPI</a:t>
            </a:r>
            <a:r>
              <a:rPr lang="en-US" dirty="0" smtClean="0"/>
              <a:t>: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, </a:t>
            </a:r>
            <a:r>
              <a:rPr lang="ru-RU" dirty="0" err="1" smtClean="0"/>
              <a:t>середній</a:t>
            </a:r>
            <a:r>
              <a:rPr lang="ru-RU" dirty="0" smtClean="0"/>
              <a:t> чек угоди, </a:t>
            </a:r>
            <a:r>
              <a:rPr lang="ru-RU" dirty="0" err="1" smtClean="0"/>
              <a:t>конверсію</a:t>
            </a:r>
            <a:r>
              <a:rPr lang="ru-RU" dirty="0" smtClean="0"/>
              <a:t> на кожному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>
                <a:hlinkClick r:id="rId5"/>
              </a:rPr>
              <a:t>лійки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продажів</a:t>
            </a:r>
            <a:r>
              <a:rPr lang="ru-RU" dirty="0" smtClean="0">
                <a:hlinkClick r:id="rId5"/>
              </a:rPr>
              <a:t>. </a:t>
            </a:r>
            <a:r>
              <a:rPr lang="ru-RU" dirty="0" smtClean="0"/>
              <a:t>Команда </a:t>
            </a:r>
            <a:r>
              <a:rPr lang="ru-RU" dirty="0" err="1" smtClean="0"/>
              <a:t>зрозуміє</a:t>
            </a:r>
            <a:r>
              <a:rPr lang="ru-RU" dirty="0" smtClean="0"/>
              <a:t>,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очікують</a:t>
            </a:r>
            <a:r>
              <a:rPr lang="ru-RU" dirty="0" smtClean="0"/>
              <a:t>, і </a:t>
            </a:r>
            <a:r>
              <a:rPr lang="ru-RU" dirty="0" err="1" smtClean="0"/>
              <a:t>рухатиметься</a:t>
            </a:r>
            <a:r>
              <a:rPr lang="ru-RU" dirty="0" smtClean="0"/>
              <a:t> вперед.</a:t>
            </a:r>
          </a:p>
          <a:p>
            <a:r>
              <a:rPr lang="ru-RU" b="1" dirty="0" smtClean="0"/>
              <a:t>3. </a:t>
            </a:r>
            <a:r>
              <a:rPr lang="ru-RU" b="1" dirty="0" err="1" smtClean="0"/>
              <a:t>Запровадьте</a:t>
            </a:r>
            <a:r>
              <a:rPr lang="ru-RU" b="1" dirty="0" smtClean="0"/>
              <a:t> </a:t>
            </a:r>
            <a:r>
              <a:rPr lang="ru-RU" b="1" dirty="0" err="1" smtClean="0"/>
              <a:t>грошовий</a:t>
            </a:r>
            <a:r>
              <a:rPr lang="ru-RU" b="1" dirty="0" smtClean="0"/>
              <a:t> бонус </a:t>
            </a:r>
          </a:p>
          <a:p>
            <a:r>
              <a:rPr lang="ru-RU" dirty="0" err="1" smtClean="0"/>
              <a:t>Найсильніший</a:t>
            </a:r>
            <a:r>
              <a:rPr lang="ru-RU" dirty="0" smtClean="0"/>
              <a:t> </a:t>
            </a:r>
            <a:r>
              <a:rPr lang="ru-RU" dirty="0" err="1" smtClean="0"/>
              <a:t>мотиватор</a:t>
            </a:r>
            <a:r>
              <a:rPr lang="ru-RU" dirty="0" smtClean="0"/>
              <a:t> для </a:t>
            </a:r>
            <a:r>
              <a:rPr lang="ru-RU" dirty="0" err="1" smtClean="0"/>
              <a:t>менеджерів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продажу — </a:t>
            </a:r>
            <a:r>
              <a:rPr lang="ru-RU" dirty="0" err="1" smtClean="0"/>
              <a:t>гроші</a:t>
            </a:r>
            <a:r>
              <a:rPr lang="ru-RU" dirty="0" smtClean="0"/>
              <a:t>. </a:t>
            </a:r>
            <a:r>
              <a:rPr lang="ru-RU" dirty="0" err="1" smtClean="0"/>
              <a:t>Запровадьте</a:t>
            </a:r>
            <a:r>
              <a:rPr lang="ru-RU" dirty="0" smtClean="0"/>
              <a:t> </a:t>
            </a:r>
            <a:r>
              <a:rPr lang="ru-RU" dirty="0" err="1" smtClean="0"/>
              <a:t>прозору</a:t>
            </a:r>
            <a:r>
              <a:rPr lang="ru-RU" dirty="0" smtClean="0"/>
              <a:t> систему </a:t>
            </a:r>
            <a:r>
              <a:rPr lang="ru-RU" dirty="0" err="1" smtClean="0"/>
              <a:t>бонусів</a:t>
            </a:r>
            <a:r>
              <a:rPr lang="ru-RU" dirty="0" smtClean="0"/>
              <a:t> і </a:t>
            </a:r>
            <a:r>
              <a:rPr lang="ru-RU" dirty="0" err="1" smtClean="0"/>
              <a:t>комісій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розуміли</a:t>
            </a:r>
            <a:r>
              <a:rPr lang="ru-RU" dirty="0" smtClean="0"/>
              <a:t>, як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дохід</a:t>
            </a:r>
            <a:r>
              <a:rPr lang="ru-RU" dirty="0" smtClean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винагорода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справедливою та </a:t>
            </a:r>
            <a:r>
              <a:rPr lang="ru-RU" dirty="0" err="1" smtClean="0"/>
              <a:t>досяжною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підвищить</a:t>
            </a:r>
            <a:r>
              <a:rPr lang="ru-RU" dirty="0" smtClean="0"/>
              <a:t> </a:t>
            </a:r>
            <a:r>
              <a:rPr lang="ru-RU" dirty="0" err="1" smtClean="0"/>
              <a:t>залученість</a:t>
            </a:r>
            <a:r>
              <a:rPr lang="ru-RU" dirty="0" smtClean="0"/>
              <a:t> і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перевиконати</a:t>
            </a:r>
            <a:r>
              <a:rPr lang="ru-RU" dirty="0" smtClean="0"/>
              <a:t> план.</a:t>
            </a:r>
          </a:p>
          <a:p>
            <a:r>
              <a:rPr lang="ru-RU" b="1" dirty="0" smtClean="0"/>
              <a:t>4. </a:t>
            </a:r>
            <a:r>
              <a:rPr lang="ru-RU" b="1" dirty="0" err="1" smtClean="0"/>
              <a:t>Створіть</a:t>
            </a:r>
            <a:r>
              <a:rPr lang="ru-RU" b="1" dirty="0" smtClean="0"/>
              <a:t> </a:t>
            </a:r>
            <a:r>
              <a:rPr lang="ru-RU" b="1" dirty="0" err="1" smtClean="0"/>
              <a:t>здорову</a:t>
            </a:r>
            <a:r>
              <a:rPr lang="ru-RU" b="1" dirty="0" smtClean="0"/>
              <a:t> </a:t>
            </a:r>
            <a:r>
              <a:rPr lang="ru-RU" b="1" dirty="0" err="1" smtClean="0"/>
              <a:t>конкуренцію</a:t>
            </a:r>
            <a:r>
              <a:rPr lang="ru-RU" b="1" dirty="0" smtClean="0"/>
              <a:t>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менеджерів</a:t>
            </a:r>
            <a:endParaRPr lang="ru-RU" b="1" dirty="0" smtClean="0"/>
          </a:p>
          <a:p>
            <a:r>
              <a:rPr lang="ru-RU" dirty="0" err="1" smtClean="0"/>
              <a:t>Конкуренція</a:t>
            </a:r>
            <a:r>
              <a:rPr lang="ru-RU" dirty="0" smtClean="0"/>
              <a:t> — </a:t>
            </a:r>
            <a:r>
              <a:rPr lang="ru-RU" dirty="0" err="1" smtClean="0"/>
              <a:t>потужний</a:t>
            </a:r>
            <a:r>
              <a:rPr lang="ru-RU" dirty="0" smtClean="0"/>
              <a:t> </a:t>
            </a:r>
            <a:r>
              <a:rPr lang="ru-RU" dirty="0" err="1" smtClean="0"/>
              <a:t>двигун</a:t>
            </a:r>
            <a:r>
              <a:rPr lang="ru-RU" dirty="0" smtClean="0"/>
              <a:t> </a:t>
            </a:r>
            <a:r>
              <a:rPr lang="ru-RU" dirty="0" err="1" smtClean="0"/>
              <a:t>прогресу</a:t>
            </a:r>
            <a:r>
              <a:rPr lang="ru-RU" dirty="0" smtClean="0"/>
              <a:t>, але вона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мотивувати</a:t>
            </a:r>
            <a:r>
              <a:rPr lang="ru-RU" dirty="0" smtClean="0"/>
              <a:t> команду </a:t>
            </a:r>
            <a:r>
              <a:rPr lang="ru-RU" dirty="0" err="1" smtClean="0"/>
              <a:t>розвиватися</a:t>
            </a:r>
            <a:r>
              <a:rPr lang="ru-RU" dirty="0" smtClean="0"/>
              <a:t>, а не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токсичну</a:t>
            </a:r>
            <a:r>
              <a:rPr lang="ru-RU" dirty="0" smtClean="0"/>
              <a:t> атмосферу. В </a:t>
            </a:r>
            <a:r>
              <a:rPr lang="ru-RU" dirty="0" err="1" smtClean="0"/>
              <a:t>ідеалі</a:t>
            </a:r>
            <a:r>
              <a:rPr lang="ru-RU" dirty="0" smtClean="0"/>
              <a:t> </a:t>
            </a:r>
            <a:r>
              <a:rPr lang="ru-RU" dirty="0" err="1" smtClean="0"/>
              <a:t>конкуренція</a:t>
            </a:r>
            <a:r>
              <a:rPr lang="ru-RU" dirty="0" smtClean="0"/>
              <a:t> </a:t>
            </a:r>
            <a:r>
              <a:rPr lang="ru-RU" dirty="0" err="1" smtClean="0"/>
              <a:t>спонукає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 бути </a:t>
            </a:r>
            <a:r>
              <a:rPr lang="ru-RU" dirty="0" err="1" smtClean="0"/>
              <a:t>активнішими</a:t>
            </a:r>
            <a:r>
              <a:rPr lang="ru-RU" dirty="0" smtClean="0"/>
              <a:t>,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підходи</a:t>
            </a:r>
            <a:r>
              <a:rPr lang="ru-RU" dirty="0" smtClean="0"/>
              <a:t> до </a:t>
            </a:r>
            <a:r>
              <a:rPr lang="ru-RU" dirty="0" err="1" smtClean="0"/>
              <a:t>роботи</a:t>
            </a:r>
            <a:r>
              <a:rPr lang="ru-RU" dirty="0" smtClean="0"/>
              <a:t>. Але </a:t>
            </a:r>
            <a:r>
              <a:rPr lang="ru-RU" dirty="0" err="1" smtClean="0"/>
              <a:t>якщо</a:t>
            </a:r>
            <a:r>
              <a:rPr lang="ru-RU" dirty="0" smtClean="0"/>
              <a:t> вона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жорсткою</a:t>
            </a:r>
            <a:r>
              <a:rPr lang="ru-RU" dirty="0" smtClean="0"/>
              <a:t>, у </a:t>
            </a:r>
            <a:r>
              <a:rPr lang="ru-RU" dirty="0" err="1" smtClean="0"/>
              <a:t>колективі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напруга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вигорання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уникнути</a:t>
            </a:r>
            <a:r>
              <a:rPr lang="ru-RU" dirty="0" smtClean="0"/>
              <a:t>, </a:t>
            </a:r>
            <a:r>
              <a:rPr lang="ru-RU" dirty="0" err="1" smtClean="0"/>
              <a:t>створіть</a:t>
            </a:r>
            <a:r>
              <a:rPr lang="ru-RU" dirty="0" smtClean="0"/>
              <a:t> культуру здорового </a:t>
            </a:r>
            <a:r>
              <a:rPr lang="ru-RU" dirty="0" err="1" smtClean="0"/>
              <a:t>суперництва</a:t>
            </a:r>
            <a:r>
              <a:rPr lang="ru-RU" dirty="0" smtClean="0"/>
              <a:t>, де </a:t>
            </a:r>
            <a:r>
              <a:rPr lang="ru-RU" dirty="0" err="1" smtClean="0"/>
              <a:t>перемога</a:t>
            </a:r>
            <a:r>
              <a:rPr lang="ru-RU" dirty="0" smtClean="0"/>
              <a:t> одного не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поразку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, а </a:t>
            </a:r>
            <a:r>
              <a:rPr lang="ru-RU" dirty="0" err="1" smtClean="0"/>
              <a:t>досягнення</a:t>
            </a:r>
            <a:r>
              <a:rPr lang="ru-RU" dirty="0" smtClean="0"/>
              <a:t> кожного </a:t>
            </a:r>
            <a:r>
              <a:rPr lang="ru-RU" dirty="0" err="1" smtClean="0"/>
              <a:t>надихають</a:t>
            </a:r>
            <a:r>
              <a:rPr lang="ru-RU" dirty="0" smtClean="0"/>
              <a:t> </a:t>
            </a:r>
            <a:r>
              <a:rPr lang="ru-RU" dirty="0" err="1" smtClean="0"/>
              <a:t>усю</a:t>
            </a:r>
            <a:r>
              <a:rPr lang="ru-RU" dirty="0" smtClean="0"/>
              <a:t> команду.</a:t>
            </a:r>
          </a:p>
          <a:p>
            <a:r>
              <a:rPr lang="ru-RU" dirty="0" smtClean="0"/>
              <a:t>&lt;</a:t>
            </a:r>
            <a:r>
              <a:rPr lang="en-US" dirty="0" smtClean="0"/>
              <a:t>h4&gt;</a:t>
            </a:r>
            <a:r>
              <a:rPr lang="ru-RU" dirty="0" err="1" smtClean="0"/>
              <a:t>Запровадьте</a:t>
            </a:r>
            <a:r>
              <a:rPr lang="ru-RU" dirty="0" smtClean="0"/>
              <a:t> </a:t>
            </a:r>
            <a:r>
              <a:rPr lang="ru-RU" dirty="0" err="1" smtClean="0"/>
              <a:t>прозорі</a:t>
            </a:r>
            <a:r>
              <a:rPr lang="ru-RU" dirty="0" smtClean="0"/>
              <a:t> </a:t>
            </a:r>
            <a:r>
              <a:rPr lang="ru-RU" dirty="0" err="1" smtClean="0"/>
              <a:t>номінації</a:t>
            </a:r>
            <a:r>
              <a:rPr lang="ru-RU" dirty="0" smtClean="0"/>
              <a:t> та </a:t>
            </a:r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&lt;/</a:t>
            </a:r>
            <a:r>
              <a:rPr lang="en-US" dirty="0" smtClean="0"/>
              <a:t>h4&gt;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Менеджер </a:t>
            </a:r>
            <a:r>
              <a:rPr lang="ru-RU" dirty="0" err="1" smtClean="0"/>
              <a:t>місяця</a:t>
            </a:r>
            <a:r>
              <a:rPr lang="ru-RU" dirty="0" smtClean="0"/>
              <a:t>» — для того,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закрив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» — для менеджера, </a:t>
            </a:r>
            <a:r>
              <a:rPr lang="ru-RU" dirty="0" err="1" smtClean="0"/>
              <a:t>який</a:t>
            </a:r>
            <a:r>
              <a:rPr lang="ru-RU" dirty="0" smtClean="0"/>
              <a:t> залучив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«</a:t>
            </a:r>
            <a:r>
              <a:rPr lang="ru-RU" dirty="0" err="1" smtClean="0"/>
              <a:t>Клієнтоорієнтований</a:t>
            </a:r>
            <a:r>
              <a:rPr lang="ru-RU" dirty="0" smtClean="0"/>
              <a:t> </a:t>
            </a:r>
            <a:r>
              <a:rPr lang="ru-RU" dirty="0" err="1" smtClean="0"/>
              <a:t>експерт</a:t>
            </a:r>
            <a:r>
              <a:rPr lang="ru-RU" dirty="0" smtClean="0"/>
              <a:t>» — для </a:t>
            </a:r>
            <a:r>
              <a:rPr lang="ru-RU" dirty="0" err="1" smtClean="0"/>
              <a:t>фахівця</a:t>
            </a:r>
            <a:r>
              <a:rPr lang="ru-RU" dirty="0" smtClean="0"/>
              <a:t> з </a:t>
            </a:r>
            <a:r>
              <a:rPr lang="ru-RU" dirty="0" err="1" smtClean="0"/>
              <a:t>найвищими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272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71" y="0"/>
            <a:ext cx="1186542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5. </a:t>
            </a:r>
            <a:r>
              <a:rPr lang="ru-RU" b="1" dirty="0" err="1" smtClean="0"/>
              <a:t>Помічайте</a:t>
            </a:r>
            <a:r>
              <a:rPr lang="ru-RU" b="1" dirty="0" smtClean="0"/>
              <a:t> </a:t>
            </a:r>
            <a:r>
              <a:rPr lang="ru-RU" b="1" dirty="0" err="1" smtClean="0"/>
              <a:t>успіхи</a:t>
            </a:r>
            <a:r>
              <a:rPr lang="ru-RU" b="1" dirty="0" smtClean="0"/>
              <a:t> </a:t>
            </a:r>
            <a:r>
              <a:rPr lang="ru-RU" b="1" dirty="0" err="1" smtClean="0"/>
              <a:t>колег</a:t>
            </a:r>
            <a:r>
              <a:rPr lang="ru-RU" b="1" dirty="0" smtClean="0"/>
              <a:t>, </a:t>
            </a:r>
            <a:r>
              <a:rPr lang="ru-RU" b="1" dirty="0" err="1" smtClean="0"/>
              <a:t>хваліть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endParaRPr lang="ru-RU" b="1" dirty="0" smtClean="0"/>
          </a:p>
          <a:p>
            <a:r>
              <a:rPr lang="ru-RU" dirty="0" smtClean="0"/>
              <a:t>Людям </a:t>
            </a:r>
            <a:r>
              <a:rPr lang="ru-RU" dirty="0" err="1" smtClean="0"/>
              <a:t>важливо</a:t>
            </a:r>
            <a:r>
              <a:rPr lang="ru-RU" dirty="0" smtClean="0"/>
              <a:t> знати,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помічають</a:t>
            </a:r>
            <a:r>
              <a:rPr lang="ru-RU" dirty="0" smtClean="0"/>
              <a:t>.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менеджерам </a:t>
            </a:r>
            <a:r>
              <a:rPr lang="ru-RU" dirty="0" err="1" smtClean="0"/>
              <a:t>відчувати</a:t>
            </a:r>
            <a:r>
              <a:rPr lang="ru-RU" dirty="0" smtClean="0"/>
              <a:t> свою </a:t>
            </a:r>
            <a:r>
              <a:rPr lang="ru-RU" dirty="0" err="1" smtClean="0"/>
              <a:t>цінність</a:t>
            </a:r>
            <a:r>
              <a:rPr lang="ru-RU" dirty="0" smtClean="0"/>
              <a:t>,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мотивацію</a:t>
            </a:r>
            <a:r>
              <a:rPr lang="ru-RU" dirty="0" smtClean="0"/>
              <a:t> та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err="1" smtClean="0"/>
              <a:t>робочий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особливо </a:t>
            </a:r>
            <a:r>
              <a:rPr lang="ru-RU" dirty="0" err="1" smtClean="0"/>
              <a:t>важливо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де </a:t>
            </a:r>
            <a:r>
              <a:rPr lang="ru-RU" dirty="0" err="1" smtClean="0"/>
              <a:t>щодня</a:t>
            </a:r>
            <a:r>
              <a:rPr lang="ru-RU" dirty="0" smtClean="0"/>
              <a:t> доводиться </a:t>
            </a:r>
            <a:r>
              <a:rPr lang="ru-RU" dirty="0" err="1" smtClean="0"/>
              <a:t>працювати</a:t>
            </a:r>
            <a:r>
              <a:rPr lang="ru-RU" dirty="0" smtClean="0"/>
              <a:t> з </a:t>
            </a:r>
            <a:r>
              <a:rPr lang="ru-RU" dirty="0" err="1" smtClean="0"/>
              <a:t>відмовами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Похвала </a:t>
            </a:r>
            <a:r>
              <a:rPr lang="ru-RU" dirty="0" err="1" smtClean="0"/>
              <a:t>необов’язково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стосуватися</a:t>
            </a:r>
            <a:r>
              <a:rPr lang="ru-RU" dirty="0" smtClean="0"/>
              <a:t> великих </a:t>
            </a:r>
            <a:r>
              <a:rPr lang="ru-RU" dirty="0" err="1" smtClean="0"/>
              <a:t>угод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.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маленькі</a:t>
            </a:r>
            <a:r>
              <a:rPr lang="ru-RU" dirty="0" smtClean="0"/>
              <a:t>, але </a:t>
            </a:r>
            <a:r>
              <a:rPr lang="ru-RU" dirty="0" err="1" smtClean="0"/>
              <a:t>значущі</a:t>
            </a:r>
            <a:r>
              <a:rPr lang="ru-RU" dirty="0" smtClean="0"/>
              <a:t> </a:t>
            </a:r>
            <a:r>
              <a:rPr lang="ru-RU" dirty="0" err="1" smtClean="0"/>
              <a:t>успіхи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менеджер </a:t>
            </a:r>
            <a:r>
              <a:rPr lang="ru-RU" dirty="0" err="1" smtClean="0"/>
              <a:t>знайшов</a:t>
            </a:r>
            <a:r>
              <a:rPr lang="ru-RU" dirty="0" smtClean="0"/>
              <a:t> </a:t>
            </a:r>
            <a:r>
              <a:rPr lang="ru-RU" dirty="0" err="1" smtClean="0"/>
              <a:t>нестандартний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до </a:t>
            </a:r>
            <a:r>
              <a:rPr lang="ru-RU" dirty="0" err="1" smtClean="0"/>
              <a:t>клієнта</a:t>
            </a:r>
            <a:r>
              <a:rPr lang="ru-RU" dirty="0" smtClean="0"/>
              <a:t> й </a:t>
            </a:r>
            <a:r>
              <a:rPr lang="ru-RU" dirty="0" err="1" smtClean="0"/>
              <a:t>уклав</a:t>
            </a:r>
            <a:r>
              <a:rPr lang="ru-RU" dirty="0" smtClean="0"/>
              <a:t> угоду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вдало</a:t>
            </a:r>
            <a:r>
              <a:rPr lang="ru-RU" dirty="0" smtClean="0"/>
              <a:t> </a:t>
            </a:r>
            <a:r>
              <a:rPr lang="ru-RU" dirty="0" err="1" smtClean="0"/>
              <a:t>розв’язав</a:t>
            </a:r>
            <a:r>
              <a:rPr lang="ru-RU" dirty="0" smtClean="0"/>
              <a:t> </a:t>
            </a:r>
            <a:r>
              <a:rPr lang="ru-RU" dirty="0" err="1" smtClean="0"/>
              <a:t>конфліктну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, </a:t>
            </a:r>
            <a:r>
              <a:rPr lang="ru-RU" dirty="0" err="1" smtClean="0"/>
              <a:t>похваліть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!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практика </a:t>
            </a:r>
            <a:r>
              <a:rPr lang="ru-RU" dirty="0" err="1" smtClean="0"/>
              <a:t>працювала</a:t>
            </a:r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, </a:t>
            </a:r>
            <a:r>
              <a:rPr lang="ru-RU" dirty="0" err="1" smtClean="0"/>
              <a:t>робіть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регулярно й </a:t>
            </a:r>
            <a:r>
              <a:rPr lang="ru-RU" dirty="0" err="1" smtClean="0"/>
              <a:t>щиро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Підтримати</a:t>
            </a:r>
            <a:r>
              <a:rPr lang="ru-RU" dirty="0" smtClean="0"/>
              <a:t> культуру </a:t>
            </a:r>
            <a:r>
              <a:rPr lang="ru-RU" dirty="0" err="1" smtClean="0"/>
              <a:t>визнання</a:t>
            </a:r>
            <a:r>
              <a:rPr lang="ru-RU" dirty="0" smtClean="0"/>
              <a:t> в </a:t>
            </a:r>
            <a:r>
              <a:rPr lang="ru-RU" dirty="0" err="1" smtClean="0"/>
              <a:t>команді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способами:</a:t>
            </a:r>
          </a:p>
          <a:p>
            <a:r>
              <a:rPr lang="en-US" dirty="0" smtClean="0"/>
              <a:t>✅ </a:t>
            </a:r>
            <a:r>
              <a:rPr lang="ru-RU" b="1" dirty="0" err="1" smtClean="0"/>
              <a:t>Хваліть</a:t>
            </a:r>
            <a:r>
              <a:rPr lang="ru-RU" b="1" dirty="0" smtClean="0"/>
              <a:t> </a:t>
            </a:r>
            <a:r>
              <a:rPr lang="ru-RU" b="1" dirty="0" err="1" smtClean="0"/>
              <a:t>публічно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Коли </a:t>
            </a:r>
            <a:r>
              <a:rPr lang="ru-RU" dirty="0" err="1" smtClean="0"/>
              <a:t>помічаєте</a:t>
            </a:r>
            <a:r>
              <a:rPr lang="ru-RU" dirty="0" smtClean="0"/>
              <a:t> </a:t>
            </a:r>
            <a:r>
              <a:rPr lang="ru-RU" dirty="0" err="1" smtClean="0"/>
              <a:t>успіхи</a:t>
            </a:r>
            <a:r>
              <a:rPr lang="ru-RU" dirty="0" smtClean="0"/>
              <a:t> менеджера, </a:t>
            </a:r>
            <a:r>
              <a:rPr lang="ru-RU" dirty="0" err="1" smtClean="0"/>
              <a:t>озвучуйте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на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зборах</a:t>
            </a:r>
            <a:r>
              <a:rPr lang="ru-RU" dirty="0" smtClean="0"/>
              <a:t>, </a:t>
            </a:r>
            <a:r>
              <a:rPr lang="ru-RU" dirty="0" err="1" smtClean="0"/>
              <a:t>щотижневих</a:t>
            </a:r>
            <a:r>
              <a:rPr lang="ru-RU" dirty="0" smtClean="0"/>
              <a:t> </a:t>
            </a:r>
            <a:r>
              <a:rPr lang="ru-RU" dirty="0" err="1" smtClean="0"/>
              <a:t>зустрічах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корпоративному </a:t>
            </a:r>
            <a:r>
              <a:rPr lang="ru-RU" dirty="0" err="1" smtClean="0"/>
              <a:t>чаті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? </a:t>
            </a:r>
            <a:r>
              <a:rPr lang="ru-RU" i="1" dirty="0" smtClean="0"/>
              <a:t>«</a:t>
            </a:r>
            <a:r>
              <a:rPr lang="ru-RU" i="1" dirty="0" err="1" smtClean="0"/>
              <a:t>Друзі</a:t>
            </a:r>
            <a:r>
              <a:rPr lang="ru-RU" i="1" dirty="0" smtClean="0"/>
              <a:t>, хочу </a:t>
            </a:r>
            <a:r>
              <a:rPr lang="ru-RU" i="1" dirty="0" err="1" smtClean="0"/>
              <a:t>відзначити</a:t>
            </a:r>
            <a:r>
              <a:rPr lang="ru-RU" i="1" dirty="0" smtClean="0"/>
              <a:t> </a:t>
            </a:r>
            <a:r>
              <a:rPr lang="ru-RU" i="1" dirty="0" err="1" smtClean="0"/>
              <a:t>Олену</a:t>
            </a:r>
            <a:r>
              <a:rPr lang="ru-RU" i="1" dirty="0" smtClean="0"/>
              <a:t>! Вона не </a:t>
            </a:r>
            <a:r>
              <a:rPr lang="ru-RU" i="1" dirty="0" err="1" smtClean="0"/>
              <a:t>лише</a:t>
            </a:r>
            <a:r>
              <a:rPr lang="ru-RU" i="1" dirty="0" smtClean="0"/>
              <a:t> </a:t>
            </a:r>
            <a:r>
              <a:rPr lang="ru-RU" i="1" dirty="0" err="1" smtClean="0"/>
              <a:t>закрила</a:t>
            </a:r>
            <a:r>
              <a:rPr lang="ru-RU" i="1" dirty="0" smtClean="0"/>
              <a:t> </a:t>
            </a:r>
            <a:r>
              <a:rPr lang="ru-RU" i="1" dirty="0" err="1" smtClean="0"/>
              <a:t>велику</a:t>
            </a:r>
            <a:r>
              <a:rPr lang="ru-RU" i="1" dirty="0" smtClean="0"/>
              <a:t> угоду, а й </a:t>
            </a:r>
            <a:r>
              <a:rPr lang="ru-RU" i="1" dirty="0" err="1" smtClean="0"/>
              <a:t>знайшла</a:t>
            </a:r>
            <a:r>
              <a:rPr lang="ru-RU" i="1" dirty="0" smtClean="0"/>
              <a:t> </a:t>
            </a:r>
            <a:r>
              <a:rPr lang="ru-RU" i="1" dirty="0" err="1" smtClean="0"/>
              <a:t>новий</a:t>
            </a:r>
            <a:r>
              <a:rPr lang="ru-RU" i="1" dirty="0" smtClean="0"/>
              <a:t> </a:t>
            </a:r>
            <a:r>
              <a:rPr lang="ru-RU" i="1" dirty="0" err="1" smtClean="0"/>
              <a:t>підхід</a:t>
            </a:r>
            <a:r>
              <a:rPr lang="ru-RU" i="1" dirty="0" smtClean="0"/>
              <a:t> до </a:t>
            </a:r>
            <a:r>
              <a:rPr lang="ru-RU" i="1" dirty="0" err="1" smtClean="0"/>
              <a:t>роботи</a:t>
            </a:r>
            <a:r>
              <a:rPr lang="ru-RU" i="1" dirty="0" smtClean="0"/>
              <a:t> з </a:t>
            </a:r>
            <a:r>
              <a:rPr lang="ru-RU" i="1" dirty="0" err="1" smtClean="0"/>
              <a:t>віп-клієнтами</a:t>
            </a:r>
            <a:r>
              <a:rPr lang="ru-RU" i="1" dirty="0" smtClean="0"/>
              <a:t>».</a:t>
            </a:r>
            <a:endParaRPr lang="ru-RU" dirty="0" smtClean="0"/>
          </a:p>
          <a:p>
            <a:r>
              <a:rPr lang="en-US" dirty="0" smtClean="0"/>
              <a:t>✅ </a:t>
            </a:r>
            <a:r>
              <a:rPr lang="ru-RU" b="1" dirty="0" err="1" smtClean="0"/>
              <a:t>Упровадьте</a:t>
            </a:r>
            <a:r>
              <a:rPr lang="ru-RU" b="1" dirty="0" smtClean="0"/>
              <a:t> </a:t>
            </a:r>
            <a:r>
              <a:rPr lang="ru-RU" b="1" dirty="0" err="1" smtClean="0"/>
              <a:t>традицію</a:t>
            </a:r>
            <a:r>
              <a:rPr lang="ru-RU" b="1" dirty="0" smtClean="0"/>
              <a:t> «</a:t>
            </a:r>
            <a:r>
              <a:rPr lang="ru-RU" b="1" dirty="0" err="1" smtClean="0"/>
              <a:t>Досягнення</a:t>
            </a:r>
            <a:r>
              <a:rPr lang="ru-RU" b="1" dirty="0" smtClean="0"/>
              <a:t> </a:t>
            </a:r>
            <a:r>
              <a:rPr lang="ru-RU" b="1" dirty="0" err="1" smtClean="0"/>
              <a:t>тижня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Щотижня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щомісяця</a:t>
            </a:r>
            <a:r>
              <a:rPr lang="ru-RU" dirty="0" smtClean="0"/>
              <a:t> </a:t>
            </a:r>
            <a:r>
              <a:rPr lang="ru-RU" dirty="0" err="1" smtClean="0"/>
              <a:t>виділяйте</a:t>
            </a:r>
            <a:r>
              <a:rPr lang="ru-RU" dirty="0" smtClean="0"/>
              <a:t> одного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проявили себе </a:t>
            </a:r>
            <a:r>
              <a:rPr lang="ru-RU" dirty="0" err="1" smtClean="0"/>
              <a:t>найкраще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допис</a:t>
            </a:r>
            <a:r>
              <a:rPr lang="ru-RU" dirty="0" smtClean="0"/>
              <a:t> у корпоративному </a:t>
            </a:r>
            <a:r>
              <a:rPr lang="ru-RU" dirty="0" err="1" smtClean="0"/>
              <a:t>чаті</a:t>
            </a:r>
            <a:r>
              <a:rPr lang="ru-RU" dirty="0" smtClean="0"/>
              <a:t>, де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перелічуєте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</a:p>
          <a:p>
            <a:r>
              <a:rPr lang="en-US" dirty="0" smtClean="0"/>
              <a:t>✅ </a:t>
            </a:r>
            <a:r>
              <a:rPr lang="ru-RU" b="1" dirty="0" smtClean="0"/>
              <a:t>Залучайте </a:t>
            </a:r>
            <a:r>
              <a:rPr lang="ru-RU" b="1" dirty="0" err="1" smtClean="0"/>
              <a:t>колег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Нехай </a:t>
            </a:r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відзначають</a:t>
            </a:r>
            <a:r>
              <a:rPr lang="ru-RU" dirty="0" smtClean="0"/>
              <a:t> </a:t>
            </a:r>
            <a:r>
              <a:rPr lang="ru-RU" dirty="0" err="1" smtClean="0"/>
              <a:t>успіхи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одного.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у </a:t>
            </a:r>
            <a:r>
              <a:rPr lang="ru-RU" dirty="0" err="1" smtClean="0"/>
              <a:t>форматі</a:t>
            </a:r>
            <a:r>
              <a:rPr lang="ru-RU" dirty="0" smtClean="0"/>
              <a:t> невеликих </a:t>
            </a:r>
            <a:r>
              <a:rPr lang="ru-RU" dirty="0" err="1" smtClean="0"/>
              <a:t>подяк</a:t>
            </a:r>
            <a:r>
              <a:rPr lang="ru-RU" dirty="0" smtClean="0"/>
              <a:t> у </a:t>
            </a:r>
            <a:r>
              <a:rPr lang="ru-RU" dirty="0" err="1" smtClean="0"/>
              <a:t>чаті</a:t>
            </a:r>
            <a:r>
              <a:rPr lang="ru-RU" dirty="0" smtClean="0"/>
              <a:t>: «</a:t>
            </a:r>
            <a:r>
              <a:rPr lang="ru-RU" i="1" dirty="0" err="1" smtClean="0"/>
              <a:t>Дякую</a:t>
            </a:r>
            <a:r>
              <a:rPr lang="ru-RU" i="1" dirty="0" smtClean="0"/>
              <a:t> </a:t>
            </a:r>
            <a:r>
              <a:rPr lang="ru-RU" i="1" dirty="0" err="1" smtClean="0"/>
              <a:t>Маркові</a:t>
            </a:r>
            <a:r>
              <a:rPr lang="ru-RU" i="1" dirty="0" smtClean="0"/>
              <a:t> за </a:t>
            </a:r>
            <a:r>
              <a:rPr lang="ru-RU" i="1" dirty="0" err="1" smtClean="0"/>
              <a:t>допомогу</a:t>
            </a:r>
            <a:r>
              <a:rPr lang="ru-RU" i="1" dirty="0" smtClean="0"/>
              <a:t> з </a:t>
            </a:r>
            <a:r>
              <a:rPr lang="ru-RU" i="1" dirty="0" err="1" smtClean="0"/>
              <a:t>презентацією</a:t>
            </a:r>
            <a:r>
              <a:rPr lang="ru-RU" i="1" dirty="0" smtClean="0"/>
              <a:t> для </a:t>
            </a:r>
            <a:r>
              <a:rPr lang="ru-RU" i="1" dirty="0" err="1" smtClean="0"/>
              <a:t>клієнта</a:t>
            </a:r>
            <a:r>
              <a:rPr lang="ru-RU" i="1" dirty="0" smtClean="0"/>
              <a:t>!»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✅ </a:t>
            </a:r>
            <a:r>
              <a:rPr lang="ru-RU" b="1" dirty="0" err="1" smtClean="0"/>
              <a:t>Підкреслюйте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 err="1" smtClean="0"/>
              <a:t>досягнень</a:t>
            </a:r>
            <a:r>
              <a:rPr lang="ru-RU" b="1" dirty="0" smtClean="0"/>
              <a:t> на </a:t>
            </a:r>
            <a:r>
              <a:rPr lang="ru-RU" b="1" dirty="0" err="1" smtClean="0"/>
              <a:t>компанію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відчували</a:t>
            </a:r>
            <a:r>
              <a:rPr lang="ru-RU" dirty="0" smtClean="0"/>
              <a:t> </a:t>
            </a:r>
            <a:r>
              <a:rPr lang="ru-RU" dirty="0" err="1" smtClean="0"/>
              <a:t>справжню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важливо</a:t>
            </a:r>
            <a:r>
              <a:rPr lang="ru-RU" dirty="0" smtClean="0"/>
              <a:t> не просто </a:t>
            </a:r>
            <a:r>
              <a:rPr lang="ru-RU" dirty="0" err="1" smtClean="0"/>
              <a:t>відзначати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успіхи</a:t>
            </a:r>
            <a:r>
              <a:rPr lang="ru-RU" dirty="0" smtClean="0"/>
              <a:t>, а й </a:t>
            </a:r>
            <a:r>
              <a:rPr lang="ru-RU" dirty="0" err="1" smtClean="0"/>
              <a:t>пояснювати</a:t>
            </a:r>
            <a:r>
              <a:rPr lang="ru-RU" dirty="0" smtClean="0"/>
              <a:t>, як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61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3089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6. </a:t>
            </a:r>
            <a:r>
              <a:rPr lang="ru-RU" b="1" dirty="0" err="1" smtClean="0"/>
              <a:t>Надихайте</a:t>
            </a:r>
            <a:r>
              <a:rPr lang="ru-RU" b="1" dirty="0" smtClean="0"/>
              <a:t> </a:t>
            </a:r>
            <a:r>
              <a:rPr lang="ru-RU" b="1" dirty="0" err="1" smtClean="0"/>
              <a:t>власним</a:t>
            </a:r>
            <a:r>
              <a:rPr lang="ru-RU" b="1" dirty="0" smtClean="0"/>
              <a:t> прикладом</a:t>
            </a:r>
          </a:p>
          <a:p>
            <a:r>
              <a:rPr lang="ru-RU" dirty="0" err="1" smtClean="0"/>
              <a:t>Найсильніше</a:t>
            </a:r>
            <a:r>
              <a:rPr lang="ru-RU" dirty="0" smtClean="0"/>
              <a:t> на команду </a:t>
            </a:r>
            <a:r>
              <a:rPr lang="ru-RU" dirty="0" err="1" smtClean="0"/>
              <a:t>впливають</a:t>
            </a:r>
            <a:r>
              <a:rPr lang="ru-RU" dirty="0" smtClean="0"/>
              <a:t> не слова, а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керівника</a:t>
            </a:r>
            <a:r>
              <a:rPr lang="ru-RU" dirty="0" smtClean="0"/>
              <a:t>. </a:t>
            </a:r>
            <a:r>
              <a:rPr lang="ru-RU" dirty="0" err="1" smtClean="0"/>
              <a:t>Працівники</a:t>
            </a:r>
            <a:r>
              <a:rPr lang="ru-RU" dirty="0" smtClean="0"/>
              <a:t> </a:t>
            </a:r>
            <a:r>
              <a:rPr lang="ru-RU" dirty="0" err="1" smtClean="0"/>
              <a:t>уважно</a:t>
            </a:r>
            <a:r>
              <a:rPr lang="ru-RU" dirty="0" smtClean="0"/>
              <a:t> </a:t>
            </a:r>
            <a:r>
              <a:rPr lang="ru-RU" dirty="0" err="1" smtClean="0"/>
              <a:t>спостерігають</a:t>
            </a:r>
            <a:r>
              <a:rPr lang="ru-RU" dirty="0" smtClean="0"/>
              <a:t> за </a:t>
            </a:r>
            <a:r>
              <a:rPr lang="ru-RU" dirty="0" err="1" smtClean="0"/>
              <a:t>поведінкою</a:t>
            </a:r>
            <a:r>
              <a:rPr lang="ru-RU" dirty="0" smtClean="0"/>
              <a:t> </a:t>
            </a:r>
            <a:r>
              <a:rPr lang="ru-RU" dirty="0" err="1" smtClean="0"/>
              <a:t>лідера</a:t>
            </a:r>
            <a:r>
              <a:rPr lang="ru-RU" dirty="0" smtClean="0"/>
              <a:t> й </a:t>
            </a:r>
            <a:r>
              <a:rPr lang="ru-RU" dirty="0" err="1" smtClean="0"/>
              <a:t>підсвідомо</a:t>
            </a:r>
            <a:r>
              <a:rPr lang="ru-RU" dirty="0" smtClean="0"/>
              <a:t> </a:t>
            </a:r>
            <a:r>
              <a:rPr lang="ru-RU" dirty="0" err="1" smtClean="0"/>
              <a:t>переймають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стиль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підхід</a:t>
            </a:r>
            <a:r>
              <a:rPr lang="ru-RU" dirty="0" smtClean="0"/>
              <a:t> до </a:t>
            </a:r>
            <a:r>
              <a:rPr lang="ru-RU" dirty="0" err="1" smtClean="0"/>
              <a:t>клієнтів</a:t>
            </a:r>
            <a:r>
              <a:rPr lang="ru-RU" dirty="0" smtClean="0"/>
              <a:t> і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обов’язків</a:t>
            </a:r>
            <a:r>
              <a:rPr lang="ru-RU" dirty="0" smtClean="0"/>
              <a:t>. </a:t>
            </a:r>
            <a:r>
              <a:rPr lang="ru-RU" dirty="0" err="1" smtClean="0"/>
              <a:t>Хочете</a:t>
            </a:r>
            <a:r>
              <a:rPr lang="ru-RU" dirty="0" smtClean="0"/>
              <a:t> </a:t>
            </a:r>
            <a:r>
              <a:rPr lang="ru-RU" dirty="0" err="1" smtClean="0"/>
              <a:t>мотивувати</a:t>
            </a:r>
            <a:r>
              <a:rPr lang="ru-RU" dirty="0" smtClean="0"/>
              <a:t> команду — </a:t>
            </a:r>
            <a:r>
              <a:rPr lang="ru-RU" dirty="0" err="1" smtClean="0"/>
              <a:t>почніть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себе: </a:t>
            </a:r>
            <a:r>
              <a:rPr lang="ru-RU" dirty="0" err="1" smtClean="0"/>
              <a:t>демонструйте</a:t>
            </a:r>
            <a:r>
              <a:rPr lang="ru-RU" dirty="0" smtClean="0"/>
              <a:t> </a:t>
            </a:r>
            <a:r>
              <a:rPr lang="ru-RU" dirty="0" err="1" smtClean="0"/>
              <a:t>ініціативність</a:t>
            </a:r>
            <a:r>
              <a:rPr lang="ru-RU" dirty="0" smtClean="0"/>
              <a:t>,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і </a:t>
            </a:r>
            <a:r>
              <a:rPr lang="ru-RU" dirty="0" err="1" smtClean="0"/>
              <a:t>наполегливість</a:t>
            </a:r>
            <a:r>
              <a:rPr lang="ru-RU" dirty="0" smtClean="0"/>
              <a:t> у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Коли </a:t>
            </a:r>
            <a:r>
              <a:rPr lang="ru-RU" dirty="0" err="1" smtClean="0"/>
              <a:t>керівник</a:t>
            </a:r>
            <a:r>
              <a:rPr lang="ru-RU" dirty="0" smtClean="0"/>
              <a:t> сам </a:t>
            </a:r>
            <a:r>
              <a:rPr lang="ru-RU" dirty="0" err="1" smtClean="0"/>
              <a:t>залучає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складних</a:t>
            </a:r>
            <a:r>
              <a:rPr lang="ru-RU" dirty="0" smtClean="0"/>
              <a:t> переговорах,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знаходить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в </a:t>
            </a:r>
            <a:r>
              <a:rPr lang="ru-RU" dirty="0" err="1" smtClean="0"/>
              <a:t>нестандартних</a:t>
            </a:r>
            <a:r>
              <a:rPr lang="ru-RU" dirty="0" smtClean="0"/>
              <a:t> </a:t>
            </a:r>
            <a:r>
              <a:rPr lang="ru-RU" dirty="0" err="1" smtClean="0"/>
              <a:t>ситуаціях</a:t>
            </a:r>
            <a:r>
              <a:rPr lang="ru-RU" dirty="0" smtClean="0"/>
              <a:t> і не </a:t>
            </a:r>
            <a:r>
              <a:rPr lang="ru-RU" dirty="0" err="1" smtClean="0"/>
              <a:t>боїться</a:t>
            </a:r>
            <a:r>
              <a:rPr lang="ru-RU" dirty="0" smtClean="0"/>
              <a:t> </a:t>
            </a:r>
            <a:r>
              <a:rPr lang="ru-RU" dirty="0" err="1" smtClean="0"/>
              <a:t>викликів</a:t>
            </a:r>
            <a:r>
              <a:rPr lang="ru-RU" dirty="0" smtClean="0"/>
              <a:t>, то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орієнтиром</a:t>
            </a:r>
            <a:r>
              <a:rPr lang="ru-RU" dirty="0" smtClean="0"/>
              <a:t> для </a:t>
            </a:r>
            <a:r>
              <a:rPr lang="ru-RU" dirty="0" err="1" smtClean="0"/>
              <a:t>підлеглих</a:t>
            </a:r>
            <a:r>
              <a:rPr lang="ru-RU" dirty="0" smtClean="0"/>
              <a:t>. Вони </a:t>
            </a:r>
            <a:r>
              <a:rPr lang="ru-RU" dirty="0" err="1" smtClean="0"/>
              <a:t>розуміють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успіх</a:t>
            </a:r>
            <a:r>
              <a:rPr lang="ru-RU" dirty="0" smtClean="0"/>
              <a:t> —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теорія</a:t>
            </a:r>
            <a:r>
              <a:rPr lang="ru-RU" dirty="0" smtClean="0"/>
              <a:t>, а </a:t>
            </a:r>
            <a:r>
              <a:rPr lang="ru-RU" dirty="0" err="1" smtClean="0"/>
              <a:t>щоденна</a:t>
            </a:r>
            <a:r>
              <a:rPr lang="ru-RU" dirty="0" smtClean="0"/>
              <a:t> робота, і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лідер</a:t>
            </a:r>
            <a:r>
              <a:rPr lang="ru-RU" dirty="0" smtClean="0"/>
              <a:t> </a:t>
            </a:r>
            <a:r>
              <a:rPr lang="ru-RU" dirty="0" err="1" smtClean="0"/>
              <a:t>справляється</a:t>
            </a:r>
            <a:r>
              <a:rPr lang="ru-RU" dirty="0" smtClean="0"/>
              <a:t> з </a:t>
            </a:r>
            <a:r>
              <a:rPr lang="ru-RU" dirty="0" err="1" smtClean="0"/>
              <a:t>викликами</a:t>
            </a:r>
            <a:r>
              <a:rPr lang="ru-RU" dirty="0" smtClean="0"/>
              <a:t>, то й вони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упораються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вміти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визнавати</a:t>
            </a:r>
            <a:r>
              <a:rPr lang="ru-RU" dirty="0" smtClean="0"/>
              <a:t> </a:t>
            </a:r>
            <a:r>
              <a:rPr lang="ru-RU" dirty="0" err="1" smtClean="0"/>
              <a:t>помилки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чесно</a:t>
            </a:r>
            <a:r>
              <a:rPr lang="ru-RU" dirty="0" smtClean="0"/>
              <a:t> </a:t>
            </a:r>
            <a:r>
              <a:rPr lang="ru-RU" dirty="0" err="1" smtClean="0"/>
              <a:t>розповідає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пішло</a:t>
            </a:r>
            <a:r>
              <a:rPr lang="ru-RU" dirty="0" smtClean="0"/>
              <a:t> не так, і </a:t>
            </a:r>
            <a:r>
              <a:rPr lang="ru-RU" dirty="0" err="1" smtClean="0"/>
              <a:t>пояснює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додає</a:t>
            </a:r>
            <a:r>
              <a:rPr lang="ru-RU" dirty="0" smtClean="0"/>
              <a:t> </a:t>
            </a:r>
            <a:r>
              <a:rPr lang="ru-RU" dirty="0" err="1" smtClean="0"/>
              <a:t>команді</a:t>
            </a:r>
            <a:r>
              <a:rPr lang="ru-RU" dirty="0" smtClean="0"/>
              <a:t> </a:t>
            </a:r>
            <a:r>
              <a:rPr lang="ru-RU" dirty="0" err="1" smtClean="0"/>
              <a:t>впевненості</a:t>
            </a:r>
            <a:r>
              <a:rPr lang="ru-RU" dirty="0" smtClean="0"/>
              <a:t>. Люди </a:t>
            </a:r>
            <a:r>
              <a:rPr lang="ru-RU" dirty="0" err="1" smtClean="0"/>
              <a:t>розуміють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помилки</a:t>
            </a:r>
            <a:r>
              <a:rPr lang="ru-RU" dirty="0" smtClean="0"/>
              <a:t> —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а не причина для страху, і </a:t>
            </a:r>
            <a:r>
              <a:rPr lang="ru-RU" dirty="0" err="1" smtClean="0"/>
              <a:t>сміливіше</a:t>
            </a:r>
            <a:r>
              <a:rPr lang="ru-RU" dirty="0" smtClean="0"/>
              <a:t> </a:t>
            </a:r>
            <a:r>
              <a:rPr lang="ru-RU" dirty="0" err="1" smtClean="0"/>
              <a:t>пробують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підходи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7. Регулярно давайте </a:t>
            </a:r>
            <a:r>
              <a:rPr lang="ru-RU" b="1" dirty="0" err="1" smtClean="0"/>
              <a:t>відгуки</a:t>
            </a:r>
            <a:endParaRPr lang="ru-RU" b="1" dirty="0" smtClean="0"/>
          </a:p>
          <a:p>
            <a:r>
              <a:rPr lang="ru-RU" dirty="0" err="1" smtClean="0"/>
              <a:t>Ефективний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разові</a:t>
            </a:r>
            <a:r>
              <a:rPr lang="ru-RU" dirty="0" smtClean="0"/>
              <a:t> </a:t>
            </a:r>
            <a:r>
              <a:rPr lang="ru-RU" dirty="0" err="1" smtClean="0"/>
              <a:t>зауваження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, а </a:t>
            </a:r>
            <a:r>
              <a:rPr lang="ru-RU" dirty="0" err="1" smtClean="0"/>
              <a:t>безперервний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. Не </a:t>
            </a:r>
            <a:r>
              <a:rPr lang="ru-RU" dirty="0" err="1" smtClean="0"/>
              <a:t>чекайте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накопичаться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виникнуть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. </a:t>
            </a:r>
            <a:r>
              <a:rPr lang="ru-RU" dirty="0" err="1" smtClean="0"/>
              <a:t>Краще</a:t>
            </a:r>
            <a:r>
              <a:rPr lang="ru-RU" dirty="0" smtClean="0"/>
              <a:t> регулярно </a:t>
            </a:r>
            <a:r>
              <a:rPr lang="ru-RU" dirty="0" err="1" smtClean="0"/>
              <a:t>зустрічайтеся</a:t>
            </a:r>
            <a:r>
              <a:rPr lang="ru-RU" dirty="0" smtClean="0"/>
              <a:t> з командою, </a:t>
            </a:r>
            <a:r>
              <a:rPr lang="ru-RU" dirty="0" err="1" smtClean="0"/>
              <a:t>обговорюйте</a:t>
            </a:r>
            <a:r>
              <a:rPr lang="ru-RU" dirty="0" smtClean="0"/>
              <a:t> як </a:t>
            </a:r>
            <a:r>
              <a:rPr lang="ru-RU" dirty="0" err="1" smtClean="0"/>
              <a:t>успіхи</a:t>
            </a:r>
            <a:r>
              <a:rPr lang="ru-RU" dirty="0" smtClean="0"/>
              <a:t>, так і </a:t>
            </a:r>
            <a:r>
              <a:rPr lang="ru-RU" dirty="0" err="1" smtClean="0"/>
              <a:t>труднощі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у кожного з них.</a:t>
            </a:r>
          </a:p>
          <a:p>
            <a:r>
              <a:rPr lang="ru-RU" b="1" dirty="0" smtClean="0"/>
              <a:t>8. </a:t>
            </a:r>
            <a:r>
              <a:rPr lang="ru-RU" b="1" dirty="0" err="1" smtClean="0"/>
              <a:t>Святкуйте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й </a:t>
            </a:r>
            <a:r>
              <a:rPr lang="ru-RU" b="1" dirty="0" err="1" smtClean="0"/>
              <a:t>маленькі</a:t>
            </a:r>
            <a:r>
              <a:rPr lang="ru-RU" b="1" dirty="0" smtClean="0"/>
              <a:t> перемоги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чекайте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кварталу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річного</a:t>
            </a:r>
            <a:r>
              <a:rPr lang="ru-RU" dirty="0" smtClean="0"/>
              <a:t> </a:t>
            </a:r>
            <a:r>
              <a:rPr lang="ru-RU" dirty="0" err="1" smtClean="0"/>
              <a:t>підбиття</a:t>
            </a:r>
            <a:r>
              <a:rPr lang="ru-RU" dirty="0" smtClean="0"/>
              <a:t> </a:t>
            </a:r>
            <a:r>
              <a:rPr lang="ru-RU" dirty="0" err="1" smtClean="0"/>
              <a:t>підсумків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 </a:t>
            </a:r>
            <a:r>
              <a:rPr lang="ru-RU" dirty="0" err="1" smtClean="0"/>
              <a:t>успіхи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 </a:t>
            </a:r>
            <a:r>
              <a:rPr lang="ru-RU" dirty="0" err="1" smtClean="0"/>
              <a:t>Святкувати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щотижня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щодня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менеджеру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переконати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ефективний</a:t>
            </a:r>
            <a:r>
              <a:rPr lang="ru-RU" dirty="0" smtClean="0"/>
              <a:t> скрипт для </a:t>
            </a:r>
            <a:r>
              <a:rPr lang="ru-RU" dirty="0" err="1" smtClean="0"/>
              <a:t>дзвінків</a:t>
            </a:r>
            <a:r>
              <a:rPr lang="ru-RU" dirty="0" smtClean="0"/>
              <a:t> — </a:t>
            </a:r>
            <a:r>
              <a:rPr lang="ru-RU" dirty="0" err="1" smtClean="0"/>
              <a:t>кажіть</a:t>
            </a:r>
            <a:r>
              <a:rPr lang="ru-RU" dirty="0" smtClean="0"/>
              <a:t> про </a:t>
            </a:r>
            <a:r>
              <a:rPr lang="ru-RU" dirty="0" err="1" smtClean="0"/>
              <a:t>це</a:t>
            </a:r>
            <a:r>
              <a:rPr lang="ru-RU" dirty="0" smtClean="0"/>
              <a:t>!</a:t>
            </a:r>
          </a:p>
          <a:p>
            <a:r>
              <a:rPr lang="ru-RU" dirty="0" smtClean="0"/>
              <a:t>Коли люди </a:t>
            </a:r>
            <a:r>
              <a:rPr lang="ru-RU" dirty="0" err="1" smtClean="0"/>
              <a:t>знають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помічають</a:t>
            </a:r>
            <a:r>
              <a:rPr lang="ru-RU" dirty="0" smtClean="0"/>
              <a:t> і </a:t>
            </a:r>
            <a:r>
              <a:rPr lang="ru-RU" dirty="0" err="1" smtClean="0"/>
              <a:t>цінують</a:t>
            </a:r>
            <a:r>
              <a:rPr lang="ru-RU" dirty="0" smtClean="0"/>
              <a:t>, вони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більшим</a:t>
            </a:r>
            <a:r>
              <a:rPr lang="ru-RU" dirty="0" smtClean="0"/>
              <a:t> </a:t>
            </a:r>
            <a:r>
              <a:rPr lang="ru-RU" dirty="0" err="1" smtClean="0"/>
              <a:t>натхненням</a:t>
            </a:r>
            <a:r>
              <a:rPr lang="ru-RU" dirty="0" smtClean="0"/>
              <a:t> і </a:t>
            </a:r>
            <a:r>
              <a:rPr lang="ru-RU" dirty="0" err="1" smtClean="0"/>
              <a:t>залученістю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9. </a:t>
            </a:r>
            <a:r>
              <a:rPr lang="ru-RU" b="1" dirty="0" err="1" smtClean="0"/>
              <a:t>Дбайте</a:t>
            </a:r>
            <a:r>
              <a:rPr lang="ru-RU" b="1" dirty="0" smtClean="0"/>
              <a:t> про </a:t>
            </a:r>
            <a:r>
              <a:rPr lang="ru-RU" b="1" dirty="0" err="1" smtClean="0"/>
              <a:t>емоційний</a:t>
            </a:r>
            <a:r>
              <a:rPr lang="ru-RU" b="1" dirty="0" smtClean="0"/>
              <a:t> стан </a:t>
            </a:r>
            <a:r>
              <a:rPr lang="ru-RU" b="1" dirty="0" err="1" smtClean="0"/>
              <a:t>колег</a:t>
            </a:r>
            <a:endParaRPr lang="ru-RU" b="1" dirty="0" smtClean="0"/>
          </a:p>
          <a:p>
            <a:r>
              <a:rPr lang="ru-RU" dirty="0" err="1" smtClean="0"/>
              <a:t>Помічайте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</a:t>
            </a:r>
            <a:r>
              <a:rPr lang="ru-RU" dirty="0" err="1" smtClean="0"/>
              <a:t>поведінці</a:t>
            </a:r>
            <a:r>
              <a:rPr lang="ru-RU" dirty="0" smtClean="0"/>
              <a:t> </a:t>
            </a:r>
            <a:r>
              <a:rPr lang="ru-RU" dirty="0" err="1" smtClean="0"/>
              <a:t>колег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хтось</a:t>
            </a:r>
            <a:r>
              <a:rPr lang="ru-RU" dirty="0" smtClean="0"/>
              <a:t> став </a:t>
            </a:r>
            <a:r>
              <a:rPr lang="ru-RU" dirty="0" err="1" smtClean="0"/>
              <a:t>дратівливим</a:t>
            </a:r>
            <a:r>
              <a:rPr lang="ru-RU" dirty="0" smtClean="0"/>
              <a:t>,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активним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часто </a:t>
            </a:r>
            <a:r>
              <a:rPr lang="ru-RU" dirty="0" err="1" smtClean="0"/>
              <a:t>уникає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, </a:t>
            </a:r>
            <a:r>
              <a:rPr lang="ru-RU" dirty="0" err="1" smtClean="0"/>
              <a:t>можливо</a:t>
            </a:r>
            <a:r>
              <a:rPr lang="ru-RU" dirty="0" smtClean="0"/>
              <a:t>,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стрес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вигорання</a:t>
            </a:r>
            <a:r>
              <a:rPr lang="ru-RU" dirty="0" smtClean="0"/>
              <a:t>. Не </a:t>
            </a:r>
            <a:r>
              <a:rPr lang="ru-RU" dirty="0" err="1" smtClean="0"/>
              <a:t>бійтеся</a:t>
            </a:r>
            <a:r>
              <a:rPr lang="ru-RU" dirty="0" smtClean="0"/>
              <a:t> бути </a:t>
            </a:r>
            <a:r>
              <a:rPr lang="ru-RU" dirty="0" err="1" smtClean="0"/>
              <a:t>людяними</a:t>
            </a:r>
            <a:r>
              <a:rPr lang="ru-RU" dirty="0" smtClean="0"/>
              <a:t>.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просте</a:t>
            </a:r>
            <a:r>
              <a:rPr lang="ru-RU" dirty="0" smtClean="0"/>
              <a:t> </a:t>
            </a:r>
            <a:r>
              <a:rPr lang="ru-RU" i="1" dirty="0" smtClean="0"/>
              <a:t>«Як </a:t>
            </a:r>
            <a:r>
              <a:rPr lang="ru-RU" i="1" dirty="0" err="1" smtClean="0"/>
              <a:t>ти</a:t>
            </a:r>
            <a:r>
              <a:rPr lang="ru-RU" i="1" dirty="0" smtClean="0"/>
              <a:t>?»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щире</a:t>
            </a:r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 smtClean="0"/>
              <a:t>Можеш</a:t>
            </a:r>
            <a:r>
              <a:rPr lang="ru-RU" i="1" dirty="0" smtClean="0"/>
              <a:t> на мене </a:t>
            </a:r>
            <a:r>
              <a:rPr lang="ru-RU" i="1" dirty="0" err="1" smtClean="0"/>
              <a:t>розраховувати</a:t>
            </a:r>
            <a:r>
              <a:rPr lang="ru-RU" i="1" dirty="0" smtClean="0"/>
              <a:t>»</a:t>
            </a:r>
            <a:r>
              <a:rPr lang="ru-RU" dirty="0" smtClean="0"/>
              <a:t> </a:t>
            </a:r>
            <a:r>
              <a:rPr lang="ru-RU" dirty="0" err="1" smtClean="0"/>
              <a:t>покращує</a:t>
            </a:r>
            <a:r>
              <a:rPr lang="ru-RU" dirty="0" smtClean="0"/>
              <a:t> </a:t>
            </a:r>
            <a:r>
              <a:rPr lang="ru-RU" dirty="0" err="1" smtClean="0"/>
              <a:t>емоційний</a:t>
            </a:r>
            <a:r>
              <a:rPr lang="ru-RU" dirty="0" smtClean="0"/>
              <a:t> стан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18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75" y="108751"/>
            <a:ext cx="119133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10. </a:t>
            </a:r>
            <a:r>
              <a:rPr lang="ru-RU" b="1" dirty="0" err="1" smtClean="0"/>
              <a:t>Інвестуйте</a:t>
            </a:r>
            <a:r>
              <a:rPr lang="ru-RU" b="1" dirty="0" smtClean="0"/>
              <a:t> в </a:t>
            </a:r>
            <a:r>
              <a:rPr lang="ru-RU" b="1" dirty="0" err="1" smtClean="0"/>
              <a:t>професійний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команди</a:t>
            </a:r>
            <a:r>
              <a:rPr lang="ru-RU" b="1" dirty="0" smtClean="0"/>
              <a:t>.</a:t>
            </a:r>
          </a:p>
          <a:p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навчатися</a:t>
            </a:r>
            <a:r>
              <a:rPr lang="ru-RU" dirty="0" smtClean="0"/>
              <a:t> й </a:t>
            </a:r>
            <a:r>
              <a:rPr lang="ru-RU" dirty="0" err="1" smtClean="0"/>
              <a:t>зростати</a:t>
            </a:r>
            <a:r>
              <a:rPr lang="ru-RU" dirty="0" smtClean="0"/>
              <a:t> —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</a:t>
            </a:r>
            <a:r>
              <a:rPr lang="ru-RU" dirty="0" err="1" smtClean="0"/>
              <a:t>стимулів</a:t>
            </a:r>
            <a:r>
              <a:rPr lang="ru-RU" dirty="0" smtClean="0"/>
              <a:t> для </a:t>
            </a:r>
            <a:r>
              <a:rPr lang="ru-RU" dirty="0" err="1" smtClean="0"/>
              <a:t>працівників</a:t>
            </a:r>
            <a:r>
              <a:rPr lang="ru-RU" dirty="0" smtClean="0"/>
              <a:t>. Коли вони </a:t>
            </a:r>
            <a:r>
              <a:rPr lang="ru-RU" dirty="0" err="1" smtClean="0"/>
              <a:t>бачать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інвестує</a:t>
            </a:r>
            <a:r>
              <a:rPr lang="ru-RU" dirty="0" smtClean="0"/>
              <a:t> в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, то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залученістю</a:t>
            </a:r>
            <a:r>
              <a:rPr lang="ru-RU" dirty="0" smtClean="0"/>
              <a:t>. Але </a:t>
            </a:r>
            <a:r>
              <a:rPr lang="ru-RU" dirty="0" err="1" smtClean="0"/>
              <a:t>якщо</a:t>
            </a:r>
            <a:r>
              <a:rPr lang="ru-RU" dirty="0" smtClean="0"/>
              <a:t> робота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рутину без перспектив, </a:t>
            </a:r>
            <a:r>
              <a:rPr lang="ru-RU" dirty="0" err="1" smtClean="0"/>
              <a:t>мотивація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згасає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Надавайте доступ до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форматів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. </a:t>
            </a:r>
            <a:r>
              <a:rPr lang="ru-RU" dirty="0" err="1" smtClean="0"/>
              <a:t>Курси</a:t>
            </a:r>
            <a:r>
              <a:rPr lang="ru-RU" dirty="0" smtClean="0"/>
              <a:t>, </a:t>
            </a:r>
            <a:r>
              <a:rPr lang="ru-RU" dirty="0" err="1" smtClean="0"/>
              <a:t>тренінги</a:t>
            </a:r>
            <a:r>
              <a:rPr lang="ru-RU" dirty="0" smtClean="0"/>
              <a:t>, </a:t>
            </a:r>
            <a:r>
              <a:rPr lang="ru-RU" dirty="0" err="1" smtClean="0"/>
              <a:t>семінари</a:t>
            </a:r>
            <a:r>
              <a:rPr lang="ru-RU" dirty="0" smtClean="0"/>
              <a:t>, </a:t>
            </a:r>
            <a:r>
              <a:rPr lang="ru-RU" dirty="0" err="1" smtClean="0"/>
              <a:t>майстеркласи</a:t>
            </a:r>
            <a:r>
              <a:rPr lang="ru-RU" dirty="0" smtClean="0"/>
              <a:t> й </a:t>
            </a:r>
            <a:r>
              <a:rPr lang="ru-RU" dirty="0" err="1" smtClean="0"/>
              <a:t>конференції</a:t>
            </a:r>
            <a:r>
              <a:rPr lang="ru-RU" dirty="0" smtClean="0"/>
              <a:t> </a:t>
            </a:r>
            <a:r>
              <a:rPr lang="ru-RU" dirty="0" err="1" smtClean="0"/>
              <a:t>розширюють</a:t>
            </a:r>
            <a:r>
              <a:rPr lang="ru-RU" dirty="0" smtClean="0"/>
              <a:t> </a:t>
            </a:r>
            <a:r>
              <a:rPr lang="ru-RU" dirty="0" err="1" smtClean="0"/>
              <a:t>професійний</a:t>
            </a:r>
            <a:r>
              <a:rPr lang="ru-RU" dirty="0" smtClean="0"/>
              <a:t> </a:t>
            </a:r>
            <a:r>
              <a:rPr lang="ru-RU" dirty="0" err="1" smtClean="0"/>
              <a:t>кругозір</a:t>
            </a:r>
            <a:r>
              <a:rPr lang="ru-RU" dirty="0" smtClean="0"/>
              <a:t>. </a:t>
            </a:r>
            <a:r>
              <a:rPr lang="ru-RU" dirty="0" err="1" smtClean="0"/>
              <a:t>Організовуйте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сесії</a:t>
            </a:r>
            <a:r>
              <a:rPr lang="ru-RU" dirty="0" smtClean="0"/>
              <a:t>, </a:t>
            </a:r>
            <a:r>
              <a:rPr lang="ru-RU" dirty="0" err="1" smtClean="0"/>
              <a:t>запрошуйте</a:t>
            </a:r>
            <a:r>
              <a:rPr lang="ru-RU" dirty="0" smtClean="0"/>
              <a:t> </a:t>
            </a:r>
            <a:r>
              <a:rPr lang="ru-RU" dirty="0" err="1" smtClean="0"/>
              <a:t>експертів</a:t>
            </a:r>
            <a:r>
              <a:rPr lang="ru-RU" dirty="0" smtClean="0"/>
              <a:t> і надавайте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проходити</a:t>
            </a:r>
            <a:r>
              <a:rPr lang="ru-RU" dirty="0" smtClean="0"/>
              <a:t> онлайн-</a:t>
            </a:r>
            <a:r>
              <a:rPr lang="ru-RU" dirty="0" err="1" smtClean="0"/>
              <a:t>курси</a:t>
            </a:r>
            <a:r>
              <a:rPr lang="ru-RU" dirty="0" smtClean="0"/>
              <a:t>.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освітні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підвищують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компетентності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Розвивайте</a:t>
            </a:r>
            <a:r>
              <a:rPr lang="ru-RU" dirty="0" smtClean="0"/>
              <a:t> культуру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 </a:t>
            </a:r>
            <a:r>
              <a:rPr lang="ru-RU" dirty="0" err="1" smtClean="0"/>
              <a:t>Упровадьте</a:t>
            </a:r>
            <a:r>
              <a:rPr lang="ru-RU" dirty="0" smtClean="0"/>
              <a:t> систему </a:t>
            </a:r>
            <a:r>
              <a:rPr lang="ru-RU" dirty="0" err="1" smtClean="0"/>
              <a:t>менторства</a:t>
            </a:r>
            <a:r>
              <a:rPr lang="ru-RU" dirty="0" smtClean="0"/>
              <a:t>. Нехай </a:t>
            </a:r>
            <a:r>
              <a:rPr lang="ru-RU" dirty="0" err="1" smtClean="0"/>
              <a:t>досвідчені</a:t>
            </a:r>
            <a:r>
              <a:rPr lang="ru-RU" dirty="0" smtClean="0"/>
              <a:t> </a:t>
            </a:r>
            <a:r>
              <a:rPr lang="ru-RU" dirty="0" err="1" smtClean="0"/>
              <a:t>фахівці</a:t>
            </a:r>
            <a:r>
              <a:rPr lang="ru-RU" dirty="0" smtClean="0"/>
              <a:t> </a:t>
            </a:r>
            <a:r>
              <a:rPr lang="ru-RU" dirty="0" err="1" smtClean="0"/>
              <a:t>передають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новачкам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287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365126"/>
            <a:ext cx="11157857" cy="8758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b="1" dirty="0" err="1" smtClean="0">
                <a:effectLst/>
              </a:rPr>
              <a:t>Вплив</a:t>
            </a:r>
            <a:r>
              <a:rPr lang="ru-RU" sz="4000" b="1" dirty="0" smtClean="0">
                <a:effectLst/>
              </a:rPr>
              <a:t> </a:t>
            </a:r>
            <a:r>
              <a:rPr lang="ru-RU" sz="4000" b="1" dirty="0" err="1" smtClean="0">
                <a:effectLst/>
              </a:rPr>
              <a:t>системи</a:t>
            </a:r>
            <a:r>
              <a:rPr lang="ru-RU" sz="4000" b="1" dirty="0" smtClean="0">
                <a:effectLst/>
              </a:rPr>
              <a:t> </a:t>
            </a:r>
            <a:r>
              <a:rPr lang="ru-RU" sz="4000" b="1" dirty="0" err="1" smtClean="0">
                <a:effectLst/>
              </a:rPr>
              <a:t>мотивації</a:t>
            </a:r>
            <a:r>
              <a:rPr lang="ru-RU" sz="4000" b="1" dirty="0" smtClean="0">
                <a:effectLst/>
              </a:rPr>
              <a:t> на </a:t>
            </a:r>
            <a:r>
              <a:rPr lang="ru-RU" sz="4000" b="1" dirty="0" err="1" smtClean="0">
                <a:effectLst/>
              </a:rPr>
              <a:t>результати</a:t>
            </a:r>
            <a:r>
              <a:rPr lang="ru-RU" sz="4000" b="1" dirty="0" smtClean="0">
                <a:effectLst/>
              </a:rPr>
              <a:t> </a:t>
            </a:r>
            <a:r>
              <a:rPr lang="ru-RU" sz="4000" b="1" dirty="0" err="1" smtClean="0">
                <a:effectLst/>
              </a:rPr>
              <a:t>відділу</a:t>
            </a:r>
            <a:r>
              <a:rPr lang="ru-RU" sz="4000" b="1" dirty="0" smtClean="0">
                <a:effectLst/>
              </a:rPr>
              <a:t> продажу</a:t>
            </a:r>
            <a:r>
              <a:rPr lang="ru-RU" sz="4000" b="1" dirty="0" smtClean="0">
                <a:effectLst/>
              </a:rPr>
              <a:t/>
            </a:r>
            <a:br>
              <a:rPr lang="ru-RU" sz="4000" b="1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" y="802415"/>
            <a:ext cx="11471366" cy="649287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/>
              <a:t>залученості</a:t>
            </a:r>
            <a:r>
              <a:rPr lang="ru-RU" dirty="0"/>
              <a:t> та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Продавці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винагороджуються</a:t>
            </a:r>
            <a:r>
              <a:rPr lang="ru-RU" dirty="0"/>
              <a:t>,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великим </a:t>
            </a:r>
            <a:r>
              <a:rPr lang="ru-RU" dirty="0" err="1"/>
              <a:t>ентузіазмом</a:t>
            </a:r>
            <a:r>
              <a:rPr lang="ru-RU" dirty="0"/>
              <a:t>. Вони </a:t>
            </a:r>
            <a:r>
              <a:rPr lang="ru-RU" dirty="0" err="1"/>
              <a:t>охочіше</a:t>
            </a:r>
            <a:r>
              <a:rPr lang="ru-RU" dirty="0"/>
              <a:t> </a:t>
            </a:r>
            <a:r>
              <a:rPr lang="ru-RU" dirty="0" err="1"/>
              <a:t>спілкуються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, </a:t>
            </a:r>
            <a:r>
              <a:rPr lang="ru-RU" dirty="0" err="1"/>
              <a:t>активніше</a:t>
            </a:r>
            <a:r>
              <a:rPr lang="ru-RU" dirty="0"/>
              <a:t> </a:t>
            </a:r>
            <a:r>
              <a:rPr lang="ru-RU" dirty="0" err="1"/>
              <a:t>шукають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та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закривають</a:t>
            </a:r>
            <a:r>
              <a:rPr lang="ru-RU" dirty="0"/>
              <a:t> угоди. Як результат –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та </a:t>
            </a:r>
            <a:r>
              <a:rPr lang="ru-RU" dirty="0" err="1"/>
              <a:t>зростання</a:t>
            </a:r>
            <a:r>
              <a:rPr lang="ru-RU" dirty="0"/>
              <a:t> числа </a:t>
            </a:r>
            <a:r>
              <a:rPr lang="ru-RU" dirty="0" err="1"/>
              <a:t>успішних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плинності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 </a:t>
            </a:r>
            <a:r>
              <a:rPr lang="ru-RU" dirty="0" err="1"/>
              <a:t>Продавці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професіонали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та </a:t>
            </a:r>
            <a:r>
              <a:rPr lang="ru-RU" dirty="0" err="1"/>
              <a:t>гідної</a:t>
            </a:r>
            <a:r>
              <a:rPr lang="ru-RU" dirty="0"/>
              <a:t> оплати </a:t>
            </a:r>
            <a:r>
              <a:rPr lang="ru-RU" dirty="0" err="1"/>
              <a:t>праці</a:t>
            </a:r>
            <a:r>
              <a:rPr lang="ru-RU" dirty="0"/>
              <a:t>. Коли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чітку</a:t>
            </a:r>
            <a:r>
              <a:rPr lang="ru-RU" dirty="0"/>
              <a:t> систему </a:t>
            </a:r>
            <a:r>
              <a:rPr lang="ru-RU" dirty="0" err="1"/>
              <a:t>бонусів</a:t>
            </a:r>
            <a:r>
              <a:rPr lang="ru-RU" dirty="0"/>
              <a:t> та </a:t>
            </a:r>
            <a:r>
              <a:rPr lang="ru-RU" dirty="0" err="1"/>
              <a:t>винагород</a:t>
            </a:r>
            <a:r>
              <a:rPr lang="ru-RU" dirty="0"/>
              <a:t>,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почуваються</a:t>
            </a:r>
            <a:r>
              <a:rPr lang="ru-RU" dirty="0"/>
              <a:t> </a:t>
            </a:r>
            <a:r>
              <a:rPr lang="ru-RU" dirty="0" err="1"/>
              <a:t>цінними</a:t>
            </a:r>
            <a:r>
              <a:rPr lang="ru-RU" dirty="0"/>
              <a:t> та </a:t>
            </a:r>
            <a:r>
              <a:rPr lang="ru-RU" dirty="0" err="1"/>
              <a:t>залишаються</a:t>
            </a:r>
            <a:r>
              <a:rPr lang="ru-RU" dirty="0"/>
              <a:t> в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пошук</a:t>
            </a:r>
            <a:r>
              <a:rPr lang="ru-RU" dirty="0"/>
              <a:t> та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та </a:t>
            </a:r>
            <a:r>
              <a:rPr lang="ru-RU" dirty="0" err="1"/>
              <a:t>зберігає</a:t>
            </a:r>
            <a:r>
              <a:rPr lang="ru-RU" dirty="0"/>
              <a:t> в </a:t>
            </a:r>
            <a:r>
              <a:rPr lang="ru-RU" dirty="0" err="1"/>
              <a:t>колективі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добре </a:t>
            </a:r>
            <a:r>
              <a:rPr lang="ru-RU" dirty="0" err="1"/>
              <a:t>розуміють</a:t>
            </a:r>
            <a:r>
              <a:rPr lang="ru-RU" dirty="0"/>
              <a:t> продукт та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Фокус на </a:t>
            </a:r>
            <a:r>
              <a:rPr lang="ru-RU" dirty="0" err="1"/>
              <a:t>довгострокові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система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налаштована</a:t>
            </a:r>
            <a:r>
              <a:rPr lang="ru-RU" dirty="0"/>
              <a:t> як на </a:t>
            </a:r>
            <a:r>
              <a:rPr lang="ru-RU" dirty="0" err="1"/>
              <a:t>короткострокові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(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на </a:t>
            </a:r>
            <a:r>
              <a:rPr lang="ru-RU" dirty="0" err="1"/>
              <a:t>місяць</a:t>
            </a:r>
            <a:r>
              <a:rPr lang="ru-RU" dirty="0"/>
              <a:t>), а й </a:t>
            </a:r>
            <a:r>
              <a:rPr lang="ru-RU" dirty="0" err="1"/>
              <a:t>довгострокові</a:t>
            </a:r>
            <a:r>
              <a:rPr lang="ru-RU" dirty="0"/>
              <a:t> (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чека),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побудову</a:t>
            </a:r>
            <a:r>
              <a:rPr lang="ru-RU" dirty="0"/>
              <a:t> </a:t>
            </a:r>
            <a:r>
              <a:rPr lang="ru-RU" dirty="0" err="1"/>
              <a:t>міцних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збільшенню</a:t>
            </a:r>
            <a:r>
              <a:rPr lang="ru-RU" dirty="0"/>
              <a:t> числа </a:t>
            </a:r>
            <a:r>
              <a:rPr lang="ru-RU" dirty="0" err="1"/>
              <a:t>повторних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та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лояльності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Прозорість</a:t>
            </a:r>
            <a:r>
              <a:rPr lang="ru-RU" dirty="0"/>
              <a:t> та </a:t>
            </a:r>
            <a:r>
              <a:rPr lang="ru-RU" dirty="0" err="1"/>
              <a:t>справедливість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– </a:t>
            </a:r>
            <a:r>
              <a:rPr lang="ru-RU" dirty="0" err="1"/>
              <a:t>прозорість</a:t>
            </a:r>
            <a:r>
              <a:rPr lang="ru-RU" dirty="0"/>
              <a:t>. </a:t>
            </a:r>
            <a:r>
              <a:rPr lang="ru-RU" dirty="0" err="1"/>
              <a:t>Продавці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, за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бонуси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очікуються</a:t>
            </a:r>
            <a:r>
              <a:rPr lang="ru-RU" dirty="0"/>
              <a:t> та як </a:t>
            </a:r>
            <a:r>
              <a:rPr lang="ru-RU" dirty="0" err="1"/>
              <a:t>оцінюється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робота. Коли система </a:t>
            </a:r>
            <a:r>
              <a:rPr lang="ru-RU" dirty="0" err="1"/>
              <a:t>прозора</a:t>
            </a:r>
            <a:r>
              <a:rPr lang="ru-RU" dirty="0"/>
              <a:t> і справедлива, </a:t>
            </a:r>
            <a:r>
              <a:rPr lang="ru-RU" dirty="0" err="1"/>
              <a:t>мотивація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бачать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зусиллями</a:t>
            </a:r>
            <a:r>
              <a:rPr lang="ru-RU" dirty="0"/>
              <a:t> та результатами.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9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8201"/>
            <a:ext cx="10515600" cy="1182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 smtClean="0"/>
              <a:t>мотиваційних</a:t>
            </a:r>
            <a:r>
              <a:rPr lang="ru-RU" b="1" dirty="0" smtClean="0"/>
              <a:t> систем для </a:t>
            </a:r>
            <a:r>
              <a:rPr lang="ru-RU" b="1" dirty="0" err="1" smtClean="0"/>
              <a:t>відділу</a:t>
            </a:r>
            <a:r>
              <a:rPr lang="ru-RU" b="1" dirty="0" smtClean="0"/>
              <a:t> продажу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1337"/>
            <a:ext cx="12192000" cy="578684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effectLst/>
              </a:rPr>
              <a:t>1</a:t>
            </a:r>
            <a:r>
              <a:rPr lang="ru-RU" sz="3400" b="1" dirty="0" smtClean="0">
                <a:effectLst/>
              </a:rPr>
              <a:t>. </a:t>
            </a:r>
            <a:r>
              <a:rPr lang="ru-RU" sz="3400" b="1" dirty="0" err="1" smtClean="0">
                <a:effectLst/>
              </a:rPr>
              <a:t>Відсоток</a:t>
            </a:r>
            <a:r>
              <a:rPr lang="ru-RU" sz="3400" b="1" dirty="0" smtClean="0">
                <a:effectLst/>
              </a:rPr>
              <a:t> </a:t>
            </a:r>
            <a:r>
              <a:rPr lang="ru-RU" sz="3400" b="1" dirty="0" err="1" smtClean="0">
                <a:effectLst/>
              </a:rPr>
              <a:t>від</a:t>
            </a:r>
            <a:r>
              <a:rPr lang="ru-RU" sz="3400" b="1" dirty="0" smtClean="0">
                <a:effectLst/>
              </a:rPr>
              <a:t> продажу </a:t>
            </a:r>
            <a:r>
              <a:rPr lang="ru-RU" sz="3400" dirty="0" err="1" smtClean="0">
                <a:effectLst/>
              </a:rPr>
              <a:t>Найпростіший</a:t>
            </a:r>
            <a:r>
              <a:rPr lang="ru-RU" sz="3400" dirty="0" smtClean="0">
                <a:effectLst/>
              </a:rPr>
              <a:t> і </a:t>
            </a:r>
            <a:r>
              <a:rPr lang="ru-RU" sz="3400" dirty="0" err="1" smtClean="0">
                <a:effectLst/>
              </a:rPr>
              <a:t>найпоширеніший</a:t>
            </a:r>
            <a:r>
              <a:rPr lang="ru-RU" sz="3400" dirty="0" smtClean="0">
                <a:effectLst/>
              </a:rPr>
              <a:t> метод </a:t>
            </a:r>
            <a:r>
              <a:rPr lang="ru-RU" sz="3400" dirty="0" err="1" smtClean="0">
                <a:effectLst/>
              </a:rPr>
              <a:t>мотивації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продавців</a:t>
            </a:r>
            <a:r>
              <a:rPr lang="ru-RU" sz="3400" dirty="0" smtClean="0">
                <a:effectLst/>
              </a:rPr>
              <a:t>. </a:t>
            </a:r>
            <a:r>
              <a:rPr lang="ru-RU" sz="3400" dirty="0" err="1" smtClean="0">
                <a:effectLst/>
              </a:rPr>
              <a:t>Він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стимулює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співробітників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працювати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активніше</a:t>
            </a:r>
            <a:r>
              <a:rPr lang="ru-RU" sz="3400" dirty="0" smtClean="0">
                <a:effectLst/>
              </a:rPr>
              <a:t>, </a:t>
            </a:r>
            <a:r>
              <a:rPr lang="ru-RU" sz="3400" dirty="0" err="1" smtClean="0">
                <a:effectLst/>
              </a:rPr>
              <a:t>оскільки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їхній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дохід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безпосередньо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залежить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від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обсягу</a:t>
            </a:r>
            <a:r>
              <a:rPr lang="ru-RU" sz="3400" dirty="0" smtClean="0">
                <a:effectLst/>
              </a:rPr>
              <a:t> продажу. </a:t>
            </a:r>
            <a:r>
              <a:rPr lang="ru-RU" sz="3400" dirty="0" err="1" smtClean="0">
                <a:effectLst/>
              </a:rPr>
              <a:t>Однак</a:t>
            </a:r>
            <a:r>
              <a:rPr lang="ru-RU" sz="3400" dirty="0" smtClean="0">
                <a:effectLst/>
              </a:rPr>
              <a:t> тут </a:t>
            </a:r>
            <a:r>
              <a:rPr lang="ru-RU" sz="3400" dirty="0" err="1" smtClean="0">
                <a:effectLst/>
              </a:rPr>
              <a:t>важливо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встановити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справедливий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відсоток</a:t>
            </a:r>
            <a:r>
              <a:rPr lang="ru-RU" sz="3400" dirty="0" smtClean="0">
                <a:effectLst/>
              </a:rPr>
              <a:t>, </a:t>
            </a:r>
            <a:r>
              <a:rPr lang="ru-RU" sz="3400" dirty="0" err="1" smtClean="0">
                <a:effectLst/>
              </a:rPr>
              <a:t>щоб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співробітники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були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зацікавлені</a:t>
            </a:r>
            <a:r>
              <a:rPr lang="ru-RU" sz="3400" dirty="0" smtClean="0">
                <a:effectLst/>
              </a:rPr>
              <a:t> не </a:t>
            </a:r>
            <a:r>
              <a:rPr lang="ru-RU" sz="3400" dirty="0" err="1" smtClean="0">
                <a:effectLst/>
              </a:rPr>
              <a:t>лише</a:t>
            </a:r>
            <a:r>
              <a:rPr lang="ru-RU" sz="3400" dirty="0" smtClean="0">
                <a:effectLst/>
              </a:rPr>
              <a:t> у </a:t>
            </a:r>
            <a:r>
              <a:rPr lang="ru-RU" sz="3400" dirty="0" err="1" smtClean="0">
                <a:effectLst/>
              </a:rPr>
              <a:t>короткострокових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угодах</a:t>
            </a:r>
            <a:r>
              <a:rPr lang="ru-RU" sz="3400" dirty="0" smtClean="0">
                <a:effectLst/>
              </a:rPr>
              <a:t>, а й у </a:t>
            </a:r>
            <a:r>
              <a:rPr lang="ru-RU" sz="3400" dirty="0" err="1" smtClean="0">
                <a:effectLst/>
              </a:rPr>
              <a:t>довгостроковій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співпраці</a:t>
            </a:r>
            <a:r>
              <a:rPr lang="ru-RU" sz="3400" dirty="0" smtClean="0">
                <a:effectLst/>
              </a:rPr>
              <a:t> з </a:t>
            </a:r>
            <a:r>
              <a:rPr lang="ru-RU" sz="3400" dirty="0" err="1" smtClean="0">
                <a:effectLst/>
              </a:rPr>
              <a:t>клієнтами</a:t>
            </a:r>
            <a:r>
              <a:rPr lang="ru-RU" sz="3400" dirty="0" smtClean="0">
                <a:effectLst/>
              </a:rPr>
              <a:t>.</a:t>
            </a:r>
          </a:p>
          <a:p>
            <a:r>
              <a:rPr lang="ru-RU" sz="3400" dirty="0" smtClean="0">
                <a:effectLst/>
              </a:rPr>
              <a:t> </a:t>
            </a:r>
            <a:r>
              <a:rPr lang="ru-RU" sz="3400" b="1" dirty="0" smtClean="0">
                <a:effectLst/>
              </a:rPr>
              <a:t>2. </a:t>
            </a:r>
            <a:r>
              <a:rPr lang="ru-RU" sz="3400" b="1" dirty="0" err="1" smtClean="0">
                <a:effectLst/>
              </a:rPr>
              <a:t>Бонуси</a:t>
            </a:r>
            <a:r>
              <a:rPr lang="ru-RU" sz="3400" b="1" dirty="0" smtClean="0">
                <a:effectLst/>
              </a:rPr>
              <a:t> за </a:t>
            </a:r>
            <a:r>
              <a:rPr lang="ru-RU" sz="3400" b="1" dirty="0" err="1" smtClean="0">
                <a:effectLst/>
              </a:rPr>
              <a:t>виконання</a:t>
            </a:r>
            <a:r>
              <a:rPr lang="ru-RU" sz="3400" b="1" dirty="0" smtClean="0">
                <a:effectLst/>
              </a:rPr>
              <a:t> плану </a:t>
            </a:r>
            <a:r>
              <a:rPr lang="ru-RU" sz="3400" dirty="0" err="1" smtClean="0">
                <a:effectLst/>
              </a:rPr>
              <a:t>Додаткові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грошові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винагороди</a:t>
            </a:r>
            <a:r>
              <a:rPr lang="ru-RU" sz="3400" dirty="0" smtClean="0">
                <a:effectLst/>
              </a:rPr>
              <a:t> за </a:t>
            </a:r>
            <a:r>
              <a:rPr lang="ru-RU" sz="3400" dirty="0" err="1" smtClean="0">
                <a:effectLst/>
              </a:rPr>
              <a:t>виконання</a:t>
            </a:r>
            <a:r>
              <a:rPr lang="ru-RU" sz="3400" dirty="0" smtClean="0">
                <a:effectLst/>
              </a:rPr>
              <a:t> та </a:t>
            </a:r>
            <a:r>
              <a:rPr lang="ru-RU" sz="3400" dirty="0" err="1" smtClean="0">
                <a:effectLst/>
              </a:rPr>
              <a:t>перевиконання</a:t>
            </a:r>
            <a:r>
              <a:rPr lang="ru-RU" sz="3400" dirty="0" smtClean="0">
                <a:effectLst/>
              </a:rPr>
              <a:t> плану продажу. </a:t>
            </a:r>
            <a:r>
              <a:rPr lang="ru-RU" sz="3400" dirty="0" err="1" smtClean="0">
                <a:effectLst/>
              </a:rPr>
              <a:t>Це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може</a:t>
            </a:r>
            <a:r>
              <a:rPr lang="ru-RU" sz="3400" dirty="0" smtClean="0">
                <a:effectLst/>
              </a:rPr>
              <a:t> бути </a:t>
            </a:r>
            <a:r>
              <a:rPr lang="ru-RU" sz="3400" dirty="0" err="1" smtClean="0">
                <a:effectLst/>
              </a:rPr>
              <a:t>щомісячний</a:t>
            </a:r>
            <a:r>
              <a:rPr lang="ru-RU" sz="3400" dirty="0" smtClean="0">
                <a:effectLst/>
              </a:rPr>
              <a:t>, </a:t>
            </a:r>
            <a:r>
              <a:rPr lang="ru-RU" sz="3400" dirty="0" err="1" smtClean="0">
                <a:effectLst/>
              </a:rPr>
              <a:t>квартальний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чи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річний</a:t>
            </a:r>
            <a:r>
              <a:rPr lang="ru-RU" sz="3400" dirty="0" smtClean="0">
                <a:effectLst/>
              </a:rPr>
              <a:t> бонус </a:t>
            </a:r>
            <a:r>
              <a:rPr lang="ru-RU" sz="3400" dirty="0" err="1" smtClean="0">
                <a:effectLst/>
              </a:rPr>
              <a:t>залежно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від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стратегії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компанії</a:t>
            </a:r>
            <a:r>
              <a:rPr lang="ru-RU" sz="3400" dirty="0" smtClean="0">
                <a:effectLst/>
              </a:rPr>
              <a:t>. </a:t>
            </a:r>
            <a:r>
              <a:rPr lang="ru-RU" sz="3400" dirty="0" err="1" smtClean="0">
                <a:effectLst/>
              </a:rPr>
              <a:t>Така</a:t>
            </a:r>
            <a:r>
              <a:rPr lang="ru-RU" sz="3400" dirty="0" smtClean="0">
                <a:effectLst/>
              </a:rPr>
              <a:t> система </a:t>
            </a:r>
            <a:r>
              <a:rPr lang="ru-RU" sz="3400" dirty="0" err="1" smtClean="0">
                <a:effectLst/>
              </a:rPr>
              <a:t>допомагає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продавцям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фокусуватися</a:t>
            </a:r>
            <a:r>
              <a:rPr lang="ru-RU" sz="3400" dirty="0" smtClean="0">
                <a:effectLst/>
              </a:rPr>
              <a:t> на </a:t>
            </a:r>
            <a:r>
              <a:rPr lang="ru-RU" sz="3400" dirty="0" err="1" smtClean="0">
                <a:effectLst/>
              </a:rPr>
              <a:t>певних</a:t>
            </a:r>
            <a:r>
              <a:rPr lang="ru-RU" sz="3400" dirty="0" smtClean="0">
                <a:effectLst/>
              </a:rPr>
              <a:t> результатах та </a:t>
            </a:r>
            <a:r>
              <a:rPr lang="ru-RU" sz="3400" dirty="0" err="1" smtClean="0">
                <a:effectLst/>
              </a:rPr>
              <a:t>стимулює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їх</a:t>
            </a:r>
            <a:r>
              <a:rPr lang="ru-RU" sz="3400" dirty="0" smtClean="0">
                <a:effectLst/>
              </a:rPr>
              <a:t> до </a:t>
            </a:r>
            <a:r>
              <a:rPr lang="ru-RU" sz="3400" dirty="0" err="1" smtClean="0">
                <a:effectLst/>
              </a:rPr>
              <a:t>досягнення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цілей</a:t>
            </a:r>
            <a:r>
              <a:rPr lang="ru-RU" sz="3400" dirty="0" smtClean="0">
                <a:effectLst/>
              </a:rPr>
              <a:t>. </a:t>
            </a:r>
          </a:p>
          <a:p>
            <a:r>
              <a:rPr lang="ru-RU" sz="3400" b="1" dirty="0" smtClean="0">
                <a:effectLst/>
              </a:rPr>
              <a:t>3. </a:t>
            </a:r>
            <a:r>
              <a:rPr lang="ru-RU" sz="3400" b="1" dirty="0" err="1" smtClean="0">
                <a:effectLst/>
              </a:rPr>
              <a:t>Нематеріальна</a:t>
            </a:r>
            <a:r>
              <a:rPr lang="ru-RU" sz="3400" b="1" dirty="0" smtClean="0">
                <a:effectLst/>
              </a:rPr>
              <a:t> </a:t>
            </a:r>
            <a:r>
              <a:rPr lang="ru-RU" sz="3400" b="1" dirty="0" err="1" smtClean="0">
                <a:effectLst/>
              </a:rPr>
              <a:t>мотивація</a:t>
            </a:r>
            <a:r>
              <a:rPr lang="ru-RU" sz="3400" b="1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Окрім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фінансової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винагороди</a:t>
            </a:r>
            <a:r>
              <a:rPr lang="ru-RU" sz="3400" dirty="0" smtClean="0">
                <a:effectLst/>
              </a:rPr>
              <a:t>, </a:t>
            </a:r>
            <a:r>
              <a:rPr lang="ru-RU" sz="3400" dirty="0" err="1" smtClean="0">
                <a:effectLst/>
              </a:rPr>
              <a:t>важливу</a:t>
            </a:r>
            <a:r>
              <a:rPr lang="ru-RU" sz="3400" dirty="0" smtClean="0">
                <a:effectLst/>
              </a:rPr>
              <a:t> роль </a:t>
            </a:r>
            <a:r>
              <a:rPr lang="ru-RU" sz="3400" dirty="0" err="1" smtClean="0">
                <a:effectLst/>
              </a:rPr>
              <a:t>відіграє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нематеріальна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мотивація</a:t>
            </a:r>
            <a:r>
              <a:rPr lang="ru-RU" sz="3400" dirty="0" smtClean="0">
                <a:effectLst/>
              </a:rPr>
              <a:t>: </a:t>
            </a:r>
            <a:r>
              <a:rPr lang="ru-RU" sz="3400" dirty="0" err="1" smtClean="0">
                <a:effectLst/>
              </a:rPr>
              <a:t>визнання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досягнень</a:t>
            </a:r>
            <a:r>
              <a:rPr lang="ru-RU" sz="3400" dirty="0" smtClean="0">
                <a:effectLst/>
              </a:rPr>
              <a:t>, </a:t>
            </a:r>
            <a:r>
              <a:rPr lang="ru-RU" sz="3400" dirty="0" err="1" smtClean="0">
                <a:effectLst/>
              </a:rPr>
              <a:t>грамоти</a:t>
            </a:r>
            <a:r>
              <a:rPr lang="ru-RU" sz="3400" dirty="0" smtClean="0">
                <a:effectLst/>
              </a:rPr>
              <a:t>, </a:t>
            </a:r>
            <a:r>
              <a:rPr lang="ru-RU" sz="3400" dirty="0" err="1" smtClean="0">
                <a:effectLst/>
              </a:rPr>
              <a:t>подяки</a:t>
            </a:r>
            <a:r>
              <a:rPr lang="ru-RU" sz="3400" dirty="0" smtClean="0">
                <a:effectLst/>
              </a:rPr>
              <a:t>, </a:t>
            </a:r>
            <a:r>
              <a:rPr lang="ru-RU" sz="3400" dirty="0" err="1" smtClean="0">
                <a:effectLst/>
              </a:rPr>
              <a:t>кар'єрне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зростання</a:t>
            </a:r>
            <a:r>
              <a:rPr lang="ru-RU" sz="3400" dirty="0" smtClean="0">
                <a:effectLst/>
              </a:rPr>
              <a:t>. </a:t>
            </a:r>
            <a:r>
              <a:rPr lang="ru-RU" sz="3400" dirty="0" err="1" smtClean="0">
                <a:effectLst/>
              </a:rPr>
              <a:t>Продавці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хочуть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відчувати</a:t>
            </a:r>
            <a:r>
              <a:rPr lang="ru-RU" sz="3400" dirty="0" smtClean="0">
                <a:effectLst/>
              </a:rPr>
              <a:t> свою </a:t>
            </a:r>
            <a:r>
              <a:rPr lang="ru-RU" sz="3400" dirty="0" err="1" smtClean="0">
                <a:effectLst/>
              </a:rPr>
              <a:t>значущість</a:t>
            </a:r>
            <a:r>
              <a:rPr lang="ru-RU" sz="3400" dirty="0" smtClean="0">
                <a:effectLst/>
              </a:rPr>
              <a:t> та </a:t>
            </a:r>
            <a:r>
              <a:rPr lang="ru-RU" sz="3400" dirty="0" err="1" smtClean="0">
                <a:effectLst/>
              </a:rPr>
              <a:t>внесок</a:t>
            </a:r>
            <a:r>
              <a:rPr lang="ru-RU" sz="3400" dirty="0" smtClean="0">
                <a:effectLst/>
              </a:rPr>
              <a:t> у </a:t>
            </a:r>
            <a:r>
              <a:rPr lang="ru-RU" sz="3400" dirty="0" err="1" smtClean="0">
                <a:effectLst/>
              </a:rPr>
              <a:t>компанію</a:t>
            </a:r>
            <a:r>
              <a:rPr lang="ru-RU" sz="3400" dirty="0" smtClean="0">
                <a:effectLst/>
              </a:rPr>
              <a:t>, а моральна </a:t>
            </a:r>
            <a:r>
              <a:rPr lang="ru-RU" sz="3400" dirty="0" err="1" smtClean="0">
                <a:effectLst/>
              </a:rPr>
              <a:t>винагорода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може</a:t>
            </a:r>
            <a:r>
              <a:rPr lang="ru-RU" sz="3400" dirty="0" smtClean="0">
                <a:effectLst/>
              </a:rPr>
              <a:t> бути </a:t>
            </a:r>
            <a:r>
              <a:rPr lang="ru-RU" sz="3400" dirty="0" err="1" smtClean="0">
                <a:effectLst/>
              </a:rPr>
              <a:t>навіть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більш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цінною</a:t>
            </a:r>
            <a:r>
              <a:rPr lang="ru-RU" sz="3400" dirty="0" smtClean="0">
                <a:effectLst/>
              </a:rPr>
              <a:t>, </a:t>
            </a:r>
            <a:r>
              <a:rPr lang="ru-RU" sz="3400" dirty="0" err="1" smtClean="0">
                <a:effectLst/>
              </a:rPr>
              <a:t>ніж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матеріальна</a:t>
            </a:r>
            <a:r>
              <a:rPr lang="ru-RU" sz="3400" dirty="0" smtClean="0">
                <a:effectLst/>
              </a:rPr>
              <a:t>.</a:t>
            </a:r>
          </a:p>
          <a:p>
            <a:r>
              <a:rPr lang="ru-RU" sz="3400" dirty="0" smtClean="0">
                <a:effectLst/>
              </a:rPr>
              <a:t> </a:t>
            </a:r>
            <a:r>
              <a:rPr lang="ru-RU" sz="3400" b="1" dirty="0" smtClean="0">
                <a:effectLst/>
              </a:rPr>
              <a:t>4. </a:t>
            </a:r>
            <a:r>
              <a:rPr lang="ru-RU" sz="3400" b="1" dirty="0" err="1" smtClean="0">
                <a:effectLst/>
              </a:rPr>
              <a:t>Програми</a:t>
            </a:r>
            <a:r>
              <a:rPr lang="ru-RU" sz="3400" b="1" dirty="0" smtClean="0">
                <a:effectLst/>
              </a:rPr>
              <a:t> </a:t>
            </a:r>
            <a:r>
              <a:rPr lang="ru-RU" sz="3400" b="1" dirty="0" err="1" smtClean="0">
                <a:effectLst/>
              </a:rPr>
              <a:t>визнання</a:t>
            </a:r>
            <a:r>
              <a:rPr lang="ru-RU" sz="3400" b="1" dirty="0" smtClean="0">
                <a:effectLst/>
              </a:rPr>
              <a:t> та </a:t>
            </a:r>
            <a:r>
              <a:rPr lang="ru-RU" sz="3400" b="1" dirty="0" err="1" smtClean="0">
                <a:effectLst/>
              </a:rPr>
              <a:t>нагород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Важливо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створювати</a:t>
            </a:r>
            <a:r>
              <a:rPr lang="ru-RU" sz="3400" dirty="0" smtClean="0">
                <a:effectLst/>
              </a:rPr>
              <a:t> систему, яка </a:t>
            </a:r>
            <a:r>
              <a:rPr lang="ru-RU" sz="3400" dirty="0" err="1" smtClean="0">
                <a:effectLst/>
              </a:rPr>
              <a:t>визнавала</a:t>
            </a:r>
            <a:r>
              <a:rPr lang="ru-RU" sz="3400" dirty="0" smtClean="0">
                <a:effectLst/>
              </a:rPr>
              <a:t> б </a:t>
            </a:r>
            <a:r>
              <a:rPr lang="ru-RU" sz="3400" dirty="0" err="1" smtClean="0">
                <a:effectLst/>
              </a:rPr>
              <a:t>досягнення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кращих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співробітників</a:t>
            </a:r>
            <a:r>
              <a:rPr lang="ru-RU" sz="3400" dirty="0" smtClean="0">
                <a:effectLst/>
              </a:rPr>
              <a:t> не </a:t>
            </a:r>
            <a:r>
              <a:rPr lang="ru-RU" sz="3400" dirty="0" err="1" smtClean="0">
                <a:effectLst/>
              </a:rPr>
              <a:t>лише</a:t>
            </a:r>
            <a:r>
              <a:rPr lang="ru-RU" sz="3400" dirty="0" smtClean="0">
                <a:effectLst/>
              </a:rPr>
              <a:t> у </a:t>
            </a:r>
            <a:r>
              <a:rPr lang="ru-RU" sz="3400" dirty="0" err="1" smtClean="0">
                <a:effectLst/>
              </a:rPr>
              <a:t>вигляді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грошових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бонусів</a:t>
            </a:r>
            <a:r>
              <a:rPr lang="ru-RU" sz="3400" dirty="0" smtClean="0">
                <a:effectLst/>
              </a:rPr>
              <a:t>, а й через </a:t>
            </a:r>
            <a:r>
              <a:rPr lang="ru-RU" sz="3400" dirty="0" err="1" smtClean="0">
                <a:effectLst/>
              </a:rPr>
              <a:t>публічні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нагородження</a:t>
            </a:r>
            <a:r>
              <a:rPr lang="ru-RU" sz="3400" dirty="0" smtClean="0">
                <a:effectLst/>
              </a:rPr>
              <a:t>, </a:t>
            </a:r>
            <a:r>
              <a:rPr lang="ru-RU" sz="3400" dirty="0" err="1" smtClean="0">
                <a:effectLst/>
              </a:rPr>
              <a:t>включення</a:t>
            </a:r>
            <a:r>
              <a:rPr lang="ru-RU" sz="3400" dirty="0" smtClean="0">
                <a:effectLst/>
              </a:rPr>
              <a:t> до «</a:t>
            </a:r>
            <a:r>
              <a:rPr lang="ru-RU" sz="3400" dirty="0" err="1" smtClean="0">
                <a:effectLst/>
              </a:rPr>
              <a:t>Зали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слави</a:t>
            </a:r>
            <a:r>
              <a:rPr lang="ru-RU" sz="3400" dirty="0" smtClean="0">
                <a:effectLst/>
              </a:rPr>
              <a:t>», </a:t>
            </a:r>
            <a:r>
              <a:rPr lang="ru-RU" sz="3400" dirty="0" err="1" smtClean="0">
                <a:effectLst/>
              </a:rPr>
              <a:t>надання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додаткових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відпусток</a:t>
            </a:r>
            <a:r>
              <a:rPr lang="ru-RU" sz="3400" dirty="0" smtClean="0">
                <a:effectLst/>
              </a:rPr>
              <a:t> та </a:t>
            </a:r>
            <a:r>
              <a:rPr lang="ru-RU" sz="3400" dirty="0" err="1" smtClean="0">
                <a:effectLst/>
              </a:rPr>
              <a:t>інших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привілеїв</a:t>
            </a:r>
            <a:r>
              <a:rPr lang="ru-RU" sz="3400" dirty="0" smtClean="0">
                <a:effectLst/>
              </a:rPr>
              <a:t>. </a:t>
            </a:r>
            <a:r>
              <a:rPr lang="ru-RU" sz="3400" dirty="0" err="1" smtClean="0">
                <a:effectLst/>
              </a:rPr>
              <a:t>Це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підвищує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самооцінку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співробітників</a:t>
            </a:r>
            <a:r>
              <a:rPr lang="ru-RU" sz="3400" dirty="0" smtClean="0">
                <a:effectLst/>
              </a:rPr>
              <a:t> та </a:t>
            </a:r>
            <a:r>
              <a:rPr lang="ru-RU" sz="3400" dirty="0" err="1" smtClean="0">
                <a:effectLst/>
              </a:rPr>
              <a:t>стимулює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їх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працювати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ще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краще</a:t>
            </a:r>
            <a:r>
              <a:rPr lang="ru-RU" sz="3400" dirty="0" smtClean="0">
                <a:effectLst/>
              </a:rPr>
              <a:t>. </a:t>
            </a:r>
          </a:p>
          <a:p>
            <a:r>
              <a:rPr lang="ru-RU" sz="3400" b="1" dirty="0" smtClean="0">
                <a:effectLst/>
              </a:rPr>
              <a:t>5. </a:t>
            </a:r>
            <a:r>
              <a:rPr lang="ru-RU" sz="3400" b="1" dirty="0" err="1" smtClean="0">
                <a:effectLst/>
              </a:rPr>
              <a:t>Гнучка</a:t>
            </a:r>
            <a:r>
              <a:rPr lang="ru-RU" sz="3400" b="1" dirty="0" smtClean="0">
                <a:effectLst/>
              </a:rPr>
              <a:t> система </a:t>
            </a:r>
            <a:r>
              <a:rPr lang="ru-RU" sz="3400" b="1" dirty="0" err="1" smtClean="0">
                <a:effectLst/>
              </a:rPr>
              <a:t>винагород</a:t>
            </a:r>
            <a:r>
              <a:rPr lang="ru-RU" sz="3400" b="1" dirty="0" smtClean="0">
                <a:effectLst/>
              </a:rPr>
              <a:t> </a:t>
            </a:r>
            <a:r>
              <a:rPr lang="ru-RU" sz="3400" dirty="0" smtClean="0">
                <a:effectLst/>
              </a:rPr>
              <a:t>Для </a:t>
            </a:r>
            <a:r>
              <a:rPr lang="ru-RU" sz="3400" dirty="0" err="1" smtClean="0">
                <a:effectLst/>
              </a:rPr>
              <a:t>різних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співробітників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можуть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працювати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різні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типи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мотивації</a:t>
            </a:r>
            <a:r>
              <a:rPr lang="ru-RU" sz="3400" dirty="0" smtClean="0">
                <a:effectLst/>
              </a:rPr>
              <a:t>. </a:t>
            </a:r>
            <a:r>
              <a:rPr lang="ru-RU" sz="3400" dirty="0" err="1" smtClean="0">
                <a:effectLst/>
              </a:rPr>
              <a:t>Хтось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орієнтований</a:t>
            </a:r>
            <a:r>
              <a:rPr lang="ru-RU" sz="3400" dirty="0" smtClean="0">
                <a:effectLst/>
              </a:rPr>
              <a:t> на </a:t>
            </a:r>
            <a:r>
              <a:rPr lang="ru-RU" sz="3400" dirty="0" err="1" smtClean="0">
                <a:effectLst/>
              </a:rPr>
              <a:t>грошові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винагороди</a:t>
            </a:r>
            <a:r>
              <a:rPr lang="ru-RU" sz="3400" dirty="0" smtClean="0">
                <a:effectLst/>
              </a:rPr>
              <a:t>, </a:t>
            </a:r>
            <a:r>
              <a:rPr lang="ru-RU" sz="3400" dirty="0" err="1" smtClean="0">
                <a:effectLst/>
              </a:rPr>
              <a:t>комусь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важливим</a:t>
            </a:r>
            <a:r>
              <a:rPr lang="ru-RU" sz="3400" dirty="0" smtClean="0">
                <a:effectLst/>
              </a:rPr>
              <a:t> є </a:t>
            </a:r>
            <a:r>
              <a:rPr lang="ru-RU" sz="3400" dirty="0" err="1" smtClean="0">
                <a:effectLst/>
              </a:rPr>
              <a:t>кар'єрне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зростання</a:t>
            </a:r>
            <a:r>
              <a:rPr lang="ru-RU" sz="3400" dirty="0" smtClean="0">
                <a:effectLst/>
              </a:rPr>
              <a:t>, а </a:t>
            </a:r>
            <a:r>
              <a:rPr lang="ru-RU" sz="3400" dirty="0" err="1" smtClean="0">
                <a:effectLst/>
              </a:rPr>
              <a:t>хтось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цінує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гнучкий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графік</a:t>
            </a:r>
            <a:r>
              <a:rPr lang="ru-RU" sz="3400" dirty="0" smtClean="0">
                <a:effectLst/>
              </a:rPr>
              <a:t>. </a:t>
            </a:r>
            <a:r>
              <a:rPr lang="ru-RU" sz="3400" dirty="0" err="1" smtClean="0">
                <a:effectLst/>
              </a:rPr>
              <a:t>Гнучкі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системи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мотивації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дозволяють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враховувати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індивідуальні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особливості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співробітників</a:t>
            </a:r>
            <a:r>
              <a:rPr lang="ru-RU" sz="3400" dirty="0" smtClean="0">
                <a:effectLst/>
              </a:rPr>
              <a:t> та </a:t>
            </a:r>
            <a:r>
              <a:rPr lang="ru-RU" sz="3400" dirty="0" err="1" smtClean="0">
                <a:effectLst/>
              </a:rPr>
              <a:t>підвищують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їхню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задоволеність</a:t>
            </a:r>
            <a:r>
              <a:rPr lang="ru-RU" sz="3400" dirty="0" smtClean="0">
                <a:effectLst/>
              </a:rPr>
              <a:t> </a:t>
            </a:r>
            <a:r>
              <a:rPr lang="ru-RU" sz="3400" dirty="0" err="1" smtClean="0">
                <a:effectLst/>
              </a:rPr>
              <a:t>роботою</a:t>
            </a:r>
            <a:r>
              <a:rPr lang="ru-RU" sz="3400" dirty="0" smtClean="0">
                <a:effectLst/>
              </a:rPr>
              <a:t>.</a:t>
            </a:r>
            <a:br>
              <a:rPr lang="ru-RU" sz="3400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3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" y="300446"/>
            <a:ext cx="10411097" cy="61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Крок</a:t>
            </a:r>
            <a:r>
              <a:rPr lang="ru-RU" sz="2400" b="1" dirty="0" smtClean="0"/>
              <a:t> 1. </a:t>
            </a:r>
            <a:r>
              <a:rPr lang="ru-RU" sz="2400" b="1" dirty="0" err="1" smtClean="0"/>
              <a:t>Поставити</a:t>
            </a:r>
            <a:r>
              <a:rPr lang="ru-RU" sz="2400" b="1" dirty="0" smtClean="0"/>
              <a:t> </a:t>
            </a:r>
            <a:r>
              <a:rPr lang="en-US" sz="2400" b="1" dirty="0" smtClean="0"/>
              <a:t>OKR </a:t>
            </a:r>
            <a:r>
              <a:rPr lang="ru-RU" sz="2400" b="1" dirty="0" err="1" smtClean="0"/>
              <a:t>ціль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відділу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продажів</a:t>
            </a:r>
            <a:endParaRPr lang="ru-RU" sz="2400" b="1" dirty="0" smtClean="0"/>
          </a:p>
          <a:p>
            <a:r>
              <a:rPr lang="ru-RU" sz="2400" dirty="0" err="1" smtClean="0"/>
              <a:t>Відділ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продажів</a:t>
            </a:r>
            <a:r>
              <a:rPr lang="ru-RU" sz="2400" dirty="0" smtClean="0"/>
              <a:t> — </a:t>
            </a:r>
            <a:r>
              <a:rPr lang="ru-RU" sz="2400" dirty="0" err="1" smtClean="0"/>
              <a:t>єдиний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відділ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приносить </a:t>
            </a:r>
            <a:r>
              <a:rPr lang="ru-RU" sz="2400" dirty="0" err="1" smtClean="0"/>
              <a:t>бізнесу</a:t>
            </a:r>
            <a:r>
              <a:rPr lang="ru-RU" sz="2400" dirty="0" smtClean="0"/>
              <a:t> </a:t>
            </a:r>
            <a:r>
              <a:rPr lang="ru-RU" sz="2400" dirty="0" err="1" smtClean="0"/>
              <a:t>гроші</a:t>
            </a:r>
            <a:r>
              <a:rPr lang="ru-RU" sz="2400" dirty="0" smtClean="0"/>
              <a:t>.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останні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витрачають</a:t>
            </a:r>
            <a:r>
              <a:rPr lang="ru-RU" sz="2400" dirty="0" smtClean="0"/>
              <a:t>. Суть </a:t>
            </a:r>
            <a:r>
              <a:rPr lang="ru-RU" sz="2400" dirty="0" err="1" smtClean="0"/>
              <a:t>бізнесу</a:t>
            </a:r>
            <a:r>
              <a:rPr lang="ru-RU" sz="2400" dirty="0" smtClean="0"/>
              <a:t> — </a:t>
            </a:r>
            <a:r>
              <a:rPr lang="ru-RU" sz="2400" dirty="0" err="1" smtClean="0"/>
              <a:t>прибуток</a:t>
            </a:r>
            <a:r>
              <a:rPr lang="ru-RU" sz="2400" dirty="0" smtClean="0"/>
              <a:t>.</a:t>
            </a:r>
          </a:p>
          <a:p>
            <a:r>
              <a:rPr lang="ru-RU" sz="2400" b="0" dirty="0" err="1" smtClean="0">
                <a:effectLst/>
              </a:rPr>
              <a:t>Отримати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його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можна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лише</a:t>
            </a:r>
            <a:r>
              <a:rPr lang="ru-RU" sz="2400" b="0" dirty="0" smtClean="0">
                <a:effectLst/>
              </a:rPr>
              <a:t> за </a:t>
            </a:r>
            <a:r>
              <a:rPr lang="ru-RU" sz="2400" b="0" dirty="0" err="1" smtClean="0">
                <a:effectLst/>
              </a:rPr>
              <a:t>рахунок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продажів</a:t>
            </a:r>
            <a:r>
              <a:rPr lang="ru-RU" sz="2400" b="0" dirty="0" smtClean="0">
                <a:effectLst/>
              </a:rPr>
              <a:t>. Але перед </a:t>
            </a:r>
            <a:r>
              <a:rPr lang="ru-RU" sz="2400" b="0" dirty="0" err="1" smtClean="0">
                <a:effectLst/>
              </a:rPr>
              <a:t>тим</a:t>
            </a:r>
            <a:r>
              <a:rPr lang="ru-RU" sz="2400" b="0" dirty="0" smtClean="0">
                <a:effectLst/>
              </a:rPr>
              <a:t>, як </a:t>
            </a:r>
            <a:r>
              <a:rPr lang="ru-RU" sz="2400" b="0" dirty="0" err="1" smtClean="0">
                <a:effectLst/>
                <a:hlinkClick r:id="rId2"/>
              </a:rPr>
              <a:t>створювати</a:t>
            </a:r>
            <a:r>
              <a:rPr lang="ru-RU" sz="2400" b="0" dirty="0" smtClean="0">
                <a:effectLst/>
                <a:hlinkClick r:id="rId2"/>
              </a:rPr>
              <a:t> </a:t>
            </a:r>
            <a:r>
              <a:rPr lang="ru-RU" sz="2400" b="0" dirty="0" err="1" smtClean="0">
                <a:effectLst/>
                <a:hlinkClick r:id="rId2"/>
              </a:rPr>
              <a:t>відділ</a:t>
            </a:r>
            <a:r>
              <a:rPr lang="ru-RU" sz="2400" b="0" dirty="0" smtClean="0">
                <a:effectLst/>
                <a:hlinkClick r:id="rId2"/>
              </a:rPr>
              <a:t> </a:t>
            </a:r>
            <a:r>
              <a:rPr lang="ru-RU" sz="2400" b="0" dirty="0" err="1" smtClean="0">
                <a:effectLst/>
                <a:hlinkClick r:id="rId2"/>
              </a:rPr>
              <a:t>продажів</a:t>
            </a:r>
            <a:r>
              <a:rPr lang="ru-RU" sz="2400" b="0" dirty="0" smtClean="0">
                <a:effectLst/>
                <a:hlinkClick r:id="rId2"/>
              </a:rPr>
              <a:t>,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поставте</a:t>
            </a:r>
            <a:r>
              <a:rPr lang="ru-RU" sz="2400" b="0" dirty="0" smtClean="0">
                <a:effectLst/>
              </a:rPr>
              <a:t> </a:t>
            </a:r>
            <a:r>
              <a:rPr lang="en-US" sz="2400" b="1" dirty="0" smtClean="0"/>
              <a:t>OKR-</a:t>
            </a:r>
            <a:r>
              <a:rPr lang="ru-RU" sz="2400" b="1" dirty="0" err="1" smtClean="0"/>
              <a:t>ціль</a:t>
            </a:r>
            <a:r>
              <a:rPr lang="ru-RU" sz="2400" b="1" dirty="0" smtClean="0"/>
              <a:t>.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Це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амбітна</a:t>
            </a:r>
            <a:r>
              <a:rPr lang="ru-RU" sz="2400" b="0" dirty="0" smtClean="0">
                <a:effectLst/>
              </a:rPr>
              <a:t> мета, вона ставиться на великий </a:t>
            </a:r>
            <a:r>
              <a:rPr lang="ru-RU" sz="2400" b="0" dirty="0" err="1" smtClean="0">
                <a:effectLst/>
              </a:rPr>
              <a:t>термін</a:t>
            </a:r>
            <a:r>
              <a:rPr lang="ru-RU" sz="2400" b="0" dirty="0" smtClean="0">
                <a:effectLst/>
              </a:rPr>
              <a:t> (квартал, </a:t>
            </a:r>
            <a:r>
              <a:rPr lang="ru-RU" sz="2400" b="0" dirty="0" err="1" smtClean="0">
                <a:effectLst/>
              </a:rPr>
              <a:t>півроку</a:t>
            </a:r>
            <a:r>
              <a:rPr lang="ru-RU" sz="2400" b="0" dirty="0" smtClean="0">
                <a:effectLst/>
              </a:rPr>
              <a:t>, </a:t>
            </a:r>
            <a:r>
              <a:rPr lang="ru-RU" sz="2400" b="0" dirty="0" err="1" smtClean="0">
                <a:effectLst/>
              </a:rPr>
              <a:t>рік</a:t>
            </a:r>
            <a:r>
              <a:rPr lang="ru-RU" sz="2400" b="0" dirty="0" smtClean="0">
                <a:effectLst/>
              </a:rPr>
              <a:t>, </a:t>
            </a:r>
            <a:r>
              <a:rPr lang="ru-RU" sz="2400" b="0" dirty="0" err="1" smtClean="0">
                <a:effectLst/>
              </a:rPr>
              <a:t>залежно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від</a:t>
            </a:r>
            <a:r>
              <a:rPr lang="ru-RU" sz="2400" b="0" dirty="0" smtClean="0">
                <a:effectLst/>
              </a:rPr>
              <a:t> того, яка ваша </a:t>
            </a:r>
            <a:r>
              <a:rPr lang="ru-RU" sz="2400" b="0" dirty="0" err="1" smtClean="0">
                <a:effectLst/>
              </a:rPr>
              <a:t>фінансова</a:t>
            </a:r>
            <a:r>
              <a:rPr lang="ru-RU" sz="2400" b="0" dirty="0" smtClean="0">
                <a:effectLst/>
              </a:rPr>
              <a:t> мета).</a:t>
            </a:r>
            <a:endParaRPr lang="ru-RU" sz="2400" dirty="0" smtClean="0"/>
          </a:p>
          <a:p>
            <a:r>
              <a:rPr lang="en-US" sz="2400" b="1" dirty="0" smtClean="0"/>
              <a:t>Key Results</a:t>
            </a:r>
            <a:r>
              <a:rPr lang="en-US" sz="2400" b="0" dirty="0" smtClean="0">
                <a:effectLst/>
              </a:rPr>
              <a:t> ― </a:t>
            </a:r>
            <a:r>
              <a:rPr lang="ru-RU" sz="2400" b="0" dirty="0" err="1" smtClean="0">
                <a:effectLst/>
              </a:rPr>
              <a:t>це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тактичні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дії</a:t>
            </a:r>
            <a:r>
              <a:rPr lang="ru-RU" sz="2400" b="0" dirty="0" smtClean="0">
                <a:effectLst/>
              </a:rPr>
              <a:t>, </a:t>
            </a:r>
            <a:r>
              <a:rPr lang="ru-RU" sz="2400" b="0" dirty="0" err="1" smtClean="0">
                <a:effectLst/>
              </a:rPr>
              <a:t>які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декомпозовані</a:t>
            </a:r>
            <a:r>
              <a:rPr lang="ru-RU" sz="2400" b="0" dirty="0" smtClean="0">
                <a:effectLst/>
              </a:rPr>
              <a:t> на день, </a:t>
            </a:r>
            <a:r>
              <a:rPr lang="ru-RU" sz="2400" b="0" dirty="0" err="1" smtClean="0">
                <a:effectLst/>
              </a:rPr>
              <a:t>тиждень</a:t>
            </a:r>
            <a:r>
              <a:rPr lang="ru-RU" sz="2400" b="0" dirty="0" smtClean="0">
                <a:effectLst/>
              </a:rPr>
              <a:t>, </a:t>
            </a:r>
            <a:r>
              <a:rPr lang="ru-RU" sz="2400" b="0" dirty="0" err="1" smtClean="0">
                <a:effectLst/>
              </a:rPr>
              <a:t>місяць</a:t>
            </a:r>
            <a:r>
              <a:rPr lang="ru-RU" sz="2400" b="0" dirty="0" smtClean="0">
                <a:effectLst/>
              </a:rPr>
              <a:t> для </a:t>
            </a:r>
            <a:r>
              <a:rPr lang="ru-RU" sz="2400" b="0" dirty="0" err="1" smtClean="0">
                <a:effectLst/>
              </a:rPr>
              <a:t>досягнення</a:t>
            </a:r>
            <a:r>
              <a:rPr lang="ru-RU" sz="2400" b="0" dirty="0" smtClean="0">
                <a:effectLst/>
              </a:rPr>
              <a:t> </a:t>
            </a:r>
            <a:r>
              <a:rPr lang="ru-RU" sz="2400" b="0" dirty="0" err="1" smtClean="0">
                <a:effectLst/>
              </a:rPr>
              <a:t>амбітної</a:t>
            </a:r>
            <a:r>
              <a:rPr lang="ru-RU" sz="2400" b="0" dirty="0" smtClean="0">
                <a:effectLst/>
              </a:rPr>
              <a:t> мети.</a:t>
            </a:r>
            <a:endParaRPr lang="ru-RU" sz="2400" dirty="0" smtClean="0"/>
          </a:p>
          <a:p>
            <a:r>
              <a:rPr lang="ru-RU" sz="2400" b="1" dirty="0" smtClean="0"/>
              <a:t>Для постановки </a:t>
            </a:r>
            <a:r>
              <a:rPr lang="ru-RU" sz="2400" b="1" dirty="0" err="1" smtClean="0"/>
              <a:t>фінансової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використовуйте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дані</a:t>
            </a:r>
            <a:r>
              <a:rPr lang="ru-RU" sz="2400" b="1" dirty="0" smtClean="0"/>
              <a:t>: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/>
              <a:t>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прибутку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хочете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отримувати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власник</a:t>
            </a:r>
            <a:r>
              <a:rPr lang="ru-RU" sz="24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Яка </a:t>
            </a:r>
            <a:r>
              <a:rPr lang="ru-RU" sz="2400" dirty="0" err="1" smtClean="0"/>
              <a:t>маржинальність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бізнесу</a:t>
            </a:r>
            <a:r>
              <a:rPr lang="ru-RU" sz="24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Яка </a:t>
            </a:r>
            <a:r>
              <a:rPr lang="ru-RU" sz="2400" dirty="0" err="1" smtClean="0"/>
              <a:t>загальна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конверсія</a:t>
            </a:r>
            <a:r>
              <a:rPr lang="ru-RU" sz="2400" dirty="0" smtClean="0"/>
              <a:t> воронки </a:t>
            </a:r>
            <a:r>
              <a:rPr lang="ru-RU" sz="2400" dirty="0" err="1" smtClean="0"/>
              <a:t>продажів</a:t>
            </a:r>
            <a:r>
              <a:rPr lang="ru-RU" sz="24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Яка </a:t>
            </a:r>
            <a:r>
              <a:rPr lang="ru-RU" sz="2400" dirty="0" err="1" smtClean="0"/>
              <a:t>конверсія</a:t>
            </a:r>
            <a:r>
              <a:rPr lang="ru-RU" sz="2400" dirty="0" smtClean="0"/>
              <a:t> кожного, </a:t>
            </a:r>
            <a:r>
              <a:rPr lang="ru-RU" sz="2400" dirty="0" err="1" smtClean="0"/>
              <a:t>окремого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етапу</a:t>
            </a:r>
            <a:r>
              <a:rPr lang="ru-RU" sz="2400" dirty="0" smtClean="0"/>
              <a:t> воронки </a:t>
            </a:r>
            <a:r>
              <a:rPr lang="ru-RU" sz="2400" dirty="0" err="1" smtClean="0"/>
              <a:t>продажів</a:t>
            </a:r>
            <a:r>
              <a:rPr lang="ru-RU" sz="24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/>
              <a:t>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лідів</a:t>
            </a:r>
            <a:r>
              <a:rPr lang="ru-RU" sz="2400" dirty="0" smtClean="0"/>
              <a:t> (</a:t>
            </a:r>
            <a:r>
              <a:rPr lang="ru-RU" sz="2400" dirty="0" err="1" smtClean="0"/>
              <a:t>контактів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клієнтів</a:t>
            </a:r>
            <a:r>
              <a:rPr lang="ru-RU" sz="2400" dirty="0" smtClean="0"/>
              <a:t>)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отримуєте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вході</a:t>
            </a:r>
            <a:r>
              <a:rPr lang="ru-RU" sz="2400" dirty="0" smtClean="0"/>
              <a:t> в воронку </a:t>
            </a:r>
            <a:r>
              <a:rPr lang="ru-RU" sz="2400" dirty="0" err="1" smtClean="0"/>
              <a:t>продажів</a:t>
            </a:r>
            <a:r>
              <a:rPr lang="ru-RU" sz="2400" dirty="0" smtClean="0"/>
              <a:t> кожного </a:t>
            </a:r>
            <a:r>
              <a:rPr lang="ru-RU" sz="2400" dirty="0" err="1" smtClean="0"/>
              <a:t>місяця</a:t>
            </a:r>
            <a:r>
              <a:rPr lang="ru-RU" sz="24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середній</a:t>
            </a:r>
            <a:r>
              <a:rPr lang="ru-RU" sz="2400" dirty="0" smtClean="0"/>
              <a:t> чек?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/>
              <a:t>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треба </a:t>
            </a:r>
            <a:r>
              <a:rPr lang="ru-RU" sz="2400" dirty="0" err="1" smtClean="0"/>
              <a:t>зробити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закрити</a:t>
            </a:r>
            <a:r>
              <a:rPr lang="ru-RU" sz="2400" dirty="0" smtClean="0"/>
              <a:t> 1 угоду (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зустрічей</a:t>
            </a:r>
            <a:r>
              <a:rPr lang="ru-RU" sz="2400" dirty="0" smtClean="0"/>
              <a:t>, </a:t>
            </a:r>
            <a:r>
              <a:rPr lang="ru-RU" sz="2400" dirty="0" err="1" smtClean="0"/>
              <a:t>дзвінків</a:t>
            </a:r>
            <a:r>
              <a:rPr lang="ru-RU" sz="2400" dirty="0" smtClean="0"/>
              <a:t> 1 </a:t>
            </a:r>
            <a:r>
              <a:rPr lang="ru-RU" sz="2400" dirty="0" err="1" smtClean="0"/>
              <a:t>співробітника</a:t>
            </a:r>
            <a:r>
              <a:rPr lang="ru-RU" sz="2400" dirty="0" smtClean="0"/>
              <a:t> за 1 день)?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72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-1"/>
            <a:ext cx="1152144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8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980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Крок</a:t>
            </a:r>
            <a:r>
              <a:rPr lang="ru-RU" b="1" dirty="0" smtClean="0"/>
              <a:t> 3. </a:t>
            </a:r>
            <a:r>
              <a:rPr lang="ru-RU" b="1" dirty="0" err="1" smtClean="0"/>
              <a:t>Впровадьте</a:t>
            </a:r>
            <a:r>
              <a:rPr lang="ru-RU" b="1" dirty="0" smtClean="0"/>
              <a:t> </a:t>
            </a:r>
            <a:r>
              <a:rPr lang="ru-RU" b="1" dirty="0" err="1" smtClean="0"/>
              <a:t>автоматизацію</a:t>
            </a:r>
            <a:r>
              <a:rPr lang="ru-RU" b="1" dirty="0" smtClean="0"/>
              <a:t> </a:t>
            </a:r>
            <a:r>
              <a:rPr lang="ru-RU" b="1" dirty="0" err="1" smtClean="0"/>
              <a:t>відділу</a:t>
            </a:r>
            <a:r>
              <a:rPr lang="ru-RU" b="1" dirty="0" smtClean="0"/>
              <a:t> </a:t>
            </a:r>
            <a:r>
              <a:rPr lang="ru-RU" b="1" dirty="0" err="1" smtClean="0"/>
              <a:t>продажів</a:t>
            </a:r>
            <a:r>
              <a:rPr lang="ru-RU" b="1" dirty="0" smtClean="0"/>
              <a:t> з </a:t>
            </a:r>
            <a:r>
              <a:rPr lang="en-US" b="1" dirty="0" smtClean="0"/>
              <a:t>CRM</a:t>
            </a:r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позбутися</a:t>
            </a:r>
            <a:r>
              <a:rPr lang="ru-RU" dirty="0" smtClean="0"/>
              <a:t> хаосу в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en-US" b="1" dirty="0" smtClean="0"/>
              <a:t>CRM-</a:t>
            </a:r>
            <a:r>
              <a:rPr lang="ru-RU" b="1" dirty="0" smtClean="0"/>
              <a:t>система, </a:t>
            </a:r>
            <a:r>
              <a:rPr lang="ru-RU" dirty="0" smtClean="0"/>
              <a:t>яка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впорядкувати</a:t>
            </a:r>
            <a:r>
              <a:rPr lang="ru-RU" dirty="0" smtClean="0"/>
              <a:t> роботу </a:t>
            </a:r>
            <a:r>
              <a:rPr lang="ru-RU" dirty="0" err="1" smtClean="0"/>
              <a:t>відділу</a:t>
            </a:r>
            <a:r>
              <a:rPr lang="ru-RU" dirty="0" smtClean="0"/>
              <a:t>,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менеджерів</a:t>
            </a:r>
            <a:r>
              <a:rPr lang="ru-RU" dirty="0" smtClean="0"/>
              <a:t> та </a:t>
            </a:r>
            <a:r>
              <a:rPr lang="ru-RU" dirty="0" err="1" smtClean="0"/>
              <a:t>вибудовувати</a:t>
            </a:r>
            <a:r>
              <a:rPr lang="ru-RU" dirty="0" smtClean="0"/>
              <a:t> </a:t>
            </a:r>
            <a:r>
              <a:rPr lang="ru-RU" dirty="0" err="1" smtClean="0"/>
              <a:t>довгострокові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. </a:t>
            </a:r>
            <a:r>
              <a:rPr lang="en-US" dirty="0" smtClean="0"/>
              <a:t>CRM-</a:t>
            </a:r>
            <a:r>
              <a:rPr lang="ru-RU" dirty="0" smtClean="0"/>
              <a:t>система </a:t>
            </a:r>
            <a:r>
              <a:rPr lang="ru-RU" dirty="0" err="1" smtClean="0"/>
              <a:t>являється</a:t>
            </a:r>
            <a:r>
              <a:rPr lang="ru-RU" dirty="0" smtClean="0"/>
              <a:t> гарантом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менеджери</a:t>
            </a:r>
            <a:r>
              <a:rPr lang="ru-RU" dirty="0" smtClean="0"/>
              <a:t> не </a:t>
            </a:r>
            <a:r>
              <a:rPr lang="ru-RU" dirty="0" err="1" smtClean="0"/>
              <a:t>зільють</a:t>
            </a:r>
            <a:r>
              <a:rPr lang="ru-RU" dirty="0" smtClean="0"/>
              <a:t> базу </a:t>
            </a:r>
            <a:r>
              <a:rPr lang="ru-RU" dirty="0" err="1" smtClean="0"/>
              <a:t>клієнтів</a:t>
            </a:r>
            <a:r>
              <a:rPr lang="ru-RU" dirty="0" smtClean="0"/>
              <a:t> конкурентам </a:t>
            </a:r>
            <a:r>
              <a:rPr lang="ru-RU" dirty="0" err="1" smtClean="0"/>
              <a:t>або</a:t>
            </a:r>
            <a:r>
              <a:rPr lang="ru-RU" dirty="0" smtClean="0"/>
              <a:t> не </a:t>
            </a:r>
            <a:r>
              <a:rPr lang="ru-RU" dirty="0" err="1" smtClean="0"/>
              <a:t>заберуть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собою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звільнення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безпека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автоматизації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продажу вам </a:t>
            </a:r>
            <a:r>
              <a:rPr lang="ru-RU" dirty="0" err="1" smtClean="0"/>
              <a:t>знадобиться</a:t>
            </a:r>
            <a:r>
              <a:rPr lang="ru-RU" dirty="0" smtClean="0"/>
              <a:t> </a:t>
            </a:r>
            <a:r>
              <a:rPr lang="ru-RU" b="1" dirty="0" err="1" smtClean="0"/>
              <a:t>базовий</a:t>
            </a:r>
            <a:r>
              <a:rPr lang="ru-RU" b="1" dirty="0" smtClean="0"/>
              <a:t> </a:t>
            </a:r>
            <a:r>
              <a:rPr lang="ru-RU" b="1" dirty="0" err="1" smtClean="0"/>
              <a:t>набір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інструментів</a:t>
            </a:r>
            <a:r>
              <a:rPr lang="ru-RU" b="1" dirty="0" smtClean="0"/>
              <a:t> </a:t>
            </a:r>
            <a:r>
              <a:rPr lang="ru-RU" b="1" dirty="0" err="1" smtClean="0"/>
              <a:t>автоматизації</a:t>
            </a:r>
            <a:r>
              <a:rPr lang="ru-RU" b="1" dirty="0" smtClean="0"/>
              <a:t> – </a:t>
            </a:r>
            <a:r>
              <a:rPr lang="en-US" dirty="0" smtClean="0"/>
              <a:t>CRM-</a:t>
            </a:r>
            <a:r>
              <a:rPr lang="ru-RU" dirty="0" smtClean="0"/>
              <a:t>система, </a:t>
            </a:r>
            <a:r>
              <a:rPr lang="en-US" dirty="0" smtClean="0"/>
              <a:t>IP-</a:t>
            </a:r>
            <a:r>
              <a:rPr lang="ru-RU" dirty="0" err="1" smtClean="0"/>
              <a:t>телефонія</a:t>
            </a:r>
            <a:r>
              <a:rPr lang="ru-RU" dirty="0" smtClean="0"/>
              <a:t> та </a:t>
            </a:r>
            <a:r>
              <a:rPr lang="ru-RU" dirty="0" err="1" smtClean="0"/>
              <a:t>підключення</a:t>
            </a:r>
            <a:r>
              <a:rPr lang="ru-RU" dirty="0" smtClean="0"/>
              <a:t> </a:t>
            </a:r>
            <a:r>
              <a:rPr lang="ru-RU" dirty="0" err="1" smtClean="0"/>
              <a:t>месенджерів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2153305"/>
            <a:ext cx="10698480" cy="44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7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44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CRM-</a:t>
            </a:r>
            <a:r>
              <a:rPr lang="ru-RU" b="1" dirty="0" smtClean="0">
                <a:hlinkClick r:id="rId2"/>
              </a:rPr>
              <a:t>система:</a:t>
            </a:r>
            <a:r>
              <a:rPr lang="ru-RU" b="1" dirty="0" smtClean="0"/>
              <a:t> контроль, порядок і </a:t>
            </a:r>
            <a:r>
              <a:rPr lang="ru-RU" b="1" dirty="0" err="1" smtClean="0"/>
              <a:t>безпека</a:t>
            </a:r>
            <a:endParaRPr lang="ru-RU" b="1" dirty="0" smtClean="0"/>
          </a:p>
          <a:p>
            <a:r>
              <a:rPr lang="en-US" dirty="0" smtClean="0"/>
              <a:t>CRM — </a:t>
            </a:r>
            <a:r>
              <a:rPr lang="ru-RU" dirty="0" err="1" smtClean="0"/>
              <a:t>це</a:t>
            </a:r>
            <a:r>
              <a:rPr lang="ru-RU" dirty="0" smtClean="0"/>
              <a:t> не просто </a:t>
            </a:r>
            <a:r>
              <a:rPr lang="ru-RU" dirty="0" err="1" smtClean="0"/>
              <a:t>програма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b="1" dirty="0" smtClean="0">
                <a:hlinkClick r:id="rId2"/>
              </a:rPr>
              <a:t>система </a:t>
            </a:r>
            <a:r>
              <a:rPr lang="ru-RU" b="1" dirty="0" err="1" smtClean="0">
                <a:hlinkClick r:id="rId2"/>
              </a:rPr>
              <a:t>управління</a:t>
            </a:r>
            <a:r>
              <a:rPr lang="ru-RU" b="1" dirty="0" smtClean="0">
                <a:hlinkClick r:id="rId2"/>
              </a:rPr>
              <a:t> продажами</a:t>
            </a:r>
            <a:r>
              <a:rPr lang="ru-RU" dirty="0" smtClean="0">
                <a:hlinkClick r:id="rId2"/>
              </a:rPr>
              <a:t>,</a:t>
            </a:r>
            <a:r>
              <a:rPr lang="ru-RU" dirty="0" smtClean="0"/>
              <a:t> яка </a:t>
            </a:r>
            <a:r>
              <a:rPr lang="ru-RU" dirty="0" err="1" smtClean="0"/>
              <a:t>дозволяє</a:t>
            </a:r>
            <a:r>
              <a:rPr lang="ru-R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Вести </a:t>
            </a:r>
            <a:r>
              <a:rPr lang="ru-RU" dirty="0" err="1" smtClean="0"/>
              <a:t>єдину</a:t>
            </a:r>
            <a:r>
              <a:rPr lang="ru-RU" dirty="0" smtClean="0"/>
              <a:t> базу </a:t>
            </a:r>
            <a:r>
              <a:rPr lang="ru-RU" dirty="0" err="1" smtClean="0"/>
              <a:t>клієнтів</a:t>
            </a:r>
            <a:r>
              <a:rPr lang="ru-RU" dirty="0" smtClean="0"/>
              <a:t> з </a:t>
            </a:r>
            <a:r>
              <a:rPr lang="ru-RU" dirty="0" err="1" smtClean="0"/>
              <a:t>історією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, </a:t>
            </a:r>
            <a:r>
              <a:rPr lang="ru-RU" dirty="0" err="1" smtClean="0"/>
              <a:t>дзвінків</a:t>
            </a:r>
            <a:r>
              <a:rPr lang="ru-RU" dirty="0" smtClean="0"/>
              <a:t>, </a:t>
            </a:r>
            <a:r>
              <a:rPr lang="ru-RU" dirty="0" err="1" smtClean="0"/>
              <a:t>листування</a:t>
            </a:r>
            <a:r>
              <a:rPr lang="ru-RU" dirty="0" smtClean="0"/>
              <a:t> та </a:t>
            </a:r>
            <a:r>
              <a:rPr lang="ru-RU" dirty="0" err="1" smtClean="0"/>
              <a:t>угод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Автоматизувати</a:t>
            </a:r>
            <a:r>
              <a:rPr lang="ru-RU" dirty="0" smtClean="0"/>
              <a:t> рутину — </a:t>
            </a:r>
            <a:r>
              <a:rPr lang="ru-RU" dirty="0" err="1" smtClean="0"/>
              <a:t>нагадування</a:t>
            </a:r>
            <a:r>
              <a:rPr lang="ru-RU" dirty="0" smtClean="0"/>
              <a:t>, </a:t>
            </a:r>
            <a:r>
              <a:rPr lang="ru-RU" dirty="0" err="1" smtClean="0"/>
              <a:t>задачі</a:t>
            </a:r>
            <a:r>
              <a:rPr lang="ru-RU" dirty="0" smtClean="0"/>
              <a:t>, </a:t>
            </a:r>
            <a:r>
              <a:rPr lang="ru-RU" dirty="0" err="1" smtClean="0"/>
              <a:t>статуси</a:t>
            </a:r>
            <a:r>
              <a:rPr lang="ru-RU" dirty="0" smtClean="0"/>
              <a:t>, </a:t>
            </a:r>
            <a:r>
              <a:rPr lang="ru-RU" dirty="0" err="1" smtClean="0"/>
              <a:t>листи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Контролювати</a:t>
            </a:r>
            <a:r>
              <a:rPr lang="ru-RU" dirty="0" smtClean="0"/>
              <a:t> роботу </a:t>
            </a:r>
            <a:r>
              <a:rPr lang="ru-RU" dirty="0" err="1" smtClean="0"/>
              <a:t>менеджерів</a:t>
            </a:r>
            <a:r>
              <a:rPr lang="ru-RU" dirty="0" smtClean="0"/>
              <a:t> і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реальні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: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лідів</a:t>
            </a:r>
            <a:r>
              <a:rPr lang="ru-RU" dirty="0" smtClean="0"/>
              <a:t>, </a:t>
            </a:r>
            <a:r>
              <a:rPr lang="ru-RU" dirty="0" err="1" smtClean="0"/>
              <a:t>конверсії</a:t>
            </a:r>
            <a:r>
              <a:rPr lang="ru-RU" dirty="0" smtClean="0"/>
              <a:t>,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запитів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обґрунтовані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аналітики</a:t>
            </a:r>
            <a:r>
              <a:rPr lang="ru-RU" dirty="0" smtClean="0"/>
              <a:t>, а не </a:t>
            </a:r>
            <a:r>
              <a:rPr lang="ru-RU" dirty="0" err="1" smtClean="0"/>
              <a:t>припущень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Побудувати</a:t>
            </a:r>
            <a:r>
              <a:rPr lang="ru-RU" dirty="0" smtClean="0"/>
              <a:t> </a:t>
            </a:r>
            <a:r>
              <a:rPr lang="ru-RU" dirty="0" err="1" smtClean="0"/>
              <a:t>чіткий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продажу з </a:t>
            </a:r>
            <a:r>
              <a:rPr lang="ru-RU" dirty="0" err="1" smtClean="0"/>
              <a:t>фіксацією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—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загубилось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Вести роботу з </a:t>
            </a:r>
            <a:r>
              <a:rPr lang="ru-RU" dirty="0" err="1" smtClean="0"/>
              <a:t>клієнтами</a:t>
            </a:r>
            <a:r>
              <a:rPr lang="ru-RU" dirty="0" smtClean="0"/>
              <a:t> через </a:t>
            </a:r>
            <a:r>
              <a:rPr lang="ru-RU" dirty="0" err="1" smtClean="0"/>
              <a:t>різні</a:t>
            </a:r>
            <a:r>
              <a:rPr lang="ru-RU" dirty="0" smtClean="0"/>
              <a:t> канали — </a:t>
            </a:r>
            <a:r>
              <a:rPr lang="ru-RU" dirty="0" err="1" smtClean="0"/>
              <a:t>електронну</a:t>
            </a:r>
            <a:r>
              <a:rPr lang="ru-RU" dirty="0" smtClean="0"/>
              <a:t> </a:t>
            </a:r>
            <a:r>
              <a:rPr lang="ru-RU" dirty="0" err="1" smtClean="0"/>
              <a:t>пошту</a:t>
            </a:r>
            <a:r>
              <a:rPr lang="ru-RU" dirty="0" smtClean="0"/>
              <a:t>, </a:t>
            </a:r>
            <a:r>
              <a:rPr lang="ru-RU" dirty="0" err="1" smtClean="0"/>
              <a:t>дзвінки</a:t>
            </a:r>
            <a:r>
              <a:rPr lang="ru-RU" dirty="0" smtClean="0"/>
              <a:t>, </a:t>
            </a:r>
            <a:r>
              <a:rPr lang="ru-RU" dirty="0" err="1" smtClean="0"/>
              <a:t>соцмережі</a:t>
            </a:r>
            <a:r>
              <a:rPr lang="ru-RU" dirty="0" smtClean="0"/>
              <a:t>, </a:t>
            </a:r>
            <a:r>
              <a:rPr lang="ru-RU" dirty="0" err="1" smtClean="0"/>
              <a:t>чати</a:t>
            </a:r>
            <a:r>
              <a:rPr lang="ru-RU" dirty="0" smtClean="0"/>
              <a:t> — і </a:t>
            </a:r>
            <a:r>
              <a:rPr lang="ru-RU" dirty="0" err="1" smtClean="0"/>
              <a:t>бачити</a:t>
            </a:r>
            <a:r>
              <a:rPr lang="ru-RU" dirty="0" smtClean="0"/>
              <a:t> всю </a:t>
            </a:r>
            <a:r>
              <a:rPr lang="ru-RU" dirty="0" err="1" smtClean="0"/>
              <a:t>історію</a:t>
            </a:r>
            <a:r>
              <a:rPr lang="ru-RU" dirty="0" smtClean="0"/>
              <a:t> в одному </a:t>
            </a:r>
            <a:r>
              <a:rPr lang="ru-RU" dirty="0" err="1" smtClean="0"/>
              <a:t>місці</a:t>
            </a:r>
            <a:r>
              <a:rPr lang="ru-RU" dirty="0" smtClean="0"/>
              <a:t>.</a:t>
            </a:r>
          </a:p>
          <a:p>
            <a:r>
              <a:rPr lang="en-US" b="1" dirty="0" smtClean="0"/>
              <a:t>CRM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безпека</a:t>
            </a:r>
            <a:r>
              <a:rPr lang="ru-RU" b="1" dirty="0" smtClean="0"/>
              <a:t> </a:t>
            </a:r>
            <a:r>
              <a:rPr lang="ru-RU" b="1" dirty="0" err="1" smtClean="0"/>
              <a:t>бізнесу</a:t>
            </a:r>
            <a:r>
              <a:rPr lang="ru-RU" b="1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Уся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про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в </a:t>
            </a:r>
            <a:r>
              <a:rPr lang="ru-RU" dirty="0" err="1" smtClean="0"/>
              <a:t>компанії</a:t>
            </a:r>
            <a:r>
              <a:rPr lang="ru-RU" dirty="0" smtClean="0"/>
              <a:t>, а не в </a:t>
            </a:r>
            <a:r>
              <a:rPr lang="ru-RU" dirty="0" err="1" smtClean="0"/>
              <a:t>голові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телефонах </a:t>
            </a:r>
            <a:r>
              <a:rPr lang="ru-RU" dirty="0" err="1" smtClean="0"/>
              <a:t>менеджерів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Ви не </a:t>
            </a:r>
            <a:r>
              <a:rPr lang="ru-RU" dirty="0" err="1" smtClean="0"/>
              <a:t>втратите</a:t>
            </a:r>
            <a:r>
              <a:rPr lang="ru-RU" dirty="0" smtClean="0"/>
              <a:t> базу,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зміниться</a:t>
            </a:r>
            <a:r>
              <a:rPr lang="ru-RU" dirty="0" smtClean="0"/>
              <a:t> команда;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менеджер “</a:t>
            </a:r>
            <a:r>
              <a:rPr lang="ru-RU" dirty="0" err="1" smtClean="0"/>
              <a:t>забере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собою”;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власник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повний</a:t>
            </a:r>
            <a:r>
              <a:rPr lang="ru-RU" dirty="0" smtClean="0"/>
              <a:t> контроль і доступ до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Інтеграція</a:t>
            </a:r>
            <a:r>
              <a:rPr lang="ru-RU" b="1" dirty="0" smtClean="0"/>
              <a:t> </a:t>
            </a:r>
            <a:r>
              <a:rPr lang="ru-RU" b="1" dirty="0" err="1" smtClean="0"/>
              <a:t>месенджерів</a:t>
            </a:r>
            <a:r>
              <a:rPr lang="ru-RU" b="1" dirty="0" smtClean="0"/>
              <a:t> — критично </a:t>
            </a:r>
            <a:r>
              <a:rPr lang="ru-RU" b="1" dirty="0" err="1" smtClean="0"/>
              <a:t>важлива</a:t>
            </a:r>
            <a:endParaRPr lang="ru-RU" b="1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ведуть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 з </a:t>
            </a:r>
            <a:r>
              <a:rPr lang="ru-RU" dirty="0" err="1" smtClean="0"/>
              <a:t>клієнтами</a:t>
            </a:r>
            <a:r>
              <a:rPr lang="ru-RU" dirty="0" smtClean="0"/>
              <a:t> в </a:t>
            </a:r>
            <a:r>
              <a:rPr lang="en-US" dirty="0" smtClean="0"/>
              <a:t>Telegram, Viber, WhatsApp, Instagram, Facebook — </a:t>
            </a:r>
            <a:r>
              <a:rPr lang="ru-RU" dirty="0" err="1" smtClean="0"/>
              <a:t>ці</a:t>
            </a:r>
            <a:r>
              <a:rPr lang="ru-RU" dirty="0" smtClean="0"/>
              <a:t> канали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підключити</a:t>
            </a:r>
            <a:r>
              <a:rPr lang="ru-RU" dirty="0" smtClean="0"/>
              <a:t> до </a:t>
            </a:r>
            <a:r>
              <a:rPr lang="en-US" dirty="0" smtClean="0"/>
              <a:t>CRM.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Зберігати</a:t>
            </a:r>
            <a:r>
              <a:rPr lang="ru-RU" dirty="0" smtClean="0"/>
              <a:t> всю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листування</a:t>
            </a:r>
            <a:r>
              <a:rPr lang="ru-RU" dirty="0" smtClean="0"/>
              <a:t> в </a:t>
            </a:r>
            <a:r>
              <a:rPr lang="ru-RU" dirty="0" err="1" smtClean="0"/>
              <a:t>клієнтській</a:t>
            </a:r>
            <a:r>
              <a:rPr lang="ru-RU" dirty="0" smtClean="0"/>
              <a:t> </a:t>
            </a:r>
            <a:r>
              <a:rPr lang="ru-RU" dirty="0" err="1" smtClean="0"/>
              <a:t>картці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Контролювати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та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Уникнути</a:t>
            </a:r>
            <a:r>
              <a:rPr lang="ru-RU" dirty="0" smtClean="0"/>
              <a:t> </a:t>
            </a:r>
            <a:r>
              <a:rPr lang="ru-RU" dirty="0" err="1" smtClean="0"/>
              <a:t>ситуацій</a:t>
            </a:r>
            <a:r>
              <a:rPr lang="ru-RU" dirty="0" smtClean="0"/>
              <a:t>, коли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“</a:t>
            </a:r>
            <a:r>
              <a:rPr lang="ru-RU" dirty="0" err="1" smtClean="0"/>
              <a:t>випадає</a:t>
            </a:r>
            <a:r>
              <a:rPr lang="ru-RU" dirty="0" smtClean="0"/>
              <a:t>” з </a:t>
            </a:r>
            <a:r>
              <a:rPr lang="ru-RU" dirty="0" err="1" smtClean="0"/>
              <a:t>процесу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65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" y="119301"/>
            <a:ext cx="120047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IP-</a:t>
            </a:r>
            <a:r>
              <a:rPr lang="ru-RU" b="1" dirty="0" err="1" smtClean="0"/>
              <a:t>телефонія</a:t>
            </a:r>
            <a:r>
              <a:rPr lang="ru-RU" b="1" dirty="0" smtClean="0"/>
              <a:t>: </a:t>
            </a:r>
            <a:r>
              <a:rPr lang="ru-RU" b="1" dirty="0" err="1" smtClean="0"/>
              <a:t>прозорість</a:t>
            </a:r>
            <a:r>
              <a:rPr lang="ru-RU" b="1" dirty="0" smtClean="0"/>
              <a:t> і контроль </a:t>
            </a:r>
            <a:r>
              <a:rPr lang="ru-RU" b="1" dirty="0" err="1" smtClean="0"/>
              <a:t>дзвінків</a:t>
            </a:r>
            <a:endParaRPr lang="ru-RU" b="1" dirty="0" smtClean="0"/>
          </a:p>
          <a:p>
            <a:r>
              <a:rPr lang="en-US" dirty="0" smtClean="0"/>
              <a:t>IP-</a:t>
            </a:r>
            <a:r>
              <a:rPr lang="ru-RU" dirty="0" err="1" smtClean="0"/>
              <a:t>телефонія</a:t>
            </a:r>
            <a:r>
              <a:rPr lang="ru-RU" dirty="0" smtClean="0"/>
              <a:t> —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базовий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дзвінків</a:t>
            </a:r>
            <a:r>
              <a:rPr lang="ru-RU" dirty="0" smtClean="0"/>
              <a:t> і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прослуховування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Фіксацію</a:t>
            </a:r>
            <a:r>
              <a:rPr lang="ru-RU" dirty="0" smtClean="0"/>
              <a:t> </a:t>
            </a:r>
            <a:r>
              <a:rPr lang="ru-RU" dirty="0" err="1" smtClean="0"/>
              <a:t>пропущених</a:t>
            </a:r>
            <a:r>
              <a:rPr lang="ru-RU" dirty="0" smtClean="0"/>
              <a:t> </a:t>
            </a:r>
            <a:r>
              <a:rPr lang="ru-RU" dirty="0" err="1" smtClean="0"/>
              <a:t>дзвінків</a:t>
            </a:r>
            <a:r>
              <a:rPr lang="ru-RU" dirty="0" smtClean="0"/>
              <a:t> — </a:t>
            </a:r>
            <a:r>
              <a:rPr lang="ru-RU" dirty="0" err="1" smtClean="0"/>
              <a:t>жоден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не </a:t>
            </a:r>
            <a:r>
              <a:rPr lang="ru-RU" dirty="0" err="1" smtClean="0"/>
              <a:t>залишиться</a:t>
            </a:r>
            <a:r>
              <a:rPr lang="ru-RU" dirty="0" smtClean="0"/>
              <a:t> без </a:t>
            </a:r>
            <a:r>
              <a:rPr lang="ru-RU" dirty="0" err="1" smtClean="0"/>
              <a:t>відповіді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Аналітику</a:t>
            </a:r>
            <a:r>
              <a:rPr lang="ru-RU" dirty="0" smtClean="0"/>
              <a:t> </a:t>
            </a:r>
            <a:r>
              <a:rPr lang="ru-RU" dirty="0" err="1" smtClean="0"/>
              <a:t>дзвінків</a:t>
            </a:r>
            <a:r>
              <a:rPr lang="ru-RU" dirty="0" smtClean="0"/>
              <a:t>: </a:t>
            </a:r>
            <a:r>
              <a:rPr lang="ru-RU" dirty="0" err="1" smtClean="0"/>
              <a:t>кількість</a:t>
            </a:r>
            <a:r>
              <a:rPr lang="ru-RU" dirty="0" smtClean="0"/>
              <a:t>, </a:t>
            </a:r>
            <a:r>
              <a:rPr lang="ru-RU" dirty="0" err="1" smtClean="0"/>
              <a:t>тривалість</a:t>
            </a:r>
            <a:r>
              <a:rPr lang="ru-RU" dirty="0" smtClean="0"/>
              <a:t>, </a:t>
            </a:r>
            <a:r>
              <a:rPr lang="ru-RU" dirty="0" err="1" smtClean="0"/>
              <a:t>результативність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 smtClean="0"/>
              <a:t>дзвінків</a:t>
            </a:r>
            <a:r>
              <a:rPr lang="ru-RU" dirty="0" smtClean="0"/>
              <a:t> на </a:t>
            </a:r>
            <a:r>
              <a:rPr lang="ru-RU" dirty="0" err="1" smtClean="0"/>
              <a:t>унікальні</a:t>
            </a:r>
            <a:r>
              <a:rPr lang="ru-RU" dirty="0" smtClean="0"/>
              <a:t> та </a:t>
            </a:r>
            <a:r>
              <a:rPr lang="ru-RU" dirty="0" err="1" smtClean="0"/>
              <a:t>повторні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відстежити</a:t>
            </a:r>
            <a:r>
              <a:rPr lang="ru-RU" dirty="0" smtClean="0"/>
              <a:t>, з ким ми </a:t>
            </a:r>
            <a:r>
              <a:rPr lang="ru-RU" dirty="0" err="1" smtClean="0"/>
              <a:t>працюємо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, а з ким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комунікували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Переадресацію</a:t>
            </a:r>
            <a:r>
              <a:rPr lang="ru-RU" dirty="0" smtClean="0"/>
              <a:t> </a:t>
            </a:r>
            <a:r>
              <a:rPr lang="ru-RU" dirty="0" err="1" smtClean="0"/>
              <a:t>дзвінків</a:t>
            </a:r>
            <a:r>
              <a:rPr lang="ru-RU" dirty="0" smtClean="0"/>
              <a:t> —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потрапив</a:t>
            </a:r>
            <a:r>
              <a:rPr lang="ru-RU" dirty="0" smtClean="0"/>
              <a:t> на менеджера;</a:t>
            </a:r>
          </a:p>
          <a:p>
            <a:r>
              <a:rPr lang="ru-RU" dirty="0" err="1" smtClean="0"/>
              <a:t>Оптимізацію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зв’язок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881" y="2704624"/>
            <a:ext cx="11782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Крок</a:t>
            </a:r>
            <a:r>
              <a:rPr lang="ru-RU" b="1" dirty="0" smtClean="0"/>
              <a:t> 4. </a:t>
            </a:r>
            <a:r>
              <a:rPr lang="ru-RU" b="1" dirty="0" err="1" smtClean="0"/>
              <a:t>Створити</a:t>
            </a:r>
            <a:r>
              <a:rPr lang="ru-RU" b="1" dirty="0" smtClean="0"/>
              <a:t> </a:t>
            </a:r>
            <a:r>
              <a:rPr lang="ru-RU" b="1" dirty="0" err="1" smtClean="0"/>
              <a:t>регламенти</a:t>
            </a:r>
            <a:r>
              <a:rPr lang="ru-RU" b="1" dirty="0" smtClean="0"/>
              <a:t> та </a:t>
            </a:r>
            <a:r>
              <a:rPr lang="ru-RU" b="1" dirty="0" err="1" smtClean="0"/>
              <a:t>стандарти</a:t>
            </a:r>
            <a:r>
              <a:rPr lang="ru-RU" b="1" dirty="0" smtClean="0"/>
              <a:t> </a:t>
            </a:r>
            <a:r>
              <a:rPr lang="ru-RU" b="1" dirty="0" err="1" smtClean="0"/>
              <a:t>бізнес-процесів</a:t>
            </a:r>
            <a:endParaRPr lang="ru-RU" b="1" dirty="0" smtClean="0"/>
          </a:p>
          <a:p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бізнес-процеси</a:t>
            </a:r>
            <a:r>
              <a:rPr lang="ru-RU" b="1" dirty="0" smtClean="0"/>
              <a:t> треба </a:t>
            </a:r>
            <a:r>
              <a:rPr lang="ru-RU" b="1" dirty="0" err="1" smtClean="0"/>
              <a:t>чітко</a:t>
            </a:r>
            <a:r>
              <a:rPr lang="ru-RU" b="1" dirty="0" smtClean="0"/>
              <a:t> </a:t>
            </a:r>
            <a:r>
              <a:rPr lang="ru-RU" b="1" dirty="0" err="1" smtClean="0"/>
              <a:t>регламентувати</a:t>
            </a:r>
            <a:r>
              <a:rPr lang="ru-RU" b="1" dirty="0" smtClean="0"/>
              <a:t> та привести до </a:t>
            </a:r>
            <a:r>
              <a:rPr lang="ru-RU" b="1" dirty="0" err="1" smtClean="0"/>
              <a:t>єдиного</a:t>
            </a:r>
            <a:r>
              <a:rPr lang="ru-RU" b="1" dirty="0" smtClean="0"/>
              <a:t> стандарту.</a:t>
            </a:r>
            <a:endParaRPr lang="ru-RU" dirty="0" smtClean="0"/>
          </a:p>
          <a:p>
            <a:r>
              <a:rPr lang="ru-RU" dirty="0" smtClean="0"/>
              <a:t>Перший </a:t>
            </a:r>
            <a:r>
              <a:rPr lang="ru-RU" dirty="0" err="1" smtClean="0"/>
              <a:t>крок</a:t>
            </a:r>
            <a:r>
              <a:rPr lang="ru-RU" dirty="0" smtClean="0"/>
              <a:t> — </a:t>
            </a:r>
            <a:r>
              <a:rPr lang="ru-RU" dirty="0" err="1" smtClean="0"/>
              <a:t>описати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бізнес-процеси</a:t>
            </a:r>
            <a:r>
              <a:rPr lang="ru-RU" dirty="0" smtClean="0"/>
              <a:t> (БП)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. Без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ефективну</a:t>
            </a:r>
            <a:r>
              <a:rPr lang="ru-RU" dirty="0" smtClean="0"/>
              <a:t> структуру, в </a:t>
            </a:r>
            <a:r>
              <a:rPr lang="ru-RU" dirty="0" err="1" smtClean="0"/>
              <a:t>якій</a:t>
            </a:r>
            <a:r>
              <a:rPr lang="ru-RU" dirty="0" smtClean="0"/>
              <a:t> команда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злагоджено</a:t>
            </a:r>
            <a:r>
              <a:rPr lang="ru-RU" dirty="0" smtClean="0"/>
              <a:t>, а результат </a:t>
            </a:r>
            <a:r>
              <a:rPr lang="ru-RU" dirty="0" err="1" smtClean="0"/>
              <a:t>прогнозований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бізнес-процесів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регламенти</a:t>
            </a:r>
            <a:r>
              <a:rPr lang="ru-RU" dirty="0" smtClean="0"/>
              <a:t> та </a:t>
            </a:r>
            <a:r>
              <a:rPr lang="ru-RU" dirty="0" err="1" smtClean="0"/>
              <a:t>стандарти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чіткість</a:t>
            </a:r>
            <a:r>
              <a:rPr lang="ru-RU" dirty="0" smtClean="0"/>
              <a:t>, </a:t>
            </a:r>
            <a:r>
              <a:rPr lang="ru-RU" dirty="0" err="1" smtClean="0"/>
              <a:t>дисципліну</a:t>
            </a:r>
            <a:r>
              <a:rPr lang="ru-RU" dirty="0" smtClean="0"/>
              <a:t> та </a:t>
            </a:r>
            <a:r>
              <a:rPr lang="ru-RU" dirty="0" err="1" smtClean="0"/>
              <a:t>прозорість</a:t>
            </a:r>
            <a:r>
              <a:rPr lang="ru-RU" dirty="0" smtClean="0"/>
              <a:t> у </a:t>
            </a:r>
            <a:r>
              <a:rPr lang="ru-RU" dirty="0" err="1" smtClean="0"/>
              <a:t>щоденній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Правила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розпорядку</a:t>
            </a:r>
            <a:r>
              <a:rPr lang="ru-RU" dirty="0" smtClean="0"/>
              <a:t> (</a:t>
            </a:r>
            <a:r>
              <a:rPr lang="ru-RU" dirty="0" err="1" smtClean="0"/>
              <a:t>оформлення</a:t>
            </a:r>
            <a:r>
              <a:rPr lang="ru-RU" dirty="0" smtClean="0"/>
              <a:t> на роботу, </a:t>
            </a:r>
            <a:r>
              <a:rPr lang="ru-RU" dirty="0" err="1" smtClean="0"/>
              <a:t>графік</a:t>
            </a:r>
            <a:r>
              <a:rPr lang="ru-RU" dirty="0" smtClean="0"/>
              <a:t>, </a:t>
            </a:r>
            <a:r>
              <a:rPr lang="ru-RU" dirty="0" err="1" smtClean="0"/>
              <a:t>стажування</a:t>
            </a:r>
            <a:r>
              <a:rPr lang="ru-RU" dirty="0" smtClean="0"/>
              <a:t>, </a:t>
            </a:r>
            <a:r>
              <a:rPr lang="ru-RU" dirty="0" err="1" smtClean="0"/>
              <a:t>відпустки</a:t>
            </a:r>
            <a:r>
              <a:rPr lang="ru-RU" dirty="0" smtClean="0"/>
              <a:t>, </a:t>
            </a:r>
            <a:r>
              <a:rPr lang="ru-RU" dirty="0" err="1" smtClean="0"/>
              <a:t>лікарняні</a:t>
            </a:r>
            <a:r>
              <a:rPr lang="ru-RU" dirty="0" smtClean="0"/>
              <a:t>, робота у </a:t>
            </a:r>
            <a:r>
              <a:rPr lang="ru-RU" dirty="0" err="1" smtClean="0"/>
              <a:t>вихідні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Посадові</a:t>
            </a:r>
            <a:r>
              <a:rPr lang="ru-RU" dirty="0" smtClean="0"/>
              <a:t> </a:t>
            </a:r>
            <a:r>
              <a:rPr lang="ru-RU" dirty="0" err="1" smtClean="0"/>
              <a:t>інструкції</a:t>
            </a:r>
            <a:r>
              <a:rPr lang="ru-RU" dirty="0" smtClean="0"/>
              <a:t> з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визначеним</a:t>
            </a:r>
            <a:r>
              <a:rPr lang="ru-RU" dirty="0" smtClean="0"/>
              <a:t> ЦКП;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Регламент </a:t>
            </a:r>
            <a:r>
              <a:rPr lang="ru-RU" dirty="0" err="1" smtClean="0"/>
              <a:t>робочого</a:t>
            </a:r>
            <a:r>
              <a:rPr lang="ru-RU" dirty="0" smtClean="0"/>
              <a:t> дня: коли старт, коли планерка, коли </a:t>
            </a:r>
            <a:r>
              <a:rPr lang="ru-RU" dirty="0" err="1" smtClean="0"/>
              <a:t>звітність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Регламент планерок (</a:t>
            </a:r>
            <a:r>
              <a:rPr lang="ru-RU" dirty="0" err="1" smtClean="0"/>
              <a:t>щоденних</a:t>
            </a:r>
            <a:r>
              <a:rPr lang="ru-RU" dirty="0" smtClean="0"/>
              <a:t>/</a:t>
            </a:r>
            <a:r>
              <a:rPr lang="ru-RU" dirty="0" err="1" smtClean="0"/>
              <a:t>щотижневих</a:t>
            </a:r>
            <a:r>
              <a:rPr lang="ru-RU" dirty="0" smtClean="0"/>
              <a:t>) —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обговорюється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готує</a:t>
            </a:r>
            <a:r>
              <a:rPr lang="ru-RU" dirty="0" smtClean="0"/>
              <a:t>, формат;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Регламент </a:t>
            </a:r>
            <a:r>
              <a:rPr lang="ru-RU" dirty="0" err="1" smtClean="0"/>
              <a:t>заповнення</a:t>
            </a:r>
            <a:r>
              <a:rPr lang="ru-RU" dirty="0" smtClean="0"/>
              <a:t> </a:t>
            </a:r>
            <a:r>
              <a:rPr lang="ru-RU" dirty="0" err="1" smtClean="0"/>
              <a:t>звітів</a:t>
            </a:r>
            <a:r>
              <a:rPr lang="ru-RU" dirty="0" smtClean="0"/>
              <a:t> і статистики дня;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Регламент по </a:t>
            </a:r>
            <a:r>
              <a:rPr lang="en-US" dirty="0" smtClean="0"/>
              <a:t>KPI;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Регламент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en-US" dirty="0" smtClean="0"/>
              <a:t>CRM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299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1264"/>
            <a:ext cx="120091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>
                <a:solidFill>
                  <a:prstClr val="black"/>
                </a:solidFill>
              </a:rPr>
              <a:t>Додаткові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регламенти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які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мають</a:t>
            </a:r>
            <a:r>
              <a:rPr lang="ru-RU" b="1" dirty="0">
                <a:solidFill>
                  <a:prstClr val="black"/>
                </a:solidFill>
              </a:rPr>
              <a:t> бути </a:t>
            </a:r>
            <a:r>
              <a:rPr lang="ru-RU" b="1" dirty="0" err="1">
                <a:solidFill>
                  <a:prstClr val="black"/>
                </a:solidFill>
              </a:rPr>
              <a:t>прописані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згідно</a:t>
            </a:r>
            <a:r>
              <a:rPr lang="ru-RU" b="1" dirty="0">
                <a:solidFill>
                  <a:prstClr val="black"/>
                </a:solidFill>
              </a:rPr>
              <a:t> з </a:t>
            </a:r>
            <a:r>
              <a:rPr lang="ru-RU" b="1" dirty="0" err="1">
                <a:solidFill>
                  <a:prstClr val="black"/>
                </a:solidFill>
              </a:rPr>
              <a:t>логікою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бізнес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процесів</a:t>
            </a:r>
            <a:r>
              <a:rPr lang="ru-RU" b="1" dirty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</a:rPr>
              <a:t>Розподіл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лідів</a:t>
            </a:r>
            <a:r>
              <a:rPr lang="ru-RU" dirty="0">
                <a:solidFill>
                  <a:prstClr val="black"/>
                </a:solidFill>
              </a:rPr>
              <a:t> та </a:t>
            </a:r>
            <a:r>
              <a:rPr lang="ru-RU" dirty="0" err="1">
                <a:solidFill>
                  <a:prstClr val="black"/>
                </a:solidFill>
              </a:rPr>
              <a:t>опрацювання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лідів</a:t>
            </a:r>
            <a:r>
              <a:rPr lang="ru-RU" dirty="0">
                <a:solidFill>
                  <a:prstClr val="black"/>
                </a:solidFill>
              </a:rPr>
              <a:t>: </a:t>
            </a:r>
            <a:r>
              <a:rPr lang="ru-RU" dirty="0" err="1">
                <a:solidFill>
                  <a:prstClr val="black"/>
                </a:solidFill>
              </a:rPr>
              <a:t>хто</a:t>
            </a:r>
            <a:r>
              <a:rPr lang="ru-RU" dirty="0">
                <a:solidFill>
                  <a:prstClr val="black"/>
                </a:solidFill>
              </a:rPr>
              <a:t>, коли, на </a:t>
            </a:r>
            <a:r>
              <a:rPr lang="ru-RU" dirty="0" err="1">
                <a:solidFill>
                  <a:prstClr val="black"/>
                </a:solidFill>
              </a:rPr>
              <a:t>яких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умовах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отримує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ліди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дедлайни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опрацювання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тощо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</a:rPr>
              <a:t>Виставлення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рахунків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підтвердження</a:t>
            </a:r>
            <a:r>
              <a:rPr lang="ru-RU" dirty="0">
                <a:solidFill>
                  <a:prstClr val="black"/>
                </a:solidFill>
              </a:rPr>
              <a:t> оплат — </a:t>
            </a:r>
            <a:r>
              <a:rPr lang="ru-RU" dirty="0" err="1">
                <a:solidFill>
                  <a:prstClr val="black"/>
                </a:solidFill>
              </a:rPr>
              <a:t>хто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відповідає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який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термін</a:t>
            </a:r>
            <a:r>
              <a:rPr lang="ru-RU" dirty="0">
                <a:solidFill>
                  <a:prstClr val="black"/>
                </a:solidFill>
              </a:rPr>
              <a:t>, яка </a:t>
            </a:r>
            <a:r>
              <a:rPr lang="ru-RU" dirty="0" err="1">
                <a:solidFill>
                  <a:prstClr val="black"/>
                </a:solidFill>
              </a:rPr>
              <a:t>комунікація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</a:rPr>
              <a:t>Підписання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договорів</a:t>
            </a:r>
            <a:r>
              <a:rPr lang="ru-RU" dirty="0">
                <a:solidFill>
                  <a:prstClr val="black"/>
                </a:solidFill>
              </a:rPr>
              <a:t> — </a:t>
            </a:r>
            <a:r>
              <a:rPr lang="ru-RU" dirty="0" err="1">
                <a:solidFill>
                  <a:prstClr val="black"/>
                </a:solidFill>
              </a:rPr>
              <a:t>стандартні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шаблони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хто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координує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терміни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виконання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ru-RU" b="1" dirty="0" err="1">
                <a:solidFill>
                  <a:prstClr val="black"/>
                </a:solidFill>
              </a:rPr>
              <a:t>Важливо</a:t>
            </a:r>
            <a:r>
              <a:rPr lang="ru-RU" b="1" dirty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b="1" dirty="0" err="1">
                <a:solidFill>
                  <a:prstClr val="black"/>
                </a:solidFill>
              </a:rPr>
              <a:t>Відділ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продажів</a:t>
            </a:r>
            <a:r>
              <a:rPr lang="ru-RU" b="1" dirty="0">
                <a:solidFill>
                  <a:prstClr val="black"/>
                </a:solidFill>
              </a:rPr>
              <a:t> повинен </a:t>
            </a:r>
            <a:r>
              <a:rPr lang="ru-RU" b="1" dirty="0" err="1">
                <a:solidFill>
                  <a:prstClr val="black"/>
                </a:solidFill>
              </a:rPr>
              <a:t>працювати</a:t>
            </a:r>
            <a:r>
              <a:rPr lang="ru-RU" b="1" dirty="0">
                <a:solidFill>
                  <a:prstClr val="black"/>
                </a:solidFill>
              </a:rPr>
              <a:t> в </a:t>
            </a:r>
            <a:r>
              <a:rPr lang="ru-RU" b="1" dirty="0" err="1">
                <a:solidFill>
                  <a:prstClr val="black"/>
                </a:solidFill>
              </a:rPr>
              <a:t>єдиній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чітко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описаній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системі</a:t>
            </a:r>
            <a:r>
              <a:rPr lang="ru-RU" b="1" dirty="0">
                <a:solidFill>
                  <a:prstClr val="black"/>
                </a:solidFill>
              </a:rPr>
              <a:t>, де: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</a:rPr>
              <a:t>кожен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знає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і коли </a:t>
            </a:r>
            <a:r>
              <a:rPr lang="ru-RU" dirty="0" err="1">
                <a:solidFill>
                  <a:prstClr val="black"/>
                </a:solidFill>
              </a:rPr>
              <a:t>робити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є </a:t>
            </a:r>
            <a:r>
              <a:rPr lang="ru-RU" dirty="0" err="1">
                <a:solidFill>
                  <a:prstClr val="black"/>
                </a:solidFill>
              </a:rPr>
              <a:t>цінним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кінцевим</a:t>
            </a:r>
            <a:r>
              <a:rPr lang="ru-RU" dirty="0">
                <a:solidFill>
                  <a:prstClr val="black"/>
                </a:solidFill>
              </a:rPr>
              <a:t> продуктом </a:t>
            </a:r>
            <a:r>
              <a:rPr lang="ru-RU" dirty="0" err="1">
                <a:solidFill>
                  <a:prstClr val="black"/>
                </a:solidFill>
              </a:rPr>
              <a:t>кожної</a:t>
            </a:r>
            <a:r>
              <a:rPr lang="ru-RU" dirty="0">
                <a:solidFill>
                  <a:prstClr val="black"/>
                </a:solidFill>
              </a:rPr>
              <a:t> посади та </a:t>
            </a:r>
            <a:r>
              <a:rPr lang="ru-RU" dirty="0" err="1">
                <a:solidFill>
                  <a:prstClr val="black"/>
                </a:solidFill>
              </a:rPr>
              <a:t>несе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відповідальність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</a:rPr>
              <a:t>процеси</a:t>
            </a:r>
            <a:r>
              <a:rPr lang="ru-RU" dirty="0">
                <a:solidFill>
                  <a:prstClr val="black"/>
                </a:solidFill>
              </a:rPr>
              <a:t> не </a:t>
            </a:r>
            <a:r>
              <a:rPr lang="ru-RU" dirty="0" err="1">
                <a:solidFill>
                  <a:prstClr val="black"/>
                </a:solidFill>
              </a:rPr>
              <a:t>залежать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від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конкретної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людини</a:t>
            </a:r>
            <a:r>
              <a:rPr lang="ru-RU" dirty="0">
                <a:solidFill>
                  <a:prstClr val="black"/>
                </a:solidFill>
              </a:rPr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</a:rPr>
              <a:t>можна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швидко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масштабуватись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набираючи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нових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менеджерів</a:t>
            </a:r>
            <a:r>
              <a:rPr lang="ru-RU" dirty="0">
                <a:solidFill>
                  <a:prstClr val="black"/>
                </a:solidFill>
              </a:rPr>
              <a:t> у </a:t>
            </a:r>
            <a:r>
              <a:rPr lang="ru-RU" dirty="0" err="1">
                <a:solidFill>
                  <a:prstClr val="black"/>
                </a:solidFill>
              </a:rPr>
              <a:t>чітку</a:t>
            </a:r>
            <a:r>
              <a:rPr lang="ru-RU" dirty="0">
                <a:solidFill>
                  <a:prstClr val="black"/>
                </a:solidFill>
              </a:rPr>
              <a:t> систему;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є </a:t>
            </a:r>
            <a:r>
              <a:rPr lang="ru-RU" dirty="0" err="1">
                <a:solidFill>
                  <a:prstClr val="black"/>
                </a:solidFill>
              </a:rPr>
              <a:t>можливість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аналізу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оптимізації</a:t>
            </a:r>
            <a:r>
              <a:rPr lang="ru-RU" dirty="0">
                <a:solidFill>
                  <a:prstClr val="black"/>
                </a:solidFill>
              </a:rPr>
              <a:t> та системного </a:t>
            </a:r>
            <a:r>
              <a:rPr lang="ru-RU" dirty="0" err="1">
                <a:solidFill>
                  <a:prstClr val="black"/>
                </a:solidFill>
              </a:rPr>
              <a:t>зростання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r>
              <a:rPr lang="ru-RU" b="1" dirty="0" err="1" smtClean="0"/>
              <a:t>Крок</a:t>
            </a:r>
            <a:r>
              <a:rPr lang="ru-RU" b="1" dirty="0" smtClean="0"/>
              <a:t> 5. </a:t>
            </a:r>
            <a:r>
              <a:rPr lang="ru-RU" b="1" dirty="0" err="1" smtClean="0"/>
              <a:t>Написання</a:t>
            </a:r>
            <a:r>
              <a:rPr lang="ru-RU" b="1" dirty="0" smtClean="0"/>
              <a:t> </a:t>
            </a:r>
            <a:r>
              <a:rPr lang="ru-RU" b="1" dirty="0" err="1" smtClean="0"/>
              <a:t>скриптів</a:t>
            </a:r>
            <a:r>
              <a:rPr lang="ru-RU" b="1" dirty="0" smtClean="0"/>
              <a:t> з </a:t>
            </a:r>
            <a:r>
              <a:rPr lang="ru-RU" b="1" dirty="0" err="1" smtClean="0"/>
              <a:t>продажів</a:t>
            </a:r>
            <a:r>
              <a:rPr lang="ru-RU" b="1" dirty="0" smtClean="0"/>
              <a:t> для </a:t>
            </a:r>
            <a:r>
              <a:rPr lang="ru-RU" b="1" dirty="0" err="1" smtClean="0"/>
              <a:t>роботи</a:t>
            </a:r>
            <a:r>
              <a:rPr lang="ru-RU" b="1" dirty="0" smtClean="0"/>
              <a:t> з </a:t>
            </a:r>
            <a:r>
              <a:rPr lang="ru-RU" b="1" dirty="0" err="1" smtClean="0"/>
              <a:t>клієнтами</a:t>
            </a:r>
            <a:endParaRPr lang="ru-RU" b="1" dirty="0" smtClean="0"/>
          </a:p>
          <a:p>
            <a:r>
              <a:rPr lang="ru-RU" dirty="0" smtClean="0">
                <a:hlinkClick r:id="rId2"/>
              </a:rPr>
              <a:t>Скрипт </a:t>
            </a:r>
            <a:r>
              <a:rPr lang="ru-RU" dirty="0" err="1" smtClean="0">
                <a:hlinkClick r:id="rId2"/>
              </a:rPr>
              <a:t>продажів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прописаний</a:t>
            </a:r>
            <a:r>
              <a:rPr lang="ru-RU" dirty="0" smtClean="0"/>
              <a:t> </a:t>
            </a:r>
            <a:r>
              <a:rPr lang="ru-RU" dirty="0" err="1" smtClean="0"/>
              <a:t>сценарій</a:t>
            </a:r>
            <a:r>
              <a:rPr lang="ru-RU" dirty="0" smtClean="0"/>
              <a:t> </a:t>
            </a:r>
            <a:r>
              <a:rPr lang="ru-RU" dirty="0" err="1" smtClean="0"/>
              <a:t>розмови</a:t>
            </a:r>
            <a:r>
              <a:rPr lang="ru-RU" dirty="0" smtClean="0"/>
              <a:t> з </a:t>
            </a:r>
            <a:r>
              <a:rPr lang="ru-RU" dirty="0" err="1" smtClean="0"/>
              <a:t>клієнтом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етапи</a:t>
            </a:r>
            <a:r>
              <a:rPr lang="ru-RU" dirty="0" smtClean="0"/>
              <a:t>: </a:t>
            </a:r>
            <a:r>
              <a:rPr lang="ru-RU" dirty="0" err="1" smtClean="0"/>
              <a:t>знайомство</a:t>
            </a:r>
            <a:r>
              <a:rPr lang="ru-RU" dirty="0" smtClean="0"/>
              <a:t>, </a:t>
            </a:r>
            <a:r>
              <a:rPr lang="ru-RU" dirty="0" err="1" smtClean="0"/>
              <a:t>виявлення</a:t>
            </a:r>
            <a:r>
              <a:rPr lang="ru-RU" dirty="0" smtClean="0"/>
              <a:t> потреби, </a:t>
            </a:r>
            <a:r>
              <a:rPr lang="ru-RU" dirty="0" err="1" smtClean="0"/>
              <a:t>резюмування</a:t>
            </a:r>
            <a:r>
              <a:rPr lang="ru-RU" dirty="0" smtClean="0"/>
              <a:t>, </a:t>
            </a:r>
            <a:r>
              <a:rPr lang="ru-RU" dirty="0" err="1" smtClean="0"/>
              <a:t>презентацію</a:t>
            </a:r>
            <a:r>
              <a:rPr lang="ru-RU" dirty="0" smtClean="0"/>
              <a:t>, роботу з </a:t>
            </a:r>
            <a:r>
              <a:rPr lang="ru-RU" dirty="0" err="1" smtClean="0"/>
              <a:t>запереченнями</a:t>
            </a:r>
            <a:r>
              <a:rPr lang="ru-RU" dirty="0" smtClean="0"/>
              <a:t> та </a:t>
            </a:r>
            <a:r>
              <a:rPr lang="ru-RU" dirty="0" err="1" smtClean="0"/>
              <a:t>закриття</a:t>
            </a:r>
            <a:r>
              <a:rPr lang="ru-RU" dirty="0" smtClean="0"/>
              <a:t> угоди. </a:t>
            </a:r>
            <a:r>
              <a:rPr lang="ru-RU" dirty="0" err="1" smtClean="0"/>
              <a:t>Це</a:t>
            </a:r>
            <a:r>
              <a:rPr lang="ru-RU" dirty="0" smtClean="0"/>
              <a:t> не просто текст, а алгоритм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менеджеру </a:t>
            </a:r>
            <a:r>
              <a:rPr lang="ru-RU" dirty="0" err="1" smtClean="0"/>
              <a:t>впевнено</a:t>
            </a:r>
            <a:r>
              <a:rPr lang="ru-RU" dirty="0" smtClean="0"/>
              <a:t> вести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контакту до </a:t>
            </a:r>
            <a:r>
              <a:rPr lang="ru-RU" dirty="0" err="1" smtClean="0"/>
              <a:t>закриття</a:t>
            </a:r>
            <a:r>
              <a:rPr lang="ru-RU" dirty="0" smtClean="0"/>
              <a:t> угоди, </a:t>
            </a:r>
            <a:r>
              <a:rPr lang="ru-RU" dirty="0" err="1" smtClean="0"/>
              <a:t>зберігаючи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, </a:t>
            </a:r>
            <a:r>
              <a:rPr lang="ru-RU" dirty="0" err="1" smtClean="0"/>
              <a:t>підвищуючи</a:t>
            </a:r>
            <a:r>
              <a:rPr lang="ru-RU" dirty="0" smtClean="0"/>
              <a:t> </a:t>
            </a:r>
            <a:r>
              <a:rPr lang="ru-RU" dirty="0" err="1" smtClean="0"/>
              <a:t>конверсію</a:t>
            </a:r>
            <a:r>
              <a:rPr lang="ru-RU" dirty="0" smtClean="0"/>
              <a:t> та </a:t>
            </a:r>
            <a:r>
              <a:rPr lang="ru-RU" dirty="0" err="1" smtClean="0"/>
              <a:t>мінімізуючи</a:t>
            </a:r>
            <a:r>
              <a:rPr lang="ru-RU" dirty="0" smtClean="0"/>
              <a:t> </a:t>
            </a:r>
            <a:r>
              <a:rPr lang="ru-RU" dirty="0" err="1" smtClean="0"/>
              <a:t>помилки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кожного скрипта є </a:t>
            </a:r>
            <a:r>
              <a:rPr lang="ru-RU" b="1" dirty="0" err="1" smtClean="0"/>
              <a:t>чітка</a:t>
            </a:r>
            <a:r>
              <a:rPr lang="ru-RU" b="1" dirty="0" smtClean="0"/>
              <a:t> структура, яка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5-ти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2"/>
              </a:rPr>
              <a:t>етапів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продажів</a:t>
            </a:r>
            <a:r>
              <a:rPr lang="ru-RU" b="1" dirty="0" smtClean="0"/>
              <a:t>: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Відкриття</a:t>
            </a:r>
            <a:r>
              <a:rPr lang="ru-RU" dirty="0" smtClean="0"/>
              <a:t>. </a:t>
            </a:r>
            <a:r>
              <a:rPr lang="ru-RU" dirty="0" err="1" smtClean="0"/>
              <a:t>Привітання</a:t>
            </a:r>
            <a:r>
              <a:rPr lang="ru-RU" dirty="0" smtClean="0"/>
              <a:t>, </a:t>
            </a:r>
            <a:r>
              <a:rPr lang="ru-RU" dirty="0" err="1" smtClean="0"/>
              <a:t>актуалізація</a:t>
            </a:r>
            <a:r>
              <a:rPr lang="ru-RU" dirty="0" smtClean="0"/>
              <a:t>, </a:t>
            </a:r>
            <a:r>
              <a:rPr lang="ru-RU" dirty="0" err="1" smtClean="0"/>
              <a:t>взяття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Анамнез (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болі</a:t>
            </a:r>
            <a:r>
              <a:rPr lang="ru-RU" dirty="0" smtClean="0"/>
              <a:t>/</a:t>
            </a:r>
            <a:r>
              <a:rPr lang="ru-RU" dirty="0" err="1" smtClean="0"/>
              <a:t>мотивації</a:t>
            </a:r>
            <a:r>
              <a:rPr lang="ru-RU" dirty="0" smtClean="0"/>
              <a:t>/потреби </a:t>
            </a:r>
            <a:r>
              <a:rPr lang="ru-RU" dirty="0" err="1" smtClean="0"/>
              <a:t>клієнта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платоспроможність</a:t>
            </a:r>
            <a:r>
              <a:rPr lang="ru-RU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Діагноз</a:t>
            </a:r>
            <a:r>
              <a:rPr lang="ru-RU" dirty="0" smtClean="0"/>
              <a:t> (</a:t>
            </a:r>
            <a:r>
              <a:rPr lang="ru-RU" dirty="0" err="1" smtClean="0"/>
              <a:t>резюмуємо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правильно ми </a:t>
            </a:r>
            <a:r>
              <a:rPr lang="ru-RU" dirty="0" err="1" smtClean="0"/>
              <a:t>зрозуміли</a:t>
            </a:r>
            <a:r>
              <a:rPr lang="ru-RU" dirty="0" smtClean="0"/>
              <a:t> потребу </a:t>
            </a:r>
            <a:r>
              <a:rPr lang="ru-RU" dirty="0" err="1" smtClean="0"/>
              <a:t>клієнта</a:t>
            </a:r>
            <a:r>
              <a:rPr lang="ru-RU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Презентація</a:t>
            </a:r>
            <a:r>
              <a:rPr lang="ru-RU" dirty="0" smtClean="0"/>
              <a:t> (</a:t>
            </a:r>
            <a:r>
              <a:rPr lang="ru-RU" dirty="0" err="1" smtClean="0"/>
              <a:t>презентуємо</a:t>
            </a:r>
            <a:r>
              <a:rPr lang="ru-RU" dirty="0" smtClean="0"/>
              <a:t> </a:t>
            </a:r>
            <a:r>
              <a:rPr lang="ru-RU" dirty="0" err="1" smtClean="0"/>
              <a:t>компанію</a:t>
            </a:r>
            <a:r>
              <a:rPr lang="ru-RU" dirty="0" smtClean="0"/>
              <a:t> та продукт)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Закриття</a:t>
            </a:r>
            <a:r>
              <a:rPr lang="ru-RU" dirty="0" smtClean="0"/>
              <a:t> (</a:t>
            </a:r>
            <a:r>
              <a:rPr lang="ru-RU" dirty="0" err="1" smtClean="0"/>
              <a:t>робимо</a:t>
            </a:r>
            <a:r>
              <a:rPr lang="ru-RU" dirty="0" smtClean="0"/>
              <a:t> </a:t>
            </a:r>
            <a:r>
              <a:rPr lang="ru-RU" dirty="0" err="1" smtClean="0"/>
              <a:t>пропозицію</a:t>
            </a:r>
            <a:r>
              <a:rPr lang="ru-RU" dirty="0" smtClean="0"/>
              <a:t>/</a:t>
            </a:r>
            <a:r>
              <a:rPr lang="ru-RU" dirty="0" err="1" smtClean="0"/>
              <a:t>оголошуємо</a:t>
            </a:r>
            <a:r>
              <a:rPr lang="ru-RU" dirty="0" smtClean="0"/>
              <a:t> </a:t>
            </a:r>
            <a:r>
              <a:rPr lang="ru-RU" dirty="0" err="1" smtClean="0"/>
              <a:t>ціну</a:t>
            </a:r>
            <a:r>
              <a:rPr lang="ru-RU" dirty="0" smtClean="0"/>
              <a:t>, </a:t>
            </a:r>
            <a:r>
              <a:rPr lang="ru-RU" dirty="0" err="1" smtClean="0"/>
              <a:t>встановлюємо</a:t>
            </a:r>
            <a:r>
              <a:rPr lang="ru-RU" dirty="0" smtClean="0"/>
              <a:t> </a:t>
            </a:r>
            <a:r>
              <a:rPr lang="ru-RU" dirty="0" err="1" smtClean="0"/>
              <a:t>дедлайн</a:t>
            </a:r>
            <a:r>
              <a:rPr lang="ru-RU" dirty="0" smtClean="0"/>
              <a:t> (</a:t>
            </a:r>
            <a:r>
              <a:rPr lang="ru-RU" dirty="0" err="1" smtClean="0"/>
              <a:t>обмеження</a:t>
            </a:r>
            <a:r>
              <a:rPr lang="ru-RU" dirty="0" smtClean="0"/>
              <a:t> в </a:t>
            </a:r>
            <a:r>
              <a:rPr lang="ru-RU" dirty="0" err="1" smtClean="0"/>
              <a:t>часі</a:t>
            </a:r>
            <a:r>
              <a:rPr lang="ru-RU" dirty="0" smtClean="0"/>
              <a:t>) для </a:t>
            </a:r>
            <a:r>
              <a:rPr lang="ru-RU" dirty="0" err="1" smtClean="0"/>
              <a:t>розрахунку</a:t>
            </a:r>
            <a:r>
              <a:rPr lang="ru-RU" dirty="0" smtClean="0"/>
              <a:t> та </a:t>
            </a:r>
            <a:r>
              <a:rPr lang="ru-RU" dirty="0" err="1" smtClean="0"/>
              <a:t>робимо</a:t>
            </a:r>
            <a:r>
              <a:rPr lang="ru-RU" dirty="0" smtClean="0"/>
              <a:t> </a:t>
            </a:r>
            <a:r>
              <a:rPr lang="ru-RU" dirty="0" err="1" smtClean="0"/>
              <a:t>заклик</a:t>
            </a:r>
            <a:r>
              <a:rPr lang="ru-RU" dirty="0" smtClean="0"/>
              <a:t> до </a:t>
            </a:r>
            <a:r>
              <a:rPr lang="ru-RU" dirty="0" err="1" smtClean="0"/>
              <a:t>дії</a:t>
            </a:r>
            <a:r>
              <a:rPr lang="ru-RU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Закриття</a:t>
            </a:r>
            <a:r>
              <a:rPr lang="ru-RU" dirty="0" smtClean="0"/>
              <a:t> </a:t>
            </a:r>
            <a:r>
              <a:rPr lang="ru-RU" dirty="0" err="1" smtClean="0"/>
              <a:t>заперечень</a:t>
            </a:r>
            <a:r>
              <a:rPr lang="ru-RU" dirty="0" smtClean="0"/>
              <a:t> (</a:t>
            </a:r>
            <a:r>
              <a:rPr lang="ru-RU" dirty="0" err="1" smtClean="0"/>
              <a:t>пропишіть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найтиповіші</a:t>
            </a:r>
            <a:r>
              <a:rPr lang="ru-RU" dirty="0" smtClean="0"/>
              <a:t> </a:t>
            </a:r>
            <a:r>
              <a:rPr lang="ru-RU" dirty="0" err="1" smtClean="0"/>
              <a:t>заперечення</a:t>
            </a:r>
            <a:r>
              <a:rPr lang="ru-RU" dirty="0" smtClean="0"/>
              <a:t>)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64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4115</Words>
  <Application>Microsoft Office PowerPoint</Application>
  <PresentationFormat>Широкоэкранный</PresentationFormat>
  <Paragraphs>221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Тема Office</vt:lpstr>
      <vt:lpstr>Організація та мотивація відділу продажу</vt:lpstr>
      <vt:lpstr>Головні елементи структури відділу з продажу, котрий генерує нових клієнтів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моделі структури відділів продажів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проблеми відділу продажу </vt:lpstr>
      <vt:lpstr>Система мотивації у відділі продажів</vt:lpstr>
      <vt:lpstr>Презентация PowerPoint</vt:lpstr>
      <vt:lpstr>Презентация PowerPoint</vt:lpstr>
      <vt:lpstr>Презентация PowerPoint</vt:lpstr>
      <vt:lpstr>Презентация PowerPoint</vt:lpstr>
      <vt:lpstr> Вплив системи мотивації на результати відділу продажу   </vt:lpstr>
      <vt:lpstr>  Типи мотиваційних систем для відділу продажу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ефективного відділу продажу</dc:title>
  <dc:creator>Valeria Tymoshyk</dc:creator>
  <cp:lastModifiedBy>Valeria Tymoshyk</cp:lastModifiedBy>
  <cp:revision>5</cp:revision>
  <dcterms:created xsi:type="dcterms:W3CDTF">2026-02-24T14:18:14Z</dcterms:created>
  <dcterms:modified xsi:type="dcterms:W3CDTF">2026-02-24T14:59:53Z</dcterms:modified>
</cp:coreProperties>
</file>