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Epilogue" panose="020B0604020202020204" charset="-18"/>
      <p:regular r:id="rId13"/>
    </p:embeddedFont>
    <p:embeddedFont>
      <p:font typeface="Fraunces Medium" panose="020B0604020202020204" charset="-18"/>
      <p:regular r:id="rId14"/>
    </p:embeddedFont>
  </p:embeddedFont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2" d="100"/>
          <a:sy n="62" d="100"/>
        </p:scale>
        <p:origin x="984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Ія Пелех" userId="235b8121fc54d418" providerId="LiveId" clId="{FD8AFCE9-A1CC-4074-89D2-3B0946D4EDD3}"/>
    <pc:docChg chg="custSel modSld">
      <pc:chgData name="Ія Пелех" userId="235b8121fc54d418" providerId="LiveId" clId="{FD8AFCE9-A1CC-4074-89D2-3B0946D4EDD3}" dt="2025-02-23T22:46:47.717" v="13" actId="403"/>
      <pc:docMkLst>
        <pc:docMk/>
      </pc:docMkLst>
      <pc:sldChg chg="delSp mod">
        <pc:chgData name="Ія Пелех" userId="235b8121fc54d418" providerId="LiveId" clId="{FD8AFCE9-A1CC-4074-89D2-3B0946D4EDD3}" dt="2025-02-23T22:46:06.875" v="2" actId="478"/>
        <pc:sldMkLst>
          <pc:docMk/>
          <pc:sldMk cId="0" sldId="256"/>
        </pc:sldMkLst>
        <pc:spChg chg="del">
          <ac:chgData name="Ія Пелех" userId="235b8121fc54d418" providerId="LiveId" clId="{FD8AFCE9-A1CC-4074-89D2-3B0946D4EDD3}" dt="2025-02-23T22:46:06.875" v="2" actId="478"/>
          <ac:spMkLst>
            <pc:docMk/>
            <pc:sldMk cId="0" sldId="256"/>
            <ac:spMk id="4" creationId="{00000000-0000-0000-0000-000000000000}"/>
          </ac:spMkLst>
        </pc:spChg>
        <pc:spChg chg="del">
          <ac:chgData name="Ія Пелех" userId="235b8121fc54d418" providerId="LiveId" clId="{FD8AFCE9-A1CC-4074-89D2-3B0946D4EDD3}" dt="2025-02-23T22:46:03.080" v="0" actId="478"/>
          <ac:spMkLst>
            <pc:docMk/>
            <pc:sldMk cId="0" sldId="256"/>
            <ac:spMk id="6" creationId="{00000000-0000-0000-0000-000000000000}"/>
          </ac:spMkLst>
        </pc:spChg>
        <pc:picChg chg="del">
          <ac:chgData name="Ія Пелех" userId="235b8121fc54d418" providerId="LiveId" clId="{FD8AFCE9-A1CC-4074-89D2-3B0946D4EDD3}" dt="2025-02-23T22:46:03.955" v="1" actId="478"/>
          <ac:picMkLst>
            <pc:docMk/>
            <pc:sldMk cId="0" sldId="256"/>
            <ac:picMk id="5" creationId="{00000000-0000-0000-0000-000000000000}"/>
          </ac:picMkLst>
        </pc:picChg>
      </pc:sldChg>
      <pc:sldChg chg="delSp modSp mod">
        <pc:chgData name="Ія Пелех" userId="235b8121fc54d418" providerId="LiveId" clId="{FD8AFCE9-A1CC-4074-89D2-3B0946D4EDD3}" dt="2025-02-23T22:46:47.717" v="13" actId="403"/>
        <pc:sldMkLst>
          <pc:docMk/>
          <pc:sldMk cId="0" sldId="260"/>
        </pc:sldMkLst>
        <pc:spChg chg="mod">
          <ac:chgData name="Ія Пелех" userId="235b8121fc54d418" providerId="LiveId" clId="{FD8AFCE9-A1CC-4074-89D2-3B0946D4EDD3}" dt="2025-02-23T22:46:27.611" v="4" actId="1076"/>
          <ac:spMkLst>
            <pc:docMk/>
            <pc:sldMk cId="0" sldId="260"/>
            <ac:spMk id="3" creationId="{00000000-0000-0000-0000-000000000000}"/>
          </ac:spMkLst>
        </pc:spChg>
        <pc:spChg chg="mod">
          <ac:chgData name="Ія Пелех" userId="235b8121fc54d418" providerId="LiveId" clId="{FD8AFCE9-A1CC-4074-89D2-3B0946D4EDD3}" dt="2025-02-23T22:46:35.748" v="7" actId="403"/>
          <ac:spMkLst>
            <pc:docMk/>
            <pc:sldMk cId="0" sldId="260"/>
            <ac:spMk id="8" creationId="{00000000-0000-0000-0000-000000000000}"/>
          </ac:spMkLst>
        </pc:spChg>
        <pc:spChg chg="mod">
          <ac:chgData name="Ія Пелех" userId="235b8121fc54d418" providerId="LiveId" clId="{FD8AFCE9-A1CC-4074-89D2-3B0946D4EDD3}" dt="2025-02-23T22:46:47.717" v="13" actId="403"/>
          <ac:spMkLst>
            <pc:docMk/>
            <pc:sldMk cId="0" sldId="260"/>
            <ac:spMk id="12" creationId="{00000000-0000-0000-0000-000000000000}"/>
          </ac:spMkLst>
        </pc:spChg>
        <pc:spChg chg="mod">
          <ac:chgData name="Ія Пелех" userId="235b8121fc54d418" providerId="LiveId" clId="{FD8AFCE9-A1CC-4074-89D2-3B0946D4EDD3}" dt="2025-02-23T22:46:42.756" v="10" actId="403"/>
          <ac:spMkLst>
            <pc:docMk/>
            <pc:sldMk cId="0" sldId="260"/>
            <ac:spMk id="16" creationId="{00000000-0000-0000-0000-000000000000}"/>
          </ac:spMkLst>
        </pc:spChg>
        <pc:picChg chg="del">
          <ac:chgData name="Ія Пелех" userId="235b8121fc54d418" providerId="LiveId" clId="{FD8AFCE9-A1CC-4074-89D2-3B0946D4EDD3}" dt="2025-02-23T22:46:24.792" v="3" actId="478"/>
          <ac:picMkLst>
            <pc:docMk/>
            <pc:sldMk cId="0" sldId="260"/>
            <ac:picMk id="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8451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3391853"/>
            <a:ext cx="728769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Право феодальної Європи</a:t>
            </a:r>
            <a:endParaRPr lang="en-US" sz="44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05922" y="604123"/>
            <a:ext cx="5043011" cy="6304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950"/>
              </a:lnSpc>
              <a:buNone/>
            </a:pPr>
            <a:r>
              <a:rPr lang="en-US" sz="395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Висновки</a:t>
            </a:r>
            <a:endParaRPr lang="en-US" sz="3950" dirty="0"/>
          </a:p>
        </p:txBody>
      </p:sp>
      <p:sp>
        <p:nvSpPr>
          <p:cNvPr id="4" name="Text 1"/>
          <p:cNvSpPr/>
          <p:nvPr/>
        </p:nvSpPr>
        <p:spPr>
          <a:xfrm>
            <a:off x="705922" y="1637943"/>
            <a:ext cx="3714750" cy="6656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200"/>
              </a:lnSpc>
              <a:buNone/>
            </a:pPr>
            <a:r>
              <a:rPr lang="en-US" sz="5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1</a:t>
            </a:r>
            <a:endParaRPr lang="en-US" sz="5200" dirty="0"/>
          </a:p>
        </p:txBody>
      </p:sp>
      <p:sp>
        <p:nvSpPr>
          <p:cNvPr id="5" name="Text 2"/>
          <p:cNvSpPr/>
          <p:nvPr/>
        </p:nvSpPr>
        <p:spPr>
          <a:xfrm>
            <a:off x="705922" y="2555677"/>
            <a:ext cx="3714750" cy="6303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Відображення суспільного устрою</a:t>
            </a:r>
            <a:endParaRPr lang="en-US" sz="1950" dirty="0"/>
          </a:p>
        </p:txBody>
      </p:sp>
      <p:sp>
        <p:nvSpPr>
          <p:cNvPr id="6" name="Text 3"/>
          <p:cNvSpPr/>
          <p:nvPr/>
        </p:nvSpPr>
        <p:spPr>
          <a:xfrm>
            <a:off x="705922" y="3306961"/>
            <a:ext cx="3714750" cy="12906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Феодальне право було відображенням суспільного устрою середньовіччя, що базувалось на ієрархії та привілеях.</a:t>
            </a:r>
            <a:endParaRPr lang="en-US" sz="1550" dirty="0"/>
          </a:p>
        </p:txBody>
      </p:sp>
      <p:sp>
        <p:nvSpPr>
          <p:cNvPr id="7" name="Text 4"/>
          <p:cNvSpPr/>
          <p:nvPr/>
        </p:nvSpPr>
        <p:spPr>
          <a:xfrm>
            <a:off x="4723209" y="1637943"/>
            <a:ext cx="3714869" cy="6656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200"/>
              </a:lnSpc>
              <a:buNone/>
            </a:pPr>
            <a:r>
              <a:rPr lang="en-US" sz="5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2</a:t>
            </a:r>
            <a:endParaRPr lang="en-US" sz="5200" dirty="0"/>
          </a:p>
        </p:txBody>
      </p:sp>
      <p:sp>
        <p:nvSpPr>
          <p:cNvPr id="8" name="Text 5"/>
          <p:cNvSpPr/>
          <p:nvPr/>
        </p:nvSpPr>
        <p:spPr>
          <a:xfrm>
            <a:off x="4895017" y="2555677"/>
            <a:ext cx="3371255" cy="315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Еволюція до систематизації</a:t>
            </a:r>
            <a:endParaRPr lang="en-US" sz="1950" dirty="0"/>
          </a:p>
        </p:txBody>
      </p:sp>
      <p:sp>
        <p:nvSpPr>
          <p:cNvPr id="9" name="Text 6"/>
          <p:cNvSpPr/>
          <p:nvPr/>
        </p:nvSpPr>
        <p:spPr>
          <a:xfrm>
            <a:off x="4723209" y="2991803"/>
            <a:ext cx="3714869" cy="12906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Протягом століть феодальне право еволюціонувало від "права сильного" до більш систематизованих форм.</a:t>
            </a:r>
            <a:endParaRPr lang="en-US" sz="1550" dirty="0"/>
          </a:p>
        </p:txBody>
      </p:sp>
      <p:sp>
        <p:nvSpPr>
          <p:cNvPr id="10" name="Text 7"/>
          <p:cNvSpPr/>
          <p:nvPr/>
        </p:nvSpPr>
        <p:spPr>
          <a:xfrm>
            <a:off x="2714506" y="5303520"/>
            <a:ext cx="3714869" cy="6656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200"/>
              </a:lnSpc>
              <a:buNone/>
            </a:pPr>
            <a:r>
              <a:rPr lang="en-US" sz="5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3</a:t>
            </a:r>
            <a:endParaRPr lang="en-US" sz="5200" dirty="0"/>
          </a:p>
        </p:txBody>
      </p:sp>
      <p:sp>
        <p:nvSpPr>
          <p:cNvPr id="11" name="Text 8"/>
          <p:cNvSpPr/>
          <p:nvPr/>
        </p:nvSpPr>
        <p:spPr>
          <a:xfrm>
            <a:off x="3008948" y="6221254"/>
            <a:ext cx="3125986" cy="315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Вплив на сучасні системи</a:t>
            </a:r>
            <a:endParaRPr lang="en-US" sz="1950" dirty="0"/>
          </a:p>
        </p:txBody>
      </p:sp>
      <p:sp>
        <p:nvSpPr>
          <p:cNvPr id="12" name="Text 9"/>
          <p:cNvSpPr/>
          <p:nvPr/>
        </p:nvSpPr>
        <p:spPr>
          <a:xfrm>
            <a:off x="2714506" y="6657380"/>
            <a:ext cx="3714869" cy="9679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Феодальне право залишило свій слід на сучасних правових системах, формуючи деякі ключові принципи.</a:t>
            </a:r>
            <a:endParaRPr lang="en-US" sz="15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99893"/>
            <a:ext cx="1065407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Характерні ознаки феодального права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2756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“Кулачне” право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856792"/>
            <a:ext cx="284559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Право сильного, де влада базувалась на силі та фізичному насильстві.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4200406" y="3275648"/>
            <a:ext cx="2845594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Закріплення станової нерівності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4200406" y="4211122"/>
            <a:ext cx="2845594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Феодальне право закріплювало розподіл суспільства на стани, що мали різні права та обов'язки.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607022" y="3275648"/>
            <a:ext cx="2845594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Відсутність чіткого поділу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607022" y="4211122"/>
            <a:ext cx="284559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Відсутність чіткого поділу на галузі права, як у сучасних системах.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11013638" y="32756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Партикуляризм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11013638" y="3856792"/>
            <a:ext cx="2845594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Відсутність єдиного національного права, замість нього панувало різноманіття місцевих звичаїв та законів.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550682"/>
            <a:ext cx="798266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Джерела феодального права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4854773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5" name="Text 2"/>
          <p:cNvSpPr/>
          <p:nvPr/>
        </p:nvSpPr>
        <p:spPr>
          <a:xfrm>
            <a:off x="1417439" y="4854773"/>
            <a:ext cx="578441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Звичаєве право, особливо на півночі Франції, базувалось на традиціях, які передавались з покоління в покоління.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7428667" y="4854773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7" name="Text 4"/>
          <p:cNvSpPr/>
          <p:nvPr/>
        </p:nvSpPr>
        <p:spPr>
          <a:xfrm>
            <a:off x="8052316" y="4854773"/>
            <a:ext cx="578441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Варварські правди V-VII століть, кодифіковані збірники законів германських племен, вплинули на розвиток правових норм.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793790" y="6425446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9" name="Text 6"/>
          <p:cNvSpPr/>
          <p:nvPr/>
        </p:nvSpPr>
        <p:spPr>
          <a:xfrm>
            <a:off x="1417439" y="6425446"/>
            <a:ext cx="578441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Канонічне (церковне) право, що регулювало справи церкви та релігійне життя, мало значний вплив.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428667" y="6425446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11" name="Text 8"/>
          <p:cNvSpPr/>
          <p:nvPr/>
        </p:nvSpPr>
        <p:spPr>
          <a:xfrm>
            <a:off x="8052316" y="6425446"/>
            <a:ext cx="578441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Римське право, відродження якого у XII столітті сприяло рецепції його принципів у феодальному праві.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2946" y="797957"/>
            <a:ext cx="6258282" cy="6365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Види феодального права</a:t>
            </a:r>
            <a:endParaRPr lang="en-US" sz="4000" dirty="0"/>
          </a:p>
        </p:txBody>
      </p:sp>
      <p:sp>
        <p:nvSpPr>
          <p:cNvPr id="4" name="Shape 1"/>
          <p:cNvSpPr/>
          <p:nvPr/>
        </p:nvSpPr>
        <p:spPr>
          <a:xfrm>
            <a:off x="712946" y="1739979"/>
            <a:ext cx="7718108" cy="1188720"/>
          </a:xfrm>
          <a:prstGeom prst="roundRect">
            <a:avLst>
              <a:gd name="adj" fmla="val 7197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5" name="Text 2"/>
          <p:cNvSpPr/>
          <p:nvPr/>
        </p:nvSpPr>
        <p:spPr>
          <a:xfrm>
            <a:off x="924163" y="1951196"/>
            <a:ext cx="3035022" cy="3182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Ленне (вотчинне) право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924163" y="2391608"/>
            <a:ext cx="7295674" cy="3258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Регулювало відносини між ленном (землею) та васалом, який її тримав.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712946" y="3132296"/>
            <a:ext cx="7718108" cy="1514594"/>
          </a:xfrm>
          <a:prstGeom prst="roundRect">
            <a:avLst>
              <a:gd name="adj" fmla="val 5649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8" name="Text 5"/>
          <p:cNvSpPr/>
          <p:nvPr/>
        </p:nvSpPr>
        <p:spPr>
          <a:xfrm>
            <a:off x="924163" y="3343513"/>
            <a:ext cx="4167068" cy="3182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Доменіальне (королівське) право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924163" y="3783925"/>
            <a:ext cx="7295674" cy="6517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Регулювало відносини між королем та його підданими, що стосувались королівського домену.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712946" y="4850487"/>
            <a:ext cx="7718108" cy="1188720"/>
          </a:xfrm>
          <a:prstGeom prst="roundRect">
            <a:avLst>
              <a:gd name="adj" fmla="val 7197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11" name="Text 8"/>
          <p:cNvSpPr/>
          <p:nvPr/>
        </p:nvSpPr>
        <p:spPr>
          <a:xfrm>
            <a:off x="924163" y="5061704"/>
            <a:ext cx="3596521" cy="3182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Міське (магдебурзьке) право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924163" y="5502116"/>
            <a:ext cx="7295674" cy="3258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Регулювало життя міст, надаючи їм самоврядування та особливі права.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712946" y="6242804"/>
            <a:ext cx="7718108" cy="1188720"/>
          </a:xfrm>
          <a:prstGeom prst="roundRect">
            <a:avLst>
              <a:gd name="adj" fmla="val 7197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14" name="Text 11"/>
          <p:cNvSpPr/>
          <p:nvPr/>
        </p:nvSpPr>
        <p:spPr>
          <a:xfrm>
            <a:off x="924163" y="6454021"/>
            <a:ext cx="2546152" cy="3182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Торгове право</a:t>
            </a:r>
            <a:endParaRPr lang="en-US" sz="2000" dirty="0"/>
          </a:p>
        </p:txBody>
      </p:sp>
      <p:sp>
        <p:nvSpPr>
          <p:cNvPr id="15" name="Text 12"/>
          <p:cNvSpPr/>
          <p:nvPr/>
        </p:nvSpPr>
        <p:spPr>
          <a:xfrm>
            <a:off x="924163" y="6894433"/>
            <a:ext cx="7295674" cy="3258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Регулювало комерційні відносини, зокрема між містами та купцями.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39675" y="1199861"/>
            <a:ext cx="13019961" cy="5948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650"/>
              </a:lnSpc>
              <a:buNone/>
            </a:pPr>
            <a:r>
              <a:rPr lang="en-US" sz="370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Феодальна ієрархія та васально-сеньйоріальна система</a:t>
            </a:r>
            <a:endParaRPr lang="en-US" sz="3700" dirty="0"/>
          </a:p>
        </p:txBody>
      </p:sp>
      <p:sp>
        <p:nvSpPr>
          <p:cNvPr id="4" name="Shape 1"/>
          <p:cNvSpPr/>
          <p:nvPr/>
        </p:nvSpPr>
        <p:spPr>
          <a:xfrm>
            <a:off x="7303770" y="4079200"/>
            <a:ext cx="22860" cy="3330773"/>
          </a:xfrm>
          <a:prstGeom prst="roundRect">
            <a:avLst>
              <a:gd name="adj" fmla="val 349715"/>
            </a:avLst>
          </a:prstGeom>
          <a:solidFill>
            <a:srgbClr val="414A70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5" name="Shape 2"/>
          <p:cNvSpPr/>
          <p:nvPr/>
        </p:nvSpPr>
        <p:spPr>
          <a:xfrm>
            <a:off x="6457771" y="4495919"/>
            <a:ext cx="666155" cy="22860"/>
          </a:xfrm>
          <a:prstGeom prst="roundRect">
            <a:avLst>
              <a:gd name="adj" fmla="val 349715"/>
            </a:avLst>
          </a:prstGeom>
          <a:solidFill>
            <a:srgbClr val="414A70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6" name="Shape 3"/>
          <p:cNvSpPr/>
          <p:nvPr/>
        </p:nvSpPr>
        <p:spPr>
          <a:xfrm>
            <a:off x="7101066" y="4293275"/>
            <a:ext cx="428268" cy="428268"/>
          </a:xfrm>
          <a:prstGeom prst="roundRect">
            <a:avLst>
              <a:gd name="adj" fmla="val 18667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7" name="Text 4"/>
          <p:cNvSpPr/>
          <p:nvPr/>
        </p:nvSpPr>
        <p:spPr>
          <a:xfrm>
            <a:off x="7249656" y="4364593"/>
            <a:ext cx="130969" cy="285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1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666155" y="3731741"/>
            <a:ext cx="5602248" cy="11468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350"/>
              </a:lnSpc>
              <a:buNone/>
            </a:pPr>
            <a:r>
              <a:rPr lang="en-US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Принцип “немає землі без сеньйора”, тобто вся земля належала сеньйору, а васали тримали її умовним правом.</a:t>
            </a:r>
            <a:endParaRPr lang="en-US" dirty="0"/>
          </a:p>
        </p:txBody>
      </p:sp>
      <p:sp>
        <p:nvSpPr>
          <p:cNvPr id="9" name="Shape 6"/>
          <p:cNvSpPr/>
          <p:nvPr/>
        </p:nvSpPr>
        <p:spPr>
          <a:xfrm>
            <a:off x="7506474" y="5447467"/>
            <a:ext cx="666155" cy="22860"/>
          </a:xfrm>
          <a:prstGeom prst="roundRect">
            <a:avLst>
              <a:gd name="adj" fmla="val 349715"/>
            </a:avLst>
          </a:prstGeom>
          <a:solidFill>
            <a:srgbClr val="414A70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0" name="Shape 7"/>
          <p:cNvSpPr/>
          <p:nvPr/>
        </p:nvSpPr>
        <p:spPr>
          <a:xfrm>
            <a:off x="7101066" y="5244822"/>
            <a:ext cx="428268" cy="428268"/>
          </a:xfrm>
          <a:prstGeom prst="roundRect">
            <a:avLst>
              <a:gd name="adj" fmla="val 18667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11" name="Text 8"/>
          <p:cNvSpPr/>
          <p:nvPr/>
        </p:nvSpPr>
        <p:spPr>
          <a:xfrm>
            <a:off x="7228701" y="5316141"/>
            <a:ext cx="172998" cy="285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2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8361998" y="5221010"/>
            <a:ext cx="5602248" cy="6091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0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Умовний характер земельної власності: васали тримали землю у обмін на військову службу та інші обов'язки.</a:t>
            </a:r>
            <a:endParaRPr lang="en-US" sz="2000" dirty="0"/>
          </a:p>
        </p:txBody>
      </p:sp>
      <p:sp>
        <p:nvSpPr>
          <p:cNvPr id="13" name="Shape 10"/>
          <p:cNvSpPr/>
          <p:nvPr/>
        </p:nvSpPr>
        <p:spPr>
          <a:xfrm>
            <a:off x="6457771" y="6303883"/>
            <a:ext cx="666155" cy="22860"/>
          </a:xfrm>
          <a:prstGeom prst="roundRect">
            <a:avLst>
              <a:gd name="adj" fmla="val 349715"/>
            </a:avLst>
          </a:prstGeom>
          <a:solidFill>
            <a:srgbClr val="414A70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4" name="Shape 11"/>
          <p:cNvSpPr/>
          <p:nvPr/>
        </p:nvSpPr>
        <p:spPr>
          <a:xfrm>
            <a:off x="7101066" y="6101239"/>
            <a:ext cx="428268" cy="428268"/>
          </a:xfrm>
          <a:prstGeom prst="roundRect">
            <a:avLst>
              <a:gd name="adj" fmla="val 18667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15" name="Text 12"/>
          <p:cNvSpPr/>
          <p:nvPr/>
        </p:nvSpPr>
        <p:spPr>
          <a:xfrm>
            <a:off x="7236321" y="6172557"/>
            <a:ext cx="157639" cy="285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3</a:t>
            </a:r>
            <a:endParaRPr lang="en-US" sz="2200" dirty="0"/>
          </a:p>
        </p:txBody>
      </p:sp>
      <p:sp>
        <p:nvSpPr>
          <p:cNvPr id="16" name="Text 13"/>
          <p:cNvSpPr/>
          <p:nvPr/>
        </p:nvSpPr>
        <p:spPr>
          <a:xfrm>
            <a:off x="666155" y="6077426"/>
            <a:ext cx="5602248" cy="16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350"/>
              </a:lnSpc>
              <a:buNone/>
            </a:pPr>
            <a:r>
              <a:rPr lang="en-US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Військова служба як основа феодальних відносин: основним обов'язком васала була військова служба сеньйору.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103828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Судова система феодального періоду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2861548"/>
            <a:ext cx="1134070" cy="13608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68022" y="3088362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Суди сеньйорів, що розглядали спори між васалами та іншими підданими.</a:t>
            </a:r>
            <a:endParaRPr lang="en-US" sz="1750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4222433"/>
            <a:ext cx="1134070" cy="1360884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2268022" y="4449247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Церковні суди, які розглядали справи духовенства та релігійні спори.</a:t>
            </a:r>
            <a:endParaRPr lang="en-US" sz="1750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5583317"/>
            <a:ext cx="1134070" cy="1542336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2268022" y="5810131"/>
            <a:ext cx="608218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Королівські суди, що поступово набували більшого впливу, розглядали справи, пов'язані з королівським доменном.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807012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Особливості кримінального права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564731"/>
            <a:ext cx="170021" cy="725805"/>
          </a:xfrm>
          <a:prstGeom prst="roundRect">
            <a:avLst>
              <a:gd name="adj" fmla="val 56033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5" name="Text 2"/>
          <p:cNvSpPr/>
          <p:nvPr/>
        </p:nvSpPr>
        <p:spPr>
          <a:xfrm>
            <a:off x="6790373" y="3564731"/>
            <a:ext cx="704623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Система композицій, тобто грошових штрафів, використовувалась для покарання злочинців.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6620351" y="4517350"/>
            <a:ext cx="170021" cy="725805"/>
          </a:xfrm>
          <a:prstGeom prst="roundRect">
            <a:avLst>
              <a:gd name="adj" fmla="val 56033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7" name="Text 4"/>
          <p:cNvSpPr/>
          <p:nvPr/>
        </p:nvSpPr>
        <p:spPr>
          <a:xfrm>
            <a:off x="7130534" y="4517350"/>
            <a:ext cx="670607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Принцип таліону “око за око”, що передбачав пропорційне покарання за злочин.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6960632" y="5469969"/>
            <a:ext cx="170021" cy="725805"/>
          </a:xfrm>
          <a:prstGeom prst="roundRect">
            <a:avLst>
              <a:gd name="adj" fmla="val 56033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9" name="Text 6"/>
          <p:cNvSpPr/>
          <p:nvPr/>
        </p:nvSpPr>
        <p:spPr>
          <a:xfrm>
            <a:off x="7470815" y="5469969"/>
            <a:ext cx="636579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Ордалії та судові поєдинки використовувались як способи доказування провини.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568887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Розвиток феодального права в різних країнах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3326606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4120396"/>
            <a:ext cx="229195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У Франції панували кутюми на півночі та римське право на півдні.</a:t>
            </a:r>
            <a:endParaRPr lang="en-US" sz="1750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2304" y="3326606"/>
            <a:ext cx="566976" cy="566976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8912304" y="4120396"/>
            <a:ext cx="2292072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В Англії сформувалось загальне право (common law), що базувалось на судових прецедентах.</a:t>
            </a:r>
            <a:endParaRPr lang="en-US" sz="1750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44538" y="3326606"/>
            <a:ext cx="566976" cy="566976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11544538" y="4120396"/>
            <a:ext cx="2291953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У Німеччині існували Саксонське та Швабське зерцала, що містили збірники звичаєвого права.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1218843"/>
            <a:ext cx="12995315" cy="6531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100"/>
              </a:lnSpc>
              <a:buNone/>
            </a:pPr>
            <a:r>
              <a:rPr lang="en-US" sz="410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Вплив феодального права на подальший розвиток</a:t>
            </a:r>
            <a:endParaRPr lang="en-US" sz="41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034" y="2290048"/>
            <a:ext cx="2172533" cy="153876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63352" y="3049786"/>
            <a:ext cx="119777" cy="4181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50"/>
              </a:lnSpc>
              <a:buNone/>
            </a:pPr>
            <a:r>
              <a:rPr lang="en-US" sz="20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1</a:t>
            </a:r>
            <a:endParaRPr lang="en-US" sz="2050" dirty="0"/>
          </a:p>
        </p:txBody>
      </p:sp>
      <p:sp>
        <p:nvSpPr>
          <p:cNvPr id="5" name="Text 2"/>
          <p:cNvSpPr/>
          <p:nvPr/>
        </p:nvSpPr>
        <p:spPr>
          <a:xfrm>
            <a:off x="5318522" y="2499003"/>
            <a:ext cx="5674876" cy="326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Формування національних правових систем</a:t>
            </a:r>
            <a:endParaRPr lang="en-US" sz="2050" dirty="0"/>
          </a:p>
        </p:txBody>
      </p:sp>
      <p:sp>
        <p:nvSpPr>
          <p:cNvPr id="6" name="Text 3"/>
          <p:cNvSpPr/>
          <p:nvPr/>
        </p:nvSpPr>
        <p:spPr>
          <a:xfrm>
            <a:off x="5318522" y="2950964"/>
            <a:ext cx="8371403" cy="668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Феодальне право сприяло формуванню національних правових систем у різних країнах Європи.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5161717" y="3845362"/>
            <a:ext cx="8685014" cy="11430"/>
          </a:xfrm>
          <a:prstGeom prst="roundRect">
            <a:avLst>
              <a:gd name="adj" fmla="val 768117"/>
            </a:avLst>
          </a:prstGeom>
          <a:solidFill>
            <a:srgbClr val="414A70"/>
          </a:solidFill>
          <a:ln/>
        </p:spPr>
        <p:txBody>
          <a:bodyPr/>
          <a:lstStyle/>
          <a:p>
            <a:endParaRPr lang="uk-UA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0708" y="3880961"/>
            <a:ext cx="4345186" cy="1538764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44064" y="4441269"/>
            <a:ext cx="158353" cy="4181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50"/>
              </a:lnSpc>
              <a:buNone/>
            </a:pPr>
            <a:r>
              <a:rPr lang="en-US" sz="20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2</a:t>
            </a:r>
            <a:endParaRPr lang="en-US" sz="2050" dirty="0"/>
          </a:p>
        </p:txBody>
      </p:sp>
      <p:sp>
        <p:nvSpPr>
          <p:cNvPr id="10" name="Text 6"/>
          <p:cNvSpPr/>
          <p:nvPr/>
        </p:nvSpPr>
        <p:spPr>
          <a:xfrm>
            <a:off x="6404848" y="4089916"/>
            <a:ext cx="5387340" cy="326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Вплив на розвиток конституційного права</a:t>
            </a:r>
            <a:endParaRPr lang="en-US" sz="2050" dirty="0"/>
          </a:p>
        </p:txBody>
      </p:sp>
      <p:sp>
        <p:nvSpPr>
          <p:cNvPr id="11" name="Text 7"/>
          <p:cNvSpPr/>
          <p:nvPr/>
        </p:nvSpPr>
        <p:spPr>
          <a:xfrm>
            <a:off x="6404848" y="4541877"/>
            <a:ext cx="7285077" cy="668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Феодальні принципи вплинули на розвиток конституційного права, особливо на концепцію поділу влади.</a:t>
            </a:r>
            <a:endParaRPr lang="en-US" sz="1600" dirty="0"/>
          </a:p>
        </p:txBody>
      </p:sp>
      <p:sp>
        <p:nvSpPr>
          <p:cNvPr id="12" name="Shape 8"/>
          <p:cNvSpPr/>
          <p:nvPr/>
        </p:nvSpPr>
        <p:spPr>
          <a:xfrm>
            <a:off x="6248043" y="5436275"/>
            <a:ext cx="7598688" cy="11430"/>
          </a:xfrm>
          <a:prstGeom prst="roundRect">
            <a:avLst>
              <a:gd name="adj" fmla="val 768117"/>
            </a:avLst>
          </a:prstGeom>
          <a:solidFill>
            <a:srgbClr val="414A70"/>
          </a:solidFill>
          <a:ln/>
        </p:spPr>
        <p:txBody>
          <a:bodyPr/>
          <a:lstStyle/>
          <a:p>
            <a:endParaRPr lang="uk-UA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381" y="5471874"/>
            <a:ext cx="6517838" cy="1538764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51089" y="6032183"/>
            <a:ext cx="144304" cy="4181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50"/>
              </a:lnSpc>
              <a:buNone/>
            </a:pPr>
            <a:r>
              <a:rPr lang="en-US" sz="20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3</a:t>
            </a:r>
            <a:endParaRPr lang="en-US" sz="2050" dirty="0"/>
          </a:p>
        </p:txBody>
      </p:sp>
      <p:sp>
        <p:nvSpPr>
          <p:cNvPr id="15" name="Text 10"/>
          <p:cNvSpPr/>
          <p:nvPr/>
        </p:nvSpPr>
        <p:spPr>
          <a:xfrm>
            <a:off x="7491174" y="5680829"/>
            <a:ext cx="4707374" cy="326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Зародження концепцій прав людини</a:t>
            </a:r>
            <a:endParaRPr lang="en-US" sz="2050" dirty="0"/>
          </a:p>
        </p:txBody>
      </p:sp>
      <p:sp>
        <p:nvSpPr>
          <p:cNvPr id="16" name="Text 11"/>
          <p:cNvSpPr/>
          <p:nvPr/>
        </p:nvSpPr>
        <p:spPr>
          <a:xfrm>
            <a:off x="7491174" y="6132790"/>
            <a:ext cx="6198751" cy="668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Феодальне право започаткувало деякі концепції прав людини та громадянина, що розвивались у подальшому.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534</Words>
  <Application>Microsoft Office PowerPoint</Application>
  <PresentationFormat>Довільний</PresentationFormat>
  <Paragraphs>73</Paragraphs>
  <Slides>10</Slides>
  <Notes>10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4" baseType="lpstr">
      <vt:lpstr>Arial</vt:lpstr>
      <vt:lpstr>Epilogue</vt:lpstr>
      <vt:lpstr>Fraunces Medium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Ія Пелех</cp:lastModifiedBy>
  <cp:revision>1</cp:revision>
  <dcterms:created xsi:type="dcterms:W3CDTF">2025-02-23T21:06:45Z</dcterms:created>
  <dcterms:modified xsi:type="dcterms:W3CDTF">2025-02-23T22:46:53Z</dcterms:modified>
</cp:coreProperties>
</file>