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49A9462B-41D2-4FF2-8821-9FB27D8F708F}"/>
    <pc:docChg chg="custSel modSld">
      <pc:chgData name="Ія Пелех" userId="235b8121fc54d418" providerId="LiveId" clId="{49A9462B-41D2-4FF2-8821-9FB27D8F708F}" dt="2025-03-09T22:27:14.226" v="1" actId="478"/>
      <pc:docMkLst>
        <pc:docMk/>
      </pc:docMkLst>
      <pc:sldChg chg="delSp modSp mod">
        <pc:chgData name="Ія Пелех" userId="235b8121fc54d418" providerId="LiveId" clId="{49A9462B-41D2-4FF2-8821-9FB27D8F708F}" dt="2025-03-09T22:27:14.226" v="1" actId="478"/>
        <pc:sldMkLst>
          <pc:docMk/>
          <pc:sldMk cId="0" sldId="256"/>
        </pc:sldMkLst>
        <pc:spChg chg="mod">
          <ac:chgData name="Ія Пелех" userId="235b8121fc54d418" providerId="LiveId" clId="{49A9462B-41D2-4FF2-8821-9FB27D8F708F}" dt="2025-03-09T22:27:11.992" v="0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Ія Пелех" userId="235b8121fc54d418" providerId="LiveId" clId="{49A9462B-41D2-4FF2-8821-9FB27D8F708F}" dt="2025-03-09T22:27:14.226" v="1" actId="478"/>
          <ac:picMkLst>
            <pc:docMk/>
            <pc:sldMk cId="0" sldId="25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8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13240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Держава та право США у 17-19 столітті: Огляд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40126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Ця презентація досліджує формування та розвиток правової системи США від колоніального періоду до 19 століття. Ми простежимо ключові етапи, правові та політичні інститути, а також вплив європейських традицій на американську правову культуру.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36312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1270040" y="5719405"/>
            <a:ext cx="154733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711" y="741759"/>
            <a:ext cx="13164979" cy="1439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kern="0" spc="-9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Висновки: Спадщина 17-19 століть для правової системи США</a:t>
            </a:r>
            <a:endParaRPr lang="en-US" sz="4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1" y="2599968"/>
            <a:ext cx="5234464" cy="32350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2711" y="6096714"/>
            <a:ext cx="2878931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Спадщина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732711" y="6582132"/>
            <a:ext cx="1316497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Правова система США містить елементи європейського права, ідей Просвітництва та революційних змін.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32711" y="7152680"/>
            <a:ext cx="1316497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Конституція є фундаментом правової системи США, але незважаючи на її прогресивність, боротьба за права людини триває.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6929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Колоніальний період (1607-1775): Правові основи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4223147"/>
            <a:ext cx="4261485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Англійське загальне право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483989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Більшість колоній успадкували англійське загальне право, що базувалося на прецедентному праві та традиції.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223147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Релігійні закони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7599521" y="483989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Деякі колонії, як-от Массачусетс, ввели релігійні закони, які регулювали життя громади.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019" y="894159"/>
            <a:ext cx="7695962" cy="2844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9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Американська революція (1775-1783): Декларація незалежності та Конституція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24019" y="4281726"/>
            <a:ext cx="465415" cy="465415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85991" y="4301073"/>
            <a:ext cx="341352" cy="426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54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396246" y="4281726"/>
            <a:ext cx="2844760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Природні права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396246" y="4761309"/>
            <a:ext cx="3072408" cy="992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Декларація незалежності проголосила природні права на життя, свободу та щастя.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75465" y="4281726"/>
            <a:ext cx="465415" cy="465415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4737437" y="4301073"/>
            <a:ext cx="341352" cy="426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54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347692" y="4281726"/>
            <a:ext cx="2844760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Суверенітет народу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347692" y="4761309"/>
            <a:ext cx="3072408" cy="992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Декларація стверджувала, що влада належить народу, а не королю.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4019" y="6193750"/>
            <a:ext cx="465415" cy="465415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 10"/>
          <p:cNvSpPr/>
          <p:nvPr/>
        </p:nvSpPr>
        <p:spPr>
          <a:xfrm>
            <a:off x="785991" y="6213098"/>
            <a:ext cx="341352" cy="426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54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396246" y="6193750"/>
            <a:ext cx="3638907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Конституційний конвент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396246" y="6673334"/>
            <a:ext cx="7023735" cy="661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1787 році відбувся конвент, на якому було сформовано Конституцію США.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11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3393043"/>
            <a:ext cx="13073063" cy="1529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kern="0" spc="-96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Конституція США: Фундамент правової системи</a:t>
            </a:r>
            <a:endParaRPr lang="en-US" sz="4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9" y="5256252"/>
            <a:ext cx="556141" cy="5561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8669" y="6034802"/>
            <a:ext cx="3059311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Структура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778669" y="6550700"/>
            <a:ext cx="4135160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Конституція складається зі статей та поправок, зокрема Білля про права.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61" y="5256252"/>
            <a:ext cx="556141" cy="55614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47561" y="6034802"/>
            <a:ext cx="3059311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Верховний Суд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5247561" y="6550700"/>
            <a:ext cx="4135160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Верховний Суд має право тлумачити Конституцію та переглядати закони.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453" y="5256252"/>
            <a:ext cx="556141" cy="55614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453" y="6034802"/>
            <a:ext cx="3140273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Верховенство права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9716453" y="6550700"/>
            <a:ext cx="4135160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Конституція встановлює принцип верховенства права, тобто ніхто не є вище закону.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300" y="540782"/>
            <a:ext cx="7767399" cy="2028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kern="0" spc="-85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Формування правової системи США (1789-1860): Інститути та кодекси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909518" y="2863810"/>
            <a:ext cx="22860" cy="4828342"/>
          </a:xfrm>
          <a:prstGeom prst="roundRect">
            <a:avLst>
              <a:gd name="adj" fmla="val 361343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107877" y="3294817"/>
            <a:ext cx="589955" cy="22860"/>
          </a:xfrm>
          <a:prstGeom prst="roundRect">
            <a:avLst>
              <a:gd name="adj" fmla="val 361343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88300" y="3085028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747296" y="3103483"/>
            <a:ext cx="324445" cy="405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1892856" y="3060383"/>
            <a:ext cx="270414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Федеральні суди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892856" y="3516273"/>
            <a:ext cx="6562844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Після прийняття Конституції було створено федеральні суди, що забезпечували єдиність правозастосування.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07877" y="4969788"/>
            <a:ext cx="589955" cy="22860"/>
          </a:xfrm>
          <a:prstGeom prst="roundRect">
            <a:avLst>
              <a:gd name="adj" fmla="val 361343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8"/>
          <p:cNvSpPr/>
          <p:nvPr/>
        </p:nvSpPr>
        <p:spPr>
          <a:xfrm>
            <a:off x="688300" y="4760000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747296" y="4778454"/>
            <a:ext cx="324445" cy="405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1892856" y="4735354"/>
            <a:ext cx="270414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Загальне право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1892856" y="5191244"/>
            <a:ext cx="6562844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Загальне право продовжувало розвиватися як на федеральному рівні, так і в штатах.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07877" y="6644759"/>
            <a:ext cx="589955" cy="22860"/>
          </a:xfrm>
          <a:prstGeom prst="roundRect">
            <a:avLst>
              <a:gd name="adj" fmla="val 361343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3"/>
          <p:cNvSpPr/>
          <p:nvPr/>
        </p:nvSpPr>
        <p:spPr>
          <a:xfrm>
            <a:off x="688300" y="6434971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747296" y="6453426"/>
            <a:ext cx="324445" cy="405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892856" y="6410325"/>
            <a:ext cx="270414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Кодифікація права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892856" y="6866215"/>
            <a:ext cx="6562844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Деякі штати запровадили кодифікацію права, що дозволяло систематизувати закони.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4356" y="619125"/>
            <a:ext cx="7568089" cy="1548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Рабство та право: Конфлікт і компроміси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274356" y="2504837"/>
            <a:ext cx="3671530" cy="3175278"/>
          </a:xfrm>
          <a:prstGeom prst="roundRect">
            <a:avLst>
              <a:gd name="adj" fmla="val 297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507123" y="2737604"/>
            <a:ext cx="3205996" cy="773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Правовий статус рабів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507123" y="3646527"/>
            <a:ext cx="3205996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Раби розглядалися як власність, їх права були обмежені або відсутні.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033" y="2504837"/>
            <a:ext cx="3671530" cy="3175278"/>
          </a:xfrm>
          <a:prstGeom prst="roundRect">
            <a:avLst>
              <a:gd name="adj" fmla="val 297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0403800" y="2737604"/>
            <a:ext cx="3205996" cy="773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Миссурійський компроміс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0403800" y="3646527"/>
            <a:ext cx="3205996" cy="1800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Цей компроміс дозволяв новим штатам вступати в союз, балансуючи між рабством та вільними штатами.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4356" y="5905262"/>
            <a:ext cx="7568089" cy="1707832"/>
          </a:xfrm>
          <a:prstGeom prst="roundRect">
            <a:avLst>
              <a:gd name="adj" fmla="val 55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6507123" y="6138029"/>
            <a:ext cx="3857982" cy="386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Закон про рабів-втікачів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507123" y="6659999"/>
            <a:ext cx="7102554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Цей закон вимагав повернення рабів-втікачів у власність їхніх власників.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233" y="725686"/>
            <a:ext cx="7699534" cy="2128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Рух аболіціоністів: Боротьба за скасування рабства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3" y="3163372"/>
            <a:ext cx="1031796" cy="15511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63591" y="3369707"/>
            <a:ext cx="2837736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Аболіціоністи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063591" y="3848100"/>
            <a:ext cx="635817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Аболіціоністи засуджували рабство та вимагали його скасування.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33" y="4714518"/>
            <a:ext cx="1031796" cy="15511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63591" y="4920853"/>
            <a:ext cx="2837736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Пропаганда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063591" y="5399246"/>
            <a:ext cx="635817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Аболіціоністи використовували літературу та пропаганду для підтримки своєї справи.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33" y="6265664"/>
            <a:ext cx="1031796" cy="12382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63591" y="6471999"/>
            <a:ext cx="2940248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Підпільна залізниця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063591" y="6950393"/>
            <a:ext cx="6358176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Ця мережа допомагала рабам втікати на північ до свободи.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5817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Громадянська війна (1861-1865): Правові наслідки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1460183" y="431375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Сецесія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4839772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Південні штати оголосили про сецесію, стверджуючи право на самовизначення.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63427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080742"/>
            <a:ext cx="3898821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Прокламація про звільнення рабів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9937790" y="399669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Цей документ звільнив рабів на території, що перебували під контролем півдня.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70307" y="368319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909667"/>
            <a:ext cx="347722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Тринадцята поправка</a:t>
            </a:r>
            <a:endParaRPr lang="en-US" sz="2450" dirty="0"/>
          </a:p>
        </p:txBody>
      </p:sp>
      <p:sp>
        <p:nvSpPr>
          <p:cNvPr id="12" name="Text 8"/>
          <p:cNvSpPr/>
          <p:nvPr/>
        </p:nvSpPr>
        <p:spPr>
          <a:xfrm>
            <a:off x="9937790" y="643568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Ця поправка скасувала рабство в США.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94533" y="640937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4577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Реконструкція Півдня (1865-1877): Зміна правового статусу афроамериканців</a:t>
            </a:r>
            <a:endParaRPr lang="en-US" sz="4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87447"/>
            <a:ext cx="3228022" cy="17054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426267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895261" y="3614261"/>
            <a:ext cx="3876675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Чотирнадцята поправка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5895261" y="4140279"/>
            <a:ext cx="7714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Гарантувала громадянство та рівний захист законом для афроамериканців.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725120" y="5105995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4" y="5149572"/>
            <a:ext cx="6456164" cy="170545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580298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7509272" y="5376386"/>
            <a:ext cx="350770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П'ятнадцята поправка</a:t>
            </a:r>
            <a:endParaRPr lang="en-US" sz="2450" dirty="0"/>
          </a:p>
        </p:txBody>
      </p:sp>
      <p:sp>
        <p:nvSpPr>
          <p:cNvPr id="11" name="Text 7"/>
          <p:cNvSpPr/>
          <p:nvPr/>
        </p:nvSpPr>
        <p:spPr>
          <a:xfrm>
            <a:off x="7509272" y="5902404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Надала право голосу без дискримінації за расовою ознакою.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Довільний</PresentationFormat>
  <Paragraphs>79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Petrona Bold</vt:lpstr>
      <vt:lpstr>Arial</vt:lpstr>
      <vt:lpstr>Inter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Ія Пелех</cp:lastModifiedBy>
  <cp:revision>1</cp:revision>
  <dcterms:created xsi:type="dcterms:W3CDTF">2025-03-09T20:35:16Z</dcterms:created>
  <dcterms:modified xsi:type="dcterms:W3CDTF">2025-03-09T22:27:17Z</dcterms:modified>
</cp:coreProperties>
</file>