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96" r:id="rId3"/>
    <p:sldId id="29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7" r:id="rId19"/>
    <p:sldId id="273" r:id="rId20"/>
    <p:sldId id="276" r:id="rId21"/>
    <p:sldId id="278" r:id="rId22"/>
    <p:sldId id="279" r:id="rId23"/>
    <p:sldId id="280" r:id="rId24"/>
    <p:sldId id="282" r:id="rId25"/>
    <p:sldId id="284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B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5" autoAdjust="0"/>
    <p:restoredTop sz="94660"/>
  </p:normalViewPr>
  <p:slideViewPr>
    <p:cSldViewPr>
      <p:cViewPr varScale="1">
        <p:scale>
          <a:sx n="83" d="100"/>
          <a:sy n="83" d="100"/>
        </p:scale>
        <p:origin x="15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2D27D-2389-44D7-AC90-D13AAF011CF7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A13FF-075D-4098-830F-EFEF4C77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A13FF-075D-4098-830F-EFEF4C77BF8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0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A13FF-075D-4098-830F-EFEF4C77BF8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A13FF-075D-4098-830F-EFEF4C77BF8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FDF-BA9B-4FA6-BB40-DB880CE84272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50FB-0D31-4B75-9F1B-3FCAB623B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FDF-BA9B-4FA6-BB40-DB880CE84272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50FB-0D31-4B75-9F1B-3FCAB623B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FDF-BA9B-4FA6-BB40-DB880CE84272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50FB-0D31-4B75-9F1B-3FCAB623B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098E-F619-4DA6-8FBE-96F41E29E09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86B8-6576-49A7-9B55-B7E9BDD38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1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098E-F619-4DA6-8FBE-96F41E29E09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86B8-6576-49A7-9B55-B7E9BDD38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67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098E-F619-4DA6-8FBE-96F41E29E09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86B8-6576-49A7-9B55-B7E9BDD38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28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098E-F619-4DA6-8FBE-96F41E29E09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86B8-6576-49A7-9B55-B7E9BDD38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74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098E-F619-4DA6-8FBE-96F41E29E09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86B8-6576-49A7-9B55-B7E9BDD38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01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098E-F619-4DA6-8FBE-96F41E29E09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86B8-6576-49A7-9B55-B7E9BDD38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23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098E-F619-4DA6-8FBE-96F41E29E09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86B8-6576-49A7-9B55-B7E9BDD38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29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098E-F619-4DA6-8FBE-96F41E29E09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86B8-6576-49A7-9B55-B7E9BDD38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17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FDF-BA9B-4FA6-BB40-DB880CE84272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50FB-0D31-4B75-9F1B-3FCAB623B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098E-F619-4DA6-8FBE-96F41E29E09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86B8-6576-49A7-9B55-B7E9BDD38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54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098E-F619-4DA6-8FBE-96F41E29E09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86B8-6576-49A7-9B55-B7E9BDD38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0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098E-F619-4DA6-8FBE-96F41E29E09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86B8-6576-49A7-9B55-B7E9BDD38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5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FDF-BA9B-4FA6-BB40-DB880CE84272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50FB-0D31-4B75-9F1B-3FCAB623B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FDF-BA9B-4FA6-BB40-DB880CE84272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50FB-0D31-4B75-9F1B-3FCAB623B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FDF-BA9B-4FA6-BB40-DB880CE84272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50FB-0D31-4B75-9F1B-3FCAB623B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FDF-BA9B-4FA6-BB40-DB880CE84272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50FB-0D31-4B75-9F1B-3FCAB623B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FDF-BA9B-4FA6-BB40-DB880CE84272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50FB-0D31-4B75-9F1B-3FCAB623B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FDF-BA9B-4FA6-BB40-DB880CE84272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50FB-0D31-4B75-9F1B-3FCAB623B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FDF-BA9B-4FA6-BB40-DB880CE84272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50FB-0D31-4B75-9F1B-3FCAB623B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A0FDF-BA9B-4FA6-BB40-DB880CE84272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50FB-0D31-4B75-9F1B-3FCAB623B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A098E-F619-4DA6-8FBE-96F41E29E09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86B8-6576-49A7-9B55-B7E9BDD38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9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ru.wikipedia.org/wiki/%D0%A4%D0%B0%D0%B9%D0%BB:Flag_map_of_Germany_(separation).sv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dministrativnoje_Delenije_Germanii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16"/>
            <a:ext cx="1770315" cy="2616161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uk-UA" sz="27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Держава та право Німеччини в Новітній час.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9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214290"/>
            <a:ext cx="6858000" cy="857256"/>
          </a:xfrm>
          <a:prstGeom prst="roundRect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Причини встановлення нацизму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1357298"/>
            <a:ext cx="3929090" cy="714380"/>
          </a:xfrm>
          <a:prstGeom prst="rect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Економічна криза 1929-1933 років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2428868"/>
            <a:ext cx="3929090" cy="714380"/>
          </a:xfrm>
          <a:prstGeom prst="rect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Розчарування політикою влади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3500438"/>
            <a:ext cx="3929090" cy="714380"/>
          </a:xfrm>
          <a:prstGeom prst="rect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Реваншистські настрої після поразки у війні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4572008"/>
            <a:ext cx="3929090" cy="714380"/>
          </a:xfrm>
          <a:prstGeom prst="rect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Прагнення встановлення сильної влади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71736" y="5643578"/>
            <a:ext cx="3929090" cy="714380"/>
          </a:xfrm>
          <a:prstGeom prst="rect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Відсутність єдності серед партій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1348" y="122331"/>
            <a:ext cx="4357718" cy="642942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Політичний устрій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836712"/>
            <a:ext cx="2071702" cy="571504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Фюрер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3782" y="2479786"/>
            <a:ext cx="3143272" cy="428628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Імперський уряд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3060972" y="5194430"/>
            <a:ext cx="500066" cy="785818"/>
          </a:xfrm>
          <a:prstGeom prst="downArrow">
            <a:avLst/>
          </a:prstGeom>
          <a:solidFill>
            <a:schemeClr val="bg1">
              <a:lumMod val="50000"/>
              <a:lumOff val="50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46526" y="5980248"/>
            <a:ext cx="4000528" cy="500066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60906" y="4622926"/>
            <a:ext cx="1500198" cy="571504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Рейхстаг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418162" y="1408216"/>
            <a:ext cx="428628" cy="1000132"/>
          </a:xfrm>
          <a:prstGeom prst="downArrow">
            <a:avLst/>
          </a:prstGeom>
          <a:solidFill>
            <a:schemeClr val="bg1">
              <a:lumMod val="50000"/>
              <a:lumOff val="50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18294" y="2051158"/>
            <a:ext cx="2286016" cy="42862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Рейхсканцлер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18228" y="2908414"/>
            <a:ext cx="1928826" cy="500066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Міністри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18592" y="2051158"/>
            <a:ext cx="1714544" cy="714380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Імперський суд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61170" y="3694232"/>
            <a:ext cx="1857388" cy="714380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Земельний суд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89468" y="3622794"/>
            <a:ext cx="1643074" cy="857256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Рейхсрат 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до 1934р. 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4096823" y="3872827"/>
            <a:ext cx="500066" cy="428628"/>
          </a:xfrm>
          <a:prstGeom prst="downArrow">
            <a:avLst/>
          </a:prstGeom>
          <a:solidFill>
            <a:schemeClr val="bg1">
              <a:lumMod val="50000"/>
              <a:lumOff val="50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углом вверх 31"/>
          <p:cNvSpPr/>
          <p:nvPr/>
        </p:nvSpPr>
        <p:spPr>
          <a:xfrm rot="16200000" flipV="1">
            <a:off x="132014" y="2908414"/>
            <a:ext cx="5072098" cy="1071570"/>
          </a:xfrm>
          <a:prstGeom prst="bentUpArrow">
            <a:avLst/>
          </a:prstGeom>
          <a:solidFill>
            <a:schemeClr val="bg1">
              <a:lumMod val="50000"/>
              <a:lumOff val="50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углом вверх 32"/>
          <p:cNvSpPr/>
          <p:nvPr/>
        </p:nvSpPr>
        <p:spPr>
          <a:xfrm rot="5400000" flipV="1">
            <a:off x="5775617" y="2551227"/>
            <a:ext cx="857257" cy="714380"/>
          </a:xfrm>
          <a:prstGeom prst="bentUpArrow">
            <a:avLst/>
          </a:prstGeom>
          <a:solidFill>
            <a:schemeClr val="bg1">
              <a:lumMod val="50000"/>
              <a:lumOff val="50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204112" y="1836844"/>
            <a:ext cx="1214446" cy="214314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Призначає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углом вверх 34"/>
          <p:cNvSpPr/>
          <p:nvPr/>
        </p:nvSpPr>
        <p:spPr>
          <a:xfrm flipV="1">
            <a:off x="5275550" y="1051026"/>
            <a:ext cx="2643206" cy="1000132"/>
          </a:xfrm>
          <a:prstGeom prst="bentUpArrow">
            <a:avLst/>
          </a:prstGeom>
          <a:solidFill>
            <a:schemeClr val="bg1">
              <a:lumMod val="50000"/>
              <a:lumOff val="50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3/76/389/76389227_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28604"/>
            <a:ext cx="4786347" cy="5614989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428596" y="2000240"/>
            <a:ext cx="4286280" cy="428628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Політичний діяч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857232"/>
            <a:ext cx="4286280" cy="428628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Ідеолог нац. соціалізму 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596" y="4286256"/>
            <a:ext cx="4286280" cy="428628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Військовий ватажок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3714752"/>
            <a:ext cx="4286280" cy="428628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 чеканки монет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96" y="3143248"/>
            <a:ext cx="4286280" cy="428628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 вищого суду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596" y="2571744"/>
            <a:ext cx="4286280" cy="428628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Державний діяч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96" y="4857760"/>
            <a:ext cx="4286280" cy="1071570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Затвердження в посаді і звільнення з посади </a:t>
            </a:r>
            <a:r>
              <a:rPr lang="uk-UA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службовців, міністрів , військових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596" y="1428736"/>
            <a:ext cx="4286280" cy="428628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Підписання й оголошення законів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6072206"/>
            <a:ext cx="1857388" cy="50006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Адольф Гітлер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5656" y="118549"/>
            <a:ext cx="7000924" cy="500066"/>
          </a:xfrm>
          <a:prstGeom prst="round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813">
              <a:defRPr/>
            </a:pP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Знаряддя нацистського режиму:</a:t>
            </a:r>
          </a:p>
        </p:txBody>
      </p:sp>
      <p:pic>
        <p:nvPicPr>
          <p:cNvPr id="27650" name="Picture 2" descr="http://www.uhlib.ru/istorija/shturmovye_otrjady_sa_gitlera_1921_1945/i_046.jpg"/>
          <p:cNvPicPr>
            <a:picLocks noChangeAspect="1" noChangeArrowheads="1"/>
          </p:cNvPicPr>
          <p:nvPr/>
        </p:nvPicPr>
        <p:blipFill>
          <a:blip r:embed="rId2">
            <a:lum bright="-9000" contrast="-25000"/>
          </a:blip>
          <a:srcRect/>
          <a:stretch>
            <a:fillRect/>
          </a:stretch>
        </p:blipFill>
        <p:spPr bwMode="auto">
          <a:xfrm>
            <a:off x="395536" y="618615"/>
            <a:ext cx="3857626" cy="2714644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1038478" y="2904631"/>
            <a:ext cx="2714644" cy="428628"/>
          </a:xfrm>
          <a:prstGeom prst="roundRect">
            <a:avLst/>
          </a:prstGeom>
          <a:solidFill>
            <a:schemeClr val="tx1">
              <a:lumMod val="75000"/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СА( штурмові загони 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https://www.obovsyom.ru/images/post/26831-1489154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3254" y="3476135"/>
            <a:ext cx="4071966" cy="3000361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5253320" y="6047903"/>
            <a:ext cx="3071834" cy="428628"/>
          </a:xfrm>
          <a:prstGeom prst="roundRect">
            <a:avLst/>
          </a:prstGeom>
          <a:solidFill>
            <a:schemeClr val="tx1">
              <a:lumMod val="75000"/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Гестапо ( таємна поліція )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6" name="Picture 8" descr="http://waralbum.ru/wp-content/uploads/yapb_cache/sd_polyaki_pered_kazniu_plonsk_poland_1939.1rnmtwsykuboco0g0k8ccgc8w.ejcuplo1l0oo0sk8c40s8osc4.th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3254" y="618615"/>
            <a:ext cx="4071965" cy="2714643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5539072" y="2904631"/>
            <a:ext cx="2714644" cy="428628"/>
          </a:xfrm>
          <a:prstGeom prst="roundRect">
            <a:avLst/>
          </a:prstGeom>
          <a:solidFill>
            <a:schemeClr val="tx1">
              <a:lumMod val="75000"/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 ( служба безпеки 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Рисунок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476136"/>
            <a:ext cx="3857652" cy="3000396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967040" y="6047903"/>
            <a:ext cx="2714644" cy="428628"/>
          </a:xfrm>
          <a:prstGeom prst="roundRect">
            <a:avLst/>
          </a:prstGeom>
          <a:solidFill>
            <a:schemeClr val="tx1">
              <a:lumMod val="75000"/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СС( охоронні загони 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85728"/>
            <a:ext cx="8786874" cy="571504"/>
          </a:xfrm>
          <a:prstGeom prst="roundRect">
            <a:avLst/>
          </a:prstGeom>
          <a:solidFill>
            <a:schemeClr val="tx1">
              <a:lumMod val="75000"/>
              <a:alpha val="65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Регіональна структура німецької економіки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16200000">
            <a:off x="1607323" y="321447"/>
            <a:ext cx="1071570" cy="3143272"/>
          </a:xfrm>
          <a:prstGeom prst="rightBrace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1000108"/>
            <a:ext cx="1928826" cy="357190"/>
          </a:xfrm>
          <a:prstGeom prst="roundRect">
            <a:avLst/>
          </a:prstGeom>
          <a:solidFill>
            <a:schemeClr val="tx1">
              <a:lumMod val="7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округів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5643578"/>
            <a:ext cx="6215106" cy="357190"/>
          </a:xfrm>
          <a:prstGeom prst="roundRect">
            <a:avLst/>
          </a:prstGeom>
          <a:solidFill>
            <a:schemeClr val="tx1">
              <a:lumMod val="7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813" eaLnBrk="0" hangingPunct="0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- введено загальну трудову повинність ;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0562" y="1142984"/>
            <a:ext cx="4429124" cy="1500198"/>
          </a:xfrm>
          <a:prstGeom prst="roundRect">
            <a:avLst/>
          </a:prstGeom>
          <a:solidFill>
            <a:schemeClr val="tx1">
              <a:lumMod val="7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813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1933р. – створена Генеральна рада німецького господарства, в якій з чиновниками працювали і провідні представники підприємницьких кіл.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2910" y="3357562"/>
            <a:ext cx="3000396" cy="1000132"/>
          </a:xfrm>
          <a:prstGeom prst="ellipse">
            <a:avLst/>
          </a:prstGeom>
          <a:solidFill>
            <a:schemeClr val="tx1">
              <a:lumMod val="7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Імперська господарська палата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57422" y="2428868"/>
            <a:ext cx="1714512" cy="785818"/>
          </a:xfrm>
          <a:prstGeom prst="roundRect">
            <a:avLst/>
          </a:prstGeom>
          <a:solidFill>
            <a:schemeClr val="tx1">
              <a:lumMod val="7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Господарські округи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2428868"/>
            <a:ext cx="1714512" cy="785818"/>
          </a:xfrm>
          <a:prstGeom prst="roundRect">
            <a:avLst/>
          </a:prstGeom>
          <a:solidFill>
            <a:schemeClr val="tx1">
              <a:lumMod val="7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Господарські округи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285852" y="3214686"/>
            <a:ext cx="214314" cy="214314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857488" y="3214686"/>
            <a:ext cx="214314" cy="214314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71670" y="4643446"/>
            <a:ext cx="6215106" cy="357190"/>
          </a:xfrm>
          <a:prstGeom prst="roundRect">
            <a:avLst/>
          </a:prstGeom>
          <a:solidFill>
            <a:schemeClr val="tx1">
              <a:lumMod val="7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ліквідовано профспілки ;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71670" y="5143512"/>
            <a:ext cx="6215106" cy="357190"/>
          </a:xfrm>
          <a:prstGeom prst="roundRect">
            <a:avLst/>
          </a:prstGeom>
          <a:solidFill>
            <a:schemeClr val="tx1">
              <a:lumMod val="7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утворено Німецький робітничий фронт ;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71" y="6143644"/>
            <a:ext cx="6215104" cy="357166"/>
          </a:xfrm>
          <a:prstGeom prst="roundRect">
            <a:avLst/>
          </a:prstGeom>
          <a:solidFill>
            <a:schemeClr val="tx1">
              <a:lumMod val="7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керівники ставали “ вождями трудового колективу ”.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57752" y="3286124"/>
            <a:ext cx="2143116" cy="1071538"/>
          </a:xfrm>
          <a:prstGeom prst="roundRect">
            <a:avLst/>
          </a:prstGeom>
          <a:solidFill>
            <a:schemeClr val="tx1">
              <a:lumMod val="7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Жорстке державне регулювання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857884" y="4357694"/>
            <a:ext cx="214314" cy="285752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857884" y="5000636"/>
            <a:ext cx="214314" cy="142876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857884" y="5500702"/>
            <a:ext cx="214314" cy="142876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5857884" y="6000768"/>
            <a:ext cx="214314" cy="142876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71102" y="285728"/>
            <a:ext cx="7858180" cy="571504"/>
          </a:xfrm>
          <a:prstGeom prst="roundRect">
            <a:avLst/>
          </a:prstGeom>
          <a:solidFill>
            <a:schemeClr val="tx1">
              <a:lumMod val="75000"/>
              <a:alpha val="42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Мілітаризація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214422"/>
            <a:ext cx="5000660" cy="714380"/>
          </a:xfrm>
          <a:prstGeom prst="roundRect">
            <a:avLst/>
          </a:prstGeom>
          <a:solidFill>
            <a:schemeClr val="tx1">
              <a:lumMod val="85000"/>
              <a:alpha val="9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Військові витрати нацистської Німеччини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2428868"/>
          <a:ext cx="7929618" cy="37147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1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76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4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4434">
                <a:tc>
                  <a:txBody>
                    <a:bodyPr/>
                    <a:lstStyle/>
                    <a:p>
                      <a:r>
                        <a:rPr lang="uk-UA" sz="2000" b="0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endParaRPr lang="uk-UA" sz="2000" b="0" noProof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1933</a:t>
                      </a:r>
                      <a:endParaRPr lang="uk-UA" sz="2000" b="0" noProof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1934</a:t>
                      </a:r>
                      <a:endParaRPr lang="uk-UA" sz="2000" b="0" noProof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1935</a:t>
                      </a:r>
                      <a:endParaRPr lang="uk-UA" sz="2000" b="0" noProof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1936</a:t>
                      </a:r>
                      <a:endParaRPr lang="uk-UA" sz="2000" b="0" noProof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1937</a:t>
                      </a:r>
                      <a:endParaRPr lang="uk-UA" sz="2000" b="0" noProof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1938</a:t>
                      </a:r>
                      <a:endParaRPr lang="uk-UA" sz="2000" b="0" noProof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342">
                <a:tc>
                  <a:txBody>
                    <a:bodyPr/>
                    <a:lstStyle/>
                    <a:p>
                      <a:r>
                        <a:rPr lang="uk-UA" sz="2000" b="0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Частка військових витрат у державному бюджеті (%)</a:t>
                      </a:r>
                      <a:endParaRPr lang="uk-UA" sz="2000" b="0" noProof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uk-UA" sz="2000" b="0" noProof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uk-UA" sz="2000" b="0" noProof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uk-UA" sz="2000" b="0" noProof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uk-UA" sz="2000" b="0" noProof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uk-UA" sz="2000" b="0" noProof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uk-UA" sz="2000" b="0" noProof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2714612" y="1928802"/>
            <a:ext cx="500066" cy="428628"/>
          </a:xfrm>
          <a:prstGeom prst="downArrow">
            <a:avLst/>
          </a:prstGeom>
          <a:solidFill>
            <a:schemeClr val="bg1">
              <a:lumMod val="75000"/>
              <a:lumOff val="25000"/>
              <a:alpha val="4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142852"/>
            <a:ext cx="8929718" cy="714380"/>
          </a:xfrm>
          <a:prstGeom prst="round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Федеративна Республіка Німеччини</a:t>
            </a:r>
            <a:endParaRPr lang="ru-RU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Файл:Flag of Germany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500570"/>
            <a:ext cx="2857520" cy="192882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000232" y="1071546"/>
            <a:ext cx="2928958" cy="642942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Передісторія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14282" y="1785926"/>
            <a:ext cx="6000792" cy="4857784"/>
          </a:xfrm>
          <a:prstGeom prst="verticalScroll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 того, як Німеччина зазнала поразки у Другій світовій війні, її державність була призупинена, від території Німеччини відокремлені великі території, а решта була розділена на 4 зони окупації: радянську, американську, британську та французьку. 1949 року на територіях американської, британської та французької зон окупації створена Федеративна Республіка Німеччина (ФРН), на території радянської зони окупації — Німецька Демократична республіка (НДР).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Файл:Coat of arms of Germany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071546"/>
            <a:ext cx="2500330" cy="235745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5715008" y="3357562"/>
            <a:ext cx="3214710" cy="114300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ФРН за формою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правління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парламентська республіка.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864586"/>
          <a:ext cx="8215370" cy="5810850"/>
        </p:xfrm>
        <a:graphic>
          <a:graphicData uri="http://schemas.openxmlformats.org/drawingml/2006/table">
            <a:tbl>
              <a:tblPr/>
              <a:tblGrid>
                <a:gridCol w="410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Столиця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Бонн</a:t>
                      </a:r>
                      <a:endParaRPr lang="uk-UA" sz="2000" u="none" noProof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Мова (и)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Німецький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Грошова одиниця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Марка ФРН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248577 км </a:t>
                      </a:r>
                      <a:r>
                        <a:rPr lang="uk-UA" sz="2000" u="none" baseline="30000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(1990 рік)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Населення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63250000 чол. ( 1990)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правління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Парламентська республіка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5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u="none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Федеральний президент Німеччини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22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- 1949-1959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Теодор Хойс 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22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- 1959-1969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Генріх Любці 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22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- 1969-1974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Густав Хайнеман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22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- 1974-1979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Вальтер Шеєле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22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- 1979-1984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Карл Карстенс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- 1984-1994 (після об'єднання Німеччини залишався на посаді)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Ріхард</a:t>
                      </a:r>
                      <a:r>
                        <a:rPr lang="uk-UA" sz="2000" u="none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фон </a:t>
                      </a:r>
                      <a:r>
                        <a:rPr lang="uk-UA" sz="2000" u="none" noProof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Вайцзеккер</a:t>
                      </a:r>
                      <a:endParaRPr lang="uk-UA" sz="2000" u="none" noProof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5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u="none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Федеральний канцлер Німеччини</a:t>
                      </a:r>
                      <a:endParaRPr lang="uk-UA" sz="2000" u="none" noProof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22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- 1949-1963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Конрад Аденауер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22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- 1963-1966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Людвіг Ерхард 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22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- 1966-1969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Курт Георг Кизингер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22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- 1969-1974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Віллі Брандт 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22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- 1974-1982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Гельмут Шмідт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- 1982-1998 (після об'єднання Німеччини залишався на посаді)</a:t>
                      </a:r>
                      <a:endParaRPr lang="uk-UA" sz="2000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4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2000" u="none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Гельмут</a:t>
                      </a:r>
                      <a:r>
                        <a:rPr lang="uk-UA" sz="2000" u="none" baseline="0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u="none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Коль</a:t>
                      </a:r>
                      <a:endParaRPr lang="uk-UA" sz="2000" u="none" noProof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03" marR="7803" marT="7803" marB="7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285984" y="214290"/>
            <a:ext cx="4429156" cy="571504"/>
          </a:xfrm>
          <a:prstGeom prst="round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Коротка довідка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айл:West Germany 1956-1990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514600"/>
            <a:ext cx="4286250" cy="4343400"/>
          </a:xfrm>
          <a:prstGeom prst="rect">
            <a:avLst/>
          </a:prstGeom>
          <a:noFill/>
        </p:spPr>
      </p:pic>
      <p:pic>
        <p:nvPicPr>
          <p:cNvPr id="7" name="Picture 2" descr="http://www.peoples.ru/state/king/germany/adenauer/adenauer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3571868" cy="435771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868" y="1071546"/>
            <a:ext cx="4786346" cy="4500594"/>
          </a:xfrm>
          <a:prstGeom prst="roundRect">
            <a:avLst/>
          </a:prstGeom>
          <a:solidFill>
            <a:schemeClr val="tx1">
              <a:lumMod val="85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vi-V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Ко́нрад Герман Йозеф Адена́уер</a:t>
            </a:r>
            <a:r>
              <a:rPr lang="vi-V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січня 1876 — †19 квітня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1967 року ) </a:t>
            </a:r>
            <a:r>
              <a:rPr lang="vi-V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політик, співзасновник Християнсько-демократичного союзу. Перший канцлер Західної Німеччини (1949–1963). Відіграв значну роль у творенні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ФРН як незалежної демократичної держави, пов'язаної із Заходом. Разом із президентом Франції де Голлем він працював над примиренням Франції та Німеччини й посиленням Західного блоку в Європі.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8501122" cy="642942"/>
          </a:xfrm>
          <a:prstGeom prst="round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ФРН на початку 80-х років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285720" y="1071546"/>
            <a:ext cx="5715040" cy="5357850"/>
          </a:xfrm>
          <a:prstGeom prst="verticalScroll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початку 1980-х років у країні уповільнивсь економічний розвиток,загострились соціальні проблеми. У 1982 р. ВДП вийшла з коаліції з СДПН і перейшла на бік ХДС \ХСС. Новим канцлером ФРН став лідер ХДС Г.Коль.</a:t>
            </a:r>
            <a:b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ХДС став народною партією. 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Коль перебував на посаді канцлера 16 років.</a:t>
            </a:r>
            <a:b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Незабаром у ФРН почалось економічне піднесення (з 1983р.). Країна стала найбільшим експортером товарів і капіталів.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static.gulfnews.com/polopoly_fs/1.2044818!/image/2447508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3500462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0"/>
          <p:cNvSpPr/>
          <p:nvPr/>
        </p:nvSpPr>
        <p:spPr>
          <a:xfrm>
            <a:off x="395536" y="1412776"/>
            <a:ext cx="8496944" cy="39703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Етапи розвитку Німецької держави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Веймарська республіка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Третій Рейх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Федеративна </a:t>
            </a: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Республіка Німеччини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Німецька </a:t>
            </a: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Демократична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Республіка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Період </a:t>
            </a: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об'єднання ФРН та НДР в єдину державу Німеччину  </a:t>
            </a:r>
            <a:endParaRPr lang="uk-UA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Право </a:t>
            </a: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Німеччини в Новітні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роки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Перелік використаних джерел</a:t>
            </a:r>
            <a:endParaRPr lang="ru-RU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3373" y="260648"/>
            <a:ext cx="1361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endParaRPr lang="uk-UA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20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285728"/>
            <a:ext cx="9144000" cy="714380"/>
          </a:xfrm>
          <a:prstGeom prst="round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Німецька Демократична Республіка</a:t>
            </a:r>
            <a:endParaRPr lang="ru-RU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рап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00108"/>
            <a:ext cx="3143239" cy="2500330"/>
          </a:xfrm>
          <a:prstGeom prst="rect">
            <a:avLst/>
          </a:prstGeom>
          <a:noFill/>
        </p:spPr>
      </p:pic>
      <p:pic>
        <p:nvPicPr>
          <p:cNvPr id="4" name="Рисунок 5" descr="DDR statsvap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00108"/>
            <a:ext cx="293845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3500438"/>
            <a:ext cx="8429684" cy="314327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Найважливіші віхи в історії НДР:</a:t>
            </a:r>
          </a:p>
          <a:p>
            <a:pPr lvl="0" algn="ctr">
              <a:buFontTx/>
              <a:buChar char="-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Липень 1952 р. - На II конференції СЄПН був проголошений курс на  побудову в НДР соціалізму;</a:t>
            </a:r>
          </a:p>
          <a:p>
            <a:pPr algn="ctr">
              <a:buFontTx/>
              <a:buChar char="-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червня 1953 р. - "Народне повстання”;</a:t>
            </a:r>
          </a:p>
          <a:p>
            <a:pPr lvl="0" algn="ctr">
              <a:buFontTx/>
              <a:buChar char="-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серпня 1961 р. - Зведення берлінської стіни;</a:t>
            </a:r>
          </a:p>
          <a:p>
            <a:pPr algn="ctr">
              <a:buFontTx/>
              <a:buChar char="-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 грудня 1972 р. - Укладення договору про основи відносин між ФРН і НДР;</a:t>
            </a:r>
          </a:p>
          <a:p>
            <a:pPr lvl="0" algn="ctr">
              <a:buFontTx/>
              <a:buChar char="-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листопада 1989 р. - Стихійне падіння берлінської стіни;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- 3 жовтня 1990 р. - офіційний вступ НДР у ФРН.</a:t>
            </a:r>
          </a:p>
          <a:p>
            <a:pPr lvl="0"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000108"/>
          <a:ext cx="8143932" cy="5531721"/>
        </p:xfrm>
        <a:graphic>
          <a:graphicData uri="http://schemas.openxmlformats.org/drawingml/2006/table">
            <a:tbl>
              <a:tblPr/>
              <a:tblGrid>
                <a:gridCol w="407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29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b="1" u="none" strike="noStrike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Столиця</a:t>
                      </a:r>
                      <a:endParaRPr lang="uk-UA" sz="2000" u="none" noProof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51392" marB="51392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strike="noStrik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Східний Берлін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51392" marB="51392">
                    <a:lnL>
                      <a:noFill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29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b="1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Мови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51392" marB="51392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strike="noStrik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Німецька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51392" marB="51392">
                    <a:lnL>
                      <a:noFill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58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b="1" u="none" strike="noStrik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правління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51392" marB="25696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strike="noStrik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Республіка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51392" marB="25696">
                    <a:lnL>
                      <a:noFill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312">
                <a:tc gridSpan="2"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b="1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Голова Держави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256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31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- 1949—1960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256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strike="noStrik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Вільгельм Пік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256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31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- 1960—1973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256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strike="noStrik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Вальтер Ульбріхт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256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31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- 1973—1976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256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Віллі Штоф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256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31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- 1976—1989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256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strike="noStrik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Еріх Гонеккер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256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31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- 1989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256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strike="noStrik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Еґон Кренц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256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2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- 1989—1990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51392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Манфред Ґерлах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51392">
                    <a:lnL>
                      <a:noFill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261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b="1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Історія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51392" marB="25696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783" marR="25696" marT="51392" marB="25696">
                    <a:lnL>
                      <a:noFill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195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- Утворення НДР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256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strike="noStrik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жовтня</a:t>
                      </a: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uk-UA" sz="2000" u="none" strike="noStrik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1949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256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76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- </a:t>
                      </a:r>
                      <a:r>
                        <a:rPr lang="uk-UA" sz="2000" u="none" strike="noStrik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Возз'єднання Німеччини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51392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strike="noStrik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жовтня</a:t>
                      </a: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uk-UA" sz="2000" u="none" strike="noStrik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1990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51392">
                    <a:lnL>
                      <a:noFill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294">
                <a:tc gridSpan="2"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b="1" u="none" strike="noStrik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Площа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51392" marB="51392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22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- 1990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51392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108 333 км</a:t>
                      </a:r>
                      <a:r>
                        <a:rPr lang="uk-UA" sz="2000" u="none" baseline="30000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51392">
                    <a:lnL>
                      <a:noFill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08072">
                <a:tc gridSpan="2"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uk-UA" sz="2000" b="1" u="none" strike="noStrike" noProof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b="1" u="none" strike="noStrik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Населення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51392" marB="25696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646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- 1990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256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16 111 000 осіб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256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82037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  </a:t>
                      </a:r>
                    </a:p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uk-UA" sz="2000" u="none" strike="noStrik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Густота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51392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uk-UA" sz="2000" u="none" noProof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148,7 осіб/км² 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0" marB="51392">
                    <a:lnL>
                      <a:noFill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29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b="1" u="none" strike="noStrike" noProof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Валюта</a:t>
                      </a:r>
                      <a:endParaRPr lang="uk-UA" sz="2000" u="none" noProof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51392" marB="51392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strike="noStrike" noProof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Марка НДР</a:t>
                      </a:r>
                      <a:endParaRPr lang="uk-UA" sz="2000" u="none" noProof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2783" marR="25696" marT="51392" marB="51392">
                    <a:lnL>
                      <a:noFill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285984" y="214290"/>
            <a:ext cx="4429156" cy="571504"/>
          </a:xfrm>
          <a:prstGeom prst="round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Коротка довідка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6786610" cy="1143008"/>
          </a:xfrm>
          <a:prstGeom prst="rect">
            <a:avLst/>
          </a:prstGeom>
          <a:solidFill>
            <a:schemeClr val="tx1">
              <a:lumMod val="85000"/>
              <a:alpha val="88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Державний устрій в НДР характеризувався такими тезами :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28860" y="1928802"/>
            <a:ext cx="5000660" cy="714380"/>
          </a:xfrm>
          <a:prstGeom prst="roundRect">
            <a:avLst/>
          </a:prstGeom>
          <a:solidFill>
            <a:schemeClr val="tx1">
              <a:lumMod val="7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єдина держава німецької нації ;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60" y="2928934"/>
            <a:ext cx="5000660" cy="428628"/>
          </a:xfrm>
          <a:prstGeom prst="roundRect">
            <a:avLst/>
          </a:prstGeom>
          <a:solidFill>
            <a:schemeClr val="tx1">
              <a:lumMod val="7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унітарна держава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8860" y="5214950"/>
            <a:ext cx="5000660" cy="1143008"/>
          </a:xfrm>
          <a:prstGeom prst="roundRect">
            <a:avLst/>
          </a:prstGeom>
          <a:solidFill>
            <a:schemeClr val="tx1">
              <a:lumMod val="7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НДР - не соціалістичне, а буржуазно-демократична держава. Як форма правління обирається народна демократія.</a:t>
            </a: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28860" y="4500570"/>
            <a:ext cx="5000660" cy="428628"/>
          </a:xfrm>
          <a:prstGeom prst="roundRect">
            <a:avLst/>
          </a:prstGeom>
          <a:solidFill>
            <a:schemeClr val="tx1">
              <a:lumMod val="7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держава робітників і селян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28860" y="3714752"/>
            <a:ext cx="5000660" cy="428628"/>
          </a:xfrm>
          <a:prstGeom prst="roundRect">
            <a:avLst/>
          </a:prstGeom>
          <a:solidFill>
            <a:schemeClr val="tx1">
              <a:lumMod val="7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соціалістична республіка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7224" y="278892"/>
            <a:ext cx="7500990" cy="1143008"/>
          </a:xfrm>
          <a:prstGeom prst="round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 об'єднання ФРН та НДР в єдину державу Німеччину  </a:t>
            </a:r>
            <a:endParaRPr lang="ru-RU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znaimo.com.ua/images/rubase_1_1920886980_22755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00240"/>
            <a:ext cx="37147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357158" y="1928802"/>
            <a:ext cx="4500594" cy="4357718"/>
          </a:xfrm>
          <a:prstGeom prst="verticalScroll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жовтня 1990 року відповідно до статті 23 Конституції ФРН, було проголошене приєднання НДР до ФРН. Канцлером нової держави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став Г.Коль.</a:t>
            </a:r>
          </a:p>
          <a:p>
            <a:pPr algn="ctr">
              <a:buNone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Відтворення єдиної Німеччини відбулось мирним демократичним шляхом. Геополітична обстановка у світі зазнала кардинальних змін.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029" y="295519"/>
            <a:ext cx="4357718" cy="714380"/>
          </a:xfrm>
          <a:prstGeom prst="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Політичний устрій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8806" y="6196842"/>
            <a:ext cx="5357850" cy="35716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491880" y="1124744"/>
            <a:ext cx="1571636" cy="714380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06062" y="1410496"/>
            <a:ext cx="3214710" cy="35719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Федеральний президент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6128" y="2982132"/>
            <a:ext cx="2428892" cy="35719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Федеральні збори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4134822" y="1839124"/>
            <a:ext cx="357190" cy="1143008"/>
          </a:xfrm>
          <a:prstGeom prst="up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углом вверх 7"/>
          <p:cNvSpPr/>
          <p:nvPr/>
        </p:nvSpPr>
        <p:spPr>
          <a:xfrm rot="10800000">
            <a:off x="1491616" y="1481934"/>
            <a:ext cx="1214446" cy="857256"/>
          </a:xfrm>
          <a:prstGeom prst="bentUpArrow">
            <a:avLst>
              <a:gd name="adj1" fmla="val 25000"/>
              <a:gd name="adj2" fmla="val 29776"/>
              <a:gd name="adj3" fmla="val 25000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5732" y="2339190"/>
            <a:ext cx="2286016" cy="28575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канцлер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7302" y="2624942"/>
            <a:ext cx="1214446" cy="35719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Кабінет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2134558" y="4553768"/>
            <a:ext cx="428628" cy="1643074"/>
          </a:xfrm>
          <a:prstGeom prst="up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6492276" y="5911090"/>
            <a:ext cx="357190" cy="285752"/>
          </a:xfrm>
          <a:prstGeom prst="up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91616" y="3196446"/>
            <a:ext cx="1643074" cy="135732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Бундесрат</a:t>
            </a:r>
          </a:p>
          <a:p>
            <a:pPr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Бундестаг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63648" y="5553900"/>
            <a:ext cx="1285884" cy="35719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Ландтаг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углом вверх 16"/>
          <p:cNvSpPr/>
          <p:nvPr/>
        </p:nvSpPr>
        <p:spPr>
          <a:xfrm flipH="1">
            <a:off x="705798" y="2624942"/>
            <a:ext cx="785818" cy="1571636"/>
          </a:xfrm>
          <a:prstGeom prst="bentUpArrow">
            <a:avLst>
              <a:gd name="adj1" fmla="val 25000"/>
              <a:gd name="adj2" fmla="val 29776"/>
              <a:gd name="adj3" fmla="val 25000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углом вверх 18"/>
          <p:cNvSpPr/>
          <p:nvPr/>
        </p:nvSpPr>
        <p:spPr>
          <a:xfrm>
            <a:off x="3134690" y="3339322"/>
            <a:ext cx="642942" cy="1071570"/>
          </a:xfrm>
          <a:prstGeom prst="bentUpArrow">
            <a:avLst>
              <a:gd name="adj1" fmla="val 25000"/>
              <a:gd name="adj2" fmla="val 29776"/>
              <a:gd name="adj3" fmla="val 25000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06260" y="4125140"/>
            <a:ext cx="2000264" cy="10001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Федеральний Конституційний Суд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35218" y="3982264"/>
            <a:ext cx="1785950" cy="10001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Конституційний Суд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углом вверх 21"/>
          <p:cNvSpPr/>
          <p:nvPr/>
        </p:nvSpPr>
        <p:spPr>
          <a:xfrm rot="5400000">
            <a:off x="3241847" y="4232297"/>
            <a:ext cx="642942" cy="1285884"/>
          </a:xfrm>
          <a:prstGeom prst="bentUpArrow">
            <a:avLst>
              <a:gd name="adj1" fmla="val 25000"/>
              <a:gd name="adj2" fmla="val 29776"/>
              <a:gd name="adj3" fmla="val 25000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>
            <a:off x="4777764" y="3696512"/>
            <a:ext cx="2714644" cy="1000132"/>
          </a:xfrm>
          <a:prstGeom prst="bentUpArrow">
            <a:avLst>
              <a:gd name="adj1" fmla="val 25000"/>
              <a:gd name="adj2" fmla="val 29776"/>
              <a:gd name="adj3" fmla="val 25000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206392" y="2267752"/>
            <a:ext cx="2428892" cy="35719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Міністр - президент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верх 25"/>
          <p:cNvSpPr/>
          <p:nvPr/>
        </p:nvSpPr>
        <p:spPr>
          <a:xfrm>
            <a:off x="6706590" y="2624942"/>
            <a:ext cx="428628" cy="2928958"/>
          </a:xfrm>
          <a:prstGeom prst="up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63450" y="3553636"/>
            <a:ext cx="1309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Федерація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49532" y="3339322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Федеральна  земля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углом вверх 31"/>
          <p:cNvSpPr/>
          <p:nvPr/>
        </p:nvSpPr>
        <p:spPr>
          <a:xfrm rot="10800000">
            <a:off x="2563186" y="2339190"/>
            <a:ext cx="2643206" cy="857256"/>
          </a:xfrm>
          <a:prstGeom prst="bentUpArrow">
            <a:avLst>
              <a:gd name="adj1" fmla="val 25000"/>
              <a:gd name="adj2" fmla="val 29776"/>
              <a:gd name="adj3" fmla="val 25000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углом вверх 32"/>
          <p:cNvSpPr/>
          <p:nvPr/>
        </p:nvSpPr>
        <p:spPr>
          <a:xfrm rot="10800000" flipH="1">
            <a:off x="3134690" y="3625074"/>
            <a:ext cx="1500198" cy="500066"/>
          </a:xfrm>
          <a:prstGeom prst="bentUpArrow">
            <a:avLst>
              <a:gd name="adj1" fmla="val 25000"/>
              <a:gd name="adj2" fmla="val 29776"/>
              <a:gd name="adj3" fmla="val 25000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Шредер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3214710" cy="38576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4071942"/>
            <a:ext cx="2786082" cy="107157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Канцлер ФРН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Герхард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Шредер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1998-2005 рр.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5143512"/>
            <a:ext cx="4143404" cy="1571612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Знизив податки, провів реформу освіти, допомагав молоді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5143512"/>
            <a:ext cx="4143404" cy="1571612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Уряд вперше в історії Німеччини займає жінка - Ангела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Меркель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Вона продовжує боротьбу з безробіттям, веде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зовнішню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політику.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4071942"/>
            <a:ext cx="2786082" cy="107157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Канцлер ФРН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Ангела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Меркель</a:t>
            </a:r>
            <a:endPara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2005-2021 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9940" name="Picture 4" descr="http://www.tierarztblog.com/wp-content/uploads/2012/04/angela_merkel_timosche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290"/>
            <a:ext cx="321471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142852"/>
            <a:ext cx="7500990" cy="714380"/>
          </a:xfrm>
          <a:prstGeom prst="round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Адміністративний поділ Німеччини</a:t>
            </a:r>
            <a:endParaRPr lang="uk-UA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142984"/>
            <a:ext cx="3643338" cy="114300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-</a:t>
            </a:r>
          </a:p>
          <a:p>
            <a:pPr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Федеративну Республіку Німеччини входить 16 земель, в число яких входить і три міста.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1" name="Рисунок 40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4572000" cy="4286256"/>
          </a:xfrm>
          <a:prstGeom prst="rect">
            <a:avLst/>
          </a:prstGeom>
        </p:spPr>
      </p:pic>
      <p:pic>
        <p:nvPicPr>
          <p:cNvPr id="44" name="Рисунок 43" descr="http://znaimo.com.ua/images/rubase_2_1042670674_80024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357430"/>
            <a:ext cx="72866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214314"/>
            <a:ext cx="5429288" cy="571505"/>
          </a:xfrm>
          <a:prstGeom prst="round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Місцеве самоврядування</a:t>
            </a:r>
            <a:endParaRPr lang="uk-UA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4000528" cy="3786214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Місцеве самоврядування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ФРН є реалізації континентальної системи місцевого самоврядування у країні з федеративним устроєм.  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Федералізм в поєднанні з деякими історичними особливостями (поразка у Другій Світовій війні) зумовили широку компетенцію органів місцевого самоврядування і значну незалежність місцевого самоврядування в цілому.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142984"/>
            <a:ext cx="4071966" cy="714380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 функції самоврядування :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214810" y="1428736"/>
            <a:ext cx="642942" cy="285752"/>
          </a:xfrm>
          <a:prstGeom prst="rightArrow">
            <a:avLst/>
          </a:prstGeom>
          <a:solidFill>
            <a:schemeClr val="bg1">
              <a:lumMod val="50000"/>
              <a:lumOff val="50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 rot="16200000">
            <a:off x="1921659" y="3650449"/>
            <a:ext cx="6072206" cy="914400"/>
          </a:xfrm>
          <a:prstGeom prst="mathMinus">
            <a:avLst/>
          </a:prstGeom>
          <a:solidFill>
            <a:schemeClr val="bg1">
              <a:lumMod val="50000"/>
              <a:lumOff val="50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1928802"/>
            <a:ext cx="3571900" cy="1571636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Забезпечення діяльності інфраструктури. Житло, вулиці, виробничі майданчики, вода, вивезення сміття, електрика, газ.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072066" y="2571744"/>
            <a:ext cx="285752" cy="285752"/>
          </a:xfrm>
          <a:prstGeom prst="rightArrow">
            <a:avLst/>
          </a:prstGeom>
          <a:solidFill>
            <a:schemeClr val="bg1">
              <a:lumMod val="50000"/>
              <a:lumOff val="50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3571876"/>
            <a:ext cx="3571900" cy="1143008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Побутове обслуговування. Громадський транспорт, культура, спорт, дозвілля.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072066" y="4214818"/>
            <a:ext cx="285752" cy="285752"/>
          </a:xfrm>
          <a:prstGeom prst="rightArrow">
            <a:avLst/>
          </a:prstGeom>
          <a:solidFill>
            <a:schemeClr val="bg1">
              <a:lumMod val="50000"/>
              <a:lumOff val="50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4786322"/>
            <a:ext cx="3571900" cy="1928826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Соціальні питання. Соціальний захист, інтеграція меншин, забезпечення участі в громадському житті, підтримання соціальної злагоди(миру).</a:t>
            </a:r>
          </a:p>
          <a:p>
            <a:pPr algn="ctr"/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072066" y="6165304"/>
            <a:ext cx="285752" cy="285752"/>
          </a:xfrm>
          <a:prstGeom prst="rightArrow">
            <a:avLst/>
          </a:prstGeom>
          <a:solidFill>
            <a:schemeClr val="bg1">
              <a:lumMod val="50000"/>
              <a:lumOff val="50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285728"/>
            <a:ext cx="8215370" cy="714380"/>
          </a:xfrm>
          <a:prstGeom prst="round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Організація влади на місцях та їх типи</a:t>
            </a:r>
            <a:endParaRPr lang="uk-UA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24744"/>
            <a:ext cx="7786742" cy="42862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Магістратний тип: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67752"/>
            <a:ext cx="7858180" cy="42862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 з посиленим бургомістром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39322"/>
            <a:ext cx="7858180" cy="42862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Північно-німецький тип самоуправління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696644"/>
            <a:ext cx="7929618" cy="42862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Південно-німецький тип самоуправління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768214"/>
            <a:ext cx="7929618" cy="42862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Комунальний устрій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98782" y="6196842"/>
            <a:ext cx="2857520" cy="34766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Нові землі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84468" y="5125272"/>
            <a:ext cx="3571900" cy="34766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(Баден-Вюртемберг, Баварія)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98518" y="3767950"/>
            <a:ext cx="6715172" cy="64294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(Рейнланд - Пфальц, Саарланд, громади Шлезвіг- Гольштейна до 10 000 мешканців)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98584" y="2696380"/>
            <a:ext cx="5357850" cy="34766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Нижня Саксонія, Північний Рейн - Вестфалія)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1394" y="1553372"/>
            <a:ext cx="6357982" cy="41910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(Гессен, великі міста Шлезвіг - Гольштейна та Бремен).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327476" y="1982000"/>
            <a:ext cx="357190" cy="285752"/>
          </a:xfrm>
          <a:prstGeom prst="down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327476" y="3053570"/>
            <a:ext cx="357190" cy="285752"/>
          </a:xfrm>
          <a:prstGeom prst="down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327476" y="4410892"/>
            <a:ext cx="357190" cy="285752"/>
          </a:xfrm>
          <a:prstGeom prst="down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327476" y="5482462"/>
            <a:ext cx="357190" cy="285752"/>
          </a:xfrm>
          <a:prstGeom prst="down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14282" y="4929198"/>
            <a:ext cx="1857388" cy="107157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Цивільне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3357562"/>
            <a:ext cx="1857388" cy="107157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право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1714488"/>
            <a:ext cx="1857388" cy="1000132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Зобов'язальне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58016" y="3357562"/>
            <a:ext cx="2071702" cy="107157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Сімейне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право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58016" y="1714488"/>
            <a:ext cx="2071702" cy="1000132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Покарання за несплату податків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58016" y="4929198"/>
            <a:ext cx="2071702" cy="107157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Кримінальне право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57290" y="214290"/>
            <a:ext cx="6715172" cy="1143008"/>
          </a:xfrm>
          <a:prstGeom prst="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 Німеччини в Новітні роки</a:t>
            </a:r>
            <a:endParaRPr lang="ru-RU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06" y="2265245"/>
            <a:ext cx="4307792" cy="2866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2714620"/>
            <a:ext cx="1928826" cy="1714512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Веймарська республіка (1919-1933)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2714620"/>
            <a:ext cx="1928826" cy="1714512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Третій Рейх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(1933-1945)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2714620"/>
            <a:ext cx="1785950" cy="78581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ФРН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(1949- 1990)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3571876"/>
            <a:ext cx="1785950" cy="857256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НДР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(1949-1990)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43702" y="2714620"/>
            <a:ext cx="1928826" cy="178595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(ФРН+НДР)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Німеччина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(1990- до сьогодення)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214290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Етапи розвитку Німецької держави</a:t>
            </a:r>
            <a:endParaRPr lang="uk-UA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09435"/>
            <a:ext cx="9144000" cy="2000264"/>
          </a:xfrm>
          <a:prstGeom prst="rect">
            <a:avLst/>
          </a:prstGeom>
          <a:solidFill>
            <a:schemeClr val="tx1">
              <a:lumMod val="85000"/>
              <a:alpha val="2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Картинки по запро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643446"/>
            <a:ext cx="1857388" cy="1490880"/>
          </a:xfrm>
          <a:prstGeom prst="rect">
            <a:avLst/>
          </a:prstGeom>
          <a:noFill/>
        </p:spPr>
      </p:pic>
      <p:pic>
        <p:nvPicPr>
          <p:cNvPr id="15" name="Picture 4" descr="Flag of the German Reich (1935–1945)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643446"/>
            <a:ext cx="1928826" cy="1500198"/>
          </a:xfrm>
          <a:prstGeom prst="rect">
            <a:avLst/>
          </a:prstGeom>
          <a:noFill/>
        </p:spPr>
      </p:pic>
      <p:pic>
        <p:nvPicPr>
          <p:cNvPr id="16" name="Picture 2" descr="Файл:Flag of Germany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643446"/>
            <a:ext cx="1000132" cy="1500198"/>
          </a:xfrm>
          <a:prstGeom prst="rect">
            <a:avLst/>
          </a:prstGeom>
          <a:noFill/>
        </p:spPr>
      </p:pic>
      <p:pic>
        <p:nvPicPr>
          <p:cNvPr id="17" name="Picture 4" descr="Файл:Coat of arms of Germany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929198"/>
            <a:ext cx="714380" cy="857256"/>
          </a:xfrm>
          <a:prstGeom prst="rect">
            <a:avLst/>
          </a:prstGeom>
          <a:noFill/>
        </p:spPr>
      </p:pic>
      <p:pic>
        <p:nvPicPr>
          <p:cNvPr id="18" name="Picture 2" descr="Прапо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643446"/>
            <a:ext cx="1000132" cy="1500198"/>
          </a:xfrm>
          <a:prstGeom prst="rect">
            <a:avLst/>
          </a:prstGeom>
          <a:noFill/>
        </p:spPr>
      </p:pic>
      <p:pic>
        <p:nvPicPr>
          <p:cNvPr id="19" name="Picture 2" descr="Файл:Flag of Germany.sv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4643446"/>
            <a:ext cx="1857388" cy="1500198"/>
          </a:xfrm>
          <a:prstGeom prst="rect">
            <a:avLst/>
          </a:prstGeom>
          <a:noFill/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1" y="857232"/>
            <a:ext cx="2214578" cy="1643074"/>
          </a:xfrm>
          <a:prstGeom prst="rect">
            <a:avLst/>
          </a:prstGeom>
          <a:noFill/>
        </p:spPr>
      </p:pic>
      <p:pic>
        <p:nvPicPr>
          <p:cNvPr id="22" name="Picture 2" descr="http://img1.liveinternet.ru/images/attach/c/3/76/389/76389227_11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928670"/>
            <a:ext cx="1785950" cy="1571636"/>
          </a:xfrm>
          <a:prstGeom prst="rect">
            <a:avLst/>
          </a:prstGeom>
          <a:noFill/>
        </p:spPr>
      </p:pic>
      <p:pic>
        <p:nvPicPr>
          <p:cNvPr id="37892" name="Picture 4" descr="http://bigpicture.com.ua/images/2015/19/144_files/shockinglivetv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928670"/>
            <a:ext cx="1857388" cy="1571636"/>
          </a:xfrm>
          <a:prstGeom prst="rect">
            <a:avLst/>
          </a:prstGeom>
          <a:noFill/>
        </p:spPr>
      </p:pic>
      <p:pic>
        <p:nvPicPr>
          <p:cNvPr id="37894" name="Picture 6" descr="https://emigrant.guru/wp-content/uploads/2016/02/immigraciya-v-germaniyu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928670"/>
            <a:ext cx="192882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0"/>
            <a:ext cx="4357686" cy="1214422"/>
          </a:xfrm>
          <a:prstGeom prst="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Цивільне право</a:t>
            </a:r>
            <a:endParaRPr lang="ru-RU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7175" y="928670"/>
            <a:ext cx="7715304" cy="1357322"/>
          </a:xfrm>
          <a:prstGeom prst="round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Цивільний кодекс 1896 р.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став першою в історії Німеччини єдиної для всієї країни кодифікацією цивільного права. Німецьке цивільне уложення в значній мірі базується на римському праві. Кодекс побудований за так званою "пандектній" системі. 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2357430"/>
            <a:ext cx="2143172" cy="500066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Ознаки :</a:t>
            </a:r>
            <a:endParaRPr lang="ru-RU" dirty="0"/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2714612" y="3071810"/>
            <a:ext cx="3643338" cy="714380"/>
          </a:xfrm>
          <a:prstGeom prst="round1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відсутність загальних юридичних визначень ;</a:t>
            </a:r>
            <a:endParaRPr lang="ru-RU" sz="2000" dirty="0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928794" y="3929066"/>
            <a:ext cx="4786346" cy="642942"/>
          </a:xfrm>
          <a:prstGeom prst="round1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параграфи кодексу дуже докладні і носять описовий характер;</a:t>
            </a:r>
            <a:endParaRPr lang="ru-RU" sz="2000" dirty="0"/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1785918" y="4714884"/>
            <a:ext cx="5357818" cy="571504"/>
          </a:xfrm>
          <a:prstGeom prst="round1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цивільний кодекс містить безліч спеціальних юридичних термінів.</a:t>
            </a:r>
          </a:p>
          <a:p>
            <a:pPr algn="ctr"/>
            <a:endParaRPr lang="ru-RU" sz="2000" dirty="0"/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785786" y="5429264"/>
            <a:ext cx="8001056" cy="785818"/>
          </a:xfrm>
          <a:prstGeom prst="round1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однією з характерних рис цивільного права є наявність "каучукових" параграфів, які мають моральний, а не правовий зміст.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7455" y="116632"/>
            <a:ext cx="4214842" cy="737180"/>
          </a:xfrm>
          <a:prstGeom prst="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Речове</a:t>
            </a:r>
            <a:r>
              <a:rPr lang="ru-RU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право</a:t>
            </a:r>
            <a:endParaRPr lang="ru-RU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1124744"/>
            <a:ext cx="6215106" cy="714380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Німецьке цивільне уложення називає цілий ряд речових прав 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3416" y="2053438"/>
            <a:ext cx="5715040" cy="428628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 власності 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3416" y="2696380"/>
            <a:ext cx="5715040" cy="500066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право володіння 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3416" y="3410760"/>
            <a:ext cx="5715040" cy="785818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користування чужими речами (земельні сервітути, особисті сервітути,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узуфрукт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право забудови) ;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3416" y="4410892"/>
            <a:ext cx="5715040" cy="785818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 на отримання цінності з чужої речі (заставу нерухомості, іпотека нерухомості та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;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3416" y="5411024"/>
            <a:ext cx="5715040" cy="1071570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 на придбання якої-небудь речі (право переважної купівлі, рибної ловлі, інші подібні права).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42852"/>
            <a:ext cx="5214974" cy="642942"/>
          </a:xfrm>
          <a:prstGeom prst="rect">
            <a:avLst/>
          </a:prstGeom>
          <a:solidFill>
            <a:schemeClr val="tx1">
              <a:lumMod val="85000"/>
              <a:alpha val="70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Зобов'язальне право</a:t>
            </a:r>
            <a:endParaRPr lang="uk-UA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22148" y="1765976"/>
            <a:ext cx="3214710" cy="571504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Зобов'язання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036462" y="2337480"/>
            <a:ext cx="357190" cy="428628"/>
          </a:xfrm>
          <a:prstGeom prst="down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465354" y="2337480"/>
            <a:ext cx="357190" cy="428628"/>
          </a:xfrm>
          <a:prstGeom prst="down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50578" y="2766108"/>
            <a:ext cx="2143140" cy="571504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договором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50974" y="2766108"/>
            <a:ext cx="3286148" cy="571504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недотриманням правил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036462" y="3337612"/>
            <a:ext cx="357190" cy="428628"/>
          </a:xfrm>
          <a:prstGeom prst="down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64826" y="3766240"/>
            <a:ext cx="2500330" cy="1143008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Формальні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за встановленою процедурою 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465354" y="3337612"/>
            <a:ext cx="357190" cy="428628"/>
          </a:xfrm>
          <a:prstGeom prst="down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22412" y="3766240"/>
            <a:ext cx="2000264" cy="1143008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Порушення встановленого порядку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36264" y="5337876"/>
            <a:ext cx="6429420" cy="1143008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Захист загального права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верх 19"/>
          <p:cNvSpPr/>
          <p:nvPr/>
        </p:nvSpPr>
        <p:spPr>
          <a:xfrm>
            <a:off x="3036462" y="4909248"/>
            <a:ext cx="357190" cy="428628"/>
          </a:xfrm>
          <a:prstGeom prst="up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5536792" y="4909248"/>
            <a:ext cx="357190" cy="428628"/>
          </a:xfrm>
          <a:prstGeom prst="up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7504" y="908720"/>
            <a:ext cx="8643998" cy="857256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Договір розуміється як юридичний зв’язок, встановлений між кількома особами. Його зміст може бути як позитивна дія, так і утримання від такого.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36958" y="3766240"/>
            <a:ext cx="2000264" cy="1143008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Бездіяльність в процесі укладання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7465618" y="3337612"/>
            <a:ext cx="357190" cy="428628"/>
          </a:xfrm>
          <a:prstGeom prst="down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верх 24"/>
          <p:cNvSpPr/>
          <p:nvPr/>
        </p:nvSpPr>
        <p:spPr>
          <a:xfrm>
            <a:off x="7394180" y="4909248"/>
            <a:ext cx="357190" cy="428628"/>
          </a:xfrm>
          <a:prstGeom prst="up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 rot="16200000">
            <a:off x="-2097954" y="3048440"/>
            <a:ext cx="6000792" cy="714380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Сімейне право</a:t>
            </a:r>
            <a:endParaRPr lang="ru-RU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476672"/>
            <a:ext cx="7215238" cy="571504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НДУ визнало єдиною законною формою шлюбу цивільний шлюб ;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2762688"/>
            <a:ext cx="7215238" cy="428628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шлюбний вік для жінок - 16 років, для чоловіків - 21 рік ; 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3334192"/>
            <a:ext cx="7215238" cy="571504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перешкодами для дійсності шлюбу можуть служити факт близької спорідненості чи властивості ; 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4048572"/>
            <a:ext cx="7215238" cy="571504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дозволялося вступати в новий шлюб жінці протягом 300 днів з дня припинення попереднього ;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4762952"/>
            <a:ext cx="7215238" cy="571504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взаємини між дітьми і батьками будуються на принципі здійснення батьківської влади батьком ;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5477332"/>
            <a:ext cx="7215238" cy="857256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матері батьківська влада переходить лише після смерті батька або позбавлення його батьківських прав. Але і тоді до матері може бути призначений радник, контролює її дії.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1191052"/>
            <a:ext cx="7215238" cy="571504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заручення - договір, з якого випливає обопільна обов'язок стримати своє слово і вступити в шлюб ;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1976870"/>
            <a:ext cx="7215238" cy="642942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порушення цього договору зобов'язує винного до відшкодування витрат, зроблених іншою стороною огляду майбутнього шлюбу ;</a:t>
            </a:r>
          </a:p>
          <a:p>
            <a:pPr algn="ctr"/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290"/>
            <a:ext cx="6643734" cy="1214446"/>
          </a:xfrm>
          <a:prstGeom prst="rect">
            <a:avLst/>
          </a:prstGeom>
          <a:solidFill>
            <a:schemeClr val="tx1">
              <a:lumMod val="85000"/>
              <a:alpha val="43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Покарання за несплату податків</a:t>
            </a:r>
            <a:endParaRPr lang="uk-UA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628800"/>
            <a:ext cx="5786478" cy="714380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позбавлення волі від 3 місяців до 5 років 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272006"/>
            <a:ext cx="5786478" cy="857256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спробі махінацій обійти несплату податків 10 років ув'язнення та 100 тис. німецьких марок  ;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5272138"/>
            <a:ext cx="5786478" cy="1428760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випадках значного збагачення в результаті ухилення від сплати податку, що вважається злісним порушенням законодавства, можливе поєднання позбавлення волі з грошовим штрафом.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271874"/>
            <a:ext cx="5786478" cy="785818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штраф від 2 марки до 10 тис. німецьких марок 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486056"/>
            <a:ext cx="5786478" cy="642942"/>
          </a:xfrm>
          <a:prstGeom prst="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конфіскування майна 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4324" y="262772"/>
            <a:ext cx="4872413" cy="576220"/>
          </a:xfrm>
          <a:prstGeom prst="rect">
            <a:avLst/>
          </a:prstGeom>
          <a:solidFill>
            <a:schemeClr val="tx1">
              <a:lumMod val="85000"/>
              <a:alpha val="76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Кримінальне</a:t>
            </a:r>
            <a:r>
              <a:rPr lang="ru-RU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право</a:t>
            </a:r>
            <a:endParaRPr lang="ru-RU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5696" y="1124744"/>
            <a:ext cx="5643602" cy="428628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Суворі покарання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7002" y="1839124"/>
            <a:ext cx="2714644" cy="714380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обмеження в правах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93414" y="2839256"/>
            <a:ext cx="1714512" cy="714380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смертна кара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78836" y="3839388"/>
            <a:ext cx="1857388" cy="714380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тюремне ув'язнення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93414" y="1839124"/>
            <a:ext cx="1714512" cy="714380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поміщення у фортецю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7002" y="2839256"/>
            <a:ext cx="2714644" cy="714380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ув'язнення в робочому будинку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78836" y="2839256"/>
            <a:ext cx="1857388" cy="714380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арешт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78836" y="1839124"/>
            <a:ext cx="1857388" cy="714380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штраф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21448" y="4839520"/>
            <a:ext cx="5715040" cy="1571636"/>
          </a:xfrm>
          <a:prstGeom prst="roundRect">
            <a:avLst/>
          </a:prstGeom>
          <a:solidFill>
            <a:schemeClr val="tx1">
              <a:lumMod val="8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Основною метою покарання було залякування, особливо, якщо мова йшла про тяжкі злочини. Найбільш суворо каралися особи, які вчинили державні злочини, проти релігії, проти власності. В укладенні спостерігається прагнення побудувати каральну систему з урахуванням особи злочинця та тяжкості вчиненого ним злочину.</a:t>
            </a:r>
            <a:endParaRPr lang="uk-UA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 flipH="1" flipV="1">
            <a:off x="4336026" y="2053440"/>
            <a:ext cx="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низ 32"/>
          <p:cNvSpPr/>
          <p:nvPr/>
        </p:nvSpPr>
        <p:spPr>
          <a:xfrm>
            <a:off x="2264324" y="1553372"/>
            <a:ext cx="214314" cy="285752"/>
          </a:xfrm>
          <a:prstGeom prst="down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4764654" y="1553372"/>
            <a:ext cx="214314" cy="285752"/>
          </a:xfrm>
          <a:prstGeom prst="down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6907794" y="1553372"/>
            <a:ext cx="214314" cy="285752"/>
          </a:xfrm>
          <a:prstGeom prst="down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2264324" y="2553504"/>
            <a:ext cx="214314" cy="285752"/>
          </a:xfrm>
          <a:prstGeom prst="down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4764654" y="2553504"/>
            <a:ext cx="214314" cy="285752"/>
          </a:xfrm>
          <a:prstGeom prst="down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6907794" y="2553504"/>
            <a:ext cx="214314" cy="285752"/>
          </a:xfrm>
          <a:prstGeom prst="down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4764654" y="3553636"/>
            <a:ext cx="214314" cy="285752"/>
          </a:xfrm>
          <a:prstGeom prst="down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332656"/>
            <a:ext cx="6341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Перелік використаних джерел  </a:t>
            </a:r>
            <a:endParaRPr lang="uk-UA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188" y="1268760"/>
            <a:ext cx="7632848" cy="474700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Маймескулов Л. М.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держави і права зарубіжних країн.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арків : Право, 2011. 520 с.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Макарчук В.С. Історія держави і права зарубіжних країн: Навчальний посібник: </a:t>
            </a:r>
            <a:r>
              <a:rPr lang="uk-UA" sz="240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Навчальне видання. Київ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Атіка, 2000. 416 с.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Федоров К.Г. Історія держави і права зарубіжних країн: Навчальний посібник. Київ : Вища школа, 2003. 464 с.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Макарчук В.С. Загальна історія держави і права зарубіжних країн: Навчальний посібник. Навчальне видання.  3-є вид., </a:t>
            </a:r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Київ : Атіка, 2001. 624 с.</a:t>
            </a:r>
            <a:endParaRPr lang="uk-UA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4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00px-Karte_des_Deutschen_Reiches,_Weimarer_Republik-Drittes_Reich_1919–1937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447" y="1165272"/>
            <a:ext cx="6429419" cy="545614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4" name="Прямоугольник 3"/>
          <p:cNvSpPr/>
          <p:nvPr/>
        </p:nvSpPr>
        <p:spPr>
          <a:xfrm>
            <a:off x="1714480" y="3643314"/>
            <a:ext cx="5929354" cy="500066"/>
          </a:xfrm>
          <a:prstGeom prst="rect">
            <a:avLst/>
          </a:prstGeom>
          <a:solidFill>
            <a:schemeClr val="tx1">
              <a:lumMod val="75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Передісторія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664" y="162350"/>
            <a:ext cx="6000792" cy="810898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Веймарська республіка (1919-1933)</a:t>
            </a:r>
            <a:endParaRPr lang="ru-RU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0034" y="1428736"/>
            <a:ext cx="3143272" cy="571504"/>
          </a:xfrm>
          <a:prstGeom prst="roundRect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листопада 1818р. 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повстання моряків в Кілі.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714480" y="928670"/>
            <a:ext cx="474347" cy="500066"/>
          </a:xfrm>
          <a:prstGeom prst="downArrow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214290"/>
            <a:ext cx="6858048" cy="714380"/>
          </a:xfrm>
          <a:prstGeom prst="roundRect">
            <a:avLst/>
          </a:prstGeom>
          <a:solidFill>
            <a:schemeClr val="tx1">
              <a:lumMod val="95000"/>
              <a:alpha val="76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Листопадова революція 1918р.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8" y="1428736"/>
            <a:ext cx="3143272" cy="1571636"/>
          </a:xfrm>
          <a:prstGeom prst="roundRect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Гасла революції: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скасування військового стану;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відновлення демократичних свобод;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ми годинний робочий 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проголошення республіки.</a:t>
            </a:r>
            <a:endParaRPr lang="uk-UA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143372" y="928670"/>
            <a:ext cx="571504" cy="3643338"/>
          </a:xfrm>
          <a:prstGeom prst="downArrow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96" y="2500306"/>
            <a:ext cx="3143272" cy="1285884"/>
          </a:xfrm>
          <a:prstGeom prst="roundRect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листопада 1818р. – 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повстання </a:t>
            </a: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Берліні. Імператор Вільгельм ІІ 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втік до Нідерландів</a:t>
            </a: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Сформовано новий уряд 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на </a:t>
            </a: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чолі з </a:t>
            </a:r>
            <a:r>
              <a:rPr lang="uk-UA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Ебертом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15008" y="3143248"/>
            <a:ext cx="3143272" cy="1071570"/>
          </a:xfrm>
          <a:prstGeom prst="roundRect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квітня 1919 року в Мюнхені була проголошена Баварська радянська республіка, яка проіснувала  три тижні.</a:t>
            </a:r>
            <a:r>
              <a:rPr lang="uk-UA" sz="1600" dirty="0" smtClean="0"/>
              <a:t> </a:t>
            </a:r>
            <a:endParaRPr lang="uk-UA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714480" y="2000240"/>
            <a:ext cx="474347" cy="500066"/>
          </a:xfrm>
          <a:prstGeom prst="downArrow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7072330" y="928670"/>
            <a:ext cx="474347" cy="500066"/>
          </a:xfrm>
          <a:prstGeom prst="downArrow">
            <a:avLst/>
          </a:prstGeom>
          <a:solidFill>
            <a:schemeClr val="tx1">
              <a:lumMod val="7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4744" y="4572008"/>
            <a:ext cx="1857388" cy="428628"/>
          </a:xfrm>
          <a:prstGeom prst="roundRect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Наслідки :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5500702"/>
            <a:ext cx="2143140" cy="500066"/>
          </a:xfrm>
          <a:prstGeom prst="roundRect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Повалення монархії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28926" y="5500702"/>
            <a:ext cx="3214710" cy="500066"/>
          </a:xfrm>
          <a:prstGeom prst="roundRect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Повернення демократичних прав і свобод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00826" y="5500702"/>
            <a:ext cx="2357454" cy="500066"/>
          </a:xfrm>
          <a:prstGeom prst="roundRect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Проголошення республіки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70813">
            <a:off x="4370096" y="5014247"/>
            <a:ext cx="560185" cy="486490"/>
          </a:xfrm>
          <a:prstGeom prst="downArrow">
            <a:avLst/>
          </a:prstGeom>
          <a:solidFill>
            <a:schemeClr val="tx1">
              <a:lumMod val="7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углом вверх 22"/>
          <p:cNvSpPr/>
          <p:nvPr/>
        </p:nvSpPr>
        <p:spPr>
          <a:xfrm rot="10800000">
            <a:off x="1714480" y="4714884"/>
            <a:ext cx="2000264" cy="785818"/>
          </a:xfrm>
          <a:prstGeom prst="bentUpArrow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0800000" flipH="1">
            <a:off x="5572132" y="4714884"/>
            <a:ext cx="1928826" cy="785818"/>
          </a:xfrm>
          <a:prstGeom prst="bentUpArrow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углом вверх 19"/>
          <p:cNvSpPr/>
          <p:nvPr/>
        </p:nvSpPr>
        <p:spPr>
          <a:xfrm rot="5400000">
            <a:off x="3786182" y="1928802"/>
            <a:ext cx="2928958" cy="928694"/>
          </a:xfrm>
          <a:prstGeom prst="bentUpArrow">
            <a:avLst/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1111" y="115201"/>
            <a:ext cx="4357718" cy="634506"/>
          </a:xfrm>
          <a:prstGeom prst="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Політичний устрій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8452" y="5598596"/>
            <a:ext cx="7715304" cy="642942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Виборці ( громадяни з 20 років 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8256566" y="1383754"/>
            <a:ext cx="285752" cy="4214842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56368" y="740812"/>
            <a:ext cx="1785950" cy="642942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Президент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969890" y="2241010"/>
            <a:ext cx="285752" cy="3357586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528" y="1083743"/>
            <a:ext cx="2428892" cy="642942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Парламент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1726685"/>
            <a:ext cx="1214446" cy="50006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Рейхстаг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84270" y="1740944"/>
            <a:ext cx="1214446" cy="50006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Рейхсрат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84864" y="4384150"/>
            <a:ext cx="2000264" cy="85725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Верховний державний суд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84270" y="4384150"/>
            <a:ext cx="2000264" cy="85725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Земельні ландтаги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84666" y="2169572"/>
            <a:ext cx="1785950" cy="642942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Уряд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98980" y="883688"/>
            <a:ext cx="1928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Контрасигнація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84666" y="2812514"/>
            <a:ext cx="1785950" cy="57150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Міністри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84666" y="1598068"/>
            <a:ext cx="1785950" cy="57150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Рейхсканцлер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углом вверх 30"/>
          <p:cNvSpPr/>
          <p:nvPr/>
        </p:nvSpPr>
        <p:spPr>
          <a:xfrm rot="5400000" flipV="1">
            <a:off x="6792090" y="1062287"/>
            <a:ext cx="714377" cy="1357322"/>
          </a:xfrm>
          <a:prstGeom prst="bentUp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7827938" y="1383754"/>
            <a:ext cx="357190" cy="3000396"/>
          </a:xfrm>
          <a:prstGeom prst="down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113558" y="1883820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Призначає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41592" y="2026696"/>
            <a:ext cx="1223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верх 37"/>
          <p:cNvSpPr/>
          <p:nvPr/>
        </p:nvSpPr>
        <p:spPr>
          <a:xfrm>
            <a:off x="1970022" y="2241010"/>
            <a:ext cx="357190" cy="2143140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398650" y="3169704"/>
            <a:ext cx="17145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Відповідальні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углом вверх 26"/>
          <p:cNvSpPr/>
          <p:nvPr/>
        </p:nvSpPr>
        <p:spPr>
          <a:xfrm rot="5400000">
            <a:off x="3363063" y="1419473"/>
            <a:ext cx="500066" cy="2143140"/>
          </a:xfrm>
          <a:prstGeom prst="bentUp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углом вверх 35"/>
          <p:cNvSpPr/>
          <p:nvPr/>
        </p:nvSpPr>
        <p:spPr>
          <a:xfrm flipH="1">
            <a:off x="1255641" y="2241010"/>
            <a:ext cx="3429024" cy="928694"/>
          </a:xfrm>
          <a:prstGeom prst="bentUp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углом вверх 41"/>
          <p:cNvSpPr/>
          <p:nvPr/>
        </p:nvSpPr>
        <p:spPr>
          <a:xfrm>
            <a:off x="6470616" y="1383754"/>
            <a:ext cx="750099" cy="1214446"/>
          </a:xfrm>
          <a:prstGeom prst="bentUp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00100" y="2000240"/>
            <a:ext cx="3857652" cy="64294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 Вищого верховного суду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1142984"/>
            <a:ext cx="3857652" cy="64294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Військовий головнокомандувач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00100" y="2928934"/>
            <a:ext cx="3857652" cy="64294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 чеканки монет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3857628"/>
            <a:ext cx="3857652" cy="64294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Підписання й оголошення законів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00100" y="4857760"/>
            <a:ext cx="3857652" cy="85725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Затвердження в посаді і звільнення з посади </a:t>
            </a:r>
            <a:r>
              <a:rPr lang="uk-UA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службовців, міністрів , військових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5786" y="214290"/>
            <a:ext cx="4429155" cy="897667"/>
          </a:xfrm>
          <a:prstGeom prst="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bg2">
                <a:alpha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Президент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jusos-birkenfeld.de/spdbuch/images/ebert_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291"/>
            <a:ext cx="3357586" cy="2286015"/>
          </a:xfrm>
          <a:prstGeom prst="rect">
            <a:avLst/>
          </a:prstGeom>
          <a:noFill/>
        </p:spPr>
      </p:pic>
      <p:pic>
        <p:nvPicPr>
          <p:cNvPr id="33796" name="Picture 4" descr="http://www.mysinchew.com/files/3107201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286124"/>
            <a:ext cx="3416156" cy="235745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214942" y="5643578"/>
            <a:ext cx="3643338" cy="92869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Пауль фон Гінденбург – останній президент </a:t>
            </a:r>
          </a:p>
          <a:p>
            <a:pPr lvl="0">
              <a:defRPr/>
            </a:pP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травня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1925 — 2 серпня 1934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14942" y="2500306"/>
            <a:ext cx="3643338" cy="64294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Фрідріх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Еберт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І президент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1919 — 28 лютого 1925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-103974"/>
            <a:ext cx="6572296" cy="571504"/>
          </a:xfrm>
          <a:prstGeom prst="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bg2">
                <a:alpha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Місцеві органи державної влади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4666047" y="1371927"/>
            <a:ext cx="285752" cy="357190"/>
          </a:xfrm>
          <a:prstGeom prst="right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764704"/>
            <a:ext cx="3571900" cy="28575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1693398"/>
            <a:ext cx="3571900" cy="3571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Провінції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15816" y="2693530"/>
            <a:ext cx="3571900" cy="3571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5816" y="5693926"/>
            <a:ext cx="3643338" cy="3571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Міські райони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15816" y="4693794"/>
            <a:ext cx="3571900" cy="3571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Громади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15816" y="3693662"/>
            <a:ext cx="3571900" cy="3571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Місто ( міський комітет 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30196" y="1050456"/>
            <a:ext cx="2357454" cy="3571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земельні сейми 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30196" y="2050588"/>
            <a:ext cx="2428892" cy="3571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провінційна рада 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4666047" y="2372059"/>
            <a:ext cx="285752" cy="357190"/>
          </a:xfrm>
          <a:prstGeom prst="right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58758" y="3050720"/>
            <a:ext cx="2428892" cy="3571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окружні комітети 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4666047" y="3372191"/>
            <a:ext cx="285752" cy="357190"/>
          </a:xfrm>
          <a:prstGeom prst="right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58758" y="4050852"/>
            <a:ext cx="2428892" cy="3571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міський комітет 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58758" y="5050984"/>
            <a:ext cx="2428892" cy="3571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міський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амта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4666047" y="4372323"/>
            <a:ext cx="285752" cy="357190"/>
          </a:xfrm>
          <a:prstGeom prst="right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4666047" y="5372455"/>
            <a:ext cx="285752" cy="357190"/>
          </a:xfrm>
          <a:prstGeom prst="rightArrow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558758" y="6051116"/>
            <a:ext cx="2428892" cy="3571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старости районів)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995" y="22587"/>
            <a:ext cx="7715304" cy="444592"/>
          </a:xfrm>
          <a:prstGeom prst="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Третій Рейх ( 1933 – 1945 )</a:t>
            </a:r>
            <a:endParaRPr lang="ru-RU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50px-German_Reich_1942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714488"/>
            <a:ext cx="3000395" cy="37052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36413" y="5396455"/>
            <a:ext cx="3571900" cy="101566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Німеччина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Райхскомісаріати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Військова адміністрація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768" y="5500702"/>
            <a:ext cx="357190" cy="2143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58148" y="5857892"/>
            <a:ext cx="357190" cy="2143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528" y="6143644"/>
            <a:ext cx="357190" cy="214314"/>
          </a:xfrm>
          <a:prstGeom prst="rect">
            <a:avLst/>
          </a:prstGeom>
          <a:solidFill>
            <a:srgbClr val="79B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47863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42910" y="1785926"/>
            <a:ext cx="4071966" cy="4572008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 липня 1932 рік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виборах до рейстагу нацисти отримали 37.4 % голосів</a:t>
            </a:r>
          </a:p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березня 1933 року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виборах до рейстагу нацисти отримали 288 голосів. </a:t>
            </a:r>
          </a:p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 березня 1933 року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Рейхстаг прийняв рішення про надання Гітлеру надзвичайних повноважень. </a:t>
            </a:r>
          </a:p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Серпень 1934 року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 смерті Гінденбурга Гітлер проголосив себе "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фюрером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Третього Рейху ”. </a:t>
            </a:r>
          </a:p>
          <a:p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1595</Words>
  <Application>Microsoft Office PowerPoint</Application>
  <PresentationFormat>Экран (4:3)</PresentationFormat>
  <Paragraphs>389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Тема Office</vt:lpstr>
      <vt:lpstr>Office Theme</vt:lpstr>
      <vt:lpstr>Держава та право Німеччини в Новітній час.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Инна</cp:lastModifiedBy>
  <cp:revision>211</cp:revision>
  <dcterms:created xsi:type="dcterms:W3CDTF">2017-12-13T11:43:24Z</dcterms:created>
  <dcterms:modified xsi:type="dcterms:W3CDTF">2024-03-26T14:06:55Z</dcterms:modified>
</cp:coreProperties>
</file>