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Raleway Medium" pitchFamily="2" charset="-18"/>
      <p:regular r:id="rId1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CA4DDDD7-6FAF-43A4-A2DF-4BAB145A59AA}"/>
    <pc:docChg chg="custSel modSld">
      <pc:chgData name="Ія Пелех" userId="235b8121fc54d418" providerId="LiveId" clId="{CA4DDDD7-6FAF-43A4-A2DF-4BAB145A59AA}" dt="2025-03-09T22:26:46.622" v="1" actId="478"/>
      <pc:docMkLst>
        <pc:docMk/>
      </pc:docMkLst>
      <pc:sldChg chg="delSp modSp mod">
        <pc:chgData name="Ія Пелех" userId="235b8121fc54d418" providerId="LiveId" clId="{CA4DDDD7-6FAF-43A4-A2DF-4BAB145A59AA}" dt="2025-03-09T22:26:46.622" v="1" actId="478"/>
        <pc:sldMkLst>
          <pc:docMk/>
          <pc:sldMk cId="0" sldId="256"/>
        </pc:sldMkLst>
        <pc:spChg chg="mod">
          <ac:chgData name="Ія Пелех" userId="235b8121fc54d418" providerId="LiveId" clId="{CA4DDDD7-6FAF-43A4-A2DF-4BAB145A59AA}" dt="2025-03-09T22:26:45.690" v="0" actId="20577"/>
          <ac:spMkLst>
            <pc:docMk/>
            <pc:sldMk cId="0" sldId="256"/>
            <ac:spMk id="7" creationId="{00000000-0000-0000-0000-000000000000}"/>
          </ac:spMkLst>
        </pc:spChg>
        <pc:picChg chg="del">
          <ac:chgData name="Ія Пелех" userId="235b8121fc54d418" providerId="LiveId" clId="{CA4DDDD7-6FAF-43A4-A2DF-4BAB145A59AA}" dt="2025-03-09T22:26:46.622" v="1" actId="478"/>
          <ac:picMkLst>
            <pc:docMk/>
            <pc:sldMk cId="0" sldId="25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6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558528"/>
            <a:ext cx="7415927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Держава та право Османської імперії: Огляд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350437" y="3986213"/>
            <a:ext cx="7415927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Вивчення історії Османської імперії є надзвичайно важливим для розуміння сучасної правової та політичної реальності регіону. Османська імперія існувала протягом майже 700 років, з 1299 до 1922 року, і її територія охоплювала величезні простори від Балкан до Близького Сходу та Північної Африки.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6257568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3"/>
          <p:cNvSpPr/>
          <p:nvPr/>
        </p:nvSpPr>
        <p:spPr>
          <a:xfrm>
            <a:off x="6868716" y="6239113"/>
            <a:ext cx="1714381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484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483" y="2743081"/>
            <a:ext cx="10674310" cy="499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Спадщина Османської імперії в сучасному праві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629483" y="3602355"/>
            <a:ext cx="6550819" cy="593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20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2905482" y="4420672"/>
            <a:ext cx="1998702" cy="249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Країни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29483" y="4778335"/>
            <a:ext cx="6550819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Вплив на правові системи країн Близького Сходу та Балкан.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450098" y="3602355"/>
            <a:ext cx="6550819" cy="593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10</a:t>
            </a:r>
            <a:endParaRPr lang="en-US" sz="4650" dirty="0"/>
          </a:p>
        </p:txBody>
      </p:sp>
      <p:sp>
        <p:nvSpPr>
          <p:cNvPr id="8" name="Text 5"/>
          <p:cNvSpPr/>
          <p:nvPr/>
        </p:nvSpPr>
        <p:spPr>
          <a:xfrm>
            <a:off x="9726097" y="4420672"/>
            <a:ext cx="1998702" cy="249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Елементи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450098" y="4778335"/>
            <a:ext cx="6550819" cy="575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Збереження деяких елементів османського права в сучасному законодавстві.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29483" y="5983367"/>
            <a:ext cx="6550819" cy="593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5</a:t>
            </a:r>
            <a:endParaRPr lang="en-US" sz="4650" dirty="0"/>
          </a:p>
        </p:txBody>
      </p:sp>
      <p:sp>
        <p:nvSpPr>
          <p:cNvPr id="11" name="Text 8"/>
          <p:cNvSpPr/>
          <p:nvPr/>
        </p:nvSpPr>
        <p:spPr>
          <a:xfrm>
            <a:off x="2905482" y="6801683"/>
            <a:ext cx="1998702" cy="249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Дискусії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29483" y="7159347"/>
            <a:ext cx="6550819" cy="575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Обговорення спадщини Османської імперії в контексті прав людини та демократії.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450098" y="5983367"/>
            <a:ext cx="6550819" cy="593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</a:t>
            </a:r>
            <a:endParaRPr lang="en-US" sz="4650" dirty="0"/>
          </a:p>
        </p:txBody>
      </p:sp>
      <p:sp>
        <p:nvSpPr>
          <p:cNvPr id="14" name="Text 11"/>
          <p:cNvSpPr/>
          <p:nvPr/>
        </p:nvSpPr>
        <p:spPr>
          <a:xfrm>
            <a:off x="9726097" y="6801683"/>
            <a:ext cx="1998702" cy="249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Значення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7450098" y="7159347"/>
            <a:ext cx="6550819" cy="575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Вивчення османського права важливе для розуміння сучасної правової реальності.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8164" y="695087"/>
            <a:ext cx="7580471" cy="1240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Основні етапи розвитку Османської держави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519386" y="2270998"/>
            <a:ext cx="30480" cy="5263396"/>
          </a:xfrm>
          <a:prstGeom prst="roundRect">
            <a:avLst>
              <a:gd name="adj" fmla="val 1099287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6740188" y="2758202"/>
            <a:ext cx="670084" cy="30480"/>
          </a:xfrm>
          <a:prstGeom prst="roundRect">
            <a:avLst>
              <a:gd name="adj" fmla="val 1099287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6268105" y="2522220"/>
            <a:ext cx="502563" cy="502563"/>
          </a:xfrm>
          <a:prstGeom prst="roundRect">
            <a:avLst>
              <a:gd name="adj" fmla="val 6667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6370439" y="2587347"/>
            <a:ext cx="297775" cy="3721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7636312" y="2494359"/>
            <a:ext cx="3080980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Формування (1299-1453)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636312" y="2938582"/>
            <a:ext cx="6212324" cy="714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Заснування Османського бейліка, завоювання Константинополя.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40188" y="4587121"/>
            <a:ext cx="670084" cy="30480"/>
          </a:xfrm>
          <a:prstGeom prst="roundRect">
            <a:avLst>
              <a:gd name="adj" fmla="val 1099287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Shape 8"/>
          <p:cNvSpPr/>
          <p:nvPr/>
        </p:nvSpPr>
        <p:spPr>
          <a:xfrm>
            <a:off x="6268105" y="4351139"/>
            <a:ext cx="502563" cy="502563"/>
          </a:xfrm>
          <a:prstGeom prst="roundRect">
            <a:avLst>
              <a:gd name="adj" fmla="val 6667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Text 9"/>
          <p:cNvSpPr/>
          <p:nvPr/>
        </p:nvSpPr>
        <p:spPr>
          <a:xfrm>
            <a:off x="6370439" y="4416266"/>
            <a:ext cx="297775" cy="3721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7636312" y="4323278"/>
            <a:ext cx="2481858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Розквіт (1453-1683)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636312" y="4767501"/>
            <a:ext cx="6212324" cy="714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Максимальна територіальна експансія, розширення влади султана.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40188" y="6416040"/>
            <a:ext cx="670084" cy="30480"/>
          </a:xfrm>
          <a:prstGeom prst="roundRect">
            <a:avLst>
              <a:gd name="adj" fmla="val 1099287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13"/>
          <p:cNvSpPr/>
          <p:nvPr/>
        </p:nvSpPr>
        <p:spPr>
          <a:xfrm>
            <a:off x="6268105" y="6180058"/>
            <a:ext cx="502563" cy="502563"/>
          </a:xfrm>
          <a:prstGeom prst="roundRect">
            <a:avLst>
              <a:gd name="adj" fmla="val 6667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7" name="Text 14"/>
          <p:cNvSpPr/>
          <p:nvPr/>
        </p:nvSpPr>
        <p:spPr>
          <a:xfrm>
            <a:off x="6370439" y="6245185"/>
            <a:ext cx="297775" cy="3721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7636312" y="6152198"/>
            <a:ext cx="2534364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Занепад (1683-1922)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36312" y="6596420"/>
            <a:ext cx="6212324" cy="714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Втрата територій, соціальні та економічні проблеми, реформи.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24407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Структура Османської держави: Центральна влада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91310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Султан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4502825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Абсолютний правитель, глава держави та халіф (релігійний лідер)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91310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Диван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5372695" y="4502825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Уряд, що складався з великого візира та інших міністрів, відповідав за управління країною.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1310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Шейх-уль-іслам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9881354" y="4502825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Вища релігійна посада, мав значний вплив на державні рішення.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18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139" y="3364587"/>
            <a:ext cx="10753725" cy="582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Адміністративно-територіальний поділ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734139" y="4261723"/>
            <a:ext cx="6476286" cy="1507688"/>
          </a:xfrm>
          <a:prstGeom prst="roundRect">
            <a:avLst>
              <a:gd name="adj" fmla="val 20869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943808" y="4471392"/>
            <a:ext cx="2330529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Бейлербейства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943808" y="4888468"/>
            <a:ext cx="6056948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Провінції, які управляли бейлербеї, що відповідали за військову та адміністративну сфери.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0094" y="4261723"/>
            <a:ext cx="6476286" cy="1507688"/>
          </a:xfrm>
          <a:prstGeom prst="roundRect">
            <a:avLst>
              <a:gd name="adj" fmla="val 20869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7629763" y="4471392"/>
            <a:ext cx="2330529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Санджаки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629763" y="4888468"/>
            <a:ext cx="6056948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Менші адміністративні одиниці, очолювані санджакбеями, які підпорядковувались бейлербеям.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34139" y="5979081"/>
            <a:ext cx="6476286" cy="1507688"/>
          </a:xfrm>
          <a:prstGeom prst="roundRect">
            <a:avLst>
              <a:gd name="adj" fmla="val 20869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943808" y="6188750"/>
            <a:ext cx="2330529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Казилик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943808" y="6605826"/>
            <a:ext cx="6056948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Судовий округ, де кадії (судді) вирішували спори та розглядали злочини.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0094" y="5979081"/>
            <a:ext cx="6476286" cy="1507688"/>
          </a:xfrm>
          <a:prstGeom prst="roundRect">
            <a:avLst>
              <a:gd name="adj" fmla="val 20869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7629763" y="6188750"/>
            <a:ext cx="2719745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Міллетська система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7629763" y="6605826"/>
            <a:ext cx="6056948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Система управління немусульманськими громадами, що надавала їм автономію в релігійних та правових питаннях.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7207" y="672465"/>
            <a:ext cx="6868716" cy="587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Османське право: Шаріат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6227207" y="1815941"/>
            <a:ext cx="476250" cy="476250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324243" y="1877675"/>
            <a:ext cx="282178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15031" y="1815941"/>
            <a:ext cx="2351842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Джерело права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6915031" y="2236708"/>
            <a:ext cx="6974562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Основою правової системи Османської імперії був шаріат, заснований на Корані, Сунні, Іджмі та Киясі.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27207" y="3363635"/>
            <a:ext cx="476250" cy="476250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6324243" y="3425369"/>
            <a:ext cx="282178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915031" y="3363635"/>
            <a:ext cx="2351842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Роль улемів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6915031" y="3784402"/>
            <a:ext cx="6974562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Улеми (знавці ісламського права) тлумачили та застосовували шаріат до конкретних ситуацій.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27207" y="4911328"/>
            <a:ext cx="476250" cy="476250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Text 10"/>
          <p:cNvSpPr/>
          <p:nvPr/>
        </p:nvSpPr>
        <p:spPr>
          <a:xfrm>
            <a:off x="6324243" y="4973062"/>
            <a:ext cx="282178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915031" y="4911328"/>
            <a:ext cx="2351842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Застосування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6915031" y="5332095"/>
            <a:ext cx="6974562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Шаріат регулював різні аспекти життя: спадщину, сімейні відносини, кримінальне право, торговельні умови.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6227207" y="6459022"/>
            <a:ext cx="476250" cy="476250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7" name="Text 14"/>
          <p:cNvSpPr/>
          <p:nvPr/>
        </p:nvSpPr>
        <p:spPr>
          <a:xfrm>
            <a:off x="6324243" y="6520755"/>
            <a:ext cx="282178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4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6915031" y="6459022"/>
            <a:ext cx="2828687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Ханафітський мазхаб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6915031" y="6879788"/>
            <a:ext cx="6974562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Впливова правова школа ханафітів визначала трактування ісламського права в Османській імперії.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792956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Канун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37" y="1849041"/>
            <a:ext cx="556260" cy="5562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2652117"/>
            <a:ext cx="2225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Султанські укази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6350437" y="3486031"/>
            <a:ext cx="2225040" cy="3950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Канун доповнював шаріат, включаючи укази султанів щодо фінансів, військової справи та адміністративних питань.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761" y="1849041"/>
            <a:ext cx="556260" cy="5562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45761" y="2652117"/>
            <a:ext cx="222515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Збірники законів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8945761" y="3486031"/>
            <a:ext cx="2225159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Відомі канун-наме (збірники законів) містили султанські укази та правила управління.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1204" y="1849041"/>
            <a:ext cx="556260" cy="5562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1204" y="2652117"/>
            <a:ext cx="2225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Приклади законів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11541204" y="3486031"/>
            <a:ext cx="2225040" cy="3950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Канун регулював багато аспектів життя, від оподаткування до військової служби, відображаючи специфіку османського права.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227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340" y="2712006"/>
            <a:ext cx="6963370" cy="493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Військова організація та право</a:t>
            </a:r>
            <a:endParaRPr lang="en-US" sz="3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40" y="3472577"/>
            <a:ext cx="889040" cy="10669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78079" y="3650337"/>
            <a:ext cx="1975842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Сипахи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1778079" y="4004072"/>
            <a:ext cx="12229981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Феодальна кіннота, що отримувала земельні наділи в обмін на військову службу.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40" y="4539496"/>
            <a:ext cx="889040" cy="10669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78079" y="4717256"/>
            <a:ext cx="1975842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Яничари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1778079" y="5070991"/>
            <a:ext cx="12229981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Елітна піхота, рекрутована з християнських дітей (девширме), що служила султану.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40" y="5606415"/>
            <a:ext cx="889040" cy="10669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78079" y="5784175"/>
            <a:ext cx="1975842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Військові закони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1778079" y="6137910"/>
            <a:ext cx="12229981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Регулювання поведінки армії, покарання за злочини, пов'язані з військовою службою.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40" y="6673334"/>
            <a:ext cx="889040" cy="106691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78079" y="6851094"/>
            <a:ext cx="2565559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Завоювання та трофеї</a:t>
            </a:r>
            <a:endParaRPr lang="en-US" sz="1550" dirty="0"/>
          </a:p>
        </p:txBody>
      </p:sp>
      <p:sp>
        <p:nvSpPr>
          <p:cNvPr id="15" name="Text 8"/>
          <p:cNvSpPr/>
          <p:nvPr/>
        </p:nvSpPr>
        <p:spPr>
          <a:xfrm>
            <a:off x="1778079" y="7204829"/>
            <a:ext cx="12229981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Правові аспекти розподілу здобичі та земель після завоювань.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66136"/>
            <a:ext cx="10372606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Правове становище немусульман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1936671" y="2645688"/>
            <a:ext cx="320194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Міллетська система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3136702"/>
            <a:ext cx="427458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Немусульманські громади мали автономію в релігійних та правових питаннях.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903" y="2898219"/>
            <a:ext cx="3612594" cy="3612594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77151" y="3166467"/>
            <a:ext cx="617220" cy="617220"/>
          </a:xfrm>
          <a:prstGeom prst="roundRect">
            <a:avLst>
              <a:gd name="adj" fmla="val 1480000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5946934" y="3301484"/>
            <a:ext cx="277654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5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9491782" y="2645688"/>
            <a:ext cx="297727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Права та обов'язки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9491782" y="3136702"/>
            <a:ext cx="427458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Немусульмани сплачували джизья (податок), але мали право на захист та власне управління.</a:t>
            </a:r>
            <a:endParaRPr lang="en-US" sz="19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903" y="2898219"/>
            <a:ext cx="3612594" cy="3612594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8235910" y="3166467"/>
            <a:ext cx="617220" cy="617220"/>
          </a:xfrm>
          <a:prstGeom prst="roundRect">
            <a:avLst>
              <a:gd name="adj" fmla="val 1480000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Text 8"/>
          <p:cNvSpPr/>
          <p:nvPr/>
        </p:nvSpPr>
        <p:spPr>
          <a:xfrm>
            <a:off x="8405693" y="3301484"/>
            <a:ext cx="277654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5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9"/>
          <p:cNvSpPr/>
          <p:nvPr/>
        </p:nvSpPr>
        <p:spPr>
          <a:xfrm>
            <a:off x="9491782" y="488965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Можливості</a:t>
            </a:r>
            <a:endParaRPr lang="en-US" sz="2150" dirty="0"/>
          </a:p>
        </p:txBody>
      </p:sp>
      <p:sp>
        <p:nvSpPr>
          <p:cNvPr id="14" name="Text 10"/>
          <p:cNvSpPr/>
          <p:nvPr/>
        </p:nvSpPr>
        <p:spPr>
          <a:xfrm>
            <a:off x="9491782" y="5380673"/>
            <a:ext cx="427458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Немусульмани мали доступ до освіти та могли займати деякі посади в суспільстві.</a:t>
            </a:r>
            <a:endParaRPr lang="en-US" sz="19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903" y="2898219"/>
            <a:ext cx="3612594" cy="3612594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8235910" y="5625227"/>
            <a:ext cx="617220" cy="617220"/>
          </a:xfrm>
          <a:prstGeom prst="roundRect">
            <a:avLst>
              <a:gd name="adj" fmla="val 1480000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7" name="Text 12"/>
          <p:cNvSpPr/>
          <p:nvPr/>
        </p:nvSpPr>
        <p:spPr>
          <a:xfrm>
            <a:off x="8405693" y="5760244"/>
            <a:ext cx="277654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5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3"/>
          <p:cNvSpPr/>
          <p:nvPr/>
        </p:nvSpPr>
        <p:spPr>
          <a:xfrm>
            <a:off x="2395418" y="469213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Судочинство</a:t>
            </a:r>
            <a:endParaRPr lang="en-US" sz="2150" dirty="0"/>
          </a:p>
        </p:txBody>
      </p:sp>
      <p:sp>
        <p:nvSpPr>
          <p:cNvPr id="19" name="Text 14"/>
          <p:cNvSpPr/>
          <p:nvPr/>
        </p:nvSpPr>
        <p:spPr>
          <a:xfrm>
            <a:off x="864037" y="5183148"/>
            <a:ext cx="427458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Спеціальні суди розглядали справи, що стосувалися немусульман, застосовуючи їхні власні закони.</a:t>
            </a:r>
            <a:endParaRPr lang="en-US" sz="190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903" y="2898219"/>
            <a:ext cx="3612594" cy="3612594"/>
          </a:xfrm>
          <a:prstGeom prst="rect">
            <a:avLst/>
          </a:prstGeom>
        </p:spPr>
      </p:pic>
      <p:sp>
        <p:nvSpPr>
          <p:cNvPr id="21" name="Shape 15"/>
          <p:cNvSpPr/>
          <p:nvPr/>
        </p:nvSpPr>
        <p:spPr>
          <a:xfrm>
            <a:off x="5777151" y="5625227"/>
            <a:ext cx="617220" cy="617220"/>
          </a:xfrm>
          <a:prstGeom prst="roundRect">
            <a:avLst>
              <a:gd name="adj" fmla="val 1480000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2" name="Text 16"/>
          <p:cNvSpPr/>
          <p:nvPr/>
        </p:nvSpPr>
        <p:spPr>
          <a:xfrm>
            <a:off x="5946934" y="5760244"/>
            <a:ext cx="277654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5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4</a:t>
            </a:r>
            <a:endParaRPr lang="en-US" sz="2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282" y="607695"/>
            <a:ext cx="7600236" cy="1225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Реформи в Османській імперії (XIX ст.)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258282" y="2163604"/>
            <a:ext cx="165378" cy="1144072"/>
          </a:xfrm>
          <a:prstGeom prst="roundRect">
            <a:avLst>
              <a:gd name="adj" fmla="val 20003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754416" y="2163604"/>
            <a:ext cx="2450425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Танзимат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754416" y="2602111"/>
            <a:ext cx="7104102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Реформи, спрямовані на модернізацію держави, права та управління.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589038" y="3528179"/>
            <a:ext cx="165378" cy="1144072"/>
          </a:xfrm>
          <a:prstGeom prst="roundRect">
            <a:avLst>
              <a:gd name="adj" fmla="val 20003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7085171" y="3528179"/>
            <a:ext cx="3821430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Вплив Європейського права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085171" y="3966686"/>
            <a:ext cx="6773347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Рецепція цивільного та кримінального законодавства з європейських країн.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919913" y="4892754"/>
            <a:ext cx="165378" cy="1144072"/>
          </a:xfrm>
          <a:prstGeom prst="roundRect">
            <a:avLst>
              <a:gd name="adj" fmla="val 20003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7416046" y="4892754"/>
            <a:ext cx="2450425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Кодифікація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7416046" y="5331262"/>
            <a:ext cx="6442472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Створення нових кодексів, таких як Меджелле, що систематизувало османське право.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250668" y="6257330"/>
            <a:ext cx="165378" cy="1144072"/>
          </a:xfrm>
          <a:prstGeom prst="roundRect">
            <a:avLst>
              <a:gd name="adj" fmla="val 20003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7746802" y="6257330"/>
            <a:ext cx="2450425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Наслідки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746802" y="6695837"/>
            <a:ext cx="611171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Посилення централізації, зміни в правовому статусі різних груп населення.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Довільний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Comfortaa Bold</vt:lpstr>
      <vt:lpstr>Raleway Medium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Ія Пелех</cp:lastModifiedBy>
  <cp:revision>1</cp:revision>
  <dcterms:created xsi:type="dcterms:W3CDTF">2025-03-09T21:15:27Z</dcterms:created>
  <dcterms:modified xsi:type="dcterms:W3CDTF">2025-03-09T22:26:51Z</dcterms:modified>
</cp:coreProperties>
</file>