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4" r:id="rId49"/>
    <p:sldId id="305" r:id="rId50"/>
    <p:sldId id="306" r:id="rId51"/>
    <p:sldId id="307" r:id="rId52"/>
    <p:sldId id="303"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264" y="2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microsoft.com/office/2016/11/relationships/changesInfo" Target="changesInfos/changesInfo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Ія Пелех" userId="235b8121fc54d418" providerId="LiveId" clId="{778ACC3E-DA86-4D30-B082-D4A3E38D1AE8}"/>
    <pc:docChg chg="custSel modSld">
      <pc:chgData name="Ія Пелех" userId="235b8121fc54d418" providerId="LiveId" clId="{778ACC3E-DA86-4D30-B082-D4A3E38D1AE8}" dt="2026-02-25T12:36:05.079" v="5" actId="26606"/>
      <pc:docMkLst>
        <pc:docMk/>
      </pc:docMkLst>
      <pc:sldChg chg="addSp delSp modSp mod modClrScheme chgLayout">
        <pc:chgData name="Ія Пелех" userId="235b8121fc54d418" providerId="LiveId" clId="{778ACC3E-DA86-4D30-B082-D4A3E38D1AE8}" dt="2026-02-25T12:36:05.079" v="5" actId="26606"/>
        <pc:sldMkLst>
          <pc:docMk/>
          <pc:sldMk cId="3398172233" sldId="256"/>
        </pc:sldMkLst>
        <pc:spChg chg="del mod">
          <ac:chgData name="Ія Пелех" userId="235b8121fc54d418" providerId="LiveId" clId="{778ACC3E-DA86-4D30-B082-D4A3E38D1AE8}" dt="2026-02-25T12:36:05.079" v="5" actId="26606"/>
          <ac:spMkLst>
            <pc:docMk/>
            <pc:sldMk cId="3398172233" sldId="256"/>
            <ac:spMk id="2" creationId="{9FCA6724-1379-4269-867B-A8986BE6176F}"/>
          </ac:spMkLst>
        </pc:spChg>
        <pc:spChg chg="del mod">
          <ac:chgData name="Ія Пелех" userId="235b8121fc54d418" providerId="LiveId" clId="{778ACC3E-DA86-4D30-B082-D4A3E38D1AE8}" dt="2026-02-25T12:36:05.079" v="5" actId="26606"/>
          <ac:spMkLst>
            <pc:docMk/>
            <pc:sldMk cId="3398172233" sldId="256"/>
            <ac:spMk id="3" creationId="{CE75AE7D-4050-4090-B3F4-62B4BFA5AEC5}"/>
          </ac:spMkLst>
        </pc:spChg>
        <pc:picChg chg="add mod">
          <ac:chgData name="Ія Пелех" userId="235b8121fc54d418" providerId="LiveId" clId="{778ACC3E-DA86-4D30-B082-D4A3E38D1AE8}" dt="2026-02-25T12:36:05.079" v="5" actId="26606"/>
          <ac:picMkLst>
            <pc:docMk/>
            <pc:sldMk cId="3398172233" sldId="256"/>
            <ac:picMk id="5" creationId="{B1DF9A01-E176-A9C4-D4C4-87E7DBF07C3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Місце для дати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E29020-BB4E-4D21-B187-396202D59CAD}" type="datetimeFigureOut">
              <a:rPr lang="en-GB" smtClean="0"/>
              <a:t>25/02/2026</a:t>
            </a:fld>
            <a:endParaRPr lang="en-GB"/>
          </a:p>
        </p:txBody>
      </p:sp>
      <p:sp>
        <p:nvSpPr>
          <p:cNvPr id="4" name="Місце для зображення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Місце для нотаток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GB"/>
          </a:p>
        </p:txBody>
      </p:sp>
      <p:sp>
        <p:nvSpPr>
          <p:cNvPr id="6" name="Місце для нижнього колонтитула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Місце для номера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5DDFD5-96B3-4373-A6AE-E1FF1540ABA7}" type="slidenum">
              <a:rPr lang="en-GB" smtClean="0"/>
              <a:t>‹№›</a:t>
            </a:fld>
            <a:endParaRPr lang="en-GB"/>
          </a:p>
        </p:txBody>
      </p:sp>
    </p:spTree>
    <p:extLst>
      <p:ext uri="{BB962C8B-B14F-4D97-AF65-F5344CB8AC3E}">
        <p14:creationId xmlns:p14="http://schemas.microsoft.com/office/powerpoint/2010/main" val="182725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1B708F9-6E25-4E69-83C2-EB036EF1EFD6}"/>
              </a:ext>
            </a:extLst>
          </p:cNvPr>
          <p:cNvSpPr>
            <a:spLocks noGrp="1"/>
          </p:cNvSpPr>
          <p:nvPr>
            <p:ph type="ctrTitle"/>
          </p:nvPr>
        </p:nvSpPr>
        <p:spPr>
          <a:xfrm>
            <a:off x="1524000" y="1122363"/>
            <a:ext cx="9144000" cy="2387600"/>
          </a:xfrm>
        </p:spPr>
        <p:txBody>
          <a:bodyPr anchor="b"/>
          <a:lstStyle>
            <a:lvl1pPr algn="ctr">
              <a:defRPr sz="6000"/>
            </a:lvl1pPr>
          </a:lstStyle>
          <a:p>
            <a:r>
              <a:rPr lang="uk-UA"/>
              <a:t>Клацніть, щоб редагувати стиль зразка заголовка</a:t>
            </a:r>
            <a:endParaRPr lang="en-GB"/>
          </a:p>
        </p:txBody>
      </p:sp>
      <p:sp>
        <p:nvSpPr>
          <p:cNvPr id="3" name="Підзаголовок 2">
            <a:extLst>
              <a:ext uri="{FF2B5EF4-FFF2-40B4-BE49-F238E27FC236}">
                <a16:creationId xmlns:a16="http://schemas.microsoft.com/office/drawing/2014/main" id="{C53EE935-2F22-441C-B36D-1904215CBB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uk-UA"/>
              <a:t>Клацніть, щоб редагувати стиль зразка підзаголовка</a:t>
            </a:r>
            <a:endParaRPr lang="en-GB"/>
          </a:p>
        </p:txBody>
      </p:sp>
      <p:sp>
        <p:nvSpPr>
          <p:cNvPr id="4" name="Місце для дати 3">
            <a:extLst>
              <a:ext uri="{FF2B5EF4-FFF2-40B4-BE49-F238E27FC236}">
                <a16:creationId xmlns:a16="http://schemas.microsoft.com/office/drawing/2014/main" id="{2757B700-243B-40F0-976C-C42B299DEF0C}"/>
              </a:ext>
            </a:extLst>
          </p:cNvPr>
          <p:cNvSpPr>
            <a:spLocks noGrp="1"/>
          </p:cNvSpPr>
          <p:nvPr>
            <p:ph type="dt" sz="half" idx="10"/>
          </p:nvPr>
        </p:nvSpPr>
        <p:spPr/>
        <p:txBody>
          <a:bodyPr/>
          <a:lstStyle/>
          <a:p>
            <a:fld id="{1C5C8576-9435-46F7-9494-552F929DFADF}" type="datetimeFigureOut">
              <a:rPr lang="en-GB" smtClean="0"/>
              <a:t>25/02/2026</a:t>
            </a:fld>
            <a:endParaRPr lang="en-GB"/>
          </a:p>
        </p:txBody>
      </p:sp>
      <p:sp>
        <p:nvSpPr>
          <p:cNvPr id="5" name="Місце для нижнього колонтитула 4">
            <a:extLst>
              <a:ext uri="{FF2B5EF4-FFF2-40B4-BE49-F238E27FC236}">
                <a16:creationId xmlns:a16="http://schemas.microsoft.com/office/drawing/2014/main" id="{44F182BE-F9C7-4B76-BC33-022A83986099}"/>
              </a:ext>
            </a:extLst>
          </p:cNvPr>
          <p:cNvSpPr>
            <a:spLocks noGrp="1"/>
          </p:cNvSpPr>
          <p:nvPr>
            <p:ph type="ftr" sz="quarter" idx="11"/>
          </p:nvPr>
        </p:nvSpPr>
        <p:spPr/>
        <p:txBody>
          <a:bodyPr/>
          <a:lstStyle/>
          <a:p>
            <a:endParaRPr lang="en-GB"/>
          </a:p>
        </p:txBody>
      </p:sp>
      <p:sp>
        <p:nvSpPr>
          <p:cNvPr id="6" name="Місце для номера слайда 5">
            <a:extLst>
              <a:ext uri="{FF2B5EF4-FFF2-40B4-BE49-F238E27FC236}">
                <a16:creationId xmlns:a16="http://schemas.microsoft.com/office/drawing/2014/main" id="{05E7ED9C-6C5C-4629-9D07-875AE40E41C8}"/>
              </a:ext>
            </a:extLst>
          </p:cNvPr>
          <p:cNvSpPr>
            <a:spLocks noGrp="1"/>
          </p:cNvSpPr>
          <p:nvPr>
            <p:ph type="sldNum" sz="quarter" idx="12"/>
          </p:nvPr>
        </p:nvSpPr>
        <p:spPr/>
        <p:txBody>
          <a:bodyPr/>
          <a:lstStyle/>
          <a:p>
            <a:fld id="{E2167FE8-DBCB-4626-B702-84424BA33612}" type="slidenum">
              <a:rPr lang="en-GB" smtClean="0"/>
              <a:t>‹№›</a:t>
            </a:fld>
            <a:endParaRPr lang="en-GB"/>
          </a:p>
        </p:txBody>
      </p:sp>
    </p:spTree>
    <p:extLst>
      <p:ext uri="{BB962C8B-B14F-4D97-AF65-F5344CB8AC3E}">
        <p14:creationId xmlns:p14="http://schemas.microsoft.com/office/powerpoint/2010/main" val="1343410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AFC0E65-C4A1-4319-BAFD-CC0F1545DFB2}"/>
              </a:ext>
            </a:extLst>
          </p:cNvPr>
          <p:cNvSpPr>
            <a:spLocks noGrp="1"/>
          </p:cNvSpPr>
          <p:nvPr>
            <p:ph type="title"/>
          </p:nvPr>
        </p:nvSpPr>
        <p:spPr/>
        <p:txBody>
          <a:bodyPr/>
          <a:lstStyle/>
          <a:p>
            <a:r>
              <a:rPr lang="uk-UA"/>
              <a:t>Клацніть, щоб редагувати стиль зразка заголовка</a:t>
            </a:r>
            <a:endParaRPr lang="en-GB"/>
          </a:p>
        </p:txBody>
      </p:sp>
      <p:sp>
        <p:nvSpPr>
          <p:cNvPr id="3" name="Місце для вертикального тексту 2">
            <a:extLst>
              <a:ext uri="{FF2B5EF4-FFF2-40B4-BE49-F238E27FC236}">
                <a16:creationId xmlns:a16="http://schemas.microsoft.com/office/drawing/2014/main" id="{9AAD5CD1-0363-4985-BB43-481899750B13}"/>
              </a:ext>
            </a:extLst>
          </p:cNvPr>
          <p:cNvSpPr>
            <a:spLocks noGrp="1"/>
          </p:cNvSpPr>
          <p:nvPr>
            <p:ph type="body" orient="vert" idx="1"/>
          </p:nvPr>
        </p:nvSpPr>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GB"/>
          </a:p>
        </p:txBody>
      </p:sp>
      <p:sp>
        <p:nvSpPr>
          <p:cNvPr id="4" name="Місце для дати 3">
            <a:extLst>
              <a:ext uri="{FF2B5EF4-FFF2-40B4-BE49-F238E27FC236}">
                <a16:creationId xmlns:a16="http://schemas.microsoft.com/office/drawing/2014/main" id="{94A3B081-1724-4024-9576-5F4EC2533270}"/>
              </a:ext>
            </a:extLst>
          </p:cNvPr>
          <p:cNvSpPr>
            <a:spLocks noGrp="1"/>
          </p:cNvSpPr>
          <p:nvPr>
            <p:ph type="dt" sz="half" idx="10"/>
          </p:nvPr>
        </p:nvSpPr>
        <p:spPr/>
        <p:txBody>
          <a:bodyPr/>
          <a:lstStyle/>
          <a:p>
            <a:fld id="{1C5C8576-9435-46F7-9494-552F929DFADF}" type="datetimeFigureOut">
              <a:rPr lang="en-GB" smtClean="0"/>
              <a:t>25/02/2026</a:t>
            </a:fld>
            <a:endParaRPr lang="en-GB"/>
          </a:p>
        </p:txBody>
      </p:sp>
      <p:sp>
        <p:nvSpPr>
          <p:cNvPr id="5" name="Місце для нижнього колонтитула 4">
            <a:extLst>
              <a:ext uri="{FF2B5EF4-FFF2-40B4-BE49-F238E27FC236}">
                <a16:creationId xmlns:a16="http://schemas.microsoft.com/office/drawing/2014/main" id="{A6ACBD5F-AFAD-4617-98DD-ED8248A685C8}"/>
              </a:ext>
            </a:extLst>
          </p:cNvPr>
          <p:cNvSpPr>
            <a:spLocks noGrp="1"/>
          </p:cNvSpPr>
          <p:nvPr>
            <p:ph type="ftr" sz="quarter" idx="11"/>
          </p:nvPr>
        </p:nvSpPr>
        <p:spPr/>
        <p:txBody>
          <a:bodyPr/>
          <a:lstStyle/>
          <a:p>
            <a:endParaRPr lang="en-GB"/>
          </a:p>
        </p:txBody>
      </p:sp>
      <p:sp>
        <p:nvSpPr>
          <p:cNvPr id="6" name="Місце для номера слайда 5">
            <a:extLst>
              <a:ext uri="{FF2B5EF4-FFF2-40B4-BE49-F238E27FC236}">
                <a16:creationId xmlns:a16="http://schemas.microsoft.com/office/drawing/2014/main" id="{19E69809-182D-4E11-BB73-554D81EEBACB}"/>
              </a:ext>
            </a:extLst>
          </p:cNvPr>
          <p:cNvSpPr>
            <a:spLocks noGrp="1"/>
          </p:cNvSpPr>
          <p:nvPr>
            <p:ph type="sldNum" sz="quarter" idx="12"/>
          </p:nvPr>
        </p:nvSpPr>
        <p:spPr/>
        <p:txBody>
          <a:bodyPr/>
          <a:lstStyle/>
          <a:p>
            <a:fld id="{E2167FE8-DBCB-4626-B702-84424BA33612}" type="slidenum">
              <a:rPr lang="en-GB" smtClean="0"/>
              <a:t>‹№›</a:t>
            </a:fld>
            <a:endParaRPr lang="en-GB"/>
          </a:p>
        </p:txBody>
      </p:sp>
    </p:spTree>
    <p:extLst>
      <p:ext uri="{BB962C8B-B14F-4D97-AF65-F5344CB8AC3E}">
        <p14:creationId xmlns:p14="http://schemas.microsoft.com/office/powerpoint/2010/main" val="2860339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a:extLst>
              <a:ext uri="{FF2B5EF4-FFF2-40B4-BE49-F238E27FC236}">
                <a16:creationId xmlns:a16="http://schemas.microsoft.com/office/drawing/2014/main" id="{53B2DFB7-FA52-4D8C-8EE0-1B08D6C89E69}"/>
              </a:ext>
            </a:extLst>
          </p:cNvPr>
          <p:cNvSpPr>
            <a:spLocks noGrp="1"/>
          </p:cNvSpPr>
          <p:nvPr>
            <p:ph type="title" orient="vert"/>
          </p:nvPr>
        </p:nvSpPr>
        <p:spPr>
          <a:xfrm>
            <a:off x="8724900" y="365125"/>
            <a:ext cx="2628900" cy="5811838"/>
          </a:xfrm>
        </p:spPr>
        <p:txBody>
          <a:bodyPr vert="eaVert"/>
          <a:lstStyle/>
          <a:p>
            <a:r>
              <a:rPr lang="uk-UA"/>
              <a:t>Клацніть, щоб редагувати стиль зразка заголовка</a:t>
            </a:r>
            <a:endParaRPr lang="en-GB"/>
          </a:p>
        </p:txBody>
      </p:sp>
      <p:sp>
        <p:nvSpPr>
          <p:cNvPr id="3" name="Місце для вертикального тексту 2">
            <a:extLst>
              <a:ext uri="{FF2B5EF4-FFF2-40B4-BE49-F238E27FC236}">
                <a16:creationId xmlns:a16="http://schemas.microsoft.com/office/drawing/2014/main" id="{15505A73-7427-4FFE-A810-102E30DA4F95}"/>
              </a:ext>
            </a:extLst>
          </p:cNvPr>
          <p:cNvSpPr>
            <a:spLocks noGrp="1"/>
          </p:cNvSpPr>
          <p:nvPr>
            <p:ph type="body" orient="vert" idx="1"/>
          </p:nvPr>
        </p:nvSpPr>
        <p:spPr>
          <a:xfrm>
            <a:off x="838200" y="365125"/>
            <a:ext cx="7734300" cy="5811838"/>
          </a:xfrm>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GB"/>
          </a:p>
        </p:txBody>
      </p:sp>
      <p:sp>
        <p:nvSpPr>
          <p:cNvPr id="4" name="Місце для дати 3">
            <a:extLst>
              <a:ext uri="{FF2B5EF4-FFF2-40B4-BE49-F238E27FC236}">
                <a16:creationId xmlns:a16="http://schemas.microsoft.com/office/drawing/2014/main" id="{8500421C-3E46-411C-A958-EFA9A7A186A5}"/>
              </a:ext>
            </a:extLst>
          </p:cNvPr>
          <p:cNvSpPr>
            <a:spLocks noGrp="1"/>
          </p:cNvSpPr>
          <p:nvPr>
            <p:ph type="dt" sz="half" idx="10"/>
          </p:nvPr>
        </p:nvSpPr>
        <p:spPr/>
        <p:txBody>
          <a:bodyPr/>
          <a:lstStyle/>
          <a:p>
            <a:fld id="{1C5C8576-9435-46F7-9494-552F929DFADF}" type="datetimeFigureOut">
              <a:rPr lang="en-GB" smtClean="0"/>
              <a:t>25/02/2026</a:t>
            </a:fld>
            <a:endParaRPr lang="en-GB"/>
          </a:p>
        </p:txBody>
      </p:sp>
      <p:sp>
        <p:nvSpPr>
          <p:cNvPr id="5" name="Місце для нижнього колонтитула 4">
            <a:extLst>
              <a:ext uri="{FF2B5EF4-FFF2-40B4-BE49-F238E27FC236}">
                <a16:creationId xmlns:a16="http://schemas.microsoft.com/office/drawing/2014/main" id="{AEB9C424-056D-403B-8BE5-54ABD67C3BE0}"/>
              </a:ext>
            </a:extLst>
          </p:cNvPr>
          <p:cNvSpPr>
            <a:spLocks noGrp="1"/>
          </p:cNvSpPr>
          <p:nvPr>
            <p:ph type="ftr" sz="quarter" idx="11"/>
          </p:nvPr>
        </p:nvSpPr>
        <p:spPr/>
        <p:txBody>
          <a:bodyPr/>
          <a:lstStyle/>
          <a:p>
            <a:endParaRPr lang="en-GB"/>
          </a:p>
        </p:txBody>
      </p:sp>
      <p:sp>
        <p:nvSpPr>
          <p:cNvPr id="6" name="Місце для номера слайда 5">
            <a:extLst>
              <a:ext uri="{FF2B5EF4-FFF2-40B4-BE49-F238E27FC236}">
                <a16:creationId xmlns:a16="http://schemas.microsoft.com/office/drawing/2014/main" id="{A2E0FB25-9D0E-4A34-B790-D3E39C46F563}"/>
              </a:ext>
            </a:extLst>
          </p:cNvPr>
          <p:cNvSpPr>
            <a:spLocks noGrp="1"/>
          </p:cNvSpPr>
          <p:nvPr>
            <p:ph type="sldNum" sz="quarter" idx="12"/>
          </p:nvPr>
        </p:nvSpPr>
        <p:spPr/>
        <p:txBody>
          <a:bodyPr/>
          <a:lstStyle/>
          <a:p>
            <a:fld id="{E2167FE8-DBCB-4626-B702-84424BA33612}" type="slidenum">
              <a:rPr lang="en-GB" smtClean="0"/>
              <a:t>‹№›</a:t>
            </a:fld>
            <a:endParaRPr lang="en-GB"/>
          </a:p>
        </p:txBody>
      </p:sp>
    </p:spTree>
    <p:extLst>
      <p:ext uri="{BB962C8B-B14F-4D97-AF65-F5344CB8AC3E}">
        <p14:creationId xmlns:p14="http://schemas.microsoft.com/office/powerpoint/2010/main" val="1706368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 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7F3F0"/>
          </a:solidFill>
          <a:ln/>
        </p:spPr>
      </p:sp>
      <p:sp>
        <p:nvSpPr>
          <p:cNvPr id="3" name="Shape 1"/>
          <p:cNvSpPr/>
          <p:nvPr/>
        </p:nvSpPr>
        <p:spPr>
          <a:xfrm>
            <a:off x="0" y="0"/>
            <a:ext cx="12192000" cy="68580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403111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7F3F0"/>
          </a:solidFill>
          <a:ln/>
        </p:spPr>
      </p:sp>
      <p:sp>
        <p:nvSpPr>
          <p:cNvPr id="3" name="Shape 1"/>
          <p:cNvSpPr/>
          <p:nvPr/>
        </p:nvSpPr>
        <p:spPr>
          <a:xfrm>
            <a:off x="0" y="0"/>
            <a:ext cx="12192000" cy="68580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6323270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lide 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7F3F0"/>
          </a:solidFill>
          <a:ln/>
        </p:spPr>
      </p:sp>
      <p:sp>
        <p:nvSpPr>
          <p:cNvPr id="3" name="Shape 1"/>
          <p:cNvSpPr/>
          <p:nvPr/>
        </p:nvSpPr>
        <p:spPr>
          <a:xfrm>
            <a:off x="0" y="0"/>
            <a:ext cx="12192000" cy="68580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062461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7F3F0"/>
          </a:solidFill>
          <a:ln/>
        </p:spPr>
      </p:sp>
      <p:sp>
        <p:nvSpPr>
          <p:cNvPr id="3" name="Shape 1"/>
          <p:cNvSpPr/>
          <p:nvPr/>
        </p:nvSpPr>
        <p:spPr>
          <a:xfrm>
            <a:off x="0" y="0"/>
            <a:ext cx="12192000" cy="68580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5770940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lide 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6F4F4"/>
          </a:solidFill>
          <a:ln/>
        </p:spPr>
      </p:sp>
      <p:sp>
        <p:nvSpPr>
          <p:cNvPr id="3" name="Shape 1"/>
          <p:cNvSpPr/>
          <p:nvPr/>
        </p:nvSpPr>
        <p:spPr>
          <a:xfrm>
            <a:off x="0" y="0"/>
            <a:ext cx="12192000" cy="68580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6987275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lide 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6F4F4"/>
          </a:solidFill>
          <a:ln/>
        </p:spPr>
      </p:sp>
      <p:sp>
        <p:nvSpPr>
          <p:cNvPr id="3" name="Shape 1"/>
          <p:cNvSpPr/>
          <p:nvPr/>
        </p:nvSpPr>
        <p:spPr>
          <a:xfrm>
            <a:off x="0" y="0"/>
            <a:ext cx="12192000" cy="68580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403500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lide 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6F4F4"/>
          </a:solidFill>
          <a:ln/>
        </p:spPr>
      </p:sp>
      <p:sp>
        <p:nvSpPr>
          <p:cNvPr id="3" name="Shape 1"/>
          <p:cNvSpPr/>
          <p:nvPr/>
        </p:nvSpPr>
        <p:spPr>
          <a:xfrm>
            <a:off x="0" y="0"/>
            <a:ext cx="12192000" cy="68580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6722058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lide 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6F4F4"/>
          </a:solidFill>
          <a:ln/>
        </p:spPr>
      </p:sp>
      <p:sp>
        <p:nvSpPr>
          <p:cNvPr id="3" name="Shape 1"/>
          <p:cNvSpPr/>
          <p:nvPr/>
        </p:nvSpPr>
        <p:spPr>
          <a:xfrm>
            <a:off x="0" y="0"/>
            <a:ext cx="12192000" cy="68580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751492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Назва та вмі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31F0E58-994A-4AB7-9702-47643A7EDF63}"/>
              </a:ext>
            </a:extLst>
          </p:cNvPr>
          <p:cNvSpPr>
            <a:spLocks noGrp="1"/>
          </p:cNvSpPr>
          <p:nvPr>
            <p:ph type="title"/>
          </p:nvPr>
        </p:nvSpPr>
        <p:spPr/>
        <p:txBody>
          <a:bodyPr/>
          <a:lstStyle/>
          <a:p>
            <a:r>
              <a:rPr lang="uk-UA"/>
              <a:t>Клацніть, щоб редагувати стиль зразка заголовка</a:t>
            </a:r>
            <a:endParaRPr lang="en-GB"/>
          </a:p>
        </p:txBody>
      </p:sp>
      <p:sp>
        <p:nvSpPr>
          <p:cNvPr id="3" name="Місце для вмісту 2">
            <a:extLst>
              <a:ext uri="{FF2B5EF4-FFF2-40B4-BE49-F238E27FC236}">
                <a16:creationId xmlns:a16="http://schemas.microsoft.com/office/drawing/2014/main" id="{9450F5BB-9BFD-4F09-BBF0-C27870203346}"/>
              </a:ext>
            </a:extLst>
          </p:cNvPr>
          <p:cNvSpPr>
            <a:spLocks noGrp="1"/>
          </p:cNvSpPr>
          <p:nvPr>
            <p:ph idx="1"/>
          </p:nvPr>
        </p:nvSpPr>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GB"/>
          </a:p>
        </p:txBody>
      </p:sp>
      <p:sp>
        <p:nvSpPr>
          <p:cNvPr id="4" name="Місце для дати 3">
            <a:extLst>
              <a:ext uri="{FF2B5EF4-FFF2-40B4-BE49-F238E27FC236}">
                <a16:creationId xmlns:a16="http://schemas.microsoft.com/office/drawing/2014/main" id="{E0A6BAEE-0D92-4A08-BACA-5295A83DBD29}"/>
              </a:ext>
            </a:extLst>
          </p:cNvPr>
          <p:cNvSpPr>
            <a:spLocks noGrp="1"/>
          </p:cNvSpPr>
          <p:nvPr>
            <p:ph type="dt" sz="half" idx="10"/>
          </p:nvPr>
        </p:nvSpPr>
        <p:spPr/>
        <p:txBody>
          <a:bodyPr/>
          <a:lstStyle/>
          <a:p>
            <a:fld id="{1C5C8576-9435-46F7-9494-552F929DFADF}" type="datetimeFigureOut">
              <a:rPr lang="en-GB" smtClean="0"/>
              <a:t>25/02/2026</a:t>
            </a:fld>
            <a:endParaRPr lang="en-GB"/>
          </a:p>
        </p:txBody>
      </p:sp>
      <p:sp>
        <p:nvSpPr>
          <p:cNvPr id="5" name="Місце для нижнього колонтитула 4">
            <a:extLst>
              <a:ext uri="{FF2B5EF4-FFF2-40B4-BE49-F238E27FC236}">
                <a16:creationId xmlns:a16="http://schemas.microsoft.com/office/drawing/2014/main" id="{B61273E7-E7DD-449F-AC10-4397F878570F}"/>
              </a:ext>
            </a:extLst>
          </p:cNvPr>
          <p:cNvSpPr>
            <a:spLocks noGrp="1"/>
          </p:cNvSpPr>
          <p:nvPr>
            <p:ph type="ftr" sz="quarter" idx="11"/>
          </p:nvPr>
        </p:nvSpPr>
        <p:spPr/>
        <p:txBody>
          <a:bodyPr/>
          <a:lstStyle/>
          <a:p>
            <a:endParaRPr lang="en-GB"/>
          </a:p>
        </p:txBody>
      </p:sp>
      <p:sp>
        <p:nvSpPr>
          <p:cNvPr id="6" name="Місце для номера слайда 5">
            <a:extLst>
              <a:ext uri="{FF2B5EF4-FFF2-40B4-BE49-F238E27FC236}">
                <a16:creationId xmlns:a16="http://schemas.microsoft.com/office/drawing/2014/main" id="{17024092-E1F1-422E-BE7B-CAD7F1B4BD40}"/>
              </a:ext>
            </a:extLst>
          </p:cNvPr>
          <p:cNvSpPr>
            <a:spLocks noGrp="1"/>
          </p:cNvSpPr>
          <p:nvPr>
            <p:ph type="sldNum" sz="quarter" idx="12"/>
          </p:nvPr>
        </p:nvSpPr>
        <p:spPr/>
        <p:txBody>
          <a:bodyPr/>
          <a:lstStyle/>
          <a:p>
            <a:fld id="{E2167FE8-DBCB-4626-B702-84424BA33612}" type="slidenum">
              <a:rPr lang="en-GB" smtClean="0"/>
              <a:t>‹№›</a:t>
            </a:fld>
            <a:endParaRPr lang="en-GB"/>
          </a:p>
        </p:txBody>
      </p:sp>
    </p:spTree>
    <p:extLst>
      <p:ext uri="{BB962C8B-B14F-4D97-AF65-F5344CB8AC3E}">
        <p14:creationId xmlns:p14="http://schemas.microsoft.com/office/powerpoint/2010/main" val="36207615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lide 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6F4F4"/>
          </a:solidFill>
          <a:ln/>
        </p:spPr>
      </p:sp>
      <p:sp>
        <p:nvSpPr>
          <p:cNvPr id="3" name="Shape 1"/>
          <p:cNvSpPr/>
          <p:nvPr/>
        </p:nvSpPr>
        <p:spPr>
          <a:xfrm>
            <a:off x="0" y="0"/>
            <a:ext cx="12192000" cy="68580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4081102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Назва розділу">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9BBCA20-BCF4-49C6-8318-CE8E21FA48F5}"/>
              </a:ext>
            </a:extLst>
          </p:cNvPr>
          <p:cNvSpPr>
            <a:spLocks noGrp="1"/>
          </p:cNvSpPr>
          <p:nvPr>
            <p:ph type="title"/>
          </p:nvPr>
        </p:nvSpPr>
        <p:spPr>
          <a:xfrm>
            <a:off x="831850" y="1709738"/>
            <a:ext cx="10515600" cy="2852737"/>
          </a:xfrm>
        </p:spPr>
        <p:txBody>
          <a:bodyPr anchor="b"/>
          <a:lstStyle>
            <a:lvl1pPr>
              <a:defRPr sz="6000"/>
            </a:lvl1pPr>
          </a:lstStyle>
          <a:p>
            <a:r>
              <a:rPr lang="uk-UA"/>
              <a:t>Клацніть, щоб редагувати стиль зразка заголовка</a:t>
            </a:r>
            <a:endParaRPr lang="en-GB"/>
          </a:p>
        </p:txBody>
      </p:sp>
      <p:sp>
        <p:nvSpPr>
          <p:cNvPr id="3" name="Місце для тексту 2">
            <a:extLst>
              <a:ext uri="{FF2B5EF4-FFF2-40B4-BE49-F238E27FC236}">
                <a16:creationId xmlns:a16="http://schemas.microsoft.com/office/drawing/2014/main" id="{31CF469D-F30B-4351-B300-5DB06DF91B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uk-UA"/>
              <a:t>Клацніть, щоб відредагувати стилі зразків тексту</a:t>
            </a:r>
          </a:p>
        </p:txBody>
      </p:sp>
      <p:sp>
        <p:nvSpPr>
          <p:cNvPr id="4" name="Місце для дати 3">
            <a:extLst>
              <a:ext uri="{FF2B5EF4-FFF2-40B4-BE49-F238E27FC236}">
                <a16:creationId xmlns:a16="http://schemas.microsoft.com/office/drawing/2014/main" id="{73AAEF71-6B7C-45D7-A676-E9DAB3A11FFD}"/>
              </a:ext>
            </a:extLst>
          </p:cNvPr>
          <p:cNvSpPr>
            <a:spLocks noGrp="1"/>
          </p:cNvSpPr>
          <p:nvPr>
            <p:ph type="dt" sz="half" idx="10"/>
          </p:nvPr>
        </p:nvSpPr>
        <p:spPr/>
        <p:txBody>
          <a:bodyPr/>
          <a:lstStyle/>
          <a:p>
            <a:fld id="{1C5C8576-9435-46F7-9494-552F929DFADF}" type="datetimeFigureOut">
              <a:rPr lang="en-GB" smtClean="0"/>
              <a:t>25/02/2026</a:t>
            </a:fld>
            <a:endParaRPr lang="en-GB"/>
          </a:p>
        </p:txBody>
      </p:sp>
      <p:sp>
        <p:nvSpPr>
          <p:cNvPr id="5" name="Місце для нижнього колонтитула 4">
            <a:extLst>
              <a:ext uri="{FF2B5EF4-FFF2-40B4-BE49-F238E27FC236}">
                <a16:creationId xmlns:a16="http://schemas.microsoft.com/office/drawing/2014/main" id="{53505AF7-583B-49B2-8DDB-58600C667D7C}"/>
              </a:ext>
            </a:extLst>
          </p:cNvPr>
          <p:cNvSpPr>
            <a:spLocks noGrp="1"/>
          </p:cNvSpPr>
          <p:nvPr>
            <p:ph type="ftr" sz="quarter" idx="11"/>
          </p:nvPr>
        </p:nvSpPr>
        <p:spPr/>
        <p:txBody>
          <a:bodyPr/>
          <a:lstStyle/>
          <a:p>
            <a:endParaRPr lang="en-GB"/>
          </a:p>
        </p:txBody>
      </p:sp>
      <p:sp>
        <p:nvSpPr>
          <p:cNvPr id="6" name="Місце для номера слайда 5">
            <a:extLst>
              <a:ext uri="{FF2B5EF4-FFF2-40B4-BE49-F238E27FC236}">
                <a16:creationId xmlns:a16="http://schemas.microsoft.com/office/drawing/2014/main" id="{9AD15122-131D-4C9F-A74C-CFEC36B51E1F}"/>
              </a:ext>
            </a:extLst>
          </p:cNvPr>
          <p:cNvSpPr>
            <a:spLocks noGrp="1"/>
          </p:cNvSpPr>
          <p:nvPr>
            <p:ph type="sldNum" sz="quarter" idx="12"/>
          </p:nvPr>
        </p:nvSpPr>
        <p:spPr/>
        <p:txBody>
          <a:bodyPr/>
          <a:lstStyle/>
          <a:p>
            <a:fld id="{E2167FE8-DBCB-4626-B702-84424BA33612}" type="slidenum">
              <a:rPr lang="en-GB" smtClean="0"/>
              <a:t>‹№›</a:t>
            </a:fld>
            <a:endParaRPr lang="en-GB"/>
          </a:p>
        </p:txBody>
      </p:sp>
    </p:spTree>
    <p:extLst>
      <p:ext uri="{BB962C8B-B14F-4D97-AF65-F5344CB8AC3E}">
        <p14:creationId xmlns:p14="http://schemas.microsoft.com/office/powerpoint/2010/main" val="2028528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C02302C-E767-4964-A27F-91D5DECCC32B}"/>
              </a:ext>
            </a:extLst>
          </p:cNvPr>
          <p:cNvSpPr>
            <a:spLocks noGrp="1"/>
          </p:cNvSpPr>
          <p:nvPr>
            <p:ph type="title"/>
          </p:nvPr>
        </p:nvSpPr>
        <p:spPr/>
        <p:txBody>
          <a:bodyPr/>
          <a:lstStyle/>
          <a:p>
            <a:r>
              <a:rPr lang="uk-UA"/>
              <a:t>Клацніть, щоб редагувати стиль зразка заголовка</a:t>
            </a:r>
            <a:endParaRPr lang="en-GB"/>
          </a:p>
        </p:txBody>
      </p:sp>
      <p:sp>
        <p:nvSpPr>
          <p:cNvPr id="3" name="Місце для вмісту 2">
            <a:extLst>
              <a:ext uri="{FF2B5EF4-FFF2-40B4-BE49-F238E27FC236}">
                <a16:creationId xmlns:a16="http://schemas.microsoft.com/office/drawing/2014/main" id="{F2CB3C60-D5C8-4B19-8D9A-C7A9C6D7E714}"/>
              </a:ext>
            </a:extLst>
          </p:cNvPr>
          <p:cNvSpPr>
            <a:spLocks noGrp="1"/>
          </p:cNvSpPr>
          <p:nvPr>
            <p:ph sz="half" idx="1"/>
          </p:nvPr>
        </p:nvSpPr>
        <p:spPr>
          <a:xfrm>
            <a:off x="838200" y="1825625"/>
            <a:ext cx="5181600" cy="435133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GB"/>
          </a:p>
        </p:txBody>
      </p:sp>
      <p:sp>
        <p:nvSpPr>
          <p:cNvPr id="4" name="Місце для вмісту 3">
            <a:extLst>
              <a:ext uri="{FF2B5EF4-FFF2-40B4-BE49-F238E27FC236}">
                <a16:creationId xmlns:a16="http://schemas.microsoft.com/office/drawing/2014/main" id="{75A4CA2E-C5F8-4E88-930E-39D5FD3C62B4}"/>
              </a:ext>
            </a:extLst>
          </p:cNvPr>
          <p:cNvSpPr>
            <a:spLocks noGrp="1"/>
          </p:cNvSpPr>
          <p:nvPr>
            <p:ph sz="half" idx="2"/>
          </p:nvPr>
        </p:nvSpPr>
        <p:spPr>
          <a:xfrm>
            <a:off x="6172200" y="1825625"/>
            <a:ext cx="5181600" cy="435133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GB"/>
          </a:p>
        </p:txBody>
      </p:sp>
      <p:sp>
        <p:nvSpPr>
          <p:cNvPr id="5" name="Місце для дати 4">
            <a:extLst>
              <a:ext uri="{FF2B5EF4-FFF2-40B4-BE49-F238E27FC236}">
                <a16:creationId xmlns:a16="http://schemas.microsoft.com/office/drawing/2014/main" id="{E1DC7562-36BF-4C28-8A2F-6B3C2B2AF62E}"/>
              </a:ext>
            </a:extLst>
          </p:cNvPr>
          <p:cNvSpPr>
            <a:spLocks noGrp="1"/>
          </p:cNvSpPr>
          <p:nvPr>
            <p:ph type="dt" sz="half" idx="10"/>
          </p:nvPr>
        </p:nvSpPr>
        <p:spPr/>
        <p:txBody>
          <a:bodyPr/>
          <a:lstStyle/>
          <a:p>
            <a:fld id="{1C5C8576-9435-46F7-9494-552F929DFADF}" type="datetimeFigureOut">
              <a:rPr lang="en-GB" smtClean="0"/>
              <a:t>25/02/2026</a:t>
            </a:fld>
            <a:endParaRPr lang="en-GB"/>
          </a:p>
        </p:txBody>
      </p:sp>
      <p:sp>
        <p:nvSpPr>
          <p:cNvPr id="6" name="Місце для нижнього колонтитула 5">
            <a:extLst>
              <a:ext uri="{FF2B5EF4-FFF2-40B4-BE49-F238E27FC236}">
                <a16:creationId xmlns:a16="http://schemas.microsoft.com/office/drawing/2014/main" id="{96E8BD35-4ECE-404A-9757-273F953B27EB}"/>
              </a:ext>
            </a:extLst>
          </p:cNvPr>
          <p:cNvSpPr>
            <a:spLocks noGrp="1"/>
          </p:cNvSpPr>
          <p:nvPr>
            <p:ph type="ftr" sz="quarter" idx="11"/>
          </p:nvPr>
        </p:nvSpPr>
        <p:spPr/>
        <p:txBody>
          <a:bodyPr/>
          <a:lstStyle/>
          <a:p>
            <a:endParaRPr lang="en-GB"/>
          </a:p>
        </p:txBody>
      </p:sp>
      <p:sp>
        <p:nvSpPr>
          <p:cNvPr id="7" name="Місце для номера слайда 6">
            <a:extLst>
              <a:ext uri="{FF2B5EF4-FFF2-40B4-BE49-F238E27FC236}">
                <a16:creationId xmlns:a16="http://schemas.microsoft.com/office/drawing/2014/main" id="{4562FD09-FE30-4168-8DD0-C332A2D30200}"/>
              </a:ext>
            </a:extLst>
          </p:cNvPr>
          <p:cNvSpPr>
            <a:spLocks noGrp="1"/>
          </p:cNvSpPr>
          <p:nvPr>
            <p:ph type="sldNum" sz="quarter" idx="12"/>
          </p:nvPr>
        </p:nvSpPr>
        <p:spPr/>
        <p:txBody>
          <a:bodyPr/>
          <a:lstStyle/>
          <a:p>
            <a:fld id="{E2167FE8-DBCB-4626-B702-84424BA33612}" type="slidenum">
              <a:rPr lang="en-GB" smtClean="0"/>
              <a:t>‹№›</a:t>
            </a:fld>
            <a:endParaRPr lang="en-GB"/>
          </a:p>
        </p:txBody>
      </p:sp>
    </p:spTree>
    <p:extLst>
      <p:ext uri="{BB962C8B-B14F-4D97-AF65-F5344CB8AC3E}">
        <p14:creationId xmlns:p14="http://schemas.microsoft.com/office/powerpoint/2010/main" val="4105092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236873E-E80A-43F6-995F-A929B7EDC3D5}"/>
              </a:ext>
            </a:extLst>
          </p:cNvPr>
          <p:cNvSpPr>
            <a:spLocks noGrp="1"/>
          </p:cNvSpPr>
          <p:nvPr>
            <p:ph type="title"/>
          </p:nvPr>
        </p:nvSpPr>
        <p:spPr>
          <a:xfrm>
            <a:off x="839788" y="365125"/>
            <a:ext cx="10515600" cy="1325563"/>
          </a:xfrm>
        </p:spPr>
        <p:txBody>
          <a:bodyPr/>
          <a:lstStyle/>
          <a:p>
            <a:r>
              <a:rPr lang="uk-UA"/>
              <a:t>Клацніть, щоб редагувати стиль зразка заголовка</a:t>
            </a:r>
            <a:endParaRPr lang="en-GB"/>
          </a:p>
        </p:txBody>
      </p:sp>
      <p:sp>
        <p:nvSpPr>
          <p:cNvPr id="3" name="Місце для тексту 2">
            <a:extLst>
              <a:ext uri="{FF2B5EF4-FFF2-40B4-BE49-F238E27FC236}">
                <a16:creationId xmlns:a16="http://schemas.microsoft.com/office/drawing/2014/main" id="{A4745994-0112-4B26-BA31-55C3076355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4" name="Місце для вмісту 3">
            <a:extLst>
              <a:ext uri="{FF2B5EF4-FFF2-40B4-BE49-F238E27FC236}">
                <a16:creationId xmlns:a16="http://schemas.microsoft.com/office/drawing/2014/main" id="{3C39209A-5D9E-4D9E-9F96-736E0C67D6EC}"/>
              </a:ext>
            </a:extLst>
          </p:cNvPr>
          <p:cNvSpPr>
            <a:spLocks noGrp="1"/>
          </p:cNvSpPr>
          <p:nvPr>
            <p:ph sz="half" idx="2"/>
          </p:nvPr>
        </p:nvSpPr>
        <p:spPr>
          <a:xfrm>
            <a:off x="839788" y="2505075"/>
            <a:ext cx="5157787" cy="368458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GB"/>
          </a:p>
        </p:txBody>
      </p:sp>
      <p:sp>
        <p:nvSpPr>
          <p:cNvPr id="5" name="Місце для тексту 4">
            <a:extLst>
              <a:ext uri="{FF2B5EF4-FFF2-40B4-BE49-F238E27FC236}">
                <a16:creationId xmlns:a16="http://schemas.microsoft.com/office/drawing/2014/main" id="{C09F905C-F717-4915-B0E0-C9B1CA9342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6" name="Місце для вмісту 5">
            <a:extLst>
              <a:ext uri="{FF2B5EF4-FFF2-40B4-BE49-F238E27FC236}">
                <a16:creationId xmlns:a16="http://schemas.microsoft.com/office/drawing/2014/main" id="{3A1D0E2A-554D-4F76-8356-37066D5C6C2B}"/>
              </a:ext>
            </a:extLst>
          </p:cNvPr>
          <p:cNvSpPr>
            <a:spLocks noGrp="1"/>
          </p:cNvSpPr>
          <p:nvPr>
            <p:ph sz="quarter" idx="4"/>
          </p:nvPr>
        </p:nvSpPr>
        <p:spPr>
          <a:xfrm>
            <a:off x="6172200" y="2505075"/>
            <a:ext cx="5183188" cy="368458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GB"/>
          </a:p>
        </p:txBody>
      </p:sp>
      <p:sp>
        <p:nvSpPr>
          <p:cNvPr id="7" name="Місце для дати 6">
            <a:extLst>
              <a:ext uri="{FF2B5EF4-FFF2-40B4-BE49-F238E27FC236}">
                <a16:creationId xmlns:a16="http://schemas.microsoft.com/office/drawing/2014/main" id="{C9DD98B2-BC69-455A-853B-76D893A7417C}"/>
              </a:ext>
            </a:extLst>
          </p:cNvPr>
          <p:cNvSpPr>
            <a:spLocks noGrp="1"/>
          </p:cNvSpPr>
          <p:nvPr>
            <p:ph type="dt" sz="half" idx="10"/>
          </p:nvPr>
        </p:nvSpPr>
        <p:spPr/>
        <p:txBody>
          <a:bodyPr/>
          <a:lstStyle/>
          <a:p>
            <a:fld id="{1C5C8576-9435-46F7-9494-552F929DFADF}" type="datetimeFigureOut">
              <a:rPr lang="en-GB" smtClean="0"/>
              <a:t>25/02/2026</a:t>
            </a:fld>
            <a:endParaRPr lang="en-GB"/>
          </a:p>
        </p:txBody>
      </p:sp>
      <p:sp>
        <p:nvSpPr>
          <p:cNvPr id="8" name="Місце для нижнього колонтитула 7">
            <a:extLst>
              <a:ext uri="{FF2B5EF4-FFF2-40B4-BE49-F238E27FC236}">
                <a16:creationId xmlns:a16="http://schemas.microsoft.com/office/drawing/2014/main" id="{902F0471-269F-4DE3-A681-AFD606B82D83}"/>
              </a:ext>
            </a:extLst>
          </p:cNvPr>
          <p:cNvSpPr>
            <a:spLocks noGrp="1"/>
          </p:cNvSpPr>
          <p:nvPr>
            <p:ph type="ftr" sz="quarter" idx="11"/>
          </p:nvPr>
        </p:nvSpPr>
        <p:spPr/>
        <p:txBody>
          <a:bodyPr/>
          <a:lstStyle/>
          <a:p>
            <a:endParaRPr lang="en-GB"/>
          </a:p>
        </p:txBody>
      </p:sp>
      <p:sp>
        <p:nvSpPr>
          <p:cNvPr id="9" name="Місце для номера слайда 8">
            <a:extLst>
              <a:ext uri="{FF2B5EF4-FFF2-40B4-BE49-F238E27FC236}">
                <a16:creationId xmlns:a16="http://schemas.microsoft.com/office/drawing/2014/main" id="{FCE52000-7376-40DD-BA77-033572D52517}"/>
              </a:ext>
            </a:extLst>
          </p:cNvPr>
          <p:cNvSpPr>
            <a:spLocks noGrp="1"/>
          </p:cNvSpPr>
          <p:nvPr>
            <p:ph type="sldNum" sz="quarter" idx="12"/>
          </p:nvPr>
        </p:nvSpPr>
        <p:spPr/>
        <p:txBody>
          <a:bodyPr/>
          <a:lstStyle/>
          <a:p>
            <a:fld id="{E2167FE8-DBCB-4626-B702-84424BA33612}" type="slidenum">
              <a:rPr lang="en-GB" smtClean="0"/>
              <a:t>‹№›</a:t>
            </a:fld>
            <a:endParaRPr lang="en-GB"/>
          </a:p>
        </p:txBody>
      </p:sp>
    </p:spTree>
    <p:extLst>
      <p:ext uri="{BB962C8B-B14F-4D97-AF65-F5344CB8AC3E}">
        <p14:creationId xmlns:p14="http://schemas.microsoft.com/office/powerpoint/2010/main" val="3024406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2BBE72D-2E5B-4FD3-B5C9-AC102F324A43}"/>
              </a:ext>
            </a:extLst>
          </p:cNvPr>
          <p:cNvSpPr>
            <a:spLocks noGrp="1"/>
          </p:cNvSpPr>
          <p:nvPr>
            <p:ph type="title"/>
          </p:nvPr>
        </p:nvSpPr>
        <p:spPr/>
        <p:txBody>
          <a:bodyPr/>
          <a:lstStyle/>
          <a:p>
            <a:r>
              <a:rPr lang="uk-UA"/>
              <a:t>Клацніть, щоб редагувати стиль зразка заголовка</a:t>
            </a:r>
            <a:endParaRPr lang="en-GB"/>
          </a:p>
        </p:txBody>
      </p:sp>
      <p:sp>
        <p:nvSpPr>
          <p:cNvPr id="3" name="Місце для дати 2">
            <a:extLst>
              <a:ext uri="{FF2B5EF4-FFF2-40B4-BE49-F238E27FC236}">
                <a16:creationId xmlns:a16="http://schemas.microsoft.com/office/drawing/2014/main" id="{54481852-7612-4DBF-810A-37EEBA730CCE}"/>
              </a:ext>
            </a:extLst>
          </p:cNvPr>
          <p:cNvSpPr>
            <a:spLocks noGrp="1"/>
          </p:cNvSpPr>
          <p:nvPr>
            <p:ph type="dt" sz="half" idx="10"/>
          </p:nvPr>
        </p:nvSpPr>
        <p:spPr/>
        <p:txBody>
          <a:bodyPr/>
          <a:lstStyle/>
          <a:p>
            <a:fld id="{1C5C8576-9435-46F7-9494-552F929DFADF}" type="datetimeFigureOut">
              <a:rPr lang="en-GB" smtClean="0"/>
              <a:t>25/02/2026</a:t>
            </a:fld>
            <a:endParaRPr lang="en-GB"/>
          </a:p>
        </p:txBody>
      </p:sp>
      <p:sp>
        <p:nvSpPr>
          <p:cNvPr id="4" name="Місце для нижнього колонтитула 3">
            <a:extLst>
              <a:ext uri="{FF2B5EF4-FFF2-40B4-BE49-F238E27FC236}">
                <a16:creationId xmlns:a16="http://schemas.microsoft.com/office/drawing/2014/main" id="{F46251B7-1EB7-465E-BC9C-100B63251BC8}"/>
              </a:ext>
            </a:extLst>
          </p:cNvPr>
          <p:cNvSpPr>
            <a:spLocks noGrp="1"/>
          </p:cNvSpPr>
          <p:nvPr>
            <p:ph type="ftr" sz="quarter" idx="11"/>
          </p:nvPr>
        </p:nvSpPr>
        <p:spPr/>
        <p:txBody>
          <a:bodyPr/>
          <a:lstStyle/>
          <a:p>
            <a:endParaRPr lang="en-GB"/>
          </a:p>
        </p:txBody>
      </p:sp>
      <p:sp>
        <p:nvSpPr>
          <p:cNvPr id="5" name="Місце для номера слайда 4">
            <a:extLst>
              <a:ext uri="{FF2B5EF4-FFF2-40B4-BE49-F238E27FC236}">
                <a16:creationId xmlns:a16="http://schemas.microsoft.com/office/drawing/2014/main" id="{C90FA2EA-A566-4BFB-BD30-46CB058629AD}"/>
              </a:ext>
            </a:extLst>
          </p:cNvPr>
          <p:cNvSpPr>
            <a:spLocks noGrp="1"/>
          </p:cNvSpPr>
          <p:nvPr>
            <p:ph type="sldNum" sz="quarter" idx="12"/>
          </p:nvPr>
        </p:nvSpPr>
        <p:spPr/>
        <p:txBody>
          <a:bodyPr/>
          <a:lstStyle/>
          <a:p>
            <a:fld id="{E2167FE8-DBCB-4626-B702-84424BA33612}" type="slidenum">
              <a:rPr lang="en-GB" smtClean="0"/>
              <a:t>‹№›</a:t>
            </a:fld>
            <a:endParaRPr lang="en-GB"/>
          </a:p>
        </p:txBody>
      </p:sp>
    </p:spTree>
    <p:extLst>
      <p:ext uri="{BB962C8B-B14F-4D97-AF65-F5344CB8AC3E}">
        <p14:creationId xmlns:p14="http://schemas.microsoft.com/office/powerpoint/2010/main" val="1741486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a:extLst>
              <a:ext uri="{FF2B5EF4-FFF2-40B4-BE49-F238E27FC236}">
                <a16:creationId xmlns:a16="http://schemas.microsoft.com/office/drawing/2014/main" id="{B1FCF638-8C6A-4B37-9F87-E8D1B0A31597}"/>
              </a:ext>
            </a:extLst>
          </p:cNvPr>
          <p:cNvSpPr>
            <a:spLocks noGrp="1"/>
          </p:cNvSpPr>
          <p:nvPr>
            <p:ph type="dt" sz="half" idx="10"/>
          </p:nvPr>
        </p:nvSpPr>
        <p:spPr/>
        <p:txBody>
          <a:bodyPr/>
          <a:lstStyle/>
          <a:p>
            <a:fld id="{1C5C8576-9435-46F7-9494-552F929DFADF}" type="datetimeFigureOut">
              <a:rPr lang="en-GB" smtClean="0"/>
              <a:t>25/02/2026</a:t>
            </a:fld>
            <a:endParaRPr lang="en-GB"/>
          </a:p>
        </p:txBody>
      </p:sp>
      <p:sp>
        <p:nvSpPr>
          <p:cNvPr id="3" name="Місце для нижнього колонтитула 2">
            <a:extLst>
              <a:ext uri="{FF2B5EF4-FFF2-40B4-BE49-F238E27FC236}">
                <a16:creationId xmlns:a16="http://schemas.microsoft.com/office/drawing/2014/main" id="{2E1BBCFF-131B-4FA4-999E-9501BE8E2EE2}"/>
              </a:ext>
            </a:extLst>
          </p:cNvPr>
          <p:cNvSpPr>
            <a:spLocks noGrp="1"/>
          </p:cNvSpPr>
          <p:nvPr>
            <p:ph type="ftr" sz="quarter" idx="11"/>
          </p:nvPr>
        </p:nvSpPr>
        <p:spPr/>
        <p:txBody>
          <a:bodyPr/>
          <a:lstStyle/>
          <a:p>
            <a:endParaRPr lang="en-GB"/>
          </a:p>
        </p:txBody>
      </p:sp>
      <p:sp>
        <p:nvSpPr>
          <p:cNvPr id="4" name="Місце для номера слайда 3">
            <a:extLst>
              <a:ext uri="{FF2B5EF4-FFF2-40B4-BE49-F238E27FC236}">
                <a16:creationId xmlns:a16="http://schemas.microsoft.com/office/drawing/2014/main" id="{73BF4D07-F5EC-4662-88CA-9183CF30A26E}"/>
              </a:ext>
            </a:extLst>
          </p:cNvPr>
          <p:cNvSpPr>
            <a:spLocks noGrp="1"/>
          </p:cNvSpPr>
          <p:nvPr>
            <p:ph type="sldNum" sz="quarter" idx="12"/>
          </p:nvPr>
        </p:nvSpPr>
        <p:spPr/>
        <p:txBody>
          <a:bodyPr/>
          <a:lstStyle/>
          <a:p>
            <a:fld id="{E2167FE8-DBCB-4626-B702-84424BA33612}" type="slidenum">
              <a:rPr lang="en-GB" smtClean="0"/>
              <a:t>‹№›</a:t>
            </a:fld>
            <a:endParaRPr lang="en-GB"/>
          </a:p>
        </p:txBody>
      </p:sp>
    </p:spTree>
    <p:extLst>
      <p:ext uri="{BB962C8B-B14F-4D97-AF65-F5344CB8AC3E}">
        <p14:creationId xmlns:p14="http://schemas.microsoft.com/office/powerpoint/2010/main" val="2468540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 підпис">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B0A9F73-BAA3-42AF-AB8C-9DAF7E4A1388}"/>
              </a:ext>
            </a:extLst>
          </p:cNvPr>
          <p:cNvSpPr>
            <a:spLocks noGrp="1"/>
          </p:cNvSpPr>
          <p:nvPr>
            <p:ph type="title"/>
          </p:nvPr>
        </p:nvSpPr>
        <p:spPr>
          <a:xfrm>
            <a:off x="839788" y="457200"/>
            <a:ext cx="3932237" cy="1600200"/>
          </a:xfrm>
        </p:spPr>
        <p:txBody>
          <a:bodyPr anchor="b"/>
          <a:lstStyle>
            <a:lvl1pPr>
              <a:defRPr sz="3200"/>
            </a:lvl1pPr>
          </a:lstStyle>
          <a:p>
            <a:r>
              <a:rPr lang="uk-UA"/>
              <a:t>Клацніть, щоб редагувати стиль зразка заголовка</a:t>
            </a:r>
            <a:endParaRPr lang="en-GB"/>
          </a:p>
        </p:txBody>
      </p:sp>
      <p:sp>
        <p:nvSpPr>
          <p:cNvPr id="3" name="Місце для вмісту 2">
            <a:extLst>
              <a:ext uri="{FF2B5EF4-FFF2-40B4-BE49-F238E27FC236}">
                <a16:creationId xmlns:a16="http://schemas.microsoft.com/office/drawing/2014/main" id="{4AA42B9C-658B-4120-B616-9DAF2325BD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GB"/>
          </a:p>
        </p:txBody>
      </p:sp>
      <p:sp>
        <p:nvSpPr>
          <p:cNvPr id="4" name="Місце для тексту 3">
            <a:extLst>
              <a:ext uri="{FF2B5EF4-FFF2-40B4-BE49-F238E27FC236}">
                <a16:creationId xmlns:a16="http://schemas.microsoft.com/office/drawing/2014/main" id="{8D782F75-5E2D-4093-9A56-6567C8FF34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Місце для дати 4">
            <a:extLst>
              <a:ext uri="{FF2B5EF4-FFF2-40B4-BE49-F238E27FC236}">
                <a16:creationId xmlns:a16="http://schemas.microsoft.com/office/drawing/2014/main" id="{41CF7404-FBCB-4B5A-9141-E7E4E3F48023}"/>
              </a:ext>
            </a:extLst>
          </p:cNvPr>
          <p:cNvSpPr>
            <a:spLocks noGrp="1"/>
          </p:cNvSpPr>
          <p:nvPr>
            <p:ph type="dt" sz="half" idx="10"/>
          </p:nvPr>
        </p:nvSpPr>
        <p:spPr/>
        <p:txBody>
          <a:bodyPr/>
          <a:lstStyle/>
          <a:p>
            <a:fld id="{1C5C8576-9435-46F7-9494-552F929DFADF}" type="datetimeFigureOut">
              <a:rPr lang="en-GB" smtClean="0"/>
              <a:t>25/02/2026</a:t>
            </a:fld>
            <a:endParaRPr lang="en-GB"/>
          </a:p>
        </p:txBody>
      </p:sp>
      <p:sp>
        <p:nvSpPr>
          <p:cNvPr id="6" name="Місце для нижнього колонтитула 5">
            <a:extLst>
              <a:ext uri="{FF2B5EF4-FFF2-40B4-BE49-F238E27FC236}">
                <a16:creationId xmlns:a16="http://schemas.microsoft.com/office/drawing/2014/main" id="{919555C2-1432-4A85-B898-566B93213BFC}"/>
              </a:ext>
            </a:extLst>
          </p:cNvPr>
          <p:cNvSpPr>
            <a:spLocks noGrp="1"/>
          </p:cNvSpPr>
          <p:nvPr>
            <p:ph type="ftr" sz="quarter" idx="11"/>
          </p:nvPr>
        </p:nvSpPr>
        <p:spPr/>
        <p:txBody>
          <a:bodyPr/>
          <a:lstStyle/>
          <a:p>
            <a:endParaRPr lang="en-GB"/>
          </a:p>
        </p:txBody>
      </p:sp>
      <p:sp>
        <p:nvSpPr>
          <p:cNvPr id="7" name="Місце для номера слайда 6">
            <a:extLst>
              <a:ext uri="{FF2B5EF4-FFF2-40B4-BE49-F238E27FC236}">
                <a16:creationId xmlns:a16="http://schemas.microsoft.com/office/drawing/2014/main" id="{63AFC2D9-ACB0-41A1-B391-465BF2C9DAEC}"/>
              </a:ext>
            </a:extLst>
          </p:cNvPr>
          <p:cNvSpPr>
            <a:spLocks noGrp="1"/>
          </p:cNvSpPr>
          <p:nvPr>
            <p:ph type="sldNum" sz="quarter" idx="12"/>
          </p:nvPr>
        </p:nvSpPr>
        <p:spPr/>
        <p:txBody>
          <a:bodyPr/>
          <a:lstStyle/>
          <a:p>
            <a:fld id="{E2167FE8-DBCB-4626-B702-84424BA33612}" type="slidenum">
              <a:rPr lang="en-GB" smtClean="0"/>
              <a:t>‹№›</a:t>
            </a:fld>
            <a:endParaRPr lang="en-GB"/>
          </a:p>
        </p:txBody>
      </p:sp>
    </p:spTree>
    <p:extLst>
      <p:ext uri="{BB962C8B-B14F-4D97-AF65-F5344CB8AC3E}">
        <p14:creationId xmlns:p14="http://schemas.microsoft.com/office/powerpoint/2010/main" val="841784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і підпис">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6DB4B49-366B-4FD5-84AC-3AEB33AE2D62}"/>
              </a:ext>
            </a:extLst>
          </p:cNvPr>
          <p:cNvSpPr>
            <a:spLocks noGrp="1"/>
          </p:cNvSpPr>
          <p:nvPr>
            <p:ph type="title"/>
          </p:nvPr>
        </p:nvSpPr>
        <p:spPr>
          <a:xfrm>
            <a:off x="839788" y="457200"/>
            <a:ext cx="3932237" cy="1600200"/>
          </a:xfrm>
        </p:spPr>
        <p:txBody>
          <a:bodyPr anchor="b"/>
          <a:lstStyle>
            <a:lvl1pPr>
              <a:defRPr sz="3200"/>
            </a:lvl1pPr>
          </a:lstStyle>
          <a:p>
            <a:r>
              <a:rPr lang="uk-UA"/>
              <a:t>Клацніть, щоб редагувати стиль зразка заголовка</a:t>
            </a:r>
            <a:endParaRPr lang="en-GB"/>
          </a:p>
        </p:txBody>
      </p:sp>
      <p:sp>
        <p:nvSpPr>
          <p:cNvPr id="3" name="Місце для зображення 2">
            <a:extLst>
              <a:ext uri="{FF2B5EF4-FFF2-40B4-BE49-F238E27FC236}">
                <a16:creationId xmlns:a16="http://schemas.microsoft.com/office/drawing/2014/main" id="{9DB69177-3D15-4B86-8CE8-DF667264D8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Місце для тексту 3">
            <a:extLst>
              <a:ext uri="{FF2B5EF4-FFF2-40B4-BE49-F238E27FC236}">
                <a16:creationId xmlns:a16="http://schemas.microsoft.com/office/drawing/2014/main" id="{F11CFC3E-A651-4734-805E-3205F55FC7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Місце для дати 4">
            <a:extLst>
              <a:ext uri="{FF2B5EF4-FFF2-40B4-BE49-F238E27FC236}">
                <a16:creationId xmlns:a16="http://schemas.microsoft.com/office/drawing/2014/main" id="{B6D409E1-9CE2-488D-9CDD-6CE51F85E338}"/>
              </a:ext>
            </a:extLst>
          </p:cNvPr>
          <p:cNvSpPr>
            <a:spLocks noGrp="1"/>
          </p:cNvSpPr>
          <p:nvPr>
            <p:ph type="dt" sz="half" idx="10"/>
          </p:nvPr>
        </p:nvSpPr>
        <p:spPr/>
        <p:txBody>
          <a:bodyPr/>
          <a:lstStyle/>
          <a:p>
            <a:fld id="{1C5C8576-9435-46F7-9494-552F929DFADF}" type="datetimeFigureOut">
              <a:rPr lang="en-GB" smtClean="0"/>
              <a:t>25/02/2026</a:t>
            </a:fld>
            <a:endParaRPr lang="en-GB"/>
          </a:p>
        </p:txBody>
      </p:sp>
      <p:sp>
        <p:nvSpPr>
          <p:cNvPr id="6" name="Місце для нижнього колонтитула 5">
            <a:extLst>
              <a:ext uri="{FF2B5EF4-FFF2-40B4-BE49-F238E27FC236}">
                <a16:creationId xmlns:a16="http://schemas.microsoft.com/office/drawing/2014/main" id="{36E43EEE-127C-4DC7-83C9-CFBA3E8E9994}"/>
              </a:ext>
            </a:extLst>
          </p:cNvPr>
          <p:cNvSpPr>
            <a:spLocks noGrp="1"/>
          </p:cNvSpPr>
          <p:nvPr>
            <p:ph type="ftr" sz="quarter" idx="11"/>
          </p:nvPr>
        </p:nvSpPr>
        <p:spPr/>
        <p:txBody>
          <a:bodyPr/>
          <a:lstStyle/>
          <a:p>
            <a:endParaRPr lang="en-GB"/>
          </a:p>
        </p:txBody>
      </p:sp>
      <p:sp>
        <p:nvSpPr>
          <p:cNvPr id="7" name="Місце для номера слайда 6">
            <a:extLst>
              <a:ext uri="{FF2B5EF4-FFF2-40B4-BE49-F238E27FC236}">
                <a16:creationId xmlns:a16="http://schemas.microsoft.com/office/drawing/2014/main" id="{660910AC-6233-4D07-95C8-10C6E664DEE1}"/>
              </a:ext>
            </a:extLst>
          </p:cNvPr>
          <p:cNvSpPr>
            <a:spLocks noGrp="1"/>
          </p:cNvSpPr>
          <p:nvPr>
            <p:ph type="sldNum" sz="quarter" idx="12"/>
          </p:nvPr>
        </p:nvSpPr>
        <p:spPr/>
        <p:txBody>
          <a:bodyPr/>
          <a:lstStyle/>
          <a:p>
            <a:fld id="{E2167FE8-DBCB-4626-B702-84424BA33612}" type="slidenum">
              <a:rPr lang="en-GB" smtClean="0"/>
              <a:t>‹№›</a:t>
            </a:fld>
            <a:endParaRPr lang="en-GB"/>
          </a:p>
        </p:txBody>
      </p:sp>
    </p:spTree>
    <p:extLst>
      <p:ext uri="{BB962C8B-B14F-4D97-AF65-F5344CB8AC3E}">
        <p14:creationId xmlns:p14="http://schemas.microsoft.com/office/powerpoint/2010/main" val="3268217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заголовка 1">
            <a:extLst>
              <a:ext uri="{FF2B5EF4-FFF2-40B4-BE49-F238E27FC236}">
                <a16:creationId xmlns:a16="http://schemas.microsoft.com/office/drawing/2014/main" id="{476BB2FE-BCDD-4EEF-925C-0BE0A87716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uk-UA"/>
              <a:t>Клацніть, щоб редагувати стиль зразка заголовка</a:t>
            </a:r>
            <a:endParaRPr lang="en-GB"/>
          </a:p>
        </p:txBody>
      </p:sp>
      <p:sp>
        <p:nvSpPr>
          <p:cNvPr id="3" name="Місце для тексту 2">
            <a:extLst>
              <a:ext uri="{FF2B5EF4-FFF2-40B4-BE49-F238E27FC236}">
                <a16:creationId xmlns:a16="http://schemas.microsoft.com/office/drawing/2014/main" id="{DEC9A3D8-1615-4D9B-B0A0-891A53E45B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GB"/>
          </a:p>
        </p:txBody>
      </p:sp>
      <p:sp>
        <p:nvSpPr>
          <p:cNvPr id="4" name="Місце для дати 3">
            <a:extLst>
              <a:ext uri="{FF2B5EF4-FFF2-40B4-BE49-F238E27FC236}">
                <a16:creationId xmlns:a16="http://schemas.microsoft.com/office/drawing/2014/main" id="{930CCF07-4713-40D9-A722-D4AEC14C0E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5C8576-9435-46F7-9494-552F929DFADF}" type="datetimeFigureOut">
              <a:rPr lang="en-GB" smtClean="0"/>
              <a:t>25/02/2026</a:t>
            </a:fld>
            <a:endParaRPr lang="en-GB"/>
          </a:p>
        </p:txBody>
      </p:sp>
      <p:sp>
        <p:nvSpPr>
          <p:cNvPr id="5" name="Місце для нижнього колонтитула 4">
            <a:extLst>
              <a:ext uri="{FF2B5EF4-FFF2-40B4-BE49-F238E27FC236}">
                <a16:creationId xmlns:a16="http://schemas.microsoft.com/office/drawing/2014/main" id="{765280FF-93DB-4E96-8A41-2E04F90AE5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Місце для номера слайда 5">
            <a:extLst>
              <a:ext uri="{FF2B5EF4-FFF2-40B4-BE49-F238E27FC236}">
                <a16:creationId xmlns:a16="http://schemas.microsoft.com/office/drawing/2014/main" id="{68E75FA2-D5DD-4BBB-A46D-7599F390A5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167FE8-DBCB-4626-B702-84424BA33612}" type="slidenum">
              <a:rPr lang="en-GB" smtClean="0"/>
              <a:t>‹№›</a:t>
            </a:fld>
            <a:endParaRPr lang="en-GB"/>
          </a:p>
        </p:txBody>
      </p:sp>
    </p:spTree>
    <p:extLst>
      <p:ext uri="{BB962C8B-B14F-4D97-AF65-F5344CB8AC3E}">
        <p14:creationId xmlns:p14="http://schemas.microsoft.com/office/powerpoint/2010/main" val="13801479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3.png"/><Relationship Id="rId7"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3.png"/><Relationship Id="rId7"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1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19.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0.xml"/><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6.xml"/><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3.png"/><Relationship Id="rId7" Type="http://schemas.openxmlformats.org/officeDocument/2006/relationships/image" Target="../media/image80.png"/><Relationship Id="rId2" Type="http://schemas.openxmlformats.org/officeDocument/2006/relationships/notesSlide" Target="../notesSlides/notesSlide34.xml"/><Relationship Id="rId1" Type="http://schemas.openxmlformats.org/officeDocument/2006/relationships/slideLayout" Target="../slideLayouts/slideLayout15.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16.xml"/><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83.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7.pn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1.png"/><Relationship Id="rId2" Type="http://schemas.openxmlformats.org/officeDocument/2006/relationships/notesSlide" Target="../notesSlides/notesSlide38.xml"/><Relationship Id="rId1" Type="http://schemas.openxmlformats.org/officeDocument/2006/relationships/slideLayout" Target="../slideLayouts/slideLayout14.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5.png"/><Relationship Id="rId2" Type="http://schemas.openxmlformats.org/officeDocument/2006/relationships/notesSlide" Target="../notesSlides/notesSlide39.xml"/><Relationship Id="rId1" Type="http://schemas.openxmlformats.org/officeDocument/2006/relationships/slideLayout" Target="../slideLayouts/slideLayout15.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18.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4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5.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3.png"/><Relationship Id="rId7" Type="http://schemas.openxmlformats.org/officeDocument/2006/relationships/image" Target="../media/image107.png"/><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2.png"/><Relationship Id="rId2" Type="http://schemas.openxmlformats.org/officeDocument/2006/relationships/notesSlide" Target="../notesSlides/notesSlide46.xml"/><Relationship Id="rId1" Type="http://schemas.openxmlformats.org/officeDocument/2006/relationships/slideLayout" Target="../slideLayouts/slideLayout15.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4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openxmlformats.org/officeDocument/2006/relationships/image" Target="../media/image114.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13.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17.xml"/><Relationship Id="rId4" Type="http://schemas.openxmlformats.org/officeDocument/2006/relationships/image" Target="../media/image118.png"/></Relationships>
</file>

<file path=ppt/slides/_rels/slide53.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3.png"/><Relationship Id="rId7" Type="http://schemas.openxmlformats.org/officeDocument/2006/relationships/image" Target="../media/image122.png"/><Relationship Id="rId2" Type="http://schemas.openxmlformats.org/officeDocument/2006/relationships/notesSlide" Target="../notesSlides/notesSlide52.xml"/><Relationship Id="rId1" Type="http://schemas.openxmlformats.org/officeDocument/2006/relationships/slideLayout" Target="../slideLayouts/slideLayout15.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54.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3.png"/><Relationship Id="rId7" Type="http://schemas.openxmlformats.org/officeDocument/2006/relationships/image" Target="../media/image127.png"/><Relationship Id="rId2" Type="http://schemas.openxmlformats.org/officeDocument/2006/relationships/notesSlide" Target="../notesSlides/notesSlide53.xml"/><Relationship Id="rId1" Type="http://schemas.openxmlformats.org/officeDocument/2006/relationships/slideLayout" Target="../slideLayouts/slideLayout17.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18.xml"/><Relationship Id="rId4" Type="http://schemas.openxmlformats.org/officeDocument/2006/relationships/image" Target="../media/image129.pn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12.xml"/><Relationship Id="rId6" Type="http://schemas.openxmlformats.org/officeDocument/2006/relationships/image" Target="../media/image131.png"/><Relationship Id="rId5" Type="http://schemas.openxmlformats.org/officeDocument/2006/relationships/image" Target="../media/image91.png"/><Relationship Id="rId4" Type="http://schemas.openxmlformats.org/officeDocument/2006/relationships/image" Target="../media/image130.pn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5.png"/><Relationship Id="rId2" Type="http://schemas.openxmlformats.org/officeDocument/2006/relationships/notesSlide" Target="../notesSlides/notesSlide59.xml"/><Relationship Id="rId1" Type="http://schemas.openxmlformats.org/officeDocument/2006/relationships/slideLayout" Target="../slideLayouts/slideLayout15.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17.xml"/><Relationship Id="rId4" Type="http://schemas.openxmlformats.org/officeDocument/2006/relationships/image" Target="../media/image136.pn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1.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3.xml"/><Relationship Id="rId1" Type="http://schemas.openxmlformats.org/officeDocument/2006/relationships/slideLayout" Target="../slideLayouts/slideLayout13.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65.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3.png"/><Relationship Id="rId7" Type="http://schemas.openxmlformats.org/officeDocument/2006/relationships/image" Target="../media/image143.png"/><Relationship Id="rId2" Type="http://schemas.openxmlformats.org/officeDocument/2006/relationships/notesSlide" Target="../notesSlides/notesSlide64.xml"/><Relationship Id="rId1" Type="http://schemas.openxmlformats.org/officeDocument/2006/relationships/slideLayout" Target="../slideLayouts/slideLayout14.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5.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6.xml"/><Relationship Id="rId1" Type="http://schemas.openxmlformats.org/officeDocument/2006/relationships/slideLayout" Target="../slideLayouts/slideLayout17.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1.png"/><Relationship Id="rId2" Type="http://schemas.openxmlformats.org/officeDocument/2006/relationships/notesSlide" Target="../notesSlides/notesSlide67.xml"/><Relationship Id="rId1" Type="http://schemas.openxmlformats.org/officeDocument/2006/relationships/slideLayout" Target="../slideLayouts/slideLayout18.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8.xml"/><Relationship Id="rId1" Type="http://schemas.openxmlformats.org/officeDocument/2006/relationships/slideLayout" Target="../slideLayouts/slideLayout19.xml"/><Relationship Id="rId4" Type="http://schemas.openxmlformats.org/officeDocument/2006/relationships/image" Target="../media/image15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9.xml"/><Relationship Id="rId1" Type="http://schemas.openxmlformats.org/officeDocument/2006/relationships/slideLayout" Target="../slideLayouts/slideLayout16.xml"/><Relationship Id="rId4" Type="http://schemas.openxmlformats.org/officeDocument/2006/relationships/image" Target="../media/image153.png"/></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3.xml"/><Relationship Id="rId1" Type="http://schemas.openxmlformats.org/officeDocument/2006/relationships/slideLayout" Target="../slideLayouts/slideLayout15.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4.xml"/><Relationship Id="rId1" Type="http://schemas.openxmlformats.org/officeDocument/2006/relationships/slideLayout" Target="../slideLayouts/slideLayout16.xml"/><Relationship Id="rId4" Type="http://schemas.openxmlformats.org/officeDocument/2006/relationships/image" Target="../media/image157.png"/></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3.png"/><Relationship Id="rId7" Type="http://schemas.openxmlformats.org/officeDocument/2006/relationships/image" Target="../media/image161.png"/><Relationship Id="rId2" Type="http://schemas.openxmlformats.org/officeDocument/2006/relationships/notesSlide" Target="../notesSlides/notesSlide76.xml"/><Relationship Id="rId1" Type="http://schemas.openxmlformats.org/officeDocument/2006/relationships/slideLayout" Target="../slideLayouts/slideLayout13.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Зображення, що містить картина, хмара, текст, постер&#10;&#10;Вміст на основі ШІ може бути неправильним.">
            <a:extLst>
              <a:ext uri="{FF2B5EF4-FFF2-40B4-BE49-F238E27FC236}">
                <a16:creationId xmlns:a16="http://schemas.microsoft.com/office/drawing/2014/main" id="{B1DF9A01-E176-A9C4-D4C4-87E7DBF07C37}"/>
              </a:ext>
            </a:extLst>
          </p:cNvPr>
          <p:cNvPicPr>
            <a:picLocks noChangeAspect="1"/>
          </p:cNvPicPr>
          <p:nvPr/>
        </p:nvPicPr>
        <p:blipFill>
          <a:blip r:embed="rId2">
            <a:extLst>
              <a:ext uri="{28A0092B-C50C-407E-A947-70E740481C1C}">
                <a14:useLocalDpi xmlns:a14="http://schemas.microsoft.com/office/drawing/2010/main" val="0"/>
              </a:ext>
            </a:extLst>
          </a:blip>
          <a:srcRect b="15730"/>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3398172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a:extLst>
              <a:ext uri="{FF2B5EF4-FFF2-40B4-BE49-F238E27FC236}">
                <a16:creationId xmlns:a16="http://schemas.microsoft.com/office/drawing/2014/main" id="{98E5EF50-8FBA-41F7-A5A0-367BAB5E1D7D}"/>
              </a:ext>
            </a:extLst>
          </p:cNvPr>
          <p:cNvPicPr>
            <a:picLocks noChangeAspect="1"/>
          </p:cNvPicPr>
          <p:nvPr/>
        </p:nvPicPr>
        <p:blipFill>
          <a:blip r:embed="rId3"/>
          <a:stretch>
            <a:fillRect/>
          </a:stretch>
        </p:blipFill>
        <p:spPr>
          <a:xfrm>
            <a:off x="-67733" y="-34280"/>
            <a:ext cx="12259733" cy="7007928"/>
          </a:xfrm>
          <a:prstGeom prst="rect">
            <a:avLst/>
          </a:prstGeom>
        </p:spPr>
      </p:pic>
      <p:pic>
        <p:nvPicPr>
          <p:cNvPr id="2" name="Image 0" descr="preencoded.png"/>
          <p:cNvPicPr>
            <a:picLocks noChangeAspect="1"/>
          </p:cNvPicPr>
          <p:nvPr/>
        </p:nvPicPr>
        <p:blipFill>
          <a:blip r:embed="rId4"/>
          <a:stretch>
            <a:fillRect/>
          </a:stretch>
        </p:blipFill>
        <p:spPr>
          <a:xfrm>
            <a:off x="7620000" y="0"/>
            <a:ext cx="4572000" cy="6859786"/>
          </a:xfrm>
          <a:prstGeom prst="rect">
            <a:avLst/>
          </a:prstGeom>
        </p:spPr>
      </p:pic>
      <p:sp>
        <p:nvSpPr>
          <p:cNvPr id="3" name="Text 0"/>
          <p:cNvSpPr/>
          <p:nvPr/>
        </p:nvSpPr>
        <p:spPr>
          <a:xfrm>
            <a:off x="559892" y="439837"/>
            <a:ext cx="6132711" cy="499864"/>
          </a:xfrm>
          <a:prstGeom prst="rect">
            <a:avLst/>
          </a:prstGeom>
          <a:noFill/>
          <a:ln/>
        </p:spPr>
        <p:txBody>
          <a:bodyPr wrap="none" lIns="0" tIns="0" rIns="0" bIns="0" rtlCol="0" anchor="t"/>
          <a:lstStyle/>
          <a:p>
            <a:pPr>
              <a:lnSpc>
                <a:spcPts val="3917"/>
              </a:lnSpc>
            </a:pPr>
            <a:r>
              <a:rPr lang="en-US" sz="3125" b="1" dirty="0">
                <a:solidFill>
                  <a:srgbClr val="000000"/>
                </a:solidFill>
                <a:latin typeface="Inter Bold" pitchFamily="34" charset="0"/>
                <a:ea typeface="Inter Bold" pitchFamily="34" charset="-122"/>
                <a:cs typeface="Inter Bold" pitchFamily="34" charset="-120"/>
              </a:rPr>
              <a:t>Суспільний лад Київської Русі</a:t>
            </a:r>
            <a:endParaRPr lang="en-US" sz="3125" dirty="0"/>
          </a:p>
        </p:txBody>
      </p:sp>
      <p:sp>
        <p:nvSpPr>
          <p:cNvPr id="4" name="Shape 1"/>
          <p:cNvSpPr/>
          <p:nvPr/>
        </p:nvSpPr>
        <p:spPr>
          <a:xfrm>
            <a:off x="559892" y="1179612"/>
            <a:ext cx="6500218" cy="1190129"/>
          </a:xfrm>
          <a:prstGeom prst="roundRect">
            <a:avLst>
              <a:gd name="adj" fmla="val 5646"/>
            </a:avLst>
          </a:prstGeom>
          <a:solidFill>
            <a:srgbClr val="DADBF1"/>
          </a:solidFill>
          <a:ln w="7620">
            <a:solidFill>
              <a:srgbClr val="C0C1D7"/>
            </a:solidFill>
            <a:prstDash val="solid"/>
          </a:ln>
        </p:spPr>
        <p:txBody>
          <a:bodyPr/>
          <a:lstStyle/>
          <a:p>
            <a:endParaRPr lang="uk-UA"/>
          </a:p>
        </p:txBody>
      </p:sp>
      <p:sp>
        <p:nvSpPr>
          <p:cNvPr id="5" name="Text 2"/>
          <p:cNvSpPr/>
          <p:nvPr/>
        </p:nvSpPr>
        <p:spPr>
          <a:xfrm>
            <a:off x="726182" y="1345903"/>
            <a:ext cx="1999655" cy="249833"/>
          </a:xfrm>
          <a:prstGeom prst="rect">
            <a:avLst/>
          </a:prstGeom>
          <a:noFill/>
          <a:ln/>
        </p:spPr>
        <p:txBody>
          <a:bodyPr wrap="none" lIns="0" tIns="0" rIns="0" bIns="0" rtlCol="0" anchor="t"/>
          <a:lstStyle/>
          <a:p>
            <a:pPr>
              <a:lnSpc>
                <a:spcPts val="1958"/>
              </a:lnSpc>
            </a:pPr>
            <a:r>
              <a:rPr lang="en-US" sz="1542" b="1" dirty="0">
                <a:solidFill>
                  <a:srgbClr val="272525"/>
                </a:solidFill>
                <a:latin typeface="Inter Bold" pitchFamily="34" charset="0"/>
                <a:ea typeface="Inter Bold" pitchFamily="34" charset="-122"/>
                <a:cs typeface="Inter Bold" pitchFamily="34" charset="-120"/>
              </a:rPr>
              <a:t>Панівні верстви</a:t>
            </a:r>
            <a:endParaRPr lang="en-US" sz="1542" dirty="0"/>
          </a:p>
        </p:txBody>
      </p:sp>
      <p:sp>
        <p:nvSpPr>
          <p:cNvPr id="6" name="Text 3"/>
          <p:cNvSpPr/>
          <p:nvPr/>
        </p:nvSpPr>
        <p:spPr>
          <a:xfrm>
            <a:off x="726182" y="1691680"/>
            <a:ext cx="6167636" cy="511770"/>
          </a:xfrm>
          <a:prstGeom prst="rect">
            <a:avLst/>
          </a:prstGeom>
          <a:noFill/>
          <a:ln/>
        </p:spPr>
        <p:txBody>
          <a:bodyPr wrap="square" lIns="0" tIns="0" rIns="0" bIns="0" rtlCol="0" anchor="t"/>
          <a:lstStyle/>
          <a:p>
            <a:pPr>
              <a:lnSpc>
                <a:spcPts val="2000"/>
              </a:lnSpc>
            </a:pPr>
            <a:r>
              <a:rPr lang="en-US" sz="1250" dirty="0">
                <a:solidFill>
                  <a:srgbClr val="272525"/>
                </a:solidFill>
                <a:latin typeface="Inter" pitchFamily="34" charset="0"/>
                <a:ea typeface="Inter" pitchFamily="34" charset="-122"/>
                <a:cs typeface="Inter" pitchFamily="34" charset="-120"/>
              </a:rPr>
              <a:t>До них належали Великий князь київський, місцеві князі, бояри, вище духовенство, купці та гості.</a:t>
            </a:r>
            <a:endParaRPr lang="en-US" sz="1250" dirty="0"/>
          </a:p>
        </p:txBody>
      </p:sp>
      <p:sp>
        <p:nvSpPr>
          <p:cNvPr id="7" name="Shape 4"/>
          <p:cNvSpPr/>
          <p:nvPr/>
        </p:nvSpPr>
        <p:spPr>
          <a:xfrm>
            <a:off x="559892" y="2529682"/>
            <a:ext cx="6500218" cy="1190129"/>
          </a:xfrm>
          <a:prstGeom prst="roundRect">
            <a:avLst>
              <a:gd name="adj" fmla="val 5646"/>
            </a:avLst>
          </a:prstGeom>
          <a:solidFill>
            <a:srgbClr val="DADBF1"/>
          </a:solidFill>
          <a:ln w="7620">
            <a:solidFill>
              <a:srgbClr val="C0C1D7"/>
            </a:solidFill>
            <a:prstDash val="solid"/>
          </a:ln>
        </p:spPr>
        <p:txBody>
          <a:bodyPr/>
          <a:lstStyle/>
          <a:p>
            <a:endParaRPr lang="uk-UA"/>
          </a:p>
        </p:txBody>
      </p:sp>
      <p:sp>
        <p:nvSpPr>
          <p:cNvPr id="8" name="Text 5"/>
          <p:cNvSpPr/>
          <p:nvPr/>
        </p:nvSpPr>
        <p:spPr>
          <a:xfrm>
            <a:off x="726182" y="2695972"/>
            <a:ext cx="1999655" cy="249833"/>
          </a:xfrm>
          <a:prstGeom prst="rect">
            <a:avLst/>
          </a:prstGeom>
          <a:noFill/>
          <a:ln/>
        </p:spPr>
        <p:txBody>
          <a:bodyPr wrap="none" lIns="0" tIns="0" rIns="0" bIns="0" rtlCol="0" anchor="t"/>
          <a:lstStyle/>
          <a:p>
            <a:pPr>
              <a:lnSpc>
                <a:spcPts val="1958"/>
              </a:lnSpc>
            </a:pPr>
            <a:r>
              <a:rPr lang="en-US" sz="1542" b="1" dirty="0">
                <a:solidFill>
                  <a:srgbClr val="272525"/>
                </a:solidFill>
                <a:latin typeface="Inter Bold" pitchFamily="34" charset="0"/>
                <a:ea typeface="Inter Bold" pitchFamily="34" charset="-122"/>
                <a:cs typeface="Inter Bold" pitchFamily="34" charset="-120"/>
              </a:rPr>
              <a:t>Вільні общинники</a:t>
            </a:r>
            <a:endParaRPr lang="en-US" sz="1542" dirty="0"/>
          </a:p>
        </p:txBody>
      </p:sp>
      <p:sp>
        <p:nvSpPr>
          <p:cNvPr id="9" name="Text 6"/>
          <p:cNvSpPr/>
          <p:nvPr/>
        </p:nvSpPr>
        <p:spPr>
          <a:xfrm>
            <a:off x="726182" y="3041749"/>
            <a:ext cx="6167636" cy="511770"/>
          </a:xfrm>
          <a:prstGeom prst="rect">
            <a:avLst/>
          </a:prstGeom>
          <a:noFill/>
          <a:ln/>
        </p:spPr>
        <p:txBody>
          <a:bodyPr wrap="square" lIns="0" tIns="0" rIns="0" bIns="0" rtlCol="0" anchor="t"/>
          <a:lstStyle/>
          <a:p>
            <a:pPr>
              <a:lnSpc>
                <a:spcPts val="2000"/>
              </a:lnSpc>
            </a:pPr>
            <a:r>
              <a:rPr lang="en-US" sz="1250" dirty="0">
                <a:solidFill>
                  <a:srgbClr val="272525"/>
                </a:solidFill>
                <a:latin typeface="Inter" pitchFamily="34" charset="0"/>
                <a:ea typeface="Inter" pitchFamily="34" charset="-122"/>
                <a:cs typeface="Inter" pitchFamily="34" charset="-120"/>
              </a:rPr>
              <a:t>Це були "люди" (члени сільської общини), ремісники, дрібні торговці та рядове духовенство.</a:t>
            </a:r>
            <a:endParaRPr lang="en-US" sz="1250" dirty="0"/>
          </a:p>
        </p:txBody>
      </p:sp>
      <p:sp>
        <p:nvSpPr>
          <p:cNvPr id="10" name="Shape 7"/>
          <p:cNvSpPr/>
          <p:nvPr/>
        </p:nvSpPr>
        <p:spPr>
          <a:xfrm>
            <a:off x="559892" y="3879751"/>
            <a:ext cx="6500218" cy="1190129"/>
          </a:xfrm>
          <a:prstGeom prst="roundRect">
            <a:avLst>
              <a:gd name="adj" fmla="val 5646"/>
            </a:avLst>
          </a:prstGeom>
          <a:solidFill>
            <a:srgbClr val="DADBF1"/>
          </a:solidFill>
          <a:ln w="7620">
            <a:solidFill>
              <a:srgbClr val="C0C1D7"/>
            </a:solidFill>
            <a:prstDash val="solid"/>
          </a:ln>
        </p:spPr>
        <p:txBody>
          <a:bodyPr/>
          <a:lstStyle/>
          <a:p>
            <a:endParaRPr lang="uk-UA"/>
          </a:p>
        </p:txBody>
      </p:sp>
      <p:sp>
        <p:nvSpPr>
          <p:cNvPr id="11" name="Text 8"/>
          <p:cNvSpPr/>
          <p:nvPr/>
        </p:nvSpPr>
        <p:spPr>
          <a:xfrm>
            <a:off x="726182" y="4046042"/>
            <a:ext cx="3189486" cy="249833"/>
          </a:xfrm>
          <a:prstGeom prst="rect">
            <a:avLst/>
          </a:prstGeom>
          <a:noFill/>
          <a:ln/>
        </p:spPr>
        <p:txBody>
          <a:bodyPr wrap="none" lIns="0" tIns="0" rIns="0" bIns="0" rtlCol="0" anchor="t"/>
          <a:lstStyle/>
          <a:p>
            <a:pPr>
              <a:lnSpc>
                <a:spcPts val="1958"/>
              </a:lnSpc>
            </a:pPr>
            <a:r>
              <a:rPr lang="en-US" sz="1542" b="1" dirty="0">
                <a:solidFill>
                  <a:srgbClr val="272525"/>
                </a:solidFill>
                <a:latin typeface="Inter Bold" pitchFamily="34" charset="0"/>
                <a:ea typeface="Inter Bold" pitchFamily="34" charset="-122"/>
                <a:cs typeface="Inter Bold" pitchFamily="34" charset="-120"/>
              </a:rPr>
              <a:t>Феодально залежне населення</a:t>
            </a:r>
            <a:endParaRPr lang="en-US" sz="1542" dirty="0"/>
          </a:p>
        </p:txBody>
      </p:sp>
      <p:sp>
        <p:nvSpPr>
          <p:cNvPr id="12" name="Text 9"/>
          <p:cNvSpPr/>
          <p:nvPr/>
        </p:nvSpPr>
        <p:spPr>
          <a:xfrm>
            <a:off x="726182" y="4391818"/>
            <a:ext cx="6167636" cy="511770"/>
          </a:xfrm>
          <a:prstGeom prst="rect">
            <a:avLst/>
          </a:prstGeom>
          <a:noFill/>
          <a:ln/>
        </p:spPr>
        <p:txBody>
          <a:bodyPr wrap="square" lIns="0" tIns="0" rIns="0" bIns="0" rtlCol="0" anchor="t"/>
          <a:lstStyle/>
          <a:p>
            <a:pPr>
              <a:lnSpc>
                <a:spcPts val="2000"/>
              </a:lnSpc>
            </a:pPr>
            <a:r>
              <a:rPr lang="en-US" sz="1250" dirty="0">
                <a:solidFill>
                  <a:srgbClr val="272525"/>
                </a:solidFill>
                <a:latin typeface="Inter" pitchFamily="34" charset="0"/>
                <a:ea typeface="Inter" pitchFamily="34" charset="-122"/>
                <a:cs typeface="Inter" pitchFamily="34" charset="-120"/>
              </a:rPr>
              <a:t>Включало смердів, закупів, рядовичів, ізгоїв, вотчинних ремісників, задушних людей та прощенників.</a:t>
            </a:r>
            <a:endParaRPr lang="en-US" sz="1250" dirty="0"/>
          </a:p>
        </p:txBody>
      </p:sp>
      <p:sp>
        <p:nvSpPr>
          <p:cNvPr id="13" name="Shape 10"/>
          <p:cNvSpPr/>
          <p:nvPr/>
        </p:nvSpPr>
        <p:spPr>
          <a:xfrm>
            <a:off x="559892" y="5229821"/>
            <a:ext cx="6500218" cy="1190129"/>
          </a:xfrm>
          <a:prstGeom prst="roundRect">
            <a:avLst>
              <a:gd name="adj" fmla="val 5646"/>
            </a:avLst>
          </a:prstGeom>
          <a:solidFill>
            <a:srgbClr val="DADBF1"/>
          </a:solidFill>
          <a:ln w="7620">
            <a:solidFill>
              <a:srgbClr val="C0C1D7"/>
            </a:solidFill>
            <a:prstDash val="solid"/>
          </a:ln>
        </p:spPr>
        <p:txBody>
          <a:bodyPr/>
          <a:lstStyle/>
          <a:p>
            <a:endParaRPr lang="uk-UA"/>
          </a:p>
        </p:txBody>
      </p:sp>
      <p:sp>
        <p:nvSpPr>
          <p:cNvPr id="14" name="Text 11"/>
          <p:cNvSpPr/>
          <p:nvPr/>
        </p:nvSpPr>
        <p:spPr>
          <a:xfrm>
            <a:off x="726182" y="5396111"/>
            <a:ext cx="2047875" cy="249833"/>
          </a:xfrm>
          <a:prstGeom prst="rect">
            <a:avLst/>
          </a:prstGeom>
          <a:noFill/>
          <a:ln/>
        </p:spPr>
        <p:txBody>
          <a:bodyPr wrap="none" lIns="0" tIns="0" rIns="0" bIns="0" rtlCol="0" anchor="t"/>
          <a:lstStyle/>
          <a:p>
            <a:pPr>
              <a:lnSpc>
                <a:spcPts val="1958"/>
              </a:lnSpc>
            </a:pPr>
            <a:r>
              <a:rPr lang="en-US" sz="1542" b="1" dirty="0">
                <a:solidFill>
                  <a:srgbClr val="272525"/>
                </a:solidFill>
                <a:latin typeface="Inter Bold" pitchFamily="34" charset="0"/>
                <a:ea typeface="Inter Bold" pitchFamily="34" charset="-122"/>
                <a:cs typeface="Inter Bold" pitchFamily="34" charset="-120"/>
              </a:rPr>
              <a:t>Невільне населення</a:t>
            </a:r>
            <a:endParaRPr lang="en-US" sz="1542" dirty="0"/>
          </a:p>
        </p:txBody>
      </p:sp>
      <p:sp>
        <p:nvSpPr>
          <p:cNvPr id="15" name="Text 12"/>
          <p:cNvSpPr/>
          <p:nvPr/>
        </p:nvSpPr>
        <p:spPr>
          <a:xfrm>
            <a:off x="726182" y="5741888"/>
            <a:ext cx="6167636" cy="511770"/>
          </a:xfrm>
          <a:prstGeom prst="rect">
            <a:avLst/>
          </a:prstGeom>
          <a:noFill/>
          <a:ln/>
        </p:spPr>
        <p:txBody>
          <a:bodyPr wrap="square" lIns="0" tIns="0" rIns="0" bIns="0" rtlCol="0" anchor="t"/>
          <a:lstStyle/>
          <a:p>
            <a:pPr>
              <a:lnSpc>
                <a:spcPts val="2000"/>
              </a:lnSpc>
            </a:pPr>
            <a:r>
              <a:rPr lang="en-US" sz="1250" dirty="0">
                <a:solidFill>
                  <a:srgbClr val="272525"/>
                </a:solidFill>
                <a:latin typeface="Inter" pitchFamily="34" charset="0"/>
                <a:ea typeface="Inter" pitchFamily="34" charset="-122"/>
                <a:cs typeface="Inter" pitchFamily="34" charset="-120"/>
              </a:rPr>
              <a:t>Складалося з челяді (рабів-полонених) та холопів (людей, що втратили свободу через злочини чи борги).</a:t>
            </a:r>
            <a:endParaRPr lang="en-US" sz="12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D0D909FF-A089-416D-A1BA-11037C21D757}"/>
              </a:ext>
            </a:extLst>
          </p:cNvPr>
          <p:cNvPicPr>
            <a:picLocks noChangeAspect="1"/>
          </p:cNvPicPr>
          <p:nvPr/>
        </p:nvPicPr>
        <p:blipFill>
          <a:blip r:embed="rId3"/>
          <a:stretch>
            <a:fillRect/>
          </a:stretch>
        </p:blipFill>
        <p:spPr>
          <a:xfrm>
            <a:off x="-67733" y="-34280"/>
            <a:ext cx="12259733" cy="7007928"/>
          </a:xfrm>
          <a:prstGeom prst="rect">
            <a:avLst/>
          </a:prstGeom>
        </p:spPr>
      </p:pic>
      <p:sp>
        <p:nvSpPr>
          <p:cNvPr id="2" name="Text 0"/>
          <p:cNvSpPr/>
          <p:nvPr/>
        </p:nvSpPr>
        <p:spPr>
          <a:xfrm>
            <a:off x="661492" y="1426766"/>
            <a:ext cx="8335764" cy="590649"/>
          </a:xfrm>
          <a:prstGeom prst="rect">
            <a:avLst/>
          </a:prstGeom>
          <a:noFill/>
          <a:ln/>
        </p:spPr>
        <p:txBody>
          <a:bodyPr wrap="none" lIns="0" tIns="0" rIns="0" bIns="0" rtlCol="0" anchor="t"/>
          <a:lstStyle/>
          <a:p>
            <a:pPr>
              <a:lnSpc>
                <a:spcPts val="4625"/>
              </a:lnSpc>
            </a:pPr>
            <a:r>
              <a:rPr lang="en-US" sz="3708" b="1" dirty="0">
                <a:solidFill>
                  <a:srgbClr val="000000"/>
                </a:solidFill>
                <a:latin typeface="Inter Bold" pitchFamily="34" charset="0"/>
                <a:ea typeface="Inter Bold" pitchFamily="34" charset="-122"/>
                <a:cs typeface="Inter Bold" pitchFamily="34" charset="-120"/>
              </a:rPr>
              <a:t>Державний лад та судова система</a:t>
            </a:r>
            <a:endParaRPr lang="en-US" sz="3708" dirty="0"/>
          </a:p>
        </p:txBody>
      </p:sp>
      <p:sp>
        <p:nvSpPr>
          <p:cNvPr id="3" name="Text 1"/>
          <p:cNvSpPr/>
          <p:nvPr/>
        </p:nvSpPr>
        <p:spPr>
          <a:xfrm>
            <a:off x="661492" y="2489894"/>
            <a:ext cx="2362696" cy="295275"/>
          </a:xfrm>
          <a:prstGeom prst="rect">
            <a:avLst/>
          </a:prstGeom>
          <a:noFill/>
          <a:ln/>
        </p:spPr>
        <p:txBody>
          <a:bodyPr wrap="none" lIns="0" tIns="0" rIns="0" bIns="0" rtlCol="0" anchor="t"/>
          <a:lstStyle/>
          <a:p>
            <a:pPr>
              <a:lnSpc>
                <a:spcPts val="2292"/>
              </a:lnSpc>
            </a:pPr>
            <a:r>
              <a:rPr lang="en-US" sz="1833" b="1" dirty="0">
                <a:solidFill>
                  <a:srgbClr val="000000"/>
                </a:solidFill>
                <a:latin typeface="Inter Bold" pitchFamily="34" charset="0"/>
                <a:ea typeface="Inter Bold" pitchFamily="34" charset="-122"/>
                <a:cs typeface="Inter Bold" pitchFamily="34" charset="-120"/>
              </a:rPr>
              <a:t>Державний лад</a:t>
            </a:r>
            <a:endParaRPr lang="en-US" sz="1833" dirty="0"/>
          </a:p>
        </p:txBody>
      </p:sp>
      <p:sp>
        <p:nvSpPr>
          <p:cNvPr id="4" name="Text 2"/>
          <p:cNvSpPr/>
          <p:nvPr/>
        </p:nvSpPr>
        <p:spPr>
          <a:xfrm>
            <a:off x="661492" y="2974182"/>
            <a:ext cx="5203924" cy="1209675"/>
          </a:xfrm>
          <a:prstGeom prst="rect">
            <a:avLst/>
          </a:prstGeom>
          <a:noFill/>
          <a:ln/>
        </p:spPr>
        <p:txBody>
          <a:bodyPr wrap="square" lIns="0" tIns="0" rIns="0" bIns="0" rtlCol="0" anchor="t"/>
          <a:lstStyle/>
          <a:p>
            <a:pPr>
              <a:lnSpc>
                <a:spcPts val="2375"/>
              </a:lnSpc>
            </a:pPr>
            <a:r>
              <a:rPr lang="en-US" sz="1458" dirty="0">
                <a:solidFill>
                  <a:srgbClr val="272525"/>
                </a:solidFill>
                <a:latin typeface="Inter" pitchFamily="34" charset="0"/>
                <a:ea typeface="Inter" pitchFamily="34" charset="-122"/>
                <a:cs typeface="Inter" pitchFamily="34" charset="-120"/>
              </a:rPr>
              <a:t>Київська Русь була ранньофеодальною монархією на чолі з великим князем, який зосереджував законодавчу, виконавчу та судову владу. Важливу роль відігравала князівська рада та "княжий двір".</a:t>
            </a:r>
            <a:endParaRPr lang="en-US" sz="1458" dirty="0"/>
          </a:p>
        </p:txBody>
      </p:sp>
      <p:sp>
        <p:nvSpPr>
          <p:cNvPr id="5" name="Text 3"/>
          <p:cNvSpPr/>
          <p:nvPr/>
        </p:nvSpPr>
        <p:spPr>
          <a:xfrm>
            <a:off x="661492" y="4353917"/>
            <a:ext cx="5203924" cy="907257"/>
          </a:xfrm>
          <a:prstGeom prst="rect">
            <a:avLst/>
          </a:prstGeom>
          <a:noFill/>
          <a:ln/>
        </p:spPr>
        <p:txBody>
          <a:bodyPr wrap="square" lIns="0" tIns="0" rIns="0" bIns="0" rtlCol="0" anchor="t"/>
          <a:lstStyle/>
          <a:p>
            <a:pPr>
              <a:lnSpc>
                <a:spcPts val="2375"/>
              </a:lnSpc>
            </a:pPr>
            <a:r>
              <a:rPr lang="en-US" sz="1458" dirty="0">
                <a:solidFill>
                  <a:srgbClr val="272525"/>
                </a:solidFill>
                <a:latin typeface="Inter" pitchFamily="34" charset="0"/>
                <a:ea typeface="Inter" pitchFamily="34" charset="-122"/>
                <a:cs typeface="Inter" pitchFamily="34" charset="-120"/>
              </a:rPr>
              <a:t>Народні збори – віча – відображали верховну волю народу, вирішуючи найважливіші питання, включаючи обрання князя та питання війни і миру.</a:t>
            </a:r>
            <a:endParaRPr lang="en-US" sz="1458" dirty="0"/>
          </a:p>
        </p:txBody>
      </p:sp>
      <p:sp>
        <p:nvSpPr>
          <p:cNvPr id="6" name="Text 4"/>
          <p:cNvSpPr/>
          <p:nvPr/>
        </p:nvSpPr>
        <p:spPr>
          <a:xfrm>
            <a:off x="6332935" y="2489894"/>
            <a:ext cx="2362696" cy="295275"/>
          </a:xfrm>
          <a:prstGeom prst="rect">
            <a:avLst/>
          </a:prstGeom>
          <a:noFill/>
          <a:ln/>
        </p:spPr>
        <p:txBody>
          <a:bodyPr wrap="none" lIns="0" tIns="0" rIns="0" bIns="0" rtlCol="0" anchor="t"/>
          <a:lstStyle/>
          <a:p>
            <a:pPr>
              <a:lnSpc>
                <a:spcPts val="2292"/>
              </a:lnSpc>
            </a:pPr>
            <a:r>
              <a:rPr lang="en-US" sz="1833" b="1" dirty="0">
                <a:solidFill>
                  <a:srgbClr val="000000"/>
                </a:solidFill>
                <a:latin typeface="Inter Bold" pitchFamily="34" charset="0"/>
                <a:ea typeface="Inter Bold" pitchFamily="34" charset="-122"/>
                <a:cs typeface="Inter Bold" pitchFamily="34" charset="-120"/>
              </a:rPr>
              <a:t>Судова система</a:t>
            </a:r>
            <a:endParaRPr lang="en-US" sz="1833" dirty="0"/>
          </a:p>
        </p:txBody>
      </p:sp>
      <p:sp>
        <p:nvSpPr>
          <p:cNvPr id="7" name="Text 5"/>
          <p:cNvSpPr/>
          <p:nvPr/>
        </p:nvSpPr>
        <p:spPr>
          <a:xfrm>
            <a:off x="6332935" y="2974182"/>
            <a:ext cx="5203924" cy="907257"/>
          </a:xfrm>
          <a:prstGeom prst="rect">
            <a:avLst/>
          </a:prstGeom>
          <a:noFill/>
          <a:ln/>
        </p:spPr>
        <p:txBody>
          <a:bodyPr wrap="square" lIns="0" tIns="0" rIns="0" bIns="0" rtlCol="0" anchor="t"/>
          <a:lstStyle/>
          <a:p>
            <a:pPr>
              <a:lnSpc>
                <a:spcPts val="2375"/>
              </a:lnSpc>
            </a:pPr>
            <a:r>
              <a:rPr lang="en-US" sz="1458" dirty="0">
                <a:solidFill>
                  <a:srgbClr val="272525"/>
                </a:solidFill>
                <a:latin typeface="Inter" pitchFamily="34" charset="0"/>
                <a:ea typeface="Inter" pitchFamily="34" charset="-122"/>
                <a:cs typeface="Inter" pitchFamily="34" charset="-120"/>
              </a:rPr>
              <a:t>Особливих судових органів не існувало; судові функції виконували владці. Суди поділялися на публічні (державні), вотчинні (приватні) та церковні.</a:t>
            </a:r>
            <a:endParaRPr lang="en-US" sz="1458" dirty="0"/>
          </a:p>
        </p:txBody>
      </p:sp>
      <p:sp>
        <p:nvSpPr>
          <p:cNvPr id="8" name="Text 6"/>
          <p:cNvSpPr/>
          <p:nvPr/>
        </p:nvSpPr>
        <p:spPr>
          <a:xfrm>
            <a:off x="6332935" y="4051498"/>
            <a:ext cx="5203924" cy="907257"/>
          </a:xfrm>
          <a:prstGeom prst="rect">
            <a:avLst/>
          </a:prstGeom>
          <a:noFill/>
          <a:ln/>
        </p:spPr>
        <p:txBody>
          <a:bodyPr wrap="square" lIns="0" tIns="0" rIns="0" bIns="0" rtlCol="0" anchor="t"/>
          <a:lstStyle/>
          <a:p>
            <a:pPr>
              <a:lnSpc>
                <a:spcPts val="2375"/>
              </a:lnSpc>
            </a:pPr>
            <a:r>
              <a:rPr lang="en-US" sz="1458" dirty="0">
                <a:solidFill>
                  <a:srgbClr val="272525"/>
                </a:solidFill>
                <a:latin typeface="Inter" pitchFamily="34" charset="0"/>
                <a:ea typeface="Inter" pitchFamily="34" charset="-122"/>
                <a:cs typeface="Inter" pitchFamily="34" charset="-120"/>
              </a:rPr>
              <a:t>Князівський суд розглядав справи феодальної знаті, приватні суди – справи залежного населення, а церковні – справи про мораль та віру.</a:t>
            </a:r>
            <a:endParaRPr lang="en-US" sz="1458"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a:extLst>
              <a:ext uri="{FF2B5EF4-FFF2-40B4-BE49-F238E27FC236}">
                <a16:creationId xmlns:a16="http://schemas.microsoft.com/office/drawing/2014/main" id="{9C83EDD1-FD11-42EB-8AF6-684D9240AB61}"/>
              </a:ext>
            </a:extLst>
          </p:cNvPr>
          <p:cNvPicPr>
            <a:picLocks noChangeAspect="1"/>
          </p:cNvPicPr>
          <p:nvPr/>
        </p:nvPicPr>
        <p:blipFill>
          <a:blip r:embed="rId3"/>
          <a:stretch>
            <a:fillRect/>
          </a:stretch>
        </p:blipFill>
        <p:spPr>
          <a:xfrm>
            <a:off x="-67733" y="-34280"/>
            <a:ext cx="12259733" cy="7007928"/>
          </a:xfrm>
          <a:prstGeom prst="rect">
            <a:avLst/>
          </a:prstGeom>
        </p:spPr>
      </p:pic>
      <p:pic>
        <p:nvPicPr>
          <p:cNvPr id="2" name="Image 0" descr="preencoded.png"/>
          <p:cNvPicPr>
            <a:picLocks noChangeAspect="1"/>
          </p:cNvPicPr>
          <p:nvPr/>
        </p:nvPicPr>
        <p:blipFill>
          <a:blip r:embed="rId4"/>
          <a:stretch>
            <a:fillRect/>
          </a:stretch>
        </p:blipFill>
        <p:spPr>
          <a:xfrm>
            <a:off x="0" y="0"/>
            <a:ext cx="4572000" cy="6858000"/>
          </a:xfrm>
          <a:prstGeom prst="rect">
            <a:avLst/>
          </a:prstGeom>
        </p:spPr>
      </p:pic>
      <p:sp>
        <p:nvSpPr>
          <p:cNvPr id="3" name="Text 0"/>
          <p:cNvSpPr/>
          <p:nvPr/>
        </p:nvSpPr>
        <p:spPr>
          <a:xfrm>
            <a:off x="5065812" y="808435"/>
            <a:ext cx="6027738" cy="440829"/>
          </a:xfrm>
          <a:prstGeom prst="rect">
            <a:avLst/>
          </a:prstGeom>
          <a:noFill/>
          <a:ln/>
        </p:spPr>
        <p:txBody>
          <a:bodyPr wrap="none" lIns="0" tIns="0" rIns="0" bIns="0" rtlCol="0" anchor="t"/>
          <a:lstStyle/>
          <a:p>
            <a:pPr>
              <a:lnSpc>
                <a:spcPts val="3458"/>
              </a:lnSpc>
            </a:pPr>
            <a:r>
              <a:rPr lang="en-US" sz="2750" b="1" dirty="0">
                <a:solidFill>
                  <a:srgbClr val="000000"/>
                </a:solidFill>
                <a:latin typeface="Inter Bold" pitchFamily="34" charset="0"/>
                <a:ea typeface="Inter Bold" pitchFamily="34" charset="-122"/>
                <a:cs typeface="Inter Bold" pitchFamily="34" charset="-120"/>
              </a:rPr>
              <a:t>Джерела права та Руська Правда</a:t>
            </a:r>
            <a:endParaRPr lang="en-US" sz="2750" dirty="0"/>
          </a:p>
        </p:txBody>
      </p:sp>
      <p:pic>
        <p:nvPicPr>
          <p:cNvPr id="4" name="Image 1" descr="preencoded.png"/>
          <p:cNvPicPr>
            <a:picLocks noChangeAspect="1"/>
          </p:cNvPicPr>
          <p:nvPr/>
        </p:nvPicPr>
        <p:blipFill>
          <a:blip r:embed="rId5"/>
          <a:stretch>
            <a:fillRect/>
          </a:stretch>
        </p:blipFill>
        <p:spPr>
          <a:xfrm>
            <a:off x="5065812" y="1460897"/>
            <a:ext cx="352723" cy="352723"/>
          </a:xfrm>
          <a:prstGeom prst="rect">
            <a:avLst/>
          </a:prstGeom>
        </p:spPr>
      </p:pic>
      <p:sp>
        <p:nvSpPr>
          <p:cNvPr id="5" name="Text 1"/>
          <p:cNvSpPr/>
          <p:nvPr/>
        </p:nvSpPr>
        <p:spPr>
          <a:xfrm>
            <a:off x="5065812" y="1954709"/>
            <a:ext cx="1763613" cy="220464"/>
          </a:xfrm>
          <a:prstGeom prst="rect">
            <a:avLst/>
          </a:prstGeom>
          <a:noFill/>
          <a:ln/>
        </p:spPr>
        <p:txBody>
          <a:bodyPr wrap="none" lIns="0" tIns="0" rIns="0" bIns="0" rtlCol="0" anchor="t"/>
          <a:lstStyle/>
          <a:p>
            <a:pPr>
              <a:lnSpc>
                <a:spcPts val="1708"/>
              </a:lnSpc>
            </a:pPr>
            <a:r>
              <a:rPr lang="en-US" sz="1375" b="1" dirty="0">
                <a:solidFill>
                  <a:srgbClr val="272525"/>
                </a:solidFill>
                <a:latin typeface="Inter Bold" pitchFamily="34" charset="0"/>
                <a:ea typeface="Inter Bold" pitchFamily="34" charset="-122"/>
                <a:cs typeface="Inter Bold" pitchFamily="34" charset="-120"/>
              </a:rPr>
              <a:t>Звичаєве право</a:t>
            </a:r>
            <a:endParaRPr lang="en-US" sz="1375" dirty="0"/>
          </a:p>
        </p:txBody>
      </p:sp>
      <p:sp>
        <p:nvSpPr>
          <p:cNvPr id="6" name="Text 2"/>
          <p:cNvSpPr/>
          <p:nvPr/>
        </p:nvSpPr>
        <p:spPr>
          <a:xfrm>
            <a:off x="5065812" y="2259807"/>
            <a:ext cx="2093218" cy="1128613"/>
          </a:xfrm>
          <a:prstGeom prst="rect">
            <a:avLst/>
          </a:prstGeom>
          <a:noFill/>
          <a:ln/>
        </p:spPr>
        <p:txBody>
          <a:bodyPr wrap="square" lIns="0" tIns="0" rIns="0" bIns="0" rtlCol="0" anchor="t"/>
          <a:lstStyle/>
          <a:p>
            <a:pPr>
              <a:lnSpc>
                <a:spcPts val="1750"/>
              </a:lnSpc>
            </a:pPr>
            <a:r>
              <a:rPr lang="en-US" sz="1083" dirty="0">
                <a:solidFill>
                  <a:srgbClr val="272525"/>
                </a:solidFill>
                <a:latin typeface="Inter" pitchFamily="34" charset="0"/>
                <a:ea typeface="Inter" pitchFamily="34" charset="-122"/>
                <a:cs typeface="Inter" pitchFamily="34" charset="-120"/>
              </a:rPr>
              <a:t>Норми, що виникали на основі звичаю, санкціоновані державою. Приклади: посадження князя на стіл, рукобиття.</a:t>
            </a:r>
            <a:endParaRPr lang="en-US" sz="1083" dirty="0"/>
          </a:p>
        </p:txBody>
      </p:sp>
      <p:pic>
        <p:nvPicPr>
          <p:cNvPr id="7" name="Image 2" descr="preencoded.png"/>
          <p:cNvPicPr>
            <a:picLocks noChangeAspect="1"/>
          </p:cNvPicPr>
          <p:nvPr/>
        </p:nvPicPr>
        <p:blipFill>
          <a:blip r:embed="rId6"/>
          <a:stretch>
            <a:fillRect/>
          </a:stretch>
        </p:blipFill>
        <p:spPr>
          <a:xfrm>
            <a:off x="7335342" y="1460897"/>
            <a:ext cx="352723" cy="352723"/>
          </a:xfrm>
          <a:prstGeom prst="rect">
            <a:avLst/>
          </a:prstGeom>
        </p:spPr>
      </p:pic>
      <p:sp>
        <p:nvSpPr>
          <p:cNvPr id="8" name="Text 3"/>
          <p:cNvSpPr/>
          <p:nvPr/>
        </p:nvSpPr>
        <p:spPr>
          <a:xfrm>
            <a:off x="7335342" y="1954709"/>
            <a:ext cx="1763613" cy="220464"/>
          </a:xfrm>
          <a:prstGeom prst="rect">
            <a:avLst/>
          </a:prstGeom>
          <a:noFill/>
          <a:ln/>
        </p:spPr>
        <p:txBody>
          <a:bodyPr wrap="none" lIns="0" tIns="0" rIns="0" bIns="0" rtlCol="0" anchor="t"/>
          <a:lstStyle/>
          <a:p>
            <a:pPr>
              <a:lnSpc>
                <a:spcPts val="1708"/>
              </a:lnSpc>
            </a:pPr>
            <a:r>
              <a:rPr lang="en-US" sz="1375" b="1" dirty="0">
                <a:solidFill>
                  <a:srgbClr val="272525"/>
                </a:solidFill>
                <a:latin typeface="Inter Bold" pitchFamily="34" charset="0"/>
                <a:ea typeface="Inter Bold" pitchFamily="34" charset="-122"/>
                <a:cs typeface="Inter Bold" pitchFamily="34" charset="-120"/>
              </a:rPr>
              <a:t>Договори</a:t>
            </a:r>
            <a:endParaRPr lang="en-US" sz="1375" dirty="0"/>
          </a:p>
        </p:txBody>
      </p:sp>
      <p:sp>
        <p:nvSpPr>
          <p:cNvPr id="9" name="Text 4"/>
          <p:cNvSpPr/>
          <p:nvPr/>
        </p:nvSpPr>
        <p:spPr>
          <a:xfrm>
            <a:off x="7335342" y="2259807"/>
            <a:ext cx="2093218" cy="1128613"/>
          </a:xfrm>
          <a:prstGeom prst="rect">
            <a:avLst/>
          </a:prstGeom>
          <a:noFill/>
          <a:ln/>
        </p:spPr>
        <p:txBody>
          <a:bodyPr wrap="square" lIns="0" tIns="0" rIns="0" bIns="0" rtlCol="0" anchor="t"/>
          <a:lstStyle/>
          <a:p>
            <a:pPr>
              <a:lnSpc>
                <a:spcPts val="1750"/>
              </a:lnSpc>
            </a:pPr>
            <a:r>
              <a:rPr lang="en-US" sz="1083" dirty="0">
                <a:solidFill>
                  <a:srgbClr val="272525"/>
                </a:solidFill>
                <a:latin typeface="Inter" pitchFamily="34" charset="0"/>
                <a:ea typeface="Inter" pitchFamily="34" charset="-122"/>
                <a:cs typeface="Inter" pitchFamily="34" charset="-120"/>
              </a:rPr>
              <a:t>Міжнародні договори з іншими державами (наприклад, з Візантією), договори між князями та між князем і народом.</a:t>
            </a:r>
            <a:endParaRPr lang="en-US" sz="1083" dirty="0"/>
          </a:p>
        </p:txBody>
      </p:sp>
      <p:pic>
        <p:nvPicPr>
          <p:cNvPr id="10" name="Image 3" descr="preencoded.png"/>
          <p:cNvPicPr>
            <a:picLocks noChangeAspect="1"/>
          </p:cNvPicPr>
          <p:nvPr/>
        </p:nvPicPr>
        <p:blipFill>
          <a:blip r:embed="rId7"/>
          <a:stretch>
            <a:fillRect/>
          </a:stretch>
        </p:blipFill>
        <p:spPr>
          <a:xfrm>
            <a:off x="9604871" y="1460897"/>
            <a:ext cx="352723" cy="352723"/>
          </a:xfrm>
          <a:prstGeom prst="rect">
            <a:avLst/>
          </a:prstGeom>
        </p:spPr>
      </p:pic>
      <p:sp>
        <p:nvSpPr>
          <p:cNvPr id="11" name="Text 5"/>
          <p:cNvSpPr/>
          <p:nvPr/>
        </p:nvSpPr>
        <p:spPr>
          <a:xfrm>
            <a:off x="9604871" y="1954709"/>
            <a:ext cx="1763613" cy="220464"/>
          </a:xfrm>
          <a:prstGeom prst="rect">
            <a:avLst/>
          </a:prstGeom>
          <a:noFill/>
          <a:ln/>
        </p:spPr>
        <p:txBody>
          <a:bodyPr wrap="none" lIns="0" tIns="0" rIns="0" bIns="0" rtlCol="0" anchor="t"/>
          <a:lstStyle/>
          <a:p>
            <a:pPr>
              <a:lnSpc>
                <a:spcPts val="1708"/>
              </a:lnSpc>
            </a:pPr>
            <a:r>
              <a:rPr lang="en-US" sz="1375" b="1" dirty="0">
                <a:solidFill>
                  <a:srgbClr val="272525"/>
                </a:solidFill>
                <a:latin typeface="Inter Bold" pitchFamily="34" charset="0"/>
                <a:ea typeface="Inter Bold" pitchFamily="34" charset="-122"/>
                <a:cs typeface="Inter Bold" pitchFamily="34" charset="-120"/>
              </a:rPr>
              <a:t>Руська Правда</a:t>
            </a:r>
            <a:endParaRPr lang="en-US" sz="1375" dirty="0"/>
          </a:p>
        </p:txBody>
      </p:sp>
      <p:sp>
        <p:nvSpPr>
          <p:cNvPr id="12" name="Text 6"/>
          <p:cNvSpPr/>
          <p:nvPr/>
        </p:nvSpPr>
        <p:spPr>
          <a:xfrm>
            <a:off x="9604871" y="2259807"/>
            <a:ext cx="2093318" cy="1580058"/>
          </a:xfrm>
          <a:prstGeom prst="rect">
            <a:avLst/>
          </a:prstGeom>
          <a:noFill/>
          <a:ln/>
        </p:spPr>
        <p:txBody>
          <a:bodyPr wrap="square" lIns="0" tIns="0" rIns="0" bIns="0" rtlCol="0" anchor="t"/>
          <a:lstStyle/>
          <a:p>
            <a:pPr>
              <a:lnSpc>
                <a:spcPts val="1750"/>
              </a:lnSpc>
            </a:pPr>
            <a:r>
              <a:rPr lang="en-US" sz="1083" dirty="0">
                <a:solidFill>
                  <a:srgbClr val="272525"/>
                </a:solidFill>
                <a:latin typeface="Inter" pitchFamily="34" charset="0"/>
                <a:ea typeface="Inter" pitchFamily="34" charset="-122"/>
                <a:cs typeface="Inter" pitchFamily="34" charset="-120"/>
              </a:rPr>
              <a:t>Найвідоміша пам'ятка давньоруського права, збірник звичаєвого права та князівських уставів. Вона захищала приватну власність, регулювала спадкове та зобов'язальне право.</a:t>
            </a:r>
            <a:endParaRPr lang="en-US" sz="1083" dirty="0"/>
          </a:p>
        </p:txBody>
      </p:sp>
      <p:pic>
        <p:nvPicPr>
          <p:cNvPr id="13" name="Image 4" descr="preencoded.png"/>
          <p:cNvPicPr>
            <a:picLocks noChangeAspect="1"/>
          </p:cNvPicPr>
          <p:nvPr/>
        </p:nvPicPr>
        <p:blipFill>
          <a:blip r:embed="rId8"/>
          <a:stretch>
            <a:fillRect/>
          </a:stretch>
        </p:blipFill>
        <p:spPr>
          <a:xfrm>
            <a:off x="5065812" y="4122044"/>
            <a:ext cx="352723" cy="352723"/>
          </a:xfrm>
          <a:prstGeom prst="rect">
            <a:avLst/>
          </a:prstGeom>
        </p:spPr>
      </p:pic>
      <p:sp>
        <p:nvSpPr>
          <p:cNvPr id="14" name="Text 7"/>
          <p:cNvSpPr/>
          <p:nvPr/>
        </p:nvSpPr>
        <p:spPr>
          <a:xfrm>
            <a:off x="5065812" y="4615856"/>
            <a:ext cx="1763613" cy="220464"/>
          </a:xfrm>
          <a:prstGeom prst="rect">
            <a:avLst/>
          </a:prstGeom>
          <a:noFill/>
          <a:ln/>
        </p:spPr>
        <p:txBody>
          <a:bodyPr wrap="none" lIns="0" tIns="0" rIns="0" bIns="0" rtlCol="0" anchor="t"/>
          <a:lstStyle/>
          <a:p>
            <a:pPr>
              <a:lnSpc>
                <a:spcPts val="1708"/>
              </a:lnSpc>
            </a:pPr>
            <a:r>
              <a:rPr lang="en-US" sz="1375" b="1" dirty="0">
                <a:solidFill>
                  <a:srgbClr val="272525"/>
                </a:solidFill>
                <a:latin typeface="Inter Bold" pitchFamily="34" charset="0"/>
                <a:ea typeface="Inter Bold" pitchFamily="34" charset="-122"/>
                <a:cs typeface="Inter Bold" pitchFamily="34" charset="-120"/>
              </a:rPr>
              <a:t>Збройні сили</a:t>
            </a:r>
            <a:endParaRPr lang="en-US" sz="1375" dirty="0"/>
          </a:p>
        </p:txBody>
      </p:sp>
      <p:sp>
        <p:nvSpPr>
          <p:cNvPr id="15" name="Text 8"/>
          <p:cNvSpPr/>
          <p:nvPr/>
        </p:nvSpPr>
        <p:spPr>
          <a:xfrm>
            <a:off x="5065812" y="4920953"/>
            <a:ext cx="2093218" cy="1128613"/>
          </a:xfrm>
          <a:prstGeom prst="rect">
            <a:avLst/>
          </a:prstGeom>
          <a:noFill/>
          <a:ln/>
        </p:spPr>
        <p:txBody>
          <a:bodyPr wrap="square" lIns="0" tIns="0" rIns="0" bIns="0" rtlCol="0" anchor="t"/>
          <a:lstStyle/>
          <a:p>
            <a:pPr>
              <a:lnSpc>
                <a:spcPts val="1750"/>
              </a:lnSpc>
            </a:pPr>
            <a:r>
              <a:rPr lang="en-US" sz="1083" dirty="0">
                <a:solidFill>
                  <a:srgbClr val="272525"/>
                </a:solidFill>
                <a:latin typeface="Inter" pitchFamily="34" charset="0"/>
                <a:ea typeface="Inter" pitchFamily="34" charset="-122"/>
                <a:cs typeface="Inter" pitchFamily="34" charset="-120"/>
              </a:rPr>
              <a:t>Складалися з дружин великого князя, місцевих князів, народного ополчення та найманих загонів. Ядром була князівська дружина.</a:t>
            </a:r>
            <a:endParaRPr lang="en-US" sz="1083"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C09F1686-95D2-4784-93A8-8CB2E90BC465}"/>
              </a:ext>
            </a:extLst>
          </p:cNvPr>
          <p:cNvPicPr>
            <a:picLocks noChangeAspect="1"/>
          </p:cNvPicPr>
          <p:nvPr/>
        </p:nvPicPr>
        <p:blipFill>
          <a:blip r:embed="rId3"/>
          <a:stretch>
            <a:fillRect/>
          </a:stretch>
        </p:blipFill>
        <p:spPr>
          <a:xfrm>
            <a:off x="-56444" y="-28567"/>
            <a:ext cx="12613569" cy="7210188"/>
          </a:xfrm>
          <a:prstGeom prst="rect">
            <a:avLst/>
          </a:prstGeom>
        </p:spPr>
      </p:pic>
      <p:pic>
        <p:nvPicPr>
          <p:cNvPr id="2" name="Image 0" descr="preencoded.png"/>
          <p:cNvPicPr>
            <a:picLocks noChangeAspect="1"/>
          </p:cNvPicPr>
          <p:nvPr/>
        </p:nvPicPr>
        <p:blipFill>
          <a:blip r:embed="rId4"/>
          <a:stretch>
            <a:fillRect/>
          </a:stretch>
        </p:blipFill>
        <p:spPr>
          <a:xfrm>
            <a:off x="7620000" y="0"/>
            <a:ext cx="4572000" cy="6858000"/>
          </a:xfrm>
          <a:prstGeom prst="rect">
            <a:avLst/>
          </a:prstGeom>
        </p:spPr>
      </p:pic>
      <p:sp>
        <p:nvSpPr>
          <p:cNvPr id="3" name="Text 0"/>
          <p:cNvSpPr/>
          <p:nvPr/>
        </p:nvSpPr>
        <p:spPr>
          <a:xfrm>
            <a:off x="661492" y="1078210"/>
            <a:ext cx="6297018" cy="2362597"/>
          </a:xfrm>
          <a:prstGeom prst="rect">
            <a:avLst/>
          </a:prstGeom>
          <a:noFill/>
          <a:ln/>
        </p:spPr>
        <p:txBody>
          <a:bodyPr wrap="square" lIns="0" tIns="0" rIns="0" bIns="0" rtlCol="0" anchor="t"/>
          <a:lstStyle/>
          <a:p>
            <a:pPr>
              <a:lnSpc>
                <a:spcPts val="4625"/>
              </a:lnSpc>
            </a:pPr>
            <a:r>
              <a:rPr lang="en-US" sz="3708" b="1" dirty="0">
                <a:solidFill>
                  <a:srgbClr val="000000"/>
                </a:solidFill>
                <a:latin typeface="Inter Bold" pitchFamily="34" charset="0"/>
                <a:ea typeface="Inter Bold" pitchFamily="34" charset="-122"/>
                <a:cs typeface="Inter Bold" pitchFamily="34" charset="-120"/>
              </a:rPr>
              <a:t>Держава і право в період феодальної роздробленості (ХІІ-ХІУ століття)</a:t>
            </a:r>
            <a:endParaRPr lang="en-US" sz="3708" dirty="0"/>
          </a:p>
        </p:txBody>
      </p:sp>
      <p:sp>
        <p:nvSpPr>
          <p:cNvPr id="4" name="Text 1"/>
          <p:cNvSpPr/>
          <p:nvPr/>
        </p:nvSpPr>
        <p:spPr>
          <a:xfrm>
            <a:off x="661492" y="3724276"/>
            <a:ext cx="6297018" cy="1512094"/>
          </a:xfrm>
          <a:prstGeom prst="rect">
            <a:avLst/>
          </a:prstGeom>
          <a:noFill/>
          <a:ln/>
        </p:spPr>
        <p:txBody>
          <a:bodyPr wrap="square" lIns="0" tIns="0" rIns="0" bIns="0" rtlCol="0" anchor="t"/>
          <a:lstStyle/>
          <a:p>
            <a:pPr>
              <a:lnSpc>
                <a:spcPts val="2375"/>
              </a:lnSpc>
            </a:pPr>
            <a:r>
              <a:rPr lang="en-US" sz="1458" dirty="0">
                <a:solidFill>
                  <a:srgbClr val="272525"/>
                </a:solidFill>
                <a:latin typeface="Inter" pitchFamily="34" charset="0"/>
                <a:ea typeface="Inter" pitchFamily="34" charset="-122"/>
                <a:cs typeface="Inter" pitchFamily="34" charset="-120"/>
              </a:rPr>
              <a:t>Київська держава, подібно до інших ранньосередньовічних держав, проіснувала недовго. Уже з XII ст. на Русі починається період феодальної роздробленості, що тривав аж до XIV ст. Цей процес був зумовлений низкою важливих факторів, які ми розглянемо детальніше.</a:t>
            </a:r>
            <a:endParaRPr lang="en-US" sz="1458" dirty="0"/>
          </a:p>
        </p:txBody>
      </p:sp>
      <p:sp>
        <p:nvSpPr>
          <p:cNvPr id="5" name="Shape 2"/>
          <p:cNvSpPr/>
          <p:nvPr/>
        </p:nvSpPr>
        <p:spPr>
          <a:xfrm>
            <a:off x="661492" y="5463084"/>
            <a:ext cx="302419" cy="302419"/>
          </a:xfrm>
          <a:prstGeom prst="roundRect">
            <a:avLst>
              <a:gd name="adj" fmla="val 25194296"/>
            </a:avLst>
          </a:prstGeom>
          <a:noFill/>
          <a:ln w="7620">
            <a:solidFill>
              <a:srgbClr val="FFFFFF"/>
            </a:solidFill>
            <a:prstDash val="solid"/>
          </a:ln>
        </p:spPr>
        <p:txBody>
          <a:bodyPr/>
          <a:lstStyle/>
          <a:p>
            <a:endParaRPr lang="uk-UA"/>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Рисунок 19">
            <a:extLst>
              <a:ext uri="{FF2B5EF4-FFF2-40B4-BE49-F238E27FC236}">
                <a16:creationId xmlns:a16="http://schemas.microsoft.com/office/drawing/2014/main" id="{776ADFCB-05E5-4393-96E5-47B0324022DA}"/>
              </a:ext>
            </a:extLst>
          </p:cNvPr>
          <p:cNvPicPr>
            <a:picLocks noChangeAspect="1"/>
          </p:cNvPicPr>
          <p:nvPr/>
        </p:nvPicPr>
        <p:blipFill>
          <a:blip r:embed="rId3"/>
          <a:stretch>
            <a:fillRect/>
          </a:stretch>
        </p:blipFill>
        <p:spPr>
          <a:xfrm>
            <a:off x="-56444" y="-28567"/>
            <a:ext cx="12613569" cy="7210188"/>
          </a:xfrm>
          <a:prstGeom prst="rect">
            <a:avLst/>
          </a:prstGeom>
        </p:spPr>
      </p:pic>
      <p:pic>
        <p:nvPicPr>
          <p:cNvPr id="2" name="Image 0" descr="preencoded.png"/>
          <p:cNvPicPr>
            <a:picLocks noChangeAspect="1"/>
          </p:cNvPicPr>
          <p:nvPr/>
        </p:nvPicPr>
        <p:blipFill>
          <a:blip r:embed="rId4"/>
          <a:stretch>
            <a:fillRect/>
          </a:stretch>
        </p:blipFill>
        <p:spPr>
          <a:xfrm>
            <a:off x="7620000" y="0"/>
            <a:ext cx="4572000" cy="6858000"/>
          </a:xfrm>
          <a:prstGeom prst="rect">
            <a:avLst/>
          </a:prstGeom>
        </p:spPr>
      </p:pic>
      <p:sp>
        <p:nvSpPr>
          <p:cNvPr id="3" name="Text 0"/>
          <p:cNvSpPr/>
          <p:nvPr/>
        </p:nvSpPr>
        <p:spPr>
          <a:xfrm>
            <a:off x="561975" y="493614"/>
            <a:ext cx="6496050" cy="1003498"/>
          </a:xfrm>
          <a:prstGeom prst="rect">
            <a:avLst/>
          </a:prstGeom>
          <a:noFill/>
          <a:ln/>
        </p:spPr>
        <p:txBody>
          <a:bodyPr wrap="square" lIns="0" tIns="0" rIns="0" bIns="0" rtlCol="0" anchor="t"/>
          <a:lstStyle/>
          <a:p>
            <a:pPr>
              <a:lnSpc>
                <a:spcPts val="3917"/>
              </a:lnSpc>
            </a:pPr>
            <a:r>
              <a:rPr lang="en-US" sz="3125" b="1" dirty="0">
                <a:solidFill>
                  <a:srgbClr val="000000"/>
                </a:solidFill>
                <a:latin typeface="Inter Bold" pitchFamily="34" charset="0"/>
                <a:ea typeface="Inter Bold" pitchFamily="34" charset="-122"/>
                <a:cs typeface="Inter Bold" pitchFamily="34" charset="-120"/>
              </a:rPr>
              <a:t>Причини феодальної роздробленості</a:t>
            </a:r>
            <a:endParaRPr lang="en-US" sz="3125" dirty="0"/>
          </a:p>
        </p:txBody>
      </p:sp>
      <p:sp>
        <p:nvSpPr>
          <p:cNvPr id="4" name="Shape 1"/>
          <p:cNvSpPr/>
          <p:nvPr/>
        </p:nvSpPr>
        <p:spPr>
          <a:xfrm>
            <a:off x="561975" y="1737916"/>
            <a:ext cx="361256" cy="361256"/>
          </a:xfrm>
          <a:prstGeom prst="roundRect">
            <a:avLst>
              <a:gd name="adj" fmla="val 18668"/>
            </a:avLst>
          </a:prstGeom>
          <a:solidFill>
            <a:srgbClr val="DADBF1"/>
          </a:solidFill>
          <a:ln w="7620">
            <a:solidFill>
              <a:srgbClr val="C0C1D7"/>
            </a:solidFill>
            <a:prstDash val="solid"/>
          </a:ln>
        </p:spPr>
        <p:txBody>
          <a:bodyPr/>
          <a:lstStyle/>
          <a:p>
            <a:endParaRPr lang="uk-UA"/>
          </a:p>
        </p:txBody>
      </p:sp>
      <p:pic>
        <p:nvPicPr>
          <p:cNvPr id="5" name="Image 1" descr="preencoded.png"/>
          <p:cNvPicPr>
            <a:picLocks noChangeAspect="1"/>
          </p:cNvPicPr>
          <p:nvPr/>
        </p:nvPicPr>
        <p:blipFill>
          <a:blip r:embed="rId5"/>
          <a:stretch>
            <a:fillRect/>
          </a:stretch>
        </p:blipFill>
        <p:spPr>
          <a:xfrm>
            <a:off x="622151" y="1767979"/>
            <a:ext cx="240804" cy="301030"/>
          </a:xfrm>
          <a:prstGeom prst="rect">
            <a:avLst/>
          </a:prstGeom>
        </p:spPr>
      </p:pic>
      <p:sp>
        <p:nvSpPr>
          <p:cNvPr id="6" name="Text 2"/>
          <p:cNvSpPr/>
          <p:nvPr/>
        </p:nvSpPr>
        <p:spPr>
          <a:xfrm>
            <a:off x="1083767" y="1793082"/>
            <a:ext cx="2487513" cy="250825"/>
          </a:xfrm>
          <a:prstGeom prst="rect">
            <a:avLst/>
          </a:prstGeom>
          <a:noFill/>
          <a:ln/>
        </p:spPr>
        <p:txBody>
          <a:bodyPr wrap="none" lIns="0" tIns="0" rIns="0" bIns="0" rtlCol="0" anchor="t"/>
          <a:lstStyle/>
          <a:p>
            <a:pPr>
              <a:lnSpc>
                <a:spcPts val="1958"/>
              </a:lnSpc>
            </a:pPr>
            <a:r>
              <a:rPr lang="en-US" sz="1542" b="1" dirty="0">
                <a:solidFill>
                  <a:srgbClr val="272525"/>
                </a:solidFill>
                <a:latin typeface="Inter Bold" pitchFamily="34" charset="0"/>
                <a:ea typeface="Inter Bold" pitchFamily="34" charset="-122"/>
                <a:cs typeface="Inter Bold" pitchFamily="34" charset="-120"/>
              </a:rPr>
              <a:t>Великі розміри держави</a:t>
            </a:r>
            <a:endParaRPr lang="en-US" sz="1542" dirty="0"/>
          </a:p>
        </p:txBody>
      </p:sp>
      <p:sp>
        <p:nvSpPr>
          <p:cNvPr id="7" name="Text 3"/>
          <p:cNvSpPr/>
          <p:nvPr/>
        </p:nvSpPr>
        <p:spPr>
          <a:xfrm>
            <a:off x="1083767" y="2140148"/>
            <a:ext cx="5974258" cy="513557"/>
          </a:xfrm>
          <a:prstGeom prst="rect">
            <a:avLst/>
          </a:prstGeom>
          <a:noFill/>
          <a:ln/>
        </p:spPr>
        <p:txBody>
          <a:bodyPr wrap="square" lIns="0" tIns="0" rIns="0" bIns="0" rtlCol="0" anchor="t"/>
          <a:lstStyle/>
          <a:p>
            <a:pPr>
              <a:lnSpc>
                <a:spcPts val="2000"/>
              </a:lnSpc>
            </a:pPr>
            <a:r>
              <a:rPr lang="en-US" sz="1250" dirty="0">
                <a:solidFill>
                  <a:srgbClr val="272525"/>
                </a:solidFill>
                <a:latin typeface="Inter" pitchFamily="34" charset="0"/>
                <a:ea typeface="Inter" pitchFamily="34" charset="-122"/>
                <a:cs typeface="Inter" pitchFamily="34" charset="-120"/>
              </a:rPr>
              <a:t>Надзвичайно велика територія Київської Русі ускладнювала управління, особливо після послаблення князівської влади.</a:t>
            </a:r>
            <a:endParaRPr lang="en-US" sz="1250" dirty="0"/>
          </a:p>
        </p:txBody>
      </p:sp>
      <p:sp>
        <p:nvSpPr>
          <p:cNvPr id="8" name="Shape 4"/>
          <p:cNvSpPr/>
          <p:nvPr/>
        </p:nvSpPr>
        <p:spPr>
          <a:xfrm>
            <a:off x="561975" y="2974777"/>
            <a:ext cx="361256" cy="361256"/>
          </a:xfrm>
          <a:prstGeom prst="roundRect">
            <a:avLst>
              <a:gd name="adj" fmla="val 18668"/>
            </a:avLst>
          </a:prstGeom>
          <a:solidFill>
            <a:srgbClr val="DADBF1"/>
          </a:solidFill>
          <a:ln w="7620">
            <a:solidFill>
              <a:srgbClr val="C0C1D7"/>
            </a:solidFill>
            <a:prstDash val="solid"/>
          </a:ln>
        </p:spPr>
        <p:txBody>
          <a:bodyPr/>
          <a:lstStyle/>
          <a:p>
            <a:endParaRPr lang="uk-UA"/>
          </a:p>
        </p:txBody>
      </p:sp>
      <p:pic>
        <p:nvPicPr>
          <p:cNvPr id="9" name="Image 2" descr="preencoded.png"/>
          <p:cNvPicPr>
            <a:picLocks noChangeAspect="1"/>
          </p:cNvPicPr>
          <p:nvPr/>
        </p:nvPicPr>
        <p:blipFill>
          <a:blip r:embed="rId6"/>
          <a:stretch>
            <a:fillRect/>
          </a:stretch>
        </p:blipFill>
        <p:spPr>
          <a:xfrm>
            <a:off x="622151" y="3004840"/>
            <a:ext cx="240804" cy="301030"/>
          </a:xfrm>
          <a:prstGeom prst="rect">
            <a:avLst/>
          </a:prstGeom>
        </p:spPr>
      </p:pic>
      <p:sp>
        <p:nvSpPr>
          <p:cNvPr id="10" name="Text 5"/>
          <p:cNvSpPr/>
          <p:nvPr/>
        </p:nvSpPr>
        <p:spPr>
          <a:xfrm>
            <a:off x="1083767" y="3029943"/>
            <a:ext cx="2030809" cy="250825"/>
          </a:xfrm>
          <a:prstGeom prst="rect">
            <a:avLst/>
          </a:prstGeom>
          <a:noFill/>
          <a:ln/>
        </p:spPr>
        <p:txBody>
          <a:bodyPr wrap="none" lIns="0" tIns="0" rIns="0" bIns="0" rtlCol="0" anchor="t"/>
          <a:lstStyle/>
          <a:p>
            <a:pPr>
              <a:lnSpc>
                <a:spcPts val="1958"/>
              </a:lnSpc>
            </a:pPr>
            <a:r>
              <a:rPr lang="en-US" sz="1542" b="1" dirty="0">
                <a:solidFill>
                  <a:srgbClr val="272525"/>
                </a:solidFill>
                <a:latin typeface="Inter Bold" pitchFamily="34" charset="0"/>
                <a:ea typeface="Inter Bold" pitchFamily="34" charset="-122"/>
                <a:cs typeface="Inter Bold" pitchFamily="34" charset="-120"/>
              </a:rPr>
              <a:t>Економічні чинники</a:t>
            </a:r>
            <a:endParaRPr lang="en-US" sz="1542" dirty="0"/>
          </a:p>
        </p:txBody>
      </p:sp>
      <p:sp>
        <p:nvSpPr>
          <p:cNvPr id="11" name="Text 6"/>
          <p:cNvSpPr/>
          <p:nvPr/>
        </p:nvSpPr>
        <p:spPr>
          <a:xfrm>
            <a:off x="1083767" y="3377009"/>
            <a:ext cx="5974258" cy="513557"/>
          </a:xfrm>
          <a:prstGeom prst="rect">
            <a:avLst/>
          </a:prstGeom>
          <a:noFill/>
          <a:ln/>
        </p:spPr>
        <p:txBody>
          <a:bodyPr wrap="square" lIns="0" tIns="0" rIns="0" bIns="0" rtlCol="0" anchor="t"/>
          <a:lstStyle/>
          <a:p>
            <a:pPr>
              <a:lnSpc>
                <a:spcPts val="2000"/>
              </a:lnSpc>
            </a:pPr>
            <a:r>
              <a:rPr lang="en-US" sz="1250" dirty="0">
                <a:solidFill>
                  <a:srgbClr val="272525"/>
                </a:solidFill>
                <a:latin typeface="Inter" pitchFamily="34" charset="0"/>
                <a:ea typeface="Inter" pitchFamily="34" charset="-122"/>
                <a:cs typeface="Inter" pitchFamily="34" charset="-120"/>
              </a:rPr>
              <a:t>Система натурального господарства призвела до ізоляції господарських одиниць та відсутності потреби у товарному обміні між князівствами.</a:t>
            </a:r>
            <a:endParaRPr lang="en-US" sz="1250" dirty="0"/>
          </a:p>
        </p:txBody>
      </p:sp>
      <p:sp>
        <p:nvSpPr>
          <p:cNvPr id="12" name="Shape 7"/>
          <p:cNvSpPr/>
          <p:nvPr/>
        </p:nvSpPr>
        <p:spPr>
          <a:xfrm>
            <a:off x="561975" y="4211638"/>
            <a:ext cx="361256" cy="361256"/>
          </a:xfrm>
          <a:prstGeom prst="roundRect">
            <a:avLst>
              <a:gd name="adj" fmla="val 18668"/>
            </a:avLst>
          </a:prstGeom>
          <a:solidFill>
            <a:srgbClr val="DADBF1"/>
          </a:solidFill>
          <a:ln w="7620">
            <a:solidFill>
              <a:srgbClr val="C0C1D7"/>
            </a:solidFill>
            <a:prstDash val="solid"/>
          </a:ln>
        </p:spPr>
        <p:txBody>
          <a:bodyPr/>
          <a:lstStyle/>
          <a:p>
            <a:endParaRPr lang="uk-UA"/>
          </a:p>
        </p:txBody>
      </p:sp>
      <p:pic>
        <p:nvPicPr>
          <p:cNvPr id="13" name="Image 3" descr="preencoded.png"/>
          <p:cNvPicPr>
            <a:picLocks noChangeAspect="1"/>
          </p:cNvPicPr>
          <p:nvPr/>
        </p:nvPicPr>
        <p:blipFill>
          <a:blip r:embed="rId7"/>
          <a:stretch>
            <a:fillRect/>
          </a:stretch>
        </p:blipFill>
        <p:spPr>
          <a:xfrm>
            <a:off x="622151" y="4241701"/>
            <a:ext cx="240804" cy="301030"/>
          </a:xfrm>
          <a:prstGeom prst="rect">
            <a:avLst/>
          </a:prstGeom>
        </p:spPr>
      </p:pic>
      <p:sp>
        <p:nvSpPr>
          <p:cNvPr id="14" name="Text 8"/>
          <p:cNvSpPr/>
          <p:nvPr/>
        </p:nvSpPr>
        <p:spPr>
          <a:xfrm>
            <a:off x="1083767" y="4266803"/>
            <a:ext cx="3021707" cy="250825"/>
          </a:xfrm>
          <a:prstGeom prst="rect">
            <a:avLst/>
          </a:prstGeom>
          <a:noFill/>
          <a:ln/>
        </p:spPr>
        <p:txBody>
          <a:bodyPr wrap="none" lIns="0" tIns="0" rIns="0" bIns="0" rtlCol="0" anchor="t"/>
          <a:lstStyle/>
          <a:p>
            <a:pPr>
              <a:lnSpc>
                <a:spcPts val="1958"/>
              </a:lnSpc>
            </a:pPr>
            <a:r>
              <a:rPr lang="en-US" sz="1542" b="1" dirty="0">
                <a:solidFill>
                  <a:srgbClr val="272525"/>
                </a:solidFill>
                <a:latin typeface="Inter Bold" pitchFamily="34" charset="0"/>
                <a:ea typeface="Inter Bold" pitchFamily="34" charset="-122"/>
                <a:cs typeface="Inter Bold" pitchFamily="34" charset="-120"/>
              </a:rPr>
              <a:t>Соціально-політичні причини</a:t>
            </a:r>
            <a:endParaRPr lang="en-US" sz="1542" dirty="0"/>
          </a:p>
        </p:txBody>
      </p:sp>
      <p:sp>
        <p:nvSpPr>
          <p:cNvPr id="15" name="Text 9"/>
          <p:cNvSpPr/>
          <p:nvPr/>
        </p:nvSpPr>
        <p:spPr>
          <a:xfrm>
            <a:off x="1083767" y="4613870"/>
            <a:ext cx="5974258" cy="513557"/>
          </a:xfrm>
          <a:prstGeom prst="rect">
            <a:avLst/>
          </a:prstGeom>
          <a:noFill/>
          <a:ln/>
        </p:spPr>
        <p:txBody>
          <a:bodyPr wrap="square" lIns="0" tIns="0" rIns="0" bIns="0" rtlCol="0" anchor="t"/>
          <a:lstStyle/>
          <a:p>
            <a:pPr>
              <a:lnSpc>
                <a:spcPts val="2000"/>
              </a:lnSpc>
            </a:pPr>
            <a:r>
              <a:rPr lang="en-US" sz="1250" dirty="0">
                <a:solidFill>
                  <a:srgbClr val="272525"/>
                </a:solidFill>
                <a:latin typeface="Inter" pitchFamily="34" charset="0"/>
                <a:ea typeface="Inter" pitchFamily="34" charset="-122"/>
                <a:cs typeface="Inter" pitchFamily="34" charset="-120"/>
              </a:rPr>
              <a:t>Запровадження великого індивідуального землеволодіння посилило "земські інтереси" феодалів, які прагнули незалежності від Києва.</a:t>
            </a:r>
            <a:endParaRPr lang="en-US" sz="1250" dirty="0"/>
          </a:p>
        </p:txBody>
      </p:sp>
      <p:sp>
        <p:nvSpPr>
          <p:cNvPr id="16" name="Shape 10"/>
          <p:cNvSpPr/>
          <p:nvPr/>
        </p:nvSpPr>
        <p:spPr>
          <a:xfrm>
            <a:off x="561975" y="5448499"/>
            <a:ext cx="361256" cy="361256"/>
          </a:xfrm>
          <a:prstGeom prst="roundRect">
            <a:avLst>
              <a:gd name="adj" fmla="val 18668"/>
            </a:avLst>
          </a:prstGeom>
          <a:solidFill>
            <a:srgbClr val="DADBF1"/>
          </a:solidFill>
          <a:ln w="7620">
            <a:solidFill>
              <a:srgbClr val="C0C1D7"/>
            </a:solidFill>
            <a:prstDash val="solid"/>
          </a:ln>
        </p:spPr>
        <p:txBody>
          <a:bodyPr/>
          <a:lstStyle/>
          <a:p>
            <a:endParaRPr lang="uk-UA"/>
          </a:p>
        </p:txBody>
      </p:sp>
      <p:pic>
        <p:nvPicPr>
          <p:cNvPr id="17" name="Image 4" descr="preencoded.png"/>
          <p:cNvPicPr>
            <a:picLocks noChangeAspect="1"/>
          </p:cNvPicPr>
          <p:nvPr/>
        </p:nvPicPr>
        <p:blipFill>
          <a:blip r:embed="rId8"/>
          <a:stretch>
            <a:fillRect/>
          </a:stretch>
        </p:blipFill>
        <p:spPr>
          <a:xfrm>
            <a:off x="622151" y="5478562"/>
            <a:ext cx="240804" cy="301030"/>
          </a:xfrm>
          <a:prstGeom prst="rect">
            <a:avLst/>
          </a:prstGeom>
        </p:spPr>
      </p:pic>
      <p:sp>
        <p:nvSpPr>
          <p:cNvPr id="18" name="Text 11"/>
          <p:cNvSpPr/>
          <p:nvPr/>
        </p:nvSpPr>
        <p:spPr>
          <a:xfrm>
            <a:off x="1083767" y="5503664"/>
            <a:ext cx="2946301" cy="250825"/>
          </a:xfrm>
          <a:prstGeom prst="rect">
            <a:avLst/>
          </a:prstGeom>
          <a:noFill/>
          <a:ln/>
        </p:spPr>
        <p:txBody>
          <a:bodyPr wrap="none" lIns="0" tIns="0" rIns="0" bIns="0" rtlCol="0" anchor="t"/>
          <a:lstStyle/>
          <a:p>
            <a:pPr>
              <a:lnSpc>
                <a:spcPts val="1958"/>
              </a:lnSpc>
            </a:pPr>
            <a:r>
              <a:rPr lang="en-US" sz="1542" b="1" dirty="0">
                <a:solidFill>
                  <a:srgbClr val="272525"/>
                </a:solidFill>
                <a:latin typeface="Inter Bold" pitchFamily="34" charset="0"/>
                <a:ea typeface="Inter Bold" pitchFamily="34" charset="-122"/>
                <a:cs typeface="Inter Bold" pitchFamily="34" charset="-120"/>
              </a:rPr>
              <a:t>Зовнішньополітичні фактори</a:t>
            </a:r>
            <a:endParaRPr lang="en-US" sz="1542" dirty="0"/>
          </a:p>
        </p:txBody>
      </p:sp>
      <p:sp>
        <p:nvSpPr>
          <p:cNvPr id="19" name="Text 12"/>
          <p:cNvSpPr/>
          <p:nvPr/>
        </p:nvSpPr>
        <p:spPr>
          <a:xfrm>
            <a:off x="1083767" y="5850732"/>
            <a:ext cx="5974258" cy="513557"/>
          </a:xfrm>
          <a:prstGeom prst="rect">
            <a:avLst/>
          </a:prstGeom>
          <a:noFill/>
          <a:ln/>
        </p:spPr>
        <p:txBody>
          <a:bodyPr wrap="square" lIns="0" tIns="0" rIns="0" bIns="0" rtlCol="0" anchor="t"/>
          <a:lstStyle/>
          <a:p>
            <a:pPr>
              <a:lnSpc>
                <a:spcPts val="2000"/>
              </a:lnSpc>
            </a:pPr>
            <a:r>
              <a:rPr lang="en-US" sz="1250" dirty="0">
                <a:solidFill>
                  <a:srgbClr val="272525"/>
                </a:solidFill>
                <a:latin typeface="Inter" pitchFamily="34" charset="0"/>
                <a:ea typeface="Inter" pitchFamily="34" charset="-122"/>
                <a:cs typeface="Inter" pitchFamily="34" charset="-120"/>
              </a:rPr>
              <a:t>Монголо-татарська навала та втрата торговельного шляху "з варяг у греки" сприяли розпаду держави на численні незалежні князівства.</a:t>
            </a:r>
            <a:endParaRPr lang="en-US" sz="12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397967" y="312737"/>
            <a:ext cx="6119713" cy="355402"/>
          </a:xfrm>
          <a:prstGeom prst="rect">
            <a:avLst/>
          </a:prstGeom>
          <a:noFill/>
          <a:ln/>
        </p:spPr>
        <p:txBody>
          <a:bodyPr wrap="none" lIns="0" tIns="0" rIns="0" bIns="0" rtlCol="0" anchor="t"/>
          <a:lstStyle/>
          <a:p>
            <a:pPr>
              <a:lnSpc>
                <a:spcPts val="2792"/>
              </a:lnSpc>
            </a:pPr>
            <a:r>
              <a:rPr lang="en-US" sz="2083" b="1" dirty="0">
                <a:solidFill>
                  <a:srgbClr val="000000"/>
                </a:solidFill>
                <a:latin typeface="Inter Bold" pitchFamily="34" charset="0"/>
                <a:ea typeface="Inter Bold" pitchFamily="34" charset="-122"/>
                <a:cs typeface="Inter Bold" pitchFamily="34" charset="-120"/>
              </a:rPr>
              <a:t>Загальна характеристика держави і права</a:t>
            </a:r>
            <a:endParaRPr lang="en-US" sz="2083" dirty="0"/>
          </a:p>
        </p:txBody>
      </p:sp>
      <p:sp>
        <p:nvSpPr>
          <p:cNvPr id="3" name="Text 1"/>
          <p:cNvSpPr/>
          <p:nvPr/>
        </p:nvSpPr>
        <p:spPr>
          <a:xfrm>
            <a:off x="397969" y="2005973"/>
            <a:ext cx="1665783" cy="177701"/>
          </a:xfrm>
          <a:prstGeom prst="rect">
            <a:avLst/>
          </a:prstGeom>
          <a:noFill/>
          <a:ln/>
        </p:spPr>
        <p:txBody>
          <a:bodyPr wrap="none" lIns="0" tIns="0" rIns="0" bIns="0" rtlCol="0" anchor="t"/>
          <a:lstStyle/>
          <a:p>
            <a:pPr>
              <a:lnSpc>
                <a:spcPts val="1375"/>
              </a:lnSpc>
            </a:pPr>
            <a:r>
              <a:rPr lang="en-US" sz="1667" b="1" dirty="0">
                <a:solidFill>
                  <a:srgbClr val="000000"/>
                </a:solidFill>
                <a:latin typeface="Inter Bold" pitchFamily="34" charset="0"/>
                <a:ea typeface="Inter Bold" pitchFamily="34" charset="-122"/>
                <a:cs typeface="Inter Bold" pitchFamily="34" charset="-120"/>
              </a:rPr>
              <a:t>Структура суспільства</a:t>
            </a:r>
            <a:endParaRPr lang="en-US" sz="1667" dirty="0"/>
          </a:p>
        </p:txBody>
      </p:sp>
      <p:sp>
        <p:nvSpPr>
          <p:cNvPr id="4" name="Text 2"/>
          <p:cNvSpPr/>
          <p:nvPr/>
        </p:nvSpPr>
        <p:spPr>
          <a:xfrm>
            <a:off x="397967" y="2312856"/>
            <a:ext cx="5559326" cy="363736"/>
          </a:xfrm>
          <a:prstGeom prst="rect">
            <a:avLst/>
          </a:prstGeom>
          <a:noFill/>
          <a:ln/>
        </p:spPr>
        <p:txBody>
          <a:bodyPr wrap="square" lIns="0" tIns="0" rIns="0" bIns="0" rtlCol="0" anchor="t"/>
          <a:lstStyle/>
          <a:p>
            <a:pPr>
              <a:lnSpc>
                <a:spcPts val="1417"/>
              </a:lnSpc>
            </a:pPr>
            <a:r>
              <a:rPr lang="en-US" sz="1667" dirty="0">
                <a:solidFill>
                  <a:srgbClr val="272525"/>
                </a:solidFill>
                <a:latin typeface="Inter" pitchFamily="34" charset="0"/>
                <a:ea typeface="Inter" pitchFamily="34" charset="-122"/>
                <a:cs typeface="Inter" pitchFamily="34" charset="-120"/>
              </a:rPr>
              <a:t>Суспільство складалося з двох антагоністичних класів: феодалів-землевласників і селян. Київський престол став об'єктом колективного сюзеренітету найсильніших князів.</a:t>
            </a:r>
            <a:endParaRPr lang="en-US" sz="1667" dirty="0"/>
          </a:p>
        </p:txBody>
      </p:sp>
      <p:sp>
        <p:nvSpPr>
          <p:cNvPr id="5" name="Text 3"/>
          <p:cNvSpPr/>
          <p:nvPr/>
        </p:nvSpPr>
        <p:spPr>
          <a:xfrm>
            <a:off x="397965" y="3377290"/>
            <a:ext cx="1421607" cy="177701"/>
          </a:xfrm>
          <a:prstGeom prst="rect">
            <a:avLst/>
          </a:prstGeom>
          <a:noFill/>
          <a:ln/>
        </p:spPr>
        <p:txBody>
          <a:bodyPr wrap="none" lIns="0" tIns="0" rIns="0" bIns="0" rtlCol="0" anchor="t"/>
          <a:lstStyle/>
          <a:p>
            <a:pPr>
              <a:lnSpc>
                <a:spcPts val="1375"/>
              </a:lnSpc>
            </a:pPr>
            <a:r>
              <a:rPr lang="en-US" sz="1667" b="1" dirty="0">
                <a:solidFill>
                  <a:srgbClr val="000000"/>
                </a:solidFill>
                <a:latin typeface="Inter Bold" pitchFamily="34" charset="0"/>
                <a:ea typeface="Inter Bold" pitchFamily="34" charset="-122"/>
                <a:cs typeface="Inter Bold" pitchFamily="34" charset="-120"/>
              </a:rPr>
              <a:t>Державний апарат</a:t>
            </a:r>
            <a:endParaRPr lang="en-US" sz="1667" dirty="0"/>
          </a:p>
        </p:txBody>
      </p:sp>
      <p:sp>
        <p:nvSpPr>
          <p:cNvPr id="6" name="Text 4"/>
          <p:cNvSpPr/>
          <p:nvPr/>
        </p:nvSpPr>
        <p:spPr>
          <a:xfrm>
            <a:off x="397966" y="3646720"/>
            <a:ext cx="5559326" cy="545604"/>
          </a:xfrm>
          <a:prstGeom prst="rect">
            <a:avLst/>
          </a:prstGeom>
          <a:noFill/>
          <a:ln/>
        </p:spPr>
        <p:txBody>
          <a:bodyPr wrap="square" lIns="0" tIns="0" rIns="0" bIns="0" rtlCol="0" anchor="t"/>
          <a:lstStyle/>
          <a:p>
            <a:pPr>
              <a:lnSpc>
                <a:spcPts val="1417"/>
              </a:lnSpc>
            </a:pPr>
            <a:r>
              <a:rPr lang="en-US" sz="1667" dirty="0">
                <a:solidFill>
                  <a:srgbClr val="272525"/>
                </a:solidFill>
                <a:latin typeface="Inter" pitchFamily="34" charset="0"/>
                <a:ea typeface="Inter" pitchFamily="34" charset="-122"/>
                <a:cs typeface="Inter" pitchFamily="34" charset="-120"/>
              </a:rPr>
              <a:t>Структура державного апарату майже не змінилася. Кожне князівство очолював старший князь, який спирався на військову дружину. Для вирішення важливих питань князь збирав боярську раду та князівські з'їзди (снеми).</a:t>
            </a:r>
            <a:endParaRPr lang="en-US" sz="1667" dirty="0"/>
          </a:p>
        </p:txBody>
      </p:sp>
      <p:pic>
        <p:nvPicPr>
          <p:cNvPr id="7" name="Image 0" descr="preencoded.png"/>
          <p:cNvPicPr>
            <a:picLocks noChangeAspect="1"/>
          </p:cNvPicPr>
          <p:nvPr/>
        </p:nvPicPr>
        <p:blipFill>
          <a:blip r:embed="rId3"/>
          <a:stretch>
            <a:fillRect/>
          </a:stretch>
        </p:blipFill>
        <p:spPr>
          <a:xfrm>
            <a:off x="6632675" y="0"/>
            <a:ext cx="5559326" cy="6858000"/>
          </a:xfrm>
          <a:prstGeom prst="rect">
            <a:avLst/>
          </a:prstGeom>
        </p:spPr>
      </p:pic>
      <p:sp>
        <p:nvSpPr>
          <p:cNvPr id="8" name="Text 5"/>
          <p:cNvSpPr/>
          <p:nvPr/>
        </p:nvSpPr>
        <p:spPr>
          <a:xfrm>
            <a:off x="397967" y="5486964"/>
            <a:ext cx="5780583" cy="1066766"/>
          </a:xfrm>
          <a:prstGeom prst="rect">
            <a:avLst/>
          </a:prstGeom>
          <a:noFill/>
          <a:ln/>
        </p:spPr>
        <p:txBody>
          <a:bodyPr wrap="square" lIns="0" tIns="0" rIns="0" bIns="0" rtlCol="0" anchor="t"/>
          <a:lstStyle/>
          <a:p>
            <a:pPr>
              <a:lnSpc>
                <a:spcPts val="1417"/>
              </a:lnSpc>
            </a:pPr>
            <a:r>
              <a:rPr lang="en-US" sz="1667" dirty="0">
                <a:solidFill>
                  <a:srgbClr val="272525"/>
                </a:solidFill>
                <a:latin typeface="Inter" pitchFamily="34" charset="0"/>
                <a:ea typeface="Inter" pitchFamily="34" charset="-122"/>
                <a:cs typeface="Inter" pitchFamily="34" charset="-120"/>
              </a:rPr>
              <a:t>Роль віча в головних містах занепадала, хоча в деяких містах воно продовжувало діяти. Порядок обіймання князівських столів урізноманітнювався, а кожна руська земля мала свої особливості політичного ладу. Система права базувалася на "Руській Правді", але з'являлися нові редакції та місцеві особливості.</a:t>
            </a:r>
            <a:endParaRPr lang="en-US" sz="1667"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9488"/>
          </a:xfrm>
          <a:prstGeom prst="rect">
            <a:avLst/>
          </a:prstGeom>
        </p:spPr>
      </p:pic>
      <p:sp>
        <p:nvSpPr>
          <p:cNvPr id="3" name="Text 0"/>
          <p:cNvSpPr/>
          <p:nvPr/>
        </p:nvSpPr>
        <p:spPr>
          <a:xfrm>
            <a:off x="530324" y="416720"/>
            <a:ext cx="6559352" cy="946944"/>
          </a:xfrm>
          <a:prstGeom prst="rect">
            <a:avLst/>
          </a:prstGeom>
          <a:noFill/>
          <a:ln/>
        </p:spPr>
        <p:txBody>
          <a:bodyPr wrap="square" lIns="0" tIns="0" rIns="0" bIns="0" rtlCol="0" anchor="t"/>
          <a:lstStyle/>
          <a:p>
            <a:pPr>
              <a:lnSpc>
                <a:spcPts val="3708"/>
              </a:lnSpc>
            </a:pPr>
            <a:r>
              <a:rPr lang="en-US" sz="2958" b="1" dirty="0">
                <a:solidFill>
                  <a:srgbClr val="000000"/>
                </a:solidFill>
                <a:latin typeface="Inter Bold" pitchFamily="34" charset="0"/>
                <a:ea typeface="Inter Bold" pitchFamily="34" charset="-122"/>
                <a:cs typeface="Inter Bold" pitchFamily="34" charset="-120"/>
              </a:rPr>
              <a:t>Утворення Галицько-Волинської держави</a:t>
            </a:r>
            <a:endParaRPr lang="en-US" sz="2958" dirty="0"/>
          </a:p>
        </p:txBody>
      </p:sp>
      <p:sp>
        <p:nvSpPr>
          <p:cNvPr id="4" name="Shape 1"/>
          <p:cNvSpPr/>
          <p:nvPr/>
        </p:nvSpPr>
        <p:spPr>
          <a:xfrm>
            <a:off x="700782" y="1590972"/>
            <a:ext cx="19050" cy="4851797"/>
          </a:xfrm>
          <a:prstGeom prst="roundRect">
            <a:avLst>
              <a:gd name="adj" fmla="val 334107"/>
            </a:avLst>
          </a:prstGeom>
          <a:solidFill>
            <a:srgbClr val="C0C1D7"/>
          </a:solidFill>
          <a:ln/>
        </p:spPr>
        <p:txBody>
          <a:bodyPr/>
          <a:lstStyle/>
          <a:p>
            <a:endParaRPr lang="uk-UA"/>
          </a:p>
        </p:txBody>
      </p:sp>
      <p:sp>
        <p:nvSpPr>
          <p:cNvPr id="5" name="Shape 2"/>
          <p:cNvSpPr/>
          <p:nvPr/>
        </p:nvSpPr>
        <p:spPr>
          <a:xfrm>
            <a:off x="852190" y="1751906"/>
            <a:ext cx="454620" cy="19050"/>
          </a:xfrm>
          <a:prstGeom prst="roundRect">
            <a:avLst>
              <a:gd name="adj" fmla="val 334107"/>
            </a:avLst>
          </a:prstGeom>
          <a:solidFill>
            <a:srgbClr val="C0C1D7"/>
          </a:solidFill>
          <a:ln/>
        </p:spPr>
        <p:txBody>
          <a:bodyPr/>
          <a:lstStyle/>
          <a:p>
            <a:endParaRPr lang="uk-UA"/>
          </a:p>
        </p:txBody>
      </p:sp>
      <p:sp>
        <p:nvSpPr>
          <p:cNvPr id="6" name="Shape 3"/>
          <p:cNvSpPr/>
          <p:nvPr/>
        </p:nvSpPr>
        <p:spPr>
          <a:xfrm>
            <a:off x="530325" y="1590973"/>
            <a:ext cx="340916" cy="340916"/>
          </a:xfrm>
          <a:prstGeom prst="roundRect">
            <a:avLst>
              <a:gd name="adj" fmla="val 18670"/>
            </a:avLst>
          </a:prstGeom>
          <a:solidFill>
            <a:srgbClr val="DADBF1"/>
          </a:solidFill>
          <a:ln w="7620">
            <a:solidFill>
              <a:srgbClr val="C0C1D7"/>
            </a:solidFill>
            <a:prstDash val="solid"/>
          </a:ln>
        </p:spPr>
        <p:txBody>
          <a:bodyPr/>
          <a:lstStyle/>
          <a:p>
            <a:endParaRPr lang="uk-UA"/>
          </a:p>
        </p:txBody>
      </p:sp>
      <p:pic>
        <p:nvPicPr>
          <p:cNvPr id="7" name="Image 1" descr="preencoded.png"/>
          <p:cNvPicPr>
            <a:picLocks noChangeAspect="1"/>
          </p:cNvPicPr>
          <p:nvPr/>
        </p:nvPicPr>
        <p:blipFill>
          <a:blip r:embed="rId4"/>
          <a:stretch>
            <a:fillRect/>
          </a:stretch>
        </p:blipFill>
        <p:spPr>
          <a:xfrm>
            <a:off x="587127" y="1619399"/>
            <a:ext cx="227310" cy="284063"/>
          </a:xfrm>
          <a:prstGeom prst="rect">
            <a:avLst/>
          </a:prstGeom>
        </p:spPr>
      </p:pic>
      <p:sp>
        <p:nvSpPr>
          <p:cNvPr id="8" name="Text 4"/>
          <p:cNvSpPr/>
          <p:nvPr/>
        </p:nvSpPr>
        <p:spPr>
          <a:xfrm>
            <a:off x="1458516" y="1643063"/>
            <a:ext cx="1894185" cy="236736"/>
          </a:xfrm>
          <a:prstGeom prst="rect">
            <a:avLst/>
          </a:prstGeom>
          <a:noFill/>
          <a:ln/>
        </p:spPr>
        <p:txBody>
          <a:bodyPr wrap="none" lIns="0" tIns="0" rIns="0" bIns="0" rtlCol="0" anchor="t"/>
          <a:lstStyle/>
          <a:p>
            <a:pPr>
              <a:lnSpc>
                <a:spcPts val="1833"/>
              </a:lnSpc>
            </a:pPr>
            <a:r>
              <a:rPr lang="en-US" sz="1458" b="1" dirty="0">
                <a:solidFill>
                  <a:srgbClr val="272525"/>
                </a:solidFill>
                <a:latin typeface="Inter Bold" pitchFamily="34" charset="0"/>
                <a:ea typeface="Inter Bold" pitchFamily="34" charset="-122"/>
                <a:cs typeface="Inter Bold" pitchFamily="34" charset="-120"/>
              </a:rPr>
              <a:t>1199 рік</a:t>
            </a:r>
            <a:endParaRPr lang="en-US" sz="1458" dirty="0"/>
          </a:p>
        </p:txBody>
      </p:sp>
      <p:sp>
        <p:nvSpPr>
          <p:cNvPr id="9" name="Text 5"/>
          <p:cNvSpPr/>
          <p:nvPr/>
        </p:nvSpPr>
        <p:spPr>
          <a:xfrm>
            <a:off x="1458516" y="1970683"/>
            <a:ext cx="5631160" cy="484783"/>
          </a:xfrm>
          <a:prstGeom prst="rect">
            <a:avLst/>
          </a:prstGeom>
          <a:noFill/>
          <a:ln/>
        </p:spPr>
        <p:txBody>
          <a:bodyPr wrap="square" lIns="0" tIns="0" rIns="0" bIns="0" rtlCol="0" anchor="t"/>
          <a:lstStyle/>
          <a:p>
            <a:pPr>
              <a:lnSpc>
                <a:spcPts val="1875"/>
              </a:lnSpc>
            </a:pPr>
            <a:r>
              <a:rPr lang="en-US" sz="1167" dirty="0">
                <a:solidFill>
                  <a:srgbClr val="272525"/>
                </a:solidFill>
                <a:latin typeface="Inter" pitchFamily="34" charset="0"/>
                <a:ea typeface="Inter" pitchFamily="34" charset="-122"/>
                <a:cs typeface="Inter" pitchFamily="34" charset="-120"/>
              </a:rPr>
              <a:t>Галицьке та Волинське князівства об'єдналися в одну державу. Столицею спершу був Галич, потім Холм, а з 1272 р. – Львів.</a:t>
            </a:r>
            <a:endParaRPr lang="en-US" sz="1167" dirty="0"/>
          </a:p>
        </p:txBody>
      </p:sp>
      <p:sp>
        <p:nvSpPr>
          <p:cNvPr id="10" name="Shape 6"/>
          <p:cNvSpPr/>
          <p:nvPr/>
        </p:nvSpPr>
        <p:spPr>
          <a:xfrm>
            <a:off x="852190" y="2919413"/>
            <a:ext cx="454620" cy="19050"/>
          </a:xfrm>
          <a:prstGeom prst="roundRect">
            <a:avLst>
              <a:gd name="adj" fmla="val 334107"/>
            </a:avLst>
          </a:prstGeom>
          <a:solidFill>
            <a:srgbClr val="C0C1D7"/>
          </a:solidFill>
          <a:ln/>
        </p:spPr>
        <p:txBody>
          <a:bodyPr/>
          <a:lstStyle/>
          <a:p>
            <a:endParaRPr lang="uk-UA"/>
          </a:p>
        </p:txBody>
      </p:sp>
      <p:sp>
        <p:nvSpPr>
          <p:cNvPr id="11" name="Shape 7"/>
          <p:cNvSpPr/>
          <p:nvPr/>
        </p:nvSpPr>
        <p:spPr>
          <a:xfrm>
            <a:off x="530325" y="2758480"/>
            <a:ext cx="340916" cy="340916"/>
          </a:xfrm>
          <a:prstGeom prst="roundRect">
            <a:avLst>
              <a:gd name="adj" fmla="val 18670"/>
            </a:avLst>
          </a:prstGeom>
          <a:solidFill>
            <a:srgbClr val="DADBF1"/>
          </a:solidFill>
          <a:ln w="7620">
            <a:solidFill>
              <a:srgbClr val="C0C1D7"/>
            </a:solidFill>
            <a:prstDash val="solid"/>
          </a:ln>
        </p:spPr>
        <p:txBody>
          <a:bodyPr/>
          <a:lstStyle/>
          <a:p>
            <a:endParaRPr lang="uk-UA"/>
          </a:p>
        </p:txBody>
      </p:sp>
      <p:pic>
        <p:nvPicPr>
          <p:cNvPr id="12" name="Image 2" descr="preencoded.png"/>
          <p:cNvPicPr>
            <a:picLocks noChangeAspect="1"/>
          </p:cNvPicPr>
          <p:nvPr/>
        </p:nvPicPr>
        <p:blipFill>
          <a:blip r:embed="rId5"/>
          <a:stretch>
            <a:fillRect/>
          </a:stretch>
        </p:blipFill>
        <p:spPr>
          <a:xfrm>
            <a:off x="587127" y="2786906"/>
            <a:ext cx="227310" cy="284063"/>
          </a:xfrm>
          <a:prstGeom prst="rect">
            <a:avLst/>
          </a:prstGeom>
        </p:spPr>
      </p:pic>
      <p:sp>
        <p:nvSpPr>
          <p:cNvPr id="13" name="Text 8"/>
          <p:cNvSpPr/>
          <p:nvPr/>
        </p:nvSpPr>
        <p:spPr>
          <a:xfrm>
            <a:off x="1458516" y="2810570"/>
            <a:ext cx="3002260" cy="236736"/>
          </a:xfrm>
          <a:prstGeom prst="rect">
            <a:avLst/>
          </a:prstGeom>
          <a:noFill/>
          <a:ln/>
        </p:spPr>
        <p:txBody>
          <a:bodyPr wrap="none" lIns="0" tIns="0" rIns="0" bIns="0" rtlCol="0" anchor="t"/>
          <a:lstStyle/>
          <a:p>
            <a:pPr>
              <a:lnSpc>
                <a:spcPts val="1833"/>
              </a:lnSpc>
            </a:pPr>
            <a:r>
              <a:rPr lang="en-US" sz="1458" b="1" dirty="0">
                <a:solidFill>
                  <a:srgbClr val="272525"/>
                </a:solidFill>
                <a:latin typeface="Inter Bold" pitchFamily="34" charset="0"/>
                <a:ea typeface="Inter Bold" pitchFamily="34" charset="-122"/>
                <a:cs typeface="Inter Bold" pitchFamily="34" charset="-120"/>
              </a:rPr>
              <a:t>Правління Данила Романовича</a:t>
            </a:r>
            <a:endParaRPr lang="en-US" sz="1458" dirty="0"/>
          </a:p>
        </p:txBody>
      </p:sp>
      <p:sp>
        <p:nvSpPr>
          <p:cNvPr id="14" name="Text 9"/>
          <p:cNvSpPr/>
          <p:nvPr/>
        </p:nvSpPr>
        <p:spPr>
          <a:xfrm>
            <a:off x="1458516" y="3138190"/>
            <a:ext cx="5631160" cy="484783"/>
          </a:xfrm>
          <a:prstGeom prst="rect">
            <a:avLst/>
          </a:prstGeom>
          <a:noFill/>
          <a:ln/>
        </p:spPr>
        <p:txBody>
          <a:bodyPr wrap="square" lIns="0" tIns="0" rIns="0" bIns="0" rtlCol="0" anchor="t"/>
          <a:lstStyle/>
          <a:p>
            <a:pPr>
              <a:lnSpc>
                <a:spcPts val="1875"/>
              </a:lnSpc>
            </a:pPr>
            <a:r>
              <a:rPr lang="en-US" sz="1167" dirty="0">
                <a:solidFill>
                  <a:srgbClr val="272525"/>
                </a:solidFill>
                <a:latin typeface="Inter" pitchFamily="34" charset="0"/>
                <a:ea typeface="Inter" pitchFamily="34" charset="-122"/>
                <a:cs typeface="Inter" pitchFamily="34" charset="-120"/>
              </a:rPr>
              <a:t>Князівство досягло найбільшої могутності за Данила Галицького (1219-1264 рр.), який підкорив Київщину та інші землі Південно-Західної Русі.</a:t>
            </a:r>
            <a:endParaRPr lang="en-US" sz="1167" dirty="0"/>
          </a:p>
        </p:txBody>
      </p:sp>
      <p:sp>
        <p:nvSpPr>
          <p:cNvPr id="15" name="Shape 10"/>
          <p:cNvSpPr/>
          <p:nvPr/>
        </p:nvSpPr>
        <p:spPr>
          <a:xfrm>
            <a:off x="852190" y="4086919"/>
            <a:ext cx="454620" cy="19050"/>
          </a:xfrm>
          <a:prstGeom prst="roundRect">
            <a:avLst>
              <a:gd name="adj" fmla="val 334107"/>
            </a:avLst>
          </a:prstGeom>
          <a:solidFill>
            <a:srgbClr val="C0C1D7"/>
          </a:solidFill>
          <a:ln/>
        </p:spPr>
        <p:txBody>
          <a:bodyPr/>
          <a:lstStyle/>
          <a:p>
            <a:endParaRPr lang="uk-UA"/>
          </a:p>
        </p:txBody>
      </p:sp>
      <p:sp>
        <p:nvSpPr>
          <p:cNvPr id="16" name="Shape 11"/>
          <p:cNvSpPr/>
          <p:nvPr/>
        </p:nvSpPr>
        <p:spPr>
          <a:xfrm>
            <a:off x="530325" y="3925987"/>
            <a:ext cx="340916" cy="340916"/>
          </a:xfrm>
          <a:prstGeom prst="roundRect">
            <a:avLst>
              <a:gd name="adj" fmla="val 18670"/>
            </a:avLst>
          </a:prstGeom>
          <a:solidFill>
            <a:srgbClr val="DADBF1"/>
          </a:solidFill>
          <a:ln w="7620">
            <a:solidFill>
              <a:srgbClr val="C0C1D7"/>
            </a:solidFill>
            <a:prstDash val="solid"/>
          </a:ln>
        </p:spPr>
        <p:txBody>
          <a:bodyPr/>
          <a:lstStyle/>
          <a:p>
            <a:endParaRPr lang="uk-UA"/>
          </a:p>
        </p:txBody>
      </p:sp>
      <p:pic>
        <p:nvPicPr>
          <p:cNvPr id="17" name="Image 3" descr="preencoded.png"/>
          <p:cNvPicPr>
            <a:picLocks noChangeAspect="1"/>
          </p:cNvPicPr>
          <p:nvPr/>
        </p:nvPicPr>
        <p:blipFill>
          <a:blip r:embed="rId6"/>
          <a:stretch>
            <a:fillRect/>
          </a:stretch>
        </p:blipFill>
        <p:spPr>
          <a:xfrm>
            <a:off x="587127" y="3954413"/>
            <a:ext cx="227310" cy="284063"/>
          </a:xfrm>
          <a:prstGeom prst="rect">
            <a:avLst/>
          </a:prstGeom>
        </p:spPr>
      </p:pic>
      <p:sp>
        <p:nvSpPr>
          <p:cNvPr id="18" name="Text 12"/>
          <p:cNvSpPr/>
          <p:nvPr/>
        </p:nvSpPr>
        <p:spPr>
          <a:xfrm>
            <a:off x="1458516" y="3978077"/>
            <a:ext cx="1894185" cy="236736"/>
          </a:xfrm>
          <a:prstGeom prst="rect">
            <a:avLst/>
          </a:prstGeom>
          <a:noFill/>
          <a:ln/>
        </p:spPr>
        <p:txBody>
          <a:bodyPr wrap="none" lIns="0" tIns="0" rIns="0" bIns="0" rtlCol="0" anchor="t"/>
          <a:lstStyle/>
          <a:p>
            <a:pPr>
              <a:lnSpc>
                <a:spcPts val="1833"/>
              </a:lnSpc>
            </a:pPr>
            <a:r>
              <a:rPr lang="en-US" sz="1458" b="1" dirty="0">
                <a:solidFill>
                  <a:srgbClr val="272525"/>
                </a:solidFill>
                <a:latin typeface="Inter Bold" pitchFamily="34" charset="0"/>
                <a:ea typeface="Inter Bold" pitchFamily="34" charset="-122"/>
                <a:cs typeface="Inter Bold" pitchFamily="34" charset="-120"/>
              </a:rPr>
              <a:t>Опір загарбникам</a:t>
            </a:r>
            <a:endParaRPr lang="en-US" sz="1458" dirty="0"/>
          </a:p>
        </p:txBody>
      </p:sp>
      <p:sp>
        <p:nvSpPr>
          <p:cNvPr id="19" name="Text 13"/>
          <p:cNvSpPr/>
          <p:nvPr/>
        </p:nvSpPr>
        <p:spPr>
          <a:xfrm>
            <a:off x="1458516" y="4305697"/>
            <a:ext cx="5631160" cy="727174"/>
          </a:xfrm>
          <a:prstGeom prst="rect">
            <a:avLst/>
          </a:prstGeom>
          <a:noFill/>
          <a:ln/>
        </p:spPr>
        <p:txBody>
          <a:bodyPr wrap="square" lIns="0" tIns="0" rIns="0" bIns="0" rtlCol="0" anchor="t"/>
          <a:lstStyle/>
          <a:p>
            <a:pPr>
              <a:lnSpc>
                <a:spcPts val="1875"/>
              </a:lnSpc>
            </a:pPr>
            <a:r>
              <a:rPr lang="en-US" sz="1167" dirty="0">
                <a:solidFill>
                  <a:srgbClr val="272525"/>
                </a:solidFill>
                <a:latin typeface="Inter" pitchFamily="34" charset="0"/>
                <a:ea typeface="Inter" pitchFamily="34" charset="-122"/>
                <a:cs typeface="Inter" pitchFamily="34" charset="-120"/>
              </a:rPr>
              <a:t>У 1238 р. Данило Галицький розбив німецьких мечоносців і тривалий час чинив опір монголо-татарам, хоча згодом князівство підкорилося Золотій Орді.</a:t>
            </a:r>
            <a:endParaRPr lang="en-US" sz="1167" dirty="0"/>
          </a:p>
        </p:txBody>
      </p:sp>
      <p:sp>
        <p:nvSpPr>
          <p:cNvPr id="20" name="Shape 14"/>
          <p:cNvSpPr/>
          <p:nvPr/>
        </p:nvSpPr>
        <p:spPr>
          <a:xfrm>
            <a:off x="852190" y="5496818"/>
            <a:ext cx="454620" cy="19050"/>
          </a:xfrm>
          <a:prstGeom prst="roundRect">
            <a:avLst>
              <a:gd name="adj" fmla="val 334107"/>
            </a:avLst>
          </a:prstGeom>
          <a:solidFill>
            <a:srgbClr val="C0C1D7"/>
          </a:solidFill>
          <a:ln/>
        </p:spPr>
        <p:txBody>
          <a:bodyPr/>
          <a:lstStyle/>
          <a:p>
            <a:endParaRPr lang="uk-UA"/>
          </a:p>
        </p:txBody>
      </p:sp>
      <p:sp>
        <p:nvSpPr>
          <p:cNvPr id="21" name="Shape 15"/>
          <p:cNvSpPr/>
          <p:nvPr/>
        </p:nvSpPr>
        <p:spPr>
          <a:xfrm>
            <a:off x="530325" y="5335885"/>
            <a:ext cx="340916" cy="340916"/>
          </a:xfrm>
          <a:prstGeom prst="roundRect">
            <a:avLst>
              <a:gd name="adj" fmla="val 18670"/>
            </a:avLst>
          </a:prstGeom>
          <a:solidFill>
            <a:srgbClr val="DADBF1"/>
          </a:solidFill>
          <a:ln w="7620">
            <a:solidFill>
              <a:srgbClr val="C0C1D7"/>
            </a:solidFill>
            <a:prstDash val="solid"/>
          </a:ln>
        </p:spPr>
        <p:txBody>
          <a:bodyPr/>
          <a:lstStyle/>
          <a:p>
            <a:endParaRPr lang="uk-UA"/>
          </a:p>
        </p:txBody>
      </p:sp>
      <p:pic>
        <p:nvPicPr>
          <p:cNvPr id="22" name="Image 4" descr="preencoded.png"/>
          <p:cNvPicPr>
            <a:picLocks noChangeAspect="1"/>
          </p:cNvPicPr>
          <p:nvPr/>
        </p:nvPicPr>
        <p:blipFill>
          <a:blip r:embed="rId7"/>
          <a:stretch>
            <a:fillRect/>
          </a:stretch>
        </p:blipFill>
        <p:spPr>
          <a:xfrm>
            <a:off x="587127" y="5364312"/>
            <a:ext cx="227310" cy="284063"/>
          </a:xfrm>
          <a:prstGeom prst="rect">
            <a:avLst/>
          </a:prstGeom>
        </p:spPr>
      </p:pic>
      <p:sp>
        <p:nvSpPr>
          <p:cNvPr id="23" name="Text 16"/>
          <p:cNvSpPr/>
          <p:nvPr/>
        </p:nvSpPr>
        <p:spPr>
          <a:xfrm>
            <a:off x="1458516" y="5387975"/>
            <a:ext cx="1894185" cy="236736"/>
          </a:xfrm>
          <a:prstGeom prst="rect">
            <a:avLst/>
          </a:prstGeom>
          <a:noFill/>
          <a:ln/>
        </p:spPr>
        <p:txBody>
          <a:bodyPr wrap="none" lIns="0" tIns="0" rIns="0" bIns="0" rtlCol="0" anchor="t"/>
          <a:lstStyle/>
          <a:p>
            <a:pPr>
              <a:lnSpc>
                <a:spcPts val="1833"/>
              </a:lnSpc>
            </a:pPr>
            <a:r>
              <a:rPr lang="en-US" sz="1458" b="1" dirty="0">
                <a:solidFill>
                  <a:srgbClr val="272525"/>
                </a:solidFill>
                <a:latin typeface="Inter Bold" pitchFamily="34" charset="0"/>
                <a:ea typeface="Inter Bold" pitchFamily="34" charset="-122"/>
                <a:cs typeface="Inter Bold" pitchFamily="34" charset="-120"/>
              </a:rPr>
              <a:t>До 1340 року</a:t>
            </a:r>
            <a:endParaRPr lang="en-US" sz="1458" dirty="0"/>
          </a:p>
        </p:txBody>
      </p:sp>
      <p:sp>
        <p:nvSpPr>
          <p:cNvPr id="24" name="Text 17"/>
          <p:cNvSpPr/>
          <p:nvPr/>
        </p:nvSpPr>
        <p:spPr>
          <a:xfrm>
            <a:off x="1458516" y="5715596"/>
            <a:ext cx="5631160" cy="727174"/>
          </a:xfrm>
          <a:prstGeom prst="rect">
            <a:avLst/>
          </a:prstGeom>
          <a:noFill/>
          <a:ln/>
        </p:spPr>
        <p:txBody>
          <a:bodyPr wrap="square" lIns="0" tIns="0" rIns="0" bIns="0" rtlCol="0" anchor="t"/>
          <a:lstStyle/>
          <a:p>
            <a:pPr>
              <a:lnSpc>
                <a:spcPts val="1875"/>
              </a:lnSpc>
            </a:pPr>
            <a:r>
              <a:rPr lang="en-US" sz="1167" dirty="0">
                <a:solidFill>
                  <a:srgbClr val="272525"/>
                </a:solidFill>
                <a:latin typeface="Inter" pitchFamily="34" charset="0"/>
                <a:ea typeface="Inter" pitchFamily="34" charset="-122"/>
                <a:cs typeface="Inter" pitchFamily="34" charset="-120"/>
              </a:rPr>
              <a:t>Галицько-Волинська держава слугувала опорою української державності та зберігала державницькі традиції протягом ста років після занепаду Києва.</a:t>
            </a:r>
            <a:endParaRPr lang="en-US" sz="1167"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EE23EA18-7B42-4CE6-92C1-A9B523E088E8}"/>
              </a:ext>
            </a:extLst>
          </p:cNvPr>
          <p:cNvPicPr>
            <a:picLocks noChangeAspect="1"/>
          </p:cNvPicPr>
          <p:nvPr/>
        </p:nvPicPr>
        <p:blipFill>
          <a:blip r:embed="rId3"/>
          <a:stretch>
            <a:fillRect/>
          </a:stretch>
        </p:blipFill>
        <p:spPr>
          <a:xfrm>
            <a:off x="70556" y="-35440"/>
            <a:ext cx="12121444" cy="6928879"/>
          </a:xfrm>
          <a:prstGeom prst="rect">
            <a:avLst/>
          </a:prstGeom>
        </p:spPr>
      </p:pic>
      <p:pic>
        <p:nvPicPr>
          <p:cNvPr id="2" name="Image 0" descr="preencoded.png"/>
          <p:cNvPicPr>
            <a:picLocks noChangeAspect="1"/>
          </p:cNvPicPr>
          <p:nvPr/>
        </p:nvPicPr>
        <p:blipFill>
          <a:blip r:embed="rId4"/>
          <a:stretch>
            <a:fillRect/>
          </a:stretch>
        </p:blipFill>
        <p:spPr>
          <a:xfrm>
            <a:off x="7620000" y="0"/>
            <a:ext cx="4572000" cy="6858000"/>
          </a:xfrm>
          <a:prstGeom prst="rect">
            <a:avLst/>
          </a:prstGeom>
        </p:spPr>
      </p:pic>
      <p:sp>
        <p:nvSpPr>
          <p:cNvPr id="3" name="Text 0"/>
          <p:cNvSpPr/>
          <p:nvPr/>
        </p:nvSpPr>
        <p:spPr>
          <a:xfrm>
            <a:off x="661492" y="1071166"/>
            <a:ext cx="6297018" cy="1771948"/>
          </a:xfrm>
          <a:prstGeom prst="rect">
            <a:avLst/>
          </a:prstGeom>
          <a:noFill/>
          <a:ln/>
        </p:spPr>
        <p:txBody>
          <a:bodyPr wrap="square" lIns="0" tIns="0" rIns="0" bIns="0" rtlCol="0" anchor="t"/>
          <a:lstStyle/>
          <a:p>
            <a:pPr>
              <a:lnSpc>
                <a:spcPts val="4625"/>
              </a:lnSpc>
            </a:pPr>
            <a:r>
              <a:rPr lang="en-US" sz="3708" b="1" dirty="0">
                <a:solidFill>
                  <a:srgbClr val="000000"/>
                </a:solidFill>
                <a:latin typeface="Inter Bold" pitchFamily="34" charset="0"/>
                <a:ea typeface="Inter Bold" pitchFamily="34" charset="-122"/>
                <a:cs typeface="Inter Bold" pitchFamily="34" charset="-120"/>
              </a:rPr>
              <a:t>Державність і Право на Українських Землях (XIV - XVII ст.)</a:t>
            </a:r>
            <a:endParaRPr lang="en-US" sz="3708" dirty="0"/>
          </a:p>
        </p:txBody>
      </p:sp>
      <p:sp>
        <p:nvSpPr>
          <p:cNvPr id="4" name="Text 1"/>
          <p:cNvSpPr/>
          <p:nvPr/>
        </p:nvSpPr>
        <p:spPr>
          <a:xfrm>
            <a:off x="661492" y="3126582"/>
            <a:ext cx="6297018" cy="2116932"/>
          </a:xfrm>
          <a:prstGeom prst="rect">
            <a:avLst/>
          </a:prstGeom>
          <a:noFill/>
          <a:ln/>
        </p:spPr>
        <p:txBody>
          <a:bodyPr wrap="square" lIns="0" tIns="0" rIns="0" bIns="0" rtlCol="0" anchor="t"/>
          <a:lstStyle/>
          <a:p>
            <a:pPr>
              <a:lnSpc>
                <a:spcPts val="2375"/>
              </a:lnSpc>
            </a:pPr>
            <a:r>
              <a:rPr lang="en-US" sz="1458" dirty="0" err="1">
                <a:solidFill>
                  <a:srgbClr val="272525"/>
                </a:solidFill>
                <a:latin typeface="Inter" pitchFamily="34" charset="0"/>
                <a:ea typeface="Inter" pitchFamily="34" charset="-122"/>
                <a:cs typeface="Inter" pitchFamily="34" charset="-120"/>
              </a:rPr>
              <a:t>Ця</a:t>
            </a:r>
            <a:r>
              <a:rPr lang="en-US" sz="1458" dirty="0">
                <a:solidFill>
                  <a:srgbClr val="272525"/>
                </a:solidFill>
                <a:latin typeface="Inter" pitchFamily="34" charset="0"/>
                <a:ea typeface="Inter" pitchFamily="34" charset="-122"/>
                <a:cs typeface="Inter" pitchFamily="34" charset="-120"/>
              </a:rPr>
              <a:t> </a:t>
            </a:r>
            <a:r>
              <a:rPr lang="uk-UA" sz="1458" dirty="0">
                <a:solidFill>
                  <a:srgbClr val="272525"/>
                </a:solidFill>
                <a:latin typeface="Inter" pitchFamily="34" charset="0"/>
                <a:ea typeface="Inter" pitchFamily="34" charset="-122"/>
                <a:cs typeface="Inter" pitchFamily="34" charset="-120"/>
              </a:rPr>
              <a:t>тема</a:t>
            </a:r>
            <a:r>
              <a:rPr lang="en-US" sz="1458" dirty="0">
                <a:solidFill>
                  <a:srgbClr val="272525"/>
                </a:solidFill>
                <a:latin typeface="Inter" pitchFamily="34" charset="0"/>
                <a:ea typeface="Inter" pitchFamily="34" charset="-122"/>
                <a:cs typeface="Inter" pitchFamily="34" charset="-120"/>
              </a:rPr>
              <a:t> охоплює період кінця XIV - першої половини XVII століть, коли українські землі перебували у складі Великого князівства Литовського, Королівства Польського та Речі Посполитої. </a:t>
            </a:r>
            <a:endParaRPr lang="en-US" sz="1458" dirty="0"/>
          </a:p>
        </p:txBody>
      </p:sp>
      <p:sp>
        <p:nvSpPr>
          <p:cNvPr id="5" name="Shape 2"/>
          <p:cNvSpPr/>
          <p:nvPr/>
        </p:nvSpPr>
        <p:spPr>
          <a:xfrm>
            <a:off x="661492" y="5470228"/>
            <a:ext cx="302419" cy="302419"/>
          </a:xfrm>
          <a:prstGeom prst="roundRect">
            <a:avLst>
              <a:gd name="adj" fmla="val 25194296"/>
            </a:avLst>
          </a:prstGeom>
          <a:noFill/>
          <a:ln w="7620">
            <a:solidFill>
              <a:srgbClr val="FFFFFF"/>
            </a:solidFill>
            <a:prstDash val="solid"/>
          </a:ln>
        </p:spPr>
        <p:txBody>
          <a:bodyPr/>
          <a:lstStyle/>
          <a:p>
            <a:endParaRPr lang="uk-UA"/>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BC09CC60-1C82-4961-B98A-D59D3DC295D8}"/>
              </a:ext>
            </a:extLst>
          </p:cNvPr>
          <p:cNvPicPr>
            <a:picLocks noChangeAspect="1"/>
          </p:cNvPicPr>
          <p:nvPr/>
        </p:nvPicPr>
        <p:blipFill>
          <a:blip r:embed="rId3"/>
          <a:stretch>
            <a:fillRect/>
          </a:stretch>
        </p:blipFill>
        <p:spPr>
          <a:xfrm>
            <a:off x="-56444" y="-28567"/>
            <a:ext cx="12121444" cy="6928879"/>
          </a:xfrm>
          <a:prstGeom prst="rect">
            <a:avLst/>
          </a:prstGeom>
        </p:spPr>
      </p:pic>
      <p:sp>
        <p:nvSpPr>
          <p:cNvPr id="2" name="Text 0"/>
          <p:cNvSpPr/>
          <p:nvPr/>
        </p:nvSpPr>
        <p:spPr>
          <a:xfrm>
            <a:off x="440333" y="345976"/>
            <a:ext cx="5501581" cy="393105"/>
          </a:xfrm>
          <a:prstGeom prst="rect">
            <a:avLst/>
          </a:prstGeom>
          <a:noFill/>
          <a:ln/>
        </p:spPr>
        <p:txBody>
          <a:bodyPr wrap="none" lIns="0" tIns="0" rIns="0" bIns="0" rtlCol="0" anchor="t"/>
          <a:lstStyle/>
          <a:p>
            <a:pPr>
              <a:lnSpc>
                <a:spcPts val="3083"/>
              </a:lnSpc>
            </a:pPr>
            <a:r>
              <a:rPr lang="en-US" sz="2458" b="1" dirty="0">
                <a:solidFill>
                  <a:srgbClr val="000000"/>
                </a:solidFill>
                <a:latin typeface="Inter Bold" pitchFamily="34" charset="0"/>
                <a:ea typeface="Inter Bold" pitchFamily="34" charset="-122"/>
                <a:cs typeface="Inter Bold" pitchFamily="34" charset="-120"/>
              </a:rPr>
              <a:t>Загальна Характеристика Періоду</a:t>
            </a:r>
            <a:endParaRPr lang="en-US" sz="2458" dirty="0"/>
          </a:p>
        </p:txBody>
      </p:sp>
      <p:sp>
        <p:nvSpPr>
          <p:cNvPr id="3" name="Text 1"/>
          <p:cNvSpPr/>
          <p:nvPr/>
        </p:nvSpPr>
        <p:spPr>
          <a:xfrm>
            <a:off x="440333" y="1053604"/>
            <a:ext cx="1765994" cy="196553"/>
          </a:xfrm>
          <a:prstGeom prst="rect">
            <a:avLst/>
          </a:prstGeom>
          <a:noFill/>
          <a:ln/>
        </p:spPr>
        <p:txBody>
          <a:bodyPr wrap="none" lIns="0" tIns="0" rIns="0" bIns="0" rtlCol="0" anchor="t"/>
          <a:lstStyle/>
          <a:p>
            <a:pPr>
              <a:lnSpc>
                <a:spcPts val="1542"/>
              </a:lnSpc>
            </a:pPr>
            <a:r>
              <a:rPr lang="en-US" sz="1208" b="1" dirty="0">
                <a:solidFill>
                  <a:srgbClr val="000000"/>
                </a:solidFill>
                <a:latin typeface="Inter Bold" pitchFamily="34" charset="0"/>
                <a:ea typeface="Inter Bold" pitchFamily="34" charset="-122"/>
                <a:cs typeface="Inter Bold" pitchFamily="34" charset="-120"/>
              </a:rPr>
              <a:t>Занепад Державності</a:t>
            </a:r>
            <a:endParaRPr lang="en-US" sz="1208" dirty="0"/>
          </a:p>
        </p:txBody>
      </p:sp>
      <p:sp>
        <p:nvSpPr>
          <p:cNvPr id="4" name="Text 2"/>
          <p:cNvSpPr/>
          <p:nvPr/>
        </p:nvSpPr>
        <p:spPr>
          <a:xfrm>
            <a:off x="440333" y="1375966"/>
            <a:ext cx="5502176" cy="603647"/>
          </a:xfrm>
          <a:prstGeom prst="rect">
            <a:avLst/>
          </a:prstGeom>
          <a:noFill/>
          <a:ln/>
        </p:spPr>
        <p:txBody>
          <a:bodyPr wrap="square" lIns="0" tIns="0" rIns="0" bIns="0" rtlCol="0" anchor="t"/>
          <a:lstStyle/>
          <a:p>
            <a:pPr>
              <a:lnSpc>
                <a:spcPts val="1583"/>
              </a:lnSpc>
            </a:pPr>
            <a:r>
              <a:rPr lang="en-US" sz="958" dirty="0">
                <a:solidFill>
                  <a:srgbClr val="272525"/>
                </a:solidFill>
                <a:latin typeface="Inter" pitchFamily="34" charset="0"/>
                <a:ea typeface="Inter" pitchFamily="34" charset="-122"/>
                <a:cs typeface="Inter" pitchFamily="34" charset="-120"/>
              </a:rPr>
              <a:t>Наслідки феодальної роздробленості та монголо-татарської навали призвели до занепаду Києва та Галицько-Волинського князівства. Втрата політичної незалежності залишила українські землі без єдиного центру.</a:t>
            </a:r>
            <a:endParaRPr lang="en-US" sz="958" dirty="0"/>
          </a:p>
        </p:txBody>
      </p:sp>
      <p:pic>
        <p:nvPicPr>
          <p:cNvPr id="5" name="Image 0" descr="preencoded.png"/>
          <p:cNvPicPr>
            <a:picLocks noChangeAspect="1"/>
          </p:cNvPicPr>
          <p:nvPr/>
        </p:nvPicPr>
        <p:blipFill>
          <a:blip r:embed="rId4"/>
          <a:stretch>
            <a:fillRect/>
          </a:stretch>
        </p:blipFill>
        <p:spPr>
          <a:xfrm>
            <a:off x="440333" y="2121098"/>
            <a:ext cx="5502176" cy="4126607"/>
          </a:xfrm>
          <a:prstGeom prst="rect">
            <a:avLst/>
          </a:prstGeom>
        </p:spPr>
      </p:pic>
      <p:sp>
        <p:nvSpPr>
          <p:cNvPr id="6" name="Text 3"/>
          <p:cNvSpPr/>
          <p:nvPr/>
        </p:nvSpPr>
        <p:spPr>
          <a:xfrm>
            <a:off x="6255842" y="1053604"/>
            <a:ext cx="2535932" cy="196553"/>
          </a:xfrm>
          <a:prstGeom prst="rect">
            <a:avLst/>
          </a:prstGeom>
          <a:noFill/>
          <a:ln/>
        </p:spPr>
        <p:txBody>
          <a:bodyPr wrap="none" lIns="0" tIns="0" rIns="0" bIns="0" rtlCol="0" anchor="t"/>
          <a:lstStyle/>
          <a:p>
            <a:pPr>
              <a:lnSpc>
                <a:spcPts val="1542"/>
              </a:lnSpc>
            </a:pPr>
            <a:r>
              <a:rPr lang="en-US" sz="1208" b="1" dirty="0">
                <a:solidFill>
                  <a:srgbClr val="000000"/>
                </a:solidFill>
                <a:latin typeface="Inter Bold" pitchFamily="34" charset="0"/>
                <a:ea typeface="Inter Bold" pitchFamily="34" charset="-122"/>
                <a:cs typeface="Inter Bold" pitchFamily="34" charset="-120"/>
              </a:rPr>
              <a:t>Входження до Сусідніх Держав</a:t>
            </a:r>
            <a:endParaRPr lang="en-US" sz="1208" dirty="0"/>
          </a:p>
        </p:txBody>
      </p:sp>
      <p:sp>
        <p:nvSpPr>
          <p:cNvPr id="7" name="Text 4"/>
          <p:cNvSpPr/>
          <p:nvPr/>
        </p:nvSpPr>
        <p:spPr>
          <a:xfrm>
            <a:off x="6255842" y="1375966"/>
            <a:ext cx="5502176" cy="603647"/>
          </a:xfrm>
          <a:prstGeom prst="rect">
            <a:avLst/>
          </a:prstGeom>
          <a:noFill/>
          <a:ln/>
        </p:spPr>
        <p:txBody>
          <a:bodyPr wrap="square" lIns="0" tIns="0" rIns="0" bIns="0" rtlCol="0" anchor="t"/>
          <a:lstStyle/>
          <a:p>
            <a:pPr>
              <a:lnSpc>
                <a:spcPts val="1583"/>
              </a:lnSpc>
            </a:pPr>
            <a:r>
              <a:rPr lang="en-US" sz="958" dirty="0">
                <a:solidFill>
                  <a:srgbClr val="272525"/>
                </a:solidFill>
                <a:latin typeface="Inter" pitchFamily="34" charset="0"/>
                <a:ea typeface="Inter" pitchFamily="34" charset="-122"/>
                <a:cs typeface="Inter" pitchFamily="34" charset="-120"/>
              </a:rPr>
              <a:t>Ситуацію використали сусіди: Литва, Польща, Угорщина та Молдова. Більшість українських земель опинилася під владою Великого князівства Литовського, де зберігалися місцеві порядки та культура.</a:t>
            </a:r>
            <a:endParaRPr lang="en-US" sz="958" dirty="0"/>
          </a:p>
        </p:txBody>
      </p:sp>
      <p:pic>
        <p:nvPicPr>
          <p:cNvPr id="8" name="Image 1" descr="preencoded.png"/>
          <p:cNvPicPr>
            <a:picLocks noChangeAspect="1"/>
          </p:cNvPicPr>
          <p:nvPr/>
        </p:nvPicPr>
        <p:blipFill>
          <a:blip r:embed="rId5"/>
          <a:stretch>
            <a:fillRect/>
          </a:stretch>
        </p:blipFill>
        <p:spPr>
          <a:xfrm>
            <a:off x="6255842" y="2121099"/>
            <a:ext cx="5502176" cy="3203873"/>
          </a:xfrm>
          <a:prstGeom prst="rect">
            <a:avLst/>
          </a:prstGeom>
        </p:spPr>
      </p:pic>
      <p:sp>
        <p:nvSpPr>
          <p:cNvPr id="9" name="Text 5"/>
          <p:cNvSpPr/>
          <p:nvPr/>
        </p:nvSpPr>
        <p:spPr>
          <a:xfrm>
            <a:off x="440333" y="6310808"/>
            <a:ext cx="11311334" cy="402432"/>
          </a:xfrm>
          <a:prstGeom prst="rect">
            <a:avLst/>
          </a:prstGeom>
          <a:noFill/>
          <a:ln/>
        </p:spPr>
        <p:txBody>
          <a:bodyPr wrap="square" lIns="0" tIns="0" rIns="0" bIns="0" rtlCol="0" anchor="t"/>
          <a:lstStyle/>
          <a:p>
            <a:pPr>
              <a:lnSpc>
                <a:spcPts val="1583"/>
              </a:lnSpc>
            </a:pPr>
            <a:r>
              <a:rPr lang="en-US" sz="958" dirty="0">
                <a:solidFill>
                  <a:srgbClr val="272525"/>
                </a:solidFill>
                <a:latin typeface="Inter" pitchFamily="34" charset="0"/>
                <a:ea typeface="Inter" pitchFamily="34" charset="-122"/>
                <a:cs typeface="Inter" pitchFamily="34" charset="-120"/>
              </a:rPr>
              <a:t>Згодом, через загрозу Тевтонського ордену, Литва та Польща об'єдналися в Річ Посполиту (Кревська унія 1385 р., Люблінська унія 1569 р.). Це призвело до посилення гноблення українського населення, що спричинило масові втечі селян та виникнення козацтва, яке стало осередком боротьби за національну незалежність.</a:t>
            </a:r>
            <a:endParaRPr lang="en-US" sz="958"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485577" y="499567"/>
            <a:ext cx="5565279" cy="433586"/>
          </a:xfrm>
          <a:prstGeom prst="rect">
            <a:avLst/>
          </a:prstGeom>
          <a:noFill/>
          <a:ln/>
        </p:spPr>
        <p:txBody>
          <a:bodyPr wrap="none" lIns="0" tIns="0" rIns="0" bIns="0" rtlCol="0" anchor="t"/>
          <a:lstStyle/>
          <a:p>
            <a:pPr>
              <a:lnSpc>
                <a:spcPts val="3375"/>
              </a:lnSpc>
            </a:pPr>
            <a:r>
              <a:rPr lang="en-US" sz="2708" b="1" dirty="0">
                <a:solidFill>
                  <a:srgbClr val="000000"/>
                </a:solidFill>
                <a:latin typeface="Inter Bold" pitchFamily="34" charset="0"/>
                <a:ea typeface="Inter Bold" pitchFamily="34" charset="-122"/>
                <a:cs typeface="Inter Bold" pitchFamily="34" charset="-120"/>
              </a:rPr>
              <a:t>Правове Становище Населення</a:t>
            </a:r>
            <a:endParaRPr lang="en-US" sz="2708" dirty="0"/>
          </a:p>
        </p:txBody>
      </p:sp>
      <p:sp>
        <p:nvSpPr>
          <p:cNvPr id="4" name="Shape 1"/>
          <p:cNvSpPr/>
          <p:nvPr/>
        </p:nvSpPr>
        <p:spPr>
          <a:xfrm>
            <a:off x="485577" y="1141214"/>
            <a:ext cx="6648847" cy="1255713"/>
          </a:xfrm>
          <a:prstGeom prst="roundRect">
            <a:avLst>
              <a:gd name="adj" fmla="val 4641"/>
            </a:avLst>
          </a:prstGeom>
          <a:solidFill>
            <a:srgbClr val="DADBF1"/>
          </a:solidFill>
          <a:ln w="7620">
            <a:solidFill>
              <a:srgbClr val="C0C1D7"/>
            </a:solidFill>
            <a:prstDash val="solid"/>
          </a:ln>
        </p:spPr>
        <p:txBody>
          <a:bodyPr/>
          <a:lstStyle/>
          <a:p>
            <a:endParaRPr lang="uk-UA"/>
          </a:p>
        </p:txBody>
      </p:sp>
      <p:sp>
        <p:nvSpPr>
          <p:cNvPr id="5" name="Text 2"/>
          <p:cNvSpPr/>
          <p:nvPr/>
        </p:nvSpPr>
        <p:spPr>
          <a:xfrm>
            <a:off x="630635" y="1286272"/>
            <a:ext cx="1734244" cy="216793"/>
          </a:xfrm>
          <a:prstGeom prst="rect">
            <a:avLst/>
          </a:prstGeom>
          <a:noFill/>
          <a:ln/>
        </p:spPr>
        <p:txBody>
          <a:bodyPr wrap="none" lIns="0" tIns="0" rIns="0" bIns="0" rtlCol="0" anchor="t"/>
          <a:lstStyle/>
          <a:p>
            <a:pPr>
              <a:lnSpc>
                <a:spcPts val="1667"/>
              </a:lnSpc>
            </a:pPr>
            <a:r>
              <a:rPr lang="en-US" sz="1333" b="1" dirty="0">
                <a:solidFill>
                  <a:srgbClr val="272525"/>
                </a:solidFill>
                <a:latin typeface="Inter Bold" pitchFamily="34" charset="0"/>
                <a:ea typeface="Inter Bold" pitchFamily="34" charset="-122"/>
                <a:cs typeface="Inter Bold" pitchFamily="34" charset="-120"/>
              </a:rPr>
              <a:t>Феодали</a:t>
            </a:r>
            <a:endParaRPr lang="en-US" sz="1333" dirty="0"/>
          </a:p>
        </p:txBody>
      </p:sp>
      <p:sp>
        <p:nvSpPr>
          <p:cNvPr id="6" name="Text 3"/>
          <p:cNvSpPr/>
          <p:nvPr/>
        </p:nvSpPr>
        <p:spPr>
          <a:xfrm>
            <a:off x="630635" y="1586310"/>
            <a:ext cx="6358731" cy="665559"/>
          </a:xfrm>
          <a:prstGeom prst="rect">
            <a:avLst/>
          </a:prstGeom>
          <a:noFill/>
          <a:ln/>
        </p:spPr>
        <p:txBody>
          <a:bodyPr wrap="square" lIns="0" tIns="0" rIns="0" bIns="0" rtlCol="0" anchor="t"/>
          <a:lstStyle/>
          <a:p>
            <a:pPr>
              <a:lnSpc>
                <a:spcPts val="1708"/>
              </a:lnSpc>
            </a:pPr>
            <a:r>
              <a:rPr lang="en-US" sz="1083" dirty="0">
                <a:solidFill>
                  <a:srgbClr val="272525"/>
                </a:solidFill>
                <a:latin typeface="Inter" pitchFamily="34" charset="0"/>
                <a:ea typeface="Inter" pitchFamily="34" charset="-122"/>
                <a:cs typeface="Inter" pitchFamily="34" charset="-120"/>
              </a:rPr>
              <a:t>Найбільшими землевласниками були Великий князь Литовський та його родичі. Князівсько-панська аристократія (магнати) мала значні політичні права та привілеї, включаючи власне військо. Шляхта - середні та дрібні землевласники, їхні права постійно розширювалися.</a:t>
            </a:r>
            <a:endParaRPr lang="en-US" sz="1083" dirty="0"/>
          </a:p>
        </p:txBody>
      </p:sp>
      <p:sp>
        <p:nvSpPr>
          <p:cNvPr id="7" name="Shape 4"/>
          <p:cNvSpPr/>
          <p:nvPr/>
        </p:nvSpPr>
        <p:spPr>
          <a:xfrm>
            <a:off x="485577" y="2535634"/>
            <a:ext cx="6648847" cy="1255713"/>
          </a:xfrm>
          <a:prstGeom prst="roundRect">
            <a:avLst>
              <a:gd name="adj" fmla="val 4641"/>
            </a:avLst>
          </a:prstGeom>
          <a:solidFill>
            <a:srgbClr val="DADBF1"/>
          </a:solidFill>
          <a:ln w="7620">
            <a:solidFill>
              <a:srgbClr val="C0C1D7"/>
            </a:solidFill>
            <a:prstDash val="solid"/>
          </a:ln>
        </p:spPr>
        <p:txBody>
          <a:bodyPr/>
          <a:lstStyle/>
          <a:p>
            <a:endParaRPr lang="uk-UA"/>
          </a:p>
        </p:txBody>
      </p:sp>
      <p:sp>
        <p:nvSpPr>
          <p:cNvPr id="8" name="Text 5"/>
          <p:cNvSpPr/>
          <p:nvPr/>
        </p:nvSpPr>
        <p:spPr>
          <a:xfrm>
            <a:off x="630635" y="2680693"/>
            <a:ext cx="1734244" cy="216793"/>
          </a:xfrm>
          <a:prstGeom prst="rect">
            <a:avLst/>
          </a:prstGeom>
          <a:noFill/>
          <a:ln/>
        </p:spPr>
        <p:txBody>
          <a:bodyPr wrap="none" lIns="0" tIns="0" rIns="0" bIns="0" rtlCol="0" anchor="t"/>
          <a:lstStyle/>
          <a:p>
            <a:pPr>
              <a:lnSpc>
                <a:spcPts val="1667"/>
              </a:lnSpc>
            </a:pPr>
            <a:r>
              <a:rPr lang="en-US" sz="1333" b="1" dirty="0">
                <a:solidFill>
                  <a:srgbClr val="272525"/>
                </a:solidFill>
                <a:latin typeface="Inter Bold" pitchFamily="34" charset="0"/>
                <a:ea typeface="Inter Bold" pitchFamily="34" charset="-122"/>
                <a:cs typeface="Inter Bold" pitchFamily="34" charset="-120"/>
              </a:rPr>
              <a:t>Селянство</a:t>
            </a:r>
            <a:endParaRPr lang="en-US" sz="1333" dirty="0"/>
          </a:p>
        </p:txBody>
      </p:sp>
      <p:sp>
        <p:nvSpPr>
          <p:cNvPr id="9" name="Text 6"/>
          <p:cNvSpPr/>
          <p:nvPr/>
        </p:nvSpPr>
        <p:spPr>
          <a:xfrm>
            <a:off x="630635" y="2980731"/>
            <a:ext cx="6358731" cy="665559"/>
          </a:xfrm>
          <a:prstGeom prst="rect">
            <a:avLst/>
          </a:prstGeom>
          <a:noFill/>
          <a:ln/>
        </p:spPr>
        <p:txBody>
          <a:bodyPr wrap="square" lIns="0" tIns="0" rIns="0" bIns="0" rtlCol="0" anchor="t"/>
          <a:lstStyle/>
          <a:p>
            <a:pPr>
              <a:lnSpc>
                <a:spcPts val="1708"/>
              </a:lnSpc>
            </a:pPr>
            <a:r>
              <a:rPr lang="en-US" sz="1083" dirty="0">
                <a:solidFill>
                  <a:srgbClr val="272525"/>
                </a:solidFill>
                <a:latin typeface="Inter" pitchFamily="34" charset="0"/>
                <a:ea typeface="Inter" pitchFamily="34" charset="-122"/>
                <a:cs typeface="Inter" pitchFamily="34" charset="-120"/>
              </a:rPr>
              <a:t>Становило основну масу населення, перебуваючи на різних ступенях феодальної залежності: вільні, з правом виходу за певних умов, та покріпачені. На них лежав тягар податків та повинностей. До середини XVII ст. вільних селян майже не залишилося.</a:t>
            </a:r>
            <a:endParaRPr lang="en-US" sz="1083" dirty="0"/>
          </a:p>
        </p:txBody>
      </p:sp>
      <p:sp>
        <p:nvSpPr>
          <p:cNvPr id="10" name="Shape 7"/>
          <p:cNvSpPr/>
          <p:nvPr/>
        </p:nvSpPr>
        <p:spPr>
          <a:xfrm>
            <a:off x="485577" y="3930056"/>
            <a:ext cx="6648847" cy="1033859"/>
          </a:xfrm>
          <a:prstGeom prst="roundRect">
            <a:avLst>
              <a:gd name="adj" fmla="val 5636"/>
            </a:avLst>
          </a:prstGeom>
          <a:solidFill>
            <a:srgbClr val="DADBF1"/>
          </a:solidFill>
          <a:ln w="7620">
            <a:solidFill>
              <a:srgbClr val="C0C1D7"/>
            </a:solidFill>
            <a:prstDash val="solid"/>
          </a:ln>
        </p:spPr>
        <p:txBody>
          <a:bodyPr/>
          <a:lstStyle/>
          <a:p>
            <a:endParaRPr lang="uk-UA"/>
          </a:p>
        </p:txBody>
      </p:sp>
      <p:sp>
        <p:nvSpPr>
          <p:cNvPr id="11" name="Text 8"/>
          <p:cNvSpPr/>
          <p:nvPr/>
        </p:nvSpPr>
        <p:spPr>
          <a:xfrm>
            <a:off x="630635" y="4075113"/>
            <a:ext cx="1734244" cy="216793"/>
          </a:xfrm>
          <a:prstGeom prst="rect">
            <a:avLst/>
          </a:prstGeom>
          <a:noFill/>
          <a:ln/>
        </p:spPr>
        <p:txBody>
          <a:bodyPr wrap="none" lIns="0" tIns="0" rIns="0" bIns="0" rtlCol="0" anchor="t"/>
          <a:lstStyle/>
          <a:p>
            <a:pPr>
              <a:lnSpc>
                <a:spcPts val="1667"/>
              </a:lnSpc>
            </a:pPr>
            <a:r>
              <a:rPr lang="en-US" sz="1333" b="1" dirty="0">
                <a:solidFill>
                  <a:srgbClr val="272525"/>
                </a:solidFill>
                <a:latin typeface="Inter Bold" pitchFamily="34" charset="0"/>
                <a:ea typeface="Inter Bold" pitchFamily="34" charset="-122"/>
                <a:cs typeface="Inter Bold" pitchFamily="34" charset="-120"/>
              </a:rPr>
              <a:t>Міщани</a:t>
            </a:r>
            <a:endParaRPr lang="en-US" sz="1333" dirty="0"/>
          </a:p>
        </p:txBody>
      </p:sp>
      <p:sp>
        <p:nvSpPr>
          <p:cNvPr id="12" name="Text 9"/>
          <p:cNvSpPr/>
          <p:nvPr/>
        </p:nvSpPr>
        <p:spPr>
          <a:xfrm>
            <a:off x="630635" y="4375150"/>
            <a:ext cx="6358731" cy="443707"/>
          </a:xfrm>
          <a:prstGeom prst="rect">
            <a:avLst/>
          </a:prstGeom>
          <a:noFill/>
          <a:ln/>
        </p:spPr>
        <p:txBody>
          <a:bodyPr wrap="square" lIns="0" tIns="0" rIns="0" bIns="0" rtlCol="0" anchor="t"/>
          <a:lstStyle/>
          <a:p>
            <a:pPr>
              <a:lnSpc>
                <a:spcPts val="1708"/>
              </a:lnSpc>
            </a:pPr>
            <a:r>
              <a:rPr lang="en-US" sz="1083" dirty="0">
                <a:solidFill>
                  <a:srgbClr val="272525"/>
                </a:solidFill>
                <a:latin typeface="Inter" pitchFamily="34" charset="0"/>
                <a:ea typeface="Inter" pitchFamily="34" charset="-122"/>
                <a:cs typeface="Inter" pitchFamily="34" charset="-120"/>
              </a:rPr>
              <a:t>Поділялися на міський патриціат (заможні купці, лихварі), середніх торговців (бюргерство) та міські низи (плебс). Їхній статус залежав від юридичного статусу міста.</a:t>
            </a:r>
            <a:endParaRPr lang="en-US" sz="1083" dirty="0"/>
          </a:p>
        </p:txBody>
      </p:sp>
      <p:sp>
        <p:nvSpPr>
          <p:cNvPr id="13" name="Shape 10"/>
          <p:cNvSpPr/>
          <p:nvPr/>
        </p:nvSpPr>
        <p:spPr>
          <a:xfrm>
            <a:off x="485577" y="5102622"/>
            <a:ext cx="6648847" cy="1255713"/>
          </a:xfrm>
          <a:prstGeom prst="roundRect">
            <a:avLst>
              <a:gd name="adj" fmla="val 4641"/>
            </a:avLst>
          </a:prstGeom>
          <a:solidFill>
            <a:srgbClr val="DADBF1"/>
          </a:solidFill>
          <a:ln w="7620">
            <a:solidFill>
              <a:srgbClr val="C0C1D7"/>
            </a:solidFill>
            <a:prstDash val="solid"/>
          </a:ln>
        </p:spPr>
        <p:txBody>
          <a:bodyPr/>
          <a:lstStyle/>
          <a:p>
            <a:endParaRPr lang="uk-UA"/>
          </a:p>
        </p:txBody>
      </p:sp>
      <p:sp>
        <p:nvSpPr>
          <p:cNvPr id="14" name="Text 11"/>
          <p:cNvSpPr/>
          <p:nvPr/>
        </p:nvSpPr>
        <p:spPr>
          <a:xfrm>
            <a:off x="630635" y="5247680"/>
            <a:ext cx="1734244" cy="216793"/>
          </a:xfrm>
          <a:prstGeom prst="rect">
            <a:avLst/>
          </a:prstGeom>
          <a:noFill/>
          <a:ln/>
        </p:spPr>
        <p:txBody>
          <a:bodyPr wrap="none" lIns="0" tIns="0" rIns="0" bIns="0" rtlCol="0" anchor="t"/>
          <a:lstStyle/>
          <a:p>
            <a:pPr>
              <a:lnSpc>
                <a:spcPts val="1667"/>
              </a:lnSpc>
            </a:pPr>
            <a:r>
              <a:rPr lang="en-US" sz="1333" b="1" dirty="0">
                <a:solidFill>
                  <a:srgbClr val="272525"/>
                </a:solidFill>
                <a:latin typeface="Inter Bold" pitchFamily="34" charset="0"/>
                <a:ea typeface="Inter Bold" pitchFamily="34" charset="-122"/>
                <a:cs typeface="Inter Bold" pitchFamily="34" charset="-120"/>
              </a:rPr>
              <a:t>Козацтво</a:t>
            </a:r>
            <a:endParaRPr lang="en-US" sz="1333" dirty="0"/>
          </a:p>
        </p:txBody>
      </p:sp>
      <p:sp>
        <p:nvSpPr>
          <p:cNvPr id="15" name="Text 12"/>
          <p:cNvSpPr/>
          <p:nvPr/>
        </p:nvSpPr>
        <p:spPr>
          <a:xfrm>
            <a:off x="630635" y="5547718"/>
            <a:ext cx="6358731" cy="665559"/>
          </a:xfrm>
          <a:prstGeom prst="rect">
            <a:avLst/>
          </a:prstGeom>
          <a:noFill/>
          <a:ln/>
        </p:spPr>
        <p:txBody>
          <a:bodyPr wrap="square" lIns="0" tIns="0" rIns="0" bIns="0" rtlCol="0" anchor="t"/>
          <a:lstStyle/>
          <a:p>
            <a:pPr>
              <a:lnSpc>
                <a:spcPts val="1708"/>
              </a:lnSpc>
            </a:pPr>
            <a:r>
              <a:rPr lang="en-US" sz="1083" dirty="0">
                <a:solidFill>
                  <a:srgbClr val="272525"/>
                </a:solidFill>
                <a:latin typeface="Inter" pitchFamily="34" charset="0"/>
                <a:ea typeface="Inter" pitchFamily="34" charset="-122"/>
                <a:cs typeface="Inter" pitchFamily="34" charset="-120"/>
              </a:rPr>
              <a:t>Було непідвладним феодальній державі. Поділялося на заможних та бідних. У 1572 р. з'явилися реєстрові козаки, офіційно визнані державою. Запорозька Січ стала головним осередком боротьби.</a:t>
            </a:r>
            <a:endParaRPr lang="en-US" sz="1083"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F5BA930F-B345-47DE-B5B1-D6A04A1D518A}"/>
              </a:ext>
            </a:extLst>
          </p:cNvPr>
          <p:cNvPicPr>
            <a:picLocks noChangeAspect="1"/>
          </p:cNvPicPr>
          <p:nvPr/>
        </p:nvPicPr>
        <p:blipFill>
          <a:blip r:embed="rId3"/>
          <a:stretch>
            <a:fillRect/>
          </a:stretch>
        </p:blipFill>
        <p:spPr>
          <a:xfrm>
            <a:off x="-67733" y="-34280"/>
            <a:ext cx="12259733" cy="7007928"/>
          </a:xfrm>
          <a:prstGeom prst="rect">
            <a:avLst/>
          </a:prstGeom>
        </p:spPr>
      </p:pic>
      <p:sp>
        <p:nvSpPr>
          <p:cNvPr id="2" name="Text 0"/>
          <p:cNvSpPr/>
          <p:nvPr/>
        </p:nvSpPr>
        <p:spPr>
          <a:xfrm>
            <a:off x="660301" y="518815"/>
            <a:ext cx="6017518" cy="589558"/>
          </a:xfrm>
          <a:prstGeom prst="rect">
            <a:avLst/>
          </a:prstGeom>
          <a:noFill/>
          <a:ln/>
        </p:spPr>
        <p:txBody>
          <a:bodyPr wrap="none" lIns="0" tIns="0" rIns="0" bIns="0" rtlCol="0" anchor="t"/>
          <a:lstStyle/>
          <a:p>
            <a:pPr>
              <a:lnSpc>
                <a:spcPts val="4625"/>
              </a:lnSpc>
            </a:pPr>
            <a:r>
              <a:rPr lang="en-US" sz="3708" dirty="0">
                <a:solidFill>
                  <a:srgbClr val="201B18"/>
                </a:solidFill>
                <a:latin typeface="Platypi Medium" pitchFamily="34" charset="0"/>
                <a:ea typeface="Platypi Medium" pitchFamily="34" charset="-122"/>
                <a:cs typeface="Platypi Medium" pitchFamily="34" charset="-120"/>
              </a:rPr>
              <a:t>Кіммерія: Перша Держава</a:t>
            </a:r>
            <a:endParaRPr lang="en-US" sz="3708" dirty="0"/>
          </a:p>
        </p:txBody>
      </p:sp>
      <p:sp>
        <p:nvSpPr>
          <p:cNvPr id="3" name="Text 1"/>
          <p:cNvSpPr/>
          <p:nvPr/>
        </p:nvSpPr>
        <p:spPr>
          <a:xfrm>
            <a:off x="660301" y="1579960"/>
            <a:ext cx="2358331" cy="294779"/>
          </a:xfrm>
          <a:prstGeom prst="rect">
            <a:avLst/>
          </a:prstGeom>
          <a:noFill/>
          <a:ln/>
        </p:spPr>
        <p:txBody>
          <a:bodyPr wrap="none" lIns="0" tIns="0" rIns="0" bIns="0" rtlCol="0" anchor="t"/>
          <a:lstStyle/>
          <a:p>
            <a:pPr>
              <a:lnSpc>
                <a:spcPts val="2292"/>
              </a:lnSpc>
            </a:pPr>
            <a:r>
              <a:rPr lang="en-US" sz="1833" dirty="0">
                <a:solidFill>
                  <a:srgbClr val="201B18"/>
                </a:solidFill>
                <a:latin typeface="Platypi Medium" pitchFamily="34" charset="0"/>
                <a:ea typeface="Platypi Medium" pitchFamily="34" charset="-122"/>
                <a:cs typeface="Platypi Medium" pitchFamily="34" charset="-120"/>
              </a:rPr>
              <a:t>Загадкова Кіммерія</a:t>
            </a:r>
            <a:endParaRPr lang="en-US" sz="1833" dirty="0"/>
          </a:p>
        </p:txBody>
      </p:sp>
      <p:sp>
        <p:nvSpPr>
          <p:cNvPr id="4" name="Text 2"/>
          <p:cNvSpPr/>
          <p:nvPr/>
        </p:nvSpPr>
        <p:spPr>
          <a:xfrm>
            <a:off x="660301" y="2063354"/>
            <a:ext cx="5205611" cy="1509613"/>
          </a:xfrm>
          <a:prstGeom prst="rect">
            <a:avLst/>
          </a:prstGeom>
          <a:noFill/>
          <a:ln/>
        </p:spPr>
        <p:txBody>
          <a:bodyPr wrap="square" lIns="0" tIns="0" rIns="0" bIns="0" rtlCol="0" anchor="t"/>
          <a:lstStyle/>
          <a:p>
            <a:pPr>
              <a:lnSpc>
                <a:spcPts val="2375"/>
              </a:lnSpc>
            </a:pPr>
            <a:r>
              <a:rPr lang="en-US" sz="1458" dirty="0">
                <a:solidFill>
                  <a:srgbClr val="504C49"/>
                </a:solidFill>
                <a:latin typeface="Source Serif Pro" pitchFamily="34" charset="0"/>
                <a:ea typeface="Source Serif Pro" pitchFamily="34" charset="-122"/>
                <a:cs typeface="Source Serif Pro" pitchFamily="34" charset="-120"/>
              </a:rPr>
              <a:t>Першою державою на території сучасної України була Кіммерія. Відомостей про неї збереглося мало, але кіммерійці згадуються в "Одіссеї" Гомера та ассирійських текстах VIII–VII століть до Р.Х. Їхня держава охоплювала Крим та степи Північного Причорномор'я.</a:t>
            </a:r>
            <a:endParaRPr lang="en-US" sz="1458" dirty="0"/>
          </a:p>
        </p:txBody>
      </p:sp>
      <p:sp>
        <p:nvSpPr>
          <p:cNvPr id="5" name="Text 3"/>
          <p:cNvSpPr/>
          <p:nvPr/>
        </p:nvSpPr>
        <p:spPr>
          <a:xfrm>
            <a:off x="660301" y="3742730"/>
            <a:ext cx="5205611" cy="1509613"/>
          </a:xfrm>
          <a:prstGeom prst="rect">
            <a:avLst/>
          </a:prstGeom>
          <a:noFill/>
          <a:ln/>
        </p:spPr>
        <p:txBody>
          <a:bodyPr wrap="square" lIns="0" tIns="0" rIns="0" bIns="0" rtlCol="0" anchor="t"/>
          <a:lstStyle/>
          <a:p>
            <a:pPr>
              <a:lnSpc>
                <a:spcPts val="2375"/>
              </a:lnSpc>
            </a:pPr>
            <a:r>
              <a:rPr lang="en-US" sz="1458" dirty="0">
                <a:solidFill>
                  <a:srgbClr val="504C49"/>
                </a:solidFill>
                <a:latin typeface="Source Serif Pro" pitchFamily="34" charset="0"/>
                <a:ea typeface="Source Serif Pro" pitchFamily="34" charset="-122"/>
                <a:cs typeface="Source Serif Pro" pitchFamily="34" charset="-120"/>
              </a:rPr>
              <a:t>Кіммерійці мешкали в укріплених городищах, займалися землеробством, скотарством і воювали з сусідами. Це був перший народ в Україні, що мав царів. На початку VII ст. до Р.Х. кіммерійське об'єднання було знищено скіфами, що призвело до їхнього зникнення з історичних джерел.</a:t>
            </a:r>
            <a:endParaRPr lang="en-US" sz="1458" dirty="0"/>
          </a:p>
        </p:txBody>
      </p:sp>
      <p:pic>
        <p:nvPicPr>
          <p:cNvPr id="6" name="Image 0" descr="preencoded.png"/>
          <p:cNvPicPr>
            <a:picLocks noChangeAspect="1"/>
          </p:cNvPicPr>
          <p:nvPr/>
        </p:nvPicPr>
        <p:blipFill>
          <a:blip r:embed="rId4"/>
          <a:stretch>
            <a:fillRect/>
          </a:stretch>
        </p:blipFill>
        <p:spPr>
          <a:xfrm>
            <a:off x="6332439" y="1603573"/>
            <a:ext cx="5205611" cy="453578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495995" y="493019"/>
            <a:ext cx="5598914" cy="442813"/>
          </a:xfrm>
          <a:prstGeom prst="rect">
            <a:avLst/>
          </a:prstGeom>
          <a:noFill/>
          <a:ln/>
        </p:spPr>
        <p:txBody>
          <a:bodyPr wrap="none" lIns="0" tIns="0" rIns="0" bIns="0" rtlCol="0" anchor="t"/>
          <a:lstStyle/>
          <a:p>
            <a:pPr>
              <a:lnSpc>
                <a:spcPts val="3458"/>
              </a:lnSpc>
            </a:pPr>
            <a:r>
              <a:rPr lang="en-US" sz="2750" b="1" dirty="0">
                <a:solidFill>
                  <a:srgbClr val="000000"/>
                </a:solidFill>
                <a:latin typeface="Inter Bold" pitchFamily="34" charset="0"/>
                <a:ea typeface="Inter Bold" pitchFamily="34" charset="-122"/>
                <a:cs typeface="Inter Bold" pitchFamily="34" charset="-120"/>
              </a:rPr>
              <a:t>Державний та Місцевий Устрій</a:t>
            </a:r>
            <a:endParaRPr lang="en-US" sz="2750" dirty="0"/>
          </a:p>
        </p:txBody>
      </p:sp>
      <p:sp>
        <p:nvSpPr>
          <p:cNvPr id="4" name="Shape 1"/>
          <p:cNvSpPr/>
          <p:nvPr/>
        </p:nvSpPr>
        <p:spPr>
          <a:xfrm>
            <a:off x="655340" y="1148358"/>
            <a:ext cx="19050" cy="5216525"/>
          </a:xfrm>
          <a:prstGeom prst="roundRect">
            <a:avLst>
              <a:gd name="adj" fmla="val 312458"/>
            </a:avLst>
          </a:prstGeom>
          <a:solidFill>
            <a:srgbClr val="C0C1D7"/>
          </a:solidFill>
          <a:ln/>
        </p:spPr>
        <p:txBody>
          <a:bodyPr/>
          <a:lstStyle/>
          <a:p>
            <a:endParaRPr lang="uk-UA"/>
          </a:p>
        </p:txBody>
      </p:sp>
      <p:sp>
        <p:nvSpPr>
          <p:cNvPr id="5" name="Shape 2"/>
          <p:cNvSpPr/>
          <p:nvPr/>
        </p:nvSpPr>
        <p:spPr>
          <a:xfrm>
            <a:off x="795685" y="1298178"/>
            <a:ext cx="425153" cy="19050"/>
          </a:xfrm>
          <a:prstGeom prst="roundRect">
            <a:avLst>
              <a:gd name="adj" fmla="val 312458"/>
            </a:avLst>
          </a:prstGeom>
          <a:solidFill>
            <a:srgbClr val="C0C1D7"/>
          </a:solidFill>
          <a:ln/>
        </p:spPr>
        <p:txBody>
          <a:bodyPr/>
          <a:lstStyle/>
          <a:p>
            <a:endParaRPr lang="uk-UA"/>
          </a:p>
        </p:txBody>
      </p:sp>
      <p:sp>
        <p:nvSpPr>
          <p:cNvPr id="6" name="Shape 3"/>
          <p:cNvSpPr/>
          <p:nvPr/>
        </p:nvSpPr>
        <p:spPr>
          <a:xfrm>
            <a:off x="495945" y="1148358"/>
            <a:ext cx="318790" cy="318790"/>
          </a:xfrm>
          <a:prstGeom prst="roundRect">
            <a:avLst>
              <a:gd name="adj" fmla="val 18672"/>
            </a:avLst>
          </a:prstGeom>
          <a:solidFill>
            <a:srgbClr val="DADBF1"/>
          </a:solidFill>
          <a:ln w="7620">
            <a:solidFill>
              <a:srgbClr val="C0C1D7"/>
            </a:solidFill>
            <a:prstDash val="solid"/>
          </a:ln>
        </p:spPr>
        <p:txBody>
          <a:bodyPr/>
          <a:lstStyle/>
          <a:p>
            <a:endParaRPr lang="uk-UA"/>
          </a:p>
        </p:txBody>
      </p:sp>
      <p:pic>
        <p:nvPicPr>
          <p:cNvPr id="7" name="Image 1" descr="preencoded.png"/>
          <p:cNvPicPr>
            <a:picLocks noChangeAspect="1"/>
          </p:cNvPicPr>
          <p:nvPr/>
        </p:nvPicPr>
        <p:blipFill>
          <a:blip r:embed="rId4"/>
          <a:stretch>
            <a:fillRect/>
          </a:stretch>
        </p:blipFill>
        <p:spPr>
          <a:xfrm>
            <a:off x="549027" y="1174849"/>
            <a:ext cx="212527" cy="265708"/>
          </a:xfrm>
          <a:prstGeom prst="rect">
            <a:avLst/>
          </a:prstGeom>
        </p:spPr>
      </p:pic>
      <p:sp>
        <p:nvSpPr>
          <p:cNvPr id="8" name="Text 4"/>
          <p:cNvSpPr/>
          <p:nvPr/>
        </p:nvSpPr>
        <p:spPr>
          <a:xfrm>
            <a:off x="1363960" y="1197074"/>
            <a:ext cx="2668687" cy="221357"/>
          </a:xfrm>
          <a:prstGeom prst="rect">
            <a:avLst/>
          </a:prstGeom>
          <a:noFill/>
          <a:ln/>
        </p:spPr>
        <p:txBody>
          <a:bodyPr wrap="none" lIns="0" tIns="0" rIns="0" bIns="0" rtlCol="0" anchor="t"/>
          <a:lstStyle/>
          <a:p>
            <a:pPr>
              <a:lnSpc>
                <a:spcPts val="1708"/>
              </a:lnSpc>
            </a:pPr>
            <a:r>
              <a:rPr lang="en-US" sz="1375" b="1" dirty="0">
                <a:solidFill>
                  <a:srgbClr val="272525"/>
                </a:solidFill>
                <a:latin typeface="Inter Bold" pitchFamily="34" charset="0"/>
                <a:ea typeface="Inter Bold" pitchFamily="34" charset="-122"/>
                <a:cs typeface="Inter Bold" pitchFamily="34" charset="-120"/>
              </a:rPr>
              <a:t>Велике Князівство Литовське</a:t>
            </a:r>
            <a:endParaRPr lang="en-US" sz="1375" dirty="0"/>
          </a:p>
        </p:txBody>
      </p:sp>
      <p:sp>
        <p:nvSpPr>
          <p:cNvPr id="9" name="Text 5"/>
          <p:cNvSpPr/>
          <p:nvPr/>
        </p:nvSpPr>
        <p:spPr>
          <a:xfrm>
            <a:off x="1363960" y="1503462"/>
            <a:ext cx="5760045" cy="679847"/>
          </a:xfrm>
          <a:prstGeom prst="rect">
            <a:avLst/>
          </a:prstGeom>
          <a:noFill/>
          <a:ln/>
        </p:spPr>
        <p:txBody>
          <a:bodyPr wrap="square" lIns="0" tIns="0" rIns="0" bIns="0" rtlCol="0" anchor="t"/>
          <a:lstStyle/>
          <a:p>
            <a:pPr>
              <a:lnSpc>
                <a:spcPts val="1750"/>
              </a:lnSpc>
            </a:pPr>
            <a:r>
              <a:rPr lang="en-US" sz="1083" dirty="0">
                <a:solidFill>
                  <a:srgbClr val="272525"/>
                </a:solidFill>
                <a:latin typeface="Inter" pitchFamily="34" charset="0"/>
                <a:ea typeface="Inter" pitchFamily="34" charset="-122"/>
                <a:cs typeface="Inter" pitchFamily="34" charset="-120"/>
              </a:rPr>
              <a:t>Очолював Великий князь з широкими повноваженнями. Існував управлінський апарат та "пани-рада", яка з часом обмежила владу князя. Пізніше з'явився Великий вальний сейм.</a:t>
            </a:r>
            <a:endParaRPr lang="en-US" sz="1083" dirty="0"/>
          </a:p>
        </p:txBody>
      </p:sp>
      <p:sp>
        <p:nvSpPr>
          <p:cNvPr id="10" name="Shape 6"/>
          <p:cNvSpPr/>
          <p:nvPr/>
        </p:nvSpPr>
        <p:spPr>
          <a:xfrm>
            <a:off x="795685" y="2616498"/>
            <a:ext cx="425153" cy="19050"/>
          </a:xfrm>
          <a:prstGeom prst="roundRect">
            <a:avLst>
              <a:gd name="adj" fmla="val 312458"/>
            </a:avLst>
          </a:prstGeom>
          <a:solidFill>
            <a:srgbClr val="C0C1D7"/>
          </a:solidFill>
          <a:ln/>
        </p:spPr>
        <p:txBody>
          <a:bodyPr/>
          <a:lstStyle/>
          <a:p>
            <a:endParaRPr lang="uk-UA"/>
          </a:p>
        </p:txBody>
      </p:sp>
      <p:sp>
        <p:nvSpPr>
          <p:cNvPr id="11" name="Shape 7"/>
          <p:cNvSpPr/>
          <p:nvPr/>
        </p:nvSpPr>
        <p:spPr>
          <a:xfrm>
            <a:off x="495945" y="2466678"/>
            <a:ext cx="318790" cy="318790"/>
          </a:xfrm>
          <a:prstGeom prst="roundRect">
            <a:avLst>
              <a:gd name="adj" fmla="val 18672"/>
            </a:avLst>
          </a:prstGeom>
          <a:solidFill>
            <a:srgbClr val="DADBF1"/>
          </a:solidFill>
          <a:ln w="7620">
            <a:solidFill>
              <a:srgbClr val="C0C1D7"/>
            </a:solidFill>
            <a:prstDash val="solid"/>
          </a:ln>
        </p:spPr>
        <p:txBody>
          <a:bodyPr/>
          <a:lstStyle/>
          <a:p>
            <a:endParaRPr lang="uk-UA"/>
          </a:p>
        </p:txBody>
      </p:sp>
      <p:pic>
        <p:nvPicPr>
          <p:cNvPr id="12" name="Image 2" descr="preencoded.png"/>
          <p:cNvPicPr>
            <a:picLocks noChangeAspect="1"/>
          </p:cNvPicPr>
          <p:nvPr/>
        </p:nvPicPr>
        <p:blipFill>
          <a:blip r:embed="rId5"/>
          <a:stretch>
            <a:fillRect/>
          </a:stretch>
        </p:blipFill>
        <p:spPr>
          <a:xfrm>
            <a:off x="549027" y="2493169"/>
            <a:ext cx="212527" cy="265708"/>
          </a:xfrm>
          <a:prstGeom prst="rect">
            <a:avLst/>
          </a:prstGeom>
        </p:spPr>
      </p:pic>
      <p:sp>
        <p:nvSpPr>
          <p:cNvPr id="13" name="Text 8"/>
          <p:cNvSpPr/>
          <p:nvPr/>
        </p:nvSpPr>
        <p:spPr>
          <a:xfrm>
            <a:off x="1363960" y="2515394"/>
            <a:ext cx="1771452" cy="221357"/>
          </a:xfrm>
          <a:prstGeom prst="rect">
            <a:avLst/>
          </a:prstGeom>
          <a:noFill/>
          <a:ln/>
        </p:spPr>
        <p:txBody>
          <a:bodyPr wrap="none" lIns="0" tIns="0" rIns="0" bIns="0" rtlCol="0" anchor="t"/>
          <a:lstStyle/>
          <a:p>
            <a:pPr>
              <a:lnSpc>
                <a:spcPts val="1708"/>
              </a:lnSpc>
            </a:pPr>
            <a:r>
              <a:rPr lang="en-US" sz="1375" b="1" dirty="0">
                <a:solidFill>
                  <a:srgbClr val="272525"/>
                </a:solidFill>
                <a:latin typeface="Inter Bold" pitchFamily="34" charset="0"/>
                <a:ea typeface="Inter Bold" pitchFamily="34" charset="-122"/>
                <a:cs typeface="Inter Bold" pitchFamily="34" charset="-120"/>
              </a:rPr>
              <a:t>Річ Посполита</a:t>
            </a:r>
            <a:endParaRPr lang="en-US" sz="1375" dirty="0"/>
          </a:p>
        </p:txBody>
      </p:sp>
      <p:sp>
        <p:nvSpPr>
          <p:cNvPr id="14" name="Text 9"/>
          <p:cNvSpPr/>
          <p:nvPr/>
        </p:nvSpPr>
        <p:spPr>
          <a:xfrm>
            <a:off x="1363960" y="2821782"/>
            <a:ext cx="5760045" cy="679847"/>
          </a:xfrm>
          <a:prstGeom prst="rect">
            <a:avLst/>
          </a:prstGeom>
          <a:noFill/>
          <a:ln/>
        </p:spPr>
        <p:txBody>
          <a:bodyPr wrap="square" lIns="0" tIns="0" rIns="0" bIns="0" rtlCol="0" anchor="t"/>
          <a:lstStyle/>
          <a:p>
            <a:pPr>
              <a:lnSpc>
                <a:spcPts val="1750"/>
              </a:lnSpc>
            </a:pPr>
            <a:r>
              <a:rPr lang="en-US" sz="1083" dirty="0">
                <a:solidFill>
                  <a:srgbClr val="272525"/>
                </a:solidFill>
                <a:latin typeface="Inter" pitchFamily="34" charset="0"/>
                <a:ea typeface="Inter" pitchFamily="34" charset="-122"/>
                <a:cs typeface="Inter" pitchFamily="34" charset="-120"/>
              </a:rPr>
              <a:t>Об'єднана держава з королем, сенатом та посольською ізбою. За Генріковими артикулами (1572 р.) проголошувалася дворянською республікою з виборним королем. Сейм мав широкі повноваження.</a:t>
            </a:r>
            <a:endParaRPr lang="en-US" sz="1083" dirty="0"/>
          </a:p>
        </p:txBody>
      </p:sp>
      <p:sp>
        <p:nvSpPr>
          <p:cNvPr id="15" name="Shape 10"/>
          <p:cNvSpPr/>
          <p:nvPr/>
        </p:nvSpPr>
        <p:spPr>
          <a:xfrm>
            <a:off x="795685" y="3934818"/>
            <a:ext cx="425153" cy="19050"/>
          </a:xfrm>
          <a:prstGeom prst="roundRect">
            <a:avLst>
              <a:gd name="adj" fmla="val 312458"/>
            </a:avLst>
          </a:prstGeom>
          <a:solidFill>
            <a:srgbClr val="C0C1D7"/>
          </a:solidFill>
          <a:ln/>
        </p:spPr>
        <p:txBody>
          <a:bodyPr/>
          <a:lstStyle/>
          <a:p>
            <a:endParaRPr lang="uk-UA"/>
          </a:p>
        </p:txBody>
      </p:sp>
      <p:sp>
        <p:nvSpPr>
          <p:cNvPr id="16" name="Shape 11"/>
          <p:cNvSpPr/>
          <p:nvPr/>
        </p:nvSpPr>
        <p:spPr>
          <a:xfrm>
            <a:off x="495945" y="3784997"/>
            <a:ext cx="318790" cy="318790"/>
          </a:xfrm>
          <a:prstGeom prst="roundRect">
            <a:avLst>
              <a:gd name="adj" fmla="val 18672"/>
            </a:avLst>
          </a:prstGeom>
          <a:solidFill>
            <a:srgbClr val="DADBF1"/>
          </a:solidFill>
          <a:ln w="7620">
            <a:solidFill>
              <a:srgbClr val="C0C1D7"/>
            </a:solidFill>
            <a:prstDash val="solid"/>
          </a:ln>
        </p:spPr>
        <p:txBody>
          <a:bodyPr/>
          <a:lstStyle/>
          <a:p>
            <a:endParaRPr lang="uk-UA"/>
          </a:p>
        </p:txBody>
      </p:sp>
      <p:pic>
        <p:nvPicPr>
          <p:cNvPr id="17" name="Image 3" descr="preencoded.png"/>
          <p:cNvPicPr>
            <a:picLocks noChangeAspect="1"/>
          </p:cNvPicPr>
          <p:nvPr/>
        </p:nvPicPr>
        <p:blipFill>
          <a:blip r:embed="rId6"/>
          <a:stretch>
            <a:fillRect/>
          </a:stretch>
        </p:blipFill>
        <p:spPr>
          <a:xfrm>
            <a:off x="549027" y="3811489"/>
            <a:ext cx="212527" cy="265708"/>
          </a:xfrm>
          <a:prstGeom prst="rect">
            <a:avLst/>
          </a:prstGeom>
        </p:spPr>
      </p:pic>
      <p:sp>
        <p:nvSpPr>
          <p:cNvPr id="18" name="Text 12"/>
          <p:cNvSpPr/>
          <p:nvPr/>
        </p:nvSpPr>
        <p:spPr>
          <a:xfrm>
            <a:off x="1363961" y="3833713"/>
            <a:ext cx="1804194" cy="221357"/>
          </a:xfrm>
          <a:prstGeom prst="rect">
            <a:avLst/>
          </a:prstGeom>
          <a:noFill/>
          <a:ln/>
        </p:spPr>
        <p:txBody>
          <a:bodyPr wrap="none" lIns="0" tIns="0" rIns="0" bIns="0" rtlCol="0" anchor="t"/>
          <a:lstStyle/>
          <a:p>
            <a:pPr>
              <a:lnSpc>
                <a:spcPts val="1708"/>
              </a:lnSpc>
            </a:pPr>
            <a:r>
              <a:rPr lang="en-US" sz="1375" b="1" dirty="0">
                <a:solidFill>
                  <a:srgbClr val="272525"/>
                </a:solidFill>
                <a:latin typeface="Inter Bold" pitchFamily="34" charset="0"/>
                <a:ea typeface="Inter Bold" pitchFamily="34" charset="-122"/>
                <a:cs typeface="Inter Bold" pitchFamily="34" charset="-120"/>
              </a:rPr>
              <a:t>Місцеве Управління</a:t>
            </a:r>
            <a:endParaRPr lang="en-US" sz="1375" dirty="0"/>
          </a:p>
        </p:txBody>
      </p:sp>
      <p:sp>
        <p:nvSpPr>
          <p:cNvPr id="19" name="Text 13"/>
          <p:cNvSpPr/>
          <p:nvPr/>
        </p:nvSpPr>
        <p:spPr>
          <a:xfrm>
            <a:off x="1363960" y="4140101"/>
            <a:ext cx="5760045" cy="679847"/>
          </a:xfrm>
          <a:prstGeom prst="rect">
            <a:avLst/>
          </a:prstGeom>
          <a:noFill/>
          <a:ln/>
        </p:spPr>
        <p:txBody>
          <a:bodyPr wrap="square" lIns="0" tIns="0" rIns="0" bIns="0" rtlCol="0" anchor="t"/>
          <a:lstStyle/>
          <a:p>
            <a:pPr>
              <a:lnSpc>
                <a:spcPts val="1750"/>
              </a:lnSpc>
            </a:pPr>
            <a:r>
              <a:rPr lang="en-US" sz="1083" dirty="0">
                <a:solidFill>
                  <a:srgbClr val="272525"/>
                </a:solidFill>
                <a:latin typeface="Inter" pitchFamily="34" charset="0"/>
                <a:ea typeface="Inter" pitchFamily="34" charset="-122"/>
                <a:cs typeface="Inter" pitchFamily="34" charset="-120"/>
              </a:rPr>
              <a:t>Ліквідація удільних князівств призвела до появи волосних намісників, старост та воєвод. Запроваджено адміністративно-територіальний устрій: воєводства, повіти, волості. Воєвода очолював місцеву адміністрацію.</a:t>
            </a:r>
            <a:endParaRPr lang="en-US" sz="1083" dirty="0"/>
          </a:p>
        </p:txBody>
      </p:sp>
      <p:sp>
        <p:nvSpPr>
          <p:cNvPr id="20" name="Shape 14"/>
          <p:cNvSpPr/>
          <p:nvPr/>
        </p:nvSpPr>
        <p:spPr>
          <a:xfrm>
            <a:off x="795685" y="5253137"/>
            <a:ext cx="425153" cy="19050"/>
          </a:xfrm>
          <a:prstGeom prst="roundRect">
            <a:avLst>
              <a:gd name="adj" fmla="val 312458"/>
            </a:avLst>
          </a:prstGeom>
          <a:solidFill>
            <a:srgbClr val="C0C1D7"/>
          </a:solidFill>
          <a:ln/>
        </p:spPr>
        <p:txBody>
          <a:bodyPr/>
          <a:lstStyle/>
          <a:p>
            <a:endParaRPr lang="uk-UA"/>
          </a:p>
        </p:txBody>
      </p:sp>
      <p:sp>
        <p:nvSpPr>
          <p:cNvPr id="21" name="Shape 15"/>
          <p:cNvSpPr/>
          <p:nvPr/>
        </p:nvSpPr>
        <p:spPr>
          <a:xfrm>
            <a:off x="495945" y="5103317"/>
            <a:ext cx="318790" cy="318790"/>
          </a:xfrm>
          <a:prstGeom prst="roundRect">
            <a:avLst>
              <a:gd name="adj" fmla="val 18672"/>
            </a:avLst>
          </a:prstGeom>
          <a:solidFill>
            <a:srgbClr val="DADBF1"/>
          </a:solidFill>
          <a:ln w="7620">
            <a:solidFill>
              <a:srgbClr val="C0C1D7"/>
            </a:solidFill>
            <a:prstDash val="solid"/>
          </a:ln>
        </p:spPr>
        <p:txBody>
          <a:bodyPr/>
          <a:lstStyle/>
          <a:p>
            <a:endParaRPr lang="uk-UA"/>
          </a:p>
        </p:txBody>
      </p:sp>
      <p:pic>
        <p:nvPicPr>
          <p:cNvPr id="22" name="Image 4" descr="preencoded.png"/>
          <p:cNvPicPr>
            <a:picLocks noChangeAspect="1"/>
          </p:cNvPicPr>
          <p:nvPr/>
        </p:nvPicPr>
        <p:blipFill>
          <a:blip r:embed="rId7"/>
          <a:stretch>
            <a:fillRect/>
          </a:stretch>
        </p:blipFill>
        <p:spPr>
          <a:xfrm>
            <a:off x="549027" y="5129808"/>
            <a:ext cx="212527" cy="265708"/>
          </a:xfrm>
          <a:prstGeom prst="rect">
            <a:avLst/>
          </a:prstGeom>
        </p:spPr>
      </p:pic>
      <p:sp>
        <p:nvSpPr>
          <p:cNvPr id="23" name="Text 16"/>
          <p:cNvSpPr/>
          <p:nvPr/>
        </p:nvSpPr>
        <p:spPr>
          <a:xfrm>
            <a:off x="1363960" y="5152032"/>
            <a:ext cx="2215058" cy="221357"/>
          </a:xfrm>
          <a:prstGeom prst="rect">
            <a:avLst/>
          </a:prstGeom>
          <a:noFill/>
          <a:ln/>
        </p:spPr>
        <p:txBody>
          <a:bodyPr wrap="none" lIns="0" tIns="0" rIns="0" bIns="0" rtlCol="0" anchor="t"/>
          <a:lstStyle/>
          <a:p>
            <a:pPr>
              <a:lnSpc>
                <a:spcPts val="1708"/>
              </a:lnSpc>
            </a:pPr>
            <a:r>
              <a:rPr lang="en-US" sz="1375" b="1" dirty="0">
                <a:solidFill>
                  <a:srgbClr val="272525"/>
                </a:solidFill>
                <a:latin typeface="Inter Bold" pitchFamily="34" charset="0"/>
                <a:ea typeface="Inter Bold" pitchFamily="34" charset="-122"/>
                <a:cs typeface="Inter Bold" pitchFamily="34" charset="-120"/>
              </a:rPr>
              <a:t>Міське Самоврядування</a:t>
            </a:r>
            <a:endParaRPr lang="en-US" sz="1375" dirty="0"/>
          </a:p>
        </p:txBody>
      </p:sp>
      <p:sp>
        <p:nvSpPr>
          <p:cNvPr id="24" name="Text 17"/>
          <p:cNvSpPr/>
          <p:nvPr/>
        </p:nvSpPr>
        <p:spPr>
          <a:xfrm>
            <a:off x="1363960" y="5458420"/>
            <a:ext cx="5760045" cy="906463"/>
          </a:xfrm>
          <a:prstGeom prst="rect">
            <a:avLst/>
          </a:prstGeom>
          <a:noFill/>
          <a:ln/>
        </p:spPr>
        <p:txBody>
          <a:bodyPr wrap="square" lIns="0" tIns="0" rIns="0" bIns="0" rtlCol="0" anchor="t"/>
          <a:lstStyle/>
          <a:p>
            <a:pPr>
              <a:lnSpc>
                <a:spcPts val="1750"/>
              </a:lnSpc>
            </a:pPr>
            <a:r>
              <a:rPr lang="en-US" sz="1083" dirty="0">
                <a:solidFill>
                  <a:srgbClr val="272525"/>
                </a:solidFill>
                <a:latin typeface="Inter" pitchFamily="34" charset="0"/>
                <a:ea typeface="Inter" pitchFamily="34" charset="-122"/>
                <a:cs typeface="Inter" pitchFamily="34" charset="-120"/>
              </a:rPr>
              <a:t>Міста поділялися на королівські, приватновласницькі та церковні. Міста з магдебурзьким правом мали самоврядування (магістрат, міська рада, лава). Існували "юридики" - відокремлені території, непідвладні міському самоврядуванню.</a:t>
            </a:r>
            <a:endParaRPr lang="en-US" sz="1083"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C75909D1-90A5-4C2A-A284-644EA36198CB}"/>
              </a:ext>
            </a:extLst>
          </p:cNvPr>
          <p:cNvPicPr>
            <a:picLocks noChangeAspect="1"/>
          </p:cNvPicPr>
          <p:nvPr/>
        </p:nvPicPr>
        <p:blipFill>
          <a:blip r:embed="rId3"/>
          <a:stretch>
            <a:fillRect/>
          </a:stretch>
        </p:blipFill>
        <p:spPr>
          <a:xfrm>
            <a:off x="70556" y="-70879"/>
            <a:ext cx="12121444" cy="6928879"/>
          </a:xfrm>
          <a:prstGeom prst="rect">
            <a:avLst/>
          </a:prstGeom>
        </p:spPr>
      </p:pic>
      <p:sp>
        <p:nvSpPr>
          <p:cNvPr id="2" name="Text 0"/>
          <p:cNvSpPr/>
          <p:nvPr/>
        </p:nvSpPr>
        <p:spPr>
          <a:xfrm>
            <a:off x="598785" y="553245"/>
            <a:ext cx="7702550" cy="534591"/>
          </a:xfrm>
          <a:prstGeom prst="rect">
            <a:avLst/>
          </a:prstGeom>
          <a:noFill/>
          <a:ln/>
        </p:spPr>
        <p:txBody>
          <a:bodyPr wrap="none" lIns="0" tIns="0" rIns="0" bIns="0" rtlCol="0" anchor="t"/>
          <a:lstStyle/>
          <a:p>
            <a:pPr>
              <a:lnSpc>
                <a:spcPts val="4208"/>
              </a:lnSpc>
            </a:pPr>
            <a:r>
              <a:rPr lang="en-US" sz="3333" b="1" dirty="0">
                <a:solidFill>
                  <a:srgbClr val="000000"/>
                </a:solidFill>
                <a:latin typeface="Inter Bold" pitchFamily="34" charset="0"/>
                <a:ea typeface="Inter Bold" pitchFamily="34" charset="-122"/>
                <a:cs typeface="Inter Bold" pitchFamily="34" charset="-120"/>
              </a:rPr>
              <a:t>Судова Система та Джерела Права</a:t>
            </a:r>
            <a:endParaRPr lang="en-US" sz="3333" dirty="0"/>
          </a:p>
        </p:txBody>
      </p:sp>
      <p:pic>
        <p:nvPicPr>
          <p:cNvPr id="3" name="Image 0" descr="preencoded.png"/>
          <p:cNvPicPr>
            <a:picLocks noChangeAspect="1"/>
          </p:cNvPicPr>
          <p:nvPr/>
        </p:nvPicPr>
        <p:blipFill>
          <a:blip r:embed="rId4"/>
          <a:stretch>
            <a:fillRect/>
          </a:stretch>
        </p:blipFill>
        <p:spPr>
          <a:xfrm>
            <a:off x="598786" y="1430041"/>
            <a:ext cx="855464" cy="1533624"/>
          </a:xfrm>
          <a:prstGeom prst="rect">
            <a:avLst/>
          </a:prstGeom>
        </p:spPr>
      </p:pic>
      <p:sp>
        <p:nvSpPr>
          <p:cNvPr id="4" name="Text 1"/>
          <p:cNvSpPr/>
          <p:nvPr/>
        </p:nvSpPr>
        <p:spPr>
          <a:xfrm>
            <a:off x="1710830" y="1601094"/>
            <a:ext cx="2138759" cy="267394"/>
          </a:xfrm>
          <a:prstGeom prst="rect">
            <a:avLst/>
          </a:prstGeom>
          <a:noFill/>
          <a:ln/>
        </p:spPr>
        <p:txBody>
          <a:bodyPr wrap="none" lIns="0" tIns="0" rIns="0" bIns="0" rtlCol="0" anchor="t"/>
          <a:lstStyle/>
          <a:p>
            <a:pPr>
              <a:lnSpc>
                <a:spcPts val="2083"/>
              </a:lnSpc>
            </a:pPr>
            <a:r>
              <a:rPr lang="en-US" sz="1667" b="1" dirty="0">
                <a:solidFill>
                  <a:srgbClr val="272525"/>
                </a:solidFill>
                <a:latin typeface="Inter Bold" pitchFamily="34" charset="0"/>
                <a:ea typeface="Inter Bold" pitchFamily="34" charset="-122"/>
                <a:cs typeface="Inter Bold" pitchFamily="34" charset="-120"/>
              </a:rPr>
              <a:t>Судова Система</a:t>
            </a:r>
            <a:endParaRPr lang="en-US" sz="1667" dirty="0"/>
          </a:p>
        </p:txBody>
      </p:sp>
      <p:sp>
        <p:nvSpPr>
          <p:cNvPr id="5" name="Text 2"/>
          <p:cNvSpPr/>
          <p:nvPr/>
        </p:nvSpPr>
        <p:spPr>
          <a:xfrm>
            <a:off x="1710830" y="1971080"/>
            <a:ext cx="9882386" cy="821531"/>
          </a:xfrm>
          <a:prstGeom prst="rect">
            <a:avLst/>
          </a:prstGeom>
          <a:noFill/>
          <a:ln/>
        </p:spPr>
        <p:txBody>
          <a:bodyPr wrap="square" lIns="0" tIns="0" rIns="0" bIns="0" rtlCol="0" anchor="t"/>
          <a:lstStyle/>
          <a:p>
            <a:pPr>
              <a:lnSpc>
                <a:spcPts val="2125"/>
              </a:lnSpc>
            </a:pPr>
            <a:r>
              <a:rPr lang="en-US" sz="1333" dirty="0">
                <a:solidFill>
                  <a:srgbClr val="272525"/>
                </a:solidFill>
                <a:latin typeface="Inter" pitchFamily="34" charset="0"/>
                <a:ea typeface="Inter" pitchFamily="34" charset="-122"/>
                <a:cs typeface="Inter" pitchFamily="34" charset="-120"/>
              </a:rPr>
              <a:t>До кінця XIV ст. суд був подібний до суду Київської Русі, не відділений від адміністрації. У середині XVI ст. проведено судову реформу: королівський, сеймовий, земські, гродські суди. З'явилися доменіальні (панські) суди для кріпаків. Існували копні (общинні) та цехові суди. У козаків судові функції виконувала старшина.</a:t>
            </a:r>
            <a:endParaRPr lang="en-US" sz="1333" dirty="0"/>
          </a:p>
        </p:txBody>
      </p:sp>
      <p:pic>
        <p:nvPicPr>
          <p:cNvPr id="6" name="Image 1" descr="preencoded.png"/>
          <p:cNvPicPr>
            <a:picLocks noChangeAspect="1"/>
          </p:cNvPicPr>
          <p:nvPr/>
        </p:nvPicPr>
        <p:blipFill>
          <a:blip r:embed="rId5"/>
          <a:stretch>
            <a:fillRect/>
          </a:stretch>
        </p:blipFill>
        <p:spPr>
          <a:xfrm>
            <a:off x="598786" y="2963665"/>
            <a:ext cx="855464" cy="1533624"/>
          </a:xfrm>
          <a:prstGeom prst="rect">
            <a:avLst/>
          </a:prstGeom>
        </p:spPr>
      </p:pic>
      <p:sp>
        <p:nvSpPr>
          <p:cNvPr id="7" name="Text 3"/>
          <p:cNvSpPr/>
          <p:nvPr/>
        </p:nvSpPr>
        <p:spPr>
          <a:xfrm>
            <a:off x="1710830" y="3134718"/>
            <a:ext cx="2138759" cy="267394"/>
          </a:xfrm>
          <a:prstGeom prst="rect">
            <a:avLst/>
          </a:prstGeom>
          <a:noFill/>
          <a:ln/>
        </p:spPr>
        <p:txBody>
          <a:bodyPr wrap="none" lIns="0" tIns="0" rIns="0" bIns="0" rtlCol="0" anchor="t"/>
          <a:lstStyle/>
          <a:p>
            <a:pPr>
              <a:lnSpc>
                <a:spcPts val="2083"/>
              </a:lnSpc>
            </a:pPr>
            <a:r>
              <a:rPr lang="en-US" sz="1667" b="1" dirty="0">
                <a:solidFill>
                  <a:srgbClr val="272525"/>
                </a:solidFill>
                <a:latin typeface="Inter Bold" pitchFamily="34" charset="0"/>
                <a:ea typeface="Inter Bold" pitchFamily="34" charset="-122"/>
                <a:cs typeface="Inter Bold" pitchFamily="34" charset="-120"/>
              </a:rPr>
              <a:t>Джерела Права</a:t>
            </a:r>
            <a:endParaRPr lang="en-US" sz="1667" dirty="0"/>
          </a:p>
        </p:txBody>
      </p:sp>
      <p:sp>
        <p:nvSpPr>
          <p:cNvPr id="8" name="Text 4"/>
          <p:cNvSpPr/>
          <p:nvPr/>
        </p:nvSpPr>
        <p:spPr>
          <a:xfrm>
            <a:off x="1710830" y="3504705"/>
            <a:ext cx="9882386" cy="821531"/>
          </a:xfrm>
          <a:prstGeom prst="rect">
            <a:avLst/>
          </a:prstGeom>
          <a:noFill/>
          <a:ln/>
        </p:spPr>
        <p:txBody>
          <a:bodyPr wrap="square" lIns="0" tIns="0" rIns="0" bIns="0" rtlCol="0" anchor="t"/>
          <a:lstStyle/>
          <a:p>
            <a:pPr>
              <a:lnSpc>
                <a:spcPts val="2125"/>
              </a:lnSpc>
            </a:pPr>
            <a:r>
              <a:rPr lang="en-US" sz="1333" dirty="0">
                <a:solidFill>
                  <a:srgbClr val="272525"/>
                </a:solidFill>
                <a:latin typeface="Inter" pitchFamily="34" charset="0"/>
                <a:ea typeface="Inter" pitchFamily="34" charset="-122"/>
                <a:cs typeface="Inter" pitchFamily="34" charset="-120"/>
              </a:rPr>
              <a:t>Спочатку діяли джерела права Київської Русі. З кінця XIV ст. розвивається законодавча діяльність литовських князів (привілеї). Перша кодифікація – Судебник Казимира (1468 р.). Важливими були Литовські статути (1529, 1566, 1588 рр.), що уніфікували правові системи. Також діяли міжнародні договори, церковні устави.</a:t>
            </a:r>
            <a:endParaRPr lang="en-US" sz="1333" dirty="0"/>
          </a:p>
        </p:txBody>
      </p:sp>
      <p:pic>
        <p:nvPicPr>
          <p:cNvPr id="9" name="Image 2" descr="preencoded.png"/>
          <p:cNvPicPr>
            <a:picLocks noChangeAspect="1"/>
          </p:cNvPicPr>
          <p:nvPr/>
        </p:nvPicPr>
        <p:blipFill>
          <a:blip r:embed="rId6"/>
          <a:stretch>
            <a:fillRect/>
          </a:stretch>
        </p:blipFill>
        <p:spPr>
          <a:xfrm>
            <a:off x="598786" y="4497289"/>
            <a:ext cx="855464" cy="1807468"/>
          </a:xfrm>
          <a:prstGeom prst="rect">
            <a:avLst/>
          </a:prstGeom>
        </p:spPr>
      </p:pic>
      <p:sp>
        <p:nvSpPr>
          <p:cNvPr id="10" name="Text 5"/>
          <p:cNvSpPr/>
          <p:nvPr/>
        </p:nvSpPr>
        <p:spPr>
          <a:xfrm>
            <a:off x="1710830" y="4668342"/>
            <a:ext cx="2138759" cy="267394"/>
          </a:xfrm>
          <a:prstGeom prst="rect">
            <a:avLst/>
          </a:prstGeom>
          <a:noFill/>
          <a:ln/>
        </p:spPr>
        <p:txBody>
          <a:bodyPr wrap="none" lIns="0" tIns="0" rIns="0" bIns="0" rtlCol="0" anchor="t"/>
          <a:lstStyle/>
          <a:p>
            <a:pPr>
              <a:lnSpc>
                <a:spcPts val="2083"/>
              </a:lnSpc>
            </a:pPr>
            <a:r>
              <a:rPr lang="en-US" sz="1667" b="1" dirty="0">
                <a:solidFill>
                  <a:srgbClr val="272525"/>
                </a:solidFill>
                <a:latin typeface="Inter Bold" pitchFamily="34" charset="0"/>
                <a:ea typeface="Inter Bold" pitchFamily="34" charset="-122"/>
                <a:cs typeface="Inter Bold" pitchFamily="34" charset="-120"/>
              </a:rPr>
              <a:t>Риси Права</a:t>
            </a:r>
            <a:endParaRPr lang="en-US" sz="1667" dirty="0"/>
          </a:p>
        </p:txBody>
      </p:sp>
      <p:sp>
        <p:nvSpPr>
          <p:cNvPr id="11" name="Text 6"/>
          <p:cNvSpPr/>
          <p:nvPr/>
        </p:nvSpPr>
        <p:spPr>
          <a:xfrm>
            <a:off x="1710830" y="5038328"/>
            <a:ext cx="9882386" cy="1095375"/>
          </a:xfrm>
          <a:prstGeom prst="rect">
            <a:avLst/>
          </a:prstGeom>
          <a:noFill/>
          <a:ln/>
        </p:spPr>
        <p:txBody>
          <a:bodyPr wrap="square" lIns="0" tIns="0" rIns="0" bIns="0" rtlCol="0" anchor="t"/>
          <a:lstStyle/>
          <a:p>
            <a:pPr>
              <a:lnSpc>
                <a:spcPts val="2125"/>
              </a:lnSpc>
            </a:pPr>
            <a:r>
              <a:rPr lang="en-US" sz="1333" dirty="0">
                <a:solidFill>
                  <a:srgbClr val="272525"/>
                </a:solidFill>
                <a:latin typeface="Inter" pitchFamily="34" charset="0"/>
                <a:ea typeface="Inter" pitchFamily="34" charset="-122"/>
                <a:cs typeface="Inter" pitchFamily="34" charset="-120"/>
              </a:rPr>
              <a:t>Правова система була класовою, захищаючи інтереси панівної верхівки. Поєднувала місцеве звичаєве право та нормативні акти. Основним інститутом було право власності. Кримінально-правові норми мали класовий характер, з різними видами покарань, включаючи смертну кару та тілесні покарання. Характерною рисою була невизначеність покарань.</a:t>
            </a:r>
            <a:endParaRPr lang="en-US" sz="1333"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9F6D283F-D096-412E-9231-F5AE733C4951}"/>
              </a:ext>
            </a:extLst>
          </p:cNvPr>
          <p:cNvPicPr>
            <a:picLocks noChangeAspect="1"/>
          </p:cNvPicPr>
          <p:nvPr/>
        </p:nvPicPr>
        <p:blipFill>
          <a:blip r:embed="rId3"/>
          <a:stretch>
            <a:fillRect/>
          </a:stretch>
        </p:blipFill>
        <p:spPr>
          <a:xfrm>
            <a:off x="0" y="-29533"/>
            <a:ext cx="12366625" cy="6935601"/>
          </a:xfrm>
          <a:prstGeom prst="rect">
            <a:avLst/>
          </a:prstGeom>
        </p:spPr>
      </p:pic>
      <p:pic>
        <p:nvPicPr>
          <p:cNvPr id="2" name="Image 0" descr="preencoded.png"/>
          <p:cNvPicPr>
            <a:picLocks noChangeAspect="1"/>
          </p:cNvPicPr>
          <p:nvPr/>
        </p:nvPicPr>
        <p:blipFill>
          <a:blip r:embed="rId4"/>
          <a:stretch>
            <a:fillRect/>
          </a:stretch>
        </p:blipFill>
        <p:spPr>
          <a:xfrm>
            <a:off x="7620000" y="0"/>
            <a:ext cx="4572000" cy="6858000"/>
          </a:xfrm>
          <a:prstGeom prst="rect">
            <a:avLst/>
          </a:prstGeom>
        </p:spPr>
      </p:pic>
      <p:sp>
        <p:nvSpPr>
          <p:cNvPr id="3" name="Text 0"/>
          <p:cNvSpPr/>
          <p:nvPr/>
        </p:nvSpPr>
        <p:spPr>
          <a:xfrm>
            <a:off x="661492" y="1517650"/>
            <a:ext cx="6297018" cy="1181298"/>
          </a:xfrm>
          <a:prstGeom prst="rect">
            <a:avLst/>
          </a:prstGeom>
          <a:noFill/>
          <a:ln/>
        </p:spPr>
        <p:txBody>
          <a:bodyPr wrap="square" lIns="0" tIns="0" rIns="0" bIns="0" rtlCol="0" anchor="t"/>
          <a:lstStyle/>
          <a:p>
            <a:pPr>
              <a:lnSpc>
                <a:spcPts val="4625"/>
              </a:lnSpc>
            </a:pPr>
            <a:r>
              <a:rPr lang="en-US" sz="3708" b="1" dirty="0">
                <a:solidFill>
                  <a:srgbClr val="000000"/>
                </a:solidFill>
                <a:latin typeface="Inter Bold" pitchFamily="34" charset="0"/>
                <a:ea typeface="Inter Bold" pitchFamily="34" charset="-122"/>
                <a:cs typeface="Inter Bold" pitchFamily="34" charset="-120"/>
              </a:rPr>
              <a:t>Запорозька Січ: Зародок Української Державності</a:t>
            </a:r>
            <a:endParaRPr lang="en-US" sz="3708" dirty="0"/>
          </a:p>
        </p:txBody>
      </p:sp>
      <p:sp>
        <p:nvSpPr>
          <p:cNvPr id="4" name="Text 1"/>
          <p:cNvSpPr/>
          <p:nvPr/>
        </p:nvSpPr>
        <p:spPr>
          <a:xfrm>
            <a:off x="661492" y="2982417"/>
            <a:ext cx="6297018" cy="1814513"/>
          </a:xfrm>
          <a:prstGeom prst="rect">
            <a:avLst/>
          </a:prstGeom>
          <a:noFill/>
          <a:ln/>
        </p:spPr>
        <p:txBody>
          <a:bodyPr wrap="square" lIns="0" tIns="0" rIns="0" bIns="0" rtlCol="0" anchor="t"/>
          <a:lstStyle/>
          <a:p>
            <a:pPr>
              <a:lnSpc>
                <a:spcPts val="2375"/>
              </a:lnSpc>
            </a:pPr>
            <a:r>
              <a:rPr lang="en-US" sz="1458" dirty="0">
                <a:solidFill>
                  <a:srgbClr val="272525"/>
                </a:solidFill>
                <a:latin typeface="Inter" pitchFamily="34" charset="0"/>
                <a:ea typeface="Inter" pitchFamily="34" charset="-122"/>
                <a:cs typeface="Inter" pitchFamily="34" charset="-120"/>
              </a:rPr>
              <a:t>Перші згадки про козаків, як вільних людей, що заселяли неосвоєні землі на південному сході, датуються кінцем XV століття. Поступово за дніпровськими порогами з'являються укріплені містечка – "січі". У першій половині XVI століття козацькі загони об'єдналися в єдине, організаційно структуроване товариство – кіш, що отримало назву Запорозької Січі.</a:t>
            </a:r>
            <a:endParaRPr lang="en-US" sz="1458" dirty="0"/>
          </a:p>
        </p:txBody>
      </p:sp>
      <p:sp>
        <p:nvSpPr>
          <p:cNvPr id="5" name="Shape 2"/>
          <p:cNvSpPr/>
          <p:nvPr/>
        </p:nvSpPr>
        <p:spPr>
          <a:xfrm>
            <a:off x="661492" y="5023645"/>
            <a:ext cx="302419" cy="302419"/>
          </a:xfrm>
          <a:prstGeom prst="roundRect">
            <a:avLst>
              <a:gd name="adj" fmla="val 25194296"/>
            </a:avLst>
          </a:prstGeom>
          <a:noFill/>
          <a:ln w="7620">
            <a:solidFill>
              <a:srgbClr val="FFFFFF"/>
            </a:solidFill>
            <a:prstDash val="solid"/>
          </a:ln>
        </p:spPr>
        <p:txBody>
          <a:bodyPr/>
          <a:lstStyle/>
          <a:p>
            <a:endParaRPr lang="uk-UA"/>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FCA89055-7AFD-4B7A-A9B1-F9100EF44FF6}"/>
              </a:ext>
            </a:extLst>
          </p:cNvPr>
          <p:cNvPicPr>
            <a:picLocks noChangeAspect="1"/>
          </p:cNvPicPr>
          <p:nvPr/>
        </p:nvPicPr>
        <p:blipFill>
          <a:blip r:embed="rId3"/>
          <a:stretch>
            <a:fillRect/>
          </a:stretch>
        </p:blipFill>
        <p:spPr>
          <a:xfrm>
            <a:off x="0" y="-29533"/>
            <a:ext cx="12366625" cy="6935601"/>
          </a:xfrm>
          <a:prstGeom prst="rect">
            <a:avLst/>
          </a:prstGeom>
        </p:spPr>
      </p:pic>
      <p:sp>
        <p:nvSpPr>
          <p:cNvPr id="2" name="Text 0"/>
          <p:cNvSpPr/>
          <p:nvPr/>
        </p:nvSpPr>
        <p:spPr>
          <a:xfrm>
            <a:off x="661492" y="1814216"/>
            <a:ext cx="8870157" cy="590649"/>
          </a:xfrm>
          <a:prstGeom prst="rect">
            <a:avLst/>
          </a:prstGeom>
          <a:noFill/>
          <a:ln/>
        </p:spPr>
        <p:txBody>
          <a:bodyPr wrap="none" lIns="0" tIns="0" rIns="0" bIns="0" rtlCol="0" anchor="t"/>
          <a:lstStyle/>
          <a:p>
            <a:pPr>
              <a:lnSpc>
                <a:spcPts val="4625"/>
              </a:lnSpc>
            </a:pPr>
            <a:r>
              <a:rPr lang="en-US" sz="3708" b="1" dirty="0">
                <a:solidFill>
                  <a:srgbClr val="000000"/>
                </a:solidFill>
                <a:latin typeface="Inter Bold" pitchFamily="34" charset="0"/>
                <a:ea typeface="Inter Bold" pitchFamily="34" charset="-122"/>
                <a:cs typeface="Inter Bold" pitchFamily="34" charset="-120"/>
              </a:rPr>
              <a:t>Структура Запорозького Товариства</a:t>
            </a:r>
            <a:endParaRPr lang="en-US" sz="3708" dirty="0"/>
          </a:p>
        </p:txBody>
      </p:sp>
      <p:sp>
        <p:nvSpPr>
          <p:cNvPr id="3" name="Text 1"/>
          <p:cNvSpPr/>
          <p:nvPr/>
        </p:nvSpPr>
        <p:spPr>
          <a:xfrm>
            <a:off x="661492" y="2877344"/>
            <a:ext cx="2362696" cy="295275"/>
          </a:xfrm>
          <a:prstGeom prst="rect">
            <a:avLst/>
          </a:prstGeom>
          <a:noFill/>
          <a:ln/>
        </p:spPr>
        <p:txBody>
          <a:bodyPr wrap="none" lIns="0" tIns="0" rIns="0" bIns="0" rtlCol="0" anchor="t"/>
          <a:lstStyle/>
          <a:p>
            <a:pPr>
              <a:lnSpc>
                <a:spcPts val="2292"/>
              </a:lnSpc>
            </a:pPr>
            <a:r>
              <a:rPr lang="en-US" sz="1833" b="1" dirty="0">
                <a:solidFill>
                  <a:srgbClr val="000000"/>
                </a:solidFill>
                <a:latin typeface="Inter Bold" pitchFamily="34" charset="0"/>
                <a:ea typeface="Inter Bold" pitchFamily="34" charset="-122"/>
                <a:cs typeface="Inter Bold" pitchFamily="34" charset="-120"/>
              </a:rPr>
              <a:t>Військовий Поділ</a:t>
            </a:r>
            <a:endParaRPr lang="en-US" sz="1833" dirty="0"/>
          </a:p>
        </p:txBody>
      </p:sp>
      <p:sp>
        <p:nvSpPr>
          <p:cNvPr id="4" name="Text 2"/>
          <p:cNvSpPr/>
          <p:nvPr/>
        </p:nvSpPr>
        <p:spPr>
          <a:xfrm>
            <a:off x="661492" y="3361631"/>
            <a:ext cx="5203924" cy="1512094"/>
          </a:xfrm>
          <a:prstGeom prst="rect">
            <a:avLst/>
          </a:prstGeom>
          <a:noFill/>
          <a:ln/>
        </p:spPr>
        <p:txBody>
          <a:bodyPr wrap="square" lIns="0" tIns="0" rIns="0" bIns="0" rtlCol="0" anchor="t"/>
          <a:lstStyle/>
          <a:p>
            <a:pPr>
              <a:lnSpc>
                <a:spcPts val="2375"/>
              </a:lnSpc>
            </a:pPr>
            <a:r>
              <a:rPr lang="en-US" sz="1458" dirty="0">
                <a:solidFill>
                  <a:srgbClr val="272525"/>
                </a:solidFill>
                <a:latin typeface="Inter" pitchFamily="34" charset="0"/>
                <a:ea typeface="Inter" pitchFamily="34" charset="-122"/>
                <a:cs typeface="Inter" pitchFamily="34" charset="-120"/>
              </a:rPr>
              <a:t>Запорозьке товариство мало військовий поділ на 38 куренів. Військо поділялося на січовиків (нежонатих) та волосних козаків, або "сиднів", які селилися з сім'ями по навколишніх землях. Усі разом вони становили "Низове Запорозьке військо і товариство".</a:t>
            </a:r>
            <a:endParaRPr lang="en-US" sz="1458" dirty="0"/>
          </a:p>
        </p:txBody>
      </p:sp>
      <p:sp>
        <p:nvSpPr>
          <p:cNvPr id="5" name="Text 3"/>
          <p:cNvSpPr/>
          <p:nvPr/>
        </p:nvSpPr>
        <p:spPr>
          <a:xfrm>
            <a:off x="6332934" y="2877344"/>
            <a:ext cx="2647653" cy="295275"/>
          </a:xfrm>
          <a:prstGeom prst="rect">
            <a:avLst/>
          </a:prstGeom>
          <a:noFill/>
          <a:ln/>
        </p:spPr>
        <p:txBody>
          <a:bodyPr wrap="none" lIns="0" tIns="0" rIns="0" bIns="0" rtlCol="0" anchor="t"/>
          <a:lstStyle/>
          <a:p>
            <a:pPr>
              <a:lnSpc>
                <a:spcPts val="2292"/>
              </a:lnSpc>
            </a:pPr>
            <a:r>
              <a:rPr lang="en-US" sz="1833" b="1" dirty="0">
                <a:solidFill>
                  <a:srgbClr val="000000"/>
                </a:solidFill>
                <a:latin typeface="Inter Bold" pitchFamily="34" charset="0"/>
                <a:ea typeface="Inter Bold" pitchFamily="34" charset="-122"/>
                <a:cs typeface="Inter Bold" pitchFamily="34" charset="-120"/>
              </a:rPr>
              <a:t>Територіальний Поділ</a:t>
            </a:r>
            <a:endParaRPr lang="en-US" sz="1833" dirty="0"/>
          </a:p>
        </p:txBody>
      </p:sp>
      <p:sp>
        <p:nvSpPr>
          <p:cNvPr id="6" name="Text 4"/>
          <p:cNvSpPr/>
          <p:nvPr/>
        </p:nvSpPr>
        <p:spPr>
          <a:xfrm>
            <a:off x="6332935" y="3361631"/>
            <a:ext cx="5203924" cy="1209675"/>
          </a:xfrm>
          <a:prstGeom prst="rect">
            <a:avLst/>
          </a:prstGeom>
          <a:noFill/>
          <a:ln/>
        </p:spPr>
        <p:txBody>
          <a:bodyPr wrap="square" lIns="0" tIns="0" rIns="0" bIns="0" rtlCol="0" anchor="t"/>
          <a:lstStyle/>
          <a:p>
            <a:pPr>
              <a:lnSpc>
                <a:spcPts val="2375"/>
              </a:lnSpc>
            </a:pPr>
            <a:r>
              <a:rPr lang="en-US" sz="1458" dirty="0">
                <a:solidFill>
                  <a:srgbClr val="272525"/>
                </a:solidFill>
                <a:latin typeface="Inter" pitchFamily="34" charset="0"/>
                <a:ea typeface="Inter" pitchFamily="34" charset="-122"/>
                <a:cs typeface="Inter" pitchFamily="34" charset="-120"/>
              </a:rPr>
              <a:t>Територіально Січ поділялася на 8 паланок – своєрідних округів або районів, на території яких були розкидані укріплені поселення. Одруженим проживання в Січі заборонялося.</a:t>
            </a:r>
            <a:endParaRPr lang="en-US" sz="1458"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a:extLst>
              <a:ext uri="{FF2B5EF4-FFF2-40B4-BE49-F238E27FC236}">
                <a16:creationId xmlns:a16="http://schemas.microsoft.com/office/drawing/2014/main" id="{CE129015-0005-418C-B80F-C762A13C9F04}"/>
              </a:ext>
            </a:extLst>
          </p:cNvPr>
          <p:cNvPicPr>
            <a:picLocks noChangeAspect="1"/>
          </p:cNvPicPr>
          <p:nvPr/>
        </p:nvPicPr>
        <p:blipFill>
          <a:blip r:embed="rId3"/>
          <a:stretch>
            <a:fillRect/>
          </a:stretch>
        </p:blipFill>
        <p:spPr>
          <a:xfrm>
            <a:off x="0" y="-29533"/>
            <a:ext cx="12366625" cy="6935601"/>
          </a:xfrm>
          <a:prstGeom prst="rect">
            <a:avLst/>
          </a:prstGeom>
        </p:spPr>
      </p:pic>
      <p:pic>
        <p:nvPicPr>
          <p:cNvPr id="2" name="Image 0" descr="preencoded.png"/>
          <p:cNvPicPr>
            <a:picLocks noChangeAspect="1"/>
          </p:cNvPicPr>
          <p:nvPr/>
        </p:nvPicPr>
        <p:blipFill>
          <a:blip r:embed="rId4"/>
          <a:stretch>
            <a:fillRect/>
          </a:stretch>
        </p:blipFill>
        <p:spPr>
          <a:xfrm>
            <a:off x="0" y="0"/>
            <a:ext cx="4572000" cy="6858000"/>
          </a:xfrm>
          <a:prstGeom prst="rect">
            <a:avLst/>
          </a:prstGeom>
        </p:spPr>
      </p:pic>
      <p:sp>
        <p:nvSpPr>
          <p:cNvPr id="3" name="Text 0"/>
          <p:cNvSpPr/>
          <p:nvPr/>
        </p:nvSpPr>
        <p:spPr>
          <a:xfrm>
            <a:off x="5233492" y="660301"/>
            <a:ext cx="6264870" cy="561182"/>
          </a:xfrm>
          <a:prstGeom prst="rect">
            <a:avLst/>
          </a:prstGeom>
          <a:noFill/>
          <a:ln/>
        </p:spPr>
        <p:txBody>
          <a:bodyPr wrap="none" lIns="0" tIns="0" rIns="0" bIns="0" rtlCol="0" anchor="t"/>
          <a:lstStyle/>
          <a:p>
            <a:pPr>
              <a:lnSpc>
                <a:spcPts val="4416"/>
              </a:lnSpc>
            </a:pPr>
            <a:r>
              <a:rPr lang="en-US" sz="3500" b="1" dirty="0">
                <a:solidFill>
                  <a:srgbClr val="000000"/>
                </a:solidFill>
                <a:latin typeface="Inter Bold" pitchFamily="34" charset="0"/>
                <a:ea typeface="Inter Bold" pitchFamily="34" charset="-122"/>
                <a:cs typeface="Inter Bold" pitchFamily="34" charset="-120"/>
              </a:rPr>
              <a:t>Влада та Управління на Січі</a:t>
            </a:r>
            <a:endParaRPr lang="en-US" sz="3500" dirty="0"/>
          </a:p>
        </p:txBody>
      </p:sp>
      <p:sp>
        <p:nvSpPr>
          <p:cNvPr id="4" name="Shape 1"/>
          <p:cNvSpPr/>
          <p:nvPr/>
        </p:nvSpPr>
        <p:spPr>
          <a:xfrm>
            <a:off x="5233492" y="1490762"/>
            <a:ext cx="404019" cy="404019"/>
          </a:xfrm>
          <a:prstGeom prst="roundRect">
            <a:avLst>
              <a:gd name="adj" fmla="val 18667"/>
            </a:avLst>
          </a:prstGeom>
          <a:solidFill>
            <a:srgbClr val="DADBF1"/>
          </a:solidFill>
          <a:ln w="7620">
            <a:solidFill>
              <a:srgbClr val="C0C1D7"/>
            </a:solidFill>
            <a:prstDash val="solid"/>
          </a:ln>
        </p:spPr>
        <p:txBody>
          <a:bodyPr/>
          <a:lstStyle/>
          <a:p>
            <a:endParaRPr lang="uk-UA"/>
          </a:p>
        </p:txBody>
      </p:sp>
      <p:pic>
        <p:nvPicPr>
          <p:cNvPr id="5" name="Image 1" descr="preencoded.png"/>
          <p:cNvPicPr>
            <a:picLocks noChangeAspect="1"/>
          </p:cNvPicPr>
          <p:nvPr/>
        </p:nvPicPr>
        <p:blipFill>
          <a:blip r:embed="rId5"/>
          <a:stretch>
            <a:fillRect/>
          </a:stretch>
        </p:blipFill>
        <p:spPr>
          <a:xfrm>
            <a:off x="5300861" y="1524447"/>
            <a:ext cx="269280" cy="336649"/>
          </a:xfrm>
          <a:prstGeom prst="rect">
            <a:avLst/>
          </a:prstGeom>
        </p:spPr>
      </p:pic>
      <p:sp>
        <p:nvSpPr>
          <p:cNvPr id="6" name="Text 2"/>
          <p:cNvSpPr/>
          <p:nvPr/>
        </p:nvSpPr>
        <p:spPr>
          <a:xfrm>
            <a:off x="5816997" y="1552476"/>
            <a:ext cx="2244626" cy="280492"/>
          </a:xfrm>
          <a:prstGeom prst="rect">
            <a:avLst/>
          </a:prstGeom>
          <a:noFill/>
          <a:ln/>
        </p:spPr>
        <p:txBody>
          <a:bodyPr wrap="none" lIns="0" tIns="0" rIns="0" bIns="0" rtlCol="0" anchor="t"/>
          <a:lstStyle/>
          <a:p>
            <a:pPr>
              <a:lnSpc>
                <a:spcPts val="2208"/>
              </a:lnSpc>
            </a:pPr>
            <a:r>
              <a:rPr lang="en-US" sz="1750" b="1" dirty="0">
                <a:solidFill>
                  <a:srgbClr val="272525"/>
                </a:solidFill>
                <a:latin typeface="Inter Bold" pitchFamily="34" charset="0"/>
                <a:ea typeface="Inter Bold" pitchFamily="34" charset="-122"/>
                <a:cs typeface="Inter Bold" pitchFamily="34" charset="-120"/>
              </a:rPr>
              <a:t>Військова Рада</a:t>
            </a:r>
            <a:endParaRPr lang="en-US" sz="1750" dirty="0"/>
          </a:p>
        </p:txBody>
      </p:sp>
      <p:sp>
        <p:nvSpPr>
          <p:cNvPr id="7" name="Text 3"/>
          <p:cNvSpPr/>
          <p:nvPr/>
        </p:nvSpPr>
        <p:spPr>
          <a:xfrm>
            <a:off x="5816997" y="1940619"/>
            <a:ext cx="2452787" cy="2298700"/>
          </a:xfrm>
          <a:prstGeom prst="rect">
            <a:avLst/>
          </a:prstGeom>
          <a:noFill/>
          <a:ln/>
        </p:spPr>
        <p:txBody>
          <a:bodyPr wrap="square" lIns="0" tIns="0" rIns="0" bIns="0" rtlCol="0" anchor="t"/>
          <a:lstStyle/>
          <a:p>
            <a:pPr>
              <a:lnSpc>
                <a:spcPts val="2250"/>
              </a:lnSpc>
            </a:pPr>
            <a:r>
              <a:rPr lang="en-US" sz="1375" dirty="0">
                <a:solidFill>
                  <a:srgbClr val="272525"/>
                </a:solidFill>
                <a:latin typeface="Inter" pitchFamily="34" charset="0"/>
                <a:ea typeface="Inter" pitchFamily="34" charset="-122"/>
                <a:cs typeface="Inter" pitchFamily="34" charset="-120"/>
              </a:rPr>
              <a:t>Верховна влада належала загальній, або військовій раді, що збиралася щорічно 1 січня та 1 жовтня, або в інші дні за волею товариства. Ухвали ради були обов'язковими для кожного запорожця.</a:t>
            </a:r>
            <a:endParaRPr lang="en-US" sz="1375" dirty="0"/>
          </a:p>
        </p:txBody>
      </p:sp>
      <p:sp>
        <p:nvSpPr>
          <p:cNvPr id="8" name="Shape 4"/>
          <p:cNvSpPr/>
          <p:nvPr/>
        </p:nvSpPr>
        <p:spPr>
          <a:xfrm>
            <a:off x="8494217" y="1490762"/>
            <a:ext cx="404019" cy="404019"/>
          </a:xfrm>
          <a:prstGeom prst="roundRect">
            <a:avLst>
              <a:gd name="adj" fmla="val 18667"/>
            </a:avLst>
          </a:prstGeom>
          <a:solidFill>
            <a:srgbClr val="DADBF1"/>
          </a:solidFill>
          <a:ln w="7620">
            <a:solidFill>
              <a:srgbClr val="C0C1D7"/>
            </a:solidFill>
            <a:prstDash val="solid"/>
          </a:ln>
        </p:spPr>
        <p:txBody>
          <a:bodyPr/>
          <a:lstStyle/>
          <a:p>
            <a:endParaRPr lang="uk-UA"/>
          </a:p>
        </p:txBody>
      </p:sp>
      <p:pic>
        <p:nvPicPr>
          <p:cNvPr id="9" name="Image 2" descr="preencoded.png"/>
          <p:cNvPicPr>
            <a:picLocks noChangeAspect="1"/>
          </p:cNvPicPr>
          <p:nvPr/>
        </p:nvPicPr>
        <p:blipFill>
          <a:blip r:embed="rId6"/>
          <a:stretch>
            <a:fillRect/>
          </a:stretch>
        </p:blipFill>
        <p:spPr>
          <a:xfrm>
            <a:off x="8561586" y="1524447"/>
            <a:ext cx="269280" cy="336649"/>
          </a:xfrm>
          <a:prstGeom prst="rect">
            <a:avLst/>
          </a:prstGeom>
        </p:spPr>
      </p:pic>
      <p:sp>
        <p:nvSpPr>
          <p:cNvPr id="10" name="Text 5"/>
          <p:cNvSpPr/>
          <p:nvPr/>
        </p:nvSpPr>
        <p:spPr>
          <a:xfrm>
            <a:off x="9077722" y="1552476"/>
            <a:ext cx="2244626" cy="280492"/>
          </a:xfrm>
          <a:prstGeom prst="rect">
            <a:avLst/>
          </a:prstGeom>
          <a:noFill/>
          <a:ln/>
        </p:spPr>
        <p:txBody>
          <a:bodyPr wrap="none" lIns="0" tIns="0" rIns="0" bIns="0" rtlCol="0" anchor="t"/>
          <a:lstStyle/>
          <a:p>
            <a:pPr>
              <a:lnSpc>
                <a:spcPts val="2208"/>
              </a:lnSpc>
            </a:pPr>
            <a:r>
              <a:rPr lang="en-US" sz="1750" b="1" dirty="0">
                <a:solidFill>
                  <a:srgbClr val="272525"/>
                </a:solidFill>
                <a:latin typeface="Inter Bold" pitchFamily="34" charset="0"/>
                <a:ea typeface="Inter Bold" pitchFamily="34" charset="-122"/>
                <a:cs typeface="Inter Bold" pitchFamily="34" charset="-120"/>
              </a:rPr>
              <a:t>Виконавча Влада</a:t>
            </a:r>
            <a:endParaRPr lang="en-US" sz="1750" dirty="0"/>
          </a:p>
        </p:txBody>
      </p:sp>
      <p:sp>
        <p:nvSpPr>
          <p:cNvPr id="11" name="Text 6"/>
          <p:cNvSpPr/>
          <p:nvPr/>
        </p:nvSpPr>
        <p:spPr>
          <a:xfrm>
            <a:off x="9077722" y="1940619"/>
            <a:ext cx="2452787" cy="2298700"/>
          </a:xfrm>
          <a:prstGeom prst="rect">
            <a:avLst/>
          </a:prstGeom>
          <a:noFill/>
          <a:ln/>
        </p:spPr>
        <p:txBody>
          <a:bodyPr wrap="square" lIns="0" tIns="0" rIns="0" bIns="0" rtlCol="0" anchor="t"/>
          <a:lstStyle/>
          <a:p>
            <a:pPr>
              <a:lnSpc>
                <a:spcPts val="2250"/>
              </a:lnSpc>
            </a:pPr>
            <a:r>
              <a:rPr lang="en-US" sz="1375" dirty="0">
                <a:solidFill>
                  <a:srgbClr val="272525"/>
                </a:solidFill>
                <a:latin typeface="Inter" pitchFamily="34" charset="0"/>
                <a:ea typeface="Inter" pitchFamily="34" charset="-122"/>
                <a:cs typeface="Inter" pitchFamily="34" charset="-120"/>
              </a:rPr>
              <a:t>Виконавча влада зосереджувалася в руках військової старшини, яка була ядром січової адміністрації. До неї належали кошовий отаман, військовий суддя, писар, осавул, та курінні отамани.</a:t>
            </a:r>
            <a:endParaRPr lang="en-US" sz="1375" dirty="0"/>
          </a:p>
        </p:txBody>
      </p:sp>
      <p:sp>
        <p:nvSpPr>
          <p:cNvPr id="12" name="Shape 7"/>
          <p:cNvSpPr/>
          <p:nvPr/>
        </p:nvSpPr>
        <p:spPr>
          <a:xfrm>
            <a:off x="5233492" y="4598393"/>
            <a:ext cx="404019" cy="404019"/>
          </a:xfrm>
          <a:prstGeom prst="roundRect">
            <a:avLst>
              <a:gd name="adj" fmla="val 18667"/>
            </a:avLst>
          </a:prstGeom>
          <a:solidFill>
            <a:srgbClr val="DADBF1"/>
          </a:solidFill>
          <a:ln w="7620">
            <a:solidFill>
              <a:srgbClr val="C0C1D7"/>
            </a:solidFill>
            <a:prstDash val="solid"/>
          </a:ln>
        </p:spPr>
        <p:txBody>
          <a:bodyPr/>
          <a:lstStyle/>
          <a:p>
            <a:endParaRPr lang="uk-UA"/>
          </a:p>
        </p:txBody>
      </p:sp>
      <p:pic>
        <p:nvPicPr>
          <p:cNvPr id="13" name="Image 3" descr="preencoded.png"/>
          <p:cNvPicPr>
            <a:picLocks noChangeAspect="1"/>
          </p:cNvPicPr>
          <p:nvPr/>
        </p:nvPicPr>
        <p:blipFill>
          <a:blip r:embed="rId7"/>
          <a:stretch>
            <a:fillRect/>
          </a:stretch>
        </p:blipFill>
        <p:spPr>
          <a:xfrm>
            <a:off x="5300861" y="4632077"/>
            <a:ext cx="269280" cy="336649"/>
          </a:xfrm>
          <a:prstGeom prst="rect">
            <a:avLst/>
          </a:prstGeom>
        </p:spPr>
      </p:pic>
      <p:sp>
        <p:nvSpPr>
          <p:cNvPr id="14" name="Text 8"/>
          <p:cNvSpPr/>
          <p:nvPr/>
        </p:nvSpPr>
        <p:spPr>
          <a:xfrm>
            <a:off x="5816997" y="4660107"/>
            <a:ext cx="2244626" cy="280492"/>
          </a:xfrm>
          <a:prstGeom prst="rect">
            <a:avLst/>
          </a:prstGeom>
          <a:noFill/>
          <a:ln/>
        </p:spPr>
        <p:txBody>
          <a:bodyPr wrap="none" lIns="0" tIns="0" rIns="0" bIns="0" rtlCol="0" anchor="t"/>
          <a:lstStyle/>
          <a:p>
            <a:pPr>
              <a:lnSpc>
                <a:spcPts val="2208"/>
              </a:lnSpc>
            </a:pPr>
            <a:r>
              <a:rPr lang="en-US" sz="1750" b="1" dirty="0">
                <a:solidFill>
                  <a:srgbClr val="272525"/>
                </a:solidFill>
                <a:latin typeface="Inter Bold" pitchFamily="34" charset="0"/>
                <a:ea typeface="Inter Bold" pitchFamily="34" charset="-122"/>
                <a:cs typeface="Inter Bold" pitchFamily="34" charset="-120"/>
              </a:rPr>
              <a:t>Нижча Ланка</a:t>
            </a:r>
            <a:endParaRPr lang="en-US" sz="1750" dirty="0"/>
          </a:p>
        </p:txBody>
      </p:sp>
      <p:sp>
        <p:nvSpPr>
          <p:cNvPr id="15" name="Text 9"/>
          <p:cNvSpPr/>
          <p:nvPr/>
        </p:nvSpPr>
        <p:spPr>
          <a:xfrm>
            <a:off x="5816997" y="5048250"/>
            <a:ext cx="5713512" cy="1149350"/>
          </a:xfrm>
          <a:prstGeom prst="rect">
            <a:avLst/>
          </a:prstGeom>
          <a:noFill/>
          <a:ln/>
        </p:spPr>
        <p:txBody>
          <a:bodyPr wrap="square" lIns="0" tIns="0" rIns="0" bIns="0" rtlCol="0" anchor="t"/>
          <a:lstStyle/>
          <a:p>
            <a:pPr>
              <a:lnSpc>
                <a:spcPts val="2250"/>
              </a:lnSpc>
            </a:pPr>
            <a:r>
              <a:rPr lang="en-US" sz="1375" dirty="0">
                <a:solidFill>
                  <a:srgbClr val="272525"/>
                </a:solidFill>
                <a:latin typeface="Inter" pitchFamily="34" charset="0"/>
                <a:ea typeface="Inter" pitchFamily="34" charset="-122"/>
                <a:cs typeface="Inter" pitchFamily="34" charset="-120"/>
              </a:rPr>
              <a:t>Старшині підпорядковувалися "військові служителі" (чиновники): булавничий, хорунжий, довбиш, пушкар, гармаш, тлумач, шафар, канцеляристи, кантаржій, а також похідні та паланкові керівники.</a:t>
            </a:r>
            <a:endParaRPr lang="en-US" sz="1375"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07536290-8719-4547-91A3-1BF09D20376C}"/>
              </a:ext>
            </a:extLst>
          </p:cNvPr>
          <p:cNvPicPr>
            <a:picLocks noChangeAspect="1"/>
          </p:cNvPicPr>
          <p:nvPr/>
        </p:nvPicPr>
        <p:blipFill>
          <a:blip r:embed="rId3"/>
          <a:stretch>
            <a:fillRect/>
          </a:stretch>
        </p:blipFill>
        <p:spPr>
          <a:xfrm>
            <a:off x="0" y="-29533"/>
            <a:ext cx="12366625" cy="6935601"/>
          </a:xfrm>
          <a:prstGeom prst="rect">
            <a:avLst/>
          </a:prstGeom>
        </p:spPr>
      </p:pic>
      <p:pic>
        <p:nvPicPr>
          <p:cNvPr id="2" name="Image 0" descr="preencoded.png"/>
          <p:cNvPicPr>
            <a:picLocks noChangeAspect="1"/>
          </p:cNvPicPr>
          <p:nvPr/>
        </p:nvPicPr>
        <p:blipFill>
          <a:blip r:embed="rId4"/>
          <a:stretch>
            <a:fillRect/>
          </a:stretch>
        </p:blipFill>
        <p:spPr>
          <a:xfrm>
            <a:off x="0" y="0"/>
            <a:ext cx="4572000" cy="6858000"/>
          </a:xfrm>
          <a:prstGeom prst="rect">
            <a:avLst/>
          </a:prstGeom>
        </p:spPr>
      </p:pic>
      <p:sp>
        <p:nvSpPr>
          <p:cNvPr id="3" name="Text 0"/>
          <p:cNvSpPr/>
          <p:nvPr/>
        </p:nvSpPr>
        <p:spPr>
          <a:xfrm>
            <a:off x="5217419" y="507405"/>
            <a:ext cx="5697538" cy="576263"/>
          </a:xfrm>
          <a:prstGeom prst="rect">
            <a:avLst/>
          </a:prstGeom>
          <a:noFill/>
          <a:ln/>
        </p:spPr>
        <p:txBody>
          <a:bodyPr wrap="none" lIns="0" tIns="0" rIns="0" bIns="0" rtlCol="0" anchor="t"/>
          <a:lstStyle/>
          <a:p>
            <a:pPr>
              <a:lnSpc>
                <a:spcPts val="4500"/>
              </a:lnSpc>
            </a:pPr>
            <a:r>
              <a:rPr lang="en-US" sz="3625" b="1" dirty="0">
                <a:solidFill>
                  <a:srgbClr val="000000"/>
                </a:solidFill>
                <a:latin typeface="Inter Bold" pitchFamily="34" charset="0"/>
                <a:ea typeface="Inter Bold" pitchFamily="34" charset="-122"/>
                <a:cs typeface="Inter Bold" pitchFamily="34" charset="-120"/>
              </a:rPr>
              <a:t>Роль Кошового Отамана</a:t>
            </a:r>
            <a:endParaRPr lang="en-US" sz="3625" dirty="0"/>
          </a:p>
        </p:txBody>
      </p:sp>
      <p:sp>
        <p:nvSpPr>
          <p:cNvPr id="4" name="Shape 1"/>
          <p:cNvSpPr/>
          <p:nvPr/>
        </p:nvSpPr>
        <p:spPr>
          <a:xfrm>
            <a:off x="5217419" y="1360191"/>
            <a:ext cx="3072408" cy="2845594"/>
          </a:xfrm>
          <a:prstGeom prst="roundRect">
            <a:avLst>
              <a:gd name="adj" fmla="val 2722"/>
            </a:avLst>
          </a:prstGeom>
          <a:solidFill>
            <a:srgbClr val="DADBF1"/>
          </a:solidFill>
          <a:ln w="7620">
            <a:solidFill>
              <a:srgbClr val="C0C1D7"/>
            </a:solidFill>
            <a:prstDash val="solid"/>
          </a:ln>
        </p:spPr>
        <p:txBody>
          <a:bodyPr/>
          <a:lstStyle/>
          <a:p>
            <a:endParaRPr lang="uk-UA"/>
          </a:p>
        </p:txBody>
      </p:sp>
      <p:sp>
        <p:nvSpPr>
          <p:cNvPr id="5" name="Text 2"/>
          <p:cNvSpPr/>
          <p:nvPr/>
        </p:nvSpPr>
        <p:spPr>
          <a:xfrm>
            <a:off x="5408117" y="1550888"/>
            <a:ext cx="2305149" cy="288032"/>
          </a:xfrm>
          <a:prstGeom prst="rect">
            <a:avLst/>
          </a:prstGeom>
          <a:noFill/>
          <a:ln/>
        </p:spPr>
        <p:txBody>
          <a:bodyPr wrap="none" lIns="0" tIns="0" rIns="0" bIns="0" rtlCol="0" anchor="t"/>
          <a:lstStyle/>
          <a:p>
            <a:pPr>
              <a:lnSpc>
                <a:spcPts val="2250"/>
              </a:lnSpc>
            </a:pPr>
            <a:r>
              <a:rPr lang="en-US" sz="1792" b="1" dirty="0">
                <a:solidFill>
                  <a:srgbClr val="272525"/>
                </a:solidFill>
                <a:latin typeface="Inter Bold" pitchFamily="34" charset="0"/>
                <a:ea typeface="Inter Bold" pitchFamily="34" charset="-122"/>
                <a:cs typeface="Inter Bold" pitchFamily="34" charset="-120"/>
              </a:rPr>
              <a:t>Об'єднання Влад</a:t>
            </a:r>
            <a:endParaRPr lang="en-US" sz="1792" dirty="0"/>
          </a:p>
        </p:txBody>
      </p:sp>
      <p:sp>
        <p:nvSpPr>
          <p:cNvPr id="6" name="Text 3"/>
          <p:cNvSpPr/>
          <p:nvPr/>
        </p:nvSpPr>
        <p:spPr>
          <a:xfrm>
            <a:off x="5408117" y="1949550"/>
            <a:ext cx="2691011" cy="2065536"/>
          </a:xfrm>
          <a:prstGeom prst="rect">
            <a:avLst/>
          </a:prstGeom>
          <a:noFill/>
          <a:ln/>
        </p:spPr>
        <p:txBody>
          <a:bodyPr wrap="square" lIns="0" tIns="0" rIns="0" bIns="0" rtlCol="0" anchor="t"/>
          <a:lstStyle/>
          <a:p>
            <a:pPr>
              <a:lnSpc>
                <a:spcPts val="2292"/>
              </a:lnSpc>
            </a:pPr>
            <a:r>
              <a:rPr lang="en-US" sz="1417" dirty="0">
                <a:solidFill>
                  <a:srgbClr val="272525"/>
                </a:solidFill>
                <a:latin typeface="Inter" pitchFamily="34" charset="0"/>
                <a:ea typeface="Inter" pitchFamily="34" charset="-122"/>
                <a:cs typeface="Inter" pitchFamily="34" charset="-120"/>
              </a:rPr>
              <a:t>Кошовий отаман об'єднував військову, адміністративну, судову та духовну владу. У воєнний час він був "головним командиром" і діяв як необмежений диктатор.</a:t>
            </a:r>
            <a:endParaRPr lang="en-US" sz="1417" dirty="0"/>
          </a:p>
        </p:txBody>
      </p:sp>
      <p:sp>
        <p:nvSpPr>
          <p:cNvPr id="7" name="Shape 4"/>
          <p:cNvSpPr/>
          <p:nvPr/>
        </p:nvSpPr>
        <p:spPr>
          <a:xfrm>
            <a:off x="8474174" y="1360191"/>
            <a:ext cx="3072408" cy="2845594"/>
          </a:xfrm>
          <a:prstGeom prst="roundRect">
            <a:avLst>
              <a:gd name="adj" fmla="val 2722"/>
            </a:avLst>
          </a:prstGeom>
          <a:solidFill>
            <a:srgbClr val="DADBF1"/>
          </a:solidFill>
          <a:ln w="7620">
            <a:solidFill>
              <a:srgbClr val="C0C1D7"/>
            </a:solidFill>
            <a:prstDash val="solid"/>
          </a:ln>
        </p:spPr>
        <p:txBody>
          <a:bodyPr/>
          <a:lstStyle/>
          <a:p>
            <a:endParaRPr lang="uk-UA"/>
          </a:p>
        </p:txBody>
      </p:sp>
      <p:sp>
        <p:nvSpPr>
          <p:cNvPr id="8" name="Text 5"/>
          <p:cNvSpPr/>
          <p:nvPr/>
        </p:nvSpPr>
        <p:spPr>
          <a:xfrm>
            <a:off x="8664873" y="1550888"/>
            <a:ext cx="2305149" cy="288032"/>
          </a:xfrm>
          <a:prstGeom prst="rect">
            <a:avLst/>
          </a:prstGeom>
          <a:noFill/>
          <a:ln/>
        </p:spPr>
        <p:txBody>
          <a:bodyPr wrap="none" lIns="0" tIns="0" rIns="0" bIns="0" rtlCol="0" anchor="t"/>
          <a:lstStyle/>
          <a:p>
            <a:pPr>
              <a:lnSpc>
                <a:spcPts val="2250"/>
              </a:lnSpc>
            </a:pPr>
            <a:r>
              <a:rPr lang="en-US" sz="1792" b="1" dirty="0">
                <a:solidFill>
                  <a:srgbClr val="272525"/>
                </a:solidFill>
                <a:latin typeface="Inter Bold" pitchFamily="34" charset="0"/>
                <a:ea typeface="Inter Bold" pitchFamily="34" charset="-122"/>
                <a:cs typeface="Inter Bold" pitchFamily="34" charset="-120"/>
              </a:rPr>
              <a:t>Мирний Час</a:t>
            </a:r>
            <a:endParaRPr lang="en-US" sz="1792" dirty="0"/>
          </a:p>
        </p:txBody>
      </p:sp>
      <p:sp>
        <p:nvSpPr>
          <p:cNvPr id="9" name="Text 6"/>
          <p:cNvSpPr/>
          <p:nvPr/>
        </p:nvSpPr>
        <p:spPr>
          <a:xfrm>
            <a:off x="8664873" y="1949550"/>
            <a:ext cx="2691011" cy="2065536"/>
          </a:xfrm>
          <a:prstGeom prst="rect">
            <a:avLst/>
          </a:prstGeom>
          <a:noFill/>
          <a:ln/>
        </p:spPr>
        <p:txBody>
          <a:bodyPr wrap="square" lIns="0" tIns="0" rIns="0" bIns="0" rtlCol="0" anchor="t"/>
          <a:lstStyle/>
          <a:p>
            <a:pPr>
              <a:lnSpc>
                <a:spcPts val="2292"/>
              </a:lnSpc>
            </a:pPr>
            <a:r>
              <a:rPr lang="en-US" sz="1417" dirty="0">
                <a:solidFill>
                  <a:srgbClr val="272525"/>
                </a:solidFill>
                <a:latin typeface="Inter" pitchFamily="34" charset="0"/>
                <a:ea typeface="Inter" pitchFamily="34" charset="-122"/>
                <a:cs typeface="Inter" pitchFamily="34" charset="-120"/>
              </a:rPr>
              <a:t>У мирний час він був "конституційним" володарем Запоріжжя, керував паланками, селами, зимівниками, виконував роль верховного судді та начальника духовенства.</a:t>
            </a:r>
            <a:endParaRPr lang="en-US" sz="1417" dirty="0"/>
          </a:p>
        </p:txBody>
      </p:sp>
      <p:sp>
        <p:nvSpPr>
          <p:cNvPr id="10" name="Shape 7"/>
          <p:cNvSpPr/>
          <p:nvPr/>
        </p:nvSpPr>
        <p:spPr>
          <a:xfrm>
            <a:off x="5217419" y="4390132"/>
            <a:ext cx="6329164" cy="1960364"/>
          </a:xfrm>
          <a:prstGeom prst="roundRect">
            <a:avLst>
              <a:gd name="adj" fmla="val 3951"/>
            </a:avLst>
          </a:prstGeom>
          <a:solidFill>
            <a:srgbClr val="DADBF1"/>
          </a:solidFill>
          <a:ln w="7620">
            <a:solidFill>
              <a:srgbClr val="C0C1D7"/>
            </a:solidFill>
            <a:prstDash val="solid"/>
          </a:ln>
        </p:spPr>
        <p:txBody>
          <a:bodyPr/>
          <a:lstStyle/>
          <a:p>
            <a:endParaRPr lang="uk-UA"/>
          </a:p>
        </p:txBody>
      </p:sp>
      <p:sp>
        <p:nvSpPr>
          <p:cNvPr id="11" name="Text 8"/>
          <p:cNvSpPr/>
          <p:nvPr/>
        </p:nvSpPr>
        <p:spPr>
          <a:xfrm>
            <a:off x="5408117" y="4580831"/>
            <a:ext cx="2305149" cy="288032"/>
          </a:xfrm>
          <a:prstGeom prst="rect">
            <a:avLst/>
          </a:prstGeom>
          <a:noFill/>
          <a:ln/>
        </p:spPr>
        <p:txBody>
          <a:bodyPr wrap="none" lIns="0" tIns="0" rIns="0" bIns="0" rtlCol="0" anchor="t"/>
          <a:lstStyle/>
          <a:p>
            <a:pPr>
              <a:lnSpc>
                <a:spcPts val="2250"/>
              </a:lnSpc>
            </a:pPr>
            <a:r>
              <a:rPr lang="en-US" sz="1792" b="1" dirty="0">
                <a:solidFill>
                  <a:srgbClr val="272525"/>
                </a:solidFill>
                <a:latin typeface="Inter Bold" pitchFamily="34" charset="0"/>
                <a:ea typeface="Inter Bold" pitchFamily="34" charset="-122"/>
                <a:cs typeface="Inter Bold" pitchFamily="34" charset="-120"/>
              </a:rPr>
              <a:t>Обмеження Влади</a:t>
            </a:r>
            <a:endParaRPr lang="en-US" sz="1792" dirty="0"/>
          </a:p>
        </p:txBody>
      </p:sp>
      <p:sp>
        <p:nvSpPr>
          <p:cNvPr id="12" name="Text 9"/>
          <p:cNvSpPr/>
          <p:nvPr/>
        </p:nvSpPr>
        <p:spPr>
          <a:xfrm>
            <a:off x="5408117" y="4979492"/>
            <a:ext cx="5947768" cy="1180307"/>
          </a:xfrm>
          <a:prstGeom prst="rect">
            <a:avLst/>
          </a:prstGeom>
          <a:noFill/>
          <a:ln/>
        </p:spPr>
        <p:txBody>
          <a:bodyPr wrap="square" lIns="0" tIns="0" rIns="0" bIns="0" rtlCol="0" anchor="t"/>
          <a:lstStyle/>
          <a:p>
            <a:pPr>
              <a:lnSpc>
                <a:spcPts val="2292"/>
              </a:lnSpc>
            </a:pPr>
            <a:r>
              <a:rPr lang="en-US" sz="1417" dirty="0">
                <a:solidFill>
                  <a:srgbClr val="272525"/>
                </a:solidFill>
                <a:latin typeface="Inter" pitchFamily="34" charset="0"/>
                <a:ea typeface="Inter" pitchFamily="34" charset="-122"/>
                <a:cs typeface="Inter" pitchFamily="34" charset="-120"/>
              </a:rPr>
              <a:t>Його влада обмежувалася щорічним звітом, річним терміном обрання та можливістю усунення радою в будь-який момент. Він був "батьком" для всіх козаків, маючи більше моральних прав.</a:t>
            </a:r>
            <a:endParaRPr lang="en-US" sz="1417"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a:extLst>
              <a:ext uri="{FF2B5EF4-FFF2-40B4-BE49-F238E27FC236}">
                <a16:creationId xmlns:a16="http://schemas.microsoft.com/office/drawing/2014/main" id="{42262FB8-5241-4B1B-8AEA-7AAAB254B907}"/>
              </a:ext>
            </a:extLst>
          </p:cNvPr>
          <p:cNvPicPr>
            <a:picLocks noChangeAspect="1"/>
          </p:cNvPicPr>
          <p:nvPr/>
        </p:nvPicPr>
        <p:blipFill>
          <a:blip r:embed="rId3"/>
          <a:stretch>
            <a:fillRect/>
          </a:stretch>
        </p:blipFill>
        <p:spPr>
          <a:xfrm>
            <a:off x="0" y="-29533"/>
            <a:ext cx="12366625" cy="6935601"/>
          </a:xfrm>
          <a:prstGeom prst="rect">
            <a:avLst/>
          </a:prstGeom>
        </p:spPr>
      </p:pic>
      <p:pic>
        <p:nvPicPr>
          <p:cNvPr id="2" name="Image 0" descr="preencoded.png"/>
          <p:cNvPicPr>
            <a:picLocks noChangeAspect="1"/>
          </p:cNvPicPr>
          <p:nvPr/>
        </p:nvPicPr>
        <p:blipFill>
          <a:blip r:embed="rId4"/>
          <a:stretch>
            <a:fillRect/>
          </a:stretch>
        </p:blipFill>
        <p:spPr>
          <a:xfrm>
            <a:off x="0" y="0"/>
            <a:ext cx="4572000" cy="6858000"/>
          </a:xfrm>
          <a:prstGeom prst="rect">
            <a:avLst/>
          </a:prstGeom>
        </p:spPr>
      </p:pic>
      <p:sp>
        <p:nvSpPr>
          <p:cNvPr id="3" name="Text 0"/>
          <p:cNvSpPr/>
          <p:nvPr/>
        </p:nvSpPr>
        <p:spPr>
          <a:xfrm>
            <a:off x="5233492" y="795932"/>
            <a:ext cx="6247408" cy="443012"/>
          </a:xfrm>
          <a:prstGeom prst="rect">
            <a:avLst/>
          </a:prstGeom>
          <a:noFill/>
          <a:ln/>
        </p:spPr>
        <p:txBody>
          <a:bodyPr wrap="none" lIns="0" tIns="0" rIns="0" bIns="0" rtlCol="0" anchor="t"/>
          <a:lstStyle/>
          <a:p>
            <a:pPr>
              <a:lnSpc>
                <a:spcPts val="3458"/>
              </a:lnSpc>
            </a:pPr>
            <a:r>
              <a:rPr lang="en-US" sz="2750" b="1" dirty="0">
                <a:solidFill>
                  <a:srgbClr val="000000"/>
                </a:solidFill>
                <a:latin typeface="Inter Bold" pitchFamily="34" charset="0"/>
                <a:ea typeface="Inter Bold" pitchFamily="34" charset="-122"/>
                <a:cs typeface="Inter Bold" pitchFamily="34" charset="-120"/>
              </a:rPr>
              <a:t>Ключові Посади Січової Старшини</a:t>
            </a:r>
            <a:endParaRPr lang="en-US" sz="2750" dirty="0"/>
          </a:p>
        </p:txBody>
      </p:sp>
      <p:pic>
        <p:nvPicPr>
          <p:cNvPr id="4" name="Image 1" descr="preencoded.png"/>
          <p:cNvPicPr>
            <a:picLocks noChangeAspect="1"/>
          </p:cNvPicPr>
          <p:nvPr/>
        </p:nvPicPr>
        <p:blipFill>
          <a:blip r:embed="rId5"/>
          <a:stretch>
            <a:fillRect/>
          </a:stretch>
        </p:blipFill>
        <p:spPr>
          <a:xfrm>
            <a:off x="5233492" y="1451571"/>
            <a:ext cx="354409" cy="354409"/>
          </a:xfrm>
          <a:prstGeom prst="rect">
            <a:avLst/>
          </a:prstGeom>
        </p:spPr>
      </p:pic>
      <p:sp>
        <p:nvSpPr>
          <p:cNvPr id="5" name="Text 1"/>
          <p:cNvSpPr/>
          <p:nvPr/>
        </p:nvSpPr>
        <p:spPr>
          <a:xfrm>
            <a:off x="5233492" y="1947665"/>
            <a:ext cx="1772047" cy="221456"/>
          </a:xfrm>
          <a:prstGeom prst="rect">
            <a:avLst/>
          </a:prstGeom>
          <a:noFill/>
          <a:ln/>
        </p:spPr>
        <p:txBody>
          <a:bodyPr wrap="none" lIns="0" tIns="0" rIns="0" bIns="0" rtlCol="0" anchor="t"/>
          <a:lstStyle/>
          <a:p>
            <a:pPr>
              <a:lnSpc>
                <a:spcPts val="1708"/>
              </a:lnSpc>
            </a:pPr>
            <a:r>
              <a:rPr lang="en-US" sz="1375" b="1" dirty="0">
                <a:solidFill>
                  <a:srgbClr val="272525"/>
                </a:solidFill>
                <a:latin typeface="Inter Bold" pitchFamily="34" charset="0"/>
                <a:ea typeface="Inter Bold" pitchFamily="34" charset="-122"/>
                <a:cs typeface="Inter Bold" pitchFamily="34" charset="-120"/>
              </a:rPr>
              <a:t>Військовий Суддя</a:t>
            </a:r>
            <a:endParaRPr lang="en-US" sz="1375" dirty="0"/>
          </a:p>
        </p:txBody>
      </p:sp>
      <p:sp>
        <p:nvSpPr>
          <p:cNvPr id="6" name="Text 2"/>
          <p:cNvSpPr/>
          <p:nvPr/>
        </p:nvSpPr>
        <p:spPr>
          <a:xfrm>
            <a:off x="5233492" y="2254151"/>
            <a:ext cx="1980803" cy="1360884"/>
          </a:xfrm>
          <a:prstGeom prst="rect">
            <a:avLst/>
          </a:prstGeom>
          <a:noFill/>
          <a:ln/>
        </p:spPr>
        <p:txBody>
          <a:bodyPr wrap="square" lIns="0" tIns="0" rIns="0" bIns="0" rtlCol="0" anchor="t"/>
          <a:lstStyle/>
          <a:p>
            <a:pPr>
              <a:lnSpc>
                <a:spcPts val="1750"/>
              </a:lnSpc>
            </a:pPr>
            <a:r>
              <a:rPr lang="en-US" sz="1083" dirty="0">
                <a:solidFill>
                  <a:srgbClr val="272525"/>
                </a:solidFill>
                <a:latin typeface="Inter" pitchFamily="34" charset="0"/>
                <a:ea typeface="Inter" pitchFamily="34" charset="-122"/>
                <a:cs typeface="Inter" pitchFamily="34" charset="-120"/>
              </a:rPr>
              <a:t>Друга особа після отамана, хранитель звичаїв, здійснював суд "швидко, правдиво й безсторонньо", розглядав кримінальні та цивільні справи.</a:t>
            </a:r>
            <a:endParaRPr lang="en-US" sz="1083" dirty="0"/>
          </a:p>
        </p:txBody>
      </p:sp>
      <p:pic>
        <p:nvPicPr>
          <p:cNvPr id="7" name="Image 2" descr="preencoded.png"/>
          <p:cNvPicPr>
            <a:picLocks noChangeAspect="1"/>
          </p:cNvPicPr>
          <p:nvPr/>
        </p:nvPicPr>
        <p:blipFill>
          <a:blip r:embed="rId6"/>
          <a:stretch>
            <a:fillRect/>
          </a:stretch>
        </p:blipFill>
        <p:spPr>
          <a:xfrm>
            <a:off x="7391500" y="1451571"/>
            <a:ext cx="354409" cy="354409"/>
          </a:xfrm>
          <a:prstGeom prst="rect">
            <a:avLst/>
          </a:prstGeom>
        </p:spPr>
      </p:pic>
      <p:sp>
        <p:nvSpPr>
          <p:cNvPr id="8" name="Text 3"/>
          <p:cNvSpPr/>
          <p:nvPr/>
        </p:nvSpPr>
        <p:spPr>
          <a:xfrm>
            <a:off x="7391499" y="1947665"/>
            <a:ext cx="1772047" cy="221456"/>
          </a:xfrm>
          <a:prstGeom prst="rect">
            <a:avLst/>
          </a:prstGeom>
          <a:noFill/>
          <a:ln/>
        </p:spPr>
        <p:txBody>
          <a:bodyPr wrap="none" lIns="0" tIns="0" rIns="0" bIns="0" rtlCol="0" anchor="t"/>
          <a:lstStyle/>
          <a:p>
            <a:pPr>
              <a:lnSpc>
                <a:spcPts val="1708"/>
              </a:lnSpc>
            </a:pPr>
            <a:r>
              <a:rPr lang="en-US" sz="1375" b="1" dirty="0">
                <a:solidFill>
                  <a:srgbClr val="272525"/>
                </a:solidFill>
                <a:latin typeface="Inter Bold" pitchFamily="34" charset="0"/>
                <a:ea typeface="Inter Bold" pitchFamily="34" charset="-122"/>
                <a:cs typeface="Inter Bold" pitchFamily="34" charset="-120"/>
              </a:rPr>
              <a:t>Військовий Писар</a:t>
            </a:r>
            <a:endParaRPr lang="en-US" sz="1375" dirty="0"/>
          </a:p>
        </p:txBody>
      </p:sp>
      <p:sp>
        <p:nvSpPr>
          <p:cNvPr id="9" name="Text 4"/>
          <p:cNvSpPr/>
          <p:nvPr/>
        </p:nvSpPr>
        <p:spPr>
          <a:xfrm>
            <a:off x="7391499" y="2254151"/>
            <a:ext cx="1980903" cy="907257"/>
          </a:xfrm>
          <a:prstGeom prst="rect">
            <a:avLst/>
          </a:prstGeom>
          <a:noFill/>
          <a:ln/>
        </p:spPr>
        <p:txBody>
          <a:bodyPr wrap="square" lIns="0" tIns="0" rIns="0" bIns="0" rtlCol="0" anchor="t"/>
          <a:lstStyle/>
          <a:p>
            <a:pPr>
              <a:lnSpc>
                <a:spcPts val="1750"/>
              </a:lnSpc>
            </a:pPr>
            <a:r>
              <a:rPr lang="en-US" sz="1083" dirty="0">
                <a:solidFill>
                  <a:srgbClr val="272525"/>
                </a:solidFill>
                <a:latin typeface="Inter" pitchFamily="34" charset="0"/>
                <a:ea typeface="Inter" pitchFamily="34" charset="-122"/>
                <a:cs typeface="Inter" pitchFamily="34" charset="-120"/>
              </a:rPr>
              <a:t>Відав усіма письмовими справами, приймав і писав листи, ордери, укази, вів дипломатичне листування.</a:t>
            </a:r>
            <a:endParaRPr lang="en-US" sz="1083" dirty="0"/>
          </a:p>
        </p:txBody>
      </p:sp>
      <p:pic>
        <p:nvPicPr>
          <p:cNvPr id="10" name="Image 3" descr="preencoded.png"/>
          <p:cNvPicPr>
            <a:picLocks noChangeAspect="1"/>
          </p:cNvPicPr>
          <p:nvPr/>
        </p:nvPicPr>
        <p:blipFill>
          <a:blip r:embed="rId7"/>
          <a:stretch>
            <a:fillRect/>
          </a:stretch>
        </p:blipFill>
        <p:spPr>
          <a:xfrm>
            <a:off x="9549607" y="1451571"/>
            <a:ext cx="354409" cy="354409"/>
          </a:xfrm>
          <a:prstGeom prst="rect">
            <a:avLst/>
          </a:prstGeom>
        </p:spPr>
      </p:pic>
      <p:sp>
        <p:nvSpPr>
          <p:cNvPr id="11" name="Text 5"/>
          <p:cNvSpPr/>
          <p:nvPr/>
        </p:nvSpPr>
        <p:spPr>
          <a:xfrm>
            <a:off x="9549607" y="1947665"/>
            <a:ext cx="1772047" cy="221456"/>
          </a:xfrm>
          <a:prstGeom prst="rect">
            <a:avLst/>
          </a:prstGeom>
          <a:noFill/>
          <a:ln/>
        </p:spPr>
        <p:txBody>
          <a:bodyPr wrap="none" lIns="0" tIns="0" rIns="0" bIns="0" rtlCol="0" anchor="t"/>
          <a:lstStyle/>
          <a:p>
            <a:pPr>
              <a:lnSpc>
                <a:spcPts val="1708"/>
              </a:lnSpc>
            </a:pPr>
            <a:r>
              <a:rPr lang="en-US" sz="1375" b="1" dirty="0">
                <a:solidFill>
                  <a:srgbClr val="272525"/>
                </a:solidFill>
                <a:latin typeface="Inter Bold" pitchFamily="34" charset="0"/>
                <a:ea typeface="Inter Bold" pitchFamily="34" charset="-122"/>
                <a:cs typeface="Inter Bold" pitchFamily="34" charset="-120"/>
              </a:rPr>
              <a:t>Військовий Осавул</a:t>
            </a:r>
            <a:endParaRPr lang="en-US" sz="1375" dirty="0"/>
          </a:p>
        </p:txBody>
      </p:sp>
      <p:sp>
        <p:nvSpPr>
          <p:cNvPr id="12" name="Text 6"/>
          <p:cNvSpPr/>
          <p:nvPr/>
        </p:nvSpPr>
        <p:spPr>
          <a:xfrm>
            <a:off x="9549607" y="2254151"/>
            <a:ext cx="1980803" cy="1360884"/>
          </a:xfrm>
          <a:prstGeom prst="rect">
            <a:avLst/>
          </a:prstGeom>
          <a:noFill/>
          <a:ln/>
        </p:spPr>
        <p:txBody>
          <a:bodyPr wrap="square" lIns="0" tIns="0" rIns="0" bIns="0" rtlCol="0" anchor="t"/>
          <a:lstStyle/>
          <a:p>
            <a:pPr>
              <a:lnSpc>
                <a:spcPts val="1750"/>
              </a:lnSpc>
            </a:pPr>
            <a:r>
              <a:rPr lang="en-US" sz="1083" dirty="0">
                <a:solidFill>
                  <a:srgbClr val="272525"/>
                </a:solidFill>
                <a:latin typeface="Inter" pitchFamily="34" charset="0"/>
                <a:ea typeface="Inter" pitchFamily="34" charset="-122"/>
                <a:cs typeface="Inter" pitchFamily="34" charset="-120"/>
              </a:rPr>
              <a:t>Слідкував за порядком на Січі, виконував судові вироки, проводив слідство, заготовляв продукти, очолював розвідку під час походу.</a:t>
            </a:r>
            <a:endParaRPr lang="en-US" sz="1083" dirty="0"/>
          </a:p>
        </p:txBody>
      </p:sp>
      <p:pic>
        <p:nvPicPr>
          <p:cNvPr id="13" name="Image 4" descr="preencoded.png"/>
          <p:cNvPicPr>
            <a:picLocks noChangeAspect="1"/>
          </p:cNvPicPr>
          <p:nvPr/>
        </p:nvPicPr>
        <p:blipFill>
          <a:blip r:embed="rId8"/>
          <a:stretch>
            <a:fillRect/>
          </a:stretch>
        </p:blipFill>
        <p:spPr>
          <a:xfrm>
            <a:off x="5233492" y="3898504"/>
            <a:ext cx="354409" cy="354409"/>
          </a:xfrm>
          <a:prstGeom prst="rect">
            <a:avLst/>
          </a:prstGeom>
        </p:spPr>
      </p:pic>
      <p:sp>
        <p:nvSpPr>
          <p:cNvPr id="14" name="Text 7"/>
          <p:cNvSpPr/>
          <p:nvPr/>
        </p:nvSpPr>
        <p:spPr>
          <a:xfrm>
            <a:off x="5233492" y="4394597"/>
            <a:ext cx="1772047" cy="221456"/>
          </a:xfrm>
          <a:prstGeom prst="rect">
            <a:avLst/>
          </a:prstGeom>
          <a:noFill/>
          <a:ln/>
        </p:spPr>
        <p:txBody>
          <a:bodyPr wrap="none" lIns="0" tIns="0" rIns="0" bIns="0" rtlCol="0" anchor="t"/>
          <a:lstStyle/>
          <a:p>
            <a:pPr>
              <a:lnSpc>
                <a:spcPts val="1708"/>
              </a:lnSpc>
            </a:pPr>
            <a:r>
              <a:rPr lang="en-US" sz="1375" b="1" dirty="0">
                <a:solidFill>
                  <a:srgbClr val="272525"/>
                </a:solidFill>
                <a:latin typeface="Inter Bold" pitchFamily="34" charset="0"/>
                <a:ea typeface="Inter Bold" pitchFamily="34" charset="-122"/>
                <a:cs typeface="Inter Bold" pitchFamily="34" charset="-120"/>
              </a:rPr>
              <a:t>Курінні Отамани</a:t>
            </a:r>
            <a:endParaRPr lang="en-US" sz="1375" dirty="0"/>
          </a:p>
        </p:txBody>
      </p:sp>
      <p:sp>
        <p:nvSpPr>
          <p:cNvPr id="15" name="Text 8"/>
          <p:cNvSpPr/>
          <p:nvPr/>
        </p:nvSpPr>
        <p:spPr>
          <a:xfrm>
            <a:off x="5233492" y="4701084"/>
            <a:ext cx="1980803" cy="1360884"/>
          </a:xfrm>
          <a:prstGeom prst="rect">
            <a:avLst/>
          </a:prstGeom>
          <a:noFill/>
          <a:ln/>
        </p:spPr>
        <p:txBody>
          <a:bodyPr wrap="square" lIns="0" tIns="0" rIns="0" bIns="0" rtlCol="0" anchor="t"/>
          <a:lstStyle/>
          <a:p>
            <a:pPr>
              <a:lnSpc>
                <a:spcPts val="1750"/>
              </a:lnSpc>
            </a:pPr>
            <a:r>
              <a:rPr lang="en-US" sz="1083" dirty="0">
                <a:solidFill>
                  <a:srgbClr val="272525"/>
                </a:solidFill>
                <a:latin typeface="Inter" pitchFamily="34" charset="0"/>
                <a:ea typeface="Inter" pitchFamily="34" charset="-122"/>
                <a:cs typeface="Inter" pitchFamily="34" charset="-120"/>
              </a:rPr>
              <a:t>Посередники між старшиною та козацтвом, відповідали за постачання куренів харчами, дровами, збереження грошей і майна.</a:t>
            </a:r>
            <a:endParaRPr lang="en-US" sz="1083"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a:extLst>
              <a:ext uri="{FF2B5EF4-FFF2-40B4-BE49-F238E27FC236}">
                <a16:creationId xmlns:a16="http://schemas.microsoft.com/office/drawing/2014/main" id="{86C1C935-79E5-4C1E-AFC1-D723C47CE9A7}"/>
              </a:ext>
            </a:extLst>
          </p:cNvPr>
          <p:cNvPicPr>
            <a:picLocks noChangeAspect="1"/>
          </p:cNvPicPr>
          <p:nvPr/>
        </p:nvPicPr>
        <p:blipFill>
          <a:blip r:embed="rId3"/>
          <a:stretch>
            <a:fillRect/>
          </a:stretch>
        </p:blipFill>
        <p:spPr>
          <a:xfrm>
            <a:off x="0" y="-29533"/>
            <a:ext cx="12366625" cy="6935601"/>
          </a:xfrm>
          <a:prstGeom prst="rect">
            <a:avLst/>
          </a:prstGeom>
        </p:spPr>
      </p:pic>
      <p:pic>
        <p:nvPicPr>
          <p:cNvPr id="2" name="Image 0" descr="preencoded.png"/>
          <p:cNvPicPr>
            <a:picLocks noChangeAspect="1"/>
          </p:cNvPicPr>
          <p:nvPr/>
        </p:nvPicPr>
        <p:blipFill>
          <a:blip r:embed="rId4"/>
          <a:stretch>
            <a:fillRect/>
          </a:stretch>
        </p:blipFill>
        <p:spPr>
          <a:xfrm>
            <a:off x="0" y="0"/>
            <a:ext cx="4572000" cy="6858000"/>
          </a:xfrm>
          <a:prstGeom prst="rect">
            <a:avLst/>
          </a:prstGeom>
        </p:spPr>
      </p:pic>
      <p:sp>
        <p:nvSpPr>
          <p:cNvPr id="3" name="Text 0"/>
          <p:cNvSpPr/>
          <p:nvPr/>
        </p:nvSpPr>
        <p:spPr>
          <a:xfrm>
            <a:off x="5233492" y="862410"/>
            <a:ext cx="6297018" cy="826889"/>
          </a:xfrm>
          <a:prstGeom prst="rect">
            <a:avLst/>
          </a:prstGeom>
          <a:noFill/>
          <a:ln/>
        </p:spPr>
        <p:txBody>
          <a:bodyPr wrap="square" lIns="0" tIns="0" rIns="0" bIns="0" rtlCol="0" anchor="t"/>
          <a:lstStyle/>
          <a:p>
            <a:pPr>
              <a:lnSpc>
                <a:spcPts val="3250"/>
              </a:lnSpc>
            </a:pPr>
            <a:r>
              <a:rPr lang="en-US" sz="2583" b="1" dirty="0">
                <a:solidFill>
                  <a:srgbClr val="000000"/>
                </a:solidFill>
                <a:latin typeface="Inter Bold" pitchFamily="34" charset="0"/>
                <a:ea typeface="Inter Bold" pitchFamily="34" charset="-122"/>
                <a:cs typeface="Inter Bold" pitchFamily="34" charset="-120"/>
              </a:rPr>
              <a:t>Суд і Судочинство на Запорозькій Січі</a:t>
            </a:r>
            <a:endParaRPr lang="en-US" sz="2583" dirty="0"/>
          </a:p>
        </p:txBody>
      </p:sp>
      <p:pic>
        <p:nvPicPr>
          <p:cNvPr id="4" name="Image 1" descr="preencoded.png"/>
          <p:cNvPicPr>
            <a:picLocks noChangeAspect="1"/>
          </p:cNvPicPr>
          <p:nvPr/>
        </p:nvPicPr>
        <p:blipFill>
          <a:blip r:embed="rId5"/>
          <a:stretch>
            <a:fillRect/>
          </a:stretch>
        </p:blipFill>
        <p:spPr>
          <a:xfrm>
            <a:off x="5233492" y="1887736"/>
            <a:ext cx="661492" cy="974031"/>
          </a:xfrm>
          <a:prstGeom prst="rect">
            <a:avLst/>
          </a:prstGeom>
        </p:spPr>
      </p:pic>
      <p:sp>
        <p:nvSpPr>
          <p:cNvPr id="5" name="Text 1"/>
          <p:cNvSpPr/>
          <p:nvPr/>
        </p:nvSpPr>
        <p:spPr>
          <a:xfrm>
            <a:off x="6093420" y="2019994"/>
            <a:ext cx="1653878" cy="206673"/>
          </a:xfrm>
          <a:prstGeom prst="rect">
            <a:avLst/>
          </a:prstGeom>
          <a:noFill/>
          <a:ln/>
        </p:spPr>
        <p:txBody>
          <a:bodyPr wrap="none" lIns="0" tIns="0" rIns="0" bIns="0" rtlCol="0" anchor="t"/>
          <a:lstStyle/>
          <a:p>
            <a:pPr>
              <a:lnSpc>
                <a:spcPts val="1625"/>
              </a:lnSpc>
            </a:pPr>
            <a:r>
              <a:rPr lang="en-US" sz="1292" b="1" dirty="0">
                <a:solidFill>
                  <a:srgbClr val="272525"/>
                </a:solidFill>
                <a:latin typeface="Inter Bold" pitchFamily="34" charset="0"/>
                <a:ea typeface="Inter Bold" pitchFamily="34" charset="-122"/>
                <a:cs typeface="Inter Bold" pitchFamily="34" charset="-120"/>
              </a:rPr>
              <a:t>Джерела Права</a:t>
            </a:r>
            <a:endParaRPr lang="en-US" sz="1292" dirty="0"/>
          </a:p>
        </p:txBody>
      </p:sp>
      <p:sp>
        <p:nvSpPr>
          <p:cNvPr id="6" name="Text 2"/>
          <p:cNvSpPr/>
          <p:nvPr/>
        </p:nvSpPr>
        <p:spPr>
          <a:xfrm>
            <a:off x="6093420" y="2306043"/>
            <a:ext cx="5437088" cy="423466"/>
          </a:xfrm>
          <a:prstGeom prst="rect">
            <a:avLst/>
          </a:prstGeom>
          <a:noFill/>
          <a:ln/>
        </p:spPr>
        <p:txBody>
          <a:bodyPr wrap="square" lIns="0" tIns="0" rIns="0" bIns="0" rtlCol="0" anchor="t"/>
          <a:lstStyle/>
          <a:p>
            <a:pPr>
              <a:lnSpc>
                <a:spcPts val="1667"/>
              </a:lnSpc>
            </a:pPr>
            <a:r>
              <a:rPr lang="en-US" sz="1042" dirty="0">
                <a:solidFill>
                  <a:srgbClr val="272525"/>
                </a:solidFill>
                <a:latin typeface="Inter" pitchFamily="34" charset="0"/>
                <a:ea typeface="Inter" pitchFamily="34" charset="-122"/>
                <a:cs typeface="Inter" pitchFamily="34" charset="-120"/>
              </a:rPr>
              <a:t>Запорожці керувалися не писаними законами, а стародавніми військовими звичаями, словесним правом і здоровим глуздом.</a:t>
            </a:r>
            <a:endParaRPr lang="en-US" sz="1042" dirty="0"/>
          </a:p>
        </p:txBody>
      </p:sp>
      <p:pic>
        <p:nvPicPr>
          <p:cNvPr id="7" name="Image 2" descr="preencoded.png"/>
          <p:cNvPicPr>
            <a:picLocks noChangeAspect="1"/>
          </p:cNvPicPr>
          <p:nvPr/>
        </p:nvPicPr>
        <p:blipFill>
          <a:blip r:embed="rId6"/>
          <a:stretch>
            <a:fillRect/>
          </a:stretch>
        </p:blipFill>
        <p:spPr>
          <a:xfrm>
            <a:off x="5233492" y="2861767"/>
            <a:ext cx="661492" cy="974031"/>
          </a:xfrm>
          <a:prstGeom prst="rect">
            <a:avLst/>
          </a:prstGeom>
        </p:spPr>
      </p:pic>
      <p:sp>
        <p:nvSpPr>
          <p:cNvPr id="8" name="Text 3"/>
          <p:cNvSpPr/>
          <p:nvPr/>
        </p:nvSpPr>
        <p:spPr>
          <a:xfrm>
            <a:off x="6093420" y="2994025"/>
            <a:ext cx="1653878" cy="206673"/>
          </a:xfrm>
          <a:prstGeom prst="rect">
            <a:avLst/>
          </a:prstGeom>
          <a:noFill/>
          <a:ln/>
        </p:spPr>
        <p:txBody>
          <a:bodyPr wrap="none" lIns="0" tIns="0" rIns="0" bIns="0" rtlCol="0" anchor="t"/>
          <a:lstStyle/>
          <a:p>
            <a:pPr>
              <a:lnSpc>
                <a:spcPts val="1625"/>
              </a:lnSpc>
            </a:pPr>
            <a:r>
              <a:rPr lang="en-US" sz="1292" b="1" dirty="0">
                <a:solidFill>
                  <a:srgbClr val="272525"/>
                </a:solidFill>
                <a:latin typeface="Inter Bold" pitchFamily="34" charset="0"/>
                <a:ea typeface="Inter Bold" pitchFamily="34" charset="-122"/>
                <a:cs typeface="Inter Bold" pitchFamily="34" charset="-120"/>
              </a:rPr>
              <a:t>Судді</a:t>
            </a:r>
            <a:endParaRPr lang="en-US" sz="1292" dirty="0"/>
          </a:p>
        </p:txBody>
      </p:sp>
      <p:sp>
        <p:nvSpPr>
          <p:cNvPr id="9" name="Text 4"/>
          <p:cNvSpPr/>
          <p:nvPr/>
        </p:nvSpPr>
        <p:spPr>
          <a:xfrm>
            <a:off x="6093420" y="3280073"/>
            <a:ext cx="5437088" cy="423466"/>
          </a:xfrm>
          <a:prstGeom prst="rect">
            <a:avLst/>
          </a:prstGeom>
          <a:noFill/>
          <a:ln/>
        </p:spPr>
        <p:txBody>
          <a:bodyPr wrap="square" lIns="0" tIns="0" rIns="0" bIns="0" rtlCol="0" anchor="t"/>
          <a:lstStyle/>
          <a:p>
            <a:pPr>
              <a:lnSpc>
                <a:spcPts val="1667"/>
              </a:lnSpc>
            </a:pPr>
            <a:r>
              <a:rPr lang="en-US" sz="1042" dirty="0">
                <a:solidFill>
                  <a:srgbClr val="272525"/>
                </a:solidFill>
                <a:latin typeface="Inter" pitchFamily="34" charset="0"/>
                <a:ea typeface="Inter" pitchFamily="34" charset="-122"/>
                <a:cs typeface="Inter" pitchFamily="34" charset="-120"/>
              </a:rPr>
              <a:t>Суддями була вся військова старшина: кошовий отаман, суддя, писар, осавул. Судові функції виконували також курінні отамани та паланковий полковник.</a:t>
            </a:r>
            <a:endParaRPr lang="en-US" sz="1042" dirty="0"/>
          </a:p>
        </p:txBody>
      </p:sp>
      <p:pic>
        <p:nvPicPr>
          <p:cNvPr id="10" name="Image 3" descr="preencoded.png"/>
          <p:cNvPicPr>
            <a:picLocks noChangeAspect="1"/>
          </p:cNvPicPr>
          <p:nvPr/>
        </p:nvPicPr>
        <p:blipFill>
          <a:blip r:embed="rId7"/>
          <a:stretch>
            <a:fillRect/>
          </a:stretch>
        </p:blipFill>
        <p:spPr>
          <a:xfrm>
            <a:off x="5233492" y="3835797"/>
            <a:ext cx="661492" cy="974031"/>
          </a:xfrm>
          <a:prstGeom prst="rect">
            <a:avLst/>
          </a:prstGeom>
        </p:spPr>
      </p:pic>
      <p:sp>
        <p:nvSpPr>
          <p:cNvPr id="11" name="Text 5"/>
          <p:cNvSpPr/>
          <p:nvPr/>
        </p:nvSpPr>
        <p:spPr>
          <a:xfrm>
            <a:off x="6093420" y="3968056"/>
            <a:ext cx="1653878" cy="206673"/>
          </a:xfrm>
          <a:prstGeom prst="rect">
            <a:avLst/>
          </a:prstGeom>
          <a:noFill/>
          <a:ln/>
        </p:spPr>
        <p:txBody>
          <a:bodyPr wrap="none" lIns="0" tIns="0" rIns="0" bIns="0" rtlCol="0" anchor="t"/>
          <a:lstStyle/>
          <a:p>
            <a:pPr>
              <a:lnSpc>
                <a:spcPts val="1625"/>
              </a:lnSpc>
            </a:pPr>
            <a:r>
              <a:rPr lang="en-US" sz="1292" b="1" dirty="0">
                <a:solidFill>
                  <a:srgbClr val="272525"/>
                </a:solidFill>
                <a:latin typeface="Inter Bold" pitchFamily="34" charset="0"/>
                <a:ea typeface="Inter Bold" pitchFamily="34" charset="-122"/>
                <a:cs typeface="Inter Bold" pitchFamily="34" charset="-120"/>
              </a:rPr>
              <a:t>Верховний Суддя</a:t>
            </a:r>
            <a:endParaRPr lang="en-US" sz="1292" dirty="0"/>
          </a:p>
        </p:txBody>
      </p:sp>
      <p:sp>
        <p:nvSpPr>
          <p:cNvPr id="12" name="Text 6"/>
          <p:cNvSpPr/>
          <p:nvPr/>
        </p:nvSpPr>
        <p:spPr>
          <a:xfrm>
            <a:off x="6093420" y="4254104"/>
            <a:ext cx="5437088" cy="423466"/>
          </a:xfrm>
          <a:prstGeom prst="rect">
            <a:avLst/>
          </a:prstGeom>
          <a:noFill/>
          <a:ln/>
        </p:spPr>
        <p:txBody>
          <a:bodyPr wrap="square" lIns="0" tIns="0" rIns="0" bIns="0" rtlCol="0" anchor="t"/>
          <a:lstStyle/>
          <a:p>
            <a:pPr>
              <a:lnSpc>
                <a:spcPts val="1667"/>
              </a:lnSpc>
            </a:pPr>
            <a:r>
              <a:rPr lang="en-US" sz="1042" dirty="0">
                <a:solidFill>
                  <a:srgbClr val="272525"/>
                </a:solidFill>
                <a:latin typeface="Inter" pitchFamily="34" charset="0"/>
                <a:ea typeface="Inter" pitchFamily="34" charset="-122"/>
                <a:cs typeface="Inter" pitchFamily="34" charset="-120"/>
              </a:rPr>
              <a:t>Кошовий отаман вважався верховним суддею, якому належало остаточне вирішення вироку. Військовий суддя розглядав кримінальні та цивільні справи.</a:t>
            </a:r>
            <a:endParaRPr lang="en-US" sz="1042" dirty="0"/>
          </a:p>
        </p:txBody>
      </p:sp>
      <p:pic>
        <p:nvPicPr>
          <p:cNvPr id="13" name="Image 4" descr="preencoded.png"/>
          <p:cNvPicPr>
            <a:picLocks noChangeAspect="1"/>
          </p:cNvPicPr>
          <p:nvPr/>
        </p:nvPicPr>
        <p:blipFill>
          <a:blip r:embed="rId8"/>
          <a:stretch>
            <a:fillRect/>
          </a:stretch>
        </p:blipFill>
        <p:spPr>
          <a:xfrm>
            <a:off x="5233492" y="4809828"/>
            <a:ext cx="661492" cy="1185763"/>
          </a:xfrm>
          <a:prstGeom prst="rect">
            <a:avLst/>
          </a:prstGeom>
        </p:spPr>
      </p:pic>
      <p:sp>
        <p:nvSpPr>
          <p:cNvPr id="14" name="Text 7"/>
          <p:cNvSpPr/>
          <p:nvPr/>
        </p:nvSpPr>
        <p:spPr>
          <a:xfrm>
            <a:off x="6093420" y="4942086"/>
            <a:ext cx="1653878" cy="206673"/>
          </a:xfrm>
          <a:prstGeom prst="rect">
            <a:avLst/>
          </a:prstGeom>
          <a:noFill/>
          <a:ln/>
        </p:spPr>
        <p:txBody>
          <a:bodyPr wrap="none" lIns="0" tIns="0" rIns="0" bIns="0" rtlCol="0" anchor="t"/>
          <a:lstStyle/>
          <a:p>
            <a:pPr>
              <a:lnSpc>
                <a:spcPts val="1625"/>
              </a:lnSpc>
            </a:pPr>
            <a:r>
              <a:rPr lang="en-US" sz="1292" b="1" dirty="0">
                <a:solidFill>
                  <a:srgbClr val="272525"/>
                </a:solidFill>
                <a:latin typeface="Inter Bold" pitchFamily="34" charset="0"/>
                <a:ea typeface="Inter Bold" pitchFamily="34" charset="-122"/>
                <a:cs typeface="Inter Bold" pitchFamily="34" charset="-120"/>
              </a:rPr>
              <a:t>Суворі Покарання</a:t>
            </a:r>
            <a:endParaRPr lang="en-US" sz="1292" dirty="0"/>
          </a:p>
        </p:txBody>
      </p:sp>
      <p:sp>
        <p:nvSpPr>
          <p:cNvPr id="15" name="Text 8"/>
          <p:cNvSpPr/>
          <p:nvPr/>
        </p:nvSpPr>
        <p:spPr>
          <a:xfrm>
            <a:off x="6093420" y="5228134"/>
            <a:ext cx="5437088" cy="635198"/>
          </a:xfrm>
          <a:prstGeom prst="rect">
            <a:avLst/>
          </a:prstGeom>
          <a:noFill/>
          <a:ln/>
        </p:spPr>
        <p:txBody>
          <a:bodyPr wrap="square" lIns="0" tIns="0" rIns="0" bIns="0" rtlCol="0" anchor="t"/>
          <a:lstStyle/>
          <a:p>
            <a:pPr>
              <a:lnSpc>
                <a:spcPts val="1667"/>
              </a:lnSpc>
            </a:pPr>
            <a:r>
              <a:rPr lang="en-US" sz="1042" dirty="0">
                <a:solidFill>
                  <a:srgbClr val="272525"/>
                </a:solidFill>
                <a:latin typeface="Inter" pitchFamily="34" charset="0"/>
                <a:ea typeface="Inter" pitchFamily="34" charset="-122"/>
                <a:cs typeface="Inter" pitchFamily="34" charset="-120"/>
              </a:rPr>
              <a:t>Покарання були різноманітними та дуже суворими, включаючи прив'язування до гармати, шмагання нагайками, конфіскацію майна, переламування кінцівок та страту.</a:t>
            </a:r>
            <a:endParaRPr lang="en-US" sz="1042"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Рисунок 24">
            <a:extLst>
              <a:ext uri="{FF2B5EF4-FFF2-40B4-BE49-F238E27FC236}">
                <a16:creationId xmlns:a16="http://schemas.microsoft.com/office/drawing/2014/main" id="{21943560-AC1E-4DDD-9F8C-4E5C50C8D590}"/>
              </a:ext>
            </a:extLst>
          </p:cNvPr>
          <p:cNvPicPr>
            <a:picLocks noChangeAspect="1"/>
          </p:cNvPicPr>
          <p:nvPr/>
        </p:nvPicPr>
        <p:blipFill>
          <a:blip r:embed="rId3"/>
          <a:stretch>
            <a:fillRect/>
          </a:stretch>
        </p:blipFill>
        <p:spPr>
          <a:xfrm>
            <a:off x="0" y="-29533"/>
            <a:ext cx="12366625" cy="6935601"/>
          </a:xfrm>
          <a:prstGeom prst="rect">
            <a:avLst/>
          </a:prstGeom>
        </p:spPr>
      </p:pic>
      <p:pic>
        <p:nvPicPr>
          <p:cNvPr id="2" name="Image 0" descr="preencoded.png"/>
          <p:cNvPicPr>
            <a:picLocks noChangeAspect="1"/>
          </p:cNvPicPr>
          <p:nvPr/>
        </p:nvPicPr>
        <p:blipFill>
          <a:blip r:embed="rId4"/>
          <a:stretch>
            <a:fillRect/>
          </a:stretch>
        </p:blipFill>
        <p:spPr>
          <a:xfrm>
            <a:off x="7620000" y="0"/>
            <a:ext cx="4572000" cy="6860382"/>
          </a:xfrm>
          <a:prstGeom prst="rect">
            <a:avLst/>
          </a:prstGeom>
        </p:spPr>
      </p:pic>
      <p:sp>
        <p:nvSpPr>
          <p:cNvPr id="3" name="Text 0"/>
          <p:cNvSpPr/>
          <p:nvPr/>
        </p:nvSpPr>
        <p:spPr>
          <a:xfrm>
            <a:off x="657225" y="516434"/>
            <a:ext cx="6305550" cy="880269"/>
          </a:xfrm>
          <a:prstGeom prst="rect">
            <a:avLst/>
          </a:prstGeom>
          <a:noFill/>
          <a:ln/>
        </p:spPr>
        <p:txBody>
          <a:bodyPr wrap="square" lIns="0" tIns="0" rIns="0" bIns="0" rtlCol="0" anchor="t"/>
          <a:lstStyle/>
          <a:p>
            <a:pPr>
              <a:lnSpc>
                <a:spcPts val="3458"/>
              </a:lnSpc>
            </a:pPr>
            <a:r>
              <a:rPr lang="en-US" sz="2750" b="1" dirty="0">
                <a:solidFill>
                  <a:srgbClr val="000000"/>
                </a:solidFill>
                <a:latin typeface="Inter Bold" pitchFamily="34" charset="0"/>
                <a:ea typeface="Inter Bold" pitchFamily="34" charset="-122"/>
                <a:cs typeface="Inter Bold" pitchFamily="34" charset="-120"/>
              </a:rPr>
              <a:t>Виникнення Української Козацької Держави</a:t>
            </a:r>
            <a:endParaRPr lang="en-US" sz="2750" dirty="0"/>
          </a:p>
        </p:txBody>
      </p:sp>
      <p:sp>
        <p:nvSpPr>
          <p:cNvPr id="4" name="Shape 1"/>
          <p:cNvSpPr/>
          <p:nvPr/>
        </p:nvSpPr>
        <p:spPr>
          <a:xfrm>
            <a:off x="815678" y="1607939"/>
            <a:ext cx="19050" cy="4736008"/>
          </a:xfrm>
          <a:prstGeom prst="roundRect">
            <a:avLst>
              <a:gd name="adj" fmla="val 310545"/>
            </a:avLst>
          </a:prstGeom>
          <a:solidFill>
            <a:srgbClr val="C0C1D7"/>
          </a:solidFill>
          <a:ln/>
        </p:spPr>
        <p:txBody>
          <a:bodyPr/>
          <a:lstStyle/>
          <a:p>
            <a:endParaRPr lang="uk-UA"/>
          </a:p>
        </p:txBody>
      </p:sp>
      <p:sp>
        <p:nvSpPr>
          <p:cNvPr id="5" name="Shape 2"/>
          <p:cNvSpPr/>
          <p:nvPr/>
        </p:nvSpPr>
        <p:spPr>
          <a:xfrm>
            <a:off x="955080" y="1756867"/>
            <a:ext cx="422473" cy="19050"/>
          </a:xfrm>
          <a:prstGeom prst="roundRect">
            <a:avLst>
              <a:gd name="adj" fmla="val 310545"/>
            </a:avLst>
          </a:prstGeom>
          <a:solidFill>
            <a:srgbClr val="C0C1D7"/>
          </a:solidFill>
          <a:ln/>
        </p:spPr>
        <p:txBody>
          <a:bodyPr/>
          <a:lstStyle/>
          <a:p>
            <a:endParaRPr lang="uk-UA"/>
          </a:p>
        </p:txBody>
      </p:sp>
      <p:sp>
        <p:nvSpPr>
          <p:cNvPr id="6" name="Shape 3"/>
          <p:cNvSpPr/>
          <p:nvPr/>
        </p:nvSpPr>
        <p:spPr>
          <a:xfrm>
            <a:off x="657225" y="1607939"/>
            <a:ext cx="316905" cy="316905"/>
          </a:xfrm>
          <a:prstGeom prst="roundRect">
            <a:avLst>
              <a:gd name="adj" fmla="val 18668"/>
            </a:avLst>
          </a:prstGeom>
          <a:solidFill>
            <a:srgbClr val="DADBF1"/>
          </a:solidFill>
          <a:ln w="7620">
            <a:solidFill>
              <a:srgbClr val="C0C1D7"/>
            </a:solidFill>
            <a:prstDash val="solid"/>
          </a:ln>
        </p:spPr>
        <p:txBody>
          <a:bodyPr/>
          <a:lstStyle/>
          <a:p>
            <a:endParaRPr lang="uk-UA"/>
          </a:p>
        </p:txBody>
      </p:sp>
      <p:sp>
        <p:nvSpPr>
          <p:cNvPr id="7" name="Text 4"/>
          <p:cNvSpPr/>
          <p:nvPr/>
        </p:nvSpPr>
        <p:spPr>
          <a:xfrm>
            <a:off x="710059" y="1634381"/>
            <a:ext cx="211237" cy="264021"/>
          </a:xfrm>
          <a:prstGeom prst="rect">
            <a:avLst/>
          </a:prstGeom>
          <a:noFill/>
          <a:ln/>
        </p:spPr>
        <p:txBody>
          <a:bodyPr wrap="none" lIns="0" tIns="0" rIns="0" bIns="0" rtlCol="0" anchor="t"/>
          <a:lstStyle/>
          <a:p>
            <a:pPr algn="ctr">
              <a:lnSpc>
                <a:spcPts val="1625"/>
              </a:lnSpc>
            </a:pPr>
            <a:r>
              <a:rPr lang="en-US" sz="1625" b="1" dirty="0">
                <a:solidFill>
                  <a:srgbClr val="272525"/>
                </a:solidFill>
                <a:latin typeface="Inter Bold" pitchFamily="34" charset="0"/>
                <a:ea typeface="Inter Bold" pitchFamily="34" charset="-122"/>
                <a:cs typeface="Inter Bold" pitchFamily="34" charset="-120"/>
              </a:rPr>
              <a:t>1</a:t>
            </a:r>
            <a:endParaRPr lang="en-US" sz="1625" dirty="0"/>
          </a:p>
        </p:txBody>
      </p:sp>
      <p:sp>
        <p:nvSpPr>
          <p:cNvPr id="8" name="Text 5"/>
          <p:cNvSpPr/>
          <p:nvPr/>
        </p:nvSpPr>
        <p:spPr>
          <a:xfrm>
            <a:off x="1519932" y="1656259"/>
            <a:ext cx="1760637" cy="220068"/>
          </a:xfrm>
          <a:prstGeom prst="rect">
            <a:avLst/>
          </a:prstGeom>
          <a:noFill/>
          <a:ln/>
        </p:spPr>
        <p:txBody>
          <a:bodyPr wrap="none" lIns="0" tIns="0" rIns="0" bIns="0" rtlCol="0" anchor="t"/>
          <a:lstStyle/>
          <a:p>
            <a:pPr>
              <a:lnSpc>
                <a:spcPts val="1708"/>
              </a:lnSpc>
            </a:pPr>
            <a:r>
              <a:rPr lang="en-US" sz="1375" b="1" dirty="0">
                <a:solidFill>
                  <a:srgbClr val="272525"/>
                </a:solidFill>
                <a:latin typeface="Inter Bold" pitchFamily="34" charset="0"/>
                <a:ea typeface="Inter Bold" pitchFamily="34" charset="-122"/>
                <a:cs typeface="Inter Bold" pitchFamily="34" charset="-120"/>
              </a:rPr>
              <a:t>Загроза Зникнення</a:t>
            </a:r>
            <a:endParaRPr lang="en-US" sz="1375" dirty="0"/>
          </a:p>
        </p:txBody>
      </p:sp>
      <p:sp>
        <p:nvSpPr>
          <p:cNvPr id="9" name="Text 6"/>
          <p:cNvSpPr/>
          <p:nvPr/>
        </p:nvSpPr>
        <p:spPr>
          <a:xfrm>
            <a:off x="1519932" y="1960761"/>
            <a:ext cx="5442843" cy="676275"/>
          </a:xfrm>
          <a:prstGeom prst="rect">
            <a:avLst/>
          </a:prstGeom>
          <a:noFill/>
          <a:ln/>
        </p:spPr>
        <p:txBody>
          <a:bodyPr wrap="square" lIns="0" tIns="0" rIns="0" bIns="0" rtlCol="0" anchor="t"/>
          <a:lstStyle/>
          <a:p>
            <a:pPr>
              <a:lnSpc>
                <a:spcPts val="1750"/>
              </a:lnSpc>
            </a:pPr>
            <a:r>
              <a:rPr lang="en-US" sz="1083" dirty="0">
                <a:solidFill>
                  <a:srgbClr val="272525"/>
                </a:solidFill>
                <a:latin typeface="Inter" pitchFamily="34" charset="0"/>
                <a:ea typeface="Inter" pitchFamily="34" charset="-122"/>
                <a:cs typeface="Inter" pitchFamily="34" charset="-120"/>
              </a:rPr>
              <a:t>З XIII ст. українські землі переходили від країни до країни. Входження до Речі Посполитої створило загрозу зникнення українського народу як етнічної спільності.</a:t>
            </a:r>
            <a:endParaRPr lang="en-US" sz="1083" dirty="0"/>
          </a:p>
        </p:txBody>
      </p:sp>
      <p:sp>
        <p:nvSpPr>
          <p:cNvPr id="10" name="Shape 7"/>
          <p:cNvSpPr/>
          <p:nvPr/>
        </p:nvSpPr>
        <p:spPr>
          <a:xfrm>
            <a:off x="955080" y="3067645"/>
            <a:ext cx="422473" cy="19050"/>
          </a:xfrm>
          <a:prstGeom prst="roundRect">
            <a:avLst>
              <a:gd name="adj" fmla="val 310545"/>
            </a:avLst>
          </a:prstGeom>
          <a:solidFill>
            <a:srgbClr val="C0C1D7"/>
          </a:solidFill>
          <a:ln/>
        </p:spPr>
        <p:txBody>
          <a:bodyPr/>
          <a:lstStyle/>
          <a:p>
            <a:endParaRPr lang="uk-UA"/>
          </a:p>
        </p:txBody>
      </p:sp>
      <p:sp>
        <p:nvSpPr>
          <p:cNvPr id="11" name="Shape 8"/>
          <p:cNvSpPr/>
          <p:nvPr/>
        </p:nvSpPr>
        <p:spPr>
          <a:xfrm>
            <a:off x="657225" y="2918718"/>
            <a:ext cx="316905" cy="316905"/>
          </a:xfrm>
          <a:prstGeom prst="roundRect">
            <a:avLst>
              <a:gd name="adj" fmla="val 18668"/>
            </a:avLst>
          </a:prstGeom>
          <a:solidFill>
            <a:srgbClr val="DADBF1"/>
          </a:solidFill>
          <a:ln w="7620">
            <a:solidFill>
              <a:srgbClr val="C0C1D7"/>
            </a:solidFill>
            <a:prstDash val="solid"/>
          </a:ln>
        </p:spPr>
        <p:txBody>
          <a:bodyPr/>
          <a:lstStyle/>
          <a:p>
            <a:endParaRPr lang="uk-UA"/>
          </a:p>
        </p:txBody>
      </p:sp>
      <p:sp>
        <p:nvSpPr>
          <p:cNvPr id="12" name="Text 9"/>
          <p:cNvSpPr/>
          <p:nvPr/>
        </p:nvSpPr>
        <p:spPr>
          <a:xfrm>
            <a:off x="710059" y="2945160"/>
            <a:ext cx="211237" cy="264021"/>
          </a:xfrm>
          <a:prstGeom prst="rect">
            <a:avLst/>
          </a:prstGeom>
          <a:noFill/>
          <a:ln/>
        </p:spPr>
        <p:txBody>
          <a:bodyPr wrap="none" lIns="0" tIns="0" rIns="0" bIns="0" rtlCol="0" anchor="t"/>
          <a:lstStyle/>
          <a:p>
            <a:pPr algn="ctr">
              <a:lnSpc>
                <a:spcPts val="1625"/>
              </a:lnSpc>
            </a:pPr>
            <a:r>
              <a:rPr lang="en-US" sz="1625" b="1" dirty="0">
                <a:solidFill>
                  <a:srgbClr val="272525"/>
                </a:solidFill>
                <a:latin typeface="Inter Bold" pitchFamily="34" charset="0"/>
                <a:ea typeface="Inter Bold" pitchFamily="34" charset="-122"/>
                <a:cs typeface="Inter Bold" pitchFamily="34" charset="-120"/>
              </a:rPr>
              <a:t>2</a:t>
            </a:r>
            <a:endParaRPr lang="en-US" sz="1625" dirty="0"/>
          </a:p>
        </p:txBody>
      </p:sp>
      <p:sp>
        <p:nvSpPr>
          <p:cNvPr id="13" name="Text 10"/>
          <p:cNvSpPr/>
          <p:nvPr/>
        </p:nvSpPr>
        <p:spPr>
          <a:xfrm>
            <a:off x="1519932" y="2967038"/>
            <a:ext cx="3020219" cy="220068"/>
          </a:xfrm>
          <a:prstGeom prst="rect">
            <a:avLst/>
          </a:prstGeom>
          <a:noFill/>
          <a:ln/>
        </p:spPr>
        <p:txBody>
          <a:bodyPr wrap="none" lIns="0" tIns="0" rIns="0" bIns="0" rtlCol="0" anchor="t"/>
          <a:lstStyle/>
          <a:p>
            <a:pPr>
              <a:lnSpc>
                <a:spcPts val="1708"/>
              </a:lnSpc>
            </a:pPr>
            <a:r>
              <a:rPr lang="en-US" sz="1375" b="1" dirty="0">
                <a:solidFill>
                  <a:srgbClr val="272525"/>
                </a:solidFill>
                <a:latin typeface="Inter Bold" pitchFamily="34" charset="0"/>
                <a:ea typeface="Inter Bold" pitchFamily="34" charset="-122"/>
                <a:cs typeface="Inter Bold" pitchFamily="34" charset="-120"/>
              </a:rPr>
              <a:t>Національно-Визвольні Змагання</a:t>
            </a:r>
            <a:endParaRPr lang="en-US" sz="1375" dirty="0"/>
          </a:p>
        </p:txBody>
      </p:sp>
      <p:sp>
        <p:nvSpPr>
          <p:cNvPr id="14" name="Text 11"/>
          <p:cNvSpPr/>
          <p:nvPr/>
        </p:nvSpPr>
        <p:spPr>
          <a:xfrm>
            <a:off x="1519932" y="3271540"/>
            <a:ext cx="5442843" cy="450850"/>
          </a:xfrm>
          <a:prstGeom prst="rect">
            <a:avLst/>
          </a:prstGeom>
          <a:noFill/>
          <a:ln/>
        </p:spPr>
        <p:txBody>
          <a:bodyPr wrap="square" lIns="0" tIns="0" rIns="0" bIns="0" rtlCol="0" anchor="t"/>
          <a:lstStyle/>
          <a:p>
            <a:pPr>
              <a:lnSpc>
                <a:spcPts val="1750"/>
              </a:lnSpc>
            </a:pPr>
            <a:r>
              <a:rPr lang="en-US" sz="1083" dirty="0">
                <a:solidFill>
                  <a:srgbClr val="272525"/>
                </a:solidFill>
                <a:latin typeface="Inter" pitchFamily="34" charset="0"/>
                <a:ea typeface="Inter" pitchFamily="34" charset="-122"/>
                <a:cs typeface="Inter" pitchFamily="34" charset="-120"/>
              </a:rPr>
              <a:t>З початком війни 1648-1654 рр. постало завдання створити та зміцнити національне державне утворення, зацікавивши всі суспільні групи.</a:t>
            </a:r>
            <a:endParaRPr lang="en-US" sz="1083" dirty="0"/>
          </a:p>
        </p:txBody>
      </p:sp>
      <p:sp>
        <p:nvSpPr>
          <p:cNvPr id="15" name="Shape 12"/>
          <p:cNvSpPr/>
          <p:nvPr/>
        </p:nvSpPr>
        <p:spPr>
          <a:xfrm>
            <a:off x="955080" y="4152999"/>
            <a:ext cx="422473" cy="19050"/>
          </a:xfrm>
          <a:prstGeom prst="roundRect">
            <a:avLst>
              <a:gd name="adj" fmla="val 310545"/>
            </a:avLst>
          </a:prstGeom>
          <a:solidFill>
            <a:srgbClr val="C0C1D7"/>
          </a:solidFill>
          <a:ln/>
        </p:spPr>
        <p:txBody>
          <a:bodyPr/>
          <a:lstStyle/>
          <a:p>
            <a:endParaRPr lang="uk-UA"/>
          </a:p>
        </p:txBody>
      </p:sp>
      <p:sp>
        <p:nvSpPr>
          <p:cNvPr id="16" name="Shape 13"/>
          <p:cNvSpPr/>
          <p:nvPr/>
        </p:nvSpPr>
        <p:spPr>
          <a:xfrm>
            <a:off x="657225" y="4004072"/>
            <a:ext cx="316905" cy="316905"/>
          </a:xfrm>
          <a:prstGeom prst="roundRect">
            <a:avLst>
              <a:gd name="adj" fmla="val 18668"/>
            </a:avLst>
          </a:prstGeom>
          <a:solidFill>
            <a:srgbClr val="DADBF1"/>
          </a:solidFill>
          <a:ln w="7620">
            <a:solidFill>
              <a:srgbClr val="C0C1D7"/>
            </a:solidFill>
            <a:prstDash val="solid"/>
          </a:ln>
        </p:spPr>
        <p:txBody>
          <a:bodyPr/>
          <a:lstStyle/>
          <a:p>
            <a:endParaRPr lang="uk-UA"/>
          </a:p>
        </p:txBody>
      </p:sp>
      <p:sp>
        <p:nvSpPr>
          <p:cNvPr id="17" name="Text 14"/>
          <p:cNvSpPr/>
          <p:nvPr/>
        </p:nvSpPr>
        <p:spPr>
          <a:xfrm>
            <a:off x="710059" y="4030514"/>
            <a:ext cx="211237" cy="264021"/>
          </a:xfrm>
          <a:prstGeom prst="rect">
            <a:avLst/>
          </a:prstGeom>
          <a:noFill/>
          <a:ln/>
        </p:spPr>
        <p:txBody>
          <a:bodyPr wrap="none" lIns="0" tIns="0" rIns="0" bIns="0" rtlCol="0" anchor="t"/>
          <a:lstStyle/>
          <a:p>
            <a:pPr algn="ctr">
              <a:lnSpc>
                <a:spcPts val="1625"/>
              </a:lnSpc>
            </a:pPr>
            <a:r>
              <a:rPr lang="en-US" sz="1625" b="1" dirty="0">
                <a:solidFill>
                  <a:srgbClr val="272525"/>
                </a:solidFill>
                <a:latin typeface="Inter Bold" pitchFamily="34" charset="0"/>
                <a:ea typeface="Inter Bold" pitchFamily="34" charset="-122"/>
                <a:cs typeface="Inter Bold" pitchFamily="34" charset="-120"/>
              </a:rPr>
              <a:t>3</a:t>
            </a:r>
            <a:endParaRPr lang="en-US" sz="1625" dirty="0"/>
          </a:p>
        </p:txBody>
      </p:sp>
      <p:sp>
        <p:nvSpPr>
          <p:cNvPr id="18" name="Text 15"/>
          <p:cNvSpPr/>
          <p:nvPr/>
        </p:nvSpPr>
        <p:spPr>
          <a:xfrm>
            <a:off x="1519932" y="4052392"/>
            <a:ext cx="1760637" cy="220068"/>
          </a:xfrm>
          <a:prstGeom prst="rect">
            <a:avLst/>
          </a:prstGeom>
          <a:noFill/>
          <a:ln/>
        </p:spPr>
        <p:txBody>
          <a:bodyPr wrap="none" lIns="0" tIns="0" rIns="0" bIns="0" rtlCol="0" anchor="t"/>
          <a:lstStyle/>
          <a:p>
            <a:pPr>
              <a:lnSpc>
                <a:spcPts val="1708"/>
              </a:lnSpc>
            </a:pPr>
            <a:r>
              <a:rPr lang="en-US" sz="1375" b="1" dirty="0">
                <a:solidFill>
                  <a:srgbClr val="272525"/>
                </a:solidFill>
                <a:latin typeface="Inter Bold" pitchFamily="34" charset="0"/>
                <a:ea typeface="Inter Bold" pitchFamily="34" charset="-122"/>
                <a:cs typeface="Inter Bold" pitchFamily="34" charset="-120"/>
              </a:rPr>
              <a:t>Державна Ідея</a:t>
            </a:r>
            <a:endParaRPr lang="en-US" sz="1375" dirty="0"/>
          </a:p>
        </p:txBody>
      </p:sp>
      <p:sp>
        <p:nvSpPr>
          <p:cNvPr id="19" name="Text 16"/>
          <p:cNvSpPr/>
          <p:nvPr/>
        </p:nvSpPr>
        <p:spPr>
          <a:xfrm>
            <a:off x="1519932" y="4356894"/>
            <a:ext cx="5442843" cy="676275"/>
          </a:xfrm>
          <a:prstGeom prst="rect">
            <a:avLst/>
          </a:prstGeom>
          <a:noFill/>
          <a:ln/>
        </p:spPr>
        <p:txBody>
          <a:bodyPr wrap="square" lIns="0" tIns="0" rIns="0" bIns="0" rtlCol="0" anchor="t"/>
          <a:lstStyle/>
          <a:p>
            <a:pPr>
              <a:lnSpc>
                <a:spcPts val="1750"/>
              </a:lnSpc>
            </a:pPr>
            <a:r>
              <a:rPr lang="en-US" sz="1083" dirty="0">
                <a:solidFill>
                  <a:srgbClr val="272525"/>
                </a:solidFill>
                <a:latin typeface="Inter" pitchFamily="34" charset="0"/>
                <a:ea typeface="Inter" pitchFamily="34" charset="-122"/>
                <a:cs typeface="Inter" pitchFamily="34" charset="-120"/>
              </a:rPr>
              <a:t>Козацька еліта сформулювала основи національної державної ідеї: право на власну державу в етнічних межах, незалежність, соборність, зв'язок з Київською Руссю.</a:t>
            </a:r>
            <a:endParaRPr lang="en-US" sz="1083" dirty="0"/>
          </a:p>
        </p:txBody>
      </p:sp>
      <p:sp>
        <p:nvSpPr>
          <p:cNvPr id="20" name="Shape 17"/>
          <p:cNvSpPr/>
          <p:nvPr/>
        </p:nvSpPr>
        <p:spPr>
          <a:xfrm>
            <a:off x="955080" y="5463778"/>
            <a:ext cx="422473" cy="19050"/>
          </a:xfrm>
          <a:prstGeom prst="roundRect">
            <a:avLst>
              <a:gd name="adj" fmla="val 310545"/>
            </a:avLst>
          </a:prstGeom>
          <a:solidFill>
            <a:srgbClr val="C0C1D7"/>
          </a:solidFill>
          <a:ln/>
        </p:spPr>
        <p:txBody>
          <a:bodyPr/>
          <a:lstStyle/>
          <a:p>
            <a:endParaRPr lang="uk-UA"/>
          </a:p>
        </p:txBody>
      </p:sp>
      <p:sp>
        <p:nvSpPr>
          <p:cNvPr id="21" name="Shape 18"/>
          <p:cNvSpPr/>
          <p:nvPr/>
        </p:nvSpPr>
        <p:spPr>
          <a:xfrm>
            <a:off x="657225" y="5314851"/>
            <a:ext cx="316905" cy="316905"/>
          </a:xfrm>
          <a:prstGeom prst="roundRect">
            <a:avLst>
              <a:gd name="adj" fmla="val 18668"/>
            </a:avLst>
          </a:prstGeom>
          <a:solidFill>
            <a:srgbClr val="DADBF1"/>
          </a:solidFill>
          <a:ln w="7620">
            <a:solidFill>
              <a:srgbClr val="C0C1D7"/>
            </a:solidFill>
            <a:prstDash val="solid"/>
          </a:ln>
        </p:spPr>
        <p:txBody>
          <a:bodyPr/>
          <a:lstStyle/>
          <a:p>
            <a:endParaRPr lang="uk-UA"/>
          </a:p>
        </p:txBody>
      </p:sp>
      <p:sp>
        <p:nvSpPr>
          <p:cNvPr id="22" name="Text 19"/>
          <p:cNvSpPr/>
          <p:nvPr/>
        </p:nvSpPr>
        <p:spPr>
          <a:xfrm>
            <a:off x="710059" y="5341293"/>
            <a:ext cx="211237" cy="264021"/>
          </a:xfrm>
          <a:prstGeom prst="rect">
            <a:avLst/>
          </a:prstGeom>
          <a:noFill/>
          <a:ln/>
        </p:spPr>
        <p:txBody>
          <a:bodyPr wrap="none" lIns="0" tIns="0" rIns="0" bIns="0" rtlCol="0" anchor="t"/>
          <a:lstStyle/>
          <a:p>
            <a:pPr algn="ctr">
              <a:lnSpc>
                <a:spcPts val="1625"/>
              </a:lnSpc>
            </a:pPr>
            <a:r>
              <a:rPr lang="en-US" sz="1625" b="1" dirty="0">
                <a:solidFill>
                  <a:srgbClr val="272525"/>
                </a:solidFill>
                <a:latin typeface="Inter Bold" pitchFamily="34" charset="0"/>
                <a:ea typeface="Inter Bold" pitchFamily="34" charset="-122"/>
                <a:cs typeface="Inter Bold" pitchFamily="34" charset="-120"/>
              </a:rPr>
              <a:t>4</a:t>
            </a:r>
            <a:endParaRPr lang="en-US" sz="1625" dirty="0"/>
          </a:p>
        </p:txBody>
      </p:sp>
      <p:sp>
        <p:nvSpPr>
          <p:cNvPr id="23" name="Text 20"/>
          <p:cNvSpPr/>
          <p:nvPr/>
        </p:nvSpPr>
        <p:spPr>
          <a:xfrm>
            <a:off x="1519932" y="5363170"/>
            <a:ext cx="1778794" cy="220068"/>
          </a:xfrm>
          <a:prstGeom prst="rect">
            <a:avLst/>
          </a:prstGeom>
          <a:noFill/>
          <a:ln/>
        </p:spPr>
        <p:txBody>
          <a:bodyPr wrap="none" lIns="0" tIns="0" rIns="0" bIns="0" rtlCol="0" anchor="t"/>
          <a:lstStyle/>
          <a:p>
            <a:pPr>
              <a:lnSpc>
                <a:spcPts val="1708"/>
              </a:lnSpc>
            </a:pPr>
            <a:r>
              <a:rPr lang="en-US" sz="1375" b="1" dirty="0">
                <a:solidFill>
                  <a:srgbClr val="272525"/>
                </a:solidFill>
                <a:latin typeface="Inter Bold" pitchFamily="34" charset="0"/>
                <a:ea typeface="Inter Bold" pitchFamily="34" charset="-122"/>
                <a:cs typeface="Inter Bold" pitchFamily="34" charset="-120"/>
              </a:rPr>
              <a:t>Військо Запорозьке</a:t>
            </a:r>
            <a:endParaRPr lang="en-US" sz="1375" dirty="0"/>
          </a:p>
        </p:txBody>
      </p:sp>
      <p:sp>
        <p:nvSpPr>
          <p:cNvPr id="24" name="Text 21"/>
          <p:cNvSpPr/>
          <p:nvPr/>
        </p:nvSpPr>
        <p:spPr>
          <a:xfrm>
            <a:off x="1519932" y="5667673"/>
            <a:ext cx="5442843" cy="676275"/>
          </a:xfrm>
          <a:prstGeom prst="rect">
            <a:avLst/>
          </a:prstGeom>
          <a:noFill/>
          <a:ln/>
        </p:spPr>
        <p:txBody>
          <a:bodyPr wrap="square" lIns="0" tIns="0" rIns="0" bIns="0" rtlCol="0" anchor="t"/>
          <a:lstStyle/>
          <a:p>
            <a:pPr>
              <a:lnSpc>
                <a:spcPts val="1750"/>
              </a:lnSpc>
            </a:pPr>
            <a:r>
              <a:rPr lang="en-US" sz="1083" dirty="0">
                <a:solidFill>
                  <a:srgbClr val="272525"/>
                </a:solidFill>
                <a:latin typeface="Inter" pitchFamily="34" charset="0"/>
                <a:ea typeface="Inter" pitchFamily="34" charset="-122"/>
                <a:cs typeface="Inter" pitchFamily="34" charset="-120"/>
              </a:rPr>
              <a:t>Держава формувалася в умовах бойових дій, пристосувавши військово-адміністративну організацію козацтва. Перше правове оформлення – Зборівський (1649) та Білоцерківський (1651) договори.</a:t>
            </a:r>
            <a:endParaRPr lang="en-US" sz="1083"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Рисунок 21">
            <a:extLst>
              <a:ext uri="{FF2B5EF4-FFF2-40B4-BE49-F238E27FC236}">
                <a16:creationId xmlns:a16="http://schemas.microsoft.com/office/drawing/2014/main" id="{34D50143-54C7-4BE3-9922-AB5987F3AF98}"/>
              </a:ext>
            </a:extLst>
          </p:cNvPr>
          <p:cNvPicPr>
            <a:picLocks noChangeAspect="1"/>
          </p:cNvPicPr>
          <p:nvPr/>
        </p:nvPicPr>
        <p:blipFill>
          <a:blip r:embed="rId3"/>
          <a:stretch>
            <a:fillRect/>
          </a:stretch>
        </p:blipFill>
        <p:spPr>
          <a:xfrm>
            <a:off x="0" y="-29533"/>
            <a:ext cx="12366625" cy="6935601"/>
          </a:xfrm>
          <a:prstGeom prst="rect">
            <a:avLst/>
          </a:prstGeom>
        </p:spPr>
      </p:pic>
      <p:sp>
        <p:nvSpPr>
          <p:cNvPr id="2" name="Text 0"/>
          <p:cNvSpPr/>
          <p:nvPr/>
        </p:nvSpPr>
        <p:spPr>
          <a:xfrm>
            <a:off x="661492" y="1092300"/>
            <a:ext cx="6391275" cy="413444"/>
          </a:xfrm>
          <a:prstGeom prst="rect">
            <a:avLst/>
          </a:prstGeom>
          <a:noFill/>
          <a:ln/>
        </p:spPr>
        <p:txBody>
          <a:bodyPr wrap="none" lIns="0" tIns="0" rIns="0" bIns="0" rtlCol="0" anchor="t"/>
          <a:lstStyle/>
          <a:p>
            <a:pPr>
              <a:lnSpc>
                <a:spcPts val="3250"/>
              </a:lnSpc>
            </a:pPr>
            <a:r>
              <a:rPr lang="en-US" sz="2583" b="1" dirty="0">
                <a:solidFill>
                  <a:srgbClr val="000000"/>
                </a:solidFill>
                <a:latin typeface="Inter Bold" pitchFamily="34" charset="0"/>
                <a:ea typeface="Inter Bold" pitchFamily="34" charset="-122"/>
                <a:cs typeface="Inter Bold" pitchFamily="34" charset="-120"/>
              </a:rPr>
              <a:t>Становлення Органів Публічної Влади</a:t>
            </a:r>
            <a:endParaRPr lang="en-US" sz="2583" dirty="0"/>
          </a:p>
        </p:txBody>
      </p:sp>
      <p:pic>
        <p:nvPicPr>
          <p:cNvPr id="3" name="Image 0" descr="preencoded.png"/>
          <p:cNvPicPr>
            <a:picLocks noChangeAspect="1"/>
          </p:cNvPicPr>
          <p:nvPr/>
        </p:nvPicPr>
        <p:blipFill>
          <a:blip r:embed="rId4"/>
          <a:stretch>
            <a:fillRect/>
          </a:stretch>
        </p:blipFill>
        <p:spPr>
          <a:xfrm>
            <a:off x="2706192" y="1770360"/>
            <a:ext cx="1345009" cy="974031"/>
          </a:xfrm>
          <a:prstGeom prst="rect">
            <a:avLst/>
          </a:prstGeom>
        </p:spPr>
      </p:pic>
      <p:sp>
        <p:nvSpPr>
          <p:cNvPr id="4" name="Text 1"/>
          <p:cNvSpPr/>
          <p:nvPr/>
        </p:nvSpPr>
        <p:spPr>
          <a:xfrm>
            <a:off x="3285629" y="2267248"/>
            <a:ext cx="186035" cy="232569"/>
          </a:xfrm>
          <a:prstGeom prst="rect">
            <a:avLst/>
          </a:prstGeom>
          <a:noFill/>
          <a:ln/>
        </p:spPr>
        <p:txBody>
          <a:bodyPr wrap="none" lIns="0" tIns="0" rIns="0" bIns="0" rtlCol="0" anchor="t"/>
          <a:lstStyle/>
          <a:p>
            <a:pPr algn="ctr">
              <a:lnSpc>
                <a:spcPts val="2333"/>
              </a:lnSpc>
            </a:pPr>
            <a:r>
              <a:rPr lang="en-US" sz="1458" b="1" dirty="0">
                <a:solidFill>
                  <a:srgbClr val="272525"/>
                </a:solidFill>
                <a:latin typeface="Inter Bold" pitchFamily="34" charset="0"/>
                <a:ea typeface="Inter Bold" pitchFamily="34" charset="-122"/>
                <a:cs typeface="Inter Bold" pitchFamily="34" charset="-120"/>
              </a:rPr>
              <a:t>1</a:t>
            </a:r>
            <a:endParaRPr lang="en-US" sz="1458" dirty="0"/>
          </a:p>
        </p:txBody>
      </p:sp>
      <p:sp>
        <p:nvSpPr>
          <p:cNvPr id="5" name="Text 2"/>
          <p:cNvSpPr/>
          <p:nvPr/>
        </p:nvSpPr>
        <p:spPr>
          <a:xfrm>
            <a:off x="4183459" y="1902619"/>
            <a:ext cx="1653878" cy="206673"/>
          </a:xfrm>
          <a:prstGeom prst="rect">
            <a:avLst/>
          </a:prstGeom>
          <a:noFill/>
          <a:ln/>
        </p:spPr>
        <p:txBody>
          <a:bodyPr wrap="none" lIns="0" tIns="0" rIns="0" bIns="0" rtlCol="0" anchor="t"/>
          <a:lstStyle/>
          <a:p>
            <a:pPr>
              <a:lnSpc>
                <a:spcPts val="1625"/>
              </a:lnSpc>
            </a:pPr>
            <a:r>
              <a:rPr lang="en-US" sz="1292" b="1" dirty="0">
                <a:solidFill>
                  <a:srgbClr val="272525"/>
                </a:solidFill>
                <a:latin typeface="Inter Bold" pitchFamily="34" charset="0"/>
                <a:ea typeface="Inter Bold" pitchFamily="34" charset="-122"/>
                <a:cs typeface="Inter Bold" pitchFamily="34" charset="-120"/>
              </a:rPr>
              <a:t>Гетьман</a:t>
            </a:r>
            <a:endParaRPr lang="en-US" sz="1292" dirty="0"/>
          </a:p>
        </p:txBody>
      </p:sp>
      <p:sp>
        <p:nvSpPr>
          <p:cNvPr id="6" name="Text 3"/>
          <p:cNvSpPr/>
          <p:nvPr/>
        </p:nvSpPr>
        <p:spPr>
          <a:xfrm>
            <a:off x="4183460" y="2188667"/>
            <a:ext cx="7214791" cy="423466"/>
          </a:xfrm>
          <a:prstGeom prst="rect">
            <a:avLst/>
          </a:prstGeom>
          <a:noFill/>
          <a:ln/>
        </p:spPr>
        <p:txBody>
          <a:bodyPr wrap="square" lIns="0" tIns="0" rIns="0" bIns="0" rtlCol="0" anchor="t"/>
          <a:lstStyle/>
          <a:p>
            <a:pPr>
              <a:lnSpc>
                <a:spcPts val="1667"/>
              </a:lnSpc>
            </a:pPr>
            <a:r>
              <a:rPr lang="en-US" sz="1042" dirty="0">
                <a:solidFill>
                  <a:srgbClr val="272525"/>
                </a:solidFill>
                <a:latin typeface="Inter" pitchFamily="34" charset="0"/>
                <a:ea typeface="Inter" pitchFamily="34" charset="-122"/>
                <a:cs typeface="Inter" pitchFamily="34" charset="-120"/>
              </a:rPr>
              <a:t>Правитель, глава держави з широкими повноваженнями, видавав універсали, був найвищою судовою інстанцією та головнокомандувачем.</a:t>
            </a:r>
            <a:endParaRPr lang="en-US" sz="1042" dirty="0"/>
          </a:p>
        </p:txBody>
      </p:sp>
      <p:sp>
        <p:nvSpPr>
          <p:cNvPr id="7" name="Shape 4"/>
          <p:cNvSpPr/>
          <p:nvPr/>
        </p:nvSpPr>
        <p:spPr>
          <a:xfrm>
            <a:off x="4084241" y="2752923"/>
            <a:ext cx="7413228" cy="9525"/>
          </a:xfrm>
          <a:prstGeom prst="roundRect">
            <a:avLst>
              <a:gd name="adj" fmla="val 583442"/>
            </a:avLst>
          </a:prstGeom>
          <a:solidFill>
            <a:srgbClr val="C0C1D7"/>
          </a:solidFill>
          <a:ln/>
        </p:spPr>
        <p:txBody>
          <a:bodyPr/>
          <a:lstStyle/>
          <a:p>
            <a:endParaRPr lang="uk-UA"/>
          </a:p>
        </p:txBody>
      </p:sp>
      <p:pic>
        <p:nvPicPr>
          <p:cNvPr id="8" name="Image 1" descr="preencoded.png"/>
          <p:cNvPicPr>
            <a:picLocks noChangeAspect="1"/>
          </p:cNvPicPr>
          <p:nvPr/>
        </p:nvPicPr>
        <p:blipFill>
          <a:blip r:embed="rId5"/>
          <a:stretch>
            <a:fillRect/>
          </a:stretch>
        </p:blipFill>
        <p:spPr>
          <a:xfrm>
            <a:off x="2033687" y="2777431"/>
            <a:ext cx="2690018" cy="974031"/>
          </a:xfrm>
          <a:prstGeom prst="rect">
            <a:avLst/>
          </a:prstGeom>
        </p:spPr>
      </p:pic>
      <p:sp>
        <p:nvSpPr>
          <p:cNvPr id="9" name="Text 5"/>
          <p:cNvSpPr/>
          <p:nvPr/>
        </p:nvSpPr>
        <p:spPr>
          <a:xfrm>
            <a:off x="3285629" y="3148112"/>
            <a:ext cx="186035" cy="232569"/>
          </a:xfrm>
          <a:prstGeom prst="rect">
            <a:avLst/>
          </a:prstGeom>
          <a:noFill/>
          <a:ln/>
        </p:spPr>
        <p:txBody>
          <a:bodyPr wrap="none" lIns="0" tIns="0" rIns="0" bIns="0" rtlCol="0" anchor="t"/>
          <a:lstStyle/>
          <a:p>
            <a:pPr algn="ctr">
              <a:lnSpc>
                <a:spcPts val="2333"/>
              </a:lnSpc>
            </a:pPr>
            <a:r>
              <a:rPr lang="en-US" sz="1458" b="1" dirty="0">
                <a:solidFill>
                  <a:srgbClr val="272525"/>
                </a:solidFill>
                <a:latin typeface="Inter Bold" pitchFamily="34" charset="0"/>
                <a:ea typeface="Inter Bold" pitchFamily="34" charset="-122"/>
                <a:cs typeface="Inter Bold" pitchFamily="34" charset="-120"/>
              </a:rPr>
              <a:t>2</a:t>
            </a:r>
            <a:endParaRPr lang="en-US" sz="1458" dirty="0"/>
          </a:p>
        </p:txBody>
      </p:sp>
      <p:sp>
        <p:nvSpPr>
          <p:cNvPr id="10" name="Text 6"/>
          <p:cNvSpPr/>
          <p:nvPr/>
        </p:nvSpPr>
        <p:spPr>
          <a:xfrm>
            <a:off x="4855964" y="2909689"/>
            <a:ext cx="1653878" cy="206673"/>
          </a:xfrm>
          <a:prstGeom prst="rect">
            <a:avLst/>
          </a:prstGeom>
          <a:noFill/>
          <a:ln/>
        </p:spPr>
        <p:txBody>
          <a:bodyPr wrap="none" lIns="0" tIns="0" rIns="0" bIns="0" rtlCol="0" anchor="t"/>
          <a:lstStyle/>
          <a:p>
            <a:pPr>
              <a:lnSpc>
                <a:spcPts val="1625"/>
              </a:lnSpc>
            </a:pPr>
            <a:r>
              <a:rPr lang="en-US" sz="1292" b="1" dirty="0">
                <a:solidFill>
                  <a:srgbClr val="272525"/>
                </a:solidFill>
                <a:latin typeface="Inter Bold" pitchFamily="34" charset="0"/>
                <a:ea typeface="Inter Bold" pitchFamily="34" charset="-122"/>
                <a:cs typeface="Inter Bold" pitchFamily="34" charset="-120"/>
              </a:rPr>
              <a:t>Генеральний Уряд</a:t>
            </a:r>
            <a:endParaRPr lang="en-US" sz="1292" dirty="0"/>
          </a:p>
        </p:txBody>
      </p:sp>
      <p:sp>
        <p:nvSpPr>
          <p:cNvPr id="11" name="Text 7"/>
          <p:cNvSpPr/>
          <p:nvPr/>
        </p:nvSpPr>
        <p:spPr>
          <a:xfrm>
            <a:off x="4855965" y="3195737"/>
            <a:ext cx="6542286" cy="423466"/>
          </a:xfrm>
          <a:prstGeom prst="rect">
            <a:avLst/>
          </a:prstGeom>
          <a:noFill/>
          <a:ln/>
        </p:spPr>
        <p:txBody>
          <a:bodyPr wrap="square" lIns="0" tIns="0" rIns="0" bIns="0" rtlCol="0" anchor="t"/>
          <a:lstStyle/>
          <a:p>
            <a:pPr>
              <a:lnSpc>
                <a:spcPts val="1667"/>
              </a:lnSpc>
            </a:pPr>
            <a:r>
              <a:rPr lang="en-US" sz="1042" dirty="0">
                <a:solidFill>
                  <a:srgbClr val="272525"/>
                </a:solidFill>
                <a:latin typeface="Inter" pitchFamily="34" charset="0"/>
                <a:ea typeface="Inter" pitchFamily="34" charset="-122"/>
                <a:cs typeface="Inter" pitchFamily="34" charset="-120"/>
              </a:rPr>
              <a:t>Обирався Військовою радою, складався з гетьмана та генеральної старшини (обозний, осавул, писар, суддя тощо), керував галузями управління.</a:t>
            </a:r>
            <a:endParaRPr lang="en-US" sz="1042" dirty="0"/>
          </a:p>
        </p:txBody>
      </p:sp>
      <p:sp>
        <p:nvSpPr>
          <p:cNvPr id="12" name="Shape 8"/>
          <p:cNvSpPr/>
          <p:nvPr/>
        </p:nvSpPr>
        <p:spPr>
          <a:xfrm>
            <a:off x="4756745" y="3759994"/>
            <a:ext cx="6740723" cy="9525"/>
          </a:xfrm>
          <a:prstGeom prst="roundRect">
            <a:avLst>
              <a:gd name="adj" fmla="val 583442"/>
            </a:avLst>
          </a:prstGeom>
          <a:solidFill>
            <a:srgbClr val="C0C1D7"/>
          </a:solidFill>
          <a:ln/>
        </p:spPr>
        <p:txBody>
          <a:bodyPr/>
          <a:lstStyle/>
          <a:p>
            <a:endParaRPr lang="uk-UA"/>
          </a:p>
        </p:txBody>
      </p:sp>
      <p:pic>
        <p:nvPicPr>
          <p:cNvPr id="13" name="Image 2" descr="preencoded.png"/>
          <p:cNvPicPr>
            <a:picLocks noChangeAspect="1"/>
          </p:cNvPicPr>
          <p:nvPr/>
        </p:nvPicPr>
        <p:blipFill>
          <a:blip r:embed="rId6"/>
          <a:stretch>
            <a:fillRect/>
          </a:stretch>
        </p:blipFill>
        <p:spPr>
          <a:xfrm>
            <a:off x="1361182" y="3784501"/>
            <a:ext cx="4035028" cy="974031"/>
          </a:xfrm>
          <a:prstGeom prst="rect">
            <a:avLst/>
          </a:prstGeom>
        </p:spPr>
      </p:pic>
      <p:sp>
        <p:nvSpPr>
          <p:cNvPr id="14" name="Text 9"/>
          <p:cNvSpPr/>
          <p:nvPr/>
        </p:nvSpPr>
        <p:spPr>
          <a:xfrm>
            <a:off x="3285629" y="4155182"/>
            <a:ext cx="186035" cy="232569"/>
          </a:xfrm>
          <a:prstGeom prst="rect">
            <a:avLst/>
          </a:prstGeom>
          <a:noFill/>
          <a:ln/>
        </p:spPr>
        <p:txBody>
          <a:bodyPr wrap="none" lIns="0" tIns="0" rIns="0" bIns="0" rtlCol="0" anchor="t"/>
          <a:lstStyle/>
          <a:p>
            <a:pPr algn="ctr">
              <a:lnSpc>
                <a:spcPts val="2333"/>
              </a:lnSpc>
            </a:pPr>
            <a:r>
              <a:rPr lang="en-US" sz="1458" b="1" dirty="0">
                <a:solidFill>
                  <a:srgbClr val="272525"/>
                </a:solidFill>
                <a:latin typeface="Inter Bold" pitchFamily="34" charset="0"/>
                <a:ea typeface="Inter Bold" pitchFamily="34" charset="-122"/>
                <a:cs typeface="Inter Bold" pitchFamily="34" charset="-120"/>
              </a:rPr>
              <a:t>3</a:t>
            </a:r>
            <a:endParaRPr lang="en-US" sz="1458" dirty="0"/>
          </a:p>
        </p:txBody>
      </p:sp>
      <p:sp>
        <p:nvSpPr>
          <p:cNvPr id="15" name="Text 10"/>
          <p:cNvSpPr/>
          <p:nvPr/>
        </p:nvSpPr>
        <p:spPr>
          <a:xfrm>
            <a:off x="5528469" y="3916759"/>
            <a:ext cx="1653878" cy="206673"/>
          </a:xfrm>
          <a:prstGeom prst="rect">
            <a:avLst/>
          </a:prstGeom>
          <a:noFill/>
          <a:ln/>
        </p:spPr>
        <p:txBody>
          <a:bodyPr wrap="none" lIns="0" tIns="0" rIns="0" bIns="0" rtlCol="0" anchor="t"/>
          <a:lstStyle/>
          <a:p>
            <a:pPr>
              <a:lnSpc>
                <a:spcPts val="1625"/>
              </a:lnSpc>
            </a:pPr>
            <a:r>
              <a:rPr lang="en-US" sz="1292" b="1" dirty="0">
                <a:solidFill>
                  <a:srgbClr val="272525"/>
                </a:solidFill>
                <a:latin typeface="Inter Bold" pitchFamily="34" charset="0"/>
                <a:ea typeface="Inter Bold" pitchFamily="34" charset="-122"/>
                <a:cs typeface="Inter Bold" pitchFamily="34" charset="-120"/>
              </a:rPr>
              <a:t>Полкові Уряди</a:t>
            </a:r>
            <a:endParaRPr lang="en-US" sz="1292" dirty="0"/>
          </a:p>
        </p:txBody>
      </p:sp>
      <p:sp>
        <p:nvSpPr>
          <p:cNvPr id="16" name="Text 11"/>
          <p:cNvSpPr/>
          <p:nvPr/>
        </p:nvSpPr>
        <p:spPr>
          <a:xfrm>
            <a:off x="5528469" y="4202807"/>
            <a:ext cx="5869782" cy="423466"/>
          </a:xfrm>
          <a:prstGeom prst="rect">
            <a:avLst/>
          </a:prstGeom>
          <a:noFill/>
          <a:ln/>
        </p:spPr>
        <p:txBody>
          <a:bodyPr wrap="square" lIns="0" tIns="0" rIns="0" bIns="0" rtlCol="0" anchor="t"/>
          <a:lstStyle/>
          <a:p>
            <a:pPr>
              <a:lnSpc>
                <a:spcPts val="1667"/>
              </a:lnSpc>
            </a:pPr>
            <a:r>
              <a:rPr lang="en-US" sz="1042" dirty="0">
                <a:solidFill>
                  <a:srgbClr val="272525"/>
                </a:solidFill>
                <a:latin typeface="Inter" pitchFamily="34" charset="0"/>
                <a:ea typeface="Inter" pitchFamily="34" charset="-122"/>
                <a:cs typeface="Inter" pitchFamily="34" charset="-120"/>
              </a:rPr>
              <a:t>Здійснювали управління полками, що об'єднували козаків певної території. Складалися з полковника та полкової старшини, мали військову, судову й адміністративну владу.</a:t>
            </a:r>
            <a:endParaRPr lang="en-US" sz="1042" dirty="0"/>
          </a:p>
        </p:txBody>
      </p:sp>
      <p:sp>
        <p:nvSpPr>
          <p:cNvPr id="17" name="Shape 12"/>
          <p:cNvSpPr/>
          <p:nvPr/>
        </p:nvSpPr>
        <p:spPr>
          <a:xfrm>
            <a:off x="5429250" y="4767064"/>
            <a:ext cx="6068218" cy="9525"/>
          </a:xfrm>
          <a:prstGeom prst="roundRect">
            <a:avLst>
              <a:gd name="adj" fmla="val 583442"/>
            </a:avLst>
          </a:prstGeom>
          <a:solidFill>
            <a:srgbClr val="C0C1D7"/>
          </a:solidFill>
          <a:ln/>
        </p:spPr>
        <p:txBody>
          <a:bodyPr/>
          <a:lstStyle/>
          <a:p>
            <a:endParaRPr lang="uk-UA"/>
          </a:p>
        </p:txBody>
      </p:sp>
      <p:pic>
        <p:nvPicPr>
          <p:cNvPr id="18" name="Image 3" descr="preencoded.png"/>
          <p:cNvPicPr>
            <a:picLocks noChangeAspect="1"/>
          </p:cNvPicPr>
          <p:nvPr/>
        </p:nvPicPr>
        <p:blipFill>
          <a:blip r:embed="rId7"/>
          <a:stretch>
            <a:fillRect/>
          </a:stretch>
        </p:blipFill>
        <p:spPr>
          <a:xfrm>
            <a:off x="688578" y="4791571"/>
            <a:ext cx="5380137" cy="974031"/>
          </a:xfrm>
          <a:prstGeom prst="rect">
            <a:avLst/>
          </a:prstGeom>
        </p:spPr>
      </p:pic>
      <p:sp>
        <p:nvSpPr>
          <p:cNvPr id="19" name="Text 13"/>
          <p:cNvSpPr/>
          <p:nvPr/>
        </p:nvSpPr>
        <p:spPr>
          <a:xfrm>
            <a:off x="3285530" y="5162253"/>
            <a:ext cx="186035" cy="232569"/>
          </a:xfrm>
          <a:prstGeom prst="rect">
            <a:avLst/>
          </a:prstGeom>
          <a:noFill/>
          <a:ln/>
        </p:spPr>
        <p:txBody>
          <a:bodyPr wrap="none" lIns="0" tIns="0" rIns="0" bIns="0" rtlCol="0" anchor="t"/>
          <a:lstStyle/>
          <a:p>
            <a:pPr algn="ctr">
              <a:lnSpc>
                <a:spcPts val="2333"/>
              </a:lnSpc>
            </a:pPr>
            <a:r>
              <a:rPr lang="en-US" sz="1458" b="1" dirty="0">
                <a:solidFill>
                  <a:srgbClr val="272525"/>
                </a:solidFill>
                <a:latin typeface="Inter Bold" pitchFamily="34" charset="0"/>
                <a:ea typeface="Inter Bold" pitchFamily="34" charset="-122"/>
                <a:cs typeface="Inter Bold" pitchFamily="34" charset="-120"/>
              </a:rPr>
              <a:t>4</a:t>
            </a:r>
            <a:endParaRPr lang="en-US" sz="1458" dirty="0"/>
          </a:p>
        </p:txBody>
      </p:sp>
      <p:sp>
        <p:nvSpPr>
          <p:cNvPr id="20" name="Text 14"/>
          <p:cNvSpPr/>
          <p:nvPr/>
        </p:nvSpPr>
        <p:spPr>
          <a:xfrm>
            <a:off x="6200974" y="4923830"/>
            <a:ext cx="1653878" cy="206673"/>
          </a:xfrm>
          <a:prstGeom prst="rect">
            <a:avLst/>
          </a:prstGeom>
          <a:noFill/>
          <a:ln/>
        </p:spPr>
        <p:txBody>
          <a:bodyPr wrap="none" lIns="0" tIns="0" rIns="0" bIns="0" rtlCol="0" anchor="t"/>
          <a:lstStyle/>
          <a:p>
            <a:pPr>
              <a:lnSpc>
                <a:spcPts val="1625"/>
              </a:lnSpc>
            </a:pPr>
            <a:r>
              <a:rPr lang="en-US" sz="1292" b="1" dirty="0">
                <a:solidFill>
                  <a:srgbClr val="272525"/>
                </a:solidFill>
                <a:latin typeface="Inter Bold" pitchFamily="34" charset="0"/>
                <a:ea typeface="Inter Bold" pitchFamily="34" charset="-122"/>
                <a:cs typeface="Inter Bold" pitchFamily="34" charset="-120"/>
              </a:rPr>
              <a:t>Сотні</a:t>
            </a:r>
            <a:endParaRPr lang="en-US" sz="1292" dirty="0"/>
          </a:p>
        </p:txBody>
      </p:sp>
      <p:sp>
        <p:nvSpPr>
          <p:cNvPr id="21" name="Text 15"/>
          <p:cNvSpPr/>
          <p:nvPr/>
        </p:nvSpPr>
        <p:spPr>
          <a:xfrm>
            <a:off x="6200973" y="5209878"/>
            <a:ext cx="5197277" cy="423466"/>
          </a:xfrm>
          <a:prstGeom prst="rect">
            <a:avLst/>
          </a:prstGeom>
          <a:noFill/>
          <a:ln/>
        </p:spPr>
        <p:txBody>
          <a:bodyPr wrap="square" lIns="0" tIns="0" rIns="0" bIns="0" rtlCol="0" anchor="t"/>
          <a:lstStyle/>
          <a:p>
            <a:pPr>
              <a:lnSpc>
                <a:spcPts val="1667"/>
              </a:lnSpc>
            </a:pPr>
            <a:r>
              <a:rPr lang="en-US" sz="1042" dirty="0">
                <a:solidFill>
                  <a:srgbClr val="272525"/>
                </a:solidFill>
                <a:latin typeface="Inter" pitchFamily="34" charset="0"/>
                <a:ea typeface="Inter" pitchFamily="34" charset="-122"/>
                <a:cs typeface="Inter" pitchFamily="34" charset="-120"/>
              </a:rPr>
              <a:t>Найдрібніша ланка управління, очолювана сотником, сотенною старшиною та канцелярією. Їхня влада поширювалася на територію сотні.</a:t>
            </a:r>
            <a:endParaRPr lang="en-US" sz="1042"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a:extLst>
              <a:ext uri="{FF2B5EF4-FFF2-40B4-BE49-F238E27FC236}">
                <a16:creationId xmlns:a16="http://schemas.microsoft.com/office/drawing/2014/main" id="{F734C63A-0BFE-4F0E-9868-B6F830C91FA6}"/>
              </a:ext>
            </a:extLst>
          </p:cNvPr>
          <p:cNvPicPr>
            <a:picLocks noChangeAspect="1"/>
          </p:cNvPicPr>
          <p:nvPr/>
        </p:nvPicPr>
        <p:blipFill>
          <a:blip r:embed="rId3"/>
          <a:stretch>
            <a:fillRect/>
          </a:stretch>
        </p:blipFill>
        <p:spPr>
          <a:xfrm>
            <a:off x="-67733" y="-34280"/>
            <a:ext cx="12259733" cy="7007928"/>
          </a:xfrm>
          <a:prstGeom prst="rect">
            <a:avLst/>
          </a:prstGeom>
        </p:spPr>
      </p:pic>
      <p:sp>
        <p:nvSpPr>
          <p:cNvPr id="2" name="Text 0"/>
          <p:cNvSpPr/>
          <p:nvPr/>
        </p:nvSpPr>
        <p:spPr>
          <a:xfrm>
            <a:off x="556121" y="529828"/>
            <a:ext cx="4702175" cy="496590"/>
          </a:xfrm>
          <a:prstGeom prst="rect">
            <a:avLst/>
          </a:prstGeom>
          <a:noFill/>
          <a:ln/>
        </p:spPr>
        <p:txBody>
          <a:bodyPr wrap="none" lIns="0" tIns="0" rIns="0" bIns="0" rtlCol="0" anchor="t"/>
          <a:lstStyle/>
          <a:p>
            <a:pPr>
              <a:lnSpc>
                <a:spcPts val="3875"/>
              </a:lnSpc>
            </a:pPr>
            <a:r>
              <a:rPr lang="en-US" sz="3125" dirty="0">
                <a:solidFill>
                  <a:srgbClr val="201B18"/>
                </a:solidFill>
                <a:latin typeface="Platypi Medium" pitchFamily="34" charset="0"/>
                <a:ea typeface="Platypi Medium" pitchFamily="34" charset="-122"/>
                <a:cs typeface="Platypi Medium" pitchFamily="34" charset="-120"/>
              </a:rPr>
              <a:t>Державний Устрій Скіфії</a:t>
            </a:r>
            <a:endParaRPr lang="en-US" sz="3125" dirty="0"/>
          </a:p>
        </p:txBody>
      </p:sp>
      <p:pic>
        <p:nvPicPr>
          <p:cNvPr id="3" name="Image 0" descr="preencoded.png"/>
          <p:cNvPicPr>
            <a:picLocks noChangeAspect="1"/>
          </p:cNvPicPr>
          <p:nvPr/>
        </p:nvPicPr>
        <p:blipFill>
          <a:blip r:embed="rId4"/>
          <a:stretch>
            <a:fillRect/>
          </a:stretch>
        </p:blipFill>
        <p:spPr>
          <a:xfrm>
            <a:off x="556121" y="1344216"/>
            <a:ext cx="794544" cy="953493"/>
          </a:xfrm>
          <a:prstGeom prst="rect">
            <a:avLst/>
          </a:prstGeom>
        </p:spPr>
      </p:pic>
      <p:sp>
        <p:nvSpPr>
          <p:cNvPr id="4" name="Text 1"/>
          <p:cNvSpPr/>
          <p:nvPr/>
        </p:nvSpPr>
        <p:spPr>
          <a:xfrm>
            <a:off x="1588989" y="1503065"/>
            <a:ext cx="1986458" cy="248245"/>
          </a:xfrm>
          <a:prstGeom prst="rect">
            <a:avLst/>
          </a:prstGeom>
          <a:noFill/>
          <a:ln/>
        </p:spPr>
        <p:txBody>
          <a:bodyPr wrap="none" lIns="0" tIns="0" rIns="0" bIns="0" rtlCol="0" anchor="t"/>
          <a:lstStyle/>
          <a:p>
            <a:pPr>
              <a:lnSpc>
                <a:spcPts val="1917"/>
              </a:lnSpc>
            </a:pPr>
            <a:r>
              <a:rPr lang="en-US" sz="1542" dirty="0">
                <a:solidFill>
                  <a:srgbClr val="504C49"/>
                </a:solidFill>
                <a:latin typeface="Platypi Medium" pitchFamily="34" charset="0"/>
                <a:ea typeface="Platypi Medium" pitchFamily="34" charset="-122"/>
                <a:cs typeface="Platypi Medium" pitchFamily="34" charset="-120"/>
              </a:rPr>
              <a:t>Поява Скіфів</a:t>
            </a:r>
            <a:endParaRPr lang="en-US" sz="1542" dirty="0"/>
          </a:p>
        </p:txBody>
      </p:sp>
      <p:sp>
        <p:nvSpPr>
          <p:cNvPr id="5" name="Text 2"/>
          <p:cNvSpPr/>
          <p:nvPr/>
        </p:nvSpPr>
        <p:spPr>
          <a:xfrm>
            <a:off x="1588989" y="1846659"/>
            <a:ext cx="10046891" cy="254298"/>
          </a:xfrm>
          <a:prstGeom prst="rect">
            <a:avLst/>
          </a:prstGeom>
          <a:noFill/>
          <a:ln/>
        </p:spPr>
        <p:txBody>
          <a:bodyPr wrap="none" lIns="0" tIns="0" rIns="0" bIns="0" rtlCol="0" anchor="t"/>
          <a:lstStyle/>
          <a:p>
            <a:pPr>
              <a:lnSpc>
                <a:spcPts val="2000"/>
              </a:lnSpc>
            </a:pPr>
            <a:r>
              <a:rPr lang="en-US" sz="1250" dirty="0">
                <a:solidFill>
                  <a:srgbClr val="504C49"/>
                </a:solidFill>
                <a:latin typeface="Source Serif Pro" pitchFamily="34" charset="0"/>
                <a:ea typeface="Source Serif Pro" pitchFamily="34" charset="-122"/>
                <a:cs typeface="Source Serif Pro" pitchFamily="34" charset="-120"/>
              </a:rPr>
              <a:t>У середині VII ст. до Р.Х. іраномовні племена скіфів з'явилися в південноукраїнських степах, витіснивши кіммерійців.</a:t>
            </a:r>
            <a:endParaRPr lang="en-US" sz="1250" dirty="0"/>
          </a:p>
        </p:txBody>
      </p:sp>
      <p:pic>
        <p:nvPicPr>
          <p:cNvPr id="6" name="Image 1" descr="preencoded.png"/>
          <p:cNvPicPr>
            <a:picLocks noChangeAspect="1"/>
          </p:cNvPicPr>
          <p:nvPr/>
        </p:nvPicPr>
        <p:blipFill>
          <a:blip r:embed="rId5"/>
          <a:stretch>
            <a:fillRect/>
          </a:stretch>
        </p:blipFill>
        <p:spPr>
          <a:xfrm>
            <a:off x="556121" y="2297708"/>
            <a:ext cx="794544" cy="953493"/>
          </a:xfrm>
          <a:prstGeom prst="rect">
            <a:avLst/>
          </a:prstGeom>
        </p:spPr>
      </p:pic>
      <p:sp>
        <p:nvSpPr>
          <p:cNvPr id="7" name="Text 3"/>
          <p:cNvSpPr/>
          <p:nvPr/>
        </p:nvSpPr>
        <p:spPr>
          <a:xfrm>
            <a:off x="1588989" y="2456557"/>
            <a:ext cx="1986458" cy="248245"/>
          </a:xfrm>
          <a:prstGeom prst="rect">
            <a:avLst/>
          </a:prstGeom>
          <a:noFill/>
          <a:ln/>
        </p:spPr>
        <p:txBody>
          <a:bodyPr wrap="none" lIns="0" tIns="0" rIns="0" bIns="0" rtlCol="0" anchor="t"/>
          <a:lstStyle/>
          <a:p>
            <a:pPr>
              <a:lnSpc>
                <a:spcPts val="1917"/>
              </a:lnSpc>
            </a:pPr>
            <a:r>
              <a:rPr lang="en-US" sz="1542" dirty="0">
                <a:solidFill>
                  <a:srgbClr val="504C49"/>
                </a:solidFill>
                <a:latin typeface="Platypi Medium" pitchFamily="34" charset="0"/>
                <a:ea typeface="Platypi Medium" pitchFamily="34" charset="-122"/>
                <a:cs typeface="Platypi Medium" pitchFamily="34" charset="-120"/>
              </a:rPr>
              <a:t>Могутнє Об'єднання</a:t>
            </a:r>
            <a:endParaRPr lang="en-US" sz="1542" dirty="0"/>
          </a:p>
        </p:txBody>
      </p:sp>
      <p:sp>
        <p:nvSpPr>
          <p:cNvPr id="8" name="Text 4"/>
          <p:cNvSpPr/>
          <p:nvPr/>
        </p:nvSpPr>
        <p:spPr>
          <a:xfrm>
            <a:off x="1588989" y="2800152"/>
            <a:ext cx="10046891" cy="254298"/>
          </a:xfrm>
          <a:prstGeom prst="rect">
            <a:avLst/>
          </a:prstGeom>
          <a:noFill/>
          <a:ln/>
        </p:spPr>
        <p:txBody>
          <a:bodyPr wrap="none" lIns="0" tIns="0" rIns="0" bIns="0" rtlCol="0" anchor="t"/>
          <a:lstStyle/>
          <a:p>
            <a:pPr>
              <a:lnSpc>
                <a:spcPts val="2000"/>
              </a:lnSpc>
            </a:pPr>
            <a:r>
              <a:rPr lang="en-US" sz="1250" dirty="0">
                <a:solidFill>
                  <a:srgbClr val="504C49"/>
                </a:solidFill>
                <a:latin typeface="Source Serif Pro" pitchFamily="34" charset="0"/>
                <a:ea typeface="Source Serif Pro" pitchFamily="34" charset="-122"/>
                <a:cs typeface="Source Serif Pro" pitchFamily="34" charset="-120"/>
              </a:rPr>
              <a:t>Наприкінці VI ст. до Р.Х. скіфи створили могутнє державне об'єднання, що простягалося від Дунаю до Дону.</a:t>
            </a:r>
            <a:endParaRPr lang="en-US" sz="1250" dirty="0"/>
          </a:p>
        </p:txBody>
      </p:sp>
      <p:pic>
        <p:nvPicPr>
          <p:cNvPr id="9" name="Image 2" descr="preencoded.png"/>
          <p:cNvPicPr>
            <a:picLocks noChangeAspect="1"/>
          </p:cNvPicPr>
          <p:nvPr/>
        </p:nvPicPr>
        <p:blipFill>
          <a:blip r:embed="rId6"/>
          <a:stretch>
            <a:fillRect/>
          </a:stretch>
        </p:blipFill>
        <p:spPr>
          <a:xfrm>
            <a:off x="556121" y="3251200"/>
            <a:ext cx="794544" cy="953493"/>
          </a:xfrm>
          <a:prstGeom prst="rect">
            <a:avLst/>
          </a:prstGeom>
        </p:spPr>
      </p:pic>
      <p:sp>
        <p:nvSpPr>
          <p:cNvPr id="10" name="Text 5"/>
          <p:cNvSpPr/>
          <p:nvPr/>
        </p:nvSpPr>
        <p:spPr>
          <a:xfrm>
            <a:off x="1588988" y="3410049"/>
            <a:ext cx="2048272" cy="248245"/>
          </a:xfrm>
          <a:prstGeom prst="rect">
            <a:avLst/>
          </a:prstGeom>
          <a:noFill/>
          <a:ln/>
        </p:spPr>
        <p:txBody>
          <a:bodyPr wrap="none" lIns="0" tIns="0" rIns="0" bIns="0" rtlCol="0" anchor="t"/>
          <a:lstStyle/>
          <a:p>
            <a:pPr>
              <a:lnSpc>
                <a:spcPts val="1917"/>
              </a:lnSpc>
            </a:pPr>
            <a:r>
              <a:rPr lang="en-US" sz="1542" dirty="0">
                <a:solidFill>
                  <a:srgbClr val="504C49"/>
                </a:solidFill>
                <a:latin typeface="Platypi Medium" pitchFamily="34" charset="0"/>
                <a:ea typeface="Platypi Medium" pitchFamily="34" charset="-122"/>
                <a:cs typeface="Platypi Medium" pitchFamily="34" charset="-120"/>
              </a:rPr>
              <a:t>Правління Царя Атея</a:t>
            </a:r>
            <a:endParaRPr lang="en-US" sz="1542" dirty="0"/>
          </a:p>
        </p:txBody>
      </p:sp>
      <p:sp>
        <p:nvSpPr>
          <p:cNvPr id="11" name="Text 6"/>
          <p:cNvSpPr/>
          <p:nvPr/>
        </p:nvSpPr>
        <p:spPr>
          <a:xfrm>
            <a:off x="1588989" y="3753644"/>
            <a:ext cx="10046891" cy="254298"/>
          </a:xfrm>
          <a:prstGeom prst="rect">
            <a:avLst/>
          </a:prstGeom>
          <a:noFill/>
          <a:ln/>
        </p:spPr>
        <p:txBody>
          <a:bodyPr wrap="none" lIns="0" tIns="0" rIns="0" bIns="0" rtlCol="0" anchor="t"/>
          <a:lstStyle/>
          <a:p>
            <a:pPr>
              <a:lnSpc>
                <a:spcPts val="2000"/>
              </a:lnSpc>
            </a:pPr>
            <a:r>
              <a:rPr lang="en-US" sz="1250" dirty="0">
                <a:solidFill>
                  <a:srgbClr val="504C49"/>
                </a:solidFill>
                <a:latin typeface="Source Serif Pro" pitchFamily="34" charset="0"/>
                <a:ea typeface="Source Serif Pro" pitchFamily="34" charset="-122"/>
                <a:cs typeface="Source Serif Pro" pitchFamily="34" charset="-120"/>
              </a:rPr>
              <a:t>Найбільше піднесення пов'язане з царем Атеєм (IV ст. до Р.Х.), який об'єднав країну, перетворивши її на деспотичну монархію.</a:t>
            </a:r>
            <a:endParaRPr lang="en-US" sz="1250" dirty="0"/>
          </a:p>
        </p:txBody>
      </p:sp>
      <p:pic>
        <p:nvPicPr>
          <p:cNvPr id="12" name="Image 3" descr="preencoded.png"/>
          <p:cNvPicPr>
            <a:picLocks noChangeAspect="1"/>
          </p:cNvPicPr>
          <p:nvPr/>
        </p:nvPicPr>
        <p:blipFill>
          <a:blip r:embed="rId7"/>
          <a:stretch>
            <a:fillRect/>
          </a:stretch>
        </p:blipFill>
        <p:spPr>
          <a:xfrm>
            <a:off x="556121" y="4204693"/>
            <a:ext cx="794544" cy="953493"/>
          </a:xfrm>
          <a:prstGeom prst="rect">
            <a:avLst/>
          </a:prstGeom>
        </p:spPr>
      </p:pic>
      <p:sp>
        <p:nvSpPr>
          <p:cNvPr id="13" name="Text 7"/>
          <p:cNvSpPr/>
          <p:nvPr/>
        </p:nvSpPr>
        <p:spPr>
          <a:xfrm>
            <a:off x="1588989" y="4363542"/>
            <a:ext cx="2337296" cy="248245"/>
          </a:xfrm>
          <a:prstGeom prst="rect">
            <a:avLst/>
          </a:prstGeom>
          <a:noFill/>
          <a:ln/>
        </p:spPr>
        <p:txBody>
          <a:bodyPr wrap="none" lIns="0" tIns="0" rIns="0" bIns="0" rtlCol="0" anchor="t"/>
          <a:lstStyle/>
          <a:p>
            <a:pPr>
              <a:lnSpc>
                <a:spcPts val="1917"/>
              </a:lnSpc>
            </a:pPr>
            <a:r>
              <a:rPr lang="en-US" sz="1542" dirty="0">
                <a:solidFill>
                  <a:srgbClr val="504C49"/>
                </a:solidFill>
                <a:latin typeface="Platypi Medium" pitchFamily="34" charset="0"/>
                <a:ea typeface="Platypi Medium" pitchFamily="34" charset="-122"/>
                <a:cs typeface="Platypi Medium" pitchFamily="34" charset="-120"/>
              </a:rPr>
              <a:t>Адміністративний Поділ</a:t>
            </a:r>
            <a:endParaRPr lang="en-US" sz="1542" dirty="0"/>
          </a:p>
        </p:txBody>
      </p:sp>
      <p:sp>
        <p:nvSpPr>
          <p:cNvPr id="14" name="Text 8"/>
          <p:cNvSpPr/>
          <p:nvPr/>
        </p:nvSpPr>
        <p:spPr>
          <a:xfrm>
            <a:off x="1588989" y="4707136"/>
            <a:ext cx="10046891" cy="254298"/>
          </a:xfrm>
          <a:prstGeom prst="rect">
            <a:avLst/>
          </a:prstGeom>
          <a:noFill/>
          <a:ln/>
        </p:spPr>
        <p:txBody>
          <a:bodyPr wrap="none" lIns="0" tIns="0" rIns="0" bIns="0" rtlCol="0" anchor="t"/>
          <a:lstStyle/>
          <a:p>
            <a:pPr>
              <a:lnSpc>
                <a:spcPts val="2000"/>
              </a:lnSpc>
            </a:pPr>
            <a:r>
              <a:rPr lang="en-US" sz="1250" dirty="0">
                <a:solidFill>
                  <a:srgbClr val="504C49"/>
                </a:solidFill>
                <a:latin typeface="Source Serif Pro" pitchFamily="34" charset="0"/>
                <a:ea typeface="Source Serif Pro" pitchFamily="34" charset="-122"/>
                <a:cs typeface="Source Serif Pro" pitchFamily="34" charset="-120"/>
              </a:rPr>
              <a:t>Скіфія поділялася на три царства (басілеї) та менші адміністративно-територіальні одиниці (номи).</a:t>
            </a:r>
            <a:endParaRPr lang="en-US" sz="1250" dirty="0"/>
          </a:p>
        </p:txBody>
      </p:sp>
      <p:pic>
        <p:nvPicPr>
          <p:cNvPr id="15" name="Image 4" descr="preencoded.png"/>
          <p:cNvPicPr>
            <a:picLocks noChangeAspect="1"/>
          </p:cNvPicPr>
          <p:nvPr/>
        </p:nvPicPr>
        <p:blipFill>
          <a:blip r:embed="rId8"/>
          <a:stretch>
            <a:fillRect/>
          </a:stretch>
        </p:blipFill>
        <p:spPr>
          <a:xfrm>
            <a:off x="556121" y="5158184"/>
            <a:ext cx="794544" cy="1169888"/>
          </a:xfrm>
          <a:prstGeom prst="rect">
            <a:avLst/>
          </a:prstGeom>
        </p:spPr>
      </p:pic>
      <p:sp>
        <p:nvSpPr>
          <p:cNvPr id="16" name="Text 9"/>
          <p:cNvSpPr/>
          <p:nvPr/>
        </p:nvSpPr>
        <p:spPr>
          <a:xfrm>
            <a:off x="1588989" y="5317033"/>
            <a:ext cx="1986458" cy="248245"/>
          </a:xfrm>
          <a:prstGeom prst="rect">
            <a:avLst/>
          </a:prstGeom>
          <a:noFill/>
          <a:ln/>
        </p:spPr>
        <p:txBody>
          <a:bodyPr wrap="none" lIns="0" tIns="0" rIns="0" bIns="0" rtlCol="0" anchor="t"/>
          <a:lstStyle/>
          <a:p>
            <a:pPr>
              <a:lnSpc>
                <a:spcPts val="1917"/>
              </a:lnSpc>
            </a:pPr>
            <a:r>
              <a:rPr lang="en-US" sz="1542" dirty="0">
                <a:solidFill>
                  <a:srgbClr val="504C49"/>
                </a:solidFill>
                <a:latin typeface="Platypi Medium" pitchFamily="34" charset="0"/>
                <a:ea typeface="Platypi Medium" pitchFamily="34" charset="-122"/>
                <a:cs typeface="Platypi Medium" pitchFamily="34" charset="-120"/>
              </a:rPr>
              <a:t>Мала Скіфія</a:t>
            </a:r>
            <a:endParaRPr lang="en-US" sz="1542" dirty="0"/>
          </a:p>
        </p:txBody>
      </p:sp>
      <p:sp>
        <p:nvSpPr>
          <p:cNvPr id="17" name="Text 10"/>
          <p:cNvSpPr/>
          <p:nvPr/>
        </p:nvSpPr>
        <p:spPr>
          <a:xfrm>
            <a:off x="1588989" y="5660628"/>
            <a:ext cx="10046891" cy="508595"/>
          </a:xfrm>
          <a:prstGeom prst="rect">
            <a:avLst/>
          </a:prstGeom>
          <a:noFill/>
          <a:ln/>
        </p:spPr>
        <p:txBody>
          <a:bodyPr wrap="square" lIns="0" tIns="0" rIns="0" bIns="0" rtlCol="0" anchor="t"/>
          <a:lstStyle/>
          <a:p>
            <a:pPr>
              <a:lnSpc>
                <a:spcPts val="2000"/>
              </a:lnSpc>
            </a:pPr>
            <a:r>
              <a:rPr lang="en-US" sz="1250" dirty="0">
                <a:solidFill>
                  <a:srgbClr val="504C49"/>
                </a:solidFill>
                <a:latin typeface="Source Serif Pro" pitchFamily="34" charset="0"/>
                <a:ea typeface="Source Serif Pro" pitchFamily="34" charset="-122"/>
                <a:cs typeface="Source Serif Pro" pitchFamily="34" charset="-120"/>
              </a:rPr>
              <a:t>З кінця III ст. до Р.Х. скіфи відійшли в Нижнє Подніпров'я та Крим, заснувавши нову столицю — Неаполіс. Мала Скіфія досягла розквіту в II ст. до Р.Х. за царів Скілура та Палака, але припинила існування у III ст. н.е. під ударами сарматів, римлян та готів.</a:t>
            </a:r>
            <a:endParaRPr lang="en-US" sz="125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a:extLst>
              <a:ext uri="{FF2B5EF4-FFF2-40B4-BE49-F238E27FC236}">
                <a16:creationId xmlns:a16="http://schemas.microsoft.com/office/drawing/2014/main" id="{F245DE9D-6564-4F7D-A42C-A2D15596C0E2}"/>
              </a:ext>
            </a:extLst>
          </p:cNvPr>
          <p:cNvPicPr>
            <a:picLocks noChangeAspect="1"/>
          </p:cNvPicPr>
          <p:nvPr/>
        </p:nvPicPr>
        <p:blipFill>
          <a:blip r:embed="rId3"/>
          <a:stretch>
            <a:fillRect/>
          </a:stretch>
        </p:blipFill>
        <p:spPr>
          <a:xfrm>
            <a:off x="0" y="-29533"/>
            <a:ext cx="12366625" cy="6935601"/>
          </a:xfrm>
          <a:prstGeom prst="rect">
            <a:avLst/>
          </a:prstGeom>
        </p:spPr>
      </p:pic>
      <p:pic>
        <p:nvPicPr>
          <p:cNvPr id="2" name="Image 0" descr="preencoded.png"/>
          <p:cNvPicPr>
            <a:picLocks noChangeAspect="1"/>
          </p:cNvPicPr>
          <p:nvPr/>
        </p:nvPicPr>
        <p:blipFill>
          <a:blip r:embed="rId4"/>
          <a:stretch>
            <a:fillRect/>
          </a:stretch>
        </p:blipFill>
        <p:spPr>
          <a:xfrm>
            <a:off x="7620000" y="0"/>
            <a:ext cx="4572000" cy="6858000"/>
          </a:xfrm>
          <a:prstGeom prst="rect">
            <a:avLst/>
          </a:prstGeom>
        </p:spPr>
      </p:pic>
      <p:sp>
        <p:nvSpPr>
          <p:cNvPr id="3" name="Text 0"/>
          <p:cNvSpPr/>
          <p:nvPr/>
        </p:nvSpPr>
        <p:spPr>
          <a:xfrm>
            <a:off x="661492" y="556420"/>
            <a:ext cx="6297018" cy="944959"/>
          </a:xfrm>
          <a:prstGeom prst="rect">
            <a:avLst/>
          </a:prstGeom>
          <a:noFill/>
          <a:ln/>
        </p:spPr>
        <p:txBody>
          <a:bodyPr wrap="square" lIns="0" tIns="0" rIns="0" bIns="0" rtlCol="0" anchor="t"/>
          <a:lstStyle/>
          <a:p>
            <a:pPr>
              <a:lnSpc>
                <a:spcPts val="3708"/>
              </a:lnSpc>
            </a:pPr>
            <a:r>
              <a:rPr lang="en-US" sz="2958" b="1" dirty="0">
                <a:solidFill>
                  <a:srgbClr val="000000"/>
                </a:solidFill>
                <a:latin typeface="Inter Bold" pitchFamily="34" charset="0"/>
                <a:ea typeface="Inter Bold" pitchFamily="34" charset="-122"/>
                <a:cs typeface="Inter Bold" pitchFamily="34" charset="-120"/>
              </a:rPr>
              <a:t>Правове Оформлення Протекторату</a:t>
            </a:r>
            <a:endParaRPr lang="en-US" sz="2958" dirty="0"/>
          </a:p>
        </p:txBody>
      </p:sp>
      <p:sp>
        <p:nvSpPr>
          <p:cNvPr id="4" name="Shape 1"/>
          <p:cNvSpPr/>
          <p:nvPr/>
        </p:nvSpPr>
        <p:spPr>
          <a:xfrm>
            <a:off x="661492" y="1728192"/>
            <a:ext cx="113407" cy="810717"/>
          </a:xfrm>
          <a:prstGeom prst="roundRect">
            <a:avLst>
              <a:gd name="adj" fmla="val 56004"/>
            </a:avLst>
          </a:prstGeom>
          <a:solidFill>
            <a:srgbClr val="DADBF1"/>
          </a:solidFill>
          <a:ln w="7620">
            <a:solidFill>
              <a:srgbClr val="C0C1D7"/>
            </a:solidFill>
            <a:prstDash val="solid"/>
          </a:ln>
        </p:spPr>
        <p:txBody>
          <a:bodyPr/>
          <a:lstStyle/>
          <a:p>
            <a:endParaRPr lang="uk-UA"/>
          </a:p>
        </p:txBody>
      </p:sp>
      <p:sp>
        <p:nvSpPr>
          <p:cNvPr id="5" name="Text 2"/>
          <p:cNvSpPr/>
          <p:nvPr/>
        </p:nvSpPr>
        <p:spPr>
          <a:xfrm>
            <a:off x="1001712" y="1728193"/>
            <a:ext cx="2626817" cy="236240"/>
          </a:xfrm>
          <a:prstGeom prst="rect">
            <a:avLst/>
          </a:prstGeom>
          <a:noFill/>
          <a:ln/>
        </p:spPr>
        <p:txBody>
          <a:bodyPr wrap="none" lIns="0" tIns="0" rIns="0" bIns="0" rtlCol="0" anchor="t"/>
          <a:lstStyle/>
          <a:p>
            <a:pPr>
              <a:lnSpc>
                <a:spcPts val="1833"/>
              </a:lnSpc>
            </a:pPr>
            <a:r>
              <a:rPr lang="en-US" sz="1458" b="1" dirty="0">
                <a:solidFill>
                  <a:srgbClr val="272525"/>
                </a:solidFill>
                <a:latin typeface="Inter Bold" pitchFamily="34" charset="0"/>
                <a:ea typeface="Inter Bold" pitchFamily="34" charset="-122"/>
                <a:cs typeface="Inter Bold" pitchFamily="34" charset="-120"/>
              </a:rPr>
              <a:t>Рішення Земського Собору</a:t>
            </a:r>
            <a:endParaRPr lang="en-US" sz="1458" dirty="0"/>
          </a:p>
        </p:txBody>
      </p:sp>
      <p:sp>
        <p:nvSpPr>
          <p:cNvPr id="6" name="Text 3"/>
          <p:cNvSpPr/>
          <p:nvPr/>
        </p:nvSpPr>
        <p:spPr>
          <a:xfrm>
            <a:off x="1001713" y="2055119"/>
            <a:ext cx="5956796" cy="483791"/>
          </a:xfrm>
          <a:prstGeom prst="rect">
            <a:avLst/>
          </a:prstGeom>
          <a:noFill/>
          <a:ln/>
        </p:spPr>
        <p:txBody>
          <a:bodyPr wrap="square" lIns="0" tIns="0" rIns="0" bIns="0" rtlCol="0" anchor="t"/>
          <a:lstStyle/>
          <a:p>
            <a:pPr>
              <a:lnSpc>
                <a:spcPts val="1875"/>
              </a:lnSpc>
            </a:pPr>
            <a:r>
              <a:rPr lang="en-US" sz="1167" dirty="0">
                <a:solidFill>
                  <a:srgbClr val="272525"/>
                </a:solidFill>
                <a:latin typeface="Inter" pitchFamily="34" charset="0"/>
                <a:ea typeface="Inter" pitchFamily="34" charset="-122"/>
                <a:cs typeface="Inter" pitchFamily="34" charset="-120"/>
              </a:rPr>
              <a:t>1 жовтня 1653 р. Московська держава ухвалила рішення про взяття Війська Запорозького "під високу царську руку" та допомогу у війні з Польщею.</a:t>
            </a:r>
            <a:endParaRPr lang="en-US" sz="1167" dirty="0"/>
          </a:p>
        </p:txBody>
      </p:sp>
      <p:sp>
        <p:nvSpPr>
          <p:cNvPr id="7" name="Shape 4"/>
          <p:cNvSpPr/>
          <p:nvPr/>
        </p:nvSpPr>
        <p:spPr>
          <a:xfrm>
            <a:off x="888306" y="2690118"/>
            <a:ext cx="113407" cy="810717"/>
          </a:xfrm>
          <a:prstGeom prst="roundRect">
            <a:avLst>
              <a:gd name="adj" fmla="val 56004"/>
            </a:avLst>
          </a:prstGeom>
          <a:solidFill>
            <a:srgbClr val="DADBF1"/>
          </a:solidFill>
          <a:ln w="7620">
            <a:solidFill>
              <a:srgbClr val="C0C1D7"/>
            </a:solidFill>
            <a:prstDash val="solid"/>
          </a:ln>
        </p:spPr>
        <p:txBody>
          <a:bodyPr/>
          <a:lstStyle/>
          <a:p>
            <a:endParaRPr lang="uk-UA"/>
          </a:p>
        </p:txBody>
      </p:sp>
      <p:sp>
        <p:nvSpPr>
          <p:cNvPr id="8" name="Text 5"/>
          <p:cNvSpPr/>
          <p:nvPr/>
        </p:nvSpPr>
        <p:spPr>
          <a:xfrm>
            <a:off x="1228527" y="2690118"/>
            <a:ext cx="2406848" cy="236240"/>
          </a:xfrm>
          <a:prstGeom prst="rect">
            <a:avLst/>
          </a:prstGeom>
          <a:noFill/>
          <a:ln/>
        </p:spPr>
        <p:txBody>
          <a:bodyPr wrap="none" lIns="0" tIns="0" rIns="0" bIns="0" rtlCol="0" anchor="t"/>
          <a:lstStyle/>
          <a:p>
            <a:pPr>
              <a:lnSpc>
                <a:spcPts val="1833"/>
              </a:lnSpc>
            </a:pPr>
            <a:r>
              <a:rPr lang="en-US" sz="1458" b="1" dirty="0">
                <a:solidFill>
                  <a:srgbClr val="272525"/>
                </a:solidFill>
                <a:latin typeface="Inter Bold" pitchFamily="34" charset="0"/>
                <a:ea typeface="Inter Bold" pitchFamily="34" charset="-122"/>
                <a:cs typeface="Inter Bold" pitchFamily="34" charset="-120"/>
              </a:rPr>
              <a:t>Переяславський Договір</a:t>
            </a:r>
            <a:endParaRPr lang="en-US" sz="1458" dirty="0"/>
          </a:p>
        </p:txBody>
      </p:sp>
      <p:sp>
        <p:nvSpPr>
          <p:cNvPr id="9" name="Text 6"/>
          <p:cNvSpPr/>
          <p:nvPr/>
        </p:nvSpPr>
        <p:spPr>
          <a:xfrm>
            <a:off x="1228527" y="3017045"/>
            <a:ext cx="5729982" cy="483791"/>
          </a:xfrm>
          <a:prstGeom prst="rect">
            <a:avLst/>
          </a:prstGeom>
          <a:noFill/>
          <a:ln/>
        </p:spPr>
        <p:txBody>
          <a:bodyPr wrap="square" lIns="0" tIns="0" rIns="0" bIns="0" rtlCol="0" anchor="t"/>
          <a:lstStyle/>
          <a:p>
            <a:pPr>
              <a:lnSpc>
                <a:spcPts val="1875"/>
              </a:lnSpc>
            </a:pPr>
            <a:r>
              <a:rPr lang="en-US" sz="1167" dirty="0">
                <a:solidFill>
                  <a:srgbClr val="272525"/>
                </a:solidFill>
                <a:latin typeface="Inter" pitchFamily="34" charset="0"/>
                <a:ea typeface="Inter" pitchFamily="34" charset="-122"/>
                <a:cs typeface="Inter" pitchFamily="34" charset="-120"/>
              </a:rPr>
              <a:t>У січні 1654 р. у Переяславі укладено попередній договір про умови переходу Війська Запорозького під владу царя та гарантії для нього.</a:t>
            </a:r>
            <a:endParaRPr lang="en-US" sz="1167" dirty="0"/>
          </a:p>
        </p:txBody>
      </p:sp>
      <p:sp>
        <p:nvSpPr>
          <p:cNvPr id="10" name="Shape 7"/>
          <p:cNvSpPr/>
          <p:nvPr/>
        </p:nvSpPr>
        <p:spPr>
          <a:xfrm>
            <a:off x="1115119" y="3652044"/>
            <a:ext cx="113407" cy="1052612"/>
          </a:xfrm>
          <a:prstGeom prst="roundRect">
            <a:avLst>
              <a:gd name="adj" fmla="val 56004"/>
            </a:avLst>
          </a:prstGeom>
          <a:solidFill>
            <a:srgbClr val="DADBF1"/>
          </a:solidFill>
          <a:ln w="7620">
            <a:solidFill>
              <a:srgbClr val="C0C1D7"/>
            </a:solidFill>
            <a:prstDash val="solid"/>
          </a:ln>
        </p:spPr>
        <p:txBody>
          <a:bodyPr/>
          <a:lstStyle/>
          <a:p>
            <a:endParaRPr lang="uk-UA"/>
          </a:p>
        </p:txBody>
      </p:sp>
      <p:sp>
        <p:nvSpPr>
          <p:cNvPr id="11" name="Text 8"/>
          <p:cNvSpPr/>
          <p:nvPr/>
        </p:nvSpPr>
        <p:spPr>
          <a:xfrm>
            <a:off x="1455341" y="3652044"/>
            <a:ext cx="1890217" cy="236240"/>
          </a:xfrm>
          <a:prstGeom prst="rect">
            <a:avLst/>
          </a:prstGeom>
          <a:noFill/>
          <a:ln/>
        </p:spPr>
        <p:txBody>
          <a:bodyPr wrap="none" lIns="0" tIns="0" rIns="0" bIns="0" rtlCol="0" anchor="t"/>
          <a:lstStyle/>
          <a:p>
            <a:pPr>
              <a:lnSpc>
                <a:spcPts val="1833"/>
              </a:lnSpc>
            </a:pPr>
            <a:r>
              <a:rPr lang="en-US" sz="1458" b="1" dirty="0">
                <a:solidFill>
                  <a:srgbClr val="272525"/>
                </a:solidFill>
                <a:latin typeface="Inter Bold" pitchFamily="34" charset="0"/>
                <a:ea typeface="Inter Bold" pitchFamily="34" charset="-122"/>
                <a:cs typeface="Inter Bold" pitchFamily="34" charset="-120"/>
              </a:rPr>
              <a:t>Березневі Статті</a:t>
            </a:r>
            <a:endParaRPr lang="en-US" sz="1458" dirty="0"/>
          </a:p>
        </p:txBody>
      </p:sp>
      <p:sp>
        <p:nvSpPr>
          <p:cNvPr id="12" name="Text 9"/>
          <p:cNvSpPr/>
          <p:nvPr/>
        </p:nvSpPr>
        <p:spPr>
          <a:xfrm>
            <a:off x="1455341" y="3978970"/>
            <a:ext cx="5503168" cy="725686"/>
          </a:xfrm>
          <a:prstGeom prst="rect">
            <a:avLst/>
          </a:prstGeom>
          <a:noFill/>
          <a:ln/>
        </p:spPr>
        <p:txBody>
          <a:bodyPr wrap="square" lIns="0" tIns="0" rIns="0" bIns="0" rtlCol="0" anchor="t"/>
          <a:lstStyle/>
          <a:p>
            <a:pPr>
              <a:lnSpc>
                <a:spcPts val="1875"/>
              </a:lnSpc>
            </a:pPr>
            <a:r>
              <a:rPr lang="en-US" sz="1167" dirty="0">
                <a:solidFill>
                  <a:srgbClr val="272525"/>
                </a:solidFill>
                <a:latin typeface="Inter" pitchFamily="34" charset="0"/>
                <a:ea typeface="Inter" pitchFamily="34" charset="-122"/>
                <a:cs typeface="Inter" pitchFamily="34" charset="-120"/>
              </a:rPr>
              <a:t>Уряд Б. Хмельницького розробив "Прохальні статті" (23 пункти), які після редагування стали "Березневими статтями" (11 статей), передані цареві 21 березня 1654 р.</a:t>
            </a:r>
            <a:endParaRPr lang="en-US" sz="1167" dirty="0"/>
          </a:p>
        </p:txBody>
      </p:sp>
      <p:sp>
        <p:nvSpPr>
          <p:cNvPr id="13" name="Shape 10"/>
          <p:cNvSpPr/>
          <p:nvPr/>
        </p:nvSpPr>
        <p:spPr>
          <a:xfrm>
            <a:off x="1341933" y="4855865"/>
            <a:ext cx="113407" cy="1294507"/>
          </a:xfrm>
          <a:prstGeom prst="roundRect">
            <a:avLst>
              <a:gd name="adj" fmla="val 56004"/>
            </a:avLst>
          </a:prstGeom>
          <a:solidFill>
            <a:srgbClr val="DADBF1"/>
          </a:solidFill>
          <a:ln w="7620">
            <a:solidFill>
              <a:srgbClr val="C0C1D7"/>
            </a:solidFill>
            <a:prstDash val="solid"/>
          </a:ln>
        </p:spPr>
        <p:txBody>
          <a:bodyPr/>
          <a:lstStyle/>
          <a:p>
            <a:endParaRPr lang="uk-UA"/>
          </a:p>
        </p:txBody>
      </p:sp>
      <p:sp>
        <p:nvSpPr>
          <p:cNvPr id="14" name="Text 11"/>
          <p:cNvSpPr/>
          <p:nvPr/>
        </p:nvSpPr>
        <p:spPr>
          <a:xfrm>
            <a:off x="1682156" y="4855865"/>
            <a:ext cx="2468959" cy="236240"/>
          </a:xfrm>
          <a:prstGeom prst="rect">
            <a:avLst/>
          </a:prstGeom>
          <a:noFill/>
          <a:ln/>
        </p:spPr>
        <p:txBody>
          <a:bodyPr wrap="none" lIns="0" tIns="0" rIns="0" bIns="0" rtlCol="0" anchor="t"/>
          <a:lstStyle/>
          <a:p>
            <a:pPr>
              <a:lnSpc>
                <a:spcPts val="1833"/>
              </a:lnSpc>
            </a:pPr>
            <a:r>
              <a:rPr lang="en-US" sz="1458" b="1" dirty="0">
                <a:solidFill>
                  <a:srgbClr val="272525"/>
                </a:solidFill>
                <a:latin typeface="Inter Bold" pitchFamily="34" charset="0"/>
                <a:ea typeface="Inter Bold" pitchFamily="34" charset="-122"/>
                <a:cs typeface="Inter Bold" pitchFamily="34" charset="-120"/>
              </a:rPr>
              <a:t>Договір та Його Значення</a:t>
            </a:r>
            <a:endParaRPr lang="en-US" sz="1458" dirty="0"/>
          </a:p>
        </p:txBody>
      </p:sp>
      <p:sp>
        <p:nvSpPr>
          <p:cNvPr id="15" name="Text 12"/>
          <p:cNvSpPr/>
          <p:nvPr/>
        </p:nvSpPr>
        <p:spPr>
          <a:xfrm>
            <a:off x="1682156" y="5182791"/>
            <a:ext cx="5276354" cy="967582"/>
          </a:xfrm>
          <a:prstGeom prst="rect">
            <a:avLst/>
          </a:prstGeom>
          <a:noFill/>
          <a:ln/>
        </p:spPr>
        <p:txBody>
          <a:bodyPr wrap="square" lIns="0" tIns="0" rIns="0" bIns="0" rtlCol="0" anchor="t"/>
          <a:lstStyle/>
          <a:p>
            <a:pPr>
              <a:lnSpc>
                <a:spcPts val="1875"/>
              </a:lnSpc>
            </a:pPr>
            <a:r>
              <a:rPr lang="en-US" sz="1167" dirty="0">
                <a:solidFill>
                  <a:srgbClr val="272525"/>
                </a:solidFill>
                <a:latin typeface="Inter" pitchFamily="34" charset="0"/>
                <a:ea typeface="Inter" pitchFamily="34" charset="-122"/>
                <a:cs typeface="Inter" pitchFamily="34" charset="-120"/>
              </a:rPr>
              <a:t>27 березня 1654 р. українські посли отримали документ та три царські грамоти, що становили договір. Він підтверджував недоторканність суспільного ладу України, попередній порядок управління та судову систему, права козацтва.</a:t>
            </a:r>
            <a:endParaRPr lang="en-US" sz="1167"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C067B2E1-1D66-496D-B1E7-4EBAF9B01453}"/>
              </a:ext>
            </a:extLst>
          </p:cNvPr>
          <p:cNvPicPr>
            <a:picLocks noChangeAspect="1"/>
          </p:cNvPicPr>
          <p:nvPr/>
        </p:nvPicPr>
        <p:blipFill>
          <a:blip r:embed="rId3"/>
          <a:stretch>
            <a:fillRect/>
          </a:stretch>
        </p:blipFill>
        <p:spPr>
          <a:xfrm>
            <a:off x="0" y="-24611"/>
            <a:ext cx="12192000" cy="6882611"/>
          </a:xfrm>
          <a:prstGeom prst="rect">
            <a:avLst/>
          </a:prstGeom>
        </p:spPr>
      </p:pic>
      <p:pic>
        <p:nvPicPr>
          <p:cNvPr id="2" name="Image 0" descr="preencoded.png"/>
          <p:cNvPicPr>
            <a:picLocks noChangeAspect="1"/>
          </p:cNvPicPr>
          <p:nvPr/>
        </p:nvPicPr>
        <p:blipFill>
          <a:blip r:embed="rId4"/>
          <a:stretch>
            <a:fillRect/>
          </a:stretch>
        </p:blipFill>
        <p:spPr>
          <a:xfrm>
            <a:off x="7620000" y="0"/>
            <a:ext cx="4572000" cy="6858000"/>
          </a:xfrm>
          <a:prstGeom prst="rect">
            <a:avLst/>
          </a:prstGeom>
        </p:spPr>
      </p:pic>
      <p:sp>
        <p:nvSpPr>
          <p:cNvPr id="3" name="Text 0"/>
          <p:cNvSpPr/>
          <p:nvPr/>
        </p:nvSpPr>
        <p:spPr>
          <a:xfrm>
            <a:off x="661492" y="1373584"/>
            <a:ext cx="6297018" cy="1771948"/>
          </a:xfrm>
          <a:prstGeom prst="rect">
            <a:avLst/>
          </a:prstGeom>
          <a:noFill/>
          <a:ln/>
        </p:spPr>
        <p:txBody>
          <a:bodyPr wrap="square" lIns="0" tIns="0" rIns="0" bIns="0" rtlCol="0" anchor="t"/>
          <a:lstStyle/>
          <a:p>
            <a:pPr>
              <a:lnSpc>
                <a:spcPts val="4625"/>
              </a:lnSpc>
            </a:pPr>
            <a:r>
              <a:rPr lang="en-US" sz="3708" b="1" dirty="0">
                <a:solidFill>
                  <a:srgbClr val="000000"/>
                </a:solidFill>
                <a:latin typeface="Inter Bold" pitchFamily="34" charset="0"/>
                <a:ea typeface="Inter Bold" pitchFamily="34" charset="-122"/>
                <a:cs typeface="Inter Bold" pitchFamily="34" charset="-120"/>
              </a:rPr>
              <a:t>Політичний статус українських земель у складі двох імперій</a:t>
            </a:r>
            <a:endParaRPr lang="en-US" sz="3708" dirty="0"/>
          </a:p>
        </p:txBody>
      </p:sp>
      <p:sp>
        <p:nvSpPr>
          <p:cNvPr id="4" name="Text 1"/>
          <p:cNvSpPr/>
          <p:nvPr/>
        </p:nvSpPr>
        <p:spPr>
          <a:xfrm>
            <a:off x="661492" y="3429001"/>
            <a:ext cx="6297018" cy="1512094"/>
          </a:xfrm>
          <a:prstGeom prst="rect">
            <a:avLst/>
          </a:prstGeom>
          <a:noFill/>
          <a:ln/>
        </p:spPr>
        <p:txBody>
          <a:bodyPr wrap="square" lIns="0" tIns="0" rIns="0" bIns="0" rtlCol="0" anchor="t"/>
          <a:lstStyle/>
          <a:p>
            <a:pPr>
              <a:lnSpc>
                <a:spcPts val="2375"/>
              </a:lnSpc>
            </a:pPr>
            <a:r>
              <a:rPr lang="en-US" sz="1458" dirty="0" err="1">
                <a:solidFill>
                  <a:srgbClr val="272525"/>
                </a:solidFill>
                <a:latin typeface="Inter" pitchFamily="34" charset="0"/>
                <a:ea typeface="Inter" pitchFamily="34" charset="-122"/>
                <a:cs typeface="Inter" pitchFamily="34" charset="-120"/>
              </a:rPr>
              <a:t>Ця</a:t>
            </a:r>
            <a:r>
              <a:rPr lang="en-US" sz="1458" dirty="0">
                <a:solidFill>
                  <a:srgbClr val="272525"/>
                </a:solidFill>
                <a:latin typeface="Inter" pitchFamily="34" charset="0"/>
                <a:ea typeface="Inter" pitchFamily="34" charset="-122"/>
                <a:cs typeface="Inter" pitchFamily="34" charset="-120"/>
              </a:rPr>
              <a:t> </a:t>
            </a:r>
            <a:r>
              <a:rPr lang="uk-UA" sz="1458" dirty="0">
                <a:solidFill>
                  <a:srgbClr val="272525"/>
                </a:solidFill>
                <a:latin typeface="Inter" pitchFamily="34" charset="0"/>
                <a:ea typeface="Inter" pitchFamily="34" charset="-122"/>
                <a:cs typeface="Inter" pitchFamily="34" charset="-120"/>
              </a:rPr>
              <a:t>тема</a:t>
            </a:r>
            <a:r>
              <a:rPr lang="en-US" sz="1458" dirty="0">
                <a:solidFill>
                  <a:srgbClr val="272525"/>
                </a:solidFill>
                <a:latin typeface="Inter" pitchFamily="34" charset="0"/>
                <a:ea typeface="Inter" pitchFamily="34" charset="-122"/>
                <a:cs typeface="Inter" pitchFamily="34" charset="-120"/>
              </a:rPr>
              <a:t> розкриває суспільно-політичний лад та правову систему на західноукраїнських землях у період австрійського та австро-угорського панування (1772-1918 рр.). Ми розглянемо державний устрій, судоустрій, суспільний лад, а також джерела та основні риси права.</a:t>
            </a:r>
            <a:endParaRPr lang="en-US" sz="1458" dirty="0"/>
          </a:p>
        </p:txBody>
      </p:sp>
      <p:sp>
        <p:nvSpPr>
          <p:cNvPr id="5" name="Shape 2"/>
          <p:cNvSpPr/>
          <p:nvPr/>
        </p:nvSpPr>
        <p:spPr>
          <a:xfrm>
            <a:off x="661492" y="5167809"/>
            <a:ext cx="302419" cy="302419"/>
          </a:xfrm>
          <a:prstGeom prst="roundRect">
            <a:avLst>
              <a:gd name="adj" fmla="val 25194296"/>
            </a:avLst>
          </a:prstGeom>
          <a:noFill/>
          <a:ln w="7620">
            <a:solidFill>
              <a:srgbClr val="FFFFFF"/>
            </a:solidFill>
            <a:prstDash val="solid"/>
          </a:ln>
        </p:spPr>
        <p:txBody>
          <a:bodyPr/>
          <a:lstStyle/>
          <a:p>
            <a:endParaRPr lang="uk-UA"/>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Рисунок 24">
            <a:extLst>
              <a:ext uri="{FF2B5EF4-FFF2-40B4-BE49-F238E27FC236}">
                <a16:creationId xmlns:a16="http://schemas.microsoft.com/office/drawing/2014/main" id="{D28EDFDC-1E3A-4167-A09F-CB8A3996453E}"/>
              </a:ext>
            </a:extLst>
          </p:cNvPr>
          <p:cNvPicPr>
            <a:picLocks noChangeAspect="1"/>
          </p:cNvPicPr>
          <p:nvPr/>
        </p:nvPicPr>
        <p:blipFill>
          <a:blip r:embed="rId3"/>
          <a:stretch>
            <a:fillRect/>
          </a:stretch>
        </p:blipFill>
        <p:spPr>
          <a:xfrm>
            <a:off x="0" y="-24611"/>
            <a:ext cx="12192000" cy="6882611"/>
          </a:xfrm>
          <a:prstGeom prst="rect">
            <a:avLst/>
          </a:prstGeom>
        </p:spPr>
      </p:pic>
      <p:pic>
        <p:nvPicPr>
          <p:cNvPr id="2" name="Image 0" descr="preencoded.png"/>
          <p:cNvPicPr>
            <a:picLocks noChangeAspect="1"/>
          </p:cNvPicPr>
          <p:nvPr/>
        </p:nvPicPr>
        <p:blipFill>
          <a:blip r:embed="rId4"/>
          <a:stretch>
            <a:fillRect/>
          </a:stretch>
        </p:blipFill>
        <p:spPr>
          <a:xfrm>
            <a:off x="7620000" y="0"/>
            <a:ext cx="4572000" cy="6858000"/>
          </a:xfrm>
          <a:prstGeom prst="rect">
            <a:avLst/>
          </a:prstGeom>
        </p:spPr>
      </p:pic>
      <p:sp>
        <p:nvSpPr>
          <p:cNvPr id="3" name="Text 0"/>
          <p:cNvSpPr/>
          <p:nvPr/>
        </p:nvSpPr>
        <p:spPr>
          <a:xfrm>
            <a:off x="656035" y="515839"/>
            <a:ext cx="6307931" cy="995759"/>
          </a:xfrm>
          <a:prstGeom prst="rect">
            <a:avLst/>
          </a:prstGeom>
          <a:noFill/>
          <a:ln/>
        </p:spPr>
        <p:txBody>
          <a:bodyPr wrap="square" lIns="0" tIns="0" rIns="0" bIns="0" rtlCol="0" anchor="t"/>
          <a:lstStyle/>
          <a:p>
            <a:pPr>
              <a:lnSpc>
                <a:spcPts val="3917"/>
              </a:lnSpc>
            </a:pPr>
            <a:r>
              <a:rPr lang="en-US" sz="3125" b="1" dirty="0">
                <a:solidFill>
                  <a:srgbClr val="000000"/>
                </a:solidFill>
                <a:latin typeface="Inter Bold" pitchFamily="34" charset="0"/>
                <a:ea typeface="Inter Bold" pitchFamily="34" charset="-122"/>
                <a:cs typeface="Inter Bold" pitchFamily="34" charset="-120"/>
              </a:rPr>
              <a:t>Хронологія та територіальний розподіл</a:t>
            </a:r>
            <a:endParaRPr lang="en-US" sz="3125" dirty="0"/>
          </a:p>
        </p:txBody>
      </p:sp>
      <p:sp>
        <p:nvSpPr>
          <p:cNvPr id="4" name="Shape 1"/>
          <p:cNvSpPr/>
          <p:nvPr/>
        </p:nvSpPr>
        <p:spPr>
          <a:xfrm>
            <a:off x="835223" y="1750517"/>
            <a:ext cx="19050" cy="4591546"/>
          </a:xfrm>
          <a:prstGeom prst="roundRect">
            <a:avLst>
              <a:gd name="adj" fmla="val 351305"/>
            </a:avLst>
          </a:prstGeom>
          <a:solidFill>
            <a:srgbClr val="C0C1D7"/>
          </a:solidFill>
          <a:ln/>
        </p:spPr>
        <p:txBody>
          <a:bodyPr/>
          <a:lstStyle/>
          <a:p>
            <a:endParaRPr lang="uk-UA"/>
          </a:p>
        </p:txBody>
      </p:sp>
      <p:sp>
        <p:nvSpPr>
          <p:cNvPr id="5" name="Shape 2"/>
          <p:cNvSpPr/>
          <p:nvPr/>
        </p:nvSpPr>
        <p:spPr>
          <a:xfrm>
            <a:off x="995412" y="1920181"/>
            <a:ext cx="477937" cy="19050"/>
          </a:xfrm>
          <a:prstGeom prst="roundRect">
            <a:avLst>
              <a:gd name="adj" fmla="val 351305"/>
            </a:avLst>
          </a:prstGeom>
          <a:solidFill>
            <a:srgbClr val="C0C1D7"/>
          </a:solidFill>
          <a:ln/>
        </p:spPr>
        <p:txBody>
          <a:bodyPr/>
          <a:lstStyle/>
          <a:p>
            <a:endParaRPr lang="uk-UA"/>
          </a:p>
        </p:txBody>
      </p:sp>
      <p:sp>
        <p:nvSpPr>
          <p:cNvPr id="6" name="Shape 3"/>
          <p:cNvSpPr/>
          <p:nvPr/>
        </p:nvSpPr>
        <p:spPr>
          <a:xfrm>
            <a:off x="655985" y="1750517"/>
            <a:ext cx="358478" cy="358478"/>
          </a:xfrm>
          <a:prstGeom prst="roundRect">
            <a:avLst>
              <a:gd name="adj" fmla="val 18669"/>
            </a:avLst>
          </a:prstGeom>
          <a:solidFill>
            <a:srgbClr val="DADBF1"/>
          </a:solidFill>
          <a:ln w="7620">
            <a:solidFill>
              <a:srgbClr val="C0C1D7"/>
            </a:solidFill>
            <a:prstDash val="solid"/>
          </a:ln>
        </p:spPr>
        <p:txBody>
          <a:bodyPr/>
          <a:lstStyle/>
          <a:p>
            <a:endParaRPr lang="uk-UA"/>
          </a:p>
        </p:txBody>
      </p:sp>
      <p:sp>
        <p:nvSpPr>
          <p:cNvPr id="7" name="Text 4"/>
          <p:cNvSpPr/>
          <p:nvPr/>
        </p:nvSpPr>
        <p:spPr>
          <a:xfrm>
            <a:off x="715715" y="1780332"/>
            <a:ext cx="238919" cy="298748"/>
          </a:xfrm>
          <a:prstGeom prst="rect">
            <a:avLst/>
          </a:prstGeom>
          <a:noFill/>
          <a:ln/>
        </p:spPr>
        <p:txBody>
          <a:bodyPr wrap="none" lIns="0" tIns="0" rIns="0" bIns="0" rtlCol="0" anchor="t"/>
          <a:lstStyle/>
          <a:p>
            <a:pPr algn="ctr">
              <a:lnSpc>
                <a:spcPts val="1875"/>
              </a:lnSpc>
            </a:pPr>
            <a:r>
              <a:rPr lang="en-US" sz="1875" b="1" dirty="0">
                <a:solidFill>
                  <a:srgbClr val="272525"/>
                </a:solidFill>
                <a:latin typeface="Inter Bold" pitchFamily="34" charset="0"/>
                <a:ea typeface="Inter Bold" pitchFamily="34" charset="-122"/>
                <a:cs typeface="Inter Bold" pitchFamily="34" charset="-120"/>
              </a:rPr>
              <a:t>1</a:t>
            </a:r>
            <a:endParaRPr lang="en-US" sz="1875" dirty="0"/>
          </a:p>
        </p:txBody>
      </p:sp>
      <p:sp>
        <p:nvSpPr>
          <p:cNvPr id="8" name="Text 5"/>
          <p:cNvSpPr/>
          <p:nvPr/>
        </p:nvSpPr>
        <p:spPr>
          <a:xfrm>
            <a:off x="1631950" y="1805285"/>
            <a:ext cx="1991718" cy="248841"/>
          </a:xfrm>
          <a:prstGeom prst="rect">
            <a:avLst/>
          </a:prstGeom>
          <a:noFill/>
          <a:ln/>
        </p:spPr>
        <p:txBody>
          <a:bodyPr wrap="none" lIns="0" tIns="0" rIns="0" bIns="0" rtlCol="0" anchor="t"/>
          <a:lstStyle/>
          <a:p>
            <a:pPr>
              <a:lnSpc>
                <a:spcPts val="1958"/>
              </a:lnSpc>
            </a:pPr>
            <a:r>
              <a:rPr lang="en-US" sz="1542" b="1" dirty="0">
                <a:solidFill>
                  <a:srgbClr val="272525"/>
                </a:solidFill>
                <a:latin typeface="Inter Bold" pitchFamily="34" charset="0"/>
                <a:ea typeface="Inter Bold" pitchFamily="34" charset="-122"/>
                <a:cs typeface="Inter Bold" pitchFamily="34" charset="-120"/>
              </a:rPr>
              <a:t>1772 рік</a:t>
            </a:r>
            <a:endParaRPr lang="en-US" sz="1542" dirty="0"/>
          </a:p>
        </p:txBody>
      </p:sp>
      <p:sp>
        <p:nvSpPr>
          <p:cNvPr id="9" name="Text 6"/>
          <p:cNvSpPr/>
          <p:nvPr/>
        </p:nvSpPr>
        <p:spPr>
          <a:xfrm>
            <a:off x="1631950" y="2149674"/>
            <a:ext cx="5332016" cy="509786"/>
          </a:xfrm>
          <a:prstGeom prst="rect">
            <a:avLst/>
          </a:prstGeom>
          <a:noFill/>
          <a:ln/>
        </p:spPr>
        <p:txBody>
          <a:bodyPr wrap="square" lIns="0" tIns="0" rIns="0" bIns="0" rtlCol="0" anchor="t"/>
          <a:lstStyle/>
          <a:p>
            <a:pPr>
              <a:lnSpc>
                <a:spcPts val="2000"/>
              </a:lnSpc>
            </a:pPr>
            <a:r>
              <a:rPr lang="en-US" sz="1250" dirty="0">
                <a:solidFill>
                  <a:srgbClr val="272525"/>
                </a:solidFill>
                <a:latin typeface="Inter" pitchFamily="34" charset="0"/>
                <a:ea typeface="Inter" pitchFamily="34" charset="-122"/>
                <a:cs typeface="Inter" pitchFamily="34" charset="-120"/>
              </a:rPr>
              <a:t>Галичина увійшла до складу Австрії внаслідок першого поділу Речі Посполитої. Створено Королівство Галичини і Лодомерії.</a:t>
            </a:r>
            <a:endParaRPr lang="en-US" sz="1250" dirty="0"/>
          </a:p>
        </p:txBody>
      </p:sp>
      <p:sp>
        <p:nvSpPr>
          <p:cNvPr id="10" name="Shape 7"/>
          <p:cNvSpPr/>
          <p:nvPr/>
        </p:nvSpPr>
        <p:spPr>
          <a:xfrm>
            <a:off x="995412" y="3147715"/>
            <a:ext cx="477937" cy="19050"/>
          </a:xfrm>
          <a:prstGeom prst="roundRect">
            <a:avLst>
              <a:gd name="adj" fmla="val 351305"/>
            </a:avLst>
          </a:prstGeom>
          <a:solidFill>
            <a:srgbClr val="C0C1D7"/>
          </a:solidFill>
          <a:ln/>
        </p:spPr>
        <p:txBody>
          <a:bodyPr/>
          <a:lstStyle/>
          <a:p>
            <a:endParaRPr lang="uk-UA"/>
          </a:p>
        </p:txBody>
      </p:sp>
      <p:sp>
        <p:nvSpPr>
          <p:cNvPr id="11" name="Shape 8"/>
          <p:cNvSpPr/>
          <p:nvPr/>
        </p:nvSpPr>
        <p:spPr>
          <a:xfrm>
            <a:off x="655985" y="2978051"/>
            <a:ext cx="358478" cy="358478"/>
          </a:xfrm>
          <a:prstGeom prst="roundRect">
            <a:avLst>
              <a:gd name="adj" fmla="val 18669"/>
            </a:avLst>
          </a:prstGeom>
          <a:solidFill>
            <a:srgbClr val="DADBF1"/>
          </a:solidFill>
          <a:ln w="7620">
            <a:solidFill>
              <a:srgbClr val="C0C1D7"/>
            </a:solidFill>
            <a:prstDash val="solid"/>
          </a:ln>
        </p:spPr>
        <p:txBody>
          <a:bodyPr/>
          <a:lstStyle/>
          <a:p>
            <a:endParaRPr lang="uk-UA"/>
          </a:p>
        </p:txBody>
      </p:sp>
      <p:sp>
        <p:nvSpPr>
          <p:cNvPr id="12" name="Text 9"/>
          <p:cNvSpPr/>
          <p:nvPr/>
        </p:nvSpPr>
        <p:spPr>
          <a:xfrm>
            <a:off x="715715" y="3007866"/>
            <a:ext cx="238919" cy="298748"/>
          </a:xfrm>
          <a:prstGeom prst="rect">
            <a:avLst/>
          </a:prstGeom>
          <a:noFill/>
          <a:ln/>
        </p:spPr>
        <p:txBody>
          <a:bodyPr wrap="none" lIns="0" tIns="0" rIns="0" bIns="0" rtlCol="0" anchor="t"/>
          <a:lstStyle/>
          <a:p>
            <a:pPr algn="ctr">
              <a:lnSpc>
                <a:spcPts val="1875"/>
              </a:lnSpc>
            </a:pPr>
            <a:r>
              <a:rPr lang="en-US" sz="1875" b="1" dirty="0">
                <a:solidFill>
                  <a:srgbClr val="272525"/>
                </a:solidFill>
                <a:latin typeface="Inter Bold" pitchFamily="34" charset="0"/>
                <a:ea typeface="Inter Bold" pitchFamily="34" charset="-122"/>
                <a:cs typeface="Inter Bold" pitchFamily="34" charset="-120"/>
              </a:rPr>
              <a:t>2</a:t>
            </a:r>
            <a:endParaRPr lang="en-US" sz="1875" dirty="0"/>
          </a:p>
        </p:txBody>
      </p:sp>
      <p:sp>
        <p:nvSpPr>
          <p:cNvPr id="13" name="Text 10"/>
          <p:cNvSpPr/>
          <p:nvPr/>
        </p:nvSpPr>
        <p:spPr>
          <a:xfrm>
            <a:off x="1631950" y="3032820"/>
            <a:ext cx="1991718" cy="248841"/>
          </a:xfrm>
          <a:prstGeom prst="rect">
            <a:avLst/>
          </a:prstGeom>
          <a:noFill/>
          <a:ln/>
        </p:spPr>
        <p:txBody>
          <a:bodyPr wrap="none" lIns="0" tIns="0" rIns="0" bIns="0" rtlCol="0" anchor="t"/>
          <a:lstStyle/>
          <a:p>
            <a:pPr>
              <a:lnSpc>
                <a:spcPts val="1958"/>
              </a:lnSpc>
            </a:pPr>
            <a:r>
              <a:rPr lang="en-US" sz="1542" b="1" dirty="0">
                <a:solidFill>
                  <a:srgbClr val="272525"/>
                </a:solidFill>
                <a:latin typeface="Inter Bold" pitchFamily="34" charset="0"/>
                <a:ea typeface="Inter Bold" pitchFamily="34" charset="-122"/>
                <a:cs typeface="Inter Bold" pitchFamily="34" charset="-120"/>
              </a:rPr>
              <a:t>1774 рік</a:t>
            </a:r>
            <a:endParaRPr lang="en-US" sz="1542" dirty="0"/>
          </a:p>
        </p:txBody>
      </p:sp>
      <p:sp>
        <p:nvSpPr>
          <p:cNvPr id="14" name="Text 11"/>
          <p:cNvSpPr/>
          <p:nvPr/>
        </p:nvSpPr>
        <p:spPr>
          <a:xfrm>
            <a:off x="1631950" y="3377208"/>
            <a:ext cx="5332016" cy="509786"/>
          </a:xfrm>
          <a:prstGeom prst="rect">
            <a:avLst/>
          </a:prstGeom>
          <a:noFill/>
          <a:ln/>
        </p:spPr>
        <p:txBody>
          <a:bodyPr wrap="square" lIns="0" tIns="0" rIns="0" bIns="0" rtlCol="0" anchor="t"/>
          <a:lstStyle/>
          <a:p>
            <a:pPr>
              <a:lnSpc>
                <a:spcPts val="2000"/>
              </a:lnSpc>
            </a:pPr>
            <a:r>
              <a:rPr lang="en-US" sz="1250" dirty="0">
                <a:solidFill>
                  <a:srgbClr val="272525"/>
                </a:solidFill>
                <a:latin typeface="Inter" pitchFamily="34" charset="0"/>
                <a:ea typeface="Inter" pitchFamily="34" charset="-122"/>
                <a:cs typeface="Inter" pitchFamily="34" charset="-120"/>
              </a:rPr>
              <a:t>Північна Буковина перейшла під австрійську владу за Кючук-Кайнарджійським мирним договором.</a:t>
            </a:r>
            <a:endParaRPr lang="en-US" sz="1250" dirty="0"/>
          </a:p>
        </p:txBody>
      </p:sp>
      <p:sp>
        <p:nvSpPr>
          <p:cNvPr id="15" name="Shape 12"/>
          <p:cNvSpPr/>
          <p:nvPr/>
        </p:nvSpPr>
        <p:spPr>
          <a:xfrm>
            <a:off x="995412" y="4375249"/>
            <a:ext cx="477937" cy="19050"/>
          </a:xfrm>
          <a:prstGeom prst="roundRect">
            <a:avLst>
              <a:gd name="adj" fmla="val 351305"/>
            </a:avLst>
          </a:prstGeom>
          <a:solidFill>
            <a:srgbClr val="C0C1D7"/>
          </a:solidFill>
          <a:ln/>
        </p:spPr>
        <p:txBody>
          <a:bodyPr/>
          <a:lstStyle/>
          <a:p>
            <a:endParaRPr lang="uk-UA"/>
          </a:p>
        </p:txBody>
      </p:sp>
      <p:sp>
        <p:nvSpPr>
          <p:cNvPr id="16" name="Shape 13"/>
          <p:cNvSpPr/>
          <p:nvPr/>
        </p:nvSpPr>
        <p:spPr>
          <a:xfrm>
            <a:off x="655985" y="4205585"/>
            <a:ext cx="358478" cy="358478"/>
          </a:xfrm>
          <a:prstGeom prst="roundRect">
            <a:avLst>
              <a:gd name="adj" fmla="val 18669"/>
            </a:avLst>
          </a:prstGeom>
          <a:solidFill>
            <a:srgbClr val="DADBF1"/>
          </a:solidFill>
          <a:ln w="7620">
            <a:solidFill>
              <a:srgbClr val="C0C1D7"/>
            </a:solidFill>
            <a:prstDash val="solid"/>
          </a:ln>
        </p:spPr>
        <p:txBody>
          <a:bodyPr/>
          <a:lstStyle/>
          <a:p>
            <a:endParaRPr lang="uk-UA"/>
          </a:p>
        </p:txBody>
      </p:sp>
      <p:sp>
        <p:nvSpPr>
          <p:cNvPr id="17" name="Text 14"/>
          <p:cNvSpPr/>
          <p:nvPr/>
        </p:nvSpPr>
        <p:spPr>
          <a:xfrm>
            <a:off x="715715" y="4235400"/>
            <a:ext cx="238919" cy="298748"/>
          </a:xfrm>
          <a:prstGeom prst="rect">
            <a:avLst/>
          </a:prstGeom>
          <a:noFill/>
          <a:ln/>
        </p:spPr>
        <p:txBody>
          <a:bodyPr wrap="none" lIns="0" tIns="0" rIns="0" bIns="0" rtlCol="0" anchor="t"/>
          <a:lstStyle/>
          <a:p>
            <a:pPr algn="ctr">
              <a:lnSpc>
                <a:spcPts val="1875"/>
              </a:lnSpc>
            </a:pPr>
            <a:r>
              <a:rPr lang="en-US" sz="1875" b="1" dirty="0">
                <a:solidFill>
                  <a:srgbClr val="272525"/>
                </a:solidFill>
                <a:latin typeface="Inter Bold" pitchFamily="34" charset="0"/>
                <a:ea typeface="Inter Bold" pitchFamily="34" charset="-122"/>
                <a:cs typeface="Inter Bold" pitchFamily="34" charset="-120"/>
              </a:rPr>
              <a:t>3</a:t>
            </a:r>
            <a:endParaRPr lang="en-US" sz="1875" dirty="0"/>
          </a:p>
        </p:txBody>
      </p:sp>
      <p:sp>
        <p:nvSpPr>
          <p:cNvPr id="18" name="Text 15"/>
          <p:cNvSpPr/>
          <p:nvPr/>
        </p:nvSpPr>
        <p:spPr>
          <a:xfrm>
            <a:off x="1631950" y="4260355"/>
            <a:ext cx="1991718" cy="248841"/>
          </a:xfrm>
          <a:prstGeom prst="rect">
            <a:avLst/>
          </a:prstGeom>
          <a:noFill/>
          <a:ln/>
        </p:spPr>
        <p:txBody>
          <a:bodyPr wrap="none" lIns="0" tIns="0" rIns="0" bIns="0" rtlCol="0" anchor="t"/>
          <a:lstStyle/>
          <a:p>
            <a:pPr>
              <a:lnSpc>
                <a:spcPts val="1958"/>
              </a:lnSpc>
            </a:pPr>
            <a:r>
              <a:rPr lang="en-US" sz="1542" b="1" dirty="0">
                <a:solidFill>
                  <a:srgbClr val="272525"/>
                </a:solidFill>
                <a:latin typeface="Inter Bold" pitchFamily="34" charset="0"/>
                <a:ea typeface="Inter Bold" pitchFamily="34" charset="-122"/>
                <a:cs typeface="Inter Bold" pitchFamily="34" charset="-120"/>
              </a:rPr>
              <a:t>XVI століття</a:t>
            </a:r>
            <a:endParaRPr lang="en-US" sz="1542" dirty="0"/>
          </a:p>
        </p:txBody>
      </p:sp>
      <p:sp>
        <p:nvSpPr>
          <p:cNvPr id="19" name="Text 16"/>
          <p:cNvSpPr/>
          <p:nvPr/>
        </p:nvSpPr>
        <p:spPr>
          <a:xfrm>
            <a:off x="1631950" y="4604743"/>
            <a:ext cx="5332016" cy="509786"/>
          </a:xfrm>
          <a:prstGeom prst="rect">
            <a:avLst/>
          </a:prstGeom>
          <a:noFill/>
          <a:ln/>
        </p:spPr>
        <p:txBody>
          <a:bodyPr wrap="square" lIns="0" tIns="0" rIns="0" bIns="0" rtlCol="0" anchor="t"/>
          <a:lstStyle/>
          <a:p>
            <a:pPr>
              <a:lnSpc>
                <a:spcPts val="2000"/>
              </a:lnSpc>
            </a:pPr>
            <a:r>
              <a:rPr lang="en-US" sz="1250" dirty="0">
                <a:solidFill>
                  <a:srgbClr val="272525"/>
                </a:solidFill>
                <a:latin typeface="Inter" pitchFamily="34" charset="0"/>
                <a:ea typeface="Inter" pitchFamily="34" charset="-122"/>
                <a:cs typeface="Inter" pitchFamily="34" charset="-120"/>
              </a:rPr>
              <a:t>Закарпаття опинилося у складі Австрійської монархії під владою Угорського королівства.</a:t>
            </a:r>
            <a:endParaRPr lang="en-US" sz="1250" dirty="0"/>
          </a:p>
        </p:txBody>
      </p:sp>
      <p:sp>
        <p:nvSpPr>
          <p:cNvPr id="20" name="Shape 17"/>
          <p:cNvSpPr/>
          <p:nvPr/>
        </p:nvSpPr>
        <p:spPr>
          <a:xfrm>
            <a:off x="995412" y="5602783"/>
            <a:ext cx="477937" cy="19050"/>
          </a:xfrm>
          <a:prstGeom prst="roundRect">
            <a:avLst>
              <a:gd name="adj" fmla="val 351305"/>
            </a:avLst>
          </a:prstGeom>
          <a:solidFill>
            <a:srgbClr val="C0C1D7"/>
          </a:solidFill>
          <a:ln/>
        </p:spPr>
        <p:txBody>
          <a:bodyPr/>
          <a:lstStyle/>
          <a:p>
            <a:endParaRPr lang="uk-UA"/>
          </a:p>
        </p:txBody>
      </p:sp>
      <p:sp>
        <p:nvSpPr>
          <p:cNvPr id="21" name="Shape 18"/>
          <p:cNvSpPr/>
          <p:nvPr/>
        </p:nvSpPr>
        <p:spPr>
          <a:xfrm>
            <a:off x="655985" y="5433119"/>
            <a:ext cx="358478" cy="358478"/>
          </a:xfrm>
          <a:prstGeom prst="roundRect">
            <a:avLst>
              <a:gd name="adj" fmla="val 18669"/>
            </a:avLst>
          </a:prstGeom>
          <a:solidFill>
            <a:srgbClr val="DADBF1"/>
          </a:solidFill>
          <a:ln w="7620">
            <a:solidFill>
              <a:srgbClr val="C0C1D7"/>
            </a:solidFill>
            <a:prstDash val="solid"/>
          </a:ln>
        </p:spPr>
        <p:txBody>
          <a:bodyPr/>
          <a:lstStyle/>
          <a:p>
            <a:endParaRPr lang="uk-UA"/>
          </a:p>
        </p:txBody>
      </p:sp>
      <p:sp>
        <p:nvSpPr>
          <p:cNvPr id="22" name="Text 19"/>
          <p:cNvSpPr/>
          <p:nvPr/>
        </p:nvSpPr>
        <p:spPr>
          <a:xfrm>
            <a:off x="715715" y="5462935"/>
            <a:ext cx="238919" cy="298748"/>
          </a:xfrm>
          <a:prstGeom prst="rect">
            <a:avLst/>
          </a:prstGeom>
          <a:noFill/>
          <a:ln/>
        </p:spPr>
        <p:txBody>
          <a:bodyPr wrap="none" lIns="0" tIns="0" rIns="0" bIns="0" rtlCol="0" anchor="t"/>
          <a:lstStyle/>
          <a:p>
            <a:pPr algn="ctr">
              <a:lnSpc>
                <a:spcPts val="1875"/>
              </a:lnSpc>
            </a:pPr>
            <a:r>
              <a:rPr lang="en-US" sz="1875" b="1" dirty="0">
                <a:solidFill>
                  <a:srgbClr val="272525"/>
                </a:solidFill>
                <a:latin typeface="Inter Bold" pitchFamily="34" charset="0"/>
                <a:ea typeface="Inter Bold" pitchFamily="34" charset="-122"/>
                <a:cs typeface="Inter Bold" pitchFamily="34" charset="-120"/>
              </a:rPr>
              <a:t>4</a:t>
            </a:r>
            <a:endParaRPr lang="en-US" sz="1875" dirty="0"/>
          </a:p>
        </p:txBody>
      </p:sp>
      <p:sp>
        <p:nvSpPr>
          <p:cNvPr id="23" name="Text 20"/>
          <p:cNvSpPr/>
          <p:nvPr/>
        </p:nvSpPr>
        <p:spPr>
          <a:xfrm>
            <a:off x="1631950" y="5487889"/>
            <a:ext cx="1991718" cy="248841"/>
          </a:xfrm>
          <a:prstGeom prst="rect">
            <a:avLst/>
          </a:prstGeom>
          <a:noFill/>
          <a:ln/>
        </p:spPr>
        <p:txBody>
          <a:bodyPr wrap="none" lIns="0" tIns="0" rIns="0" bIns="0" rtlCol="0" anchor="t"/>
          <a:lstStyle/>
          <a:p>
            <a:pPr>
              <a:lnSpc>
                <a:spcPts val="1958"/>
              </a:lnSpc>
            </a:pPr>
            <a:r>
              <a:rPr lang="en-US" sz="1542" b="1" dirty="0">
                <a:solidFill>
                  <a:srgbClr val="272525"/>
                </a:solidFill>
                <a:latin typeface="Inter Bold" pitchFamily="34" charset="0"/>
                <a:ea typeface="Inter Bold" pitchFamily="34" charset="-122"/>
                <a:cs typeface="Inter Bold" pitchFamily="34" charset="-120"/>
              </a:rPr>
              <a:t>1867 рік</a:t>
            </a:r>
            <a:endParaRPr lang="en-US" sz="1542" dirty="0"/>
          </a:p>
        </p:txBody>
      </p:sp>
      <p:sp>
        <p:nvSpPr>
          <p:cNvPr id="24" name="Text 21"/>
          <p:cNvSpPr/>
          <p:nvPr/>
        </p:nvSpPr>
        <p:spPr>
          <a:xfrm>
            <a:off x="1631950" y="5832277"/>
            <a:ext cx="5332016" cy="509786"/>
          </a:xfrm>
          <a:prstGeom prst="rect">
            <a:avLst/>
          </a:prstGeom>
          <a:noFill/>
          <a:ln/>
        </p:spPr>
        <p:txBody>
          <a:bodyPr wrap="square" lIns="0" tIns="0" rIns="0" bIns="0" rtlCol="0" anchor="t"/>
          <a:lstStyle/>
          <a:p>
            <a:pPr>
              <a:lnSpc>
                <a:spcPts val="2000"/>
              </a:lnSpc>
            </a:pPr>
            <a:r>
              <a:rPr lang="en-US" sz="1250" dirty="0">
                <a:solidFill>
                  <a:srgbClr val="272525"/>
                </a:solidFill>
                <a:latin typeface="Inter" pitchFamily="34" charset="0"/>
                <a:ea typeface="Inter" pitchFamily="34" charset="-122"/>
                <a:cs typeface="Inter" pitchFamily="34" charset="-120"/>
              </a:rPr>
              <a:t>Австрійська імперія перетворилася на дуалістичну Австро-Угорську монархію, поділену на Цислейтанію та Транслейтанію.</a:t>
            </a:r>
            <a:endParaRPr lang="en-US" sz="125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0E4C130A-6E92-4E31-BFF9-8953660AD7D8}"/>
              </a:ext>
            </a:extLst>
          </p:cNvPr>
          <p:cNvPicPr>
            <a:picLocks noChangeAspect="1"/>
          </p:cNvPicPr>
          <p:nvPr/>
        </p:nvPicPr>
        <p:blipFill>
          <a:blip r:embed="rId3"/>
          <a:stretch>
            <a:fillRect/>
          </a:stretch>
        </p:blipFill>
        <p:spPr>
          <a:xfrm>
            <a:off x="0" y="-24611"/>
            <a:ext cx="12192000" cy="6882611"/>
          </a:xfrm>
          <a:prstGeom prst="rect">
            <a:avLst/>
          </a:prstGeom>
        </p:spPr>
      </p:pic>
      <p:sp>
        <p:nvSpPr>
          <p:cNvPr id="2" name="Text 0"/>
          <p:cNvSpPr/>
          <p:nvPr/>
        </p:nvSpPr>
        <p:spPr>
          <a:xfrm>
            <a:off x="661492" y="519807"/>
            <a:ext cx="7875786" cy="590649"/>
          </a:xfrm>
          <a:prstGeom prst="rect">
            <a:avLst/>
          </a:prstGeom>
          <a:noFill/>
          <a:ln/>
        </p:spPr>
        <p:txBody>
          <a:bodyPr wrap="none" lIns="0" tIns="0" rIns="0" bIns="0" rtlCol="0" anchor="t"/>
          <a:lstStyle/>
          <a:p>
            <a:pPr>
              <a:lnSpc>
                <a:spcPts val="4625"/>
              </a:lnSpc>
            </a:pPr>
            <a:r>
              <a:rPr lang="en-US" sz="3708" b="1" dirty="0">
                <a:solidFill>
                  <a:srgbClr val="000000"/>
                </a:solidFill>
                <a:latin typeface="Inter Bold" pitchFamily="34" charset="0"/>
                <a:ea typeface="Inter Bold" pitchFamily="34" charset="-122"/>
                <a:cs typeface="Inter Bold" pitchFamily="34" charset="-120"/>
              </a:rPr>
              <a:t>Державний устрій та управління</a:t>
            </a:r>
            <a:endParaRPr lang="en-US" sz="3708" dirty="0"/>
          </a:p>
        </p:txBody>
      </p:sp>
      <p:sp>
        <p:nvSpPr>
          <p:cNvPr id="3" name="Text 1"/>
          <p:cNvSpPr/>
          <p:nvPr/>
        </p:nvSpPr>
        <p:spPr>
          <a:xfrm>
            <a:off x="661492" y="1582936"/>
            <a:ext cx="2644279" cy="295275"/>
          </a:xfrm>
          <a:prstGeom prst="rect">
            <a:avLst/>
          </a:prstGeom>
          <a:noFill/>
          <a:ln/>
        </p:spPr>
        <p:txBody>
          <a:bodyPr wrap="none" lIns="0" tIns="0" rIns="0" bIns="0" rtlCol="0" anchor="t"/>
          <a:lstStyle/>
          <a:p>
            <a:pPr>
              <a:lnSpc>
                <a:spcPts val="2292"/>
              </a:lnSpc>
            </a:pPr>
            <a:r>
              <a:rPr lang="en-US" sz="1833" b="1" dirty="0">
                <a:solidFill>
                  <a:srgbClr val="000000"/>
                </a:solidFill>
                <a:latin typeface="Inter Bold" pitchFamily="34" charset="0"/>
                <a:ea typeface="Inter Bold" pitchFamily="34" charset="-122"/>
                <a:cs typeface="Inter Bold" pitchFamily="34" charset="-120"/>
              </a:rPr>
              <a:t>Австрійська монархія</a:t>
            </a:r>
            <a:endParaRPr lang="en-US" sz="1833" dirty="0"/>
          </a:p>
        </p:txBody>
      </p:sp>
      <p:sp>
        <p:nvSpPr>
          <p:cNvPr id="4" name="Text 2"/>
          <p:cNvSpPr/>
          <p:nvPr/>
        </p:nvSpPr>
        <p:spPr>
          <a:xfrm>
            <a:off x="661492" y="2067222"/>
            <a:ext cx="3315097" cy="2116932"/>
          </a:xfrm>
          <a:prstGeom prst="rect">
            <a:avLst/>
          </a:prstGeom>
          <a:noFill/>
          <a:ln/>
        </p:spPr>
        <p:txBody>
          <a:bodyPr wrap="square" lIns="0" tIns="0" rIns="0" bIns="0" rtlCol="0" anchor="t"/>
          <a:lstStyle/>
          <a:p>
            <a:pPr>
              <a:lnSpc>
                <a:spcPts val="2375"/>
              </a:lnSpc>
            </a:pPr>
            <a:r>
              <a:rPr lang="en-US" sz="1458" dirty="0">
                <a:solidFill>
                  <a:srgbClr val="272525"/>
                </a:solidFill>
                <a:latin typeface="Inter" pitchFamily="34" charset="0"/>
                <a:ea typeface="Inter" pitchFamily="34" charset="-122"/>
                <a:cs typeface="Inter" pitchFamily="34" charset="-120"/>
              </a:rPr>
              <a:t>До 1848 р. влада зосереджувалася в руках спадкового імператора. Королівство Галичини і Лодомерії очолював губернатор. У 1775 р. створено становий сейм, який не обмежував абсолютної влади монарха.</a:t>
            </a:r>
            <a:endParaRPr lang="en-US" sz="1458" dirty="0"/>
          </a:p>
        </p:txBody>
      </p:sp>
      <p:sp>
        <p:nvSpPr>
          <p:cNvPr id="5" name="Text 3"/>
          <p:cNvSpPr/>
          <p:nvPr/>
        </p:nvSpPr>
        <p:spPr>
          <a:xfrm>
            <a:off x="661492" y="4354215"/>
            <a:ext cx="3315097" cy="1814513"/>
          </a:xfrm>
          <a:prstGeom prst="rect">
            <a:avLst/>
          </a:prstGeom>
          <a:noFill/>
          <a:ln/>
        </p:spPr>
        <p:txBody>
          <a:bodyPr wrap="square" lIns="0" tIns="0" rIns="0" bIns="0" rtlCol="0" anchor="t"/>
          <a:lstStyle/>
          <a:p>
            <a:pPr>
              <a:lnSpc>
                <a:spcPts val="2375"/>
              </a:lnSpc>
            </a:pPr>
            <a:r>
              <a:rPr lang="en-US" sz="1458" dirty="0">
                <a:solidFill>
                  <a:srgbClr val="272525"/>
                </a:solidFill>
                <a:latin typeface="Inter" pitchFamily="34" charset="0"/>
                <a:ea typeface="Inter" pitchFamily="34" charset="-122"/>
                <a:cs typeface="Inter" pitchFamily="34" charset="-120"/>
              </a:rPr>
              <a:t>Після 1867 р. Австрія отримала двопалатний парламент — рейхсрат. Спільними для монархії були лише міністри військових справ, закордонних справ та фінансів.</a:t>
            </a:r>
            <a:endParaRPr lang="en-US" sz="1458" dirty="0"/>
          </a:p>
        </p:txBody>
      </p:sp>
      <p:pic>
        <p:nvPicPr>
          <p:cNvPr id="6" name="Image 0" descr="preencoded.png"/>
          <p:cNvPicPr>
            <a:picLocks noChangeAspect="1"/>
          </p:cNvPicPr>
          <p:nvPr/>
        </p:nvPicPr>
        <p:blipFill>
          <a:blip r:embed="rId4"/>
          <a:stretch>
            <a:fillRect/>
          </a:stretch>
        </p:blipFill>
        <p:spPr>
          <a:xfrm>
            <a:off x="4444107" y="1606551"/>
            <a:ext cx="3315097" cy="4368899"/>
          </a:xfrm>
          <a:prstGeom prst="rect">
            <a:avLst/>
          </a:prstGeom>
        </p:spPr>
      </p:pic>
      <p:sp>
        <p:nvSpPr>
          <p:cNvPr id="7" name="Text 4"/>
          <p:cNvSpPr/>
          <p:nvPr/>
        </p:nvSpPr>
        <p:spPr>
          <a:xfrm>
            <a:off x="8226723" y="1582936"/>
            <a:ext cx="2612529" cy="295275"/>
          </a:xfrm>
          <a:prstGeom prst="rect">
            <a:avLst/>
          </a:prstGeom>
          <a:noFill/>
          <a:ln/>
        </p:spPr>
        <p:txBody>
          <a:bodyPr wrap="none" lIns="0" tIns="0" rIns="0" bIns="0" rtlCol="0" anchor="t"/>
          <a:lstStyle/>
          <a:p>
            <a:pPr>
              <a:lnSpc>
                <a:spcPts val="2292"/>
              </a:lnSpc>
            </a:pPr>
            <a:r>
              <a:rPr lang="en-US" sz="1833" b="1" dirty="0">
                <a:solidFill>
                  <a:srgbClr val="000000"/>
                </a:solidFill>
                <a:latin typeface="Inter Bold" pitchFamily="34" charset="0"/>
                <a:ea typeface="Inter Bold" pitchFamily="34" charset="-122"/>
                <a:cs typeface="Inter Bold" pitchFamily="34" charset="-120"/>
              </a:rPr>
              <a:t>Угорське королівство</a:t>
            </a:r>
            <a:endParaRPr lang="en-US" sz="1833" dirty="0"/>
          </a:p>
        </p:txBody>
      </p:sp>
      <p:sp>
        <p:nvSpPr>
          <p:cNvPr id="8" name="Text 5"/>
          <p:cNvSpPr/>
          <p:nvPr/>
        </p:nvSpPr>
        <p:spPr>
          <a:xfrm>
            <a:off x="8226722" y="2067223"/>
            <a:ext cx="3315097" cy="1814513"/>
          </a:xfrm>
          <a:prstGeom prst="rect">
            <a:avLst/>
          </a:prstGeom>
          <a:noFill/>
          <a:ln/>
        </p:spPr>
        <p:txBody>
          <a:bodyPr wrap="square" lIns="0" tIns="0" rIns="0" bIns="0" rtlCol="0" anchor="t"/>
          <a:lstStyle/>
          <a:p>
            <a:pPr>
              <a:lnSpc>
                <a:spcPts val="2375"/>
              </a:lnSpc>
            </a:pPr>
            <a:r>
              <a:rPr lang="en-US" sz="1458" dirty="0">
                <a:solidFill>
                  <a:srgbClr val="272525"/>
                </a:solidFill>
                <a:latin typeface="Inter" pitchFamily="34" charset="0"/>
                <a:ea typeface="Inter" pitchFamily="34" charset="-122"/>
                <a:cs typeface="Inter" pitchFamily="34" charset="-120"/>
              </a:rPr>
              <a:t>У 1867 р. Угорщина стала окремим самостійним королівством з власним парламентом, урядом та конституцією. Імператор Франц-Йосиф II був коронований угорською короною.</a:t>
            </a:r>
            <a:endParaRPr lang="en-US" sz="1458" dirty="0"/>
          </a:p>
        </p:txBody>
      </p:sp>
      <p:sp>
        <p:nvSpPr>
          <p:cNvPr id="9" name="Text 6"/>
          <p:cNvSpPr/>
          <p:nvPr/>
        </p:nvSpPr>
        <p:spPr>
          <a:xfrm>
            <a:off x="8226722" y="4051796"/>
            <a:ext cx="3315097" cy="1209675"/>
          </a:xfrm>
          <a:prstGeom prst="rect">
            <a:avLst/>
          </a:prstGeom>
          <a:noFill/>
          <a:ln/>
        </p:spPr>
        <p:txBody>
          <a:bodyPr wrap="square" lIns="0" tIns="0" rIns="0" bIns="0" rtlCol="0" anchor="t"/>
          <a:lstStyle/>
          <a:p>
            <a:pPr>
              <a:lnSpc>
                <a:spcPts val="2375"/>
              </a:lnSpc>
            </a:pPr>
            <a:r>
              <a:rPr lang="en-US" sz="1458" dirty="0">
                <a:solidFill>
                  <a:srgbClr val="272525"/>
                </a:solidFill>
                <a:latin typeface="Inter" pitchFamily="34" charset="0"/>
                <a:ea typeface="Inter" pitchFamily="34" charset="-122"/>
                <a:cs typeface="Inter" pitchFamily="34" charset="-120"/>
              </a:rPr>
              <a:t>Закарпаття, перебуваючи у складі Угорщини, не виділялося в окремий коронний край, а поділялося на жупи та комітати.</a:t>
            </a:r>
            <a:endParaRPr lang="en-US" sz="1458"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a:extLst>
              <a:ext uri="{FF2B5EF4-FFF2-40B4-BE49-F238E27FC236}">
                <a16:creationId xmlns:a16="http://schemas.microsoft.com/office/drawing/2014/main" id="{0EDF2D97-F2BA-4014-AE0D-B06540FBE83E}"/>
              </a:ext>
            </a:extLst>
          </p:cNvPr>
          <p:cNvPicPr>
            <a:picLocks noChangeAspect="1"/>
          </p:cNvPicPr>
          <p:nvPr/>
        </p:nvPicPr>
        <p:blipFill>
          <a:blip r:embed="rId3"/>
          <a:stretch>
            <a:fillRect/>
          </a:stretch>
        </p:blipFill>
        <p:spPr>
          <a:xfrm>
            <a:off x="0" y="-24611"/>
            <a:ext cx="12192000" cy="6882611"/>
          </a:xfrm>
          <a:prstGeom prst="rect">
            <a:avLst/>
          </a:prstGeom>
        </p:spPr>
      </p:pic>
      <p:pic>
        <p:nvPicPr>
          <p:cNvPr id="2" name="Image 0" descr="preencoded.png"/>
          <p:cNvPicPr>
            <a:picLocks noChangeAspect="1"/>
          </p:cNvPicPr>
          <p:nvPr/>
        </p:nvPicPr>
        <p:blipFill>
          <a:blip r:embed="rId4"/>
          <a:stretch>
            <a:fillRect/>
          </a:stretch>
        </p:blipFill>
        <p:spPr>
          <a:xfrm>
            <a:off x="7620000" y="0"/>
            <a:ext cx="4572000" cy="6858000"/>
          </a:xfrm>
          <a:prstGeom prst="rect">
            <a:avLst/>
          </a:prstGeom>
        </p:spPr>
      </p:pic>
      <p:sp>
        <p:nvSpPr>
          <p:cNvPr id="3" name="Text 0"/>
          <p:cNvSpPr/>
          <p:nvPr/>
        </p:nvSpPr>
        <p:spPr>
          <a:xfrm>
            <a:off x="661492" y="739478"/>
            <a:ext cx="5289748" cy="413444"/>
          </a:xfrm>
          <a:prstGeom prst="rect">
            <a:avLst/>
          </a:prstGeom>
          <a:noFill/>
          <a:ln/>
        </p:spPr>
        <p:txBody>
          <a:bodyPr wrap="none" lIns="0" tIns="0" rIns="0" bIns="0" rtlCol="0" anchor="t"/>
          <a:lstStyle/>
          <a:p>
            <a:pPr>
              <a:lnSpc>
                <a:spcPts val="3250"/>
              </a:lnSpc>
            </a:pPr>
            <a:r>
              <a:rPr lang="en-US" sz="2583" b="1" dirty="0">
                <a:solidFill>
                  <a:srgbClr val="000000"/>
                </a:solidFill>
                <a:latin typeface="Inter Bold" pitchFamily="34" charset="0"/>
                <a:ea typeface="Inter Bold" pitchFamily="34" charset="-122"/>
                <a:cs typeface="Inter Bold" pitchFamily="34" charset="-120"/>
              </a:rPr>
              <a:t>Судоустрій та правова система</a:t>
            </a:r>
            <a:endParaRPr lang="en-US" sz="2583" dirty="0"/>
          </a:p>
        </p:txBody>
      </p:sp>
      <p:sp>
        <p:nvSpPr>
          <p:cNvPr id="4" name="Shape 1"/>
          <p:cNvSpPr/>
          <p:nvPr/>
        </p:nvSpPr>
        <p:spPr>
          <a:xfrm>
            <a:off x="661492" y="1351359"/>
            <a:ext cx="6297018" cy="1198463"/>
          </a:xfrm>
          <a:prstGeom prst="roundRect">
            <a:avLst>
              <a:gd name="adj" fmla="val 4637"/>
            </a:avLst>
          </a:prstGeom>
          <a:solidFill>
            <a:srgbClr val="DADBF1"/>
          </a:solidFill>
          <a:ln w="7620">
            <a:solidFill>
              <a:srgbClr val="C0C1D7"/>
            </a:solidFill>
            <a:prstDash val="solid"/>
          </a:ln>
        </p:spPr>
        <p:txBody>
          <a:bodyPr/>
          <a:lstStyle/>
          <a:p>
            <a:endParaRPr lang="uk-UA"/>
          </a:p>
        </p:txBody>
      </p:sp>
      <p:sp>
        <p:nvSpPr>
          <p:cNvPr id="5" name="Text 2"/>
          <p:cNvSpPr/>
          <p:nvPr/>
        </p:nvSpPr>
        <p:spPr>
          <a:xfrm>
            <a:off x="800101" y="1489969"/>
            <a:ext cx="2299394" cy="206673"/>
          </a:xfrm>
          <a:prstGeom prst="rect">
            <a:avLst/>
          </a:prstGeom>
          <a:noFill/>
          <a:ln/>
        </p:spPr>
        <p:txBody>
          <a:bodyPr wrap="none" lIns="0" tIns="0" rIns="0" bIns="0" rtlCol="0" anchor="t"/>
          <a:lstStyle/>
          <a:p>
            <a:pPr>
              <a:lnSpc>
                <a:spcPts val="1625"/>
              </a:lnSpc>
            </a:pPr>
            <a:r>
              <a:rPr lang="en-US" sz="1292" b="1" dirty="0">
                <a:solidFill>
                  <a:srgbClr val="272525"/>
                </a:solidFill>
                <a:latin typeface="Inter Bold" pitchFamily="34" charset="0"/>
                <a:ea typeface="Inter Bold" pitchFamily="34" charset="-122"/>
                <a:cs typeface="Inter Bold" pitchFamily="34" charset="-120"/>
              </a:rPr>
              <a:t>Судова реформа 1848 року</a:t>
            </a:r>
            <a:endParaRPr lang="en-US" sz="1292" dirty="0"/>
          </a:p>
        </p:txBody>
      </p:sp>
      <p:sp>
        <p:nvSpPr>
          <p:cNvPr id="6" name="Text 3"/>
          <p:cNvSpPr/>
          <p:nvPr/>
        </p:nvSpPr>
        <p:spPr>
          <a:xfrm>
            <a:off x="800100" y="1776016"/>
            <a:ext cx="6019800" cy="635198"/>
          </a:xfrm>
          <a:prstGeom prst="rect">
            <a:avLst/>
          </a:prstGeom>
          <a:noFill/>
          <a:ln/>
        </p:spPr>
        <p:txBody>
          <a:bodyPr wrap="square" lIns="0" tIns="0" rIns="0" bIns="0" rtlCol="0" anchor="t"/>
          <a:lstStyle/>
          <a:p>
            <a:pPr>
              <a:lnSpc>
                <a:spcPts val="1667"/>
              </a:lnSpc>
            </a:pPr>
            <a:r>
              <a:rPr lang="en-US" sz="1042" dirty="0">
                <a:solidFill>
                  <a:srgbClr val="272525"/>
                </a:solidFill>
                <a:latin typeface="Inter" pitchFamily="34" charset="0"/>
                <a:ea typeface="Inter" pitchFamily="34" charset="-122"/>
                <a:cs typeface="Inter" pitchFamily="34" charset="-120"/>
              </a:rPr>
              <a:t>Революція 1848 р. започаткувала реформу судової системи, спрямовану на відокремлення суду від адміністрації та ліквідацію станових судів. Завершеного вигляду система набула після Конституції 1867 р.</a:t>
            </a:r>
            <a:endParaRPr lang="en-US" sz="1042" dirty="0"/>
          </a:p>
        </p:txBody>
      </p:sp>
      <p:sp>
        <p:nvSpPr>
          <p:cNvPr id="7" name="Shape 4"/>
          <p:cNvSpPr/>
          <p:nvPr/>
        </p:nvSpPr>
        <p:spPr>
          <a:xfrm>
            <a:off x="661492" y="2682082"/>
            <a:ext cx="6297018" cy="1198463"/>
          </a:xfrm>
          <a:prstGeom prst="roundRect">
            <a:avLst>
              <a:gd name="adj" fmla="val 4637"/>
            </a:avLst>
          </a:prstGeom>
          <a:solidFill>
            <a:srgbClr val="DADBF1"/>
          </a:solidFill>
          <a:ln w="7620">
            <a:solidFill>
              <a:srgbClr val="C0C1D7"/>
            </a:solidFill>
            <a:prstDash val="solid"/>
          </a:ln>
        </p:spPr>
        <p:txBody>
          <a:bodyPr/>
          <a:lstStyle/>
          <a:p>
            <a:endParaRPr lang="uk-UA"/>
          </a:p>
        </p:txBody>
      </p:sp>
      <p:sp>
        <p:nvSpPr>
          <p:cNvPr id="8" name="Text 5"/>
          <p:cNvSpPr/>
          <p:nvPr/>
        </p:nvSpPr>
        <p:spPr>
          <a:xfrm>
            <a:off x="800100" y="2820690"/>
            <a:ext cx="1653878" cy="206673"/>
          </a:xfrm>
          <a:prstGeom prst="rect">
            <a:avLst/>
          </a:prstGeom>
          <a:noFill/>
          <a:ln/>
        </p:spPr>
        <p:txBody>
          <a:bodyPr wrap="none" lIns="0" tIns="0" rIns="0" bIns="0" rtlCol="0" anchor="t"/>
          <a:lstStyle/>
          <a:p>
            <a:pPr>
              <a:lnSpc>
                <a:spcPts val="1625"/>
              </a:lnSpc>
            </a:pPr>
            <a:r>
              <a:rPr lang="en-US" sz="1292" b="1" dirty="0">
                <a:solidFill>
                  <a:srgbClr val="272525"/>
                </a:solidFill>
                <a:latin typeface="Inter Bold" pitchFamily="34" charset="0"/>
                <a:ea typeface="Inter Bold" pitchFamily="34" charset="-122"/>
                <a:cs typeface="Inter Bold" pitchFamily="34" charset="-120"/>
              </a:rPr>
              <a:t>Структура судів</a:t>
            </a:r>
            <a:endParaRPr lang="en-US" sz="1292" dirty="0"/>
          </a:p>
        </p:txBody>
      </p:sp>
      <p:sp>
        <p:nvSpPr>
          <p:cNvPr id="9" name="Text 6"/>
          <p:cNvSpPr/>
          <p:nvPr/>
        </p:nvSpPr>
        <p:spPr>
          <a:xfrm>
            <a:off x="800100" y="3106738"/>
            <a:ext cx="6019800" cy="635198"/>
          </a:xfrm>
          <a:prstGeom prst="rect">
            <a:avLst/>
          </a:prstGeom>
          <a:noFill/>
          <a:ln/>
        </p:spPr>
        <p:txBody>
          <a:bodyPr wrap="square" lIns="0" tIns="0" rIns="0" bIns="0" rtlCol="0" anchor="t"/>
          <a:lstStyle/>
          <a:p>
            <a:pPr>
              <a:lnSpc>
                <a:spcPts val="1667"/>
              </a:lnSpc>
            </a:pPr>
            <a:r>
              <a:rPr lang="en-US" sz="1042" dirty="0">
                <a:solidFill>
                  <a:srgbClr val="272525"/>
                </a:solidFill>
                <a:latin typeface="Inter" pitchFamily="34" charset="0"/>
                <a:ea typeface="Inter" pitchFamily="34" charset="-122"/>
                <a:cs typeface="Inter" pitchFamily="34" charset="-120"/>
              </a:rPr>
              <a:t>Існували повітові, окружні та вищі крайові суди. У Галичині діяли два вищі крайові суди: у Львові (для Східної Галичини) та Кракові (для Західної). Верховний судовий і касаційний трибунал був найвищою інстанцією.</a:t>
            </a:r>
            <a:endParaRPr lang="en-US" sz="1042" dirty="0"/>
          </a:p>
        </p:txBody>
      </p:sp>
      <p:sp>
        <p:nvSpPr>
          <p:cNvPr id="10" name="Shape 7"/>
          <p:cNvSpPr/>
          <p:nvPr/>
        </p:nvSpPr>
        <p:spPr>
          <a:xfrm>
            <a:off x="661492" y="4012804"/>
            <a:ext cx="6297018" cy="986731"/>
          </a:xfrm>
          <a:prstGeom prst="roundRect">
            <a:avLst>
              <a:gd name="adj" fmla="val 5632"/>
            </a:avLst>
          </a:prstGeom>
          <a:solidFill>
            <a:srgbClr val="DADBF1"/>
          </a:solidFill>
          <a:ln w="7620">
            <a:solidFill>
              <a:srgbClr val="C0C1D7"/>
            </a:solidFill>
            <a:prstDash val="solid"/>
          </a:ln>
        </p:spPr>
        <p:txBody>
          <a:bodyPr/>
          <a:lstStyle/>
          <a:p>
            <a:endParaRPr lang="uk-UA"/>
          </a:p>
        </p:txBody>
      </p:sp>
      <p:sp>
        <p:nvSpPr>
          <p:cNvPr id="11" name="Text 8"/>
          <p:cNvSpPr/>
          <p:nvPr/>
        </p:nvSpPr>
        <p:spPr>
          <a:xfrm>
            <a:off x="800100" y="4151412"/>
            <a:ext cx="2355057" cy="206673"/>
          </a:xfrm>
          <a:prstGeom prst="rect">
            <a:avLst/>
          </a:prstGeom>
          <a:noFill/>
          <a:ln/>
        </p:spPr>
        <p:txBody>
          <a:bodyPr wrap="none" lIns="0" tIns="0" rIns="0" bIns="0" rtlCol="0" anchor="t"/>
          <a:lstStyle/>
          <a:p>
            <a:pPr>
              <a:lnSpc>
                <a:spcPts val="1625"/>
              </a:lnSpc>
            </a:pPr>
            <a:r>
              <a:rPr lang="en-US" sz="1292" b="1" dirty="0">
                <a:solidFill>
                  <a:srgbClr val="272525"/>
                </a:solidFill>
                <a:latin typeface="Inter Bold" pitchFamily="34" charset="0"/>
                <a:ea typeface="Inter Bold" pitchFamily="34" charset="-122"/>
                <a:cs typeface="Inter Bold" pitchFamily="34" charset="-120"/>
              </a:rPr>
              <a:t>Прокуратура та адвокатура</a:t>
            </a:r>
            <a:endParaRPr lang="en-US" sz="1292" dirty="0"/>
          </a:p>
        </p:txBody>
      </p:sp>
      <p:sp>
        <p:nvSpPr>
          <p:cNvPr id="12" name="Text 9"/>
          <p:cNvSpPr/>
          <p:nvPr/>
        </p:nvSpPr>
        <p:spPr>
          <a:xfrm>
            <a:off x="800100" y="4437460"/>
            <a:ext cx="6019800" cy="423466"/>
          </a:xfrm>
          <a:prstGeom prst="rect">
            <a:avLst/>
          </a:prstGeom>
          <a:noFill/>
          <a:ln/>
        </p:spPr>
        <p:txBody>
          <a:bodyPr wrap="square" lIns="0" tIns="0" rIns="0" bIns="0" rtlCol="0" anchor="t"/>
          <a:lstStyle/>
          <a:p>
            <a:pPr>
              <a:lnSpc>
                <a:spcPts val="1667"/>
              </a:lnSpc>
            </a:pPr>
            <a:r>
              <a:rPr lang="en-US" sz="1042" dirty="0">
                <a:solidFill>
                  <a:srgbClr val="272525"/>
                </a:solidFill>
                <a:latin typeface="Inter" pitchFamily="34" charset="0"/>
                <a:ea typeface="Inter" pitchFamily="34" charset="-122"/>
                <a:cs typeface="Inter" pitchFamily="34" charset="-120"/>
              </a:rPr>
              <a:t>З 1849 р. запроваджено посади державних прокурорів. Адвокатура з'явилася у 1781 р., а з 1868 р. діяло постійне положення про адвокатуру. Вимоги до адвокатів були високими.</a:t>
            </a:r>
            <a:endParaRPr lang="en-US" sz="1042" dirty="0"/>
          </a:p>
        </p:txBody>
      </p:sp>
      <p:sp>
        <p:nvSpPr>
          <p:cNvPr id="13" name="Shape 10"/>
          <p:cNvSpPr/>
          <p:nvPr/>
        </p:nvSpPr>
        <p:spPr>
          <a:xfrm>
            <a:off x="661492" y="5131793"/>
            <a:ext cx="6297018" cy="986731"/>
          </a:xfrm>
          <a:prstGeom prst="roundRect">
            <a:avLst>
              <a:gd name="adj" fmla="val 5632"/>
            </a:avLst>
          </a:prstGeom>
          <a:solidFill>
            <a:srgbClr val="DADBF1"/>
          </a:solidFill>
          <a:ln w="7620">
            <a:solidFill>
              <a:srgbClr val="C0C1D7"/>
            </a:solidFill>
            <a:prstDash val="solid"/>
          </a:ln>
        </p:spPr>
        <p:txBody>
          <a:bodyPr/>
          <a:lstStyle/>
          <a:p>
            <a:endParaRPr lang="uk-UA"/>
          </a:p>
        </p:txBody>
      </p:sp>
      <p:sp>
        <p:nvSpPr>
          <p:cNvPr id="14" name="Text 11"/>
          <p:cNvSpPr/>
          <p:nvPr/>
        </p:nvSpPr>
        <p:spPr>
          <a:xfrm>
            <a:off x="800100" y="5270401"/>
            <a:ext cx="1653878" cy="206673"/>
          </a:xfrm>
          <a:prstGeom prst="rect">
            <a:avLst/>
          </a:prstGeom>
          <a:noFill/>
          <a:ln/>
        </p:spPr>
        <p:txBody>
          <a:bodyPr wrap="none" lIns="0" tIns="0" rIns="0" bIns="0" rtlCol="0" anchor="t"/>
          <a:lstStyle/>
          <a:p>
            <a:pPr>
              <a:lnSpc>
                <a:spcPts val="1625"/>
              </a:lnSpc>
            </a:pPr>
            <a:r>
              <a:rPr lang="en-US" sz="1292" b="1" dirty="0">
                <a:solidFill>
                  <a:srgbClr val="272525"/>
                </a:solidFill>
                <a:latin typeface="Inter Bold" pitchFamily="34" charset="0"/>
                <a:ea typeface="Inter Bold" pitchFamily="34" charset="-122"/>
                <a:cs typeface="Inter Bold" pitchFamily="34" charset="-120"/>
              </a:rPr>
              <a:t>Мовна політика</a:t>
            </a:r>
            <a:endParaRPr lang="en-US" sz="1292" dirty="0"/>
          </a:p>
        </p:txBody>
      </p:sp>
      <p:sp>
        <p:nvSpPr>
          <p:cNvPr id="15" name="Text 12"/>
          <p:cNvSpPr/>
          <p:nvPr/>
        </p:nvSpPr>
        <p:spPr>
          <a:xfrm>
            <a:off x="800100" y="5556449"/>
            <a:ext cx="6019800" cy="423466"/>
          </a:xfrm>
          <a:prstGeom prst="rect">
            <a:avLst/>
          </a:prstGeom>
          <a:noFill/>
          <a:ln/>
        </p:spPr>
        <p:txBody>
          <a:bodyPr wrap="square" lIns="0" tIns="0" rIns="0" bIns="0" rtlCol="0" anchor="t"/>
          <a:lstStyle/>
          <a:p>
            <a:pPr>
              <a:lnSpc>
                <a:spcPts val="1667"/>
              </a:lnSpc>
            </a:pPr>
            <a:r>
              <a:rPr lang="en-US" sz="1042" dirty="0">
                <a:solidFill>
                  <a:srgbClr val="272525"/>
                </a:solidFill>
                <a:latin typeface="Inter" pitchFamily="34" charset="0"/>
                <a:ea typeface="Inter" pitchFamily="34" charset="-122"/>
                <a:cs typeface="Inter" pitchFamily="34" charset="-120"/>
              </a:rPr>
              <a:t>З 1869 р. офіційною мовою в судах і прокуратурі була польська, незважаючи на формальне визнання рівноправності всіх мов Конституцією 1867 р.</a:t>
            </a:r>
            <a:endParaRPr lang="en-US" sz="1042"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a:extLst>
              <a:ext uri="{FF2B5EF4-FFF2-40B4-BE49-F238E27FC236}">
                <a16:creationId xmlns:a16="http://schemas.microsoft.com/office/drawing/2014/main" id="{110AF672-F300-4566-9A86-925FCE1EC5EA}"/>
              </a:ext>
            </a:extLst>
          </p:cNvPr>
          <p:cNvPicPr>
            <a:picLocks noChangeAspect="1"/>
          </p:cNvPicPr>
          <p:nvPr/>
        </p:nvPicPr>
        <p:blipFill>
          <a:blip r:embed="rId3"/>
          <a:stretch>
            <a:fillRect/>
          </a:stretch>
        </p:blipFill>
        <p:spPr>
          <a:xfrm>
            <a:off x="0" y="-24611"/>
            <a:ext cx="12192000" cy="6882611"/>
          </a:xfrm>
          <a:prstGeom prst="rect">
            <a:avLst/>
          </a:prstGeom>
        </p:spPr>
      </p:pic>
      <p:sp>
        <p:nvSpPr>
          <p:cNvPr id="2" name="Text 0"/>
          <p:cNvSpPr/>
          <p:nvPr/>
        </p:nvSpPr>
        <p:spPr>
          <a:xfrm>
            <a:off x="661492" y="1104305"/>
            <a:ext cx="5292428" cy="383977"/>
          </a:xfrm>
          <a:prstGeom prst="rect">
            <a:avLst/>
          </a:prstGeom>
          <a:noFill/>
          <a:ln/>
        </p:spPr>
        <p:txBody>
          <a:bodyPr wrap="none" lIns="0" tIns="0" rIns="0" bIns="0" rtlCol="0" anchor="t"/>
          <a:lstStyle/>
          <a:p>
            <a:pPr>
              <a:lnSpc>
                <a:spcPts val="3000"/>
              </a:lnSpc>
            </a:pPr>
            <a:r>
              <a:rPr lang="en-US" sz="2417" b="1" dirty="0">
                <a:solidFill>
                  <a:srgbClr val="000000"/>
                </a:solidFill>
                <a:latin typeface="Inter Bold" pitchFamily="34" charset="0"/>
                <a:ea typeface="Inter Bold" pitchFamily="34" charset="-122"/>
                <a:cs typeface="Inter Bold" pitchFamily="34" charset="-120"/>
              </a:rPr>
              <a:t>Суспільний лад та джерела права</a:t>
            </a:r>
            <a:endParaRPr lang="en-US" sz="2417" dirty="0"/>
          </a:p>
        </p:txBody>
      </p:sp>
      <p:pic>
        <p:nvPicPr>
          <p:cNvPr id="3" name="Image 0" descr="preencoded.png"/>
          <p:cNvPicPr>
            <a:picLocks noChangeAspect="1"/>
          </p:cNvPicPr>
          <p:nvPr/>
        </p:nvPicPr>
        <p:blipFill>
          <a:blip r:embed="rId4"/>
          <a:stretch>
            <a:fillRect/>
          </a:stretch>
        </p:blipFill>
        <p:spPr>
          <a:xfrm>
            <a:off x="661492" y="1733947"/>
            <a:ext cx="614263" cy="737096"/>
          </a:xfrm>
          <a:prstGeom prst="rect">
            <a:avLst/>
          </a:prstGeom>
        </p:spPr>
      </p:pic>
      <p:sp>
        <p:nvSpPr>
          <p:cNvPr id="4" name="Text 1"/>
          <p:cNvSpPr/>
          <p:nvPr/>
        </p:nvSpPr>
        <p:spPr>
          <a:xfrm>
            <a:off x="1460004" y="1856780"/>
            <a:ext cx="1535807" cy="191988"/>
          </a:xfrm>
          <a:prstGeom prst="rect">
            <a:avLst/>
          </a:prstGeom>
          <a:noFill/>
          <a:ln/>
        </p:spPr>
        <p:txBody>
          <a:bodyPr wrap="none" lIns="0" tIns="0" rIns="0" bIns="0" rtlCol="0" anchor="t"/>
          <a:lstStyle/>
          <a:p>
            <a:pPr>
              <a:lnSpc>
                <a:spcPts val="1500"/>
              </a:lnSpc>
            </a:pPr>
            <a:r>
              <a:rPr lang="en-US" sz="1208" b="1" dirty="0">
                <a:solidFill>
                  <a:srgbClr val="272525"/>
                </a:solidFill>
                <a:latin typeface="Inter Bold" pitchFamily="34" charset="0"/>
                <a:ea typeface="Inter Bold" pitchFamily="34" charset="-122"/>
                <a:cs typeface="Inter Bold" pitchFamily="34" charset="-120"/>
              </a:rPr>
              <a:t>Суспільна ієрархія</a:t>
            </a:r>
            <a:endParaRPr lang="en-US" sz="1208" dirty="0"/>
          </a:p>
        </p:txBody>
      </p:sp>
      <p:sp>
        <p:nvSpPr>
          <p:cNvPr id="5" name="Text 2"/>
          <p:cNvSpPr/>
          <p:nvPr/>
        </p:nvSpPr>
        <p:spPr>
          <a:xfrm>
            <a:off x="1460004" y="2122389"/>
            <a:ext cx="10070505" cy="196453"/>
          </a:xfrm>
          <a:prstGeom prst="rect">
            <a:avLst/>
          </a:prstGeom>
          <a:noFill/>
          <a:ln/>
        </p:spPr>
        <p:txBody>
          <a:bodyPr wrap="none" lIns="0" tIns="0" rIns="0" bIns="0" rtlCol="0" anchor="t"/>
          <a:lstStyle/>
          <a:p>
            <a:pPr>
              <a:lnSpc>
                <a:spcPts val="1542"/>
              </a:lnSpc>
            </a:pPr>
            <a:r>
              <a:rPr lang="en-US" sz="958" dirty="0">
                <a:solidFill>
                  <a:srgbClr val="272525"/>
                </a:solidFill>
                <a:latin typeface="Inter" pitchFamily="34" charset="0"/>
                <a:ea typeface="Inter" pitchFamily="34" charset="-122"/>
                <a:cs typeface="Inter" pitchFamily="34" charset="-120"/>
              </a:rPr>
              <a:t>На найвищому щаблі перебували поміщики, великі торгівці, духівництво. Дискримінація некатолицьких конфесій була скасована у 1781 р.</a:t>
            </a:r>
            <a:endParaRPr lang="en-US" sz="958" dirty="0"/>
          </a:p>
        </p:txBody>
      </p:sp>
      <p:pic>
        <p:nvPicPr>
          <p:cNvPr id="6" name="Image 1" descr="preencoded.png"/>
          <p:cNvPicPr>
            <a:picLocks noChangeAspect="1"/>
          </p:cNvPicPr>
          <p:nvPr/>
        </p:nvPicPr>
        <p:blipFill>
          <a:blip r:embed="rId5"/>
          <a:stretch>
            <a:fillRect/>
          </a:stretch>
        </p:blipFill>
        <p:spPr>
          <a:xfrm>
            <a:off x="661492" y="2471044"/>
            <a:ext cx="614263" cy="737096"/>
          </a:xfrm>
          <a:prstGeom prst="rect">
            <a:avLst/>
          </a:prstGeom>
        </p:spPr>
      </p:pic>
      <p:sp>
        <p:nvSpPr>
          <p:cNvPr id="7" name="Text 3"/>
          <p:cNvSpPr/>
          <p:nvPr/>
        </p:nvSpPr>
        <p:spPr>
          <a:xfrm>
            <a:off x="1460005" y="2593876"/>
            <a:ext cx="2722761" cy="191988"/>
          </a:xfrm>
          <a:prstGeom prst="rect">
            <a:avLst/>
          </a:prstGeom>
          <a:noFill/>
          <a:ln/>
        </p:spPr>
        <p:txBody>
          <a:bodyPr wrap="none" lIns="0" tIns="0" rIns="0" bIns="0" rtlCol="0" anchor="t"/>
          <a:lstStyle/>
          <a:p>
            <a:pPr>
              <a:lnSpc>
                <a:spcPts val="1500"/>
              </a:lnSpc>
            </a:pPr>
            <a:r>
              <a:rPr lang="en-US" sz="1208" b="1" dirty="0">
                <a:solidFill>
                  <a:srgbClr val="272525"/>
                </a:solidFill>
                <a:latin typeface="Inter Bold" pitchFamily="34" charset="0"/>
                <a:ea typeface="Inter Bold" pitchFamily="34" charset="-122"/>
                <a:cs typeface="Inter Bold" pitchFamily="34" charset="-120"/>
              </a:rPr>
              <a:t>Покращення становища селянства</a:t>
            </a:r>
            <a:endParaRPr lang="en-US" sz="1208" dirty="0"/>
          </a:p>
        </p:txBody>
      </p:sp>
      <p:sp>
        <p:nvSpPr>
          <p:cNvPr id="8" name="Text 4"/>
          <p:cNvSpPr/>
          <p:nvPr/>
        </p:nvSpPr>
        <p:spPr>
          <a:xfrm>
            <a:off x="1460004" y="2859484"/>
            <a:ext cx="10070505" cy="196453"/>
          </a:xfrm>
          <a:prstGeom prst="rect">
            <a:avLst/>
          </a:prstGeom>
          <a:noFill/>
          <a:ln/>
        </p:spPr>
        <p:txBody>
          <a:bodyPr wrap="none" lIns="0" tIns="0" rIns="0" bIns="0" rtlCol="0" anchor="t"/>
          <a:lstStyle/>
          <a:p>
            <a:pPr>
              <a:lnSpc>
                <a:spcPts val="1542"/>
              </a:lnSpc>
            </a:pPr>
            <a:r>
              <a:rPr lang="en-US" sz="958" dirty="0">
                <a:solidFill>
                  <a:srgbClr val="272525"/>
                </a:solidFill>
                <a:latin typeface="Inter" pitchFamily="34" charset="0"/>
                <a:ea typeface="Inter" pitchFamily="34" charset="-122"/>
                <a:cs typeface="Inter" pitchFamily="34" charset="-120"/>
              </a:rPr>
              <a:t>Цісар Йосиф II видав патенти (1782, 1786 рр.), що надавали селянам певні права та обмежували панщину. Проте після його смерті поміщики посилили гніт.</a:t>
            </a:r>
            <a:endParaRPr lang="en-US" sz="958" dirty="0"/>
          </a:p>
        </p:txBody>
      </p:sp>
      <p:pic>
        <p:nvPicPr>
          <p:cNvPr id="9" name="Image 2" descr="preencoded.png"/>
          <p:cNvPicPr>
            <a:picLocks noChangeAspect="1"/>
          </p:cNvPicPr>
          <p:nvPr/>
        </p:nvPicPr>
        <p:blipFill>
          <a:blip r:embed="rId6"/>
          <a:stretch>
            <a:fillRect/>
          </a:stretch>
        </p:blipFill>
        <p:spPr>
          <a:xfrm>
            <a:off x="661492" y="3208140"/>
            <a:ext cx="614263" cy="737096"/>
          </a:xfrm>
          <a:prstGeom prst="rect">
            <a:avLst/>
          </a:prstGeom>
        </p:spPr>
      </p:pic>
      <p:sp>
        <p:nvSpPr>
          <p:cNvPr id="10" name="Text 5"/>
          <p:cNvSpPr/>
          <p:nvPr/>
        </p:nvSpPr>
        <p:spPr>
          <a:xfrm>
            <a:off x="1460004" y="3330972"/>
            <a:ext cx="2218730" cy="191988"/>
          </a:xfrm>
          <a:prstGeom prst="rect">
            <a:avLst/>
          </a:prstGeom>
          <a:noFill/>
          <a:ln/>
        </p:spPr>
        <p:txBody>
          <a:bodyPr wrap="none" lIns="0" tIns="0" rIns="0" bIns="0" rtlCol="0" anchor="t"/>
          <a:lstStyle/>
          <a:p>
            <a:pPr>
              <a:lnSpc>
                <a:spcPts val="1500"/>
              </a:lnSpc>
            </a:pPr>
            <a:r>
              <a:rPr lang="en-US" sz="1208" b="1" dirty="0">
                <a:solidFill>
                  <a:srgbClr val="272525"/>
                </a:solidFill>
                <a:latin typeface="Inter Bold" pitchFamily="34" charset="0"/>
                <a:ea typeface="Inter Bold" pitchFamily="34" charset="-122"/>
                <a:cs typeface="Inter Bold" pitchFamily="34" charset="-120"/>
              </a:rPr>
              <a:t>Аграрна реформа 1848 року</a:t>
            </a:r>
            <a:endParaRPr lang="en-US" sz="1208" dirty="0"/>
          </a:p>
        </p:txBody>
      </p:sp>
      <p:sp>
        <p:nvSpPr>
          <p:cNvPr id="11" name="Text 6"/>
          <p:cNvSpPr/>
          <p:nvPr/>
        </p:nvSpPr>
        <p:spPr>
          <a:xfrm>
            <a:off x="1460004" y="3596581"/>
            <a:ext cx="10070505" cy="196453"/>
          </a:xfrm>
          <a:prstGeom prst="rect">
            <a:avLst/>
          </a:prstGeom>
          <a:noFill/>
          <a:ln/>
        </p:spPr>
        <p:txBody>
          <a:bodyPr wrap="none" lIns="0" tIns="0" rIns="0" bIns="0" rtlCol="0" anchor="t"/>
          <a:lstStyle/>
          <a:p>
            <a:pPr>
              <a:lnSpc>
                <a:spcPts val="1542"/>
              </a:lnSpc>
            </a:pPr>
            <a:r>
              <a:rPr lang="en-US" sz="958" dirty="0">
                <a:solidFill>
                  <a:srgbClr val="272525"/>
                </a:solidFill>
                <a:latin typeface="Inter" pitchFamily="34" charset="0"/>
                <a:ea typeface="Inter" pitchFamily="34" charset="-122"/>
                <a:cs typeface="Inter" pitchFamily="34" charset="-120"/>
              </a:rPr>
              <a:t>Скасовано кріпосне право, селяни отримали земельну власність, але змушені були сплатити вартість повинностей. Значна частина земель перейшла до поміщиків.</a:t>
            </a:r>
            <a:endParaRPr lang="en-US" sz="958" dirty="0"/>
          </a:p>
        </p:txBody>
      </p:sp>
      <p:pic>
        <p:nvPicPr>
          <p:cNvPr id="12" name="Image 3" descr="preencoded.png"/>
          <p:cNvPicPr>
            <a:picLocks noChangeAspect="1"/>
          </p:cNvPicPr>
          <p:nvPr/>
        </p:nvPicPr>
        <p:blipFill>
          <a:blip r:embed="rId7"/>
          <a:stretch>
            <a:fillRect/>
          </a:stretch>
        </p:blipFill>
        <p:spPr>
          <a:xfrm>
            <a:off x="661492" y="3945235"/>
            <a:ext cx="614263" cy="904181"/>
          </a:xfrm>
          <a:prstGeom prst="rect">
            <a:avLst/>
          </a:prstGeom>
        </p:spPr>
      </p:pic>
      <p:sp>
        <p:nvSpPr>
          <p:cNvPr id="13" name="Text 7"/>
          <p:cNvSpPr/>
          <p:nvPr/>
        </p:nvSpPr>
        <p:spPr>
          <a:xfrm>
            <a:off x="1460004" y="4068069"/>
            <a:ext cx="1535807" cy="191988"/>
          </a:xfrm>
          <a:prstGeom prst="rect">
            <a:avLst/>
          </a:prstGeom>
          <a:noFill/>
          <a:ln/>
        </p:spPr>
        <p:txBody>
          <a:bodyPr wrap="none" lIns="0" tIns="0" rIns="0" bIns="0" rtlCol="0" anchor="t"/>
          <a:lstStyle/>
          <a:p>
            <a:pPr>
              <a:lnSpc>
                <a:spcPts val="1500"/>
              </a:lnSpc>
            </a:pPr>
            <a:r>
              <a:rPr lang="en-US" sz="1208" b="1" dirty="0">
                <a:solidFill>
                  <a:srgbClr val="272525"/>
                </a:solidFill>
                <a:latin typeface="Inter Bold" pitchFamily="34" charset="0"/>
                <a:ea typeface="Inter Bold" pitchFamily="34" charset="-122"/>
                <a:cs typeface="Inter Bold" pitchFamily="34" charset="-120"/>
              </a:rPr>
              <a:t>Формування права</a:t>
            </a:r>
            <a:endParaRPr lang="en-US" sz="1208" dirty="0"/>
          </a:p>
        </p:txBody>
      </p:sp>
      <p:sp>
        <p:nvSpPr>
          <p:cNvPr id="14" name="Text 8"/>
          <p:cNvSpPr/>
          <p:nvPr/>
        </p:nvSpPr>
        <p:spPr>
          <a:xfrm>
            <a:off x="1460004" y="4333677"/>
            <a:ext cx="10070505" cy="392907"/>
          </a:xfrm>
          <a:prstGeom prst="rect">
            <a:avLst/>
          </a:prstGeom>
          <a:noFill/>
          <a:ln/>
        </p:spPr>
        <p:txBody>
          <a:bodyPr wrap="square" lIns="0" tIns="0" rIns="0" bIns="0" rtlCol="0" anchor="t"/>
          <a:lstStyle/>
          <a:p>
            <a:pPr>
              <a:lnSpc>
                <a:spcPts val="1542"/>
              </a:lnSpc>
            </a:pPr>
            <a:r>
              <a:rPr lang="en-US" sz="958" dirty="0">
                <a:solidFill>
                  <a:srgbClr val="272525"/>
                </a:solidFill>
                <a:latin typeface="Inter" pitchFamily="34" charset="0"/>
                <a:ea typeface="Inter" pitchFamily="34" charset="-122"/>
                <a:cs typeface="Inter" pitchFamily="34" charset="-120"/>
              </a:rPr>
              <a:t>Австрійська правова система стала панівною на західноукраїнських землях на початку XIX ст. Галицька Конституція 1791 р. відіграла важливу роль у національному відродженні.</a:t>
            </a:r>
            <a:endParaRPr lang="en-US" sz="958" dirty="0"/>
          </a:p>
        </p:txBody>
      </p:sp>
      <p:pic>
        <p:nvPicPr>
          <p:cNvPr id="15" name="Image 4" descr="preencoded.png"/>
          <p:cNvPicPr>
            <a:picLocks noChangeAspect="1"/>
          </p:cNvPicPr>
          <p:nvPr/>
        </p:nvPicPr>
        <p:blipFill>
          <a:blip r:embed="rId8"/>
          <a:stretch>
            <a:fillRect/>
          </a:stretch>
        </p:blipFill>
        <p:spPr>
          <a:xfrm>
            <a:off x="661492" y="4849416"/>
            <a:ext cx="614263" cy="904181"/>
          </a:xfrm>
          <a:prstGeom prst="rect">
            <a:avLst/>
          </a:prstGeom>
        </p:spPr>
      </p:pic>
      <p:sp>
        <p:nvSpPr>
          <p:cNvPr id="16" name="Text 9"/>
          <p:cNvSpPr/>
          <p:nvPr/>
        </p:nvSpPr>
        <p:spPr>
          <a:xfrm>
            <a:off x="1460004" y="4972249"/>
            <a:ext cx="1535807" cy="191988"/>
          </a:xfrm>
          <a:prstGeom prst="rect">
            <a:avLst/>
          </a:prstGeom>
          <a:noFill/>
          <a:ln/>
        </p:spPr>
        <p:txBody>
          <a:bodyPr wrap="none" lIns="0" tIns="0" rIns="0" bIns="0" rtlCol="0" anchor="t"/>
          <a:lstStyle/>
          <a:p>
            <a:pPr>
              <a:lnSpc>
                <a:spcPts val="1500"/>
              </a:lnSpc>
            </a:pPr>
            <a:r>
              <a:rPr lang="en-US" sz="1208" b="1" dirty="0">
                <a:solidFill>
                  <a:srgbClr val="272525"/>
                </a:solidFill>
                <a:latin typeface="Inter Bold" pitchFamily="34" charset="0"/>
                <a:ea typeface="Inter Bold" pitchFamily="34" charset="-122"/>
                <a:cs typeface="Inter Bold" pitchFamily="34" charset="-120"/>
              </a:rPr>
              <a:t>Кодифікація права</a:t>
            </a:r>
            <a:endParaRPr lang="en-US" sz="1208" dirty="0"/>
          </a:p>
        </p:txBody>
      </p:sp>
      <p:sp>
        <p:nvSpPr>
          <p:cNvPr id="17" name="Text 10"/>
          <p:cNvSpPr/>
          <p:nvPr/>
        </p:nvSpPr>
        <p:spPr>
          <a:xfrm>
            <a:off x="1460004" y="5237857"/>
            <a:ext cx="10070505" cy="392907"/>
          </a:xfrm>
          <a:prstGeom prst="rect">
            <a:avLst/>
          </a:prstGeom>
          <a:noFill/>
          <a:ln/>
        </p:spPr>
        <p:txBody>
          <a:bodyPr wrap="square" lIns="0" tIns="0" rIns="0" bIns="0" rtlCol="0" anchor="t"/>
          <a:lstStyle/>
          <a:p>
            <a:pPr>
              <a:lnSpc>
                <a:spcPts val="1542"/>
              </a:lnSpc>
            </a:pPr>
            <a:r>
              <a:rPr lang="en-US" sz="958" dirty="0">
                <a:solidFill>
                  <a:srgbClr val="272525"/>
                </a:solidFill>
                <a:latin typeface="Inter" pitchFamily="34" charset="0"/>
                <a:ea typeface="Inter" pitchFamily="34" charset="-122"/>
                <a:cs typeface="Inter" pitchFamily="34" charset="-120"/>
              </a:rPr>
              <a:t>Цивільний кодекс (Йосифінська книга законів) забороняв звичаєве право. Нові цивільно-процесуальні та кримінальні кодекси (Терезіана, Йосифіна, Францишкана) впроваджували буржуазно-демократичні принципи судочинства.</a:t>
            </a:r>
            <a:endParaRPr lang="en-US" sz="958"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15692EB7-14F4-4161-8D9A-52984ED04EFA}"/>
              </a:ext>
            </a:extLst>
          </p:cNvPr>
          <p:cNvPicPr>
            <a:picLocks noChangeAspect="1"/>
          </p:cNvPicPr>
          <p:nvPr/>
        </p:nvPicPr>
        <p:blipFill>
          <a:blip r:embed="rId3"/>
          <a:stretch>
            <a:fillRect/>
          </a:stretch>
        </p:blipFill>
        <p:spPr>
          <a:xfrm>
            <a:off x="0" y="-20509"/>
            <a:ext cx="12606553" cy="7116634"/>
          </a:xfrm>
          <a:prstGeom prst="rect">
            <a:avLst/>
          </a:prstGeom>
        </p:spPr>
      </p:pic>
      <p:pic>
        <p:nvPicPr>
          <p:cNvPr id="2" name="Image 0" descr="preencoded.png"/>
          <p:cNvPicPr>
            <a:picLocks noChangeAspect="1"/>
          </p:cNvPicPr>
          <p:nvPr/>
        </p:nvPicPr>
        <p:blipFill>
          <a:blip r:embed="rId4"/>
          <a:stretch>
            <a:fillRect/>
          </a:stretch>
        </p:blipFill>
        <p:spPr>
          <a:xfrm>
            <a:off x="0" y="0"/>
            <a:ext cx="4572000" cy="6858000"/>
          </a:xfrm>
          <a:prstGeom prst="rect">
            <a:avLst/>
          </a:prstGeom>
        </p:spPr>
      </p:pic>
      <p:sp>
        <p:nvSpPr>
          <p:cNvPr id="3" name="Text 0"/>
          <p:cNvSpPr/>
          <p:nvPr/>
        </p:nvSpPr>
        <p:spPr>
          <a:xfrm>
            <a:off x="5233492" y="1051918"/>
            <a:ext cx="6297018" cy="2244725"/>
          </a:xfrm>
          <a:prstGeom prst="rect">
            <a:avLst/>
          </a:prstGeom>
          <a:noFill/>
          <a:ln/>
        </p:spPr>
        <p:txBody>
          <a:bodyPr wrap="square" lIns="0" tIns="0" rIns="0" bIns="0" rtlCol="0" anchor="t"/>
          <a:lstStyle/>
          <a:p>
            <a:pPr>
              <a:lnSpc>
                <a:spcPts val="4416"/>
              </a:lnSpc>
            </a:pPr>
            <a:r>
              <a:rPr lang="en-US" sz="3500" b="1" dirty="0">
                <a:solidFill>
                  <a:srgbClr val="000000"/>
                </a:solidFill>
                <a:latin typeface="Inter Bold" pitchFamily="34" charset="0"/>
                <a:ea typeface="Inter Bold" pitchFamily="34" charset="-122"/>
                <a:cs typeface="Inter Bold" pitchFamily="34" charset="-120"/>
              </a:rPr>
              <a:t>Суспільно-політичний лад і право України у </a:t>
            </a:r>
            <a:r>
              <a:rPr lang="en-US" sz="3500" b="1" dirty="0" err="1">
                <a:solidFill>
                  <a:srgbClr val="000000"/>
                </a:solidFill>
                <a:latin typeface="Inter Bold" pitchFamily="34" charset="0"/>
                <a:ea typeface="Inter Bold" pitchFamily="34" charset="-122"/>
                <a:cs typeface="Inter Bold" pitchFamily="34" charset="-120"/>
              </a:rPr>
              <a:t>складі</a:t>
            </a:r>
            <a:r>
              <a:rPr lang="en-US" sz="3500" b="1" dirty="0">
                <a:solidFill>
                  <a:srgbClr val="000000"/>
                </a:solidFill>
                <a:latin typeface="Inter Bold" pitchFamily="34" charset="0"/>
                <a:ea typeface="Inter Bold" pitchFamily="34" charset="-122"/>
                <a:cs typeface="Inter Bold" pitchFamily="34" charset="-120"/>
              </a:rPr>
              <a:t> </a:t>
            </a:r>
            <a:r>
              <a:rPr lang="uk-UA" sz="3500" b="1" dirty="0" err="1">
                <a:solidFill>
                  <a:srgbClr val="000000"/>
                </a:solidFill>
                <a:latin typeface="Inter Bold" pitchFamily="34" charset="0"/>
                <a:ea typeface="Inter Bold" pitchFamily="34" charset="-122"/>
                <a:cs typeface="Inter Bold" pitchFamily="34" charset="-120"/>
              </a:rPr>
              <a:t>руснявої</a:t>
            </a:r>
            <a:r>
              <a:rPr lang="uk-UA" sz="3500" b="1" dirty="0">
                <a:solidFill>
                  <a:srgbClr val="000000"/>
                </a:solidFill>
                <a:latin typeface="Inter Bold" pitchFamily="34" charset="0"/>
                <a:ea typeface="Inter Bold" pitchFamily="34" charset="-122"/>
                <a:cs typeface="Inter Bold" pitchFamily="34" charset="-120"/>
              </a:rPr>
              <a:t> </a:t>
            </a:r>
            <a:r>
              <a:rPr lang="en-US" sz="3500" b="1" dirty="0" err="1">
                <a:solidFill>
                  <a:srgbClr val="000000"/>
                </a:solidFill>
                <a:latin typeface="Inter Bold" pitchFamily="34" charset="0"/>
                <a:ea typeface="Inter Bold" pitchFamily="34" charset="-122"/>
                <a:cs typeface="Inter Bold" pitchFamily="34" charset="-120"/>
              </a:rPr>
              <a:t>імперії</a:t>
            </a:r>
            <a:r>
              <a:rPr lang="en-US" sz="3500" b="1" dirty="0">
                <a:solidFill>
                  <a:srgbClr val="000000"/>
                </a:solidFill>
                <a:latin typeface="Inter Bold" pitchFamily="34" charset="0"/>
                <a:ea typeface="Inter Bold" pitchFamily="34" charset="-122"/>
                <a:cs typeface="Inter Bold" pitchFamily="34" charset="-120"/>
              </a:rPr>
              <a:t> (кінець XVIII - початок XX ст.)</a:t>
            </a:r>
            <a:endParaRPr lang="en-US" sz="3500" dirty="0"/>
          </a:p>
        </p:txBody>
      </p:sp>
      <p:sp>
        <p:nvSpPr>
          <p:cNvPr id="4" name="Text 1"/>
          <p:cNvSpPr/>
          <p:nvPr/>
        </p:nvSpPr>
        <p:spPr>
          <a:xfrm>
            <a:off x="5233492" y="3565922"/>
            <a:ext cx="6297018" cy="1724025"/>
          </a:xfrm>
          <a:prstGeom prst="rect">
            <a:avLst/>
          </a:prstGeom>
          <a:noFill/>
          <a:ln/>
        </p:spPr>
        <p:txBody>
          <a:bodyPr wrap="square" lIns="0" tIns="0" rIns="0" bIns="0" rtlCol="0" anchor="t"/>
          <a:lstStyle/>
          <a:p>
            <a:pPr>
              <a:lnSpc>
                <a:spcPts val="2250"/>
              </a:lnSpc>
            </a:pPr>
            <a:r>
              <a:rPr lang="en-US" sz="1375" dirty="0" err="1">
                <a:solidFill>
                  <a:srgbClr val="272525"/>
                </a:solidFill>
                <a:latin typeface="Inter" pitchFamily="34" charset="0"/>
                <a:ea typeface="Inter" pitchFamily="34" charset="-122"/>
                <a:cs typeface="Inter" pitchFamily="34" charset="-120"/>
              </a:rPr>
              <a:t>Ця</a:t>
            </a:r>
            <a:r>
              <a:rPr lang="en-US" sz="1375" dirty="0">
                <a:solidFill>
                  <a:srgbClr val="272525"/>
                </a:solidFill>
                <a:latin typeface="Inter" pitchFamily="34" charset="0"/>
                <a:ea typeface="Inter" pitchFamily="34" charset="-122"/>
                <a:cs typeface="Inter" pitchFamily="34" charset="-120"/>
              </a:rPr>
              <a:t> </a:t>
            </a:r>
            <a:r>
              <a:rPr lang="uk-UA" sz="1375" dirty="0">
                <a:solidFill>
                  <a:srgbClr val="272525"/>
                </a:solidFill>
                <a:latin typeface="Inter" pitchFamily="34" charset="0"/>
                <a:ea typeface="Inter" pitchFamily="34" charset="-122"/>
                <a:cs typeface="Inter" pitchFamily="34" charset="-120"/>
              </a:rPr>
              <a:t>тема</a:t>
            </a:r>
            <a:r>
              <a:rPr lang="en-US" sz="1375" dirty="0">
                <a:solidFill>
                  <a:srgbClr val="272525"/>
                </a:solidFill>
                <a:latin typeface="Inter" pitchFamily="34" charset="0"/>
                <a:ea typeface="Inter" pitchFamily="34" charset="-122"/>
                <a:cs typeface="Inter" pitchFamily="34" charset="-120"/>
              </a:rPr>
              <a:t> розкриває особливості державного устрою, суспільних відносин, судочинства та правової системи України, яка наприкінці XVIII – на початку XX століття перебувала у </a:t>
            </a:r>
            <a:r>
              <a:rPr lang="en-US" sz="1375" dirty="0" err="1">
                <a:solidFill>
                  <a:srgbClr val="272525"/>
                </a:solidFill>
                <a:latin typeface="Inter" pitchFamily="34" charset="0"/>
                <a:ea typeface="Inter" pitchFamily="34" charset="-122"/>
                <a:cs typeface="Inter" pitchFamily="34" charset="-120"/>
              </a:rPr>
              <a:t>складі</a:t>
            </a:r>
            <a:r>
              <a:rPr lang="en-US" sz="1375" dirty="0">
                <a:solidFill>
                  <a:srgbClr val="272525"/>
                </a:solidFill>
                <a:latin typeface="Inter" pitchFamily="34" charset="0"/>
                <a:ea typeface="Inter" pitchFamily="34" charset="-122"/>
                <a:cs typeface="Inter" pitchFamily="34" charset="-120"/>
              </a:rPr>
              <a:t> </a:t>
            </a:r>
            <a:r>
              <a:rPr lang="uk-UA" sz="1375" dirty="0" err="1">
                <a:solidFill>
                  <a:srgbClr val="272525"/>
                </a:solidFill>
                <a:latin typeface="Inter" pitchFamily="34" charset="0"/>
                <a:ea typeface="Inter" pitchFamily="34" charset="-122"/>
                <a:cs typeface="Inter" pitchFamily="34" charset="-120"/>
              </a:rPr>
              <a:t>руснявої</a:t>
            </a:r>
            <a:r>
              <a:rPr lang="uk-UA" sz="1375" dirty="0">
                <a:solidFill>
                  <a:srgbClr val="272525"/>
                </a:solidFill>
                <a:latin typeface="Inter" pitchFamily="34" charset="0"/>
                <a:ea typeface="Inter" pitchFamily="34" charset="-122"/>
                <a:cs typeface="Inter" pitchFamily="34" charset="-120"/>
              </a:rPr>
              <a:t> </a:t>
            </a:r>
            <a:r>
              <a:rPr lang="en-US" sz="1375" dirty="0" err="1">
                <a:solidFill>
                  <a:srgbClr val="272525"/>
                </a:solidFill>
                <a:latin typeface="Inter" pitchFamily="34" charset="0"/>
                <a:ea typeface="Inter" pitchFamily="34" charset="-122"/>
                <a:cs typeface="Inter" pitchFamily="34" charset="-120"/>
              </a:rPr>
              <a:t>імперії</a:t>
            </a:r>
            <a:r>
              <a:rPr lang="en-US" sz="1375" dirty="0">
                <a:solidFill>
                  <a:srgbClr val="272525"/>
                </a:solidFill>
                <a:latin typeface="Inter" pitchFamily="34" charset="0"/>
                <a:ea typeface="Inter" pitchFamily="34" charset="-122"/>
                <a:cs typeface="Inter" pitchFamily="34" charset="-120"/>
              </a:rPr>
              <a:t>. Ми розглянемо центральні та місцеві органи влади, діяльність українських депутатів у </a:t>
            </a:r>
            <a:r>
              <a:rPr lang="uk-UA" sz="1375" dirty="0">
                <a:solidFill>
                  <a:srgbClr val="272525"/>
                </a:solidFill>
                <a:latin typeface="Inter" pitchFamily="34" charset="0"/>
                <a:ea typeface="Inter" pitchFamily="34" charset="-122"/>
                <a:cs typeface="Inter" pitchFamily="34" charset="-120"/>
              </a:rPr>
              <a:t>д</a:t>
            </a:r>
            <a:r>
              <a:rPr lang="en-US" sz="1375" dirty="0" err="1">
                <a:solidFill>
                  <a:srgbClr val="272525"/>
                </a:solidFill>
                <a:latin typeface="Inter" pitchFamily="34" charset="0"/>
                <a:ea typeface="Inter" pitchFamily="34" charset="-122"/>
                <a:cs typeface="Inter" pitchFamily="34" charset="-120"/>
              </a:rPr>
              <a:t>ержавних</a:t>
            </a:r>
            <a:r>
              <a:rPr lang="en-US" sz="1375" dirty="0">
                <a:solidFill>
                  <a:srgbClr val="272525"/>
                </a:solidFill>
                <a:latin typeface="Inter" pitchFamily="34" charset="0"/>
                <a:ea typeface="Inter" pitchFamily="34" charset="-122"/>
                <a:cs typeface="Inter" pitchFamily="34" charset="-120"/>
              </a:rPr>
              <a:t> думах, а також ключові аспекти кримінального, цивільного та шлюбно-сімейного права.</a:t>
            </a:r>
            <a:endParaRPr lang="en-US" sz="1375" dirty="0"/>
          </a:p>
        </p:txBody>
      </p:sp>
      <p:sp>
        <p:nvSpPr>
          <p:cNvPr id="5" name="Shape 2"/>
          <p:cNvSpPr/>
          <p:nvPr/>
        </p:nvSpPr>
        <p:spPr>
          <a:xfrm>
            <a:off x="5233492" y="5505351"/>
            <a:ext cx="287238" cy="287238"/>
          </a:xfrm>
          <a:prstGeom prst="roundRect">
            <a:avLst>
              <a:gd name="adj" fmla="val 26525840"/>
            </a:avLst>
          </a:prstGeom>
          <a:noFill/>
          <a:ln w="7620">
            <a:solidFill>
              <a:srgbClr val="FFFFFF"/>
            </a:solidFill>
            <a:prstDash val="solid"/>
          </a:ln>
        </p:spPr>
        <p:txBody>
          <a:bodyPr/>
          <a:lstStyle/>
          <a:p>
            <a:endParaRPr lang="uk-UA"/>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a:extLst>
              <a:ext uri="{FF2B5EF4-FFF2-40B4-BE49-F238E27FC236}">
                <a16:creationId xmlns:a16="http://schemas.microsoft.com/office/drawing/2014/main" id="{91D7F773-CCFF-4BAA-A806-BC6DEB3FBD6A}"/>
              </a:ext>
            </a:extLst>
          </p:cNvPr>
          <p:cNvPicPr>
            <a:picLocks noChangeAspect="1"/>
          </p:cNvPicPr>
          <p:nvPr/>
        </p:nvPicPr>
        <p:blipFill>
          <a:blip r:embed="rId3"/>
          <a:stretch>
            <a:fillRect/>
          </a:stretch>
        </p:blipFill>
        <p:spPr>
          <a:xfrm>
            <a:off x="0" y="-20509"/>
            <a:ext cx="12606553" cy="7116634"/>
          </a:xfrm>
          <a:prstGeom prst="rect">
            <a:avLst/>
          </a:prstGeom>
        </p:spPr>
      </p:pic>
      <p:sp>
        <p:nvSpPr>
          <p:cNvPr id="2" name="Text 0"/>
          <p:cNvSpPr/>
          <p:nvPr/>
        </p:nvSpPr>
        <p:spPr>
          <a:xfrm>
            <a:off x="661492" y="556221"/>
            <a:ext cx="9701907" cy="531614"/>
          </a:xfrm>
          <a:prstGeom prst="rect">
            <a:avLst/>
          </a:prstGeom>
          <a:noFill/>
          <a:ln/>
        </p:spPr>
        <p:txBody>
          <a:bodyPr wrap="none" lIns="0" tIns="0" rIns="0" bIns="0" rtlCol="0" anchor="t"/>
          <a:lstStyle/>
          <a:p>
            <a:pPr>
              <a:lnSpc>
                <a:spcPts val="4167"/>
              </a:lnSpc>
            </a:pPr>
            <a:r>
              <a:rPr lang="en-US" sz="3333" b="1" dirty="0">
                <a:solidFill>
                  <a:srgbClr val="000000"/>
                </a:solidFill>
                <a:latin typeface="Inter Bold" pitchFamily="34" charset="0"/>
                <a:ea typeface="Inter Bold" pitchFamily="34" charset="-122"/>
                <a:cs typeface="Inter Bold" pitchFamily="34" charset="-120"/>
              </a:rPr>
              <a:t>Державний устрій: Центральні органи влади</a:t>
            </a:r>
            <a:endParaRPr lang="en-US" sz="3333" dirty="0"/>
          </a:p>
        </p:txBody>
      </p:sp>
      <p:sp>
        <p:nvSpPr>
          <p:cNvPr id="3" name="Text 1"/>
          <p:cNvSpPr/>
          <p:nvPr/>
        </p:nvSpPr>
        <p:spPr>
          <a:xfrm>
            <a:off x="661492" y="1512987"/>
            <a:ext cx="2126457" cy="265708"/>
          </a:xfrm>
          <a:prstGeom prst="rect">
            <a:avLst/>
          </a:prstGeom>
          <a:noFill/>
          <a:ln/>
        </p:spPr>
        <p:txBody>
          <a:bodyPr wrap="none" lIns="0" tIns="0" rIns="0" bIns="0" rtlCol="0" anchor="t"/>
          <a:lstStyle/>
          <a:p>
            <a:pPr>
              <a:lnSpc>
                <a:spcPts val="2083"/>
              </a:lnSpc>
            </a:pPr>
            <a:r>
              <a:rPr lang="en-US" sz="1667" b="1" dirty="0">
                <a:solidFill>
                  <a:srgbClr val="000000"/>
                </a:solidFill>
                <a:latin typeface="Inter Bold" pitchFamily="34" charset="0"/>
                <a:ea typeface="Inter Bold" pitchFamily="34" charset="-122"/>
                <a:cs typeface="Inter Bold" pitchFamily="34" charset="-120"/>
              </a:rPr>
              <a:t>Імператор</a:t>
            </a:r>
            <a:endParaRPr lang="en-US" sz="1667" dirty="0"/>
          </a:p>
        </p:txBody>
      </p:sp>
      <p:sp>
        <p:nvSpPr>
          <p:cNvPr id="4" name="Text 2"/>
          <p:cNvSpPr/>
          <p:nvPr/>
        </p:nvSpPr>
        <p:spPr>
          <a:xfrm>
            <a:off x="661492" y="1948756"/>
            <a:ext cx="3345954" cy="544513"/>
          </a:xfrm>
          <a:prstGeom prst="rect">
            <a:avLst/>
          </a:prstGeom>
          <a:noFill/>
          <a:ln/>
        </p:spPr>
        <p:txBody>
          <a:bodyPr wrap="square" lIns="0" tIns="0" rIns="0" bIns="0" rtlCol="0" anchor="t"/>
          <a:lstStyle/>
          <a:p>
            <a:pPr>
              <a:lnSpc>
                <a:spcPts val="2125"/>
              </a:lnSpc>
            </a:pPr>
            <a:r>
              <a:rPr lang="en-US" sz="1333" dirty="0">
                <a:solidFill>
                  <a:srgbClr val="272525"/>
                </a:solidFill>
                <a:latin typeface="Inter" pitchFamily="34" charset="0"/>
                <a:ea typeface="Inter" pitchFamily="34" charset="-122"/>
                <a:cs typeface="Inter" pitchFamily="34" charset="-120"/>
              </a:rPr>
              <a:t>Очолював державу, мав повноваження абсолютного монарха.</a:t>
            </a:r>
            <a:endParaRPr lang="en-US" sz="1333" dirty="0"/>
          </a:p>
        </p:txBody>
      </p:sp>
      <p:sp>
        <p:nvSpPr>
          <p:cNvPr id="5" name="Text 3"/>
          <p:cNvSpPr/>
          <p:nvPr/>
        </p:nvSpPr>
        <p:spPr>
          <a:xfrm>
            <a:off x="661492" y="2663329"/>
            <a:ext cx="2126457" cy="265708"/>
          </a:xfrm>
          <a:prstGeom prst="rect">
            <a:avLst/>
          </a:prstGeom>
          <a:noFill/>
          <a:ln/>
        </p:spPr>
        <p:txBody>
          <a:bodyPr wrap="none" lIns="0" tIns="0" rIns="0" bIns="0" rtlCol="0" anchor="t"/>
          <a:lstStyle/>
          <a:p>
            <a:pPr>
              <a:lnSpc>
                <a:spcPts val="2083"/>
              </a:lnSpc>
            </a:pPr>
            <a:r>
              <a:rPr lang="en-US" sz="1667" b="1" dirty="0">
                <a:solidFill>
                  <a:srgbClr val="000000"/>
                </a:solidFill>
                <a:latin typeface="Inter Bold" pitchFamily="34" charset="0"/>
                <a:ea typeface="Inter Bold" pitchFamily="34" charset="-122"/>
                <a:cs typeface="Inter Bold" pitchFamily="34" charset="-120"/>
              </a:rPr>
              <a:t>Державна рада</a:t>
            </a:r>
            <a:endParaRPr lang="en-US" sz="1667" dirty="0"/>
          </a:p>
        </p:txBody>
      </p:sp>
      <p:sp>
        <p:nvSpPr>
          <p:cNvPr id="6" name="Text 4"/>
          <p:cNvSpPr/>
          <p:nvPr/>
        </p:nvSpPr>
        <p:spPr>
          <a:xfrm>
            <a:off x="661492" y="3099098"/>
            <a:ext cx="3345954" cy="1089025"/>
          </a:xfrm>
          <a:prstGeom prst="rect">
            <a:avLst/>
          </a:prstGeom>
          <a:noFill/>
          <a:ln/>
        </p:spPr>
        <p:txBody>
          <a:bodyPr wrap="square" lIns="0" tIns="0" rIns="0" bIns="0" rtlCol="0" anchor="t"/>
          <a:lstStyle/>
          <a:p>
            <a:pPr>
              <a:lnSpc>
                <a:spcPts val="2125"/>
              </a:lnSpc>
            </a:pPr>
            <a:r>
              <a:rPr lang="en-US" sz="1333" dirty="0">
                <a:solidFill>
                  <a:srgbClr val="272525"/>
                </a:solidFill>
                <a:latin typeface="Inter" pitchFamily="34" charset="0"/>
                <a:ea typeface="Inter" pitchFamily="34" charset="-122"/>
                <a:cs typeface="Inter" pitchFamily="34" charset="-120"/>
              </a:rPr>
              <a:t>Законодавчий орган (1810-1917), що розробляв проекти законів для затвердження імператором. Кількість членів коливалася від 40 до 80 осіб.</a:t>
            </a:r>
            <a:endParaRPr lang="en-US" sz="1333" dirty="0"/>
          </a:p>
        </p:txBody>
      </p:sp>
      <p:sp>
        <p:nvSpPr>
          <p:cNvPr id="7" name="Text 5"/>
          <p:cNvSpPr/>
          <p:nvPr/>
        </p:nvSpPr>
        <p:spPr>
          <a:xfrm>
            <a:off x="4428729" y="1496020"/>
            <a:ext cx="3345954" cy="272257"/>
          </a:xfrm>
          <a:prstGeom prst="rect">
            <a:avLst/>
          </a:prstGeom>
          <a:noFill/>
          <a:ln/>
        </p:spPr>
        <p:txBody>
          <a:bodyPr wrap="none" lIns="0" tIns="0" rIns="0" bIns="0" rtlCol="0" anchor="t"/>
          <a:lstStyle/>
          <a:p>
            <a:pPr>
              <a:lnSpc>
                <a:spcPts val="2125"/>
              </a:lnSpc>
            </a:pPr>
            <a:endParaRPr lang="en-US" sz="1333" dirty="0"/>
          </a:p>
        </p:txBody>
      </p:sp>
      <p:pic>
        <p:nvPicPr>
          <p:cNvPr id="8" name="Image 0" descr="preencoded.png"/>
          <p:cNvPicPr>
            <a:picLocks noChangeAspect="1"/>
          </p:cNvPicPr>
          <p:nvPr/>
        </p:nvPicPr>
        <p:blipFill>
          <a:blip r:embed="rId4"/>
          <a:stretch>
            <a:fillRect/>
          </a:stretch>
        </p:blipFill>
        <p:spPr>
          <a:xfrm>
            <a:off x="4469011" y="1959571"/>
            <a:ext cx="3265388" cy="2413794"/>
          </a:xfrm>
          <a:prstGeom prst="rect">
            <a:avLst/>
          </a:prstGeom>
        </p:spPr>
      </p:pic>
      <p:sp>
        <p:nvSpPr>
          <p:cNvPr id="9" name="Text 6"/>
          <p:cNvSpPr/>
          <p:nvPr/>
        </p:nvSpPr>
        <p:spPr>
          <a:xfrm>
            <a:off x="8195965" y="1512987"/>
            <a:ext cx="2870696" cy="265708"/>
          </a:xfrm>
          <a:prstGeom prst="rect">
            <a:avLst/>
          </a:prstGeom>
          <a:noFill/>
          <a:ln/>
        </p:spPr>
        <p:txBody>
          <a:bodyPr wrap="none" lIns="0" tIns="0" rIns="0" bIns="0" rtlCol="0" anchor="t"/>
          <a:lstStyle/>
          <a:p>
            <a:pPr>
              <a:lnSpc>
                <a:spcPts val="2083"/>
              </a:lnSpc>
            </a:pPr>
            <a:r>
              <a:rPr lang="en-US" sz="1667" b="1" dirty="0">
                <a:solidFill>
                  <a:srgbClr val="000000"/>
                </a:solidFill>
                <a:latin typeface="Inter Bold" pitchFamily="34" charset="0"/>
                <a:ea typeface="Inter Bold" pitchFamily="34" charset="-122"/>
                <a:cs typeface="Inter Bold" pitchFamily="34" charset="-120"/>
              </a:rPr>
              <a:t>Імператорська канцелярія</a:t>
            </a:r>
            <a:endParaRPr lang="en-US" sz="1667" dirty="0"/>
          </a:p>
        </p:txBody>
      </p:sp>
      <p:sp>
        <p:nvSpPr>
          <p:cNvPr id="10" name="Text 7"/>
          <p:cNvSpPr/>
          <p:nvPr/>
        </p:nvSpPr>
        <p:spPr>
          <a:xfrm>
            <a:off x="8195966" y="1948756"/>
            <a:ext cx="3345954" cy="816769"/>
          </a:xfrm>
          <a:prstGeom prst="rect">
            <a:avLst/>
          </a:prstGeom>
          <a:noFill/>
          <a:ln/>
        </p:spPr>
        <p:txBody>
          <a:bodyPr wrap="square" lIns="0" tIns="0" rIns="0" bIns="0" rtlCol="0" anchor="t"/>
          <a:lstStyle/>
          <a:p>
            <a:pPr>
              <a:lnSpc>
                <a:spcPts val="2125"/>
              </a:lnSpc>
            </a:pPr>
            <a:r>
              <a:rPr lang="en-US" sz="1333" dirty="0">
                <a:solidFill>
                  <a:srgbClr val="272525"/>
                </a:solidFill>
                <a:latin typeface="Inter" pitchFamily="34" charset="0"/>
                <a:ea typeface="Inter" pitchFamily="34" charset="-122"/>
                <a:cs typeface="Inter" pitchFamily="34" charset="-120"/>
              </a:rPr>
              <a:t>З другої чверті XIX ст. готувала законодавчі проекти для імператора, поступово відтіснивши Державну раду.</a:t>
            </a:r>
            <a:endParaRPr lang="en-US" sz="1333" dirty="0"/>
          </a:p>
        </p:txBody>
      </p:sp>
      <p:sp>
        <p:nvSpPr>
          <p:cNvPr id="11" name="Text 8"/>
          <p:cNvSpPr/>
          <p:nvPr/>
        </p:nvSpPr>
        <p:spPr>
          <a:xfrm>
            <a:off x="8195965" y="2935585"/>
            <a:ext cx="2126457" cy="265708"/>
          </a:xfrm>
          <a:prstGeom prst="rect">
            <a:avLst/>
          </a:prstGeom>
          <a:noFill/>
          <a:ln/>
        </p:spPr>
        <p:txBody>
          <a:bodyPr wrap="none" lIns="0" tIns="0" rIns="0" bIns="0" rtlCol="0" anchor="t"/>
          <a:lstStyle/>
          <a:p>
            <a:pPr>
              <a:lnSpc>
                <a:spcPts val="2083"/>
              </a:lnSpc>
            </a:pPr>
            <a:r>
              <a:rPr lang="en-US" sz="1667" b="1" dirty="0">
                <a:solidFill>
                  <a:srgbClr val="000000"/>
                </a:solidFill>
                <a:latin typeface="Inter Bold" pitchFamily="34" charset="0"/>
                <a:ea typeface="Inter Bold" pitchFamily="34" charset="-122"/>
                <a:cs typeface="Inter Bold" pitchFamily="34" charset="-120"/>
              </a:rPr>
              <a:t>Сенат</a:t>
            </a:r>
            <a:endParaRPr lang="en-US" sz="1667" dirty="0"/>
          </a:p>
        </p:txBody>
      </p:sp>
      <p:sp>
        <p:nvSpPr>
          <p:cNvPr id="12" name="Text 9"/>
          <p:cNvSpPr/>
          <p:nvPr/>
        </p:nvSpPr>
        <p:spPr>
          <a:xfrm>
            <a:off x="8195966" y="3371354"/>
            <a:ext cx="3345954" cy="272257"/>
          </a:xfrm>
          <a:prstGeom prst="rect">
            <a:avLst/>
          </a:prstGeom>
          <a:noFill/>
          <a:ln/>
        </p:spPr>
        <p:txBody>
          <a:bodyPr wrap="none" lIns="0" tIns="0" rIns="0" bIns="0" rtlCol="0" anchor="t"/>
          <a:lstStyle/>
          <a:p>
            <a:pPr>
              <a:lnSpc>
                <a:spcPts val="2125"/>
              </a:lnSpc>
            </a:pPr>
            <a:r>
              <a:rPr lang="en-US" sz="1333" dirty="0">
                <a:solidFill>
                  <a:srgbClr val="272525"/>
                </a:solidFill>
                <a:latin typeface="Inter" pitchFamily="34" charset="0"/>
                <a:ea typeface="Inter" pitchFamily="34" charset="-122"/>
                <a:cs typeface="Inter" pitchFamily="34" charset="-120"/>
              </a:rPr>
              <a:t>Вища судова установа країни.</a:t>
            </a:r>
            <a:endParaRPr lang="en-US" sz="1333" dirty="0"/>
          </a:p>
        </p:txBody>
      </p:sp>
      <p:sp>
        <p:nvSpPr>
          <p:cNvPr id="13" name="Text 10"/>
          <p:cNvSpPr/>
          <p:nvPr/>
        </p:nvSpPr>
        <p:spPr>
          <a:xfrm>
            <a:off x="8195966" y="3813671"/>
            <a:ext cx="3345954" cy="531416"/>
          </a:xfrm>
          <a:prstGeom prst="rect">
            <a:avLst/>
          </a:prstGeom>
          <a:noFill/>
          <a:ln/>
        </p:spPr>
        <p:txBody>
          <a:bodyPr wrap="square" lIns="0" tIns="0" rIns="0" bIns="0" rtlCol="0" anchor="t"/>
          <a:lstStyle/>
          <a:p>
            <a:pPr>
              <a:lnSpc>
                <a:spcPts val="2083"/>
              </a:lnSpc>
            </a:pPr>
            <a:r>
              <a:rPr lang="en-US" sz="1667" b="1" dirty="0">
                <a:solidFill>
                  <a:srgbClr val="000000"/>
                </a:solidFill>
                <a:latin typeface="Inter Bold" pitchFamily="34" charset="0"/>
                <a:ea typeface="Inter Bold" pitchFamily="34" charset="-122"/>
                <a:cs typeface="Inter Bold" pitchFamily="34" charset="-120"/>
              </a:rPr>
              <a:t>Комітет міністрів / Рада міністрів</a:t>
            </a:r>
            <a:endParaRPr lang="en-US" sz="1667" dirty="0"/>
          </a:p>
        </p:txBody>
      </p:sp>
      <p:sp>
        <p:nvSpPr>
          <p:cNvPr id="14" name="Text 11"/>
          <p:cNvSpPr/>
          <p:nvPr/>
        </p:nvSpPr>
        <p:spPr>
          <a:xfrm>
            <a:off x="8195966" y="4515148"/>
            <a:ext cx="3345954" cy="1633538"/>
          </a:xfrm>
          <a:prstGeom prst="rect">
            <a:avLst/>
          </a:prstGeom>
          <a:noFill/>
          <a:ln/>
        </p:spPr>
        <p:txBody>
          <a:bodyPr wrap="square" lIns="0" tIns="0" rIns="0" bIns="0" rtlCol="0" anchor="t"/>
          <a:lstStyle/>
          <a:p>
            <a:pPr>
              <a:lnSpc>
                <a:spcPts val="2125"/>
              </a:lnSpc>
            </a:pPr>
            <a:r>
              <a:rPr lang="en-US" sz="1333" dirty="0">
                <a:solidFill>
                  <a:srgbClr val="272525"/>
                </a:solidFill>
                <a:latin typeface="Inter" pitchFamily="34" charset="0"/>
                <a:ea typeface="Inter" pitchFamily="34" charset="-122"/>
                <a:cs typeface="Inter" pitchFamily="34" charset="-120"/>
              </a:rPr>
              <a:t>Розглядав питання компетенції кількох міністерств. Після 1861 р. реорганізований у Раду міністрів, очолювану імператором, для обговорення найважливіших загальнодержавних питань.</a:t>
            </a:r>
            <a:endParaRPr lang="en-US" sz="1333"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a:extLst>
              <a:ext uri="{FF2B5EF4-FFF2-40B4-BE49-F238E27FC236}">
                <a16:creationId xmlns:a16="http://schemas.microsoft.com/office/drawing/2014/main" id="{F59AB7ED-172F-43E0-97E5-E169271DD263}"/>
              </a:ext>
            </a:extLst>
          </p:cNvPr>
          <p:cNvPicPr>
            <a:picLocks noChangeAspect="1"/>
          </p:cNvPicPr>
          <p:nvPr/>
        </p:nvPicPr>
        <p:blipFill>
          <a:blip r:embed="rId3"/>
          <a:stretch>
            <a:fillRect/>
          </a:stretch>
        </p:blipFill>
        <p:spPr>
          <a:xfrm>
            <a:off x="0" y="-20509"/>
            <a:ext cx="12606553" cy="7116634"/>
          </a:xfrm>
          <a:prstGeom prst="rect">
            <a:avLst/>
          </a:prstGeom>
        </p:spPr>
      </p:pic>
      <p:sp>
        <p:nvSpPr>
          <p:cNvPr id="2" name="Text 0"/>
          <p:cNvSpPr/>
          <p:nvPr/>
        </p:nvSpPr>
        <p:spPr>
          <a:xfrm>
            <a:off x="661492" y="687288"/>
            <a:ext cx="7948513" cy="502047"/>
          </a:xfrm>
          <a:prstGeom prst="rect">
            <a:avLst/>
          </a:prstGeom>
          <a:noFill/>
          <a:ln/>
        </p:spPr>
        <p:txBody>
          <a:bodyPr wrap="none" lIns="0" tIns="0" rIns="0" bIns="0" rtlCol="0" anchor="t"/>
          <a:lstStyle/>
          <a:p>
            <a:pPr>
              <a:lnSpc>
                <a:spcPts val="3917"/>
              </a:lnSpc>
            </a:pPr>
            <a:r>
              <a:rPr lang="en-US" sz="3125" b="1" dirty="0">
                <a:solidFill>
                  <a:srgbClr val="000000"/>
                </a:solidFill>
                <a:latin typeface="Inter Bold" pitchFamily="34" charset="0"/>
                <a:ea typeface="Inter Bold" pitchFamily="34" charset="-122"/>
                <a:cs typeface="Inter Bold" pitchFamily="34" charset="-120"/>
              </a:rPr>
              <a:t>Місцеві органи управління та реформи</a:t>
            </a:r>
            <a:endParaRPr lang="en-US" sz="3125" dirty="0"/>
          </a:p>
        </p:txBody>
      </p:sp>
      <p:sp>
        <p:nvSpPr>
          <p:cNvPr id="3" name="Shape 1"/>
          <p:cNvSpPr/>
          <p:nvPr/>
        </p:nvSpPr>
        <p:spPr>
          <a:xfrm>
            <a:off x="6086475" y="1510606"/>
            <a:ext cx="19050" cy="4660007"/>
          </a:xfrm>
          <a:prstGeom prst="roundRect">
            <a:avLst>
              <a:gd name="adj" fmla="val 354232"/>
            </a:avLst>
          </a:prstGeom>
          <a:solidFill>
            <a:srgbClr val="C0C1D7"/>
          </a:solidFill>
          <a:ln/>
        </p:spPr>
        <p:txBody>
          <a:bodyPr/>
          <a:lstStyle/>
          <a:p>
            <a:endParaRPr lang="uk-UA"/>
          </a:p>
        </p:txBody>
      </p:sp>
      <p:sp>
        <p:nvSpPr>
          <p:cNvPr id="4" name="Shape 2"/>
          <p:cNvSpPr/>
          <p:nvPr/>
        </p:nvSpPr>
        <p:spPr>
          <a:xfrm>
            <a:off x="5452318" y="1681758"/>
            <a:ext cx="482005" cy="19050"/>
          </a:xfrm>
          <a:prstGeom prst="roundRect">
            <a:avLst>
              <a:gd name="adj" fmla="val 354232"/>
            </a:avLst>
          </a:prstGeom>
          <a:solidFill>
            <a:srgbClr val="C0C1D7"/>
          </a:solidFill>
          <a:ln/>
        </p:spPr>
        <p:txBody>
          <a:bodyPr/>
          <a:lstStyle/>
          <a:p>
            <a:endParaRPr lang="uk-UA"/>
          </a:p>
        </p:txBody>
      </p:sp>
      <p:sp>
        <p:nvSpPr>
          <p:cNvPr id="5" name="Shape 3"/>
          <p:cNvSpPr/>
          <p:nvPr/>
        </p:nvSpPr>
        <p:spPr>
          <a:xfrm>
            <a:off x="5915274" y="1510606"/>
            <a:ext cx="361454" cy="361454"/>
          </a:xfrm>
          <a:prstGeom prst="roundRect">
            <a:avLst>
              <a:gd name="adj" fmla="val 18669"/>
            </a:avLst>
          </a:prstGeom>
          <a:solidFill>
            <a:srgbClr val="DADBF1"/>
          </a:solidFill>
          <a:ln w="7620">
            <a:solidFill>
              <a:srgbClr val="C0C1D7"/>
            </a:solidFill>
            <a:prstDash val="solid"/>
          </a:ln>
        </p:spPr>
        <p:txBody>
          <a:bodyPr/>
          <a:lstStyle/>
          <a:p>
            <a:endParaRPr lang="uk-UA"/>
          </a:p>
        </p:txBody>
      </p:sp>
      <p:pic>
        <p:nvPicPr>
          <p:cNvPr id="6" name="Image 0" descr="preencoded.png"/>
          <p:cNvPicPr>
            <a:picLocks noChangeAspect="1"/>
          </p:cNvPicPr>
          <p:nvPr/>
        </p:nvPicPr>
        <p:blipFill>
          <a:blip r:embed="rId4"/>
          <a:stretch>
            <a:fillRect/>
          </a:stretch>
        </p:blipFill>
        <p:spPr>
          <a:xfrm>
            <a:off x="5975449" y="1540669"/>
            <a:ext cx="241003" cy="301228"/>
          </a:xfrm>
          <a:prstGeom prst="rect">
            <a:avLst/>
          </a:prstGeom>
        </p:spPr>
      </p:pic>
      <p:sp>
        <p:nvSpPr>
          <p:cNvPr id="7" name="Text 4"/>
          <p:cNvSpPr/>
          <p:nvPr/>
        </p:nvSpPr>
        <p:spPr>
          <a:xfrm>
            <a:off x="1463180" y="1565771"/>
            <a:ext cx="3829546" cy="251023"/>
          </a:xfrm>
          <a:prstGeom prst="rect">
            <a:avLst/>
          </a:prstGeom>
          <a:noFill/>
          <a:ln/>
        </p:spPr>
        <p:txBody>
          <a:bodyPr wrap="none" lIns="0" tIns="0" rIns="0" bIns="0" rtlCol="0" anchor="t"/>
          <a:lstStyle/>
          <a:p>
            <a:pPr algn="r">
              <a:lnSpc>
                <a:spcPts val="1958"/>
              </a:lnSpc>
            </a:pPr>
            <a:r>
              <a:rPr lang="en-US" sz="1542" b="1" dirty="0">
                <a:solidFill>
                  <a:srgbClr val="272525"/>
                </a:solidFill>
                <a:latin typeface="Inter Bold" pitchFamily="34" charset="0"/>
                <a:ea typeface="Inter Bold" pitchFamily="34" charset="-122"/>
                <a:cs typeface="Inter Bold" pitchFamily="34" charset="-120"/>
              </a:rPr>
              <a:t>Генерал-губернатори та губернатори</a:t>
            </a:r>
            <a:endParaRPr lang="en-US" sz="1542" dirty="0"/>
          </a:p>
        </p:txBody>
      </p:sp>
      <p:sp>
        <p:nvSpPr>
          <p:cNvPr id="8" name="Text 5"/>
          <p:cNvSpPr/>
          <p:nvPr/>
        </p:nvSpPr>
        <p:spPr>
          <a:xfrm>
            <a:off x="661492" y="1913136"/>
            <a:ext cx="4631233" cy="1027906"/>
          </a:xfrm>
          <a:prstGeom prst="rect">
            <a:avLst/>
          </a:prstGeom>
          <a:noFill/>
          <a:ln/>
        </p:spPr>
        <p:txBody>
          <a:bodyPr wrap="square" lIns="0" tIns="0" rIns="0" bIns="0" rtlCol="0" anchor="t"/>
          <a:lstStyle/>
          <a:p>
            <a:pPr algn="r">
              <a:lnSpc>
                <a:spcPts val="2000"/>
              </a:lnSpc>
            </a:pPr>
            <a:r>
              <a:rPr lang="en-US" sz="1250" dirty="0">
                <a:solidFill>
                  <a:srgbClr val="272525"/>
                </a:solidFill>
                <a:latin typeface="Inter" pitchFamily="34" charset="0"/>
                <a:ea typeface="Inter" pitchFamily="34" charset="-122"/>
                <a:cs typeface="Inter" pitchFamily="34" charset="-120"/>
              </a:rPr>
              <a:t>З 1803 р. Україна поділена на дев'ять губерній. Генерал-губернатори управляли кількома губерніями, призначалися з військовиків. Губернатор, призначений імператором, очолював губернське правління.</a:t>
            </a:r>
            <a:endParaRPr lang="en-US" sz="1250" dirty="0"/>
          </a:p>
        </p:txBody>
      </p:sp>
      <p:sp>
        <p:nvSpPr>
          <p:cNvPr id="9" name="Shape 6"/>
          <p:cNvSpPr/>
          <p:nvPr/>
        </p:nvSpPr>
        <p:spPr>
          <a:xfrm>
            <a:off x="6257677" y="2645668"/>
            <a:ext cx="482005" cy="19050"/>
          </a:xfrm>
          <a:prstGeom prst="roundRect">
            <a:avLst>
              <a:gd name="adj" fmla="val 354232"/>
            </a:avLst>
          </a:prstGeom>
          <a:solidFill>
            <a:srgbClr val="C0C1D7"/>
          </a:solidFill>
          <a:ln/>
        </p:spPr>
        <p:txBody>
          <a:bodyPr/>
          <a:lstStyle/>
          <a:p>
            <a:endParaRPr lang="uk-UA"/>
          </a:p>
        </p:txBody>
      </p:sp>
      <p:sp>
        <p:nvSpPr>
          <p:cNvPr id="10" name="Shape 7"/>
          <p:cNvSpPr/>
          <p:nvPr/>
        </p:nvSpPr>
        <p:spPr>
          <a:xfrm>
            <a:off x="5915274" y="2474516"/>
            <a:ext cx="361454" cy="361454"/>
          </a:xfrm>
          <a:prstGeom prst="roundRect">
            <a:avLst>
              <a:gd name="adj" fmla="val 18669"/>
            </a:avLst>
          </a:prstGeom>
          <a:solidFill>
            <a:srgbClr val="DADBF1"/>
          </a:solidFill>
          <a:ln w="7620">
            <a:solidFill>
              <a:srgbClr val="C0C1D7"/>
            </a:solidFill>
            <a:prstDash val="solid"/>
          </a:ln>
        </p:spPr>
        <p:txBody>
          <a:bodyPr/>
          <a:lstStyle/>
          <a:p>
            <a:endParaRPr lang="uk-UA"/>
          </a:p>
        </p:txBody>
      </p:sp>
      <p:pic>
        <p:nvPicPr>
          <p:cNvPr id="11" name="Image 1" descr="preencoded.png"/>
          <p:cNvPicPr>
            <a:picLocks noChangeAspect="1"/>
          </p:cNvPicPr>
          <p:nvPr/>
        </p:nvPicPr>
        <p:blipFill>
          <a:blip r:embed="rId5"/>
          <a:stretch>
            <a:fillRect/>
          </a:stretch>
        </p:blipFill>
        <p:spPr>
          <a:xfrm>
            <a:off x="5975449" y="2504579"/>
            <a:ext cx="241003" cy="301228"/>
          </a:xfrm>
          <a:prstGeom prst="rect">
            <a:avLst/>
          </a:prstGeom>
        </p:spPr>
      </p:pic>
      <p:sp>
        <p:nvSpPr>
          <p:cNvPr id="12" name="Text 8"/>
          <p:cNvSpPr/>
          <p:nvPr/>
        </p:nvSpPr>
        <p:spPr>
          <a:xfrm>
            <a:off x="6899275" y="2529682"/>
            <a:ext cx="3578027" cy="251023"/>
          </a:xfrm>
          <a:prstGeom prst="rect">
            <a:avLst/>
          </a:prstGeom>
          <a:noFill/>
          <a:ln/>
        </p:spPr>
        <p:txBody>
          <a:bodyPr wrap="none" lIns="0" tIns="0" rIns="0" bIns="0" rtlCol="0" anchor="t"/>
          <a:lstStyle/>
          <a:p>
            <a:pPr>
              <a:lnSpc>
                <a:spcPts val="1958"/>
              </a:lnSpc>
            </a:pPr>
            <a:r>
              <a:rPr lang="en-US" sz="1542" b="1" dirty="0">
                <a:solidFill>
                  <a:srgbClr val="272525"/>
                </a:solidFill>
                <a:latin typeface="Inter Bold" pitchFamily="34" charset="0"/>
                <a:ea typeface="Inter Bold" pitchFamily="34" charset="-122"/>
                <a:cs typeface="Inter Bold" pitchFamily="34" charset="-120"/>
              </a:rPr>
              <a:t>Земський справник і земський суд</a:t>
            </a:r>
            <a:endParaRPr lang="en-US" sz="1542" dirty="0"/>
          </a:p>
        </p:txBody>
      </p:sp>
      <p:sp>
        <p:nvSpPr>
          <p:cNvPr id="13" name="Text 9"/>
          <p:cNvSpPr/>
          <p:nvPr/>
        </p:nvSpPr>
        <p:spPr>
          <a:xfrm>
            <a:off x="6899275" y="2877046"/>
            <a:ext cx="4631233" cy="1027906"/>
          </a:xfrm>
          <a:prstGeom prst="rect">
            <a:avLst/>
          </a:prstGeom>
          <a:noFill/>
          <a:ln/>
        </p:spPr>
        <p:txBody>
          <a:bodyPr wrap="square" lIns="0" tIns="0" rIns="0" bIns="0" rtlCol="0" anchor="t"/>
          <a:lstStyle/>
          <a:p>
            <a:pPr>
              <a:lnSpc>
                <a:spcPts val="2000"/>
              </a:lnSpc>
            </a:pPr>
            <a:r>
              <a:rPr lang="en-US" sz="1250" dirty="0">
                <a:solidFill>
                  <a:srgbClr val="272525"/>
                </a:solidFill>
                <a:latin typeface="Inter" pitchFamily="34" charset="0"/>
                <a:ea typeface="Inter" pitchFamily="34" charset="-122"/>
                <a:cs typeface="Inter" pitchFamily="34" charset="-120"/>
              </a:rPr>
              <a:t>Адміністрація повіту. В Україні (крім Слобідської) весь склад призначався губернським правлінням, членами могли бути лише дворяни. Здійснювали керівництво поліцією та контроль за законами.</a:t>
            </a:r>
            <a:endParaRPr lang="en-US" sz="1250" dirty="0"/>
          </a:p>
        </p:txBody>
      </p:sp>
      <p:sp>
        <p:nvSpPr>
          <p:cNvPr id="14" name="Shape 10"/>
          <p:cNvSpPr/>
          <p:nvPr/>
        </p:nvSpPr>
        <p:spPr>
          <a:xfrm>
            <a:off x="5452318" y="3521472"/>
            <a:ext cx="482005" cy="19050"/>
          </a:xfrm>
          <a:prstGeom prst="roundRect">
            <a:avLst>
              <a:gd name="adj" fmla="val 354232"/>
            </a:avLst>
          </a:prstGeom>
          <a:solidFill>
            <a:srgbClr val="C0C1D7"/>
          </a:solidFill>
          <a:ln/>
        </p:spPr>
        <p:txBody>
          <a:bodyPr/>
          <a:lstStyle/>
          <a:p>
            <a:endParaRPr lang="uk-UA"/>
          </a:p>
        </p:txBody>
      </p:sp>
      <p:sp>
        <p:nvSpPr>
          <p:cNvPr id="15" name="Shape 11"/>
          <p:cNvSpPr/>
          <p:nvPr/>
        </p:nvSpPr>
        <p:spPr>
          <a:xfrm>
            <a:off x="5915274" y="3350320"/>
            <a:ext cx="361454" cy="361454"/>
          </a:xfrm>
          <a:prstGeom prst="roundRect">
            <a:avLst>
              <a:gd name="adj" fmla="val 18669"/>
            </a:avLst>
          </a:prstGeom>
          <a:solidFill>
            <a:srgbClr val="DADBF1"/>
          </a:solidFill>
          <a:ln w="7620">
            <a:solidFill>
              <a:srgbClr val="C0C1D7"/>
            </a:solidFill>
            <a:prstDash val="solid"/>
          </a:ln>
        </p:spPr>
        <p:txBody>
          <a:bodyPr/>
          <a:lstStyle/>
          <a:p>
            <a:endParaRPr lang="uk-UA"/>
          </a:p>
        </p:txBody>
      </p:sp>
      <p:pic>
        <p:nvPicPr>
          <p:cNvPr id="16" name="Image 2" descr="preencoded.png"/>
          <p:cNvPicPr>
            <a:picLocks noChangeAspect="1"/>
          </p:cNvPicPr>
          <p:nvPr/>
        </p:nvPicPr>
        <p:blipFill>
          <a:blip r:embed="rId6"/>
          <a:stretch>
            <a:fillRect/>
          </a:stretch>
        </p:blipFill>
        <p:spPr>
          <a:xfrm>
            <a:off x="5975449" y="3380383"/>
            <a:ext cx="241003" cy="301228"/>
          </a:xfrm>
          <a:prstGeom prst="rect">
            <a:avLst/>
          </a:prstGeom>
        </p:spPr>
      </p:pic>
      <p:sp>
        <p:nvSpPr>
          <p:cNvPr id="17" name="Text 12"/>
          <p:cNvSpPr/>
          <p:nvPr/>
        </p:nvSpPr>
        <p:spPr>
          <a:xfrm>
            <a:off x="3284438" y="3405485"/>
            <a:ext cx="2008287" cy="251023"/>
          </a:xfrm>
          <a:prstGeom prst="rect">
            <a:avLst/>
          </a:prstGeom>
          <a:noFill/>
          <a:ln/>
        </p:spPr>
        <p:txBody>
          <a:bodyPr wrap="none" lIns="0" tIns="0" rIns="0" bIns="0" rtlCol="0" anchor="t"/>
          <a:lstStyle/>
          <a:p>
            <a:pPr algn="r">
              <a:lnSpc>
                <a:spcPts val="1958"/>
              </a:lnSpc>
            </a:pPr>
            <a:r>
              <a:rPr lang="en-US" sz="1542" b="1" dirty="0">
                <a:solidFill>
                  <a:srgbClr val="272525"/>
                </a:solidFill>
                <a:latin typeface="Inter Bold" pitchFamily="34" charset="0"/>
                <a:ea typeface="Inter Bold" pitchFamily="34" charset="-122"/>
                <a:cs typeface="Inter Bold" pitchFamily="34" charset="-120"/>
              </a:rPr>
              <a:t>Волосний голова</a:t>
            </a:r>
            <a:endParaRPr lang="en-US" sz="1542" dirty="0"/>
          </a:p>
        </p:txBody>
      </p:sp>
      <p:sp>
        <p:nvSpPr>
          <p:cNvPr id="18" name="Text 13"/>
          <p:cNvSpPr/>
          <p:nvPr/>
        </p:nvSpPr>
        <p:spPr>
          <a:xfrm>
            <a:off x="661492" y="3752850"/>
            <a:ext cx="4631233" cy="770930"/>
          </a:xfrm>
          <a:prstGeom prst="rect">
            <a:avLst/>
          </a:prstGeom>
          <a:noFill/>
          <a:ln/>
        </p:spPr>
        <p:txBody>
          <a:bodyPr wrap="square" lIns="0" tIns="0" rIns="0" bIns="0" rtlCol="0" anchor="t"/>
          <a:lstStyle/>
          <a:p>
            <a:pPr algn="r">
              <a:lnSpc>
                <a:spcPts val="2000"/>
              </a:lnSpc>
            </a:pPr>
            <a:r>
              <a:rPr lang="en-US" sz="1250" dirty="0">
                <a:solidFill>
                  <a:srgbClr val="272525"/>
                </a:solidFill>
                <a:latin typeface="Inter" pitchFamily="34" charset="0"/>
                <a:ea typeface="Inter" pitchFamily="34" charset="-122"/>
                <a:cs typeface="Inter" pitchFamily="34" charset="-120"/>
              </a:rPr>
              <a:t>Очолював волосне правління, що складалося з кількох суміжних сіл. У містах управління здійснювали управи благочиння, підпорядковані губернатору.</a:t>
            </a:r>
            <a:endParaRPr lang="en-US" sz="1250" dirty="0"/>
          </a:p>
        </p:txBody>
      </p:sp>
      <p:sp>
        <p:nvSpPr>
          <p:cNvPr id="19" name="Shape 14"/>
          <p:cNvSpPr/>
          <p:nvPr/>
        </p:nvSpPr>
        <p:spPr>
          <a:xfrm>
            <a:off x="6257677" y="4397375"/>
            <a:ext cx="482005" cy="19050"/>
          </a:xfrm>
          <a:prstGeom prst="roundRect">
            <a:avLst>
              <a:gd name="adj" fmla="val 354232"/>
            </a:avLst>
          </a:prstGeom>
          <a:solidFill>
            <a:srgbClr val="C0C1D7"/>
          </a:solidFill>
          <a:ln/>
        </p:spPr>
        <p:txBody>
          <a:bodyPr/>
          <a:lstStyle/>
          <a:p>
            <a:endParaRPr lang="uk-UA"/>
          </a:p>
        </p:txBody>
      </p:sp>
      <p:sp>
        <p:nvSpPr>
          <p:cNvPr id="20" name="Shape 15"/>
          <p:cNvSpPr/>
          <p:nvPr/>
        </p:nvSpPr>
        <p:spPr>
          <a:xfrm>
            <a:off x="5915274" y="4226223"/>
            <a:ext cx="361454" cy="361454"/>
          </a:xfrm>
          <a:prstGeom prst="roundRect">
            <a:avLst>
              <a:gd name="adj" fmla="val 18669"/>
            </a:avLst>
          </a:prstGeom>
          <a:solidFill>
            <a:srgbClr val="DADBF1"/>
          </a:solidFill>
          <a:ln w="7620">
            <a:solidFill>
              <a:srgbClr val="C0C1D7"/>
            </a:solidFill>
            <a:prstDash val="solid"/>
          </a:ln>
        </p:spPr>
        <p:txBody>
          <a:bodyPr/>
          <a:lstStyle/>
          <a:p>
            <a:endParaRPr lang="uk-UA"/>
          </a:p>
        </p:txBody>
      </p:sp>
      <p:pic>
        <p:nvPicPr>
          <p:cNvPr id="21" name="Image 3" descr="preencoded.png"/>
          <p:cNvPicPr>
            <a:picLocks noChangeAspect="1"/>
          </p:cNvPicPr>
          <p:nvPr/>
        </p:nvPicPr>
        <p:blipFill>
          <a:blip r:embed="rId7"/>
          <a:stretch>
            <a:fillRect/>
          </a:stretch>
        </p:blipFill>
        <p:spPr>
          <a:xfrm>
            <a:off x="5975449" y="4256286"/>
            <a:ext cx="241003" cy="301228"/>
          </a:xfrm>
          <a:prstGeom prst="rect">
            <a:avLst/>
          </a:prstGeom>
        </p:spPr>
      </p:pic>
      <p:sp>
        <p:nvSpPr>
          <p:cNvPr id="22" name="Text 16"/>
          <p:cNvSpPr/>
          <p:nvPr/>
        </p:nvSpPr>
        <p:spPr>
          <a:xfrm>
            <a:off x="6899275" y="4281389"/>
            <a:ext cx="2950170" cy="251023"/>
          </a:xfrm>
          <a:prstGeom prst="rect">
            <a:avLst/>
          </a:prstGeom>
          <a:noFill/>
          <a:ln/>
        </p:spPr>
        <p:txBody>
          <a:bodyPr wrap="none" lIns="0" tIns="0" rIns="0" bIns="0" rtlCol="0" anchor="t"/>
          <a:lstStyle/>
          <a:p>
            <a:pPr>
              <a:lnSpc>
                <a:spcPts val="1958"/>
              </a:lnSpc>
            </a:pPr>
            <a:r>
              <a:rPr lang="en-US" sz="1542" b="1" dirty="0">
                <a:solidFill>
                  <a:srgbClr val="272525"/>
                </a:solidFill>
                <a:latin typeface="Inter Bold" pitchFamily="34" charset="0"/>
                <a:ea typeface="Inter Bold" pitchFamily="34" charset="-122"/>
                <a:cs typeface="Inter Bold" pitchFamily="34" charset="-120"/>
              </a:rPr>
              <a:t>Реформи 1861, 1864, 1870 рр.</a:t>
            </a:r>
            <a:endParaRPr lang="en-US" sz="1542" dirty="0"/>
          </a:p>
        </p:txBody>
      </p:sp>
      <p:sp>
        <p:nvSpPr>
          <p:cNvPr id="23" name="Text 17"/>
          <p:cNvSpPr/>
          <p:nvPr/>
        </p:nvSpPr>
        <p:spPr>
          <a:xfrm>
            <a:off x="6899275" y="4628754"/>
            <a:ext cx="4631233" cy="1541859"/>
          </a:xfrm>
          <a:prstGeom prst="rect">
            <a:avLst/>
          </a:prstGeom>
          <a:noFill/>
          <a:ln/>
        </p:spPr>
        <p:txBody>
          <a:bodyPr wrap="square" lIns="0" tIns="0" rIns="0" bIns="0" rtlCol="0" anchor="t"/>
          <a:lstStyle/>
          <a:p>
            <a:pPr>
              <a:lnSpc>
                <a:spcPts val="2000"/>
              </a:lnSpc>
            </a:pPr>
            <a:r>
              <a:rPr lang="en-US" sz="1250" dirty="0">
                <a:solidFill>
                  <a:srgbClr val="272525"/>
                </a:solidFill>
                <a:latin typeface="Inter" pitchFamily="34" charset="0"/>
                <a:ea typeface="Inter" pitchFamily="34" charset="-122"/>
                <a:cs typeface="Inter" pitchFamily="34" charset="-120"/>
              </a:rPr>
              <a:t>Селянська реформа 1861 р. запровадила сільське та волосне самоврядування (волосний сход, старшина, суд). Земська реформа 1864 р. створила земства для місцевого господарства, освіти, медицини. Міська реформа 1870 р. утворила міські думи та управи. Ці органи були під пильним контролем центральної влади.</a:t>
            </a:r>
            <a:endParaRPr lang="en-US" sz="125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a:extLst>
              <a:ext uri="{FF2B5EF4-FFF2-40B4-BE49-F238E27FC236}">
                <a16:creationId xmlns:a16="http://schemas.microsoft.com/office/drawing/2014/main" id="{AF9FFA49-11E5-4948-BA32-C3BA22A30F33}"/>
              </a:ext>
            </a:extLst>
          </p:cNvPr>
          <p:cNvPicPr>
            <a:picLocks noChangeAspect="1"/>
          </p:cNvPicPr>
          <p:nvPr/>
        </p:nvPicPr>
        <p:blipFill>
          <a:blip r:embed="rId3"/>
          <a:stretch>
            <a:fillRect/>
          </a:stretch>
        </p:blipFill>
        <p:spPr>
          <a:xfrm>
            <a:off x="0" y="-20509"/>
            <a:ext cx="12606553" cy="7116634"/>
          </a:xfrm>
          <a:prstGeom prst="rect">
            <a:avLst/>
          </a:prstGeom>
        </p:spPr>
      </p:pic>
      <p:sp>
        <p:nvSpPr>
          <p:cNvPr id="2" name="Text 0"/>
          <p:cNvSpPr/>
          <p:nvPr/>
        </p:nvSpPr>
        <p:spPr>
          <a:xfrm>
            <a:off x="661492" y="817266"/>
            <a:ext cx="9304040" cy="590649"/>
          </a:xfrm>
          <a:prstGeom prst="rect">
            <a:avLst/>
          </a:prstGeom>
          <a:noFill/>
          <a:ln/>
        </p:spPr>
        <p:txBody>
          <a:bodyPr wrap="none" lIns="0" tIns="0" rIns="0" bIns="0" rtlCol="0" anchor="t"/>
          <a:lstStyle/>
          <a:p>
            <a:pPr>
              <a:lnSpc>
                <a:spcPts val="4625"/>
              </a:lnSpc>
            </a:pPr>
            <a:r>
              <a:rPr lang="en-US" sz="3708" b="1" dirty="0">
                <a:solidFill>
                  <a:srgbClr val="000000"/>
                </a:solidFill>
                <a:latin typeface="Inter Bold" pitchFamily="34" charset="0"/>
                <a:ea typeface="Inter Bold" pitchFamily="34" charset="-122"/>
                <a:cs typeface="Inter Bold" pitchFamily="34" charset="-120"/>
              </a:rPr>
              <a:t>Державні думи та українські депутати</a:t>
            </a:r>
            <a:endParaRPr lang="en-US" sz="3708" dirty="0"/>
          </a:p>
        </p:txBody>
      </p:sp>
      <p:sp>
        <p:nvSpPr>
          <p:cNvPr id="3" name="Shape 1"/>
          <p:cNvSpPr/>
          <p:nvPr/>
        </p:nvSpPr>
        <p:spPr>
          <a:xfrm>
            <a:off x="661492" y="1691382"/>
            <a:ext cx="425252" cy="425252"/>
          </a:xfrm>
          <a:prstGeom prst="roundRect">
            <a:avLst>
              <a:gd name="adj" fmla="val 18669"/>
            </a:avLst>
          </a:prstGeom>
          <a:solidFill>
            <a:srgbClr val="DADBF1"/>
          </a:solidFill>
          <a:ln w="7620">
            <a:solidFill>
              <a:srgbClr val="C0C1D7"/>
            </a:solidFill>
            <a:prstDash val="solid"/>
          </a:ln>
        </p:spPr>
        <p:txBody>
          <a:bodyPr/>
          <a:lstStyle/>
          <a:p>
            <a:endParaRPr lang="uk-UA"/>
          </a:p>
        </p:txBody>
      </p:sp>
      <p:pic>
        <p:nvPicPr>
          <p:cNvPr id="4" name="Image 0" descr="preencoded.png"/>
          <p:cNvPicPr>
            <a:picLocks noChangeAspect="1"/>
          </p:cNvPicPr>
          <p:nvPr/>
        </p:nvPicPr>
        <p:blipFill>
          <a:blip r:embed="rId4"/>
          <a:stretch>
            <a:fillRect/>
          </a:stretch>
        </p:blipFill>
        <p:spPr>
          <a:xfrm>
            <a:off x="732384" y="1726804"/>
            <a:ext cx="283468" cy="354409"/>
          </a:xfrm>
          <a:prstGeom prst="rect">
            <a:avLst/>
          </a:prstGeom>
        </p:spPr>
      </p:pic>
      <p:sp>
        <p:nvSpPr>
          <p:cNvPr id="5" name="Text 2"/>
          <p:cNvSpPr/>
          <p:nvPr/>
        </p:nvSpPr>
        <p:spPr>
          <a:xfrm>
            <a:off x="1275755" y="1756271"/>
            <a:ext cx="2850257" cy="295275"/>
          </a:xfrm>
          <a:prstGeom prst="rect">
            <a:avLst/>
          </a:prstGeom>
          <a:noFill/>
          <a:ln/>
        </p:spPr>
        <p:txBody>
          <a:bodyPr wrap="none" lIns="0" tIns="0" rIns="0" bIns="0" rtlCol="0" anchor="t"/>
          <a:lstStyle/>
          <a:p>
            <a:pPr>
              <a:lnSpc>
                <a:spcPts val="2292"/>
              </a:lnSpc>
            </a:pPr>
            <a:r>
              <a:rPr lang="en-US" sz="1833" b="1" dirty="0">
                <a:solidFill>
                  <a:srgbClr val="272525"/>
                </a:solidFill>
                <a:latin typeface="Inter Bold" pitchFamily="34" charset="0"/>
                <a:ea typeface="Inter Bold" pitchFamily="34" charset="-122"/>
                <a:cs typeface="Inter Bold" pitchFamily="34" charset="-120"/>
              </a:rPr>
              <a:t>І Державна дума (1906)</a:t>
            </a:r>
            <a:endParaRPr lang="en-US" sz="1833" dirty="0"/>
          </a:p>
        </p:txBody>
      </p:sp>
      <p:sp>
        <p:nvSpPr>
          <p:cNvPr id="6" name="Text 3"/>
          <p:cNvSpPr/>
          <p:nvPr/>
        </p:nvSpPr>
        <p:spPr>
          <a:xfrm>
            <a:off x="1275755" y="2164953"/>
            <a:ext cx="4702175" cy="1209675"/>
          </a:xfrm>
          <a:prstGeom prst="rect">
            <a:avLst/>
          </a:prstGeom>
          <a:noFill/>
          <a:ln/>
        </p:spPr>
        <p:txBody>
          <a:bodyPr wrap="square" lIns="0" tIns="0" rIns="0" bIns="0" rtlCol="0" anchor="t"/>
          <a:lstStyle/>
          <a:p>
            <a:pPr>
              <a:lnSpc>
                <a:spcPts val="2375"/>
              </a:lnSpc>
            </a:pPr>
            <a:r>
              <a:rPr lang="en-US" sz="1458" dirty="0">
                <a:solidFill>
                  <a:srgbClr val="272525"/>
                </a:solidFill>
                <a:latin typeface="Inter" pitchFamily="34" charset="0"/>
                <a:ea typeface="Inter" pitchFamily="34" charset="-122"/>
                <a:cs typeface="Inter" pitchFamily="34" charset="-120"/>
              </a:rPr>
              <a:t>102 депутати від України, близько половини створили українську фракцію. Вимагали автономії України, аграрної реформи. Розпущена через обговорення аграрного питання.</a:t>
            </a:r>
            <a:endParaRPr lang="en-US" sz="1458" dirty="0"/>
          </a:p>
        </p:txBody>
      </p:sp>
      <p:sp>
        <p:nvSpPr>
          <p:cNvPr id="7" name="Shape 4"/>
          <p:cNvSpPr/>
          <p:nvPr/>
        </p:nvSpPr>
        <p:spPr>
          <a:xfrm>
            <a:off x="6214169" y="1691382"/>
            <a:ext cx="425252" cy="425252"/>
          </a:xfrm>
          <a:prstGeom prst="roundRect">
            <a:avLst>
              <a:gd name="adj" fmla="val 18669"/>
            </a:avLst>
          </a:prstGeom>
          <a:solidFill>
            <a:srgbClr val="DADBF1"/>
          </a:solidFill>
          <a:ln w="7620">
            <a:solidFill>
              <a:srgbClr val="C0C1D7"/>
            </a:solidFill>
            <a:prstDash val="solid"/>
          </a:ln>
        </p:spPr>
        <p:txBody>
          <a:bodyPr/>
          <a:lstStyle/>
          <a:p>
            <a:endParaRPr lang="uk-UA"/>
          </a:p>
        </p:txBody>
      </p:sp>
      <p:pic>
        <p:nvPicPr>
          <p:cNvPr id="8" name="Image 1" descr="preencoded.png"/>
          <p:cNvPicPr>
            <a:picLocks noChangeAspect="1"/>
          </p:cNvPicPr>
          <p:nvPr/>
        </p:nvPicPr>
        <p:blipFill>
          <a:blip r:embed="rId5"/>
          <a:stretch>
            <a:fillRect/>
          </a:stretch>
        </p:blipFill>
        <p:spPr>
          <a:xfrm>
            <a:off x="6285062" y="1726804"/>
            <a:ext cx="283468" cy="354409"/>
          </a:xfrm>
          <a:prstGeom prst="rect">
            <a:avLst/>
          </a:prstGeom>
        </p:spPr>
      </p:pic>
      <p:sp>
        <p:nvSpPr>
          <p:cNvPr id="9" name="Text 5"/>
          <p:cNvSpPr/>
          <p:nvPr/>
        </p:nvSpPr>
        <p:spPr>
          <a:xfrm>
            <a:off x="6828433" y="1756271"/>
            <a:ext cx="2895898" cy="295275"/>
          </a:xfrm>
          <a:prstGeom prst="rect">
            <a:avLst/>
          </a:prstGeom>
          <a:noFill/>
          <a:ln/>
        </p:spPr>
        <p:txBody>
          <a:bodyPr wrap="none" lIns="0" tIns="0" rIns="0" bIns="0" rtlCol="0" anchor="t"/>
          <a:lstStyle/>
          <a:p>
            <a:pPr>
              <a:lnSpc>
                <a:spcPts val="2292"/>
              </a:lnSpc>
            </a:pPr>
            <a:r>
              <a:rPr lang="en-US" sz="1833" b="1" dirty="0">
                <a:solidFill>
                  <a:srgbClr val="272525"/>
                </a:solidFill>
                <a:latin typeface="Inter Bold" pitchFamily="34" charset="0"/>
                <a:ea typeface="Inter Bold" pitchFamily="34" charset="-122"/>
                <a:cs typeface="Inter Bold" pitchFamily="34" charset="-120"/>
              </a:rPr>
              <a:t>ІІ Державна дума (1907)</a:t>
            </a:r>
            <a:endParaRPr lang="en-US" sz="1833" dirty="0"/>
          </a:p>
        </p:txBody>
      </p:sp>
      <p:sp>
        <p:nvSpPr>
          <p:cNvPr id="10" name="Text 6"/>
          <p:cNvSpPr/>
          <p:nvPr/>
        </p:nvSpPr>
        <p:spPr>
          <a:xfrm>
            <a:off x="6828433" y="2164954"/>
            <a:ext cx="4702175" cy="1512094"/>
          </a:xfrm>
          <a:prstGeom prst="rect">
            <a:avLst/>
          </a:prstGeom>
          <a:noFill/>
          <a:ln/>
        </p:spPr>
        <p:txBody>
          <a:bodyPr wrap="square" lIns="0" tIns="0" rIns="0" bIns="0" rtlCol="0" anchor="t"/>
          <a:lstStyle/>
          <a:p>
            <a:pPr>
              <a:lnSpc>
                <a:spcPts val="2375"/>
              </a:lnSpc>
            </a:pPr>
            <a:r>
              <a:rPr lang="en-US" sz="1458" dirty="0">
                <a:solidFill>
                  <a:srgbClr val="272525"/>
                </a:solidFill>
                <a:latin typeface="Inter" pitchFamily="34" charset="0"/>
                <a:ea typeface="Inter" pitchFamily="34" charset="-122"/>
                <a:cs typeface="Inter" pitchFamily="34" charset="-120"/>
              </a:rPr>
              <a:t>47 членів української думської громади. Вимагали автономії, розширення прав української мови, ширших повноважень місцевому самоврядуванню. Розпущена через звинувачення в підготовці перевороту.</a:t>
            </a:r>
            <a:endParaRPr lang="en-US" sz="1458" dirty="0"/>
          </a:p>
        </p:txBody>
      </p:sp>
      <p:sp>
        <p:nvSpPr>
          <p:cNvPr id="11" name="Shape 7"/>
          <p:cNvSpPr/>
          <p:nvPr/>
        </p:nvSpPr>
        <p:spPr>
          <a:xfrm>
            <a:off x="661492" y="4055070"/>
            <a:ext cx="425252" cy="425252"/>
          </a:xfrm>
          <a:prstGeom prst="roundRect">
            <a:avLst>
              <a:gd name="adj" fmla="val 18669"/>
            </a:avLst>
          </a:prstGeom>
          <a:solidFill>
            <a:srgbClr val="DADBF1"/>
          </a:solidFill>
          <a:ln w="7620">
            <a:solidFill>
              <a:srgbClr val="C0C1D7"/>
            </a:solidFill>
            <a:prstDash val="solid"/>
          </a:ln>
        </p:spPr>
        <p:txBody>
          <a:bodyPr/>
          <a:lstStyle/>
          <a:p>
            <a:endParaRPr lang="uk-UA"/>
          </a:p>
        </p:txBody>
      </p:sp>
      <p:pic>
        <p:nvPicPr>
          <p:cNvPr id="12" name="Image 2" descr="preencoded.png"/>
          <p:cNvPicPr>
            <a:picLocks noChangeAspect="1"/>
          </p:cNvPicPr>
          <p:nvPr/>
        </p:nvPicPr>
        <p:blipFill>
          <a:blip r:embed="rId6"/>
          <a:stretch>
            <a:fillRect/>
          </a:stretch>
        </p:blipFill>
        <p:spPr>
          <a:xfrm>
            <a:off x="732384" y="4090492"/>
            <a:ext cx="283468" cy="354409"/>
          </a:xfrm>
          <a:prstGeom prst="rect">
            <a:avLst/>
          </a:prstGeom>
        </p:spPr>
      </p:pic>
      <p:sp>
        <p:nvSpPr>
          <p:cNvPr id="13" name="Text 8"/>
          <p:cNvSpPr/>
          <p:nvPr/>
        </p:nvSpPr>
        <p:spPr>
          <a:xfrm>
            <a:off x="1275755" y="4119959"/>
            <a:ext cx="3578225" cy="295275"/>
          </a:xfrm>
          <a:prstGeom prst="rect">
            <a:avLst/>
          </a:prstGeom>
          <a:noFill/>
          <a:ln/>
        </p:spPr>
        <p:txBody>
          <a:bodyPr wrap="none" lIns="0" tIns="0" rIns="0" bIns="0" rtlCol="0" anchor="t"/>
          <a:lstStyle/>
          <a:p>
            <a:pPr>
              <a:lnSpc>
                <a:spcPts val="2292"/>
              </a:lnSpc>
            </a:pPr>
            <a:r>
              <a:rPr lang="en-US" sz="1833" b="1" dirty="0">
                <a:solidFill>
                  <a:srgbClr val="272525"/>
                </a:solidFill>
                <a:latin typeface="Inter Bold" pitchFamily="34" charset="0"/>
                <a:ea typeface="Inter Bold" pitchFamily="34" charset="-122"/>
                <a:cs typeface="Inter Bold" pitchFamily="34" charset="-120"/>
              </a:rPr>
              <a:t>ІІІ Державна дума (1907-1912)</a:t>
            </a:r>
            <a:endParaRPr lang="en-US" sz="1833" dirty="0"/>
          </a:p>
        </p:txBody>
      </p:sp>
      <p:sp>
        <p:nvSpPr>
          <p:cNvPr id="14" name="Text 9"/>
          <p:cNvSpPr/>
          <p:nvPr/>
        </p:nvSpPr>
        <p:spPr>
          <a:xfrm>
            <a:off x="1275755" y="4528642"/>
            <a:ext cx="4702175" cy="907257"/>
          </a:xfrm>
          <a:prstGeom prst="rect">
            <a:avLst/>
          </a:prstGeom>
          <a:noFill/>
          <a:ln/>
        </p:spPr>
        <p:txBody>
          <a:bodyPr wrap="square" lIns="0" tIns="0" rIns="0" bIns="0" rtlCol="0" anchor="t"/>
          <a:lstStyle/>
          <a:p>
            <a:pPr>
              <a:lnSpc>
                <a:spcPts val="2375"/>
              </a:lnSpc>
            </a:pPr>
            <a:r>
              <a:rPr lang="en-US" sz="1458" dirty="0">
                <a:solidFill>
                  <a:srgbClr val="272525"/>
                </a:solidFill>
                <a:latin typeface="Inter" pitchFamily="34" charset="0"/>
                <a:ea typeface="Inter" pitchFamily="34" charset="-122"/>
                <a:cs typeface="Inter" pitchFamily="34" charset="-120"/>
              </a:rPr>
              <a:t>Більш проурядова. 111 депутатів від України, переважно поміщики та священики. Національне питання майже не ставилося.</a:t>
            </a:r>
            <a:endParaRPr lang="en-US" sz="1458" dirty="0"/>
          </a:p>
        </p:txBody>
      </p:sp>
      <p:sp>
        <p:nvSpPr>
          <p:cNvPr id="15" name="Shape 10"/>
          <p:cNvSpPr/>
          <p:nvPr/>
        </p:nvSpPr>
        <p:spPr>
          <a:xfrm>
            <a:off x="6214169" y="4055070"/>
            <a:ext cx="425252" cy="425252"/>
          </a:xfrm>
          <a:prstGeom prst="roundRect">
            <a:avLst>
              <a:gd name="adj" fmla="val 18669"/>
            </a:avLst>
          </a:prstGeom>
          <a:solidFill>
            <a:srgbClr val="DADBF1"/>
          </a:solidFill>
          <a:ln w="7620">
            <a:solidFill>
              <a:srgbClr val="C0C1D7"/>
            </a:solidFill>
            <a:prstDash val="solid"/>
          </a:ln>
        </p:spPr>
        <p:txBody>
          <a:bodyPr/>
          <a:lstStyle/>
          <a:p>
            <a:endParaRPr lang="uk-UA"/>
          </a:p>
        </p:txBody>
      </p:sp>
      <p:pic>
        <p:nvPicPr>
          <p:cNvPr id="16" name="Image 3" descr="preencoded.png"/>
          <p:cNvPicPr>
            <a:picLocks noChangeAspect="1"/>
          </p:cNvPicPr>
          <p:nvPr/>
        </p:nvPicPr>
        <p:blipFill>
          <a:blip r:embed="rId7"/>
          <a:stretch>
            <a:fillRect/>
          </a:stretch>
        </p:blipFill>
        <p:spPr>
          <a:xfrm>
            <a:off x="6285062" y="4090492"/>
            <a:ext cx="283468" cy="354409"/>
          </a:xfrm>
          <a:prstGeom prst="rect">
            <a:avLst/>
          </a:prstGeom>
        </p:spPr>
      </p:pic>
      <p:sp>
        <p:nvSpPr>
          <p:cNvPr id="17" name="Text 11"/>
          <p:cNvSpPr/>
          <p:nvPr/>
        </p:nvSpPr>
        <p:spPr>
          <a:xfrm>
            <a:off x="6828432" y="4119959"/>
            <a:ext cx="3569097" cy="295275"/>
          </a:xfrm>
          <a:prstGeom prst="rect">
            <a:avLst/>
          </a:prstGeom>
          <a:noFill/>
          <a:ln/>
        </p:spPr>
        <p:txBody>
          <a:bodyPr wrap="none" lIns="0" tIns="0" rIns="0" bIns="0" rtlCol="0" anchor="t"/>
          <a:lstStyle/>
          <a:p>
            <a:pPr>
              <a:lnSpc>
                <a:spcPts val="2292"/>
              </a:lnSpc>
            </a:pPr>
            <a:r>
              <a:rPr lang="en-US" sz="1833" b="1" dirty="0">
                <a:solidFill>
                  <a:srgbClr val="272525"/>
                </a:solidFill>
                <a:latin typeface="Inter Bold" pitchFamily="34" charset="0"/>
                <a:ea typeface="Inter Bold" pitchFamily="34" charset="-122"/>
                <a:cs typeface="Inter Bold" pitchFamily="34" charset="-120"/>
              </a:rPr>
              <a:t>ІV Державна дума (1912-1917)</a:t>
            </a:r>
            <a:endParaRPr lang="en-US" sz="1833" dirty="0"/>
          </a:p>
        </p:txBody>
      </p:sp>
      <p:sp>
        <p:nvSpPr>
          <p:cNvPr id="18" name="Text 12"/>
          <p:cNvSpPr/>
          <p:nvPr/>
        </p:nvSpPr>
        <p:spPr>
          <a:xfrm>
            <a:off x="6828433" y="4528642"/>
            <a:ext cx="4702175" cy="1512094"/>
          </a:xfrm>
          <a:prstGeom prst="rect">
            <a:avLst/>
          </a:prstGeom>
          <a:noFill/>
          <a:ln/>
        </p:spPr>
        <p:txBody>
          <a:bodyPr wrap="square" lIns="0" tIns="0" rIns="0" bIns="0" rtlCol="0" anchor="t"/>
          <a:lstStyle/>
          <a:p>
            <a:pPr>
              <a:lnSpc>
                <a:spcPts val="2375"/>
              </a:lnSpc>
            </a:pPr>
            <a:r>
              <a:rPr lang="en-US" sz="1458" dirty="0">
                <a:solidFill>
                  <a:srgbClr val="272525"/>
                </a:solidFill>
                <a:latin typeface="Inter" pitchFamily="34" charset="0"/>
                <a:ea typeface="Inter" pitchFamily="34" charset="-122"/>
                <a:cs typeface="Inter" pitchFamily="34" charset="-120"/>
              </a:rPr>
              <a:t>Більш права. 97 депутатів від українських губерній. Ініціювали дебати з національної проблеми, зокрема української автономії. Дума залишалася центром політичного життя, впливаючи на суспільну свідомість.</a:t>
            </a:r>
            <a:endParaRPr lang="en-US" sz="1458"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D2FEDF92-858F-4D37-8AEE-E08EF4184C62}"/>
              </a:ext>
            </a:extLst>
          </p:cNvPr>
          <p:cNvPicPr>
            <a:picLocks noChangeAspect="1"/>
          </p:cNvPicPr>
          <p:nvPr/>
        </p:nvPicPr>
        <p:blipFill>
          <a:blip r:embed="rId3"/>
          <a:stretch>
            <a:fillRect/>
          </a:stretch>
        </p:blipFill>
        <p:spPr>
          <a:xfrm>
            <a:off x="-67733" y="-34280"/>
            <a:ext cx="12259733" cy="7007928"/>
          </a:xfrm>
          <a:prstGeom prst="rect">
            <a:avLst/>
          </a:prstGeom>
        </p:spPr>
      </p:pic>
      <p:sp>
        <p:nvSpPr>
          <p:cNvPr id="2" name="Text 0"/>
          <p:cNvSpPr/>
          <p:nvPr/>
        </p:nvSpPr>
        <p:spPr>
          <a:xfrm>
            <a:off x="618530" y="770930"/>
            <a:ext cx="6986885" cy="552351"/>
          </a:xfrm>
          <a:prstGeom prst="rect">
            <a:avLst/>
          </a:prstGeom>
          <a:noFill/>
          <a:ln/>
        </p:spPr>
        <p:txBody>
          <a:bodyPr wrap="none" lIns="0" tIns="0" rIns="0" bIns="0" rtlCol="0" anchor="t"/>
          <a:lstStyle/>
          <a:p>
            <a:pPr>
              <a:lnSpc>
                <a:spcPts val="4333"/>
              </a:lnSpc>
            </a:pPr>
            <a:r>
              <a:rPr lang="en-US" sz="3458" dirty="0">
                <a:solidFill>
                  <a:srgbClr val="201B18"/>
                </a:solidFill>
                <a:latin typeface="Platypi Medium" pitchFamily="34" charset="0"/>
                <a:ea typeface="Platypi Medium" pitchFamily="34" charset="-122"/>
                <a:cs typeface="Platypi Medium" pitchFamily="34" charset="-120"/>
              </a:rPr>
              <a:t>Право Скіфії та Грецьких Полісів</a:t>
            </a:r>
            <a:endParaRPr lang="en-US" sz="3458" dirty="0"/>
          </a:p>
        </p:txBody>
      </p:sp>
      <p:sp>
        <p:nvSpPr>
          <p:cNvPr id="3" name="Shape 1"/>
          <p:cNvSpPr/>
          <p:nvPr/>
        </p:nvSpPr>
        <p:spPr>
          <a:xfrm>
            <a:off x="618530" y="1676698"/>
            <a:ext cx="5389166" cy="4410273"/>
          </a:xfrm>
          <a:prstGeom prst="roundRect">
            <a:avLst>
              <a:gd name="adj" fmla="val 601"/>
            </a:avLst>
          </a:prstGeom>
          <a:solidFill>
            <a:srgbClr val="F9F7F7"/>
          </a:solidFill>
          <a:ln/>
        </p:spPr>
        <p:txBody>
          <a:bodyPr/>
          <a:lstStyle/>
          <a:p>
            <a:endParaRPr lang="uk-UA"/>
          </a:p>
        </p:txBody>
      </p:sp>
      <p:sp>
        <p:nvSpPr>
          <p:cNvPr id="4" name="Text 2"/>
          <p:cNvSpPr/>
          <p:nvPr/>
        </p:nvSpPr>
        <p:spPr>
          <a:xfrm>
            <a:off x="795239" y="1853406"/>
            <a:ext cx="2209304" cy="276126"/>
          </a:xfrm>
          <a:prstGeom prst="rect">
            <a:avLst/>
          </a:prstGeom>
          <a:noFill/>
          <a:ln/>
        </p:spPr>
        <p:txBody>
          <a:bodyPr wrap="none" lIns="0" tIns="0" rIns="0" bIns="0" rtlCol="0" anchor="t"/>
          <a:lstStyle/>
          <a:p>
            <a:pPr>
              <a:lnSpc>
                <a:spcPts val="2167"/>
              </a:lnSpc>
            </a:pPr>
            <a:r>
              <a:rPr lang="en-US" sz="1708" dirty="0">
                <a:solidFill>
                  <a:srgbClr val="504C49"/>
                </a:solidFill>
                <a:latin typeface="Platypi Medium" pitchFamily="34" charset="0"/>
                <a:ea typeface="Platypi Medium" pitchFamily="34" charset="-122"/>
                <a:cs typeface="Platypi Medium" pitchFamily="34" charset="-120"/>
              </a:rPr>
              <a:t>Скіфське Право</a:t>
            </a:r>
            <a:endParaRPr lang="en-US" sz="1708" dirty="0"/>
          </a:p>
        </p:txBody>
      </p:sp>
      <p:sp>
        <p:nvSpPr>
          <p:cNvPr id="5" name="Text 3"/>
          <p:cNvSpPr/>
          <p:nvPr/>
        </p:nvSpPr>
        <p:spPr>
          <a:xfrm>
            <a:off x="795239" y="2235498"/>
            <a:ext cx="5035748" cy="2826743"/>
          </a:xfrm>
          <a:prstGeom prst="rect">
            <a:avLst/>
          </a:prstGeom>
          <a:noFill/>
          <a:ln/>
        </p:spPr>
        <p:txBody>
          <a:bodyPr wrap="square" lIns="0" tIns="0" rIns="0" bIns="0" rtlCol="0" anchor="t"/>
          <a:lstStyle/>
          <a:p>
            <a:pPr>
              <a:lnSpc>
                <a:spcPts val="2208"/>
              </a:lnSpc>
            </a:pPr>
            <a:r>
              <a:rPr lang="en-US" sz="1375" dirty="0">
                <a:solidFill>
                  <a:srgbClr val="504C49"/>
                </a:solidFill>
                <a:latin typeface="Source Serif Pro" pitchFamily="34" charset="0"/>
                <a:ea typeface="Source Serif Pro" pitchFamily="34" charset="-122"/>
                <a:cs typeface="Source Serif Pro" pitchFamily="34" charset="-120"/>
              </a:rPr>
              <a:t>Основним джерелом права у скіфів був звичай, доповнений царськими правилами. Норми захищали приватну власність на худобу, рабів, речі. Земля належала царю. Існувало зобов'язальне право (міни, дарування, купівля-продаж), договори скріплювали клятвою. Шлюбно-сімейні відносини базувалися на патріархаті, практикувалося багатоженство. У спадковому праві панував мінорат. Кримінальне право карало злочини проти царя та віровідступництво смертю, також застосовувалися вигнання та каліцтва. Визнавалася кровна помста.</a:t>
            </a:r>
            <a:endParaRPr lang="en-US" sz="1375" dirty="0"/>
          </a:p>
        </p:txBody>
      </p:sp>
      <p:sp>
        <p:nvSpPr>
          <p:cNvPr id="6" name="Shape 4"/>
          <p:cNvSpPr/>
          <p:nvPr/>
        </p:nvSpPr>
        <p:spPr>
          <a:xfrm>
            <a:off x="6184405" y="1676698"/>
            <a:ext cx="5389166" cy="4410273"/>
          </a:xfrm>
          <a:prstGeom prst="roundRect">
            <a:avLst>
              <a:gd name="adj" fmla="val 601"/>
            </a:avLst>
          </a:prstGeom>
          <a:solidFill>
            <a:srgbClr val="F9F7F7"/>
          </a:solidFill>
          <a:ln/>
        </p:spPr>
        <p:txBody>
          <a:bodyPr/>
          <a:lstStyle/>
          <a:p>
            <a:endParaRPr lang="uk-UA"/>
          </a:p>
        </p:txBody>
      </p:sp>
      <p:sp>
        <p:nvSpPr>
          <p:cNvPr id="7" name="Text 5"/>
          <p:cNvSpPr/>
          <p:nvPr/>
        </p:nvSpPr>
        <p:spPr>
          <a:xfrm>
            <a:off x="6361113" y="1853406"/>
            <a:ext cx="2571353" cy="276126"/>
          </a:xfrm>
          <a:prstGeom prst="rect">
            <a:avLst/>
          </a:prstGeom>
          <a:noFill/>
          <a:ln/>
        </p:spPr>
        <p:txBody>
          <a:bodyPr wrap="none" lIns="0" tIns="0" rIns="0" bIns="0" rtlCol="0" anchor="t"/>
          <a:lstStyle/>
          <a:p>
            <a:pPr>
              <a:lnSpc>
                <a:spcPts val="2167"/>
              </a:lnSpc>
            </a:pPr>
            <a:r>
              <a:rPr lang="en-US" sz="1708" dirty="0">
                <a:solidFill>
                  <a:srgbClr val="504C49"/>
                </a:solidFill>
                <a:latin typeface="Platypi Medium" pitchFamily="34" charset="0"/>
                <a:ea typeface="Platypi Medium" pitchFamily="34" charset="-122"/>
                <a:cs typeface="Platypi Medium" pitchFamily="34" charset="-120"/>
              </a:rPr>
              <a:t>Право Грецьких Полісів</a:t>
            </a:r>
            <a:endParaRPr lang="en-US" sz="1708" dirty="0"/>
          </a:p>
        </p:txBody>
      </p:sp>
      <p:sp>
        <p:nvSpPr>
          <p:cNvPr id="8" name="Text 6"/>
          <p:cNvSpPr/>
          <p:nvPr/>
        </p:nvSpPr>
        <p:spPr>
          <a:xfrm>
            <a:off x="6361113" y="2235498"/>
            <a:ext cx="5035748" cy="3674765"/>
          </a:xfrm>
          <a:prstGeom prst="rect">
            <a:avLst/>
          </a:prstGeom>
          <a:noFill/>
          <a:ln/>
        </p:spPr>
        <p:txBody>
          <a:bodyPr wrap="square" lIns="0" tIns="0" rIns="0" bIns="0" rtlCol="0" anchor="t"/>
          <a:lstStyle/>
          <a:p>
            <a:pPr>
              <a:lnSpc>
                <a:spcPts val="2208"/>
              </a:lnSpc>
            </a:pPr>
            <a:r>
              <a:rPr lang="en-US" sz="1375" dirty="0">
                <a:solidFill>
                  <a:srgbClr val="504C49"/>
                </a:solidFill>
                <a:latin typeface="Source Serif Pro" pitchFamily="34" charset="0"/>
                <a:ea typeface="Source Serif Pro" pitchFamily="34" charset="-122"/>
                <a:cs typeface="Source Serif Pro" pitchFamily="34" charset="-120"/>
              </a:rPr>
              <a:t>Правова система міст-держав Північного Причорномор'я базувалася на праві метрополій (здебільшого афінської демократії), але з впливом місцевих звичаїв. Джерелами були закони народних зборів, декрети рад, розпорядження колегій та місцеві звичаї. Регламентувалися майнові відносини, приватна та державна власність на землю. Зобов'язальне право включало договори позики, дарування, застави. Угоди укладалися при свідках та посадовцях. Найтяжчими злочинами вважалися злочини проти держави (змова, держзрада, розголошення таємниці) та посягання на приватну власність, що каралися смертю. За інші правопорушення призначалися штрафи та конфіскація майна.</a:t>
            </a:r>
            <a:endParaRPr lang="en-US" sz="1375"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a:extLst>
              <a:ext uri="{FF2B5EF4-FFF2-40B4-BE49-F238E27FC236}">
                <a16:creationId xmlns:a16="http://schemas.microsoft.com/office/drawing/2014/main" id="{C9F42DAA-EF4E-4C50-B9AE-203A3EF83273}"/>
              </a:ext>
            </a:extLst>
          </p:cNvPr>
          <p:cNvPicPr>
            <a:picLocks noChangeAspect="1"/>
          </p:cNvPicPr>
          <p:nvPr/>
        </p:nvPicPr>
        <p:blipFill>
          <a:blip r:embed="rId3"/>
          <a:stretch>
            <a:fillRect/>
          </a:stretch>
        </p:blipFill>
        <p:spPr>
          <a:xfrm>
            <a:off x="0" y="-20509"/>
            <a:ext cx="12606553" cy="7116634"/>
          </a:xfrm>
          <a:prstGeom prst="rect">
            <a:avLst/>
          </a:prstGeom>
        </p:spPr>
      </p:pic>
      <p:sp>
        <p:nvSpPr>
          <p:cNvPr id="2" name="Text 0"/>
          <p:cNvSpPr/>
          <p:nvPr/>
        </p:nvSpPr>
        <p:spPr>
          <a:xfrm>
            <a:off x="661492" y="1207592"/>
            <a:ext cx="6008192" cy="383977"/>
          </a:xfrm>
          <a:prstGeom prst="rect">
            <a:avLst/>
          </a:prstGeom>
          <a:noFill/>
          <a:ln/>
        </p:spPr>
        <p:txBody>
          <a:bodyPr wrap="none" lIns="0" tIns="0" rIns="0" bIns="0" rtlCol="0" anchor="t"/>
          <a:lstStyle/>
          <a:p>
            <a:pPr>
              <a:lnSpc>
                <a:spcPts val="3000"/>
              </a:lnSpc>
            </a:pPr>
            <a:r>
              <a:rPr lang="en-US" sz="2417" b="1" dirty="0">
                <a:solidFill>
                  <a:srgbClr val="000000"/>
                </a:solidFill>
                <a:latin typeface="Inter Bold" pitchFamily="34" charset="0"/>
                <a:ea typeface="Inter Bold" pitchFamily="34" charset="-122"/>
                <a:cs typeface="Inter Bold" pitchFamily="34" charset="-120"/>
              </a:rPr>
              <a:t>Судоустрій та судова реформа 1864 р.</a:t>
            </a:r>
            <a:endParaRPr lang="en-US" sz="2417" dirty="0"/>
          </a:p>
        </p:txBody>
      </p:sp>
      <p:pic>
        <p:nvPicPr>
          <p:cNvPr id="3" name="Image 0" descr="preencoded.png"/>
          <p:cNvPicPr>
            <a:picLocks noChangeAspect="1"/>
          </p:cNvPicPr>
          <p:nvPr/>
        </p:nvPicPr>
        <p:blipFill>
          <a:blip r:embed="rId4"/>
          <a:stretch>
            <a:fillRect/>
          </a:stretch>
        </p:blipFill>
        <p:spPr>
          <a:xfrm>
            <a:off x="661492" y="1837234"/>
            <a:ext cx="614263" cy="1100633"/>
          </a:xfrm>
          <a:prstGeom prst="rect">
            <a:avLst/>
          </a:prstGeom>
        </p:spPr>
      </p:pic>
      <p:sp>
        <p:nvSpPr>
          <p:cNvPr id="4" name="Text 1"/>
          <p:cNvSpPr/>
          <p:nvPr/>
        </p:nvSpPr>
        <p:spPr>
          <a:xfrm>
            <a:off x="1460004" y="1960067"/>
            <a:ext cx="1702197" cy="191988"/>
          </a:xfrm>
          <a:prstGeom prst="rect">
            <a:avLst/>
          </a:prstGeom>
          <a:noFill/>
          <a:ln/>
        </p:spPr>
        <p:txBody>
          <a:bodyPr wrap="none" lIns="0" tIns="0" rIns="0" bIns="0" rtlCol="0" anchor="t"/>
          <a:lstStyle/>
          <a:p>
            <a:pPr>
              <a:lnSpc>
                <a:spcPts val="1500"/>
              </a:lnSpc>
            </a:pPr>
            <a:r>
              <a:rPr lang="en-US" sz="1208" b="1" dirty="0">
                <a:solidFill>
                  <a:srgbClr val="272525"/>
                </a:solidFill>
                <a:latin typeface="Inter Bold" pitchFamily="34" charset="0"/>
                <a:ea typeface="Inter Bold" pitchFamily="34" charset="-122"/>
                <a:cs typeface="Inter Bold" pitchFamily="34" charset="-120"/>
              </a:rPr>
              <a:t>Судоустрій до 1864 р.</a:t>
            </a:r>
            <a:endParaRPr lang="en-US" sz="1208" dirty="0"/>
          </a:p>
        </p:txBody>
      </p:sp>
      <p:sp>
        <p:nvSpPr>
          <p:cNvPr id="5" name="Text 2"/>
          <p:cNvSpPr/>
          <p:nvPr/>
        </p:nvSpPr>
        <p:spPr>
          <a:xfrm>
            <a:off x="1460004" y="2225676"/>
            <a:ext cx="10070505" cy="589359"/>
          </a:xfrm>
          <a:prstGeom prst="rect">
            <a:avLst/>
          </a:prstGeom>
          <a:noFill/>
          <a:ln/>
        </p:spPr>
        <p:txBody>
          <a:bodyPr wrap="square" lIns="0" tIns="0" rIns="0" bIns="0" rtlCol="0" anchor="t"/>
          <a:lstStyle/>
          <a:p>
            <a:pPr>
              <a:lnSpc>
                <a:spcPts val="1542"/>
              </a:lnSpc>
            </a:pPr>
            <a:r>
              <a:rPr lang="en-US" sz="958" dirty="0">
                <a:solidFill>
                  <a:srgbClr val="272525"/>
                </a:solidFill>
                <a:latin typeface="Inter" pitchFamily="34" charset="0"/>
                <a:ea typeface="Inter" pitchFamily="34" charset="-122"/>
                <a:cs typeface="Inter" pitchFamily="34" charset="-120"/>
              </a:rPr>
              <a:t>На Півдні та Слобожанщині діяли земські суди (для дворян/вільних селян), магістрати (для міст з магдебурзьким правом), ратуші. На Правобережжі та Лівобережжі поновлювалося польське судочинство (повітові, магістратські, ратушні суди). З 1830-х рр. відбувалася уніфікація з російською системою, судді в Україні призначалися, а не обиралися.</a:t>
            </a:r>
            <a:endParaRPr lang="en-US" sz="958" dirty="0"/>
          </a:p>
        </p:txBody>
      </p:sp>
      <p:pic>
        <p:nvPicPr>
          <p:cNvPr id="6" name="Image 1" descr="preencoded.png"/>
          <p:cNvPicPr>
            <a:picLocks noChangeAspect="1"/>
          </p:cNvPicPr>
          <p:nvPr/>
        </p:nvPicPr>
        <p:blipFill>
          <a:blip r:embed="rId5"/>
          <a:stretch>
            <a:fillRect/>
          </a:stretch>
        </p:blipFill>
        <p:spPr>
          <a:xfrm>
            <a:off x="661492" y="2937868"/>
            <a:ext cx="614263" cy="904181"/>
          </a:xfrm>
          <a:prstGeom prst="rect">
            <a:avLst/>
          </a:prstGeom>
        </p:spPr>
      </p:pic>
      <p:sp>
        <p:nvSpPr>
          <p:cNvPr id="7" name="Text 3"/>
          <p:cNvSpPr/>
          <p:nvPr/>
        </p:nvSpPr>
        <p:spPr>
          <a:xfrm>
            <a:off x="1460005" y="3060700"/>
            <a:ext cx="1908969" cy="191988"/>
          </a:xfrm>
          <a:prstGeom prst="rect">
            <a:avLst/>
          </a:prstGeom>
          <a:noFill/>
          <a:ln/>
        </p:spPr>
        <p:txBody>
          <a:bodyPr wrap="none" lIns="0" tIns="0" rIns="0" bIns="0" rtlCol="0" anchor="t"/>
          <a:lstStyle/>
          <a:p>
            <a:pPr>
              <a:lnSpc>
                <a:spcPts val="1500"/>
              </a:lnSpc>
            </a:pPr>
            <a:r>
              <a:rPr lang="en-US" sz="1208" b="1" dirty="0">
                <a:solidFill>
                  <a:srgbClr val="272525"/>
                </a:solidFill>
                <a:latin typeface="Inter Bold" pitchFamily="34" charset="0"/>
                <a:ea typeface="Inter Bold" pitchFamily="34" charset="-122"/>
                <a:cs typeface="Inter Bold" pitchFamily="34" charset="-120"/>
              </a:rPr>
              <a:t>Судова реформа 1864 р.</a:t>
            </a:r>
            <a:endParaRPr lang="en-US" sz="1208" dirty="0"/>
          </a:p>
        </p:txBody>
      </p:sp>
      <p:sp>
        <p:nvSpPr>
          <p:cNvPr id="8" name="Text 4"/>
          <p:cNvSpPr/>
          <p:nvPr/>
        </p:nvSpPr>
        <p:spPr>
          <a:xfrm>
            <a:off x="1460004" y="3326308"/>
            <a:ext cx="10070505" cy="392907"/>
          </a:xfrm>
          <a:prstGeom prst="rect">
            <a:avLst/>
          </a:prstGeom>
          <a:noFill/>
          <a:ln/>
        </p:spPr>
        <p:txBody>
          <a:bodyPr wrap="square" lIns="0" tIns="0" rIns="0" bIns="0" rtlCol="0" anchor="t"/>
          <a:lstStyle/>
          <a:p>
            <a:pPr>
              <a:lnSpc>
                <a:spcPts val="1542"/>
              </a:lnSpc>
            </a:pPr>
            <a:r>
              <a:rPr lang="en-US" sz="958" dirty="0">
                <a:solidFill>
                  <a:srgbClr val="272525"/>
                </a:solidFill>
                <a:latin typeface="Inter" pitchFamily="34" charset="0"/>
                <a:ea typeface="Inter" pitchFamily="34" charset="-122"/>
                <a:cs typeface="Inter" pitchFamily="34" charset="-120"/>
              </a:rPr>
              <a:t>Запровадила нові принципи: незалежність суду, безстановість, рівність усіх перед судом, інститут присяжних засідателів, прокурорський нагляд, гласність, змагальність процесу, презумпція невинуватості.</a:t>
            </a:r>
            <a:endParaRPr lang="en-US" sz="958" dirty="0"/>
          </a:p>
        </p:txBody>
      </p:sp>
      <p:pic>
        <p:nvPicPr>
          <p:cNvPr id="9" name="Image 2" descr="preencoded.png"/>
          <p:cNvPicPr>
            <a:picLocks noChangeAspect="1"/>
          </p:cNvPicPr>
          <p:nvPr/>
        </p:nvPicPr>
        <p:blipFill>
          <a:blip r:embed="rId6"/>
          <a:stretch>
            <a:fillRect/>
          </a:stretch>
        </p:blipFill>
        <p:spPr>
          <a:xfrm>
            <a:off x="661492" y="3842048"/>
            <a:ext cx="614263" cy="904181"/>
          </a:xfrm>
          <a:prstGeom prst="rect">
            <a:avLst/>
          </a:prstGeom>
        </p:spPr>
      </p:pic>
      <p:sp>
        <p:nvSpPr>
          <p:cNvPr id="10" name="Text 5"/>
          <p:cNvSpPr/>
          <p:nvPr/>
        </p:nvSpPr>
        <p:spPr>
          <a:xfrm>
            <a:off x="1460004" y="3964881"/>
            <a:ext cx="1884065" cy="191988"/>
          </a:xfrm>
          <a:prstGeom prst="rect">
            <a:avLst/>
          </a:prstGeom>
          <a:noFill/>
          <a:ln/>
        </p:spPr>
        <p:txBody>
          <a:bodyPr wrap="none" lIns="0" tIns="0" rIns="0" bIns="0" rtlCol="0" anchor="t"/>
          <a:lstStyle/>
          <a:p>
            <a:pPr>
              <a:lnSpc>
                <a:spcPts val="1500"/>
              </a:lnSpc>
            </a:pPr>
            <a:r>
              <a:rPr lang="en-US" sz="1208" b="1" dirty="0">
                <a:solidFill>
                  <a:srgbClr val="272525"/>
                </a:solidFill>
                <a:latin typeface="Inter Bold" pitchFamily="34" charset="0"/>
                <a:ea typeface="Inter Bold" pitchFamily="34" charset="-122"/>
                <a:cs typeface="Inter Bold" pitchFamily="34" charset="-120"/>
              </a:rPr>
              <a:t>Місцеві та загальні суди</a:t>
            </a:r>
            <a:endParaRPr lang="en-US" sz="1208" dirty="0"/>
          </a:p>
        </p:txBody>
      </p:sp>
      <p:sp>
        <p:nvSpPr>
          <p:cNvPr id="11" name="Text 6"/>
          <p:cNvSpPr/>
          <p:nvPr/>
        </p:nvSpPr>
        <p:spPr>
          <a:xfrm>
            <a:off x="1460004" y="4230489"/>
            <a:ext cx="10070505" cy="392907"/>
          </a:xfrm>
          <a:prstGeom prst="rect">
            <a:avLst/>
          </a:prstGeom>
          <a:noFill/>
          <a:ln/>
        </p:spPr>
        <p:txBody>
          <a:bodyPr wrap="square" lIns="0" tIns="0" rIns="0" bIns="0" rtlCol="0" anchor="t"/>
          <a:lstStyle/>
          <a:p>
            <a:pPr>
              <a:lnSpc>
                <a:spcPts val="1542"/>
              </a:lnSpc>
            </a:pPr>
            <a:r>
              <a:rPr lang="en-US" sz="958" dirty="0">
                <a:solidFill>
                  <a:srgbClr val="272525"/>
                </a:solidFill>
                <a:latin typeface="Inter" pitchFamily="34" charset="0"/>
                <a:ea typeface="Inter" pitchFamily="34" charset="-122"/>
                <a:cs typeface="Inter" pitchFamily="34" charset="-120"/>
              </a:rPr>
              <a:t>Місцеві: мирові судді (розгляд дрібних справ, обиралися на 3 роки). Загальні: окружні суди (перша інстанція, з присяжними у кримінальних справах) та судові палати (апеляційна інстанція, розглядали державні злочини). Вищим судовим органом був Сенат.</a:t>
            </a:r>
            <a:endParaRPr lang="en-US" sz="958" dirty="0"/>
          </a:p>
        </p:txBody>
      </p:sp>
      <p:pic>
        <p:nvPicPr>
          <p:cNvPr id="12" name="Image 3" descr="preencoded.png"/>
          <p:cNvPicPr>
            <a:picLocks noChangeAspect="1"/>
          </p:cNvPicPr>
          <p:nvPr/>
        </p:nvPicPr>
        <p:blipFill>
          <a:blip r:embed="rId7"/>
          <a:stretch>
            <a:fillRect/>
          </a:stretch>
        </p:blipFill>
        <p:spPr>
          <a:xfrm>
            <a:off x="661492" y="4746229"/>
            <a:ext cx="614263" cy="904181"/>
          </a:xfrm>
          <a:prstGeom prst="rect">
            <a:avLst/>
          </a:prstGeom>
        </p:spPr>
      </p:pic>
      <p:sp>
        <p:nvSpPr>
          <p:cNvPr id="13" name="Text 7"/>
          <p:cNvSpPr/>
          <p:nvPr/>
        </p:nvSpPr>
        <p:spPr>
          <a:xfrm>
            <a:off x="1460004" y="4869061"/>
            <a:ext cx="1697633" cy="191988"/>
          </a:xfrm>
          <a:prstGeom prst="rect">
            <a:avLst/>
          </a:prstGeom>
          <a:noFill/>
          <a:ln/>
        </p:spPr>
        <p:txBody>
          <a:bodyPr wrap="none" lIns="0" tIns="0" rIns="0" bIns="0" rtlCol="0" anchor="t"/>
          <a:lstStyle/>
          <a:p>
            <a:pPr>
              <a:lnSpc>
                <a:spcPts val="1500"/>
              </a:lnSpc>
            </a:pPr>
            <a:r>
              <a:rPr lang="en-US" sz="1208" b="1" dirty="0">
                <a:solidFill>
                  <a:srgbClr val="272525"/>
                </a:solidFill>
                <a:latin typeface="Inter Bold" pitchFamily="34" charset="0"/>
                <a:ea typeface="Inter Bold" pitchFamily="34" charset="-122"/>
                <a:cs typeface="Inter Bold" pitchFamily="34" charset="-120"/>
              </a:rPr>
              <a:t>Особливості в Україні</a:t>
            </a:r>
            <a:endParaRPr lang="en-US" sz="1208" dirty="0"/>
          </a:p>
        </p:txBody>
      </p:sp>
      <p:sp>
        <p:nvSpPr>
          <p:cNvPr id="14" name="Text 8"/>
          <p:cNvSpPr/>
          <p:nvPr/>
        </p:nvSpPr>
        <p:spPr>
          <a:xfrm>
            <a:off x="1460004" y="5134669"/>
            <a:ext cx="10070505" cy="392907"/>
          </a:xfrm>
          <a:prstGeom prst="rect">
            <a:avLst/>
          </a:prstGeom>
          <a:noFill/>
          <a:ln/>
        </p:spPr>
        <p:txBody>
          <a:bodyPr wrap="square" lIns="0" tIns="0" rIns="0" bIns="0" rtlCol="0" anchor="t"/>
          <a:lstStyle/>
          <a:p>
            <a:pPr>
              <a:lnSpc>
                <a:spcPts val="1542"/>
              </a:lnSpc>
            </a:pPr>
            <a:r>
              <a:rPr lang="en-US" sz="958" dirty="0">
                <a:solidFill>
                  <a:srgbClr val="272525"/>
                </a:solidFill>
                <a:latin typeface="Inter" pitchFamily="34" charset="0"/>
                <a:ea typeface="Inter" pitchFamily="34" charset="-122"/>
                <a:cs typeface="Inter" pitchFamily="34" charset="-120"/>
              </a:rPr>
              <a:t>Реформа впроваджувалася повільніше, ніж в інших регіонах. Загальні суди створювалися лише на Півдні та Полтавщині. На Правобережжі мирові судді призначалися, а не обиралися. Суд присяжних позбавлявся повноважень у політичних справах.</a:t>
            </a:r>
            <a:endParaRPr lang="en-US" sz="958"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a:extLst>
              <a:ext uri="{FF2B5EF4-FFF2-40B4-BE49-F238E27FC236}">
                <a16:creationId xmlns:a16="http://schemas.microsoft.com/office/drawing/2014/main" id="{66FEA555-B201-4E2E-9D8D-17B04EE80807}"/>
              </a:ext>
            </a:extLst>
          </p:cNvPr>
          <p:cNvPicPr>
            <a:picLocks noChangeAspect="1"/>
          </p:cNvPicPr>
          <p:nvPr/>
        </p:nvPicPr>
        <p:blipFill>
          <a:blip r:embed="rId3"/>
          <a:stretch>
            <a:fillRect/>
          </a:stretch>
        </p:blipFill>
        <p:spPr>
          <a:xfrm>
            <a:off x="0" y="-20509"/>
            <a:ext cx="12606553" cy="7116634"/>
          </a:xfrm>
          <a:prstGeom prst="rect">
            <a:avLst/>
          </a:prstGeom>
        </p:spPr>
      </p:pic>
      <p:sp>
        <p:nvSpPr>
          <p:cNvPr id="2" name="Text 0"/>
          <p:cNvSpPr/>
          <p:nvPr/>
        </p:nvSpPr>
        <p:spPr>
          <a:xfrm>
            <a:off x="612775" y="733921"/>
            <a:ext cx="3939282" cy="492323"/>
          </a:xfrm>
          <a:prstGeom prst="rect">
            <a:avLst/>
          </a:prstGeom>
          <a:noFill/>
          <a:ln/>
        </p:spPr>
        <p:txBody>
          <a:bodyPr wrap="none" lIns="0" tIns="0" rIns="0" bIns="0" rtlCol="0" anchor="t"/>
          <a:lstStyle/>
          <a:p>
            <a:pPr>
              <a:lnSpc>
                <a:spcPts val="3875"/>
              </a:lnSpc>
            </a:pPr>
            <a:r>
              <a:rPr lang="en-US" sz="3083" b="1" dirty="0">
                <a:solidFill>
                  <a:srgbClr val="000000"/>
                </a:solidFill>
                <a:latin typeface="Inter Bold" pitchFamily="34" charset="0"/>
                <a:ea typeface="Inter Bold" pitchFamily="34" charset="-122"/>
                <a:cs typeface="Inter Bold" pitchFamily="34" charset="-120"/>
              </a:rPr>
              <a:t>Джерела права</a:t>
            </a:r>
            <a:endParaRPr lang="en-US" sz="3083" dirty="0"/>
          </a:p>
        </p:txBody>
      </p:sp>
      <p:sp>
        <p:nvSpPr>
          <p:cNvPr id="3" name="Shape 1"/>
          <p:cNvSpPr/>
          <p:nvPr/>
        </p:nvSpPr>
        <p:spPr>
          <a:xfrm>
            <a:off x="612775" y="1541364"/>
            <a:ext cx="5404445" cy="1424483"/>
          </a:xfrm>
          <a:prstGeom prst="roundRect">
            <a:avLst>
              <a:gd name="adj" fmla="val 4646"/>
            </a:avLst>
          </a:prstGeom>
          <a:solidFill>
            <a:srgbClr val="DADBF1"/>
          </a:solidFill>
          <a:ln w="7620">
            <a:solidFill>
              <a:srgbClr val="C0C1D7"/>
            </a:solidFill>
            <a:prstDash val="solid"/>
          </a:ln>
        </p:spPr>
        <p:txBody>
          <a:bodyPr/>
          <a:lstStyle/>
          <a:p>
            <a:endParaRPr lang="uk-UA"/>
          </a:p>
        </p:txBody>
      </p:sp>
      <p:sp>
        <p:nvSpPr>
          <p:cNvPr id="4" name="Text 2"/>
          <p:cNvSpPr/>
          <p:nvPr/>
        </p:nvSpPr>
        <p:spPr>
          <a:xfrm>
            <a:off x="776685" y="1705272"/>
            <a:ext cx="3324919" cy="246162"/>
          </a:xfrm>
          <a:prstGeom prst="rect">
            <a:avLst/>
          </a:prstGeom>
          <a:noFill/>
          <a:ln/>
        </p:spPr>
        <p:txBody>
          <a:bodyPr wrap="none" lIns="0" tIns="0" rIns="0" bIns="0" rtlCol="0" anchor="t"/>
          <a:lstStyle/>
          <a:p>
            <a:pPr>
              <a:lnSpc>
                <a:spcPts val="1917"/>
              </a:lnSpc>
            </a:pPr>
            <a:r>
              <a:rPr lang="en-US" sz="1542" b="1" dirty="0">
                <a:solidFill>
                  <a:srgbClr val="272525"/>
                </a:solidFill>
                <a:latin typeface="Inter Bold" pitchFamily="34" charset="0"/>
                <a:ea typeface="Inter Bold" pitchFamily="34" charset="-122"/>
                <a:cs typeface="Inter Bold" pitchFamily="34" charset="-120"/>
              </a:rPr>
              <a:t>Звичаєве та Магдебурзьке право</a:t>
            </a:r>
            <a:endParaRPr lang="en-US" sz="1542" dirty="0"/>
          </a:p>
        </p:txBody>
      </p:sp>
      <p:sp>
        <p:nvSpPr>
          <p:cNvPr id="5" name="Text 3"/>
          <p:cNvSpPr/>
          <p:nvPr/>
        </p:nvSpPr>
        <p:spPr>
          <a:xfrm>
            <a:off x="776684" y="2045891"/>
            <a:ext cx="5076627" cy="504032"/>
          </a:xfrm>
          <a:prstGeom prst="rect">
            <a:avLst/>
          </a:prstGeom>
          <a:noFill/>
          <a:ln/>
        </p:spPr>
        <p:txBody>
          <a:bodyPr wrap="square" lIns="0" tIns="0" rIns="0" bIns="0" rtlCol="0" anchor="t"/>
          <a:lstStyle/>
          <a:p>
            <a:pPr>
              <a:lnSpc>
                <a:spcPts val="1958"/>
              </a:lnSpc>
            </a:pPr>
            <a:r>
              <a:rPr lang="en-US" sz="1208" dirty="0">
                <a:solidFill>
                  <a:srgbClr val="272525"/>
                </a:solidFill>
                <a:latin typeface="Inter" pitchFamily="34" charset="0"/>
                <a:ea typeface="Inter" pitchFamily="34" charset="-122"/>
                <a:cs typeface="Inter" pitchFamily="34" charset="-120"/>
              </a:rPr>
              <a:t>Продовжували діяти як джерела права, відображаючи місцеві традиції та міське самоврядування.</a:t>
            </a:r>
            <a:endParaRPr lang="en-US" sz="1208" dirty="0"/>
          </a:p>
        </p:txBody>
      </p:sp>
      <p:sp>
        <p:nvSpPr>
          <p:cNvPr id="6" name="Shape 4"/>
          <p:cNvSpPr/>
          <p:nvPr/>
        </p:nvSpPr>
        <p:spPr>
          <a:xfrm>
            <a:off x="6174780" y="1541364"/>
            <a:ext cx="5404445" cy="1424483"/>
          </a:xfrm>
          <a:prstGeom prst="roundRect">
            <a:avLst>
              <a:gd name="adj" fmla="val 4646"/>
            </a:avLst>
          </a:prstGeom>
          <a:solidFill>
            <a:srgbClr val="DADBF1"/>
          </a:solidFill>
          <a:ln w="7620">
            <a:solidFill>
              <a:srgbClr val="C0C1D7"/>
            </a:solidFill>
            <a:prstDash val="solid"/>
          </a:ln>
        </p:spPr>
        <p:txBody>
          <a:bodyPr/>
          <a:lstStyle/>
          <a:p>
            <a:endParaRPr lang="uk-UA"/>
          </a:p>
        </p:txBody>
      </p:sp>
      <p:sp>
        <p:nvSpPr>
          <p:cNvPr id="7" name="Text 5"/>
          <p:cNvSpPr/>
          <p:nvPr/>
        </p:nvSpPr>
        <p:spPr>
          <a:xfrm>
            <a:off x="6338689" y="1705272"/>
            <a:ext cx="1969592" cy="246162"/>
          </a:xfrm>
          <a:prstGeom prst="rect">
            <a:avLst/>
          </a:prstGeom>
          <a:noFill/>
          <a:ln/>
        </p:spPr>
        <p:txBody>
          <a:bodyPr wrap="none" lIns="0" tIns="0" rIns="0" bIns="0" rtlCol="0" anchor="t"/>
          <a:lstStyle/>
          <a:p>
            <a:pPr>
              <a:lnSpc>
                <a:spcPts val="1917"/>
              </a:lnSpc>
            </a:pPr>
            <a:r>
              <a:rPr lang="en-US" sz="1542" b="1" dirty="0">
                <a:solidFill>
                  <a:srgbClr val="272525"/>
                </a:solidFill>
                <a:latin typeface="Inter Bold" pitchFamily="34" charset="0"/>
                <a:ea typeface="Inter Bold" pitchFamily="34" charset="-122"/>
                <a:cs typeface="Inter Bold" pitchFamily="34" charset="-120"/>
              </a:rPr>
              <a:t>Литовський статут</a:t>
            </a:r>
            <a:endParaRPr lang="en-US" sz="1542" dirty="0"/>
          </a:p>
        </p:txBody>
      </p:sp>
      <p:sp>
        <p:nvSpPr>
          <p:cNvPr id="8" name="Text 6"/>
          <p:cNvSpPr/>
          <p:nvPr/>
        </p:nvSpPr>
        <p:spPr>
          <a:xfrm>
            <a:off x="6338689" y="2045891"/>
            <a:ext cx="5076627" cy="756047"/>
          </a:xfrm>
          <a:prstGeom prst="rect">
            <a:avLst/>
          </a:prstGeom>
          <a:noFill/>
          <a:ln/>
        </p:spPr>
        <p:txBody>
          <a:bodyPr wrap="square" lIns="0" tIns="0" rIns="0" bIns="0" rtlCol="0" anchor="t"/>
          <a:lstStyle/>
          <a:p>
            <a:pPr>
              <a:lnSpc>
                <a:spcPts val="1958"/>
              </a:lnSpc>
            </a:pPr>
            <a:r>
              <a:rPr lang="en-US" sz="1208" dirty="0">
                <a:solidFill>
                  <a:srgbClr val="272525"/>
                </a:solidFill>
                <a:latin typeface="Inter" pitchFamily="34" charset="0"/>
                <a:ea typeface="Inter" pitchFamily="34" charset="-122"/>
                <a:cs typeface="Inter" pitchFamily="34" charset="-120"/>
              </a:rPr>
              <a:t>Хоча не був чинним джерелом права в Російській імперії, його норми лягли в основу деяких особливих настанов для українських губерній.</a:t>
            </a:r>
            <a:endParaRPr lang="en-US" sz="1208" dirty="0"/>
          </a:p>
        </p:txBody>
      </p:sp>
      <p:sp>
        <p:nvSpPr>
          <p:cNvPr id="9" name="Shape 7"/>
          <p:cNvSpPr/>
          <p:nvPr/>
        </p:nvSpPr>
        <p:spPr>
          <a:xfrm>
            <a:off x="612775" y="3123407"/>
            <a:ext cx="5404445" cy="1172468"/>
          </a:xfrm>
          <a:prstGeom prst="roundRect">
            <a:avLst>
              <a:gd name="adj" fmla="val 5645"/>
            </a:avLst>
          </a:prstGeom>
          <a:solidFill>
            <a:srgbClr val="DADBF1"/>
          </a:solidFill>
          <a:ln w="7620">
            <a:solidFill>
              <a:srgbClr val="C0C1D7"/>
            </a:solidFill>
            <a:prstDash val="solid"/>
          </a:ln>
        </p:spPr>
        <p:txBody>
          <a:bodyPr/>
          <a:lstStyle/>
          <a:p>
            <a:endParaRPr lang="uk-UA"/>
          </a:p>
        </p:txBody>
      </p:sp>
      <p:sp>
        <p:nvSpPr>
          <p:cNvPr id="10" name="Text 8"/>
          <p:cNvSpPr/>
          <p:nvPr/>
        </p:nvSpPr>
        <p:spPr>
          <a:xfrm>
            <a:off x="776684" y="3287316"/>
            <a:ext cx="4011712" cy="246162"/>
          </a:xfrm>
          <a:prstGeom prst="rect">
            <a:avLst/>
          </a:prstGeom>
          <a:noFill/>
          <a:ln/>
        </p:spPr>
        <p:txBody>
          <a:bodyPr wrap="none" lIns="0" tIns="0" rIns="0" bIns="0" rtlCol="0" anchor="t"/>
          <a:lstStyle/>
          <a:p>
            <a:pPr>
              <a:lnSpc>
                <a:spcPts val="1917"/>
              </a:lnSpc>
            </a:pPr>
            <a:r>
              <a:rPr lang="en-US" sz="1542" b="1" dirty="0">
                <a:solidFill>
                  <a:srgbClr val="272525"/>
                </a:solidFill>
                <a:latin typeface="Inter Bold" pitchFamily="34" charset="0"/>
                <a:ea typeface="Inter Bold" pitchFamily="34" charset="-122"/>
                <a:cs typeface="Inter Bold" pitchFamily="34" charset="-120"/>
              </a:rPr>
              <a:t>«Зібрання малоросійських прав» (1807)</a:t>
            </a:r>
            <a:endParaRPr lang="en-US" sz="1542" dirty="0"/>
          </a:p>
        </p:txBody>
      </p:sp>
      <p:sp>
        <p:nvSpPr>
          <p:cNvPr id="11" name="Text 9"/>
          <p:cNvSpPr/>
          <p:nvPr/>
        </p:nvSpPr>
        <p:spPr>
          <a:xfrm>
            <a:off x="776684" y="3627933"/>
            <a:ext cx="5076627" cy="504032"/>
          </a:xfrm>
          <a:prstGeom prst="rect">
            <a:avLst/>
          </a:prstGeom>
          <a:noFill/>
          <a:ln/>
        </p:spPr>
        <p:txBody>
          <a:bodyPr wrap="square" lIns="0" tIns="0" rIns="0" bIns="0" rtlCol="0" anchor="t"/>
          <a:lstStyle/>
          <a:p>
            <a:pPr>
              <a:lnSpc>
                <a:spcPts val="1958"/>
              </a:lnSpc>
            </a:pPr>
            <a:r>
              <a:rPr lang="en-US" sz="1208" dirty="0">
                <a:solidFill>
                  <a:srgbClr val="272525"/>
                </a:solidFill>
                <a:latin typeface="Inter" pitchFamily="34" charset="0"/>
                <a:ea typeface="Inter" pitchFamily="34" charset="-122"/>
                <a:cs typeface="Inter" pitchFamily="34" charset="-120"/>
              </a:rPr>
              <a:t>Кодифікований збірник норм цивільного права для Чернігівської та Полтавської губерній, хоча офіційно не затверджений.</a:t>
            </a:r>
            <a:endParaRPr lang="en-US" sz="1208" dirty="0"/>
          </a:p>
        </p:txBody>
      </p:sp>
      <p:sp>
        <p:nvSpPr>
          <p:cNvPr id="12" name="Shape 10"/>
          <p:cNvSpPr/>
          <p:nvPr/>
        </p:nvSpPr>
        <p:spPr>
          <a:xfrm>
            <a:off x="6174780" y="3123407"/>
            <a:ext cx="5404445" cy="1172468"/>
          </a:xfrm>
          <a:prstGeom prst="roundRect">
            <a:avLst>
              <a:gd name="adj" fmla="val 5645"/>
            </a:avLst>
          </a:prstGeom>
          <a:solidFill>
            <a:srgbClr val="DADBF1"/>
          </a:solidFill>
          <a:ln w="7620">
            <a:solidFill>
              <a:srgbClr val="C0C1D7"/>
            </a:solidFill>
            <a:prstDash val="solid"/>
          </a:ln>
        </p:spPr>
        <p:txBody>
          <a:bodyPr/>
          <a:lstStyle/>
          <a:p>
            <a:endParaRPr lang="uk-UA"/>
          </a:p>
        </p:txBody>
      </p:sp>
      <p:sp>
        <p:nvSpPr>
          <p:cNvPr id="13" name="Text 11"/>
          <p:cNvSpPr/>
          <p:nvPr/>
        </p:nvSpPr>
        <p:spPr>
          <a:xfrm>
            <a:off x="6338689" y="3287316"/>
            <a:ext cx="5076627" cy="492323"/>
          </a:xfrm>
          <a:prstGeom prst="rect">
            <a:avLst/>
          </a:prstGeom>
          <a:noFill/>
          <a:ln/>
        </p:spPr>
        <p:txBody>
          <a:bodyPr wrap="square" lIns="0" tIns="0" rIns="0" bIns="0" rtlCol="0" anchor="t"/>
          <a:lstStyle/>
          <a:p>
            <a:pPr>
              <a:lnSpc>
                <a:spcPts val="1917"/>
              </a:lnSpc>
            </a:pPr>
            <a:r>
              <a:rPr lang="en-US" sz="1542" b="1" dirty="0">
                <a:solidFill>
                  <a:srgbClr val="272525"/>
                </a:solidFill>
                <a:latin typeface="Inter Bold" pitchFamily="34" charset="0"/>
                <a:ea typeface="Inter Bold" pitchFamily="34" charset="-122"/>
                <a:cs typeface="Inter Bold" pitchFamily="34" charset="-120"/>
              </a:rPr>
              <a:t>«Повне зібрання законів Російської імперії» (1830)</a:t>
            </a:r>
            <a:endParaRPr lang="en-US" sz="1542" dirty="0"/>
          </a:p>
        </p:txBody>
      </p:sp>
      <p:sp>
        <p:nvSpPr>
          <p:cNvPr id="14" name="Text 12"/>
          <p:cNvSpPr/>
          <p:nvPr/>
        </p:nvSpPr>
        <p:spPr>
          <a:xfrm>
            <a:off x="6338689" y="3874095"/>
            <a:ext cx="5076627" cy="252016"/>
          </a:xfrm>
          <a:prstGeom prst="rect">
            <a:avLst/>
          </a:prstGeom>
          <a:noFill/>
          <a:ln/>
        </p:spPr>
        <p:txBody>
          <a:bodyPr wrap="none" lIns="0" tIns="0" rIns="0" bIns="0" rtlCol="0" anchor="t"/>
          <a:lstStyle/>
          <a:p>
            <a:pPr>
              <a:lnSpc>
                <a:spcPts val="1958"/>
              </a:lnSpc>
            </a:pPr>
            <a:r>
              <a:rPr lang="en-US" sz="1208" dirty="0">
                <a:solidFill>
                  <a:srgbClr val="272525"/>
                </a:solidFill>
                <a:latin typeface="Inter" pitchFamily="34" charset="0"/>
                <a:ea typeface="Inter" pitchFamily="34" charset="-122"/>
                <a:cs typeface="Inter" pitchFamily="34" charset="-120"/>
              </a:rPr>
              <a:t>Містило 40 томів законів (з 1649 по 1825 рр.).</a:t>
            </a:r>
            <a:endParaRPr lang="en-US" sz="1208" dirty="0"/>
          </a:p>
        </p:txBody>
      </p:sp>
      <p:sp>
        <p:nvSpPr>
          <p:cNvPr id="15" name="Shape 13"/>
          <p:cNvSpPr/>
          <p:nvPr/>
        </p:nvSpPr>
        <p:spPr>
          <a:xfrm>
            <a:off x="612775" y="4453433"/>
            <a:ext cx="5404445" cy="1670645"/>
          </a:xfrm>
          <a:prstGeom prst="roundRect">
            <a:avLst>
              <a:gd name="adj" fmla="val 3961"/>
            </a:avLst>
          </a:prstGeom>
          <a:solidFill>
            <a:srgbClr val="DADBF1"/>
          </a:solidFill>
          <a:ln w="7620">
            <a:solidFill>
              <a:srgbClr val="C0C1D7"/>
            </a:solidFill>
            <a:prstDash val="solid"/>
          </a:ln>
        </p:spPr>
        <p:txBody>
          <a:bodyPr/>
          <a:lstStyle/>
          <a:p>
            <a:endParaRPr lang="uk-UA"/>
          </a:p>
        </p:txBody>
      </p:sp>
      <p:sp>
        <p:nvSpPr>
          <p:cNvPr id="16" name="Text 14"/>
          <p:cNvSpPr/>
          <p:nvPr/>
        </p:nvSpPr>
        <p:spPr>
          <a:xfrm>
            <a:off x="776684" y="4617343"/>
            <a:ext cx="3966667" cy="246162"/>
          </a:xfrm>
          <a:prstGeom prst="rect">
            <a:avLst/>
          </a:prstGeom>
          <a:noFill/>
          <a:ln/>
        </p:spPr>
        <p:txBody>
          <a:bodyPr wrap="none" lIns="0" tIns="0" rIns="0" bIns="0" rtlCol="0" anchor="t"/>
          <a:lstStyle/>
          <a:p>
            <a:pPr>
              <a:lnSpc>
                <a:spcPts val="1917"/>
              </a:lnSpc>
            </a:pPr>
            <a:r>
              <a:rPr lang="en-US" sz="1542" b="1" dirty="0">
                <a:solidFill>
                  <a:srgbClr val="272525"/>
                </a:solidFill>
                <a:latin typeface="Inter Bold" pitchFamily="34" charset="0"/>
                <a:ea typeface="Inter Bold" pitchFamily="34" charset="-122"/>
                <a:cs typeface="Inter Bold" pitchFamily="34" charset="-120"/>
              </a:rPr>
              <a:t>«Звід законів Російської імперії» (1835)</a:t>
            </a:r>
            <a:endParaRPr lang="en-US" sz="1542" dirty="0"/>
          </a:p>
        </p:txBody>
      </p:sp>
      <p:sp>
        <p:nvSpPr>
          <p:cNvPr id="17" name="Text 15"/>
          <p:cNvSpPr/>
          <p:nvPr/>
        </p:nvSpPr>
        <p:spPr>
          <a:xfrm>
            <a:off x="776684" y="4957961"/>
            <a:ext cx="5076627" cy="504032"/>
          </a:xfrm>
          <a:prstGeom prst="rect">
            <a:avLst/>
          </a:prstGeom>
          <a:noFill/>
          <a:ln/>
        </p:spPr>
        <p:txBody>
          <a:bodyPr wrap="square" lIns="0" tIns="0" rIns="0" bIns="0" rtlCol="0" anchor="t"/>
          <a:lstStyle/>
          <a:p>
            <a:pPr>
              <a:lnSpc>
                <a:spcPts val="1958"/>
              </a:lnSpc>
            </a:pPr>
            <a:r>
              <a:rPr lang="en-US" sz="1208" dirty="0">
                <a:solidFill>
                  <a:srgbClr val="272525"/>
                </a:solidFill>
                <a:latin typeface="Inter" pitchFamily="34" charset="0"/>
                <a:ea typeface="Inter" pitchFamily="34" charset="-122"/>
                <a:cs typeface="Inter" pitchFamily="34" charset="-120"/>
              </a:rPr>
              <a:t>Систематизоване чинне законодавство у 15 томах, включаючи цивільне, кримінальне та шлюбно-сімейне право.</a:t>
            </a:r>
            <a:endParaRPr lang="en-US" sz="1208" dirty="0"/>
          </a:p>
        </p:txBody>
      </p:sp>
      <p:sp>
        <p:nvSpPr>
          <p:cNvPr id="18" name="Shape 16"/>
          <p:cNvSpPr/>
          <p:nvPr/>
        </p:nvSpPr>
        <p:spPr>
          <a:xfrm>
            <a:off x="6174780" y="4453433"/>
            <a:ext cx="5404445" cy="1670645"/>
          </a:xfrm>
          <a:prstGeom prst="roundRect">
            <a:avLst>
              <a:gd name="adj" fmla="val 3961"/>
            </a:avLst>
          </a:prstGeom>
          <a:solidFill>
            <a:srgbClr val="DADBF1"/>
          </a:solidFill>
          <a:ln w="7620">
            <a:solidFill>
              <a:srgbClr val="C0C1D7"/>
            </a:solidFill>
            <a:prstDash val="solid"/>
          </a:ln>
        </p:spPr>
        <p:txBody>
          <a:bodyPr/>
          <a:lstStyle/>
          <a:p>
            <a:endParaRPr lang="uk-UA"/>
          </a:p>
        </p:txBody>
      </p:sp>
      <p:sp>
        <p:nvSpPr>
          <p:cNvPr id="19" name="Text 17"/>
          <p:cNvSpPr/>
          <p:nvPr/>
        </p:nvSpPr>
        <p:spPr>
          <a:xfrm>
            <a:off x="6338689" y="4617344"/>
            <a:ext cx="5076627" cy="492323"/>
          </a:xfrm>
          <a:prstGeom prst="rect">
            <a:avLst/>
          </a:prstGeom>
          <a:noFill/>
          <a:ln/>
        </p:spPr>
        <p:txBody>
          <a:bodyPr wrap="square" lIns="0" tIns="0" rIns="0" bIns="0" rtlCol="0" anchor="t"/>
          <a:lstStyle/>
          <a:p>
            <a:pPr>
              <a:lnSpc>
                <a:spcPts val="1917"/>
              </a:lnSpc>
            </a:pPr>
            <a:r>
              <a:rPr lang="en-US" sz="1542" b="1" dirty="0">
                <a:solidFill>
                  <a:srgbClr val="272525"/>
                </a:solidFill>
                <a:latin typeface="Inter Bold" pitchFamily="34" charset="0"/>
                <a:ea typeface="Inter Bold" pitchFamily="34" charset="-122"/>
                <a:cs typeface="Inter Bold" pitchFamily="34" charset="-120"/>
              </a:rPr>
              <a:t>«Уложення про покарання кримінальні та виправні» (1846)</a:t>
            </a:r>
            <a:endParaRPr lang="en-US" sz="1542" dirty="0"/>
          </a:p>
        </p:txBody>
      </p:sp>
      <p:sp>
        <p:nvSpPr>
          <p:cNvPr id="20" name="Text 18"/>
          <p:cNvSpPr/>
          <p:nvPr/>
        </p:nvSpPr>
        <p:spPr>
          <a:xfrm>
            <a:off x="6338689" y="5204122"/>
            <a:ext cx="5076627" cy="756047"/>
          </a:xfrm>
          <a:prstGeom prst="rect">
            <a:avLst/>
          </a:prstGeom>
          <a:noFill/>
          <a:ln/>
        </p:spPr>
        <p:txBody>
          <a:bodyPr wrap="square" lIns="0" tIns="0" rIns="0" bIns="0" rtlCol="0" anchor="t"/>
          <a:lstStyle/>
          <a:p>
            <a:pPr>
              <a:lnSpc>
                <a:spcPts val="1958"/>
              </a:lnSpc>
            </a:pPr>
            <a:r>
              <a:rPr lang="en-US" sz="1208" dirty="0">
                <a:solidFill>
                  <a:srgbClr val="272525"/>
                </a:solidFill>
                <a:latin typeface="Inter" pitchFamily="34" charset="0"/>
                <a:ea typeface="Inter" pitchFamily="34" charset="-122"/>
                <a:cs typeface="Inter" pitchFamily="34" charset="-120"/>
              </a:rPr>
              <a:t>Встановлювало форми вини, стадії злочину, види співучасті, обставини, що обтяжували чи зменшували вину. Зберігалися тілесні покарання для непривілейованих верств.</a:t>
            </a:r>
            <a:endParaRPr lang="en-US" sz="1208"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D668F946-A417-41DA-A67D-B2D99F0CEA3F}"/>
              </a:ext>
            </a:extLst>
          </p:cNvPr>
          <p:cNvPicPr>
            <a:picLocks noChangeAspect="1"/>
          </p:cNvPicPr>
          <p:nvPr/>
        </p:nvPicPr>
        <p:blipFill>
          <a:blip r:embed="rId3"/>
          <a:stretch>
            <a:fillRect/>
          </a:stretch>
        </p:blipFill>
        <p:spPr>
          <a:xfrm>
            <a:off x="0" y="-20509"/>
            <a:ext cx="12606553" cy="7116634"/>
          </a:xfrm>
          <a:prstGeom prst="rect">
            <a:avLst/>
          </a:prstGeom>
        </p:spPr>
      </p:pic>
      <p:sp>
        <p:nvSpPr>
          <p:cNvPr id="2" name="Text 0"/>
          <p:cNvSpPr/>
          <p:nvPr/>
        </p:nvSpPr>
        <p:spPr>
          <a:xfrm>
            <a:off x="648295" y="649585"/>
            <a:ext cx="4399657" cy="549870"/>
          </a:xfrm>
          <a:prstGeom prst="rect">
            <a:avLst/>
          </a:prstGeom>
          <a:noFill/>
          <a:ln/>
        </p:spPr>
        <p:txBody>
          <a:bodyPr wrap="none" lIns="0" tIns="0" rIns="0" bIns="0" rtlCol="0" anchor="t"/>
          <a:lstStyle/>
          <a:p>
            <a:pPr>
              <a:lnSpc>
                <a:spcPts val="4291"/>
              </a:lnSpc>
            </a:pPr>
            <a:r>
              <a:rPr lang="en-US" sz="3458" b="1" dirty="0">
                <a:solidFill>
                  <a:srgbClr val="000000"/>
                </a:solidFill>
                <a:latin typeface="Inter Bold" pitchFamily="34" charset="0"/>
                <a:ea typeface="Inter Bold" pitchFamily="34" charset="-122"/>
                <a:cs typeface="Inter Bold" pitchFamily="34" charset="-120"/>
              </a:rPr>
              <a:t>Основні риси права</a:t>
            </a:r>
            <a:endParaRPr lang="en-US" sz="3458" dirty="0"/>
          </a:p>
        </p:txBody>
      </p:sp>
      <p:pic>
        <p:nvPicPr>
          <p:cNvPr id="3" name="Image 0" descr="preencoded.png"/>
          <p:cNvPicPr>
            <a:picLocks noChangeAspect="1"/>
          </p:cNvPicPr>
          <p:nvPr/>
        </p:nvPicPr>
        <p:blipFill>
          <a:blip r:embed="rId4"/>
          <a:stretch>
            <a:fillRect/>
          </a:stretch>
        </p:blipFill>
        <p:spPr>
          <a:xfrm>
            <a:off x="648295" y="1551385"/>
            <a:ext cx="439936" cy="439936"/>
          </a:xfrm>
          <a:prstGeom prst="rect">
            <a:avLst/>
          </a:prstGeom>
        </p:spPr>
      </p:pic>
      <p:sp>
        <p:nvSpPr>
          <p:cNvPr id="4" name="Text 1"/>
          <p:cNvSpPr/>
          <p:nvPr/>
        </p:nvSpPr>
        <p:spPr>
          <a:xfrm>
            <a:off x="648296" y="2167235"/>
            <a:ext cx="2199779" cy="274935"/>
          </a:xfrm>
          <a:prstGeom prst="rect">
            <a:avLst/>
          </a:prstGeom>
          <a:noFill/>
          <a:ln/>
        </p:spPr>
        <p:txBody>
          <a:bodyPr wrap="none" lIns="0" tIns="0" rIns="0" bIns="0" rtlCol="0" anchor="t"/>
          <a:lstStyle/>
          <a:p>
            <a:pPr>
              <a:lnSpc>
                <a:spcPts val="2125"/>
              </a:lnSpc>
            </a:pPr>
            <a:r>
              <a:rPr lang="en-US" sz="1708" b="1" dirty="0">
                <a:solidFill>
                  <a:srgbClr val="272525"/>
                </a:solidFill>
                <a:latin typeface="Inter Bold" pitchFamily="34" charset="0"/>
                <a:ea typeface="Inter Bold" pitchFamily="34" charset="-122"/>
                <a:cs typeface="Inter Bold" pitchFamily="34" charset="-120"/>
              </a:rPr>
              <a:t>Кримінальне право</a:t>
            </a:r>
            <a:endParaRPr lang="en-US" sz="1708" dirty="0"/>
          </a:p>
        </p:txBody>
      </p:sp>
      <p:sp>
        <p:nvSpPr>
          <p:cNvPr id="5" name="Text 2"/>
          <p:cNvSpPr/>
          <p:nvPr/>
        </p:nvSpPr>
        <p:spPr>
          <a:xfrm>
            <a:off x="648295" y="2547740"/>
            <a:ext cx="3485158" cy="3378994"/>
          </a:xfrm>
          <a:prstGeom prst="rect">
            <a:avLst/>
          </a:prstGeom>
          <a:noFill/>
          <a:ln/>
        </p:spPr>
        <p:txBody>
          <a:bodyPr wrap="square" lIns="0" tIns="0" rIns="0" bIns="0" rtlCol="0" anchor="t"/>
          <a:lstStyle/>
          <a:p>
            <a:pPr>
              <a:lnSpc>
                <a:spcPts val="2208"/>
              </a:lnSpc>
            </a:pPr>
            <a:r>
              <a:rPr lang="en-US" sz="1375" dirty="0">
                <a:solidFill>
                  <a:srgbClr val="272525"/>
                </a:solidFill>
                <a:latin typeface="Inter" pitchFamily="34" charset="0"/>
                <a:ea typeface="Inter" pitchFamily="34" charset="-122"/>
                <a:cs typeface="Inter" pitchFamily="34" charset="-120"/>
              </a:rPr>
              <a:t>Регулювалося Зводом законів та «Уложенням про покарання». Виділялися злочини проти віри (блюзнірство, єресь), держави (замах на царя, бунт), порядку управління (виступи робітників, повстання кріпаків), особи (вбивства, тілесні ушкодження) та майнові злочини. Система покарань була жорстокою, включала смертну кару, каторжні роботи, клеймування, тілесні покарання (для непривілейованих).</a:t>
            </a:r>
            <a:endParaRPr lang="en-US" sz="1375" dirty="0"/>
          </a:p>
        </p:txBody>
      </p:sp>
      <p:pic>
        <p:nvPicPr>
          <p:cNvPr id="6" name="Image 1" descr="preencoded.png"/>
          <p:cNvPicPr>
            <a:picLocks noChangeAspect="1"/>
          </p:cNvPicPr>
          <p:nvPr/>
        </p:nvPicPr>
        <p:blipFill>
          <a:blip r:embed="rId5"/>
          <a:stretch>
            <a:fillRect/>
          </a:stretch>
        </p:blipFill>
        <p:spPr>
          <a:xfrm>
            <a:off x="4353421" y="1551385"/>
            <a:ext cx="439936" cy="439936"/>
          </a:xfrm>
          <a:prstGeom prst="rect">
            <a:avLst/>
          </a:prstGeom>
        </p:spPr>
      </p:pic>
      <p:sp>
        <p:nvSpPr>
          <p:cNvPr id="7" name="Text 3"/>
          <p:cNvSpPr/>
          <p:nvPr/>
        </p:nvSpPr>
        <p:spPr>
          <a:xfrm>
            <a:off x="4353421" y="2167235"/>
            <a:ext cx="2199779" cy="274935"/>
          </a:xfrm>
          <a:prstGeom prst="rect">
            <a:avLst/>
          </a:prstGeom>
          <a:noFill/>
          <a:ln/>
        </p:spPr>
        <p:txBody>
          <a:bodyPr wrap="none" lIns="0" tIns="0" rIns="0" bIns="0" rtlCol="0" anchor="t"/>
          <a:lstStyle/>
          <a:p>
            <a:pPr>
              <a:lnSpc>
                <a:spcPts val="2125"/>
              </a:lnSpc>
            </a:pPr>
            <a:r>
              <a:rPr lang="en-US" sz="1708" b="1" dirty="0">
                <a:solidFill>
                  <a:srgbClr val="272525"/>
                </a:solidFill>
                <a:latin typeface="Inter Bold" pitchFamily="34" charset="0"/>
                <a:ea typeface="Inter Bold" pitchFamily="34" charset="-122"/>
                <a:cs typeface="Inter Bold" pitchFamily="34" charset="-120"/>
              </a:rPr>
              <a:t>Цивільне право</a:t>
            </a:r>
            <a:endParaRPr lang="en-US" sz="1708" dirty="0"/>
          </a:p>
        </p:txBody>
      </p:sp>
      <p:sp>
        <p:nvSpPr>
          <p:cNvPr id="8" name="Text 4"/>
          <p:cNvSpPr/>
          <p:nvPr/>
        </p:nvSpPr>
        <p:spPr>
          <a:xfrm>
            <a:off x="4353421" y="2547740"/>
            <a:ext cx="3485158" cy="3378994"/>
          </a:xfrm>
          <a:prstGeom prst="rect">
            <a:avLst/>
          </a:prstGeom>
          <a:noFill/>
          <a:ln/>
        </p:spPr>
        <p:txBody>
          <a:bodyPr wrap="square" lIns="0" tIns="0" rIns="0" bIns="0" rtlCol="0" anchor="t"/>
          <a:lstStyle/>
          <a:p>
            <a:pPr>
              <a:lnSpc>
                <a:spcPts val="2208"/>
              </a:lnSpc>
            </a:pPr>
            <a:r>
              <a:rPr lang="en-US" sz="1375" dirty="0">
                <a:solidFill>
                  <a:srgbClr val="272525"/>
                </a:solidFill>
                <a:latin typeface="Inter" pitchFamily="34" charset="0"/>
                <a:ea typeface="Inter" pitchFamily="34" charset="-122"/>
                <a:cs typeface="Inter" pitchFamily="34" charset="-120"/>
              </a:rPr>
              <a:t>Визначало право власності як право «володіти, користуватись і розпоряджатися майном вічно і потомствено». Розрізняло повне та неповне право власності. Значна увага приділялася зобов'язальному праву, договорам (обміну, запродажу, оренди, позики, товариства). Спадкування здійснювалося за заповітом або за законом, з перевагою синів над дочками у спадкуванні нерухомого майна.</a:t>
            </a:r>
            <a:endParaRPr lang="en-US" sz="1375" dirty="0"/>
          </a:p>
        </p:txBody>
      </p:sp>
      <p:pic>
        <p:nvPicPr>
          <p:cNvPr id="9" name="Image 2" descr="preencoded.png"/>
          <p:cNvPicPr>
            <a:picLocks noChangeAspect="1"/>
          </p:cNvPicPr>
          <p:nvPr/>
        </p:nvPicPr>
        <p:blipFill>
          <a:blip r:embed="rId6"/>
          <a:stretch>
            <a:fillRect/>
          </a:stretch>
        </p:blipFill>
        <p:spPr>
          <a:xfrm>
            <a:off x="8058547" y="1551385"/>
            <a:ext cx="439936" cy="439936"/>
          </a:xfrm>
          <a:prstGeom prst="rect">
            <a:avLst/>
          </a:prstGeom>
        </p:spPr>
      </p:pic>
      <p:sp>
        <p:nvSpPr>
          <p:cNvPr id="10" name="Text 5"/>
          <p:cNvSpPr/>
          <p:nvPr/>
        </p:nvSpPr>
        <p:spPr>
          <a:xfrm>
            <a:off x="8058547" y="2167235"/>
            <a:ext cx="2668984" cy="274935"/>
          </a:xfrm>
          <a:prstGeom prst="rect">
            <a:avLst/>
          </a:prstGeom>
          <a:noFill/>
          <a:ln/>
        </p:spPr>
        <p:txBody>
          <a:bodyPr wrap="none" lIns="0" tIns="0" rIns="0" bIns="0" rtlCol="0" anchor="t"/>
          <a:lstStyle/>
          <a:p>
            <a:pPr>
              <a:lnSpc>
                <a:spcPts val="2125"/>
              </a:lnSpc>
            </a:pPr>
            <a:r>
              <a:rPr lang="en-US" sz="1708" b="1" dirty="0">
                <a:solidFill>
                  <a:srgbClr val="272525"/>
                </a:solidFill>
                <a:latin typeface="Inter Bold" pitchFamily="34" charset="0"/>
                <a:ea typeface="Inter Bold" pitchFamily="34" charset="-122"/>
                <a:cs typeface="Inter Bold" pitchFamily="34" charset="-120"/>
              </a:rPr>
              <a:t>Шлюбно-сімейне право</a:t>
            </a:r>
            <a:endParaRPr lang="en-US" sz="1708" dirty="0"/>
          </a:p>
        </p:txBody>
      </p:sp>
      <p:sp>
        <p:nvSpPr>
          <p:cNvPr id="11" name="Text 6"/>
          <p:cNvSpPr/>
          <p:nvPr/>
        </p:nvSpPr>
        <p:spPr>
          <a:xfrm>
            <a:off x="8058547" y="2547739"/>
            <a:ext cx="3485158" cy="3660577"/>
          </a:xfrm>
          <a:prstGeom prst="rect">
            <a:avLst/>
          </a:prstGeom>
          <a:noFill/>
          <a:ln/>
        </p:spPr>
        <p:txBody>
          <a:bodyPr wrap="square" lIns="0" tIns="0" rIns="0" bIns="0" rtlCol="0" anchor="t"/>
          <a:lstStyle/>
          <a:p>
            <a:pPr>
              <a:lnSpc>
                <a:spcPts val="2208"/>
              </a:lnSpc>
            </a:pPr>
            <a:r>
              <a:rPr lang="en-US" sz="1375" dirty="0">
                <a:solidFill>
                  <a:srgbClr val="272525"/>
                </a:solidFill>
                <a:latin typeface="Inter" pitchFamily="34" charset="0"/>
                <a:ea typeface="Inter" pitchFamily="34" charset="-122"/>
                <a:cs typeface="Inter" pitchFamily="34" charset="-120"/>
              </a:rPr>
              <a:t>Визнавало шлюбний вік (чоловіки з 18, жінки з 16 років). Заборонялися шлюби між християнами та нехристиянами, четвертий шлюб, новий шлюб без розірвання попереднього. Законним вважався лише церковний шлюб. Дружина перебувала в залежному від чоловіка становищі, але у майнових відносинах подружжя було незалежним. Діти поділялися на законнонароджених та народжених поза шлюбом, останні не мали права на прізвище батька та спадкування.</a:t>
            </a:r>
            <a:endParaRPr lang="en-US" sz="1375"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652463" y="513854"/>
            <a:ext cx="6315075" cy="2330450"/>
          </a:xfrm>
          <a:prstGeom prst="rect">
            <a:avLst/>
          </a:prstGeom>
          <a:noFill/>
          <a:ln/>
        </p:spPr>
        <p:txBody>
          <a:bodyPr wrap="square" lIns="0" tIns="0" rIns="0" bIns="0" rtlCol="0" anchor="t"/>
          <a:lstStyle/>
          <a:p>
            <a:pPr>
              <a:lnSpc>
                <a:spcPts val="4583"/>
              </a:lnSpc>
            </a:pPr>
            <a:r>
              <a:rPr lang="en-US" sz="3667" b="1" dirty="0">
                <a:solidFill>
                  <a:srgbClr val="000000"/>
                </a:solidFill>
                <a:latin typeface="Inter Bold" pitchFamily="34" charset="0"/>
                <a:ea typeface="Inter Bold" pitchFamily="34" charset="-122"/>
                <a:cs typeface="Inter Bold" pitchFamily="34" charset="-120"/>
              </a:rPr>
              <a:t>Національна Державність і Право за доби Української Революції (1917-1921 рр.)</a:t>
            </a:r>
            <a:endParaRPr lang="en-US" sz="3667" dirty="0"/>
          </a:p>
        </p:txBody>
      </p:sp>
      <p:sp>
        <p:nvSpPr>
          <p:cNvPr id="4" name="Text 1"/>
          <p:cNvSpPr/>
          <p:nvPr/>
        </p:nvSpPr>
        <p:spPr>
          <a:xfrm>
            <a:off x="652463" y="3123903"/>
            <a:ext cx="6315075" cy="2684264"/>
          </a:xfrm>
          <a:prstGeom prst="rect">
            <a:avLst/>
          </a:prstGeom>
          <a:noFill/>
          <a:ln/>
        </p:spPr>
        <p:txBody>
          <a:bodyPr wrap="square" lIns="0" tIns="0" rIns="0" bIns="0" rtlCol="0" anchor="t"/>
          <a:lstStyle/>
          <a:p>
            <a:pPr>
              <a:lnSpc>
                <a:spcPts val="2333"/>
              </a:lnSpc>
            </a:pPr>
            <a:r>
              <a:rPr lang="en-US" sz="1458" dirty="0">
                <a:solidFill>
                  <a:srgbClr val="272525"/>
                </a:solidFill>
                <a:latin typeface="Inter" pitchFamily="34" charset="0"/>
                <a:ea typeface="Inter" pitchFamily="34" charset="-122"/>
                <a:cs typeface="Inter" pitchFamily="34" charset="-120"/>
              </a:rPr>
              <a:t>Цей розділ присвячений суспільно-політичному ладу, джерелам та основним рисам права в період Української Народної Республіки та Української Держави. Ми розглянемо ключові етапи державотворення, діяльність Української Центральної Ради, її взаємодію з Тимчасовим урядом та більшовиками, а також формування правової системи та судочинства. Особливу увагу буде приділено Брестському мирному договору та його наслідкам, а також приходу до влади Української Держави на чолі з гетьманом Павлом Скоропадським.</a:t>
            </a:r>
            <a:endParaRPr lang="en-US" sz="1458"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661492" y="958355"/>
            <a:ext cx="6297018" cy="1004094"/>
          </a:xfrm>
          <a:prstGeom prst="rect">
            <a:avLst/>
          </a:prstGeom>
          <a:noFill/>
          <a:ln/>
        </p:spPr>
        <p:txBody>
          <a:bodyPr wrap="square" lIns="0" tIns="0" rIns="0" bIns="0" rtlCol="0" anchor="t"/>
          <a:lstStyle/>
          <a:p>
            <a:pPr>
              <a:lnSpc>
                <a:spcPts val="3917"/>
              </a:lnSpc>
            </a:pPr>
            <a:r>
              <a:rPr lang="en-US" sz="3125" b="1" dirty="0">
                <a:solidFill>
                  <a:srgbClr val="000000"/>
                </a:solidFill>
                <a:latin typeface="Inter Bold" pitchFamily="34" charset="0"/>
                <a:ea typeface="Inter Bold" pitchFamily="34" charset="-122"/>
                <a:cs typeface="Inter Bold" pitchFamily="34" charset="-120"/>
              </a:rPr>
              <a:t>Державотворча Діяльність Української Центральної Ради</a:t>
            </a:r>
            <a:endParaRPr lang="en-US" sz="3125" dirty="0"/>
          </a:p>
        </p:txBody>
      </p:sp>
      <p:sp>
        <p:nvSpPr>
          <p:cNvPr id="4" name="Shape 1"/>
          <p:cNvSpPr/>
          <p:nvPr/>
        </p:nvSpPr>
        <p:spPr>
          <a:xfrm>
            <a:off x="661492" y="2203451"/>
            <a:ext cx="361454" cy="361454"/>
          </a:xfrm>
          <a:prstGeom prst="roundRect">
            <a:avLst>
              <a:gd name="adj" fmla="val 18669"/>
            </a:avLst>
          </a:prstGeom>
          <a:solidFill>
            <a:srgbClr val="DADBF1"/>
          </a:solidFill>
          <a:ln w="7620">
            <a:solidFill>
              <a:srgbClr val="C0C1D7"/>
            </a:solidFill>
            <a:prstDash val="solid"/>
          </a:ln>
        </p:spPr>
        <p:txBody>
          <a:bodyPr/>
          <a:lstStyle/>
          <a:p>
            <a:endParaRPr lang="uk-UA"/>
          </a:p>
        </p:txBody>
      </p:sp>
      <p:pic>
        <p:nvPicPr>
          <p:cNvPr id="5" name="Image 1" descr="preencoded.png"/>
          <p:cNvPicPr>
            <a:picLocks noChangeAspect="1"/>
          </p:cNvPicPr>
          <p:nvPr/>
        </p:nvPicPr>
        <p:blipFill>
          <a:blip r:embed="rId4"/>
          <a:stretch>
            <a:fillRect/>
          </a:stretch>
        </p:blipFill>
        <p:spPr>
          <a:xfrm>
            <a:off x="721668" y="2233514"/>
            <a:ext cx="241003" cy="301228"/>
          </a:xfrm>
          <a:prstGeom prst="rect">
            <a:avLst/>
          </a:prstGeom>
        </p:spPr>
      </p:pic>
      <p:sp>
        <p:nvSpPr>
          <p:cNvPr id="6" name="Text 2"/>
          <p:cNvSpPr/>
          <p:nvPr/>
        </p:nvSpPr>
        <p:spPr>
          <a:xfrm>
            <a:off x="1183581" y="2258616"/>
            <a:ext cx="2008287" cy="251023"/>
          </a:xfrm>
          <a:prstGeom prst="rect">
            <a:avLst/>
          </a:prstGeom>
          <a:noFill/>
          <a:ln/>
        </p:spPr>
        <p:txBody>
          <a:bodyPr wrap="none" lIns="0" tIns="0" rIns="0" bIns="0" rtlCol="0" anchor="t"/>
          <a:lstStyle/>
          <a:p>
            <a:pPr>
              <a:lnSpc>
                <a:spcPts val="1958"/>
              </a:lnSpc>
            </a:pPr>
            <a:r>
              <a:rPr lang="en-US" sz="1542" b="1" dirty="0">
                <a:solidFill>
                  <a:srgbClr val="272525"/>
                </a:solidFill>
                <a:latin typeface="Inter Bold" pitchFamily="34" charset="0"/>
                <a:ea typeface="Inter Bold" pitchFamily="34" charset="-122"/>
                <a:cs typeface="Inter Bold" pitchFamily="34" charset="-120"/>
              </a:rPr>
              <a:t>Створення УЦР</a:t>
            </a:r>
            <a:endParaRPr lang="en-US" sz="1542" dirty="0"/>
          </a:p>
        </p:txBody>
      </p:sp>
      <p:sp>
        <p:nvSpPr>
          <p:cNvPr id="7" name="Text 3"/>
          <p:cNvSpPr/>
          <p:nvPr/>
        </p:nvSpPr>
        <p:spPr>
          <a:xfrm>
            <a:off x="1183581" y="2605981"/>
            <a:ext cx="2526010" cy="1798836"/>
          </a:xfrm>
          <a:prstGeom prst="rect">
            <a:avLst/>
          </a:prstGeom>
          <a:noFill/>
          <a:ln/>
        </p:spPr>
        <p:txBody>
          <a:bodyPr wrap="square" lIns="0" tIns="0" rIns="0" bIns="0" rtlCol="0" anchor="t"/>
          <a:lstStyle/>
          <a:p>
            <a:pPr>
              <a:lnSpc>
                <a:spcPts val="2000"/>
              </a:lnSpc>
            </a:pPr>
            <a:r>
              <a:rPr lang="en-US" sz="1250" dirty="0">
                <a:solidFill>
                  <a:srgbClr val="272525"/>
                </a:solidFill>
                <a:latin typeface="Inter" pitchFamily="34" charset="0"/>
                <a:ea typeface="Inter" pitchFamily="34" charset="-122"/>
                <a:cs typeface="Inter" pitchFamily="34" charset="-120"/>
              </a:rPr>
              <a:t>Українська Центральна Рада була створена 7 березня 1917 р. на чолі з М. Грушевським. До її складу увійшли представники різних національних організацій та партій соціалістичного спрямування.</a:t>
            </a:r>
            <a:endParaRPr lang="en-US" sz="1250" dirty="0"/>
          </a:p>
        </p:txBody>
      </p:sp>
      <p:sp>
        <p:nvSpPr>
          <p:cNvPr id="8" name="Shape 4"/>
          <p:cNvSpPr/>
          <p:nvPr/>
        </p:nvSpPr>
        <p:spPr>
          <a:xfrm>
            <a:off x="3910410" y="2203451"/>
            <a:ext cx="361454" cy="361454"/>
          </a:xfrm>
          <a:prstGeom prst="roundRect">
            <a:avLst>
              <a:gd name="adj" fmla="val 18669"/>
            </a:avLst>
          </a:prstGeom>
          <a:solidFill>
            <a:srgbClr val="DADBF1"/>
          </a:solidFill>
          <a:ln w="7620">
            <a:solidFill>
              <a:srgbClr val="C0C1D7"/>
            </a:solidFill>
            <a:prstDash val="solid"/>
          </a:ln>
        </p:spPr>
        <p:txBody>
          <a:bodyPr/>
          <a:lstStyle/>
          <a:p>
            <a:endParaRPr lang="uk-UA"/>
          </a:p>
        </p:txBody>
      </p:sp>
      <p:pic>
        <p:nvPicPr>
          <p:cNvPr id="9" name="Image 2" descr="preencoded.png"/>
          <p:cNvPicPr>
            <a:picLocks noChangeAspect="1"/>
          </p:cNvPicPr>
          <p:nvPr/>
        </p:nvPicPr>
        <p:blipFill>
          <a:blip r:embed="rId5"/>
          <a:stretch>
            <a:fillRect/>
          </a:stretch>
        </p:blipFill>
        <p:spPr>
          <a:xfrm>
            <a:off x="3970586" y="2233514"/>
            <a:ext cx="241003" cy="301228"/>
          </a:xfrm>
          <a:prstGeom prst="rect">
            <a:avLst/>
          </a:prstGeom>
        </p:spPr>
      </p:pic>
      <p:sp>
        <p:nvSpPr>
          <p:cNvPr id="10" name="Text 5"/>
          <p:cNvSpPr/>
          <p:nvPr/>
        </p:nvSpPr>
        <p:spPr>
          <a:xfrm>
            <a:off x="4432499" y="2258616"/>
            <a:ext cx="2060773" cy="251023"/>
          </a:xfrm>
          <a:prstGeom prst="rect">
            <a:avLst/>
          </a:prstGeom>
          <a:noFill/>
          <a:ln/>
        </p:spPr>
        <p:txBody>
          <a:bodyPr wrap="none" lIns="0" tIns="0" rIns="0" bIns="0" rtlCol="0" anchor="t"/>
          <a:lstStyle/>
          <a:p>
            <a:pPr>
              <a:lnSpc>
                <a:spcPts val="1958"/>
              </a:lnSpc>
            </a:pPr>
            <a:r>
              <a:rPr lang="en-US" sz="1542" b="1" dirty="0">
                <a:solidFill>
                  <a:srgbClr val="272525"/>
                </a:solidFill>
                <a:latin typeface="Inter Bold" pitchFamily="34" charset="0"/>
                <a:ea typeface="Inter Bold" pitchFamily="34" charset="-122"/>
                <a:cs typeface="Inter Bold" pitchFamily="34" charset="-120"/>
              </a:rPr>
              <a:t>Легітимізація Влади</a:t>
            </a:r>
            <a:endParaRPr lang="en-US" sz="1542" dirty="0"/>
          </a:p>
        </p:txBody>
      </p:sp>
      <p:sp>
        <p:nvSpPr>
          <p:cNvPr id="11" name="Text 6"/>
          <p:cNvSpPr/>
          <p:nvPr/>
        </p:nvSpPr>
        <p:spPr>
          <a:xfrm>
            <a:off x="4432498" y="2605981"/>
            <a:ext cx="2526010" cy="1798836"/>
          </a:xfrm>
          <a:prstGeom prst="rect">
            <a:avLst/>
          </a:prstGeom>
          <a:noFill/>
          <a:ln/>
        </p:spPr>
        <p:txBody>
          <a:bodyPr wrap="square" lIns="0" tIns="0" rIns="0" bIns="0" rtlCol="0" anchor="t"/>
          <a:lstStyle/>
          <a:p>
            <a:pPr>
              <a:lnSpc>
                <a:spcPts val="2000"/>
              </a:lnSpc>
            </a:pPr>
            <a:r>
              <a:rPr lang="en-US" sz="1250" dirty="0">
                <a:solidFill>
                  <a:srgbClr val="272525"/>
                </a:solidFill>
                <a:latin typeface="Inter" pitchFamily="34" charset="0"/>
                <a:ea typeface="Inter" pitchFamily="34" charset="-122"/>
                <a:cs typeface="Inter" pitchFamily="34" charset="-120"/>
              </a:rPr>
              <a:t>Для узаконення статусу УЦР були проведені Всеукраїнський народний конгрес, робітничий, селянський, військовий з'їзди, які надали УЦР право представляти інтереси українського суспільства.</a:t>
            </a:r>
            <a:endParaRPr lang="en-US" sz="1250" dirty="0"/>
          </a:p>
        </p:txBody>
      </p:sp>
      <p:sp>
        <p:nvSpPr>
          <p:cNvPr id="12" name="Shape 7"/>
          <p:cNvSpPr/>
          <p:nvPr/>
        </p:nvSpPr>
        <p:spPr>
          <a:xfrm>
            <a:off x="661492" y="4726087"/>
            <a:ext cx="361454" cy="361454"/>
          </a:xfrm>
          <a:prstGeom prst="roundRect">
            <a:avLst>
              <a:gd name="adj" fmla="val 18669"/>
            </a:avLst>
          </a:prstGeom>
          <a:solidFill>
            <a:srgbClr val="DADBF1"/>
          </a:solidFill>
          <a:ln w="7620">
            <a:solidFill>
              <a:srgbClr val="C0C1D7"/>
            </a:solidFill>
            <a:prstDash val="solid"/>
          </a:ln>
        </p:spPr>
        <p:txBody>
          <a:bodyPr/>
          <a:lstStyle/>
          <a:p>
            <a:endParaRPr lang="uk-UA"/>
          </a:p>
        </p:txBody>
      </p:sp>
      <p:pic>
        <p:nvPicPr>
          <p:cNvPr id="13" name="Image 3" descr="preencoded.png"/>
          <p:cNvPicPr>
            <a:picLocks noChangeAspect="1"/>
          </p:cNvPicPr>
          <p:nvPr/>
        </p:nvPicPr>
        <p:blipFill>
          <a:blip r:embed="rId6"/>
          <a:stretch>
            <a:fillRect/>
          </a:stretch>
        </p:blipFill>
        <p:spPr>
          <a:xfrm>
            <a:off x="721668" y="4756150"/>
            <a:ext cx="241003" cy="301228"/>
          </a:xfrm>
          <a:prstGeom prst="rect">
            <a:avLst/>
          </a:prstGeom>
        </p:spPr>
      </p:pic>
      <p:sp>
        <p:nvSpPr>
          <p:cNvPr id="14" name="Text 8"/>
          <p:cNvSpPr/>
          <p:nvPr/>
        </p:nvSpPr>
        <p:spPr>
          <a:xfrm>
            <a:off x="1183581" y="4781253"/>
            <a:ext cx="3144838" cy="251023"/>
          </a:xfrm>
          <a:prstGeom prst="rect">
            <a:avLst/>
          </a:prstGeom>
          <a:noFill/>
          <a:ln/>
        </p:spPr>
        <p:txBody>
          <a:bodyPr wrap="none" lIns="0" tIns="0" rIns="0" bIns="0" rtlCol="0" anchor="t"/>
          <a:lstStyle/>
          <a:p>
            <a:pPr>
              <a:lnSpc>
                <a:spcPts val="1958"/>
              </a:lnSpc>
            </a:pPr>
            <a:r>
              <a:rPr lang="en-US" sz="1542" b="1" dirty="0">
                <a:solidFill>
                  <a:srgbClr val="272525"/>
                </a:solidFill>
                <a:latin typeface="Inter Bold" pitchFamily="34" charset="0"/>
                <a:ea typeface="Inter Bold" pitchFamily="34" charset="-122"/>
                <a:cs typeface="Inter Bold" pitchFamily="34" charset="-120"/>
              </a:rPr>
              <a:t>Визнання Тимчасовим Урядом</a:t>
            </a:r>
            <a:endParaRPr lang="en-US" sz="1542" dirty="0"/>
          </a:p>
        </p:txBody>
      </p:sp>
      <p:sp>
        <p:nvSpPr>
          <p:cNvPr id="15" name="Text 9"/>
          <p:cNvSpPr/>
          <p:nvPr/>
        </p:nvSpPr>
        <p:spPr>
          <a:xfrm>
            <a:off x="1183581" y="5128618"/>
            <a:ext cx="5774928" cy="770930"/>
          </a:xfrm>
          <a:prstGeom prst="rect">
            <a:avLst/>
          </a:prstGeom>
          <a:noFill/>
          <a:ln/>
        </p:spPr>
        <p:txBody>
          <a:bodyPr wrap="square" lIns="0" tIns="0" rIns="0" bIns="0" rtlCol="0" anchor="t"/>
          <a:lstStyle/>
          <a:p>
            <a:pPr>
              <a:lnSpc>
                <a:spcPts val="2000"/>
              </a:lnSpc>
            </a:pPr>
            <a:r>
              <a:rPr lang="en-US" sz="1250" dirty="0">
                <a:solidFill>
                  <a:srgbClr val="272525"/>
                </a:solidFill>
                <a:latin typeface="Inter" pitchFamily="34" charset="0"/>
                <a:ea typeface="Inter" pitchFamily="34" charset="-122"/>
                <a:cs typeface="Inter" pitchFamily="34" charset="-120"/>
              </a:rPr>
              <a:t>Тимчасовий уряд визнав Генеральний секретаріат УЦР вищим розпорядчим органом України, хоча й відмовився затвердити Статут вищого управління Україною, запропонований УЦР.</a:t>
            </a:r>
            <a:endParaRPr lang="en-US" sz="125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a:extLst>
              <a:ext uri="{FF2B5EF4-FFF2-40B4-BE49-F238E27FC236}">
                <a16:creationId xmlns:a16="http://schemas.microsoft.com/office/drawing/2014/main" id="{541D6609-003F-4815-98F9-D24B3B62FC2A}"/>
              </a:ext>
            </a:extLst>
          </p:cNvPr>
          <p:cNvPicPr>
            <a:picLocks noChangeAspect="1"/>
          </p:cNvPicPr>
          <p:nvPr/>
        </p:nvPicPr>
        <p:blipFill>
          <a:blip r:embed="rId3"/>
          <a:stretch>
            <a:fillRect/>
          </a:stretch>
        </p:blipFill>
        <p:spPr>
          <a:xfrm>
            <a:off x="0" y="-17091"/>
            <a:ext cx="12937953" cy="7303716"/>
          </a:xfrm>
          <a:prstGeom prst="rect">
            <a:avLst/>
          </a:prstGeom>
        </p:spPr>
      </p:pic>
      <p:pic>
        <p:nvPicPr>
          <p:cNvPr id="2" name="Image 0" descr="preencoded.png"/>
          <p:cNvPicPr>
            <a:picLocks noChangeAspect="1"/>
          </p:cNvPicPr>
          <p:nvPr/>
        </p:nvPicPr>
        <p:blipFill>
          <a:blip r:embed="rId4"/>
          <a:stretch>
            <a:fillRect/>
          </a:stretch>
        </p:blipFill>
        <p:spPr>
          <a:xfrm>
            <a:off x="0" y="0"/>
            <a:ext cx="4572000" cy="6858000"/>
          </a:xfrm>
          <a:prstGeom prst="rect">
            <a:avLst/>
          </a:prstGeom>
        </p:spPr>
      </p:pic>
      <p:sp>
        <p:nvSpPr>
          <p:cNvPr id="3" name="Text 0"/>
          <p:cNvSpPr/>
          <p:nvPr/>
        </p:nvSpPr>
        <p:spPr>
          <a:xfrm>
            <a:off x="5233492" y="1046262"/>
            <a:ext cx="6297018" cy="767953"/>
          </a:xfrm>
          <a:prstGeom prst="rect">
            <a:avLst/>
          </a:prstGeom>
          <a:noFill/>
          <a:ln/>
        </p:spPr>
        <p:txBody>
          <a:bodyPr wrap="square" lIns="0" tIns="0" rIns="0" bIns="0" rtlCol="0" anchor="t"/>
          <a:lstStyle/>
          <a:p>
            <a:pPr>
              <a:lnSpc>
                <a:spcPts val="3000"/>
              </a:lnSpc>
            </a:pPr>
            <a:r>
              <a:rPr lang="en-US" sz="2417" b="1" dirty="0">
                <a:solidFill>
                  <a:srgbClr val="000000"/>
                </a:solidFill>
                <a:latin typeface="Inter Bold" pitchFamily="34" charset="0"/>
                <a:ea typeface="Inter Bold" pitchFamily="34" charset="-122"/>
                <a:cs typeface="Inter Bold" pitchFamily="34" charset="-120"/>
              </a:rPr>
              <a:t>Протистояння з Більшовиками та Брестський Мир</a:t>
            </a:r>
            <a:endParaRPr lang="en-US" sz="2417" dirty="0"/>
          </a:p>
        </p:txBody>
      </p:sp>
      <p:pic>
        <p:nvPicPr>
          <p:cNvPr id="4" name="Image 1" descr="preencoded.png"/>
          <p:cNvPicPr>
            <a:picLocks noChangeAspect="1"/>
          </p:cNvPicPr>
          <p:nvPr/>
        </p:nvPicPr>
        <p:blipFill>
          <a:blip r:embed="rId5"/>
          <a:stretch>
            <a:fillRect/>
          </a:stretch>
        </p:blipFill>
        <p:spPr>
          <a:xfrm>
            <a:off x="5233492" y="1998465"/>
            <a:ext cx="614263" cy="904181"/>
          </a:xfrm>
          <a:prstGeom prst="rect">
            <a:avLst/>
          </a:prstGeom>
        </p:spPr>
      </p:pic>
      <p:sp>
        <p:nvSpPr>
          <p:cNvPr id="5" name="Text 1"/>
          <p:cNvSpPr/>
          <p:nvPr/>
        </p:nvSpPr>
        <p:spPr>
          <a:xfrm>
            <a:off x="6032004" y="2121297"/>
            <a:ext cx="1535807" cy="191988"/>
          </a:xfrm>
          <a:prstGeom prst="rect">
            <a:avLst/>
          </a:prstGeom>
          <a:noFill/>
          <a:ln/>
        </p:spPr>
        <p:txBody>
          <a:bodyPr wrap="none" lIns="0" tIns="0" rIns="0" bIns="0" rtlCol="0" anchor="t"/>
          <a:lstStyle/>
          <a:p>
            <a:pPr>
              <a:lnSpc>
                <a:spcPts val="1500"/>
              </a:lnSpc>
            </a:pPr>
            <a:r>
              <a:rPr lang="en-US" sz="1208" b="1" dirty="0">
                <a:solidFill>
                  <a:srgbClr val="272525"/>
                </a:solidFill>
                <a:latin typeface="Inter Bold" pitchFamily="34" charset="0"/>
                <a:ea typeface="Inter Bold" pitchFamily="34" charset="-122"/>
                <a:cs typeface="Inter Bold" pitchFamily="34" charset="-120"/>
              </a:rPr>
              <a:t>Ескалація Напруги</a:t>
            </a:r>
            <a:endParaRPr lang="en-US" sz="1208" dirty="0"/>
          </a:p>
        </p:txBody>
      </p:sp>
      <p:sp>
        <p:nvSpPr>
          <p:cNvPr id="6" name="Text 2"/>
          <p:cNvSpPr/>
          <p:nvPr/>
        </p:nvSpPr>
        <p:spPr>
          <a:xfrm>
            <a:off x="6032004" y="2386906"/>
            <a:ext cx="5498505" cy="392907"/>
          </a:xfrm>
          <a:prstGeom prst="rect">
            <a:avLst/>
          </a:prstGeom>
          <a:noFill/>
          <a:ln/>
        </p:spPr>
        <p:txBody>
          <a:bodyPr wrap="square" lIns="0" tIns="0" rIns="0" bIns="0" rtlCol="0" anchor="t"/>
          <a:lstStyle/>
          <a:p>
            <a:pPr>
              <a:lnSpc>
                <a:spcPts val="1542"/>
              </a:lnSpc>
            </a:pPr>
            <a:r>
              <a:rPr lang="en-US" sz="958" dirty="0">
                <a:solidFill>
                  <a:srgbClr val="272525"/>
                </a:solidFill>
                <a:latin typeface="Inter" pitchFamily="34" charset="0"/>
                <a:ea typeface="Inter" pitchFamily="34" charset="-122"/>
                <a:cs typeface="Inter" pitchFamily="34" charset="-120"/>
              </a:rPr>
              <a:t>Після Жовтневого перевороту 1917 р. та захоплення більшовиками влади в Росії, УЦР висловилася проти більшовицького повстання у Петрограді.</a:t>
            </a:r>
            <a:endParaRPr lang="en-US" sz="958" dirty="0"/>
          </a:p>
        </p:txBody>
      </p:sp>
      <p:pic>
        <p:nvPicPr>
          <p:cNvPr id="7" name="Image 2" descr="preencoded.png"/>
          <p:cNvPicPr>
            <a:picLocks noChangeAspect="1"/>
          </p:cNvPicPr>
          <p:nvPr/>
        </p:nvPicPr>
        <p:blipFill>
          <a:blip r:embed="rId6"/>
          <a:stretch>
            <a:fillRect/>
          </a:stretch>
        </p:blipFill>
        <p:spPr>
          <a:xfrm>
            <a:off x="5233492" y="2902645"/>
            <a:ext cx="614263" cy="904181"/>
          </a:xfrm>
          <a:prstGeom prst="rect">
            <a:avLst/>
          </a:prstGeom>
        </p:spPr>
      </p:pic>
      <p:sp>
        <p:nvSpPr>
          <p:cNvPr id="8" name="Text 3"/>
          <p:cNvSpPr/>
          <p:nvPr/>
        </p:nvSpPr>
        <p:spPr>
          <a:xfrm>
            <a:off x="6032005" y="3025478"/>
            <a:ext cx="1536799" cy="191988"/>
          </a:xfrm>
          <a:prstGeom prst="rect">
            <a:avLst/>
          </a:prstGeom>
          <a:noFill/>
          <a:ln/>
        </p:spPr>
        <p:txBody>
          <a:bodyPr wrap="none" lIns="0" tIns="0" rIns="0" bIns="0" rtlCol="0" anchor="t"/>
          <a:lstStyle/>
          <a:p>
            <a:pPr>
              <a:lnSpc>
                <a:spcPts val="1500"/>
              </a:lnSpc>
            </a:pPr>
            <a:r>
              <a:rPr lang="en-US" sz="1208" b="1" dirty="0">
                <a:solidFill>
                  <a:srgbClr val="272525"/>
                </a:solidFill>
                <a:latin typeface="Inter Bold" pitchFamily="34" charset="0"/>
                <a:ea typeface="Inter Bold" pitchFamily="34" charset="-122"/>
                <a:cs typeface="Inter Bold" pitchFamily="34" charset="-120"/>
              </a:rPr>
              <a:t>Ультиматум Леніна</a:t>
            </a:r>
            <a:endParaRPr lang="en-US" sz="1208" dirty="0"/>
          </a:p>
        </p:txBody>
      </p:sp>
      <p:sp>
        <p:nvSpPr>
          <p:cNvPr id="9" name="Text 4"/>
          <p:cNvSpPr/>
          <p:nvPr/>
        </p:nvSpPr>
        <p:spPr>
          <a:xfrm>
            <a:off x="6032004" y="3291086"/>
            <a:ext cx="5498505" cy="392907"/>
          </a:xfrm>
          <a:prstGeom prst="rect">
            <a:avLst/>
          </a:prstGeom>
          <a:noFill/>
          <a:ln/>
        </p:spPr>
        <p:txBody>
          <a:bodyPr wrap="square" lIns="0" tIns="0" rIns="0" bIns="0" rtlCol="0" anchor="t"/>
          <a:lstStyle/>
          <a:p>
            <a:pPr>
              <a:lnSpc>
                <a:spcPts val="1542"/>
              </a:lnSpc>
            </a:pPr>
            <a:r>
              <a:rPr lang="en-US" sz="958" dirty="0">
                <a:solidFill>
                  <a:srgbClr val="272525"/>
                </a:solidFill>
                <a:latin typeface="Inter" pitchFamily="34" charset="0"/>
                <a:ea typeface="Inter" pitchFamily="34" charset="-122"/>
                <a:cs typeface="Inter" pitchFamily="34" charset="-120"/>
              </a:rPr>
              <a:t>4 грудня 1917 р. уряд Російської Федерації на чолі з В. Леніним направив ультиматум до УЦР, що призвело до збройного конфлікту.</a:t>
            </a:r>
            <a:endParaRPr lang="en-US" sz="958" dirty="0"/>
          </a:p>
        </p:txBody>
      </p:sp>
      <p:pic>
        <p:nvPicPr>
          <p:cNvPr id="10" name="Image 3" descr="preencoded.png"/>
          <p:cNvPicPr>
            <a:picLocks noChangeAspect="1"/>
          </p:cNvPicPr>
          <p:nvPr/>
        </p:nvPicPr>
        <p:blipFill>
          <a:blip r:embed="rId7"/>
          <a:stretch>
            <a:fillRect/>
          </a:stretch>
        </p:blipFill>
        <p:spPr>
          <a:xfrm>
            <a:off x="5233492" y="3806825"/>
            <a:ext cx="614263" cy="1100633"/>
          </a:xfrm>
          <a:prstGeom prst="rect">
            <a:avLst/>
          </a:prstGeom>
        </p:spPr>
      </p:pic>
      <p:sp>
        <p:nvSpPr>
          <p:cNvPr id="11" name="Text 5"/>
          <p:cNvSpPr/>
          <p:nvPr/>
        </p:nvSpPr>
        <p:spPr>
          <a:xfrm>
            <a:off x="6032005" y="3929658"/>
            <a:ext cx="2222401" cy="191988"/>
          </a:xfrm>
          <a:prstGeom prst="rect">
            <a:avLst/>
          </a:prstGeom>
          <a:noFill/>
          <a:ln/>
        </p:spPr>
        <p:txBody>
          <a:bodyPr wrap="none" lIns="0" tIns="0" rIns="0" bIns="0" rtlCol="0" anchor="t"/>
          <a:lstStyle/>
          <a:p>
            <a:pPr>
              <a:lnSpc>
                <a:spcPts val="1500"/>
              </a:lnSpc>
            </a:pPr>
            <a:r>
              <a:rPr lang="en-US" sz="1208" b="1" dirty="0">
                <a:solidFill>
                  <a:srgbClr val="272525"/>
                </a:solidFill>
                <a:latin typeface="Inter Bold" pitchFamily="34" charset="0"/>
                <a:ea typeface="Inter Bold" pitchFamily="34" charset="-122"/>
                <a:cs typeface="Inter Bold" pitchFamily="34" charset="-120"/>
              </a:rPr>
              <a:t>Брестський Мирний Договір</a:t>
            </a:r>
            <a:endParaRPr lang="en-US" sz="1208" dirty="0"/>
          </a:p>
        </p:txBody>
      </p:sp>
      <p:sp>
        <p:nvSpPr>
          <p:cNvPr id="12" name="Text 6"/>
          <p:cNvSpPr/>
          <p:nvPr/>
        </p:nvSpPr>
        <p:spPr>
          <a:xfrm>
            <a:off x="6032004" y="4195267"/>
            <a:ext cx="5498505" cy="589359"/>
          </a:xfrm>
          <a:prstGeom prst="rect">
            <a:avLst/>
          </a:prstGeom>
          <a:noFill/>
          <a:ln/>
        </p:spPr>
        <p:txBody>
          <a:bodyPr wrap="square" lIns="0" tIns="0" rIns="0" bIns="0" rtlCol="0" anchor="t"/>
          <a:lstStyle/>
          <a:p>
            <a:pPr>
              <a:lnSpc>
                <a:spcPts val="1542"/>
              </a:lnSpc>
            </a:pPr>
            <a:r>
              <a:rPr lang="en-US" sz="958" dirty="0">
                <a:solidFill>
                  <a:srgbClr val="272525"/>
                </a:solidFill>
                <a:latin typeface="Inter" pitchFamily="34" charset="0"/>
                <a:ea typeface="Inter" pitchFamily="34" charset="-122"/>
                <a:cs typeface="Inter" pitchFamily="34" charset="-120"/>
              </a:rPr>
              <a:t>27 січня (9 лютого) 1918 р. УНР підписала Брестський мирний договір з країнами Четверного блоку, які визнали УНР суб'єктом міжнародного права та зобов'язалися надати збройну допомогу.</a:t>
            </a:r>
            <a:endParaRPr lang="en-US" sz="958" dirty="0"/>
          </a:p>
        </p:txBody>
      </p:sp>
      <p:pic>
        <p:nvPicPr>
          <p:cNvPr id="13" name="Image 4" descr="preencoded.png"/>
          <p:cNvPicPr>
            <a:picLocks noChangeAspect="1"/>
          </p:cNvPicPr>
          <p:nvPr/>
        </p:nvPicPr>
        <p:blipFill>
          <a:blip r:embed="rId8"/>
          <a:stretch>
            <a:fillRect/>
          </a:stretch>
        </p:blipFill>
        <p:spPr>
          <a:xfrm>
            <a:off x="5233492" y="4907459"/>
            <a:ext cx="614263" cy="904181"/>
          </a:xfrm>
          <a:prstGeom prst="rect">
            <a:avLst/>
          </a:prstGeom>
        </p:spPr>
      </p:pic>
      <p:sp>
        <p:nvSpPr>
          <p:cNvPr id="14" name="Text 7"/>
          <p:cNvSpPr/>
          <p:nvPr/>
        </p:nvSpPr>
        <p:spPr>
          <a:xfrm>
            <a:off x="6032004" y="5030292"/>
            <a:ext cx="1535807" cy="191988"/>
          </a:xfrm>
          <a:prstGeom prst="rect">
            <a:avLst/>
          </a:prstGeom>
          <a:noFill/>
          <a:ln/>
        </p:spPr>
        <p:txBody>
          <a:bodyPr wrap="none" lIns="0" tIns="0" rIns="0" bIns="0" rtlCol="0" anchor="t"/>
          <a:lstStyle/>
          <a:p>
            <a:pPr>
              <a:lnSpc>
                <a:spcPts val="1500"/>
              </a:lnSpc>
            </a:pPr>
            <a:r>
              <a:rPr lang="en-US" sz="1208" b="1" dirty="0">
                <a:solidFill>
                  <a:srgbClr val="272525"/>
                </a:solidFill>
                <a:latin typeface="Inter Bold" pitchFamily="34" charset="0"/>
                <a:ea typeface="Inter Bold" pitchFamily="34" charset="-122"/>
                <a:cs typeface="Inter Bold" pitchFamily="34" charset="-120"/>
              </a:rPr>
              <a:t>Зобов'язання УНР</a:t>
            </a:r>
            <a:endParaRPr lang="en-US" sz="1208" dirty="0"/>
          </a:p>
        </p:txBody>
      </p:sp>
      <p:sp>
        <p:nvSpPr>
          <p:cNvPr id="15" name="Text 8"/>
          <p:cNvSpPr/>
          <p:nvPr/>
        </p:nvSpPr>
        <p:spPr>
          <a:xfrm>
            <a:off x="6032004" y="5295900"/>
            <a:ext cx="5498505" cy="392907"/>
          </a:xfrm>
          <a:prstGeom prst="rect">
            <a:avLst/>
          </a:prstGeom>
          <a:noFill/>
          <a:ln/>
        </p:spPr>
        <p:txBody>
          <a:bodyPr wrap="square" lIns="0" tIns="0" rIns="0" bIns="0" rtlCol="0" anchor="t"/>
          <a:lstStyle/>
          <a:p>
            <a:pPr>
              <a:lnSpc>
                <a:spcPts val="1542"/>
              </a:lnSpc>
            </a:pPr>
            <a:r>
              <a:rPr lang="en-US" sz="958" dirty="0">
                <a:solidFill>
                  <a:srgbClr val="272525"/>
                </a:solidFill>
                <a:latin typeface="Inter" pitchFamily="34" charset="0"/>
                <a:ea typeface="Inter" pitchFamily="34" charset="-122"/>
                <a:cs typeface="Inter" pitchFamily="34" charset="-120"/>
              </a:rPr>
              <a:t>УЦР зобов'язалася поставити союзникам значні обсяги продовольства (60 млн пудів хліба, 400 млн яєць, 3 млн пудів цукру).</a:t>
            </a:r>
            <a:endParaRPr lang="en-US" sz="958"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17450B3B-738F-48EC-ABD7-6B1BBA61F618}"/>
              </a:ext>
            </a:extLst>
          </p:cNvPr>
          <p:cNvPicPr>
            <a:picLocks noChangeAspect="1"/>
          </p:cNvPicPr>
          <p:nvPr/>
        </p:nvPicPr>
        <p:blipFill>
          <a:blip r:embed="rId3"/>
          <a:stretch>
            <a:fillRect/>
          </a:stretch>
        </p:blipFill>
        <p:spPr>
          <a:xfrm>
            <a:off x="0" y="-17091"/>
            <a:ext cx="12937953" cy="7303716"/>
          </a:xfrm>
          <a:prstGeom prst="rect">
            <a:avLst/>
          </a:prstGeom>
        </p:spPr>
      </p:pic>
      <p:sp>
        <p:nvSpPr>
          <p:cNvPr id="2" name="Text 0"/>
          <p:cNvSpPr/>
          <p:nvPr/>
        </p:nvSpPr>
        <p:spPr>
          <a:xfrm>
            <a:off x="661492" y="1023938"/>
            <a:ext cx="9600307" cy="590649"/>
          </a:xfrm>
          <a:prstGeom prst="rect">
            <a:avLst/>
          </a:prstGeom>
          <a:noFill/>
          <a:ln/>
        </p:spPr>
        <p:txBody>
          <a:bodyPr wrap="none" lIns="0" tIns="0" rIns="0" bIns="0" rtlCol="0" anchor="t"/>
          <a:lstStyle/>
          <a:p>
            <a:pPr>
              <a:lnSpc>
                <a:spcPts val="4625"/>
              </a:lnSpc>
            </a:pPr>
            <a:r>
              <a:rPr lang="en-US" sz="3708" b="1" dirty="0">
                <a:solidFill>
                  <a:srgbClr val="000000"/>
                </a:solidFill>
                <a:latin typeface="Inter Bold" pitchFamily="34" charset="0"/>
                <a:ea typeface="Inter Bold" pitchFamily="34" charset="-122"/>
                <a:cs typeface="Inter Bold" pitchFamily="34" charset="-120"/>
              </a:rPr>
              <a:t>Державний Устрій та Органи Влади УНР</a:t>
            </a:r>
            <a:endParaRPr lang="en-US" sz="3708" dirty="0"/>
          </a:p>
        </p:txBody>
      </p:sp>
      <p:sp>
        <p:nvSpPr>
          <p:cNvPr id="3" name="Text 1"/>
          <p:cNvSpPr/>
          <p:nvPr/>
        </p:nvSpPr>
        <p:spPr>
          <a:xfrm>
            <a:off x="661492" y="2087067"/>
            <a:ext cx="2362696" cy="295275"/>
          </a:xfrm>
          <a:prstGeom prst="rect">
            <a:avLst/>
          </a:prstGeom>
          <a:noFill/>
          <a:ln/>
        </p:spPr>
        <p:txBody>
          <a:bodyPr wrap="none" lIns="0" tIns="0" rIns="0" bIns="0" rtlCol="0" anchor="t"/>
          <a:lstStyle/>
          <a:p>
            <a:pPr>
              <a:lnSpc>
                <a:spcPts val="2292"/>
              </a:lnSpc>
            </a:pPr>
            <a:r>
              <a:rPr lang="en-US" sz="1833" b="1" dirty="0">
                <a:solidFill>
                  <a:srgbClr val="000000"/>
                </a:solidFill>
                <a:latin typeface="Inter Bold" pitchFamily="34" charset="0"/>
                <a:ea typeface="Inter Bold" pitchFamily="34" charset="-122"/>
                <a:cs typeface="Inter Bold" pitchFamily="34" charset="-120"/>
              </a:rPr>
              <a:t>Форма Правління</a:t>
            </a:r>
            <a:endParaRPr lang="en-US" sz="1833" dirty="0"/>
          </a:p>
        </p:txBody>
      </p:sp>
      <p:sp>
        <p:nvSpPr>
          <p:cNvPr id="4" name="Text 2"/>
          <p:cNvSpPr/>
          <p:nvPr/>
        </p:nvSpPr>
        <p:spPr>
          <a:xfrm>
            <a:off x="661492" y="2571353"/>
            <a:ext cx="5203924" cy="1209675"/>
          </a:xfrm>
          <a:prstGeom prst="rect">
            <a:avLst/>
          </a:prstGeom>
          <a:noFill/>
          <a:ln/>
        </p:spPr>
        <p:txBody>
          <a:bodyPr wrap="square" lIns="0" tIns="0" rIns="0" bIns="0" rtlCol="0" anchor="t"/>
          <a:lstStyle/>
          <a:p>
            <a:pPr>
              <a:lnSpc>
                <a:spcPts val="2375"/>
              </a:lnSpc>
            </a:pPr>
            <a:r>
              <a:rPr lang="en-US" sz="1458" dirty="0">
                <a:solidFill>
                  <a:srgbClr val="272525"/>
                </a:solidFill>
                <a:latin typeface="Inter" pitchFamily="34" charset="0"/>
                <a:ea typeface="Inter" pitchFamily="34" charset="-122"/>
                <a:cs typeface="Inter" pitchFamily="34" charset="-120"/>
              </a:rPr>
              <a:t>Україна в перший період революції була демократичною республікою, хоча й перебувала у складі Російської імперії до її проголошення республікою 1 вересня 1917 р.</a:t>
            </a:r>
            <a:endParaRPr lang="en-US" sz="1458" dirty="0"/>
          </a:p>
        </p:txBody>
      </p:sp>
      <p:sp>
        <p:nvSpPr>
          <p:cNvPr id="5" name="Text 3"/>
          <p:cNvSpPr/>
          <p:nvPr/>
        </p:nvSpPr>
        <p:spPr>
          <a:xfrm>
            <a:off x="661492" y="3970040"/>
            <a:ext cx="3484761" cy="295275"/>
          </a:xfrm>
          <a:prstGeom prst="rect">
            <a:avLst/>
          </a:prstGeom>
          <a:noFill/>
          <a:ln/>
        </p:spPr>
        <p:txBody>
          <a:bodyPr wrap="none" lIns="0" tIns="0" rIns="0" bIns="0" rtlCol="0" anchor="t"/>
          <a:lstStyle/>
          <a:p>
            <a:pPr>
              <a:lnSpc>
                <a:spcPts val="2292"/>
              </a:lnSpc>
            </a:pPr>
            <a:r>
              <a:rPr lang="en-US" sz="1833" b="1" dirty="0">
                <a:solidFill>
                  <a:srgbClr val="000000"/>
                </a:solidFill>
                <a:latin typeface="Inter Bold" pitchFamily="34" charset="0"/>
                <a:ea typeface="Inter Bold" pitchFamily="34" charset="-122"/>
                <a:cs typeface="Inter Bold" pitchFamily="34" charset="-120"/>
              </a:rPr>
              <a:t>Українська Центральна Рада</a:t>
            </a:r>
            <a:endParaRPr lang="en-US" sz="1833" dirty="0"/>
          </a:p>
        </p:txBody>
      </p:sp>
      <p:sp>
        <p:nvSpPr>
          <p:cNvPr id="6" name="Text 4"/>
          <p:cNvSpPr/>
          <p:nvPr/>
        </p:nvSpPr>
        <p:spPr>
          <a:xfrm>
            <a:off x="661492" y="4454327"/>
            <a:ext cx="5203924" cy="1209675"/>
          </a:xfrm>
          <a:prstGeom prst="rect">
            <a:avLst/>
          </a:prstGeom>
          <a:noFill/>
          <a:ln/>
        </p:spPr>
        <p:txBody>
          <a:bodyPr wrap="square" lIns="0" tIns="0" rIns="0" bIns="0" rtlCol="0" anchor="t"/>
          <a:lstStyle/>
          <a:p>
            <a:pPr>
              <a:lnSpc>
                <a:spcPts val="2375"/>
              </a:lnSpc>
            </a:pPr>
            <a:r>
              <a:rPr lang="en-US" sz="1458" dirty="0">
                <a:solidFill>
                  <a:srgbClr val="272525"/>
                </a:solidFill>
                <a:latin typeface="Inter" pitchFamily="34" charset="0"/>
                <a:ea typeface="Inter" pitchFamily="34" charset="-122"/>
                <a:cs typeface="Inter" pitchFamily="34" charset="-120"/>
              </a:rPr>
              <a:t>Представницький орган різних верств суспільства. Вищим органом були Загальні збори (сесії), а для оперативного управління створено Комітет Центральної Ради, пізніше Малу раду.</a:t>
            </a:r>
            <a:endParaRPr lang="en-US" sz="1458" dirty="0"/>
          </a:p>
        </p:txBody>
      </p:sp>
      <p:sp>
        <p:nvSpPr>
          <p:cNvPr id="7" name="Text 5"/>
          <p:cNvSpPr/>
          <p:nvPr/>
        </p:nvSpPr>
        <p:spPr>
          <a:xfrm>
            <a:off x="6332934" y="2087067"/>
            <a:ext cx="3081238" cy="295275"/>
          </a:xfrm>
          <a:prstGeom prst="rect">
            <a:avLst/>
          </a:prstGeom>
          <a:noFill/>
          <a:ln/>
        </p:spPr>
        <p:txBody>
          <a:bodyPr wrap="none" lIns="0" tIns="0" rIns="0" bIns="0" rtlCol="0" anchor="t"/>
          <a:lstStyle/>
          <a:p>
            <a:pPr>
              <a:lnSpc>
                <a:spcPts val="2292"/>
              </a:lnSpc>
            </a:pPr>
            <a:r>
              <a:rPr lang="en-US" sz="1833" b="1" dirty="0">
                <a:solidFill>
                  <a:srgbClr val="000000"/>
                </a:solidFill>
                <a:latin typeface="Inter Bold" pitchFamily="34" charset="0"/>
                <a:ea typeface="Inter Bold" pitchFamily="34" charset="-122"/>
                <a:cs typeface="Inter Bold" pitchFamily="34" charset="-120"/>
              </a:rPr>
              <a:t>Генеральний Секретаріат</a:t>
            </a:r>
            <a:endParaRPr lang="en-US" sz="1833" dirty="0"/>
          </a:p>
        </p:txBody>
      </p:sp>
      <p:sp>
        <p:nvSpPr>
          <p:cNvPr id="8" name="Text 6"/>
          <p:cNvSpPr/>
          <p:nvPr/>
        </p:nvSpPr>
        <p:spPr>
          <a:xfrm>
            <a:off x="6332935" y="2571353"/>
            <a:ext cx="5203924" cy="907257"/>
          </a:xfrm>
          <a:prstGeom prst="rect">
            <a:avLst/>
          </a:prstGeom>
          <a:noFill/>
          <a:ln/>
        </p:spPr>
        <p:txBody>
          <a:bodyPr wrap="square" lIns="0" tIns="0" rIns="0" bIns="0" rtlCol="0" anchor="t"/>
          <a:lstStyle/>
          <a:p>
            <a:pPr>
              <a:lnSpc>
                <a:spcPts val="2375"/>
              </a:lnSpc>
            </a:pPr>
            <a:r>
              <a:rPr lang="en-US" sz="1458" dirty="0">
                <a:solidFill>
                  <a:srgbClr val="272525"/>
                </a:solidFill>
                <a:latin typeface="Inter" pitchFamily="34" charset="0"/>
                <a:ea typeface="Inter" pitchFamily="34" charset="-122"/>
                <a:cs typeface="Inter" pitchFamily="34" charset="-120"/>
              </a:rPr>
              <a:t>Створений 15 червня 1917 р., виконував обов'язки уряду України, а після IV Універсалу реорганізований у Раду Народних Міністрів.</a:t>
            </a:r>
            <a:endParaRPr lang="en-US" sz="1458" dirty="0"/>
          </a:p>
        </p:txBody>
      </p:sp>
      <p:sp>
        <p:nvSpPr>
          <p:cNvPr id="9" name="Text 7"/>
          <p:cNvSpPr/>
          <p:nvPr/>
        </p:nvSpPr>
        <p:spPr>
          <a:xfrm>
            <a:off x="6332934" y="3667621"/>
            <a:ext cx="2629992" cy="295275"/>
          </a:xfrm>
          <a:prstGeom prst="rect">
            <a:avLst/>
          </a:prstGeom>
          <a:noFill/>
          <a:ln/>
        </p:spPr>
        <p:txBody>
          <a:bodyPr wrap="none" lIns="0" tIns="0" rIns="0" bIns="0" rtlCol="0" anchor="t"/>
          <a:lstStyle/>
          <a:p>
            <a:pPr>
              <a:lnSpc>
                <a:spcPts val="2292"/>
              </a:lnSpc>
            </a:pPr>
            <a:r>
              <a:rPr lang="en-US" sz="1833" b="1" dirty="0">
                <a:solidFill>
                  <a:srgbClr val="000000"/>
                </a:solidFill>
                <a:latin typeface="Inter Bold" pitchFamily="34" charset="0"/>
                <a:ea typeface="Inter Bold" pitchFamily="34" charset="-122"/>
                <a:cs typeface="Inter Bold" pitchFamily="34" charset="-120"/>
              </a:rPr>
              <a:t>Місцеві Органи Влади</a:t>
            </a:r>
            <a:endParaRPr lang="en-US" sz="1833" dirty="0"/>
          </a:p>
        </p:txBody>
      </p:sp>
      <p:sp>
        <p:nvSpPr>
          <p:cNvPr id="10" name="Text 8"/>
          <p:cNvSpPr/>
          <p:nvPr/>
        </p:nvSpPr>
        <p:spPr>
          <a:xfrm>
            <a:off x="6332935" y="4151908"/>
            <a:ext cx="5203924" cy="1209675"/>
          </a:xfrm>
          <a:prstGeom prst="rect">
            <a:avLst/>
          </a:prstGeom>
          <a:noFill/>
          <a:ln/>
        </p:spPr>
        <p:txBody>
          <a:bodyPr wrap="square" lIns="0" tIns="0" rIns="0" bIns="0" rtlCol="0" anchor="t"/>
          <a:lstStyle/>
          <a:p>
            <a:pPr>
              <a:lnSpc>
                <a:spcPts val="2375"/>
              </a:lnSpc>
            </a:pPr>
            <a:r>
              <a:rPr lang="en-US" sz="1458" dirty="0">
                <a:solidFill>
                  <a:srgbClr val="272525"/>
                </a:solidFill>
                <a:latin typeface="Inter" pitchFamily="34" charset="0"/>
                <a:ea typeface="Inter" pitchFamily="34" charset="-122"/>
                <a:cs typeface="Inter" pitchFamily="34" charset="-120"/>
              </a:rPr>
              <a:t>Характеризувалися неупорядкованістю. Одночасно діяли комісари Тимчасового уряду, губернські та повітові комісари УЦР, ради селянських депутатів та земельні комітети.</a:t>
            </a:r>
            <a:endParaRPr lang="en-US" sz="1458"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Рисунок 24">
            <a:extLst>
              <a:ext uri="{FF2B5EF4-FFF2-40B4-BE49-F238E27FC236}">
                <a16:creationId xmlns:a16="http://schemas.microsoft.com/office/drawing/2014/main" id="{2F298DC1-B3B3-4604-A789-44B4A7195CB1}"/>
              </a:ext>
            </a:extLst>
          </p:cNvPr>
          <p:cNvPicPr>
            <a:picLocks noChangeAspect="1"/>
          </p:cNvPicPr>
          <p:nvPr/>
        </p:nvPicPr>
        <p:blipFill>
          <a:blip r:embed="rId3"/>
          <a:stretch>
            <a:fillRect/>
          </a:stretch>
        </p:blipFill>
        <p:spPr>
          <a:xfrm>
            <a:off x="0" y="-17091"/>
            <a:ext cx="12937953" cy="7303716"/>
          </a:xfrm>
          <a:prstGeom prst="rect">
            <a:avLst/>
          </a:prstGeom>
        </p:spPr>
      </p:pic>
      <p:pic>
        <p:nvPicPr>
          <p:cNvPr id="2" name="Image 0" descr="preencoded.png"/>
          <p:cNvPicPr>
            <a:picLocks noChangeAspect="1"/>
          </p:cNvPicPr>
          <p:nvPr/>
        </p:nvPicPr>
        <p:blipFill>
          <a:blip r:embed="rId4"/>
          <a:stretch>
            <a:fillRect/>
          </a:stretch>
        </p:blipFill>
        <p:spPr>
          <a:xfrm>
            <a:off x="7620000" y="0"/>
            <a:ext cx="4572000" cy="6858000"/>
          </a:xfrm>
          <a:prstGeom prst="rect">
            <a:avLst/>
          </a:prstGeom>
        </p:spPr>
      </p:pic>
      <p:sp>
        <p:nvSpPr>
          <p:cNvPr id="3" name="Text 0"/>
          <p:cNvSpPr/>
          <p:nvPr/>
        </p:nvSpPr>
        <p:spPr>
          <a:xfrm>
            <a:off x="661492" y="537667"/>
            <a:ext cx="6166445" cy="472480"/>
          </a:xfrm>
          <a:prstGeom prst="rect">
            <a:avLst/>
          </a:prstGeom>
          <a:noFill/>
          <a:ln/>
        </p:spPr>
        <p:txBody>
          <a:bodyPr wrap="none" lIns="0" tIns="0" rIns="0" bIns="0" rtlCol="0" anchor="t"/>
          <a:lstStyle/>
          <a:p>
            <a:pPr>
              <a:lnSpc>
                <a:spcPts val="3708"/>
              </a:lnSpc>
            </a:pPr>
            <a:r>
              <a:rPr lang="en-US" sz="2958" b="1" dirty="0">
                <a:solidFill>
                  <a:srgbClr val="000000"/>
                </a:solidFill>
                <a:latin typeface="Inter Bold" pitchFamily="34" charset="0"/>
                <a:ea typeface="Inter Bold" pitchFamily="34" charset="-122"/>
                <a:cs typeface="Inter Bold" pitchFamily="34" charset="-120"/>
              </a:rPr>
              <a:t>Судоустрій та Судочинство УНР</a:t>
            </a:r>
            <a:endParaRPr lang="en-US" sz="2958" dirty="0"/>
          </a:p>
        </p:txBody>
      </p:sp>
      <p:sp>
        <p:nvSpPr>
          <p:cNvPr id="4" name="Shape 1"/>
          <p:cNvSpPr/>
          <p:nvPr/>
        </p:nvSpPr>
        <p:spPr>
          <a:xfrm>
            <a:off x="831553" y="1236960"/>
            <a:ext cx="19050" cy="5083373"/>
          </a:xfrm>
          <a:prstGeom prst="roundRect">
            <a:avLst>
              <a:gd name="adj" fmla="val 333395"/>
            </a:avLst>
          </a:prstGeom>
          <a:solidFill>
            <a:srgbClr val="C0C1D7"/>
          </a:solidFill>
          <a:ln/>
        </p:spPr>
        <p:txBody>
          <a:bodyPr/>
          <a:lstStyle/>
          <a:p>
            <a:endParaRPr lang="uk-UA"/>
          </a:p>
        </p:txBody>
      </p:sp>
      <p:sp>
        <p:nvSpPr>
          <p:cNvPr id="5" name="Shape 2"/>
          <p:cNvSpPr/>
          <p:nvPr/>
        </p:nvSpPr>
        <p:spPr>
          <a:xfrm>
            <a:off x="982613" y="1397496"/>
            <a:ext cx="453628" cy="19050"/>
          </a:xfrm>
          <a:prstGeom prst="roundRect">
            <a:avLst>
              <a:gd name="adj" fmla="val 333395"/>
            </a:avLst>
          </a:prstGeom>
          <a:solidFill>
            <a:srgbClr val="C0C1D7"/>
          </a:solidFill>
          <a:ln/>
        </p:spPr>
        <p:txBody>
          <a:bodyPr/>
          <a:lstStyle/>
          <a:p>
            <a:endParaRPr lang="uk-UA"/>
          </a:p>
        </p:txBody>
      </p:sp>
      <p:sp>
        <p:nvSpPr>
          <p:cNvPr id="6" name="Shape 3"/>
          <p:cNvSpPr/>
          <p:nvPr/>
        </p:nvSpPr>
        <p:spPr>
          <a:xfrm>
            <a:off x="661442" y="1236960"/>
            <a:ext cx="340221" cy="340221"/>
          </a:xfrm>
          <a:prstGeom prst="roundRect">
            <a:avLst>
              <a:gd name="adj" fmla="val 18668"/>
            </a:avLst>
          </a:prstGeom>
          <a:solidFill>
            <a:srgbClr val="DADBF1"/>
          </a:solidFill>
          <a:ln w="7620">
            <a:solidFill>
              <a:srgbClr val="C0C1D7"/>
            </a:solidFill>
            <a:prstDash val="solid"/>
          </a:ln>
        </p:spPr>
        <p:txBody>
          <a:bodyPr/>
          <a:lstStyle/>
          <a:p>
            <a:endParaRPr lang="uk-UA"/>
          </a:p>
        </p:txBody>
      </p:sp>
      <p:pic>
        <p:nvPicPr>
          <p:cNvPr id="7" name="Image 1" descr="preencoded.png"/>
          <p:cNvPicPr>
            <a:picLocks noChangeAspect="1"/>
          </p:cNvPicPr>
          <p:nvPr/>
        </p:nvPicPr>
        <p:blipFill>
          <a:blip r:embed="rId5"/>
          <a:stretch>
            <a:fillRect/>
          </a:stretch>
        </p:blipFill>
        <p:spPr>
          <a:xfrm>
            <a:off x="718096" y="1265288"/>
            <a:ext cx="226814" cy="283468"/>
          </a:xfrm>
          <a:prstGeom prst="rect">
            <a:avLst/>
          </a:prstGeom>
        </p:spPr>
      </p:pic>
      <p:sp>
        <p:nvSpPr>
          <p:cNvPr id="8" name="Text 4"/>
          <p:cNvSpPr/>
          <p:nvPr/>
        </p:nvSpPr>
        <p:spPr>
          <a:xfrm>
            <a:off x="1587698" y="1288852"/>
            <a:ext cx="1890217" cy="236240"/>
          </a:xfrm>
          <a:prstGeom prst="rect">
            <a:avLst/>
          </a:prstGeom>
          <a:noFill/>
          <a:ln/>
        </p:spPr>
        <p:txBody>
          <a:bodyPr wrap="none" lIns="0" tIns="0" rIns="0" bIns="0" rtlCol="0" anchor="t"/>
          <a:lstStyle/>
          <a:p>
            <a:pPr>
              <a:lnSpc>
                <a:spcPts val="1833"/>
              </a:lnSpc>
            </a:pPr>
            <a:r>
              <a:rPr lang="en-US" sz="1458" b="1" dirty="0">
                <a:solidFill>
                  <a:srgbClr val="272525"/>
                </a:solidFill>
                <a:latin typeface="Inter Bold" pitchFamily="34" charset="0"/>
                <a:ea typeface="Inter Bold" pitchFamily="34" charset="-122"/>
                <a:cs typeface="Inter Bold" pitchFamily="34" charset="-120"/>
              </a:rPr>
              <a:t>Початковий Етап</a:t>
            </a:r>
            <a:endParaRPr lang="en-US" sz="1458" dirty="0"/>
          </a:p>
        </p:txBody>
      </p:sp>
      <p:sp>
        <p:nvSpPr>
          <p:cNvPr id="9" name="Text 5"/>
          <p:cNvSpPr/>
          <p:nvPr/>
        </p:nvSpPr>
        <p:spPr>
          <a:xfrm>
            <a:off x="1587698" y="1615778"/>
            <a:ext cx="5370810" cy="483791"/>
          </a:xfrm>
          <a:prstGeom prst="rect">
            <a:avLst/>
          </a:prstGeom>
          <a:noFill/>
          <a:ln/>
        </p:spPr>
        <p:txBody>
          <a:bodyPr wrap="square" lIns="0" tIns="0" rIns="0" bIns="0" rtlCol="0" anchor="t"/>
          <a:lstStyle/>
          <a:p>
            <a:pPr>
              <a:lnSpc>
                <a:spcPts val="1875"/>
              </a:lnSpc>
            </a:pPr>
            <a:r>
              <a:rPr lang="en-US" sz="1167" dirty="0">
                <a:solidFill>
                  <a:srgbClr val="272525"/>
                </a:solidFill>
                <a:latin typeface="Inter" pitchFamily="34" charset="0"/>
                <a:ea typeface="Inter" pitchFamily="34" charset="-122"/>
                <a:cs typeface="Inter" pitchFamily="34" charset="-120"/>
              </a:rPr>
              <a:t>Тривалий час діяли суди, запроваджені реформою 1864 р. Лише в грудні 1917 р. розпочато судову реформу.</a:t>
            </a:r>
            <a:endParaRPr lang="en-US" sz="1167" dirty="0"/>
          </a:p>
        </p:txBody>
      </p:sp>
      <p:sp>
        <p:nvSpPr>
          <p:cNvPr id="10" name="Shape 6"/>
          <p:cNvSpPr/>
          <p:nvPr/>
        </p:nvSpPr>
        <p:spPr>
          <a:xfrm>
            <a:off x="982613" y="2562523"/>
            <a:ext cx="453628" cy="19050"/>
          </a:xfrm>
          <a:prstGeom prst="roundRect">
            <a:avLst>
              <a:gd name="adj" fmla="val 333395"/>
            </a:avLst>
          </a:prstGeom>
          <a:solidFill>
            <a:srgbClr val="C0C1D7"/>
          </a:solidFill>
          <a:ln/>
        </p:spPr>
        <p:txBody>
          <a:bodyPr/>
          <a:lstStyle/>
          <a:p>
            <a:endParaRPr lang="uk-UA"/>
          </a:p>
        </p:txBody>
      </p:sp>
      <p:sp>
        <p:nvSpPr>
          <p:cNvPr id="11" name="Shape 7"/>
          <p:cNvSpPr/>
          <p:nvPr/>
        </p:nvSpPr>
        <p:spPr>
          <a:xfrm>
            <a:off x="661442" y="2401987"/>
            <a:ext cx="340221" cy="340221"/>
          </a:xfrm>
          <a:prstGeom prst="roundRect">
            <a:avLst>
              <a:gd name="adj" fmla="val 18668"/>
            </a:avLst>
          </a:prstGeom>
          <a:solidFill>
            <a:srgbClr val="DADBF1"/>
          </a:solidFill>
          <a:ln w="7620">
            <a:solidFill>
              <a:srgbClr val="C0C1D7"/>
            </a:solidFill>
            <a:prstDash val="solid"/>
          </a:ln>
        </p:spPr>
        <p:txBody>
          <a:bodyPr/>
          <a:lstStyle/>
          <a:p>
            <a:endParaRPr lang="uk-UA"/>
          </a:p>
        </p:txBody>
      </p:sp>
      <p:pic>
        <p:nvPicPr>
          <p:cNvPr id="12" name="Image 2" descr="preencoded.png"/>
          <p:cNvPicPr>
            <a:picLocks noChangeAspect="1"/>
          </p:cNvPicPr>
          <p:nvPr/>
        </p:nvPicPr>
        <p:blipFill>
          <a:blip r:embed="rId6"/>
          <a:stretch>
            <a:fillRect/>
          </a:stretch>
        </p:blipFill>
        <p:spPr>
          <a:xfrm>
            <a:off x="718096" y="2430314"/>
            <a:ext cx="226814" cy="283468"/>
          </a:xfrm>
          <a:prstGeom prst="rect">
            <a:avLst/>
          </a:prstGeom>
        </p:spPr>
      </p:pic>
      <p:sp>
        <p:nvSpPr>
          <p:cNvPr id="13" name="Text 8"/>
          <p:cNvSpPr/>
          <p:nvPr/>
        </p:nvSpPr>
        <p:spPr>
          <a:xfrm>
            <a:off x="1587698" y="2453878"/>
            <a:ext cx="1890217" cy="236240"/>
          </a:xfrm>
          <a:prstGeom prst="rect">
            <a:avLst/>
          </a:prstGeom>
          <a:noFill/>
          <a:ln/>
        </p:spPr>
        <p:txBody>
          <a:bodyPr wrap="none" lIns="0" tIns="0" rIns="0" bIns="0" rtlCol="0" anchor="t"/>
          <a:lstStyle/>
          <a:p>
            <a:pPr>
              <a:lnSpc>
                <a:spcPts val="1833"/>
              </a:lnSpc>
            </a:pPr>
            <a:r>
              <a:rPr lang="en-US" sz="1458" b="1" dirty="0">
                <a:solidFill>
                  <a:srgbClr val="272525"/>
                </a:solidFill>
                <a:latin typeface="Inter Bold" pitchFamily="34" charset="0"/>
                <a:ea typeface="Inter Bold" pitchFamily="34" charset="-122"/>
                <a:cs typeface="Inter Bold" pitchFamily="34" charset="-120"/>
              </a:rPr>
              <a:t>Генеральний Суд</a:t>
            </a:r>
            <a:endParaRPr lang="en-US" sz="1458" dirty="0"/>
          </a:p>
        </p:txBody>
      </p:sp>
      <p:sp>
        <p:nvSpPr>
          <p:cNvPr id="14" name="Text 9"/>
          <p:cNvSpPr/>
          <p:nvPr/>
        </p:nvSpPr>
        <p:spPr>
          <a:xfrm>
            <a:off x="1587698" y="2780805"/>
            <a:ext cx="5370810" cy="725686"/>
          </a:xfrm>
          <a:prstGeom prst="rect">
            <a:avLst/>
          </a:prstGeom>
          <a:noFill/>
          <a:ln/>
        </p:spPr>
        <p:txBody>
          <a:bodyPr wrap="square" lIns="0" tIns="0" rIns="0" bIns="0" rtlCol="0" anchor="t"/>
          <a:lstStyle/>
          <a:p>
            <a:pPr>
              <a:lnSpc>
                <a:spcPts val="1875"/>
              </a:lnSpc>
            </a:pPr>
            <a:r>
              <a:rPr lang="en-US" sz="1167" dirty="0">
                <a:solidFill>
                  <a:srgbClr val="272525"/>
                </a:solidFill>
                <a:latin typeface="Inter" pitchFamily="34" charset="0"/>
                <a:ea typeface="Inter" pitchFamily="34" charset="-122"/>
                <a:cs typeface="Inter" pitchFamily="34" charset="-120"/>
              </a:rPr>
              <a:t>Створено тимчасовий Генеральний суд з трьох департаментів (цивільного, кримінального, адміністративного). Члени обиралися УЦР таємним голосуванням на 3 роки.</a:t>
            </a:r>
            <a:endParaRPr lang="en-US" sz="1167" dirty="0"/>
          </a:p>
        </p:txBody>
      </p:sp>
      <p:sp>
        <p:nvSpPr>
          <p:cNvPr id="15" name="Shape 10"/>
          <p:cNvSpPr/>
          <p:nvPr/>
        </p:nvSpPr>
        <p:spPr>
          <a:xfrm>
            <a:off x="982613" y="3969444"/>
            <a:ext cx="453628" cy="19050"/>
          </a:xfrm>
          <a:prstGeom prst="roundRect">
            <a:avLst>
              <a:gd name="adj" fmla="val 333395"/>
            </a:avLst>
          </a:prstGeom>
          <a:solidFill>
            <a:srgbClr val="C0C1D7"/>
          </a:solidFill>
          <a:ln/>
        </p:spPr>
        <p:txBody>
          <a:bodyPr/>
          <a:lstStyle/>
          <a:p>
            <a:endParaRPr lang="uk-UA"/>
          </a:p>
        </p:txBody>
      </p:sp>
      <p:sp>
        <p:nvSpPr>
          <p:cNvPr id="16" name="Shape 11"/>
          <p:cNvSpPr/>
          <p:nvPr/>
        </p:nvSpPr>
        <p:spPr>
          <a:xfrm>
            <a:off x="661442" y="3808909"/>
            <a:ext cx="340221" cy="340221"/>
          </a:xfrm>
          <a:prstGeom prst="roundRect">
            <a:avLst>
              <a:gd name="adj" fmla="val 18668"/>
            </a:avLst>
          </a:prstGeom>
          <a:solidFill>
            <a:srgbClr val="DADBF1"/>
          </a:solidFill>
          <a:ln w="7620">
            <a:solidFill>
              <a:srgbClr val="C0C1D7"/>
            </a:solidFill>
            <a:prstDash val="solid"/>
          </a:ln>
        </p:spPr>
        <p:txBody>
          <a:bodyPr/>
          <a:lstStyle/>
          <a:p>
            <a:endParaRPr lang="uk-UA"/>
          </a:p>
        </p:txBody>
      </p:sp>
      <p:sp>
        <p:nvSpPr>
          <p:cNvPr id="17" name="Text 12"/>
          <p:cNvSpPr/>
          <p:nvPr/>
        </p:nvSpPr>
        <p:spPr>
          <a:xfrm>
            <a:off x="718096" y="3837236"/>
            <a:ext cx="226814" cy="283468"/>
          </a:xfrm>
          <a:prstGeom prst="rect">
            <a:avLst/>
          </a:prstGeom>
          <a:noFill/>
          <a:ln/>
        </p:spPr>
        <p:txBody>
          <a:bodyPr wrap="none" lIns="0" tIns="0" rIns="0" bIns="0" rtlCol="0" anchor="t"/>
          <a:lstStyle/>
          <a:p>
            <a:pPr algn="ctr">
              <a:lnSpc>
                <a:spcPts val="1750"/>
              </a:lnSpc>
            </a:pPr>
            <a:r>
              <a:rPr lang="en-US" sz="1750" b="1" dirty="0">
                <a:solidFill>
                  <a:srgbClr val="272525"/>
                </a:solidFill>
                <a:latin typeface="Inter Bold" pitchFamily="34" charset="0"/>
                <a:ea typeface="Inter Bold" pitchFamily="34" charset="-122"/>
                <a:cs typeface="Inter Bold" pitchFamily="34" charset="-120"/>
              </a:rPr>
              <a:t>3</a:t>
            </a:r>
            <a:endParaRPr lang="en-US" sz="1750" dirty="0"/>
          </a:p>
        </p:txBody>
      </p:sp>
      <p:sp>
        <p:nvSpPr>
          <p:cNvPr id="18" name="Text 13"/>
          <p:cNvSpPr/>
          <p:nvPr/>
        </p:nvSpPr>
        <p:spPr>
          <a:xfrm>
            <a:off x="1587699" y="3860800"/>
            <a:ext cx="2782094" cy="236240"/>
          </a:xfrm>
          <a:prstGeom prst="rect">
            <a:avLst/>
          </a:prstGeom>
          <a:noFill/>
          <a:ln/>
        </p:spPr>
        <p:txBody>
          <a:bodyPr wrap="none" lIns="0" tIns="0" rIns="0" bIns="0" rtlCol="0" anchor="t"/>
          <a:lstStyle/>
          <a:p>
            <a:pPr>
              <a:lnSpc>
                <a:spcPts val="1833"/>
              </a:lnSpc>
            </a:pPr>
            <a:r>
              <a:rPr lang="en-US" sz="1458" b="1" dirty="0">
                <a:solidFill>
                  <a:srgbClr val="272525"/>
                </a:solidFill>
                <a:latin typeface="Inter Bold" pitchFamily="34" charset="0"/>
                <a:ea typeface="Inter Bold" pitchFamily="34" charset="-122"/>
                <a:cs typeface="Inter Bold" pitchFamily="34" charset="-120"/>
              </a:rPr>
              <a:t>Військово-Революційні Суди</a:t>
            </a:r>
            <a:endParaRPr lang="en-US" sz="1458" dirty="0"/>
          </a:p>
        </p:txBody>
      </p:sp>
      <p:sp>
        <p:nvSpPr>
          <p:cNvPr id="19" name="Text 14"/>
          <p:cNvSpPr/>
          <p:nvPr/>
        </p:nvSpPr>
        <p:spPr>
          <a:xfrm>
            <a:off x="1587698" y="4187726"/>
            <a:ext cx="5370810" cy="725686"/>
          </a:xfrm>
          <a:prstGeom prst="rect">
            <a:avLst/>
          </a:prstGeom>
          <a:noFill/>
          <a:ln/>
        </p:spPr>
        <p:txBody>
          <a:bodyPr wrap="square" lIns="0" tIns="0" rIns="0" bIns="0" rtlCol="0" anchor="t"/>
          <a:lstStyle/>
          <a:p>
            <a:pPr>
              <a:lnSpc>
                <a:spcPts val="1875"/>
              </a:lnSpc>
            </a:pPr>
            <a:r>
              <a:rPr lang="en-US" sz="1167" dirty="0">
                <a:solidFill>
                  <a:srgbClr val="272525"/>
                </a:solidFill>
                <a:latin typeface="Inter" pitchFamily="34" charset="0"/>
                <a:ea typeface="Inter" pitchFamily="34" charset="-122"/>
                <a:cs typeface="Inter" pitchFamily="34" charset="-120"/>
              </a:rPr>
              <a:t>14 лютого 1918 р. запроваджено посади головних губернських військових комендантів для розгляду тяжких кримінальних справ. Вироки не підлягали оскарженню.</a:t>
            </a:r>
            <a:endParaRPr lang="en-US" sz="1167" dirty="0"/>
          </a:p>
        </p:txBody>
      </p:sp>
      <p:sp>
        <p:nvSpPr>
          <p:cNvPr id="20" name="Shape 15"/>
          <p:cNvSpPr/>
          <p:nvPr/>
        </p:nvSpPr>
        <p:spPr>
          <a:xfrm>
            <a:off x="982613" y="5376367"/>
            <a:ext cx="453628" cy="19050"/>
          </a:xfrm>
          <a:prstGeom prst="roundRect">
            <a:avLst>
              <a:gd name="adj" fmla="val 333395"/>
            </a:avLst>
          </a:prstGeom>
          <a:solidFill>
            <a:srgbClr val="C0C1D7"/>
          </a:solidFill>
          <a:ln/>
        </p:spPr>
        <p:txBody>
          <a:bodyPr/>
          <a:lstStyle/>
          <a:p>
            <a:endParaRPr lang="uk-UA"/>
          </a:p>
        </p:txBody>
      </p:sp>
      <p:sp>
        <p:nvSpPr>
          <p:cNvPr id="21" name="Shape 16"/>
          <p:cNvSpPr/>
          <p:nvPr/>
        </p:nvSpPr>
        <p:spPr>
          <a:xfrm>
            <a:off x="661442" y="5215831"/>
            <a:ext cx="340221" cy="340221"/>
          </a:xfrm>
          <a:prstGeom prst="roundRect">
            <a:avLst>
              <a:gd name="adj" fmla="val 18668"/>
            </a:avLst>
          </a:prstGeom>
          <a:solidFill>
            <a:srgbClr val="DADBF1"/>
          </a:solidFill>
          <a:ln w="7620">
            <a:solidFill>
              <a:srgbClr val="C0C1D7"/>
            </a:solidFill>
            <a:prstDash val="solid"/>
          </a:ln>
        </p:spPr>
        <p:txBody>
          <a:bodyPr/>
          <a:lstStyle/>
          <a:p>
            <a:endParaRPr lang="uk-UA"/>
          </a:p>
        </p:txBody>
      </p:sp>
      <p:pic>
        <p:nvPicPr>
          <p:cNvPr id="22" name="Image 3" descr="preencoded.png"/>
          <p:cNvPicPr>
            <a:picLocks noChangeAspect="1"/>
          </p:cNvPicPr>
          <p:nvPr/>
        </p:nvPicPr>
        <p:blipFill>
          <a:blip r:embed="rId7"/>
          <a:stretch>
            <a:fillRect/>
          </a:stretch>
        </p:blipFill>
        <p:spPr>
          <a:xfrm>
            <a:off x="718096" y="5244158"/>
            <a:ext cx="226814" cy="283468"/>
          </a:xfrm>
          <a:prstGeom prst="rect">
            <a:avLst/>
          </a:prstGeom>
        </p:spPr>
      </p:pic>
      <p:sp>
        <p:nvSpPr>
          <p:cNvPr id="23" name="Text 17"/>
          <p:cNvSpPr/>
          <p:nvPr/>
        </p:nvSpPr>
        <p:spPr>
          <a:xfrm>
            <a:off x="1587699" y="5267722"/>
            <a:ext cx="3131244" cy="236240"/>
          </a:xfrm>
          <a:prstGeom prst="rect">
            <a:avLst/>
          </a:prstGeom>
          <a:noFill/>
          <a:ln/>
        </p:spPr>
        <p:txBody>
          <a:bodyPr wrap="none" lIns="0" tIns="0" rIns="0" bIns="0" rtlCol="0" anchor="t"/>
          <a:lstStyle/>
          <a:p>
            <a:pPr>
              <a:lnSpc>
                <a:spcPts val="1833"/>
              </a:lnSpc>
            </a:pPr>
            <a:r>
              <a:rPr lang="en-US" sz="1458" b="1" dirty="0">
                <a:solidFill>
                  <a:srgbClr val="272525"/>
                </a:solidFill>
                <a:latin typeface="Inter Bold" pitchFamily="34" charset="0"/>
                <a:ea typeface="Inter Bold" pitchFamily="34" charset="-122"/>
                <a:cs typeface="Inter Bold" pitchFamily="34" charset="-120"/>
              </a:rPr>
              <a:t>Юрисдикція Окупаційних Військ</a:t>
            </a:r>
            <a:endParaRPr lang="en-US" sz="1458" dirty="0"/>
          </a:p>
        </p:txBody>
      </p:sp>
      <p:sp>
        <p:nvSpPr>
          <p:cNvPr id="24" name="Text 18"/>
          <p:cNvSpPr/>
          <p:nvPr/>
        </p:nvSpPr>
        <p:spPr>
          <a:xfrm>
            <a:off x="1587698" y="5594648"/>
            <a:ext cx="5370810" cy="725686"/>
          </a:xfrm>
          <a:prstGeom prst="rect">
            <a:avLst/>
          </a:prstGeom>
          <a:noFill/>
          <a:ln/>
        </p:spPr>
        <p:txBody>
          <a:bodyPr wrap="square" lIns="0" tIns="0" rIns="0" bIns="0" rtlCol="0" anchor="t"/>
          <a:lstStyle/>
          <a:p>
            <a:pPr>
              <a:lnSpc>
                <a:spcPts val="1875"/>
              </a:lnSpc>
            </a:pPr>
            <a:r>
              <a:rPr lang="en-US" sz="1167" dirty="0">
                <a:solidFill>
                  <a:srgbClr val="272525"/>
                </a:solidFill>
                <a:latin typeface="Inter" pitchFamily="34" charset="0"/>
                <a:ea typeface="Inter" pitchFamily="34" charset="-122"/>
                <a:cs typeface="Inter" pitchFamily="34" charset="-120"/>
              </a:rPr>
              <a:t>Після Брестського договору кримінальні справи проти громадян УНР могли розглядатися військово-польовими судами Німеччини та Австро-Угорщини.</a:t>
            </a:r>
            <a:endParaRPr lang="en-US" sz="1167"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661492" y="1373584"/>
            <a:ext cx="6297018" cy="1771948"/>
          </a:xfrm>
          <a:prstGeom prst="rect">
            <a:avLst/>
          </a:prstGeom>
          <a:noFill/>
          <a:ln/>
        </p:spPr>
        <p:txBody>
          <a:bodyPr wrap="square" lIns="0" tIns="0" rIns="0" bIns="0" rtlCol="0" anchor="t"/>
          <a:lstStyle/>
          <a:p>
            <a:pPr>
              <a:lnSpc>
                <a:spcPts val="4625"/>
              </a:lnSpc>
            </a:pPr>
            <a:r>
              <a:rPr lang="en-US" sz="3708" b="1" dirty="0">
                <a:solidFill>
                  <a:srgbClr val="000000"/>
                </a:solidFill>
                <a:latin typeface="Inter Bold" pitchFamily="34" charset="0"/>
                <a:ea typeface="Inter Bold" pitchFamily="34" charset="-122"/>
                <a:cs typeface="Inter Bold" pitchFamily="34" charset="-120"/>
              </a:rPr>
              <a:t>Українська Держава та Директорія УНР: Історичний Огляд</a:t>
            </a:r>
            <a:endParaRPr lang="en-US" sz="3708" dirty="0"/>
          </a:p>
        </p:txBody>
      </p:sp>
      <p:sp>
        <p:nvSpPr>
          <p:cNvPr id="4" name="Text 1"/>
          <p:cNvSpPr/>
          <p:nvPr/>
        </p:nvSpPr>
        <p:spPr>
          <a:xfrm>
            <a:off x="661492" y="3429001"/>
            <a:ext cx="6297018" cy="1512094"/>
          </a:xfrm>
          <a:prstGeom prst="rect">
            <a:avLst/>
          </a:prstGeom>
          <a:noFill/>
          <a:ln/>
        </p:spPr>
        <p:txBody>
          <a:bodyPr wrap="square" lIns="0" tIns="0" rIns="0" bIns="0" rtlCol="0" anchor="t"/>
          <a:lstStyle/>
          <a:p>
            <a:pPr>
              <a:lnSpc>
                <a:spcPts val="2375"/>
              </a:lnSpc>
            </a:pPr>
            <a:r>
              <a:rPr lang="en-US" sz="1458" dirty="0" err="1">
                <a:solidFill>
                  <a:srgbClr val="272525"/>
                </a:solidFill>
                <a:latin typeface="Inter" pitchFamily="34" charset="0"/>
                <a:ea typeface="Inter" pitchFamily="34" charset="-122"/>
                <a:cs typeface="Inter" pitchFamily="34" charset="-120"/>
              </a:rPr>
              <a:t>Ця</a:t>
            </a:r>
            <a:r>
              <a:rPr lang="en-US" sz="1458" dirty="0">
                <a:solidFill>
                  <a:srgbClr val="272525"/>
                </a:solidFill>
                <a:latin typeface="Inter" pitchFamily="34" charset="0"/>
                <a:ea typeface="Inter" pitchFamily="34" charset="-122"/>
                <a:cs typeface="Inter" pitchFamily="34" charset="-120"/>
              </a:rPr>
              <a:t> </a:t>
            </a:r>
            <a:r>
              <a:rPr lang="uk-UA" sz="1458" dirty="0">
                <a:solidFill>
                  <a:srgbClr val="272525"/>
                </a:solidFill>
                <a:latin typeface="Inter" pitchFamily="34" charset="0"/>
                <a:ea typeface="Inter" pitchFamily="34" charset="-122"/>
                <a:cs typeface="Inter" pitchFamily="34" charset="-120"/>
              </a:rPr>
              <a:t>тема</a:t>
            </a:r>
            <a:r>
              <a:rPr lang="en-US" sz="1458" dirty="0">
                <a:solidFill>
                  <a:srgbClr val="272525"/>
                </a:solidFill>
                <a:latin typeface="Inter" pitchFamily="34" charset="0"/>
                <a:ea typeface="Inter" pitchFamily="34" charset="-122"/>
                <a:cs typeface="Inter" pitchFamily="34" charset="-120"/>
              </a:rPr>
              <a:t> охоплює ключові періоди Української Держави під проводом гетьмана Павла Скоропадського та Директорії Української Народної Республіки. Ми розглянемо обставини їхнього приходу до влади, основні аспекти державного устрою, економічної та правової політики, а також причини їхнього падіння.</a:t>
            </a:r>
            <a:endParaRPr lang="en-US" sz="1458" dirty="0"/>
          </a:p>
        </p:txBody>
      </p:sp>
      <p:sp>
        <p:nvSpPr>
          <p:cNvPr id="5" name="Shape 2"/>
          <p:cNvSpPr/>
          <p:nvPr/>
        </p:nvSpPr>
        <p:spPr>
          <a:xfrm>
            <a:off x="661492" y="5167809"/>
            <a:ext cx="302419" cy="302419"/>
          </a:xfrm>
          <a:prstGeom prst="roundRect">
            <a:avLst>
              <a:gd name="adj" fmla="val 25194296"/>
            </a:avLst>
          </a:prstGeom>
          <a:noFill/>
          <a:ln w="7620">
            <a:solidFill>
              <a:srgbClr val="FFFFFF"/>
            </a:solidFill>
            <a:prstDash val="solid"/>
          </a:ln>
        </p:spPr>
        <p:txBody>
          <a:bodyPr/>
          <a:lstStyle/>
          <a:p>
            <a:endParaRPr lang="uk-UA"/>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18C2081E-B816-4683-87D8-084982B3D4F7}"/>
              </a:ext>
            </a:extLst>
          </p:cNvPr>
          <p:cNvPicPr>
            <a:picLocks noChangeAspect="1"/>
          </p:cNvPicPr>
          <p:nvPr/>
        </p:nvPicPr>
        <p:blipFill>
          <a:blip r:embed="rId3"/>
          <a:stretch>
            <a:fillRect/>
          </a:stretch>
        </p:blipFill>
        <p:spPr>
          <a:xfrm>
            <a:off x="0" y="-17091"/>
            <a:ext cx="13303531" cy="7510091"/>
          </a:xfrm>
          <a:prstGeom prst="rect">
            <a:avLst/>
          </a:prstGeom>
        </p:spPr>
      </p:pic>
      <p:sp>
        <p:nvSpPr>
          <p:cNvPr id="2" name="Text 0"/>
          <p:cNvSpPr/>
          <p:nvPr/>
        </p:nvSpPr>
        <p:spPr>
          <a:xfrm>
            <a:off x="661492" y="529829"/>
            <a:ext cx="10408444" cy="590649"/>
          </a:xfrm>
          <a:prstGeom prst="rect">
            <a:avLst/>
          </a:prstGeom>
          <a:noFill/>
          <a:ln/>
        </p:spPr>
        <p:txBody>
          <a:bodyPr wrap="none" lIns="0" tIns="0" rIns="0" bIns="0" rtlCol="0" anchor="t"/>
          <a:lstStyle/>
          <a:p>
            <a:pPr>
              <a:lnSpc>
                <a:spcPts val="4625"/>
              </a:lnSpc>
            </a:pPr>
            <a:r>
              <a:rPr lang="en-US" sz="3708" b="1" dirty="0">
                <a:solidFill>
                  <a:srgbClr val="000000"/>
                </a:solidFill>
                <a:latin typeface="Inter Bold" pitchFamily="34" charset="0"/>
                <a:ea typeface="Inter Bold" pitchFamily="34" charset="-122"/>
                <a:cs typeface="Inter Bold" pitchFamily="34" charset="-120"/>
              </a:rPr>
              <a:t>Прихід до Влади Гетьмана Скоропадського</a:t>
            </a:r>
            <a:endParaRPr lang="en-US" sz="3708" dirty="0"/>
          </a:p>
        </p:txBody>
      </p:sp>
      <p:sp>
        <p:nvSpPr>
          <p:cNvPr id="3" name="Text 1"/>
          <p:cNvSpPr/>
          <p:nvPr/>
        </p:nvSpPr>
        <p:spPr>
          <a:xfrm>
            <a:off x="661492" y="1592957"/>
            <a:ext cx="3315097" cy="590550"/>
          </a:xfrm>
          <a:prstGeom prst="rect">
            <a:avLst/>
          </a:prstGeom>
          <a:noFill/>
          <a:ln/>
        </p:spPr>
        <p:txBody>
          <a:bodyPr wrap="square" lIns="0" tIns="0" rIns="0" bIns="0" rtlCol="0" anchor="t"/>
          <a:lstStyle/>
          <a:p>
            <a:pPr>
              <a:lnSpc>
                <a:spcPts val="2292"/>
              </a:lnSpc>
            </a:pPr>
            <a:r>
              <a:rPr lang="en-US" sz="1833" b="1" dirty="0">
                <a:solidFill>
                  <a:srgbClr val="000000"/>
                </a:solidFill>
                <a:latin typeface="Inter Bold" pitchFamily="34" charset="0"/>
                <a:ea typeface="Inter Bold" pitchFamily="34" charset="-122"/>
                <a:cs typeface="Inter Bold" pitchFamily="34" charset="-120"/>
              </a:rPr>
              <a:t>Брестський договір та окупація</a:t>
            </a:r>
            <a:endParaRPr lang="en-US" sz="1833" dirty="0"/>
          </a:p>
        </p:txBody>
      </p:sp>
      <p:sp>
        <p:nvSpPr>
          <p:cNvPr id="4" name="Text 2"/>
          <p:cNvSpPr/>
          <p:nvPr/>
        </p:nvSpPr>
        <p:spPr>
          <a:xfrm>
            <a:off x="661492" y="2372520"/>
            <a:ext cx="3315097" cy="2721769"/>
          </a:xfrm>
          <a:prstGeom prst="rect">
            <a:avLst/>
          </a:prstGeom>
          <a:noFill/>
          <a:ln/>
        </p:spPr>
        <p:txBody>
          <a:bodyPr wrap="square" lIns="0" tIns="0" rIns="0" bIns="0" rtlCol="0" anchor="t"/>
          <a:lstStyle/>
          <a:p>
            <a:pPr>
              <a:lnSpc>
                <a:spcPts val="2375"/>
              </a:lnSpc>
            </a:pPr>
            <a:r>
              <a:rPr lang="en-US" sz="1458" dirty="0">
                <a:solidFill>
                  <a:srgbClr val="272525"/>
                </a:solidFill>
                <a:latin typeface="Inter" pitchFamily="34" charset="0"/>
                <a:ea typeface="Inter" pitchFamily="34" charset="-122"/>
                <a:cs typeface="Inter" pitchFamily="34" charset="-120"/>
              </a:rPr>
              <a:t>Після Брестського договору територія УНР стала зоною окупації німецькими та австро-угорськими військами. Союзники звільнили Україну від більшовиків, але Центральна Рада не змогла забезпечити поставки продовольства через соціалізацію землі та хаос у селі.</a:t>
            </a:r>
            <a:endParaRPr lang="en-US" sz="1458" dirty="0"/>
          </a:p>
        </p:txBody>
      </p:sp>
      <p:pic>
        <p:nvPicPr>
          <p:cNvPr id="5" name="Image 0" descr="preencoded.png"/>
          <p:cNvPicPr>
            <a:picLocks noChangeAspect="1"/>
          </p:cNvPicPr>
          <p:nvPr/>
        </p:nvPicPr>
        <p:blipFill>
          <a:blip r:embed="rId4"/>
          <a:stretch>
            <a:fillRect/>
          </a:stretch>
        </p:blipFill>
        <p:spPr>
          <a:xfrm>
            <a:off x="4444107" y="1616571"/>
            <a:ext cx="3315097" cy="4498975"/>
          </a:xfrm>
          <a:prstGeom prst="rect">
            <a:avLst/>
          </a:prstGeom>
        </p:spPr>
      </p:pic>
      <p:sp>
        <p:nvSpPr>
          <p:cNvPr id="6" name="Text 3"/>
          <p:cNvSpPr/>
          <p:nvPr/>
        </p:nvSpPr>
        <p:spPr>
          <a:xfrm>
            <a:off x="8226723" y="1592957"/>
            <a:ext cx="2733576" cy="295275"/>
          </a:xfrm>
          <a:prstGeom prst="rect">
            <a:avLst/>
          </a:prstGeom>
          <a:noFill/>
          <a:ln/>
        </p:spPr>
        <p:txBody>
          <a:bodyPr wrap="none" lIns="0" tIns="0" rIns="0" bIns="0" rtlCol="0" anchor="t"/>
          <a:lstStyle/>
          <a:p>
            <a:pPr>
              <a:lnSpc>
                <a:spcPts val="2292"/>
              </a:lnSpc>
            </a:pPr>
            <a:r>
              <a:rPr lang="en-US" sz="1833" b="1" dirty="0">
                <a:solidFill>
                  <a:srgbClr val="000000"/>
                </a:solidFill>
                <a:latin typeface="Inter Bold" pitchFamily="34" charset="0"/>
                <a:ea typeface="Inter Bold" pitchFamily="34" charset="-122"/>
                <a:cs typeface="Inter Bold" pitchFamily="34" charset="-120"/>
              </a:rPr>
              <a:t>Державний переворот</a:t>
            </a:r>
            <a:endParaRPr lang="en-US" sz="1833" dirty="0"/>
          </a:p>
        </p:txBody>
      </p:sp>
      <p:sp>
        <p:nvSpPr>
          <p:cNvPr id="7" name="Text 4"/>
          <p:cNvSpPr/>
          <p:nvPr/>
        </p:nvSpPr>
        <p:spPr>
          <a:xfrm>
            <a:off x="8226722" y="2077244"/>
            <a:ext cx="3315097" cy="2419350"/>
          </a:xfrm>
          <a:prstGeom prst="rect">
            <a:avLst/>
          </a:prstGeom>
          <a:noFill/>
          <a:ln/>
        </p:spPr>
        <p:txBody>
          <a:bodyPr wrap="square" lIns="0" tIns="0" rIns="0" bIns="0" rtlCol="0" anchor="t"/>
          <a:lstStyle/>
          <a:p>
            <a:pPr>
              <a:lnSpc>
                <a:spcPts val="2375"/>
              </a:lnSpc>
            </a:pPr>
            <a:r>
              <a:rPr lang="en-US" sz="1458" dirty="0">
                <a:solidFill>
                  <a:srgbClr val="272525"/>
                </a:solidFill>
                <a:latin typeface="Inter" pitchFamily="34" charset="0"/>
                <a:ea typeface="Inter" pitchFamily="34" charset="-122"/>
                <a:cs typeface="Inter" pitchFamily="34" charset="-120"/>
              </a:rPr>
              <a:t>29 квітня 1918 року з'їзд землевласників проголосив Павла Скоропадського гетьманом України. Його прибічники захопили державні установи, що призвело до припинення існування Центральної Ради та встановлення гетьманської диктатури.</a:t>
            </a:r>
            <a:endParaRPr lang="en-US" sz="1458"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Рисунок 28">
            <a:extLst>
              <a:ext uri="{FF2B5EF4-FFF2-40B4-BE49-F238E27FC236}">
                <a16:creationId xmlns:a16="http://schemas.microsoft.com/office/drawing/2014/main" id="{C9603531-6D56-4FD2-A2F4-B898701A31D8}"/>
              </a:ext>
            </a:extLst>
          </p:cNvPr>
          <p:cNvPicPr>
            <a:picLocks noChangeAspect="1"/>
          </p:cNvPicPr>
          <p:nvPr/>
        </p:nvPicPr>
        <p:blipFill>
          <a:blip r:embed="rId3"/>
          <a:stretch>
            <a:fillRect/>
          </a:stretch>
        </p:blipFill>
        <p:spPr>
          <a:xfrm>
            <a:off x="-67733" y="-34280"/>
            <a:ext cx="12259733" cy="7007928"/>
          </a:xfrm>
          <a:prstGeom prst="rect">
            <a:avLst/>
          </a:prstGeom>
        </p:spPr>
      </p:pic>
      <p:sp>
        <p:nvSpPr>
          <p:cNvPr id="2" name="Text 0"/>
          <p:cNvSpPr/>
          <p:nvPr/>
        </p:nvSpPr>
        <p:spPr>
          <a:xfrm>
            <a:off x="580926" y="456407"/>
            <a:ext cx="7560568" cy="518716"/>
          </a:xfrm>
          <a:prstGeom prst="rect">
            <a:avLst/>
          </a:prstGeom>
          <a:noFill/>
          <a:ln/>
        </p:spPr>
        <p:txBody>
          <a:bodyPr wrap="none" lIns="0" tIns="0" rIns="0" bIns="0" rtlCol="0" anchor="t"/>
          <a:lstStyle/>
          <a:p>
            <a:pPr>
              <a:lnSpc>
                <a:spcPts val="4083"/>
              </a:lnSpc>
            </a:pPr>
            <a:r>
              <a:rPr lang="en-US" sz="3250" dirty="0">
                <a:solidFill>
                  <a:srgbClr val="201B18"/>
                </a:solidFill>
                <a:latin typeface="Platypi Medium" pitchFamily="34" charset="0"/>
                <a:ea typeface="Platypi Medium" pitchFamily="34" charset="-122"/>
                <a:cs typeface="Platypi Medium" pitchFamily="34" charset="-120"/>
              </a:rPr>
              <a:t>Боспорське Царство: Устрій та Право</a:t>
            </a:r>
            <a:endParaRPr lang="en-US" sz="3250" dirty="0"/>
          </a:p>
        </p:txBody>
      </p:sp>
      <p:sp>
        <p:nvSpPr>
          <p:cNvPr id="3" name="Shape 1"/>
          <p:cNvSpPr/>
          <p:nvPr/>
        </p:nvSpPr>
        <p:spPr>
          <a:xfrm>
            <a:off x="6086475" y="1307108"/>
            <a:ext cx="19050" cy="5095776"/>
          </a:xfrm>
          <a:prstGeom prst="roundRect">
            <a:avLst>
              <a:gd name="adj" fmla="val 130708"/>
            </a:avLst>
          </a:prstGeom>
          <a:solidFill>
            <a:srgbClr val="D8D4D4"/>
          </a:solidFill>
          <a:ln/>
        </p:spPr>
        <p:txBody>
          <a:bodyPr/>
          <a:lstStyle/>
          <a:p>
            <a:endParaRPr lang="uk-UA"/>
          </a:p>
        </p:txBody>
      </p:sp>
      <p:sp>
        <p:nvSpPr>
          <p:cNvPr id="4" name="Shape 2"/>
          <p:cNvSpPr/>
          <p:nvPr/>
        </p:nvSpPr>
        <p:spPr>
          <a:xfrm>
            <a:off x="5430342" y="1484313"/>
            <a:ext cx="497979" cy="19050"/>
          </a:xfrm>
          <a:prstGeom prst="roundRect">
            <a:avLst>
              <a:gd name="adj" fmla="val 130708"/>
            </a:avLst>
          </a:prstGeom>
          <a:solidFill>
            <a:srgbClr val="D8D4D4"/>
          </a:solidFill>
          <a:ln/>
        </p:spPr>
        <p:txBody>
          <a:bodyPr/>
          <a:lstStyle/>
          <a:p>
            <a:endParaRPr lang="uk-UA"/>
          </a:p>
        </p:txBody>
      </p:sp>
      <p:sp>
        <p:nvSpPr>
          <p:cNvPr id="5" name="Shape 3"/>
          <p:cNvSpPr/>
          <p:nvPr/>
        </p:nvSpPr>
        <p:spPr>
          <a:xfrm>
            <a:off x="5909271" y="1307108"/>
            <a:ext cx="373459" cy="373459"/>
          </a:xfrm>
          <a:prstGeom prst="roundRect">
            <a:avLst>
              <a:gd name="adj" fmla="val 6667"/>
            </a:avLst>
          </a:prstGeom>
          <a:solidFill>
            <a:srgbClr val="F9F7F7"/>
          </a:solidFill>
          <a:ln/>
        </p:spPr>
        <p:txBody>
          <a:bodyPr/>
          <a:lstStyle/>
          <a:p>
            <a:endParaRPr lang="uk-UA"/>
          </a:p>
        </p:txBody>
      </p:sp>
      <p:pic>
        <p:nvPicPr>
          <p:cNvPr id="6" name="Image 0" descr="preencoded.png"/>
          <p:cNvPicPr>
            <a:picLocks noChangeAspect="1"/>
          </p:cNvPicPr>
          <p:nvPr/>
        </p:nvPicPr>
        <p:blipFill>
          <a:blip r:embed="rId4"/>
          <a:stretch>
            <a:fillRect/>
          </a:stretch>
        </p:blipFill>
        <p:spPr>
          <a:xfrm>
            <a:off x="5971530" y="1338263"/>
            <a:ext cx="248940" cy="311150"/>
          </a:xfrm>
          <a:prstGeom prst="rect">
            <a:avLst/>
          </a:prstGeom>
        </p:spPr>
      </p:pic>
      <p:sp>
        <p:nvSpPr>
          <p:cNvPr id="7" name="Text 4"/>
          <p:cNvSpPr/>
          <p:nvPr/>
        </p:nvSpPr>
        <p:spPr>
          <a:xfrm>
            <a:off x="3124300" y="1364159"/>
            <a:ext cx="2141736" cy="259258"/>
          </a:xfrm>
          <a:prstGeom prst="rect">
            <a:avLst/>
          </a:prstGeom>
          <a:noFill/>
          <a:ln/>
        </p:spPr>
        <p:txBody>
          <a:bodyPr wrap="none" lIns="0" tIns="0" rIns="0" bIns="0" rtlCol="0" anchor="t"/>
          <a:lstStyle/>
          <a:p>
            <a:pPr algn="r">
              <a:lnSpc>
                <a:spcPts val="2042"/>
              </a:lnSpc>
            </a:pPr>
            <a:r>
              <a:rPr lang="en-US" sz="1625" dirty="0">
                <a:solidFill>
                  <a:srgbClr val="504C49"/>
                </a:solidFill>
                <a:latin typeface="Platypi Medium" pitchFamily="34" charset="0"/>
                <a:ea typeface="Platypi Medium" pitchFamily="34" charset="-122"/>
                <a:cs typeface="Platypi Medium" pitchFamily="34" charset="-120"/>
              </a:rPr>
              <a:t>Виникнення Царства</a:t>
            </a:r>
            <a:endParaRPr lang="en-US" sz="1625" dirty="0"/>
          </a:p>
        </p:txBody>
      </p:sp>
      <p:sp>
        <p:nvSpPr>
          <p:cNvPr id="8" name="Text 5"/>
          <p:cNvSpPr/>
          <p:nvPr/>
        </p:nvSpPr>
        <p:spPr>
          <a:xfrm>
            <a:off x="580926" y="1722934"/>
            <a:ext cx="4685109" cy="796528"/>
          </a:xfrm>
          <a:prstGeom prst="rect">
            <a:avLst/>
          </a:prstGeom>
          <a:noFill/>
          <a:ln/>
        </p:spPr>
        <p:txBody>
          <a:bodyPr wrap="square" lIns="0" tIns="0" rIns="0" bIns="0" rtlCol="0" anchor="t"/>
          <a:lstStyle/>
          <a:p>
            <a:pPr algn="r">
              <a:lnSpc>
                <a:spcPts val="2083"/>
              </a:lnSpc>
            </a:pPr>
            <a:r>
              <a:rPr lang="en-US" sz="1292" dirty="0">
                <a:solidFill>
                  <a:srgbClr val="504C49"/>
                </a:solidFill>
                <a:latin typeface="Source Serif Pro" pitchFamily="34" charset="0"/>
                <a:ea typeface="Source Serif Pro" pitchFamily="34" charset="-122"/>
                <a:cs typeface="Source Serif Pro" pitchFamily="34" charset="-120"/>
              </a:rPr>
              <a:t>Боспорське царство виникло у V–IV ст. до Р.Х. шляхом об'єднання грецьких міст-держав та приєднання місцевих племен. Столицею був Пантікапей.</a:t>
            </a:r>
            <a:endParaRPr lang="en-US" sz="1292" dirty="0"/>
          </a:p>
        </p:txBody>
      </p:sp>
      <p:sp>
        <p:nvSpPr>
          <p:cNvPr id="9" name="Shape 6"/>
          <p:cNvSpPr/>
          <p:nvPr/>
        </p:nvSpPr>
        <p:spPr>
          <a:xfrm>
            <a:off x="6263681" y="2480270"/>
            <a:ext cx="497979" cy="19050"/>
          </a:xfrm>
          <a:prstGeom prst="roundRect">
            <a:avLst>
              <a:gd name="adj" fmla="val 130708"/>
            </a:avLst>
          </a:prstGeom>
          <a:solidFill>
            <a:srgbClr val="D8D4D4"/>
          </a:solidFill>
          <a:ln/>
        </p:spPr>
        <p:txBody>
          <a:bodyPr/>
          <a:lstStyle/>
          <a:p>
            <a:endParaRPr lang="uk-UA"/>
          </a:p>
        </p:txBody>
      </p:sp>
      <p:sp>
        <p:nvSpPr>
          <p:cNvPr id="10" name="Shape 7"/>
          <p:cNvSpPr/>
          <p:nvPr/>
        </p:nvSpPr>
        <p:spPr>
          <a:xfrm>
            <a:off x="5909271" y="2303066"/>
            <a:ext cx="373459" cy="373459"/>
          </a:xfrm>
          <a:prstGeom prst="roundRect">
            <a:avLst>
              <a:gd name="adj" fmla="val 6667"/>
            </a:avLst>
          </a:prstGeom>
          <a:solidFill>
            <a:srgbClr val="F9F7F7"/>
          </a:solidFill>
          <a:ln/>
        </p:spPr>
        <p:txBody>
          <a:bodyPr/>
          <a:lstStyle/>
          <a:p>
            <a:endParaRPr lang="uk-UA"/>
          </a:p>
        </p:txBody>
      </p:sp>
      <p:pic>
        <p:nvPicPr>
          <p:cNvPr id="11" name="Image 1" descr="preencoded.png"/>
          <p:cNvPicPr>
            <a:picLocks noChangeAspect="1"/>
          </p:cNvPicPr>
          <p:nvPr/>
        </p:nvPicPr>
        <p:blipFill>
          <a:blip r:embed="rId5"/>
          <a:stretch>
            <a:fillRect/>
          </a:stretch>
        </p:blipFill>
        <p:spPr>
          <a:xfrm>
            <a:off x="5971530" y="2334220"/>
            <a:ext cx="248940" cy="311150"/>
          </a:xfrm>
          <a:prstGeom prst="rect">
            <a:avLst/>
          </a:prstGeom>
        </p:spPr>
      </p:pic>
      <p:sp>
        <p:nvSpPr>
          <p:cNvPr id="12" name="Text 8"/>
          <p:cNvSpPr/>
          <p:nvPr/>
        </p:nvSpPr>
        <p:spPr>
          <a:xfrm>
            <a:off x="6925965" y="2360117"/>
            <a:ext cx="2074962" cy="259258"/>
          </a:xfrm>
          <a:prstGeom prst="rect">
            <a:avLst/>
          </a:prstGeom>
          <a:noFill/>
          <a:ln/>
        </p:spPr>
        <p:txBody>
          <a:bodyPr wrap="none" lIns="0" tIns="0" rIns="0" bIns="0" rtlCol="0" anchor="t"/>
          <a:lstStyle/>
          <a:p>
            <a:pPr>
              <a:lnSpc>
                <a:spcPts val="2042"/>
              </a:lnSpc>
            </a:pPr>
            <a:r>
              <a:rPr lang="en-US" sz="1625" dirty="0">
                <a:solidFill>
                  <a:srgbClr val="504C49"/>
                </a:solidFill>
                <a:latin typeface="Platypi Medium" pitchFamily="34" charset="0"/>
                <a:ea typeface="Platypi Medium" pitchFamily="34" charset="-122"/>
                <a:cs typeface="Platypi Medium" pitchFamily="34" charset="-120"/>
              </a:rPr>
              <a:t>Верховна Влада</a:t>
            </a:r>
            <a:endParaRPr lang="en-US" sz="1625" dirty="0"/>
          </a:p>
        </p:txBody>
      </p:sp>
      <p:sp>
        <p:nvSpPr>
          <p:cNvPr id="13" name="Text 9"/>
          <p:cNvSpPr/>
          <p:nvPr/>
        </p:nvSpPr>
        <p:spPr>
          <a:xfrm>
            <a:off x="6925966" y="2718892"/>
            <a:ext cx="4685109" cy="796528"/>
          </a:xfrm>
          <a:prstGeom prst="rect">
            <a:avLst/>
          </a:prstGeom>
          <a:noFill/>
          <a:ln/>
        </p:spPr>
        <p:txBody>
          <a:bodyPr wrap="square" lIns="0" tIns="0" rIns="0" bIns="0" rtlCol="0" anchor="t"/>
          <a:lstStyle/>
          <a:p>
            <a:pPr>
              <a:lnSpc>
                <a:spcPts val="2083"/>
              </a:lnSpc>
            </a:pPr>
            <a:r>
              <a:rPr lang="en-US" sz="1292" dirty="0">
                <a:solidFill>
                  <a:srgbClr val="504C49"/>
                </a:solidFill>
                <a:latin typeface="Source Serif Pro" pitchFamily="34" charset="0"/>
                <a:ea typeface="Source Serif Pro" pitchFamily="34" charset="-122"/>
                <a:cs typeface="Source Serif Pro" pitchFamily="34" charset="-120"/>
              </a:rPr>
              <a:t>Верховна влада належала архонтові (пізніше царю), що зосереджував законодавчу, виконавчу та судову владу. Правили династії Археанактидів, а потім Спартокідів.</a:t>
            </a:r>
            <a:endParaRPr lang="en-US" sz="1292" dirty="0"/>
          </a:p>
        </p:txBody>
      </p:sp>
      <p:sp>
        <p:nvSpPr>
          <p:cNvPr id="14" name="Shape 10"/>
          <p:cNvSpPr/>
          <p:nvPr/>
        </p:nvSpPr>
        <p:spPr>
          <a:xfrm>
            <a:off x="5430342" y="3338711"/>
            <a:ext cx="497979" cy="19050"/>
          </a:xfrm>
          <a:prstGeom prst="roundRect">
            <a:avLst>
              <a:gd name="adj" fmla="val 130708"/>
            </a:avLst>
          </a:prstGeom>
          <a:solidFill>
            <a:srgbClr val="D8D4D4"/>
          </a:solidFill>
          <a:ln/>
        </p:spPr>
        <p:txBody>
          <a:bodyPr/>
          <a:lstStyle/>
          <a:p>
            <a:endParaRPr lang="uk-UA"/>
          </a:p>
        </p:txBody>
      </p:sp>
      <p:sp>
        <p:nvSpPr>
          <p:cNvPr id="15" name="Shape 11"/>
          <p:cNvSpPr/>
          <p:nvPr/>
        </p:nvSpPr>
        <p:spPr>
          <a:xfrm>
            <a:off x="5909271" y="3161507"/>
            <a:ext cx="373459" cy="373459"/>
          </a:xfrm>
          <a:prstGeom prst="roundRect">
            <a:avLst>
              <a:gd name="adj" fmla="val 6667"/>
            </a:avLst>
          </a:prstGeom>
          <a:solidFill>
            <a:srgbClr val="F9F7F7"/>
          </a:solidFill>
          <a:ln/>
        </p:spPr>
        <p:txBody>
          <a:bodyPr/>
          <a:lstStyle/>
          <a:p>
            <a:endParaRPr lang="uk-UA"/>
          </a:p>
        </p:txBody>
      </p:sp>
      <p:pic>
        <p:nvPicPr>
          <p:cNvPr id="16" name="Image 2" descr="preencoded.png"/>
          <p:cNvPicPr>
            <a:picLocks noChangeAspect="1"/>
          </p:cNvPicPr>
          <p:nvPr/>
        </p:nvPicPr>
        <p:blipFill>
          <a:blip r:embed="rId6"/>
          <a:stretch>
            <a:fillRect/>
          </a:stretch>
        </p:blipFill>
        <p:spPr>
          <a:xfrm>
            <a:off x="5971530" y="3192661"/>
            <a:ext cx="248940" cy="311150"/>
          </a:xfrm>
          <a:prstGeom prst="rect">
            <a:avLst/>
          </a:prstGeom>
        </p:spPr>
      </p:pic>
      <p:sp>
        <p:nvSpPr>
          <p:cNvPr id="17" name="Text 12"/>
          <p:cNvSpPr/>
          <p:nvPr/>
        </p:nvSpPr>
        <p:spPr>
          <a:xfrm>
            <a:off x="3191073" y="3218557"/>
            <a:ext cx="2074962" cy="259258"/>
          </a:xfrm>
          <a:prstGeom prst="rect">
            <a:avLst/>
          </a:prstGeom>
          <a:noFill/>
          <a:ln/>
        </p:spPr>
        <p:txBody>
          <a:bodyPr wrap="none" lIns="0" tIns="0" rIns="0" bIns="0" rtlCol="0" anchor="t"/>
          <a:lstStyle/>
          <a:p>
            <a:pPr algn="r">
              <a:lnSpc>
                <a:spcPts val="2042"/>
              </a:lnSpc>
            </a:pPr>
            <a:r>
              <a:rPr lang="en-US" sz="1625" dirty="0">
                <a:solidFill>
                  <a:srgbClr val="504C49"/>
                </a:solidFill>
                <a:latin typeface="Platypi Medium" pitchFamily="34" charset="0"/>
                <a:ea typeface="Platypi Medium" pitchFamily="34" charset="-122"/>
                <a:cs typeface="Platypi Medium" pitchFamily="34" charset="-120"/>
              </a:rPr>
              <a:t>Правові Джерела</a:t>
            </a:r>
            <a:endParaRPr lang="en-US" sz="1625" dirty="0"/>
          </a:p>
        </p:txBody>
      </p:sp>
      <p:sp>
        <p:nvSpPr>
          <p:cNvPr id="18" name="Text 13"/>
          <p:cNvSpPr/>
          <p:nvPr/>
        </p:nvSpPr>
        <p:spPr>
          <a:xfrm>
            <a:off x="580926" y="3577332"/>
            <a:ext cx="4685109" cy="1062038"/>
          </a:xfrm>
          <a:prstGeom prst="rect">
            <a:avLst/>
          </a:prstGeom>
          <a:noFill/>
          <a:ln/>
        </p:spPr>
        <p:txBody>
          <a:bodyPr wrap="square" lIns="0" tIns="0" rIns="0" bIns="0" rtlCol="0" anchor="t"/>
          <a:lstStyle/>
          <a:p>
            <a:pPr algn="r">
              <a:lnSpc>
                <a:spcPts val="2083"/>
              </a:lnSpc>
            </a:pPr>
            <a:r>
              <a:rPr lang="en-US" sz="1292" dirty="0">
                <a:solidFill>
                  <a:srgbClr val="504C49"/>
                </a:solidFill>
                <a:latin typeface="Source Serif Pro" pitchFamily="34" charset="0"/>
                <a:ea typeface="Source Serif Pro" pitchFamily="34" charset="-122"/>
                <a:cs typeface="Source Serif Pro" pitchFamily="34" charset="-120"/>
              </a:rPr>
              <a:t>Джерелами права були звичаї місцевих племен, закони та декрети грецьких полісів, а також царські закони. Регулювалися майнові відносини, державна та приватна власність.</a:t>
            </a:r>
            <a:endParaRPr lang="en-US" sz="1292" dirty="0"/>
          </a:p>
        </p:txBody>
      </p:sp>
      <p:sp>
        <p:nvSpPr>
          <p:cNvPr id="19" name="Shape 14"/>
          <p:cNvSpPr/>
          <p:nvPr/>
        </p:nvSpPr>
        <p:spPr>
          <a:xfrm>
            <a:off x="6263681" y="4243586"/>
            <a:ext cx="497979" cy="19050"/>
          </a:xfrm>
          <a:prstGeom prst="roundRect">
            <a:avLst>
              <a:gd name="adj" fmla="val 130708"/>
            </a:avLst>
          </a:prstGeom>
          <a:solidFill>
            <a:srgbClr val="D8D4D4"/>
          </a:solidFill>
          <a:ln/>
        </p:spPr>
        <p:txBody>
          <a:bodyPr/>
          <a:lstStyle/>
          <a:p>
            <a:endParaRPr lang="uk-UA"/>
          </a:p>
        </p:txBody>
      </p:sp>
      <p:sp>
        <p:nvSpPr>
          <p:cNvPr id="20" name="Shape 15"/>
          <p:cNvSpPr/>
          <p:nvPr/>
        </p:nvSpPr>
        <p:spPr>
          <a:xfrm>
            <a:off x="5909271" y="4066382"/>
            <a:ext cx="373459" cy="373459"/>
          </a:xfrm>
          <a:prstGeom prst="roundRect">
            <a:avLst>
              <a:gd name="adj" fmla="val 6667"/>
            </a:avLst>
          </a:prstGeom>
          <a:solidFill>
            <a:srgbClr val="F9F7F7"/>
          </a:solidFill>
          <a:ln/>
        </p:spPr>
        <p:txBody>
          <a:bodyPr/>
          <a:lstStyle/>
          <a:p>
            <a:endParaRPr lang="uk-UA"/>
          </a:p>
        </p:txBody>
      </p:sp>
      <p:pic>
        <p:nvPicPr>
          <p:cNvPr id="21" name="Image 3" descr="preencoded.png"/>
          <p:cNvPicPr>
            <a:picLocks noChangeAspect="1"/>
          </p:cNvPicPr>
          <p:nvPr/>
        </p:nvPicPr>
        <p:blipFill>
          <a:blip r:embed="rId7"/>
          <a:stretch>
            <a:fillRect/>
          </a:stretch>
        </p:blipFill>
        <p:spPr>
          <a:xfrm>
            <a:off x="5971530" y="4097536"/>
            <a:ext cx="248940" cy="311150"/>
          </a:xfrm>
          <a:prstGeom prst="rect">
            <a:avLst/>
          </a:prstGeom>
        </p:spPr>
      </p:pic>
      <p:sp>
        <p:nvSpPr>
          <p:cNvPr id="22" name="Text 16"/>
          <p:cNvSpPr/>
          <p:nvPr/>
        </p:nvSpPr>
        <p:spPr>
          <a:xfrm>
            <a:off x="6925965" y="4123432"/>
            <a:ext cx="2324497" cy="259258"/>
          </a:xfrm>
          <a:prstGeom prst="rect">
            <a:avLst/>
          </a:prstGeom>
          <a:noFill/>
          <a:ln/>
        </p:spPr>
        <p:txBody>
          <a:bodyPr wrap="none" lIns="0" tIns="0" rIns="0" bIns="0" rtlCol="0" anchor="t"/>
          <a:lstStyle/>
          <a:p>
            <a:pPr>
              <a:lnSpc>
                <a:spcPts val="2042"/>
              </a:lnSpc>
            </a:pPr>
            <a:r>
              <a:rPr lang="en-US" sz="1625" dirty="0">
                <a:solidFill>
                  <a:srgbClr val="504C49"/>
                </a:solidFill>
                <a:latin typeface="Platypi Medium" pitchFamily="34" charset="0"/>
                <a:ea typeface="Platypi Medium" pitchFamily="34" charset="-122"/>
                <a:cs typeface="Platypi Medium" pitchFamily="34" charset="-120"/>
              </a:rPr>
              <a:t>Злочини та Покарання</a:t>
            </a:r>
            <a:endParaRPr lang="en-US" sz="1625" dirty="0"/>
          </a:p>
        </p:txBody>
      </p:sp>
      <p:sp>
        <p:nvSpPr>
          <p:cNvPr id="23" name="Text 17"/>
          <p:cNvSpPr/>
          <p:nvPr/>
        </p:nvSpPr>
        <p:spPr>
          <a:xfrm>
            <a:off x="6925966" y="4482207"/>
            <a:ext cx="4685109" cy="1062038"/>
          </a:xfrm>
          <a:prstGeom prst="rect">
            <a:avLst/>
          </a:prstGeom>
          <a:noFill/>
          <a:ln/>
        </p:spPr>
        <p:txBody>
          <a:bodyPr wrap="square" lIns="0" tIns="0" rIns="0" bIns="0" rtlCol="0" anchor="t"/>
          <a:lstStyle/>
          <a:p>
            <a:pPr>
              <a:lnSpc>
                <a:spcPts val="2083"/>
              </a:lnSpc>
            </a:pPr>
            <a:r>
              <a:rPr lang="en-US" sz="1292" dirty="0">
                <a:solidFill>
                  <a:srgbClr val="504C49"/>
                </a:solidFill>
                <a:latin typeface="Source Serif Pro" pitchFamily="34" charset="0"/>
                <a:ea typeface="Source Serif Pro" pitchFamily="34" charset="-122"/>
                <a:cs typeface="Source Serif Pro" pitchFamily="34" charset="-120"/>
              </a:rPr>
              <a:t>Найтяжчими злочинами вважалися змова та замах на царя, повстання, державна зрада, що каралися смертю з конфіскацією майна. Існував слідчий порядок розгляду справ.</a:t>
            </a:r>
            <a:endParaRPr lang="en-US" sz="1292" dirty="0"/>
          </a:p>
        </p:txBody>
      </p:sp>
      <p:sp>
        <p:nvSpPr>
          <p:cNvPr id="24" name="Shape 18"/>
          <p:cNvSpPr/>
          <p:nvPr/>
        </p:nvSpPr>
        <p:spPr>
          <a:xfrm>
            <a:off x="5430342" y="5148560"/>
            <a:ext cx="497979" cy="19050"/>
          </a:xfrm>
          <a:prstGeom prst="roundRect">
            <a:avLst>
              <a:gd name="adj" fmla="val 130708"/>
            </a:avLst>
          </a:prstGeom>
          <a:solidFill>
            <a:srgbClr val="D8D4D4"/>
          </a:solidFill>
          <a:ln/>
        </p:spPr>
        <p:txBody>
          <a:bodyPr/>
          <a:lstStyle/>
          <a:p>
            <a:endParaRPr lang="uk-UA"/>
          </a:p>
        </p:txBody>
      </p:sp>
      <p:sp>
        <p:nvSpPr>
          <p:cNvPr id="25" name="Shape 19"/>
          <p:cNvSpPr/>
          <p:nvPr/>
        </p:nvSpPr>
        <p:spPr>
          <a:xfrm>
            <a:off x="5909271" y="4971356"/>
            <a:ext cx="373459" cy="373459"/>
          </a:xfrm>
          <a:prstGeom prst="roundRect">
            <a:avLst>
              <a:gd name="adj" fmla="val 6667"/>
            </a:avLst>
          </a:prstGeom>
          <a:solidFill>
            <a:srgbClr val="F9F7F7"/>
          </a:solidFill>
          <a:ln/>
        </p:spPr>
        <p:txBody>
          <a:bodyPr/>
          <a:lstStyle/>
          <a:p>
            <a:endParaRPr lang="uk-UA"/>
          </a:p>
        </p:txBody>
      </p:sp>
      <p:pic>
        <p:nvPicPr>
          <p:cNvPr id="26" name="Image 4" descr="preencoded.png"/>
          <p:cNvPicPr>
            <a:picLocks noChangeAspect="1"/>
          </p:cNvPicPr>
          <p:nvPr/>
        </p:nvPicPr>
        <p:blipFill>
          <a:blip r:embed="rId8"/>
          <a:stretch>
            <a:fillRect/>
          </a:stretch>
        </p:blipFill>
        <p:spPr>
          <a:xfrm>
            <a:off x="5971530" y="5002510"/>
            <a:ext cx="248940" cy="311150"/>
          </a:xfrm>
          <a:prstGeom prst="rect">
            <a:avLst/>
          </a:prstGeom>
        </p:spPr>
      </p:pic>
      <p:sp>
        <p:nvSpPr>
          <p:cNvPr id="27" name="Text 20"/>
          <p:cNvSpPr/>
          <p:nvPr/>
        </p:nvSpPr>
        <p:spPr>
          <a:xfrm>
            <a:off x="3191073" y="5028407"/>
            <a:ext cx="2074962" cy="259258"/>
          </a:xfrm>
          <a:prstGeom prst="rect">
            <a:avLst/>
          </a:prstGeom>
          <a:noFill/>
          <a:ln/>
        </p:spPr>
        <p:txBody>
          <a:bodyPr wrap="none" lIns="0" tIns="0" rIns="0" bIns="0" rtlCol="0" anchor="t"/>
          <a:lstStyle/>
          <a:p>
            <a:pPr algn="r">
              <a:lnSpc>
                <a:spcPts val="2042"/>
              </a:lnSpc>
            </a:pPr>
            <a:r>
              <a:rPr lang="en-US" sz="1625" dirty="0">
                <a:solidFill>
                  <a:srgbClr val="504C49"/>
                </a:solidFill>
                <a:latin typeface="Platypi Medium" pitchFamily="34" charset="0"/>
                <a:ea typeface="Platypi Medium" pitchFamily="34" charset="-122"/>
                <a:cs typeface="Platypi Medium" pitchFamily="34" charset="-120"/>
              </a:rPr>
              <a:t>Занепад</a:t>
            </a:r>
            <a:endParaRPr lang="en-US" sz="1625" dirty="0"/>
          </a:p>
        </p:txBody>
      </p:sp>
      <p:sp>
        <p:nvSpPr>
          <p:cNvPr id="28" name="Text 21"/>
          <p:cNvSpPr/>
          <p:nvPr/>
        </p:nvSpPr>
        <p:spPr>
          <a:xfrm>
            <a:off x="580926" y="5387182"/>
            <a:ext cx="4685109" cy="796528"/>
          </a:xfrm>
          <a:prstGeom prst="rect">
            <a:avLst/>
          </a:prstGeom>
          <a:noFill/>
          <a:ln/>
        </p:spPr>
        <p:txBody>
          <a:bodyPr wrap="square" lIns="0" tIns="0" rIns="0" bIns="0" rtlCol="0" anchor="t"/>
          <a:lstStyle/>
          <a:p>
            <a:pPr algn="r">
              <a:lnSpc>
                <a:spcPts val="2083"/>
              </a:lnSpc>
            </a:pPr>
            <a:r>
              <a:rPr lang="en-US" sz="1292" dirty="0">
                <a:solidFill>
                  <a:srgbClr val="504C49"/>
                </a:solidFill>
                <a:latin typeface="Source Serif Pro" pitchFamily="34" charset="0"/>
                <a:ea typeface="Source Serif Pro" pitchFamily="34" charset="-122"/>
                <a:cs typeface="Source Serif Pro" pitchFamily="34" charset="-120"/>
              </a:rPr>
              <a:t>З III ст. до Р.Х. Боспор занепадає, розорений готами у III ст. н.е. та остаточно зруйнований гуннами у IV ст. н.е. З VI ст. увійшов до складу Візантії.</a:t>
            </a:r>
            <a:endParaRPr lang="en-US" sz="1292"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a:extLst>
              <a:ext uri="{FF2B5EF4-FFF2-40B4-BE49-F238E27FC236}">
                <a16:creationId xmlns:a16="http://schemas.microsoft.com/office/drawing/2014/main" id="{3B8F08D4-957E-4A22-9511-50C6973C0EA7}"/>
              </a:ext>
            </a:extLst>
          </p:cNvPr>
          <p:cNvPicPr>
            <a:picLocks noChangeAspect="1"/>
          </p:cNvPicPr>
          <p:nvPr/>
        </p:nvPicPr>
        <p:blipFill>
          <a:blip r:embed="rId3"/>
          <a:stretch>
            <a:fillRect/>
          </a:stretch>
        </p:blipFill>
        <p:spPr>
          <a:xfrm>
            <a:off x="0" y="-17091"/>
            <a:ext cx="13303531" cy="7510091"/>
          </a:xfrm>
          <a:prstGeom prst="rect">
            <a:avLst/>
          </a:prstGeom>
        </p:spPr>
      </p:pic>
      <p:sp>
        <p:nvSpPr>
          <p:cNvPr id="2" name="Text 0"/>
          <p:cNvSpPr/>
          <p:nvPr/>
        </p:nvSpPr>
        <p:spPr>
          <a:xfrm>
            <a:off x="661492" y="1253729"/>
            <a:ext cx="10869018" cy="1181298"/>
          </a:xfrm>
          <a:prstGeom prst="rect">
            <a:avLst/>
          </a:prstGeom>
          <a:noFill/>
          <a:ln/>
        </p:spPr>
        <p:txBody>
          <a:bodyPr wrap="square" lIns="0" tIns="0" rIns="0" bIns="0" rtlCol="0" anchor="t"/>
          <a:lstStyle/>
          <a:p>
            <a:pPr>
              <a:lnSpc>
                <a:spcPts val="4625"/>
              </a:lnSpc>
            </a:pPr>
            <a:r>
              <a:rPr lang="en-US" sz="3708" b="1" dirty="0">
                <a:solidFill>
                  <a:srgbClr val="000000"/>
                </a:solidFill>
                <a:latin typeface="Inter Bold" pitchFamily="34" charset="0"/>
                <a:ea typeface="Inter Bold" pitchFamily="34" charset="-122"/>
                <a:cs typeface="Inter Bold" pitchFamily="34" charset="-120"/>
              </a:rPr>
              <a:t>Економічна та Політична Політика Гетьманату</a:t>
            </a:r>
            <a:endParaRPr lang="en-US" sz="3708" dirty="0"/>
          </a:p>
        </p:txBody>
      </p:sp>
      <p:sp>
        <p:nvSpPr>
          <p:cNvPr id="3" name="Shape 1"/>
          <p:cNvSpPr/>
          <p:nvPr/>
        </p:nvSpPr>
        <p:spPr>
          <a:xfrm>
            <a:off x="661492" y="2718494"/>
            <a:ext cx="425252" cy="425252"/>
          </a:xfrm>
          <a:prstGeom prst="roundRect">
            <a:avLst>
              <a:gd name="adj" fmla="val 18669"/>
            </a:avLst>
          </a:prstGeom>
          <a:solidFill>
            <a:srgbClr val="DADBF1"/>
          </a:solidFill>
          <a:ln w="7620">
            <a:solidFill>
              <a:srgbClr val="C0C1D7"/>
            </a:solidFill>
            <a:prstDash val="solid"/>
          </a:ln>
        </p:spPr>
        <p:txBody>
          <a:bodyPr/>
          <a:lstStyle/>
          <a:p>
            <a:endParaRPr lang="uk-UA"/>
          </a:p>
        </p:txBody>
      </p:sp>
      <p:pic>
        <p:nvPicPr>
          <p:cNvPr id="4" name="Image 0" descr="preencoded.png"/>
          <p:cNvPicPr>
            <a:picLocks noChangeAspect="1"/>
          </p:cNvPicPr>
          <p:nvPr/>
        </p:nvPicPr>
        <p:blipFill>
          <a:blip r:embed="rId4"/>
          <a:stretch>
            <a:fillRect/>
          </a:stretch>
        </p:blipFill>
        <p:spPr>
          <a:xfrm>
            <a:off x="732384" y="2753916"/>
            <a:ext cx="283468" cy="354409"/>
          </a:xfrm>
          <a:prstGeom prst="rect">
            <a:avLst/>
          </a:prstGeom>
        </p:spPr>
      </p:pic>
      <p:sp>
        <p:nvSpPr>
          <p:cNvPr id="5" name="Text 2"/>
          <p:cNvSpPr/>
          <p:nvPr/>
        </p:nvSpPr>
        <p:spPr>
          <a:xfrm>
            <a:off x="1275756" y="2783383"/>
            <a:ext cx="2589014" cy="295275"/>
          </a:xfrm>
          <a:prstGeom prst="rect">
            <a:avLst/>
          </a:prstGeom>
          <a:noFill/>
          <a:ln/>
        </p:spPr>
        <p:txBody>
          <a:bodyPr wrap="none" lIns="0" tIns="0" rIns="0" bIns="0" rtlCol="0" anchor="t"/>
          <a:lstStyle/>
          <a:p>
            <a:pPr>
              <a:lnSpc>
                <a:spcPts val="2292"/>
              </a:lnSpc>
            </a:pPr>
            <a:r>
              <a:rPr lang="en-US" sz="1833" b="1" dirty="0">
                <a:solidFill>
                  <a:srgbClr val="272525"/>
                </a:solidFill>
                <a:latin typeface="Inter Bold" pitchFamily="34" charset="0"/>
                <a:ea typeface="Inter Bold" pitchFamily="34" charset="-122"/>
                <a:cs typeface="Inter Bold" pitchFamily="34" charset="-120"/>
              </a:rPr>
              <a:t>Економічні Принципи</a:t>
            </a:r>
            <a:endParaRPr lang="en-US" sz="1833" dirty="0"/>
          </a:p>
        </p:txBody>
      </p:sp>
      <p:sp>
        <p:nvSpPr>
          <p:cNvPr id="6" name="Text 3"/>
          <p:cNvSpPr/>
          <p:nvPr/>
        </p:nvSpPr>
        <p:spPr>
          <a:xfrm>
            <a:off x="1275756" y="3192066"/>
            <a:ext cx="2851249" cy="1814513"/>
          </a:xfrm>
          <a:prstGeom prst="rect">
            <a:avLst/>
          </a:prstGeom>
          <a:noFill/>
          <a:ln/>
        </p:spPr>
        <p:txBody>
          <a:bodyPr wrap="square" lIns="0" tIns="0" rIns="0" bIns="0" rtlCol="0" anchor="t"/>
          <a:lstStyle/>
          <a:p>
            <a:pPr>
              <a:lnSpc>
                <a:spcPts val="2375"/>
              </a:lnSpc>
            </a:pPr>
            <a:r>
              <a:rPr lang="en-US" sz="1458" dirty="0">
                <a:solidFill>
                  <a:srgbClr val="272525"/>
                </a:solidFill>
                <a:latin typeface="Inter" pitchFamily="34" charset="0"/>
                <a:ea typeface="Inter" pitchFamily="34" charset="-122"/>
                <a:cs typeface="Inter" pitchFamily="34" charset="-120"/>
              </a:rPr>
              <a:t>Гетьман поклав в основу економічної політики принципи підприємництва та приватної власності, прагнучи відродити свободу торгівлі та промисловість.</a:t>
            </a:r>
            <a:endParaRPr lang="en-US" sz="1458" dirty="0"/>
          </a:p>
        </p:txBody>
      </p:sp>
      <p:sp>
        <p:nvSpPr>
          <p:cNvPr id="7" name="Shape 4"/>
          <p:cNvSpPr/>
          <p:nvPr/>
        </p:nvSpPr>
        <p:spPr>
          <a:xfrm>
            <a:off x="4363244" y="2718494"/>
            <a:ext cx="425252" cy="425252"/>
          </a:xfrm>
          <a:prstGeom prst="roundRect">
            <a:avLst>
              <a:gd name="adj" fmla="val 18669"/>
            </a:avLst>
          </a:prstGeom>
          <a:solidFill>
            <a:srgbClr val="DADBF1"/>
          </a:solidFill>
          <a:ln w="7620">
            <a:solidFill>
              <a:srgbClr val="C0C1D7"/>
            </a:solidFill>
            <a:prstDash val="solid"/>
          </a:ln>
        </p:spPr>
        <p:txBody>
          <a:bodyPr/>
          <a:lstStyle/>
          <a:p>
            <a:endParaRPr lang="uk-UA"/>
          </a:p>
        </p:txBody>
      </p:sp>
      <p:pic>
        <p:nvPicPr>
          <p:cNvPr id="8" name="Image 1" descr="preencoded.png"/>
          <p:cNvPicPr>
            <a:picLocks noChangeAspect="1"/>
          </p:cNvPicPr>
          <p:nvPr/>
        </p:nvPicPr>
        <p:blipFill>
          <a:blip r:embed="rId5"/>
          <a:stretch>
            <a:fillRect/>
          </a:stretch>
        </p:blipFill>
        <p:spPr>
          <a:xfrm>
            <a:off x="4434136" y="2753916"/>
            <a:ext cx="283468" cy="354409"/>
          </a:xfrm>
          <a:prstGeom prst="rect">
            <a:avLst/>
          </a:prstGeom>
        </p:spPr>
      </p:pic>
      <p:sp>
        <p:nvSpPr>
          <p:cNvPr id="9" name="Text 5"/>
          <p:cNvSpPr/>
          <p:nvPr/>
        </p:nvSpPr>
        <p:spPr>
          <a:xfrm>
            <a:off x="4977507" y="2783383"/>
            <a:ext cx="2362696" cy="295275"/>
          </a:xfrm>
          <a:prstGeom prst="rect">
            <a:avLst/>
          </a:prstGeom>
          <a:noFill/>
          <a:ln/>
        </p:spPr>
        <p:txBody>
          <a:bodyPr wrap="none" lIns="0" tIns="0" rIns="0" bIns="0" rtlCol="0" anchor="t"/>
          <a:lstStyle/>
          <a:p>
            <a:pPr>
              <a:lnSpc>
                <a:spcPts val="2292"/>
              </a:lnSpc>
            </a:pPr>
            <a:r>
              <a:rPr lang="en-US" sz="1833" b="1" dirty="0">
                <a:solidFill>
                  <a:srgbClr val="272525"/>
                </a:solidFill>
                <a:latin typeface="Inter Bold" pitchFamily="34" charset="0"/>
                <a:ea typeface="Inter Bold" pitchFamily="34" charset="-122"/>
                <a:cs typeface="Inter Bold" pitchFamily="34" charset="-120"/>
              </a:rPr>
              <a:t>Політична Модель</a:t>
            </a:r>
            <a:endParaRPr lang="en-US" sz="1833" dirty="0"/>
          </a:p>
        </p:txBody>
      </p:sp>
      <p:sp>
        <p:nvSpPr>
          <p:cNvPr id="10" name="Text 6"/>
          <p:cNvSpPr/>
          <p:nvPr/>
        </p:nvSpPr>
        <p:spPr>
          <a:xfrm>
            <a:off x="4977507" y="3192066"/>
            <a:ext cx="2851249" cy="1512094"/>
          </a:xfrm>
          <a:prstGeom prst="rect">
            <a:avLst/>
          </a:prstGeom>
          <a:noFill/>
          <a:ln/>
        </p:spPr>
        <p:txBody>
          <a:bodyPr wrap="square" lIns="0" tIns="0" rIns="0" bIns="0" rtlCol="0" anchor="t"/>
          <a:lstStyle/>
          <a:p>
            <a:pPr>
              <a:lnSpc>
                <a:spcPts val="2375"/>
              </a:lnSpc>
            </a:pPr>
            <a:r>
              <a:rPr lang="en-US" sz="1458" dirty="0">
                <a:solidFill>
                  <a:srgbClr val="272525"/>
                </a:solidFill>
                <a:latin typeface="Inter" pitchFamily="34" charset="0"/>
                <a:ea typeface="Inter" pitchFamily="34" charset="-122"/>
                <a:cs typeface="Inter" pitchFamily="34" charset="-120"/>
              </a:rPr>
              <a:t>У політичному житті була запроваджена жорстка модель централізованої влади, що викликало невдоволення населення.</a:t>
            </a:r>
            <a:endParaRPr lang="en-US" sz="1458" dirty="0"/>
          </a:p>
        </p:txBody>
      </p:sp>
      <p:sp>
        <p:nvSpPr>
          <p:cNvPr id="11" name="Shape 7"/>
          <p:cNvSpPr/>
          <p:nvPr/>
        </p:nvSpPr>
        <p:spPr>
          <a:xfrm>
            <a:off x="8064996" y="2718494"/>
            <a:ext cx="425252" cy="425252"/>
          </a:xfrm>
          <a:prstGeom prst="roundRect">
            <a:avLst>
              <a:gd name="adj" fmla="val 18669"/>
            </a:avLst>
          </a:prstGeom>
          <a:solidFill>
            <a:srgbClr val="DADBF1"/>
          </a:solidFill>
          <a:ln w="7620">
            <a:solidFill>
              <a:srgbClr val="C0C1D7"/>
            </a:solidFill>
            <a:prstDash val="solid"/>
          </a:ln>
        </p:spPr>
        <p:txBody>
          <a:bodyPr/>
          <a:lstStyle/>
          <a:p>
            <a:endParaRPr lang="uk-UA"/>
          </a:p>
        </p:txBody>
      </p:sp>
      <p:pic>
        <p:nvPicPr>
          <p:cNvPr id="12" name="Image 2" descr="preencoded.png"/>
          <p:cNvPicPr>
            <a:picLocks noChangeAspect="1"/>
          </p:cNvPicPr>
          <p:nvPr/>
        </p:nvPicPr>
        <p:blipFill>
          <a:blip r:embed="rId6"/>
          <a:stretch>
            <a:fillRect/>
          </a:stretch>
        </p:blipFill>
        <p:spPr>
          <a:xfrm>
            <a:off x="8135888" y="2753916"/>
            <a:ext cx="283468" cy="354409"/>
          </a:xfrm>
          <a:prstGeom prst="rect">
            <a:avLst/>
          </a:prstGeom>
        </p:spPr>
      </p:pic>
      <p:sp>
        <p:nvSpPr>
          <p:cNvPr id="13" name="Text 8"/>
          <p:cNvSpPr/>
          <p:nvPr/>
        </p:nvSpPr>
        <p:spPr>
          <a:xfrm>
            <a:off x="8679260" y="2783383"/>
            <a:ext cx="2851249" cy="590550"/>
          </a:xfrm>
          <a:prstGeom prst="rect">
            <a:avLst/>
          </a:prstGeom>
          <a:noFill/>
          <a:ln/>
        </p:spPr>
        <p:txBody>
          <a:bodyPr wrap="square" lIns="0" tIns="0" rIns="0" bIns="0" rtlCol="0" anchor="t"/>
          <a:lstStyle/>
          <a:p>
            <a:pPr>
              <a:lnSpc>
                <a:spcPts val="2292"/>
              </a:lnSpc>
            </a:pPr>
            <a:r>
              <a:rPr lang="en-US" sz="1833" b="1" dirty="0">
                <a:solidFill>
                  <a:srgbClr val="272525"/>
                </a:solidFill>
                <a:latin typeface="Inter Bold" pitchFamily="34" charset="0"/>
                <a:ea typeface="Inter Bold" pitchFamily="34" charset="-122"/>
                <a:cs typeface="Inter Bold" pitchFamily="34" charset="-120"/>
              </a:rPr>
              <a:t>«Грамота до всього українського народу»</a:t>
            </a:r>
            <a:endParaRPr lang="en-US" sz="1833" dirty="0"/>
          </a:p>
        </p:txBody>
      </p:sp>
      <p:sp>
        <p:nvSpPr>
          <p:cNvPr id="14" name="Text 9"/>
          <p:cNvSpPr/>
          <p:nvPr/>
        </p:nvSpPr>
        <p:spPr>
          <a:xfrm>
            <a:off x="8679260" y="3487341"/>
            <a:ext cx="2851249" cy="2116932"/>
          </a:xfrm>
          <a:prstGeom prst="rect">
            <a:avLst/>
          </a:prstGeom>
          <a:noFill/>
          <a:ln/>
        </p:spPr>
        <p:txBody>
          <a:bodyPr wrap="square" lIns="0" tIns="0" rIns="0" bIns="0" rtlCol="0" anchor="t"/>
          <a:lstStyle/>
          <a:p>
            <a:pPr>
              <a:lnSpc>
                <a:spcPts val="2375"/>
              </a:lnSpc>
            </a:pPr>
            <a:r>
              <a:rPr lang="en-US" sz="1458" dirty="0">
                <a:solidFill>
                  <a:srgbClr val="272525"/>
                </a:solidFill>
                <a:latin typeface="Inter" pitchFamily="34" charset="0"/>
                <a:ea typeface="Inter" pitchFamily="34" charset="-122"/>
                <a:cs typeface="Inter" pitchFamily="34" charset="-120"/>
              </a:rPr>
              <a:t>Документ від 29 квітня 1918 року визначав завдання влади: підготовка закону про вибори до сейму, право викупу землі для селян, відбудова промисловості та покращення умов праці.</a:t>
            </a:r>
            <a:endParaRPr lang="en-US" sz="1458"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F887C9A7-2C46-4DDE-BD3F-4FB1C198CB54}"/>
              </a:ext>
            </a:extLst>
          </p:cNvPr>
          <p:cNvPicPr>
            <a:picLocks noChangeAspect="1"/>
          </p:cNvPicPr>
          <p:nvPr/>
        </p:nvPicPr>
        <p:blipFill>
          <a:blip r:embed="rId3"/>
          <a:stretch>
            <a:fillRect/>
          </a:stretch>
        </p:blipFill>
        <p:spPr>
          <a:xfrm>
            <a:off x="0" y="-17091"/>
            <a:ext cx="13303531" cy="7510091"/>
          </a:xfrm>
          <a:prstGeom prst="rect">
            <a:avLst/>
          </a:prstGeom>
        </p:spPr>
      </p:pic>
      <p:sp>
        <p:nvSpPr>
          <p:cNvPr id="2" name="Text 0"/>
          <p:cNvSpPr/>
          <p:nvPr/>
        </p:nvSpPr>
        <p:spPr>
          <a:xfrm>
            <a:off x="661492" y="1684933"/>
            <a:ext cx="9728994" cy="590649"/>
          </a:xfrm>
          <a:prstGeom prst="rect">
            <a:avLst/>
          </a:prstGeom>
          <a:noFill/>
          <a:ln/>
        </p:spPr>
        <p:txBody>
          <a:bodyPr wrap="none" lIns="0" tIns="0" rIns="0" bIns="0" rtlCol="0" anchor="t"/>
          <a:lstStyle/>
          <a:p>
            <a:pPr>
              <a:lnSpc>
                <a:spcPts val="4625"/>
              </a:lnSpc>
            </a:pPr>
            <a:r>
              <a:rPr lang="en-US" sz="3708" b="1" dirty="0">
                <a:solidFill>
                  <a:srgbClr val="000000"/>
                </a:solidFill>
                <a:latin typeface="Inter Bold" pitchFamily="34" charset="0"/>
                <a:ea typeface="Inter Bold" pitchFamily="34" charset="-122"/>
                <a:cs typeface="Inter Bold" pitchFamily="34" charset="-120"/>
              </a:rPr>
              <a:t>Державний Устрій Української Держави</a:t>
            </a:r>
            <a:endParaRPr lang="en-US" sz="3708" dirty="0"/>
          </a:p>
        </p:txBody>
      </p:sp>
      <p:sp>
        <p:nvSpPr>
          <p:cNvPr id="3" name="Shape 1"/>
          <p:cNvSpPr/>
          <p:nvPr/>
        </p:nvSpPr>
        <p:spPr>
          <a:xfrm>
            <a:off x="661492" y="2559050"/>
            <a:ext cx="3496965" cy="2613918"/>
          </a:xfrm>
          <a:prstGeom prst="roundRect">
            <a:avLst>
              <a:gd name="adj" fmla="val 3037"/>
            </a:avLst>
          </a:prstGeom>
          <a:solidFill>
            <a:srgbClr val="DADBF1"/>
          </a:solidFill>
          <a:ln w="7620">
            <a:solidFill>
              <a:srgbClr val="C0C1D7"/>
            </a:solidFill>
            <a:prstDash val="solid"/>
          </a:ln>
        </p:spPr>
        <p:txBody>
          <a:bodyPr/>
          <a:lstStyle/>
          <a:p>
            <a:endParaRPr lang="uk-UA"/>
          </a:p>
        </p:txBody>
      </p:sp>
      <p:sp>
        <p:nvSpPr>
          <p:cNvPr id="4" name="Text 2"/>
          <p:cNvSpPr/>
          <p:nvPr/>
        </p:nvSpPr>
        <p:spPr>
          <a:xfrm>
            <a:off x="856854" y="2754412"/>
            <a:ext cx="2362696" cy="295275"/>
          </a:xfrm>
          <a:prstGeom prst="rect">
            <a:avLst/>
          </a:prstGeom>
          <a:noFill/>
          <a:ln/>
        </p:spPr>
        <p:txBody>
          <a:bodyPr wrap="none" lIns="0" tIns="0" rIns="0" bIns="0" rtlCol="0" anchor="t"/>
          <a:lstStyle/>
          <a:p>
            <a:pPr>
              <a:lnSpc>
                <a:spcPts val="2292"/>
              </a:lnSpc>
            </a:pPr>
            <a:r>
              <a:rPr lang="en-US" sz="1833" b="1" dirty="0">
                <a:solidFill>
                  <a:srgbClr val="272525"/>
                </a:solidFill>
                <a:latin typeface="Inter Bold" pitchFamily="34" charset="0"/>
                <a:ea typeface="Inter Bold" pitchFamily="34" charset="-122"/>
                <a:cs typeface="Inter Bold" pitchFamily="34" charset="-120"/>
              </a:rPr>
              <a:t>Форма Правління</a:t>
            </a:r>
            <a:endParaRPr lang="en-US" sz="1833" dirty="0"/>
          </a:p>
        </p:txBody>
      </p:sp>
      <p:sp>
        <p:nvSpPr>
          <p:cNvPr id="5" name="Text 3"/>
          <p:cNvSpPr/>
          <p:nvPr/>
        </p:nvSpPr>
        <p:spPr>
          <a:xfrm>
            <a:off x="856853" y="3163095"/>
            <a:ext cx="3106242" cy="1512094"/>
          </a:xfrm>
          <a:prstGeom prst="rect">
            <a:avLst/>
          </a:prstGeom>
          <a:noFill/>
          <a:ln/>
        </p:spPr>
        <p:txBody>
          <a:bodyPr wrap="square" lIns="0" tIns="0" rIns="0" bIns="0" rtlCol="0" anchor="t"/>
          <a:lstStyle/>
          <a:p>
            <a:pPr>
              <a:lnSpc>
                <a:spcPts val="2375"/>
              </a:lnSpc>
            </a:pPr>
            <a:r>
              <a:rPr lang="en-US" sz="1458" dirty="0">
                <a:solidFill>
                  <a:srgbClr val="272525"/>
                </a:solidFill>
                <a:latin typeface="Inter" pitchFamily="34" charset="0"/>
                <a:ea typeface="Inter" pitchFamily="34" charset="-122"/>
                <a:cs typeface="Inter" pitchFamily="34" charset="-120"/>
              </a:rPr>
              <a:t>Дослідники досі не мають єдиної думки щодо форми правління, вважаючи її перехідною або конституційною монархією.</a:t>
            </a:r>
            <a:endParaRPr lang="en-US" sz="1458" dirty="0"/>
          </a:p>
        </p:txBody>
      </p:sp>
      <p:sp>
        <p:nvSpPr>
          <p:cNvPr id="6" name="Shape 4"/>
          <p:cNvSpPr/>
          <p:nvPr/>
        </p:nvSpPr>
        <p:spPr>
          <a:xfrm>
            <a:off x="4347468" y="2559050"/>
            <a:ext cx="3496965" cy="2613918"/>
          </a:xfrm>
          <a:prstGeom prst="roundRect">
            <a:avLst>
              <a:gd name="adj" fmla="val 3037"/>
            </a:avLst>
          </a:prstGeom>
          <a:solidFill>
            <a:srgbClr val="DADBF1"/>
          </a:solidFill>
          <a:ln w="7620">
            <a:solidFill>
              <a:srgbClr val="C0C1D7"/>
            </a:solidFill>
            <a:prstDash val="solid"/>
          </a:ln>
        </p:spPr>
        <p:txBody>
          <a:bodyPr/>
          <a:lstStyle/>
          <a:p>
            <a:endParaRPr lang="uk-UA"/>
          </a:p>
        </p:txBody>
      </p:sp>
      <p:sp>
        <p:nvSpPr>
          <p:cNvPr id="7" name="Text 5"/>
          <p:cNvSpPr/>
          <p:nvPr/>
        </p:nvSpPr>
        <p:spPr>
          <a:xfrm>
            <a:off x="4542830" y="2754412"/>
            <a:ext cx="2981821" cy="295275"/>
          </a:xfrm>
          <a:prstGeom prst="rect">
            <a:avLst/>
          </a:prstGeom>
          <a:noFill/>
          <a:ln/>
        </p:spPr>
        <p:txBody>
          <a:bodyPr wrap="none" lIns="0" tIns="0" rIns="0" bIns="0" rtlCol="0" anchor="t"/>
          <a:lstStyle/>
          <a:p>
            <a:pPr>
              <a:lnSpc>
                <a:spcPts val="2292"/>
              </a:lnSpc>
            </a:pPr>
            <a:r>
              <a:rPr lang="en-US" sz="1833" b="1" dirty="0">
                <a:solidFill>
                  <a:srgbClr val="272525"/>
                </a:solidFill>
                <a:latin typeface="Inter Bold" pitchFamily="34" charset="0"/>
                <a:ea typeface="Inter Bold" pitchFamily="34" charset="-122"/>
                <a:cs typeface="Inter Bold" pitchFamily="34" charset="-120"/>
              </a:rPr>
              <a:t>Повноваження Гетьмана</a:t>
            </a:r>
            <a:endParaRPr lang="en-US" sz="1833" dirty="0"/>
          </a:p>
        </p:txBody>
      </p:sp>
      <p:sp>
        <p:nvSpPr>
          <p:cNvPr id="8" name="Text 6"/>
          <p:cNvSpPr/>
          <p:nvPr/>
        </p:nvSpPr>
        <p:spPr>
          <a:xfrm>
            <a:off x="4542830" y="3163094"/>
            <a:ext cx="3106242" cy="1814513"/>
          </a:xfrm>
          <a:prstGeom prst="rect">
            <a:avLst/>
          </a:prstGeom>
          <a:noFill/>
          <a:ln/>
        </p:spPr>
        <p:txBody>
          <a:bodyPr wrap="square" lIns="0" tIns="0" rIns="0" bIns="0" rtlCol="0" anchor="t"/>
          <a:lstStyle/>
          <a:p>
            <a:pPr>
              <a:lnSpc>
                <a:spcPts val="2375"/>
              </a:lnSpc>
            </a:pPr>
            <a:r>
              <a:rPr lang="en-US" sz="1458" dirty="0">
                <a:solidFill>
                  <a:srgbClr val="272525"/>
                </a:solidFill>
                <a:latin typeface="Inter" pitchFamily="34" charset="0"/>
                <a:ea typeface="Inter" pitchFamily="34" charset="-122"/>
                <a:cs typeface="Inter" pitchFamily="34" charset="-120"/>
              </a:rPr>
              <a:t>Гетьман зосереджував усю повноту законодавчої та виконавчої влади, був головнокомандувачем армії та представляв державу на міжнародній арені.</a:t>
            </a:r>
            <a:endParaRPr lang="en-US" sz="1458" dirty="0"/>
          </a:p>
        </p:txBody>
      </p:sp>
      <p:sp>
        <p:nvSpPr>
          <p:cNvPr id="9" name="Shape 7"/>
          <p:cNvSpPr/>
          <p:nvPr/>
        </p:nvSpPr>
        <p:spPr>
          <a:xfrm>
            <a:off x="8033444" y="2559050"/>
            <a:ext cx="3496965" cy="2613918"/>
          </a:xfrm>
          <a:prstGeom prst="roundRect">
            <a:avLst>
              <a:gd name="adj" fmla="val 3037"/>
            </a:avLst>
          </a:prstGeom>
          <a:solidFill>
            <a:srgbClr val="DADBF1"/>
          </a:solidFill>
          <a:ln w="7620">
            <a:solidFill>
              <a:srgbClr val="C0C1D7"/>
            </a:solidFill>
            <a:prstDash val="solid"/>
          </a:ln>
        </p:spPr>
        <p:txBody>
          <a:bodyPr/>
          <a:lstStyle/>
          <a:p>
            <a:endParaRPr lang="uk-UA"/>
          </a:p>
        </p:txBody>
      </p:sp>
      <p:sp>
        <p:nvSpPr>
          <p:cNvPr id="10" name="Text 8"/>
          <p:cNvSpPr/>
          <p:nvPr/>
        </p:nvSpPr>
        <p:spPr>
          <a:xfrm>
            <a:off x="8228807" y="2754412"/>
            <a:ext cx="2362696" cy="295275"/>
          </a:xfrm>
          <a:prstGeom prst="rect">
            <a:avLst/>
          </a:prstGeom>
          <a:noFill/>
          <a:ln/>
        </p:spPr>
        <p:txBody>
          <a:bodyPr wrap="none" lIns="0" tIns="0" rIns="0" bIns="0" rtlCol="0" anchor="t"/>
          <a:lstStyle/>
          <a:p>
            <a:pPr>
              <a:lnSpc>
                <a:spcPts val="2292"/>
              </a:lnSpc>
            </a:pPr>
            <a:r>
              <a:rPr lang="en-US" sz="1833" b="1" dirty="0">
                <a:solidFill>
                  <a:srgbClr val="272525"/>
                </a:solidFill>
                <a:latin typeface="Inter Bold" pitchFamily="34" charset="0"/>
                <a:ea typeface="Inter Bold" pitchFamily="34" charset="-122"/>
                <a:cs typeface="Inter Bold" pitchFamily="34" charset="-120"/>
              </a:rPr>
              <a:t>Рада Міністрів</a:t>
            </a:r>
            <a:endParaRPr lang="en-US" sz="1833" dirty="0"/>
          </a:p>
        </p:txBody>
      </p:sp>
      <p:sp>
        <p:nvSpPr>
          <p:cNvPr id="11" name="Text 9"/>
          <p:cNvSpPr/>
          <p:nvPr/>
        </p:nvSpPr>
        <p:spPr>
          <a:xfrm>
            <a:off x="8228807" y="3163095"/>
            <a:ext cx="3106242" cy="1512094"/>
          </a:xfrm>
          <a:prstGeom prst="rect">
            <a:avLst/>
          </a:prstGeom>
          <a:noFill/>
          <a:ln/>
        </p:spPr>
        <p:txBody>
          <a:bodyPr wrap="square" lIns="0" tIns="0" rIns="0" bIns="0" rtlCol="0" anchor="t"/>
          <a:lstStyle/>
          <a:p>
            <a:pPr>
              <a:lnSpc>
                <a:spcPts val="2375"/>
              </a:lnSpc>
            </a:pPr>
            <a:r>
              <a:rPr lang="en-US" sz="1458" dirty="0">
                <a:solidFill>
                  <a:srgbClr val="272525"/>
                </a:solidFill>
                <a:latin typeface="Inter" pitchFamily="34" charset="0"/>
                <a:ea typeface="Inter" pitchFamily="34" charset="-122"/>
                <a:cs typeface="Inter" pitchFamily="34" charset="-120"/>
              </a:rPr>
              <a:t>Рада Міністрів координувала діяльність центральних органів, розробляла законопроекти та передавала їх на затвердження гетьману.</a:t>
            </a:r>
            <a:endParaRPr lang="en-US" sz="1458"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a:extLst>
              <a:ext uri="{FF2B5EF4-FFF2-40B4-BE49-F238E27FC236}">
                <a16:creationId xmlns:a16="http://schemas.microsoft.com/office/drawing/2014/main" id="{CDE23E8D-011C-4409-87BC-7B1527D83688}"/>
              </a:ext>
            </a:extLst>
          </p:cNvPr>
          <p:cNvPicPr>
            <a:picLocks noChangeAspect="1"/>
          </p:cNvPicPr>
          <p:nvPr/>
        </p:nvPicPr>
        <p:blipFill>
          <a:blip r:embed="rId3"/>
          <a:stretch>
            <a:fillRect/>
          </a:stretch>
        </p:blipFill>
        <p:spPr>
          <a:xfrm>
            <a:off x="0" y="-17091"/>
            <a:ext cx="12937953" cy="7303716"/>
          </a:xfrm>
          <a:prstGeom prst="rect">
            <a:avLst/>
          </a:prstGeom>
        </p:spPr>
      </p:pic>
      <p:pic>
        <p:nvPicPr>
          <p:cNvPr id="2" name="Image 0" descr="preencoded.png"/>
          <p:cNvPicPr>
            <a:picLocks noChangeAspect="1"/>
          </p:cNvPicPr>
          <p:nvPr/>
        </p:nvPicPr>
        <p:blipFill>
          <a:blip r:embed="rId4"/>
          <a:stretch>
            <a:fillRect/>
          </a:stretch>
        </p:blipFill>
        <p:spPr>
          <a:xfrm>
            <a:off x="0" y="0"/>
            <a:ext cx="4572000" cy="6858000"/>
          </a:xfrm>
          <a:prstGeom prst="rect">
            <a:avLst/>
          </a:prstGeom>
        </p:spPr>
      </p:pic>
      <p:sp>
        <p:nvSpPr>
          <p:cNvPr id="3" name="Text 0"/>
          <p:cNvSpPr/>
          <p:nvPr/>
        </p:nvSpPr>
        <p:spPr>
          <a:xfrm>
            <a:off x="5233492" y="554732"/>
            <a:ext cx="6297018" cy="886023"/>
          </a:xfrm>
          <a:prstGeom prst="rect">
            <a:avLst/>
          </a:prstGeom>
          <a:noFill/>
          <a:ln/>
        </p:spPr>
        <p:txBody>
          <a:bodyPr wrap="square" lIns="0" tIns="0" rIns="0" bIns="0" rtlCol="0" anchor="t"/>
          <a:lstStyle/>
          <a:p>
            <a:pPr>
              <a:lnSpc>
                <a:spcPts val="3458"/>
              </a:lnSpc>
            </a:pPr>
            <a:r>
              <a:rPr lang="en-US" sz="2750" b="1" dirty="0">
                <a:solidFill>
                  <a:srgbClr val="000000"/>
                </a:solidFill>
                <a:latin typeface="Inter Bold" pitchFamily="34" charset="0"/>
                <a:ea typeface="Inter Bold" pitchFamily="34" charset="-122"/>
                <a:cs typeface="Inter Bold" pitchFamily="34" charset="-120"/>
              </a:rPr>
              <a:t>Джерела Права та Прихід Гетьманату</a:t>
            </a:r>
            <a:endParaRPr lang="en-US" sz="2750" dirty="0"/>
          </a:p>
        </p:txBody>
      </p:sp>
      <p:sp>
        <p:nvSpPr>
          <p:cNvPr id="4" name="Shape 1"/>
          <p:cNvSpPr/>
          <p:nvPr/>
        </p:nvSpPr>
        <p:spPr>
          <a:xfrm>
            <a:off x="5233492" y="1653382"/>
            <a:ext cx="6297018" cy="1056183"/>
          </a:xfrm>
          <a:prstGeom prst="roundRect">
            <a:avLst>
              <a:gd name="adj" fmla="val 5637"/>
            </a:avLst>
          </a:prstGeom>
          <a:solidFill>
            <a:srgbClr val="DADBF1"/>
          </a:solidFill>
          <a:ln w="7620">
            <a:solidFill>
              <a:srgbClr val="C0C1D7"/>
            </a:solidFill>
            <a:prstDash val="solid"/>
          </a:ln>
        </p:spPr>
        <p:txBody>
          <a:bodyPr/>
          <a:lstStyle/>
          <a:p>
            <a:endParaRPr lang="uk-UA"/>
          </a:p>
        </p:txBody>
      </p:sp>
      <p:sp>
        <p:nvSpPr>
          <p:cNvPr id="5" name="Text 2"/>
          <p:cNvSpPr/>
          <p:nvPr/>
        </p:nvSpPr>
        <p:spPr>
          <a:xfrm>
            <a:off x="5381526" y="1801416"/>
            <a:ext cx="1817787" cy="221456"/>
          </a:xfrm>
          <a:prstGeom prst="rect">
            <a:avLst/>
          </a:prstGeom>
          <a:noFill/>
          <a:ln/>
        </p:spPr>
        <p:txBody>
          <a:bodyPr wrap="none" lIns="0" tIns="0" rIns="0" bIns="0" rtlCol="0" anchor="t"/>
          <a:lstStyle/>
          <a:p>
            <a:pPr>
              <a:lnSpc>
                <a:spcPts val="1708"/>
              </a:lnSpc>
            </a:pPr>
            <a:r>
              <a:rPr lang="en-US" sz="1375" b="1" dirty="0">
                <a:solidFill>
                  <a:srgbClr val="272525"/>
                </a:solidFill>
                <a:latin typeface="Inter Bold" pitchFamily="34" charset="0"/>
                <a:ea typeface="Inter Bold" pitchFamily="34" charset="-122"/>
                <a:cs typeface="Inter Bold" pitchFamily="34" charset="-120"/>
              </a:rPr>
              <a:t>Правонаступництво</a:t>
            </a:r>
            <a:endParaRPr lang="en-US" sz="1375" dirty="0"/>
          </a:p>
        </p:txBody>
      </p:sp>
      <p:sp>
        <p:nvSpPr>
          <p:cNvPr id="6" name="Text 3"/>
          <p:cNvSpPr/>
          <p:nvPr/>
        </p:nvSpPr>
        <p:spPr>
          <a:xfrm>
            <a:off x="5381526" y="2107903"/>
            <a:ext cx="6000948" cy="453628"/>
          </a:xfrm>
          <a:prstGeom prst="rect">
            <a:avLst/>
          </a:prstGeom>
          <a:noFill/>
          <a:ln/>
        </p:spPr>
        <p:txBody>
          <a:bodyPr wrap="square" lIns="0" tIns="0" rIns="0" bIns="0" rtlCol="0" anchor="t"/>
          <a:lstStyle/>
          <a:p>
            <a:pPr>
              <a:lnSpc>
                <a:spcPts val="1750"/>
              </a:lnSpc>
            </a:pPr>
            <a:r>
              <a:rPr lang="en-US" sz="1083" dirty="0">
                <a:solidFill>
                  <a:srgbClr val="272525"/>
                </a:solidFill>
                <a:latin typeface="Inter" pitchFamily="34" charset="0"/>
                <a:ea typeface="Inter" pitchFamily="34" charset="-122"/>
                <a:cs typeface="Inter" pitchFamily="34" charset="-120"/>
              </a:rPr>
              <a:t>25 листопада 1917 р. УЦР ухвалила Закон про правонаступництво, згідно з яким усі закони колишньої Російської держави зберігали чинність на території України.</a:t>
            </a:r>
            <a:endParaRPr lang="en-US" sz="1083" dirty="0"/>
          </a:p>
        </p:txBody>
      </p:sp>
      <p:sp>
        <p:nvSpPr>
          <p:cNvPr id="7" name="Shape 4"/>
          <p:cNvSpPr/>
          <p:nvPr/>
        </p:nvSpPr>
        <p:spPr>
          <a:xfrm>
            <a:off x="5233492" y="2851249"/>
            <a:ext cx="6297018" cy="1056183"/>
          </a:xfrm>
          <a:prstGeom prst="roundRect">
            <a:avLst>
              <a:gd name="adj" fmla="val 5637"/>
            </a:avLst>
          </a:prstGeom>
          <a:solidFill>
            <a:srgbClr val="DADBF1"/>
          </a:solidFill>
          <a:ln w="7620">
            <a:solidFill>
              <a:srgbClr val="C0C1D7"/>
            </a:solidFill>
            <a:prstDash val="solid"/>
          </a:ln>
        </p:spPr>
        <p:txBody>
          <a:bodyPr/>
          <a:lstStyle/>
          <a:p>
            <a:endParaRPr lang="uk-UA"/>
          </a:p>
        </p:txBody>
      </p:sp>
      <p:sp>
        <p:nvSpPr>
          <p:cNvPr id="8" name="Text 5"/>
          <p:cNvSpPr/>
          <p:nvPr/>
        </p:nvSpPr>
        <p:spPr>
          <a:xfrm>
            <a:off x="5381526" y="2999284"/>
            <a:ext cx="1772047" cy="221456"/>
          </a:xfrm>
          <a:prstGeom prst="rect">
            <a:avLst/>
          </a:prstGeom>
          <a:noFill/>
          <a:ln/>
        </p:spPr>
        <p:txBody>
          <a:bodyPr wrap="none" lIns="0" tIns="0" rIns="0" bIns="0" rtlCol="0" anchor="t"/>
          <a:lstStyle/>
          <a:p>
            <a:pPr>
              <a:lnSpc>
                <a:spcPts val="1708"/>
              </a:lnSpc>
            </a:pPr>
            <a:r>
              <a:rPr lang="en-US" sz="1375" b="1" dirty="0">
                <a:solidFill>
                  <a:srgbClr val="272525"/>
                </a:solidFill>
                <a:latin typeface="Inter Bold" pitchFamily="34" charset="0"/>
                <a:ea typeface="Inter Bold" pitchFamily="34" charset="-122"/>
                <a:cs typeface="Inter Bold" pitchFamily="34" charset="-120"/>
              </a:rPr>
              <a:t>Універсали УЦР</a:t>
            </a:r>
            <a:endParaRPr lang="en-US" sz="1375" dirty="0"/>
          </a:p>
        </p:txBody>
      </p:sp>
      <p:sp>
        <p:nvSpPr>
          <p:cNvPr id="9" name="Text 6"/>
          <p:cNvSpPr/>
          <p:nvPr/>
        </p:nvSpPr>
        <p:spPr>
          <a:xfrm>
            <a:off x="5381526" y="3305770"/>
            <a:ext cx="6000948" cy="453628"/>
          </a:xfrm>
          <a:prstGeom prst="rect">
            <a:avLst/>
          </a:prstGeom>
          <a:noFill/>
          <a:ln/>
        </p:spPr>
        <p:txBody>
          <a:bodyPr wrap="square" lIns="0" tIns="0" rIns="0" bIns="0" rtlCol="0" anchor="t"/>
          <a:lstStyle/>
          <a:p>
            <a:pPr>
              <a:lnSpc>
                <a:spcPts val="1750"/>
              </a:lnSpc>
            </a:pPr>
            <a:r>
              <a:rPr lang="en-US" sz="1083" dirty="0">
                <a:solidFill>
                  <a:srgbClr val="272525"/>
                </a:solidFill>
                <a:latin typeface="Inter" pitchFamily="34" charset="0"/>
                <a:ea typeface="Inter" pitchFamily="34" charset="-122"/>
                <a:cs typeface="Inter" pitchFamily="34" charset="-120"/>
              </a:rPr>
              <a:t>УЦР ухвалила чотири Універсали, що визначали її програмні засади, взаємовідносини з Тимчасовим урядом, проголошення УНР та її незалежності.</a:t>
            </a:r>
            <a:endParaRPr lang="en-US" sz="1083" dirty="0"/>
          </a:p>
        </p:txBody>
      </p:sp>
      <p:sp>
        <p:nvSpPr>
          <p:cNvPr id="10" name="Shape 7"/>
          <p:cNvSpPr/>
          <p:nvPr/>
        </p:nvSpPr>
        <p:spPr>
          <a:xfrm>
            <a:off x="5233492" y="4049118"/>
            <a:ext cx="6297018" cy="1056183"/>
          </a:xfrm>
          <a:prstGeom prst="roundRect">
            <a:avLst>
              <a:gd name="adj" fmla="val 5637"/>
            </a:avLst>
          </a:prstGeom>
          <a:solidFill>
            <a:srgbClr val="DADBF1"/>
          </a:solidFill>
          <a:ln w="7620">
            <a:solidFill>
              <a:srgbClr val="C0C1D7"/>
            </a:solidFill>
            <a:prstDash val="solid"/>
          </a:ln>
        </p:spPr>
        <p:txBody>
          <a:bodyPr/>
          <a:lstStyle/>
          <a:p>
            <a:endParaRPr lang="uk-UA"/>
          </a:p>
        </p:txBody>
      </p:sp>
      <p:sp>
        <p:nvSpPr>
          <p:cNvPr id="11" name="Text 8"/>
          <p:cNvSpPr/>
          <p:nvPr/>
        </p:nvSpPr>
        <p:spPr>
          <a:xfrm>
            <a:off x="5381526" y="4197152"/>
            <a:ext cx="1772047" cy="221456"/>
          </a:xfrm>
          <a:prstGeom prst="rect">
            <a:avLst/>
          </a:prstGeom>
          <a:noFill/>
          <a:ln/>
        </p:spPr>
        <p:txBody>
          <a:bodyPr wrap="none" lIns="0" tIns="0" rIns="0" bIns="0" rtlCol="0" anchor="t"/>
          <a:lstStyle/>
          <a:p>
            <a:pPr>
              <a:lnSpc>
                <a:spcPts val="1708"/>
              </a:lnSpc>
            </a:pPr>
            <a:r>
              <a:rPr lang="en-US" sz="1375" b="1" dirty="0">
                <a:solidFill>
                  <a:srgbClr val="272525"/>
                </a:solidFill>
                <a:latin typeface="Inter Bold" pitchFamily="34" charset="0"/>
                <a:ea typeface="Inter Bold" pitchFamily="34" charset="-122"/>
                <a:cs typeface="Inter Bold" pitchFamily="34" charset="-120"/>
              </a:rPr>
              <a:t>Конституція УНР</a:t>
            </a:r>
            <a:endParaRPr lang="en-US" sz="1375" dirty="0"/>
          </a:p>
        </p:txBody>
      </p:sp>
      <p:sp>
        <p:nvSpPr>
          <p:cNvPr id="12" name="Text 9"/>
          <p:cNvSpPr/>
          <p:nvPr/>
        </p:nvSpPr>
        <p:spPr>
          <a:xfrm>
            <a:off x="5381526" y="4503639"/>
            <a:ext cx="6000948" cy="453628"/>
          </a:xfrm>
          <a:prstGeom prst="rect">
            <a:avLst/>
          </a:prstGeom>
          <a:noFill/>
          <a:ln/>
        </p:spPr>
        <p:txBody>
          <a:bodyPr wrap="square" lIns="0" tIns="0" rIns="0" bIns="0" rtlCol="0" anchor="t"/>
          <a:lstStyle/>
          <a:p>
            <a:pPr>
              <a:lnSpc>
                <a:spcPts val="1750"/>
              </a:lnSpc>
            </a:pPr>
            <a:r>
              <a:rPr lang="en-US" sz="1083" dirty="0">
                <a:solidFill>
                  <a:srgbClr val="272525"/>
                </a:solidFill>
                <a:latin typeface="Inter" pitchFamily="34" charset="0"/>
                <a:ea typeface="Inter" pitchFamily="34" charset="-122"/>
                <a:cs typeface="Inter" pitchFamily="34" charset="-120"/>
              </a:rPr>
              <a:t>29 квітня 1918 р. ухвалено Статут про державний устрій, права і вольності УНР, що визнав народ джерелом влади та УНР парламентською республікою.</a:t>
            </a:r>
            <a:endParaRPr lang="en-US" sz="1083" dirty="0"/>
          </a:p>
        </p:txBody>
      </p:sp>
      <p:sp>
        <p:nvSpPr>
          <p:cNvPr id="13" name="Shape 10"/>
          <p:cNvSpPr/>
          <p:nvPr/>
        </p:nvSpPr>
        <p:spPr>
          <a:xfrm>
            <a:off x="5233492" y="5246985"/>
            <a:ext cx="6297018" cy="1056183"/>
          </a:xfrm>
          <a:prstGeom prst="roundRect">
            <a:avLst>
              <a:gd name="adj" fmla="val 5637"/>
            </a:avLst>
          </a:prstGeom>
          <a:solidFill>
            <a:srgbClr val="DADBF1"/>
          </a:solidFill>
          <a:ln w="7620">
            <a:solidFill>
              <a:srgbClr val="C0C1D7"/>
            </a:solidFill>
            <a:prstDash val="solid"/>
          </a:ln>
        </p:spPr>
        <p:txBody>
          <a:bodyPr/>
          <a:lstStyle/>
          <a:p>
            <a:endParaRPr lang="uk-UA"/>
          </a:p>
        </p:txBody>
      </p:sp>
      <p:sp>
        <p:nvSpPr>
          <p:cNvPr id="14" name="Text 11"/>
          <p:cNvSpPr/>
          <p:nvPr/>
        </p:nvSpPr>
        <p:spPr>
          <a:xfrm>
            <a:off x="5381526" y="5395020"/>
            <a:ext cx="1772047" cy="221456"/>
          </a:xfrm>
          <a:prstGeom prst="rect">
            <a:avLst/>
          </a:prstGeom>
          <a:noFill/>
          <a:ln/>
        </p:spPr>
        <p:txBody>
          <a:bodyPr wrap="none" lIns="0" tIns="0" rIns="0" bIns="0" rtlCol="0" anchor="t"/>
          <a:lstStyle/>
          <a:p>
            <a:pPr>
              <a:lnSpc>
                <a:spcPts val="1708"/>
              </a:lnSpc>
            </a:pPr>
            <a:r>
              <a:rPr lang="en-US" sz="1375" b="1" dirty="0">
                <a:solidFill>
                  <a:srgbClr val="272525"/>
                </a:solidFill>
                <a:latin typeface="Inter Bold" pitchFamily="34" charset="0"/>
                <a:ea typeface="Inter Bold" pitchFamily="34" charset="-122"/>
                <a:cs typeface="Inter Bold" pitchFamily="34" charset="-120"/>
              </a:rPr>
              <a:t>Прихід Гетьманату</a:t>
            </a:r>
            <a:endParaRPr lang="en-US" sz="1375" dirty="0"/>
          </a:p>
        </p:txBody>
      </p:sp>
      <p:sp>
        <p:nvSpPr>
          <p:cNvPr id="15" name="Text 12"/>
          <p:cNvSpPr/>
          <p:nvPr/>
        </p:nvSpPr>
        <p:spPr>
          <a:xfrm>
            <a:off x="5381526" y="5701507"/>
            <a:ext cx="6000948" cy="453628"/>
          </a:xfrm>
          <a:prstGeom prst="rect">
            <a:avLst/>
          </a:prstGeom>
          <a:noFill/>
          <a:ln/>
        </p:spPr>
        <p:txBody>
          <a:bodyPr wrap="square" lIns="0" tIns="0" rIns="0" bIns="0" rtlCol="0" anchor="t"/>
          <a:lstStyle/>
          <a:p>
            <a:pPr>
              <a:lnSpc>
                <a:spcPts val="1750"/>
              </a:lnSpc>
            </a:pPr>
            <a:r>
              <a:rPr lang="en-US" sz="1083" dirty="0">
                <a:solidFill>
                  <a:srgbClr val="272525"/>
                </a:solidFill>
                <a:latin typeface="Inter" pitchFamily="34" charset="0"/>
                <a:ea typeface="Inter" pitchFamily="34" charset="-122"/>
                <a:cs typeface="Inter" pitchFamily="34" charset="-120"/>
              </a:rPr>
              <a:t>29 квітня 1918 р. з'їзд землевласників проголосив П. Скоропадського гетьманом України, що призвело до державного перевороту та припинення існування УЦР.</a:t>
            </a:r>
            <a:endParaRPr lang="en-US" sz="1083"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Рисунок 24">
            <a:extLst>
              <a:ext uri="{FF2B5EF4-FFF2-40B4-BE49-F238E27FC236}">
                <a16:creationId xmlns:a16="http://schemas.microsoft.com/office/drawing/2014/main" id="{EAAF85B7-576A-4345-90AB-F1B4A197B105}"/>
              </a:ext>
            </a:extLst>
          </p:cNvPr>
          <p:cNvPicPr>
            <a:picLocks noChangeAspect="1"/>
          </p:cNvPicPr>
          <p:nvPr/>
        </p:nvPicPr>
        <p:blipFill>
          <a:blip r:embed="rId3"/>
          <a:stretch>
            <a:fillRect/>
          </a:stretch>
        </p:blipFill>
        <p:spPr>
          <a:xfrm>
            <a:off x="0" y="-17091"/>
            <a:ext cx="13303531" cy="7510091"/>
          </a:xfrm>
          <a:prstGeom prst="rect">
            <a:avLst/>
          </a:prstGeom>
        </p:spPr>
      </p:pic>
      <p:pic>
        <p:nvPicPr>
          <p:cNvPr id="2" name="Image 0" descr="preencoded.png"/>
          <p:cNvPicPr>
            <a:picLocks noChangeAspect="1"/>
          </p:cNvPicPr>
          <p:nvPr/>
        </p:nvPicPr>
        <p:blipFill>
          <a:blip r:embed="rId4"/>
          <a:stretch>
            <a:fillRect/>
          </a:stretch>
        </p:blipFill>
        <p:spPr>
          <a:xfrm>
            <a:off x="0" y="0"/>
            <a:ext cx="12192000" cy="1653878"/>
          </a:xfrm>
          <a:prstGeom prst="rect">
            <a:avLst/>
          </a:prstGeom>
        </p:spPr>
      </p:pic>
      <p:sp>
        <p:nvSpPr>
          <p:cNvPr id="3" name="Text 0"/>
          <p:cNvSpPr/>
          <p:nvPr/>
        </p:nvSpPr>
        <p:spPr>
          <a:xfrm>
            <a:off x="661492" y="2316758"/>
            <a:ext cx="3941862" cy="413444"/>
          </a:xfrm>
          <a:prstGeom prst="rect">
            <a:avLst/>
          </a:prstGeom>
          <a:noFill/>
          <a:ln/>
        </p:spPr>
        <p:txBody>
          <a:bodyPr wrap="none" lIns="0" tIns="0" rIns="0" bIns="0" rtlCol="0" anchor="t"/>
          <a:lstStyle/>
          <a:p>
            <a:pPr>
              <a:lnSpc>
                <a:spcPts val="3250"/>
              </a:lnSpc>
            </a:pPr>
            <a:r>
              <a:rPr lang="en-US" sz="2583" b="1" dirty="0">
                <a:solidFill>
                  <a:srgbClr val="000000"/>
                </a:solidFill>
                <a:latin typeface="Inter Bold" pitchFamily="34" charset="0"/>
                <a:ea typeface="Inter Bold" pitchFamily="34" charset="-122"/>
                <a:cs typeface="Inter Bold" pitchFamily="34" charset="-120"/>
              </a:rPr>
              <a:t>Судоустрій Гетьманату</a:t>
            </a:r>
            <a:endParaRPr lang="en-US" sz="2583" dirty="0"/>
          </a:p>
        </p:txBody>
      </p:sp>
      <p:sp>
        <p:nvSpPr>
          <p:cNvPr id="4" name="Shape 1"/>
          <p:cNvSpPr/>
          <p:nvPr/>
        </p:nvSpPr>
        <p:spPr>
          <a:xfrm>
            <a:off x="6086475" y="2928640"/>
            <a:ext cx="19050" cy="3266381"/>
          </a:xfrm>
          <a:prstGeom prst="roundRect">
            <a:avLst>
              <a:gd name="adj" fmla="val 291721"/>
            </a:avLst>
          </a:prstGeom>
          <a:solidFill>
            <a:srgbClr val="C0C1D7"/>
          </a:solidFill>
          <a:ln/>
        </p:spPr>
        <p:txBody>
          <a:bodyPr/>
          <a:lstStyle/>
          <a:p>
            <a:endParaRPr lang="uk-UA"/>
          </a:p>
        </p:txBody>
      </p:sp>
      <p:sp>
        <p:nvSpPr>
          <p:cNvPr id="5" name="Shape 2"/>
          <p:cNvSpPr/>
          <p:nvPr/>
        </p:nvSpPr>
        <p:spPr>
          <a:xfrm>
            <a:off x="5569347" y="3067943"/>
            <a:ext cx="396875" cy="19050"/>
          </a:xfrm>
          <a:prstGeom prst="roundRect">
            <a:avLst>
              <a:gd name="adj" fmla="val 291721"/>
            </a:avLst>
          </a:prstGeom>
          <a:solidFill>
            <a:srgbClr val="C0C1D7"/>
          </a:solidFill>
          <a:ln/>
        </p:spPr>
        <p:txBody>
          <a:bodyPr/>
          <a:lstStyle/>
          <a:p>
            <a:endParaRPr lang="uk-UA"/>
          </a:p>
        </p:txBody>
      </p:sp>
      <p:sp>
        <p:nvSpPr>
          <p:cNvPr id="6" name="Shape 3"/>
          <p:cNvSpPr/>
          <p:nvPr/>
        </p:nvSpPr>
        <p:spPr>
          <a:xfrm>
            <a:off x="5947172" y="2928640"/>
            <a:ext cx="297657" cy="297657"/>
          </a:xfrm>
          <a:prstGeom prst="roundRect">
            <a:avLst>
              <a:gd name="adj" fmla="val 18670"/>
            </a:avLst>
          </a:prstGeom>
          <a:solidFill>
            <a:srgbClr val="DADBF1"/>
          </a:solidFill>
          <a:ln w="7620">
            <a:solidFill>
              <a:srgbClr val="C0C1D7"/>
            </a:solidFill>
            <a:prstDash val="solid"/>
          </a:ln>
        </p:spPr>
        <p:txBody>
          <a:bodyPr/>
          <a:lstStyle/>
          <a:p>
            <a:endParaRPr lang="uk-UA"/>
          </a:p>
        </p:txBody>
      </p:sp>
      <p:pic>
        <p:nvPicPr>
          <p:cNvPr id="7" name="Image 1" descr="preencoded.png"/>
          <p:cNvPicPr>
            <a:picLocks noChangeAspect="1"/>
          </p:cNvPicPr>
          <p:nvPr/>
        </p:nvPicPr>
        <p:blipFill>
          <a:blip r:embed="rId5"/>
          <a:stretch>
            <a:fillRect/>
          </a:stretch>
        </p:blipFill>
        <p:spPr>
          <a:xfrm>
            <a:off x="5996781" y="2953444"/>
            <a:ext cx="198438" cy="248047"/>
          </a:xfrm>
          <a:prstGeom prst="rect">
            <a:avLst/>
          </a:prstGeom>
        </p:spPr>
      </p:pic>
      <p:sp>
        <p:nvSpPr>
          <p:cNvPr id="8" name="Text 4"/>
          <p:cNvSpPr/>
          <p:nvPr/>
        </p:nvSpPr>
        <p:spPr>
          <a:xfrm>
            <a:off x="3780632" y="2974082"/>
            <a:ext cx="1653878" cy="206673"/>
          </a:xfrm>
          <a:prstGeom prst="rect">
            <a:avLst/>
          </a:prstGeom>
          <a:noFill/>
          <a:ln/>
        </p:spPr>
        <p:txBody>
          <a:bodyPr wrap="none" lIns="0" tIns="0" rIns="0" bIns="0" rtlCol="0" anchor="t"/>
          <a:lstStyle/>
          <a:p>
            <a:pPr algn="r">
              <a:lnSpc>
                <a:spcPts val="1625"/>
              </a:lnSpc>
            </a:pPr>
            <a:r>
              <a:rPr lang="en-US" sz="1292" b="1" dirty="0">
                <a:solidFill>
                  <a:srgbClr val="272525"/>
                </a:solidFill>
                <a:latin typeface="Inter Bold" pitchFamily="34" charset="0"/>
                <a:ea typeface="Inter Bold" pitchFamily="34" charset="-122"/>
                <a:cs typeface="Inter Bold" pitchFamily="34" charset="-120"/>
              </a:rPr>
              <a:t>Генеральний Суд</a:t>
            </a:r>
            <a:endParaRPr lang="en-US" sz="1292" dirty="0"/>
          </a:p>
        </p:txBody>
      </p:sp>
      <p:sp>
        <p:nvSpPr>
          <p:cNvPr id="9" name="Text 5"/>
          <p:cNvSpPr/>
          <p:nvPr/>
        </p:nvSpPr>
        <p:spPr>
          <a:xfrm>
            <a:off x="661492" y="3260130"/>
            <a:ext cx="4773018" cy="423466"/>
          </a:xfrm>
          <a:prstGeom prst="rect">
            <a:avLst/>
          </a:prstGeom>
          <a:noFill/>
          <a:ln/>
        </p:spPr>
        <p:txBody>
          <a:bodyPr wrap="square" lIns="0" tIns="0" rIns="0" bIns="0" rtlCol="0" anchor="t"/>
          <a:lstStyle/>
          <a:p>
            <a:pPr algn="r">
              <a:lnSpc>
                <a:spcPts val="1667"/>
              </a:lnSpc>
            </a:pPr>
            <a:r>
              <a:rPr lang="en-US" sz="1042" dirty="0">
                <a:solidFill>
                  <a:srgbClr val="272525"/>
                </a:solidFill>
                <a:latin typeface="Inter" pitchFamily="34" charset="0"/>
                <a:ea typeface="Inter" pitchFamily="34" charset="-122"/>
                <a:cs typeface="Inter" pitchFamily="34" charset="-120"/>
              </a:rPr>
              <a:t>2 червня 1918 року гетьман переглянув Закон УЦР про Генеральний суд, створивши цивільний, кримінальний та адміністративний департаменти.</a:t>
            </a:r>
            <a:endParaRPr lang="en-US" sz="1042" dirty="0"/>
          </a:p>
        </p:txBody>
      </p:sp>
      <p:sp>
        <p:nvSpPr>
          <p:cNvPr id="10" name="Shape 6"/>
          <p:cNvSpPr/>
          <p:nvPr/>
        </p:nvSpPr>
        <p:spPr>
          <a:xfrm>
            <a:off x="6225778" y="3861793"/>
            <a:ext cx="396875" cy="19050"/>
          </a:xfrm>
          <a:prstGeom prst="roundRect">
            <a:avLst>
              <a:gd name="adj" fmla="val 291721"/>
            </a:avLst>
          </a:prstGeom>
          <a:solidFill>
            <a:srgbClr val="C0C1D7"/>
          </a:solidFill>
          <a:ln/>
        </p:spPr>
        <p:txBody>
          <a:bodyPr/>
          <a:lstStyle/>
          <a:p>
            <a:endParaRPr lang="uk-UA"/>
          </a:p>
        </p:txBody>
      </p:sp>
      <p:sp>
        <p:nvSpPr>
          <p:cNvPr id="11" name="Shape 7"/>
          <p:cNvSpPr/>
          <p:nvPr/>
        </p:nvSpPr>
        <p:spPr>
          <a:xfrm>
            <a:off x="5947172" y="3722489"/>
            <a:ext cx="297657" cy="297657"/>
          </a:xfrm>
          <a:prstGeom prst="roundRect">
            <a:avLst>
              <a:gd name="adj" fmla="val 18670"/>
            </a:avLst>
          </a:prstGeom>
          <a:solidFill>
            <a:srgbClr val="DADBF1"/>
          </a:solidFill>
          <a:ln w="7620">
            <a:solidFill>
              <a:srgbClr val="C0C1D7"/>
            </a:solidFill>
            <a:prstDash val="solid"/>
          </a:ln>
        </p:spPr>
        <p:txBody>
          <a:bodyPr/>
          <a:lstStyle/>
          <a:p>
            <a:endParaRPr lang="uk-UA"/>
          </a:p>
        </p:txBody>
      </p:sp>
      <p:pic>
        <p:nvPicPr>
          <p:cNvPr id="12" name="Image 2" descr="preencoded.png"/>
          <p:cNvPicPr>
            <a:picLocks noChangeAspect="1"/>
          </p:cNvPicPr>
          <p:nvPr/>
        </p:nvPicPr>
        <p:blipFill>
          <a:blip r:embed="rId6"/>
          <a:stretch>
            <a:fillRect/>
          </a:stretch>
        </p:blipFill>
        <p:spPr>
          <a:xfrm>
            <a:off x="5996781" y="3747294"/>
            <a:ext cx="198438" cy="248047"/>
          </a:xfrm>
          <a:prstGeom prst="rect">
            <a:avLst/>
          </a:prstGeom>
        </p:spPr>
      </p:pic>
      <p:sp>
        <p:nvSpPr>
          <p:cNvPr id="13" name="Text 8"/>
          <p:cNvSpPr/>
          <p:nvPr/>
        </p:nvSpPr>
        <p:spPr>
          <a:xfrm>
            <a:off x="6757492" y="3767931"/>
            <a:ext cx="1653878" cy="206673"/>
          </a:xfrm>
          <a:prstGeom prst="rect">
            <a:avLst/>
          </a:prstGeom>
          <a:noFill/>
          <a:ln/>
        </p:spPr>
        <p:txBody>
          <a:bodyPr wrap="none" lIns="0" tIns="0" rIns="0" bIns="0" rtlCol="0" anchor="t"/>
          <a:lstStyle/>
          <a:p>
            <a:pPr>
              <a:lnSpc>
                <a:spcPts val="1625"/>
              </a:lnSpc>
            </a:pPr>
            <a:r>
              <a:rPr lang="en-US" sz="1292" b="1" dirty="0">
                <a:solidFill>
                  <a:srgbClr val="272525"/>
                </a:solidFill>
                <a:latin typeface="Inter Bold" pitchFamily="34" charset="0"/>
                <a:ea typeface="Inter Bold" pitchFamily="34" charset="-122"/>
                <a:cs typeface="Inter Bold" pitchFamily="34" charset="-120"/>
              </a:rPr>
              <a:t>Державний Сенат</a:t>
            </a:r>
            <a:endParaRPr lang="en-US" sz="1292" dirty="0"/>
          </a:p>
        </p:txBody>
      </p:sp>
      <p:sp>
        <p:nvSpPr>
          <p:cNvPr id="14" name="Text 9"/>
          <p:cNvSpPr/>
          <p:nvPr/>
        </p:nvSpPr>
        <p:spPr>
          <a:xfrm>
            <a:off x="6757492" y="4053979"/>
            <a:ext cx="4773018" cy="635198"/>
          </a:xfrm>
          <a:prstGeom prst="rect">
            <a:avLst/>
          </a:prstGeom>
          <a:noFill/>
          <a:ln/>
        </p:spPr>
        <p:txBody>
          <a:bodyPr wrap="square" lIns="0" tIns="0" rIns="0" bIns="0" rtlCol="0" anchor="t"/>
          <a:lstStyle/>
          <a:p>
            <a:pPr>
              <a:lnSpc>
                <a:spcPts val="1667"/>
              </a:lnSpc>
            </a:pPr>
            <a:r>
              <a:rPr lang="en-US" sz="1042" dirty="0">
                <a:solidFill>
                  <a:srgbClr val="272525"/>
                </a:solidFill>
                <a:latin typeface="Inter" pitchFamily="34" charset="0"/>
                <a:ea typeface="Inter" pitchFamily="34" charset="-122"/>
                <a:cs typeface="Inter" pitchFamily="34" charset="-120"/>
              </a:rPr>
              <a:t>8 липня 1918 року затверджено Закон про створення Державного сенату як вищої інстанції у судових та адміністративних справах. Він поділявся на три генеральні суди.</a:t>
            </a:r>
            <a:endParaRPr lang="en-US" sz="1042" dirty="0"/>
          </a:p>
        </p:txBody>
      </p:sp>
      <p:sp>
        <p:nvSpPr>
          <p:cNvPr id="15" name="Shape 10"/>
          <p:cNvSpPr/>
          <p:nvPr/>
        </p:nvSpPr>
        <p:spPr>
          <a:xfrm>
            <a:off x="5569347" y="4546005"/>
            <a:ext cx="396875" cy="19050"/>
          </a:xfrm>
          <a:prstGeom prst="roundRect">
            <a:avLst>
              <a:gd name="adj" fmla="val 291721"/>
            </a:avLst>
          </a:prstGeom>
          <a:solidFill>
            <a:srgbClr val="C0C1D7"/>
          </a:solidFill>
          <a:ln/>
        </p:spPr>
        <p:txBody>
          <a:bodyPr/>
          <a:lstStyle/>
          <a:p>
            <a:endParaRPr lang="uk-UA"/>
          </a:p>
        </p:txBody>
      </p:sp>
      <p:sp>
        <p:nvSpPr>
          <p:cNvPr id="16" name="Shape 11"/>
          <p:cNvSpPr/>
          <p:nvPr/>
        </p:nvSpPr>
        <p:spPr>
          <a:xfrm>
            <a:off x="5947172" y="4406702"/>
            <a:ext cx="297657" cy="297657"/>
          </a:xfrm>
          <a:prstGeom prst="roundRect">
            <a:avLst>
              <a:gd name="adj" fmla="val 18670"/>
            </a:avLst>
          </a:prstGeom>
          <a:solidFill>
            <a:srgbClr val="DADBF1"/>
          </a:solidFill>
          <a:ln w="7620">
            <a:solidFill>
              <a:srgbClr val="C0C1D7"/>
            </a:solidFill>
            <a:prstDash val="solid"/>
          </a:ln>
        </p:spPr>
        <p:txBody>
          <a:bodyPr/>
          <a:lstStyle/>
          <a:p>
            <a:endParaRPr lang="uk-UA"/>
          </a:p>
        </p:txBody>
      </p:sp>
      <p:pic>
        <p:nvPicPr>
          <p:cNvPr id="17" name="Image 3" descr="preencoded.png"/>
          <p:cNvPicPr>
            <a:picLocks noChangeAspect="1"/>
          </p:cNvPicPr>
          <p:nvPr/>
        </p:nvPicPr>
        <p:blipFill>
          <a:blip r:embed="rId7"/>
          <a:stretch>
            <a:fillRect/>
          </a:stretch>
        </p:blipFill>
        <p:spPr>
          <a:xfrm>
            <a:off x="5996781" y="4431507"/>
            <a:ext cx="198438" cy="248047"/>
          </a:xfrm>
          <a:prstGeom prst="rect">
            <a:avLst/>
          </a:prstGeom>
        </p:spPr>
      </p:pic>
      <p:sp>
        <p:nvSpPr>
          <p:cNvPr id="18" name="Text 12"/>
          <p:cNvSpPr/>
          <p:nvPr/>
        </p:nvSpPr>
        <p:spPr>
          <a:xfrm>
            <a:off x="3780632" y="4452144"/>
            <a:ext cx="1653878" cy="206673"/>
          </a:xfrm>
          <a:prstGeom prst="rect">
            <a:avLst/>
          </a:prstGeom>
          <a:noFill/>
          <a:ln/>
        </p:spPr>
        <p:txBody>
          <a:bodyPr wrap="none" lIns="0" tIns="0" rIns="0" bIns="0" rtlCol="0" anchor="t"/>
          <a:lstStyle/>
          <a:p>
            <a:pPr algn="r">
              <a:lnSpc>
                <a:spcPts val="1625"/>
              </a:lnSpc>
            </a:pPr>
            <a:r>
              <a:rPr lang="en-US" sz="1292" b="1" dirty="0">
                <a:solidFill>
                  <a:srgbClr val="272525"/>
                </a:solidFill>
                <a:latin typeface="Inter Bold" pitchFamily="34" charset="0"/>
                <a:ea typeface="Inter Bold" pitchFamily="34" charset="-122"/>
                <a:cs typeface="Inter Bold" pitchFamily="34" charset="-120"/>
              </a:rPr>
              <a:t>Судові Палати</a:t>
            </a:r>
            <a:endParaRPr lang="en-US" sz="1292" dirty="0"/>
          </a:p>
        </p:txBody>
      </p:sp>
      <p:sp>
        <p:nvSpPr>
          <p:cNvPr id="19" name="Text 13"/>
          <p:cNvSpPr/>
          <p:nvPr/>
        </p:nvSpPr>
        <p:spPr>
          <a:xfrm>
            <a:off x="661492" y="4738192"/>
            <a:ext cx="4773018" cy="635198"/>
          </a:xfrm>
          <a:prstGeom prst="rect">
            <a:avLst/>
          </a:prstGeom>
          <a:noFill/>
          <a:ln/>
        </p:spPr>
        <p:txBody>
          <a:bodyPr wrap="square" lIns="0" tIns="0" rIns="0" bIns="0" rtlCol="0" anchor="t"/>
          <a:lstStyle/>
          <a:p>
            <a:pPr algn="r">
              <a:lnSpc>
                <a:spcPts val="1667"/>
              </a:lnSpc>
            </a:pPr>
            <a:r>
              <a:rPr lang="en-US" sz="1042" dirty="0">
                <a:solidFill>
                  <a:srgbClr val="272525"/>
                </a:solidFill>
                <a:latin typeface="Inter" pitchFamily="34" charset="0"/>
                <a:ea typeface="Inter" pitchFamily="34" charset="-122"/>
                <a:cs typeface="Inter" pitchFamily="34" charset="-120"/>
              </a:rPr>
              <a:t>Затверджено закон «Про судові палати і апеляційні суди» від 8 липня 1918 року, що передбачав створення Київської, Харківської та Одеської судових палат.</a:t>
            </a:r>
            <a:endParaRPr lang="en-US" sz="1042" dirty="0"/>
          </a:p>
        </p:txBody>
      </p:sp>
      <p:sp>
        <p:nvSpPr>
          <p:cNvPr id="20" name="Shape 14"/>
          <p:cNvSpPr/>
          <p:nvPr/>
        </p:nvSpPr>
        <p:spPr>
          <a:xfrm>
            <a:off x="6225778" y="5230317"/>
            <a:ext cx="396875" cy="19050"/>
          </a:xfrm>
          <a:prstGeom prst="roundRect">
            <a:avLst>
              <a:gd name="adj" fmla="val 291721"/>
            </a:avLst>
          </a:prstGeom>
          <a:solidFill>
            <a:srgbClr val="C0C1D7"/>
          </a:solidFill>
          <a:ln/>
        </p:spPr>
        <p:txBody>
          <a:bodyPr/>
          <a:lstStyle/>
          <a:p>
            <a:endParaRPr lang="uk-UA"/>
          </a:p>
        </p:txBody>
      </p:sp>
      <p:sp>
        <p:nvSpPr>
          <p:cNvPr id="21" name="Shape 15"/>
          <p:cNvSpPr/>
          <p:nvPr/>
        </p:nvSpPr>
        <p:spPr>
          <a:xfrm>
            <a:off x="5947172" y="5091013"/>
            <a:ext cx="297657" cy="297657"/>
          </a:xfrm>
          <a:prstGeom prst="roundRect">
            <a:avLst>
              <a:gd name="adj" fmla="val 18670"/>
            </a:avLst>
          </a:prstGeom>
          <a:solidFill>
            <a:srgbClr val="DADBF1"/>
          </a:solidFill>
          <a:ln w="7620">
            <a:solidFill>
              <a:srgbClr val="C0C1D7"/>
            </a:solidFill>
            <a:prstDash val="solid"/>
          </a:ln>
        </p:spPr>
        <p:txBody>
          <a:bodyPr/>
          <a:lstStyle/>
          <a:p>
            <a:endParaRPr lang="uk-UA"/>
          </a:p>
        </p:txBody>
      </p:sp>
      <p:pic>
        <p:nvPicPr>
          <p:cNvPr id="22" name="Image 4" descr="preencoded.png"/>
          <p:cNvPicPr>
            <a:picLocks noChangeAspect="1"/>
          </p:cNvPicPr>
          <p:nvPr/>
        </p:nvPicPr>
        <p:blipFill>
          <a:blip r:embed="rId8"/>
          <a:stretch>
            <a:fillRect/>
          </a:stretch>
        </p:blipFill>
        <p:spPr>
          <a:xfrm>
            <a:off x="5996781" y="5115818"/>
            <a:ext cx="198438" cy="248047"/>
          </a:xfrm>
          <a:prstGeom prst="rect">
            <a:avLst/>
          </a:prstGeom>
        </p:spPr>
      </p:pic>
      <p:sp>
        <p:nvSpPr>
          <p:cNvPr id="23" name="Text 16"/>
          <p:cNvSpPr/>
          <p:nvPr/>
        </p:nvSpPr>
        <p:spPr>
          <a:xfrm>
            <a:off x="6757492" y="5136456"/>
            <a:ext cx="1653878" cy="206673"/>
          </a:xfrm>
          <a:prstGeom prst="rect">
            <a:avLst/>
          </a:prstGeom>
          <a:noFill/>
          <a:ln/>
        </p:spPr>
        <p:txBody>
          <a:bodyPr wrap="none" lIns="0" tIns="0" rIns="0" bIns="0" rtlCol="0" anchor="t"/>
          <a:lstStyle/>
          <a:p>
            <a:pPr>
              <a:lnSpc>
                <a:spcPts val="1625"/>
              </a:lnSpc>
            </a:pPr>
            <a:r>
              <a:rPr lang="en-US" sz="1292" b="1" dirty="0">
                <a:solidFill>
                  <a:srgbClr val="272525"/>
                </a:solidFill>
                <a:latin typeface="Inter Bold" pitchFamily="34" charset="0"/>
                <a:ea typeface="Inter Bold" pitchFamily="34" charset="-122"/>
                <a:cs typeface="Inter Bold" pitchFamily="34" charset="-120"/>
              </a:rPr>
              <a:t>Окружні Суди</a:t>
            </a:r>
            <a:endParaRPr lang="en-US" sz="1292" dirty="0"/>
          </a:p>
        </p:txBody>
      </p:sp>
      <p:sp>
        <p:nvSpPr>
          <p:cNvPr id="24" name="Text 17"/>
          <p:cNvSpPr/>
          <p:nvPr/>
        </p:nvSpPr>
        <p:spPr>
          <a:xfrm>
            <a:off x="6757492" y="5422504"/>
            <a:ext cx="4773018" cy="423466"/>
          </a:xfrm>
          <a:prstGeom prst="rect">
            <a:avLst/>
          </a:prstGeom>
          <a:noFill/>
          <a:ln/>
        </p:spPr>
        <p:txBody>
          <a:bodyPr wrap="square" lIns="0" tIns="0" rIns="0" bIns="0" rtlCol="0" anchor="t"/>
          <a:lstStyle/>
          <a:p>
            <a:pPr>
              <a:lnSpc>
                <a:spcPts val="1667"/>
              </a:lnSpc>
            </a:pPr>
            <a:r>
              <a:rPr lang="en-US" sz="1042" dirty="0">
                <a:solidFill>
                  <a:srgbClr val="272525"/>
                </a:solidFill>
                <a:latin typeface="Inter" pitchFamily="34" charset="0"/>
                <a:ea typeface="Inter" pitchFamily="34" charset="-122"/>
                <a:cs typeface="Inter" pitchFamily="34" charset="-120"/>
              </a:rPr>
              <a:t>Налагоджували діяльність 19 окружних судів, які розглядали справи, що виходили за межі компетенції мирових судів.</a:t>
            </a:r>
            <a:endParaRPr lang="en-US" sz="1042"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a:extLst>
              <a:ext uri="{FF2B5EF4-FFF2-40B4-BE49-F238E27FC236}">
                <a16:creationId xmlns:a16="http://schemas.microsoft.com/office/drawing/2014/main" id="{B180181A-BA6A-4233-99C5-C474D0E98CB8}"/>
              </a:ext>
            </a:extLst>
          </p:cNvPr>
          <p:cNvPicPr>
            <a:picLocks noChangeAspect="1"/>
          </p:cNvPicPr>
          <p:nvPr/>
        </p:nvPicPr>
        <p:blipFill>
          <a:blip r:embed="rId3"/>
          <a:stretch>
            <a:fillRect/>
          </a:stretch>
        </p:blipFill>
        <p:spPr>
          <a:xfrm>
            <a:off x="0" y="-17091"/>
            <a:ext cx="13303531" cy="7510091"/>
          </a:xfrm>
          <a:prstGeom prst="rect">
            <a:avLst/>
          </a:prstGeom>
        </p:spPr>
      </p:pic>
      <p:pic>
        <p:nvPicPr>
          <p:cNvPr id="2" name="Image 0" descr="preencoded.png"/>
          <p:cNvPicPr>
            <a:picLocks noChangeAspect="1"/>
          </p:cNvPicPr>
          <p:nvPr/>
        </p:nvPicPr>
        <p:blipFill>
          <a:blip r:embed="rId4"/>
          <a:stretch>
            <a:fillRect/>
          </a:stretch>
        </p:blipFill>
        <p:spPr>
          <a:xfrm>
            <a:off x="0" y="0"/>
            <a:ext cx="4572000" cy="6858000"/>
          </a:xfrm>
          <a:prstGeom prst="rect">
            <a:avLst/>
          </a:prstGeom>
        </p:spPr>
      </p:pic>
      <p:sp>
        <p:nvSpPr>
          <p:cNvPr id="3" name="Text 0"/>
          <p:cNvSpPr/>
          <p:nvPr/>
        </p:nvSpPr>
        <p:spPr>
          <a:xfrm>
            <a:off x="5233492" y="1144489"/>
            <a:ext cx="6297018" cy="767953"/>
          </a:xfrm>
          <a:prstGeom prst="rect">
            <a:avLst/>
          </a:prstGeom>
          <a:noFill/>
          <a:ln/>
        </p:spPr>
        <p:txBody>
          <a:bodyPr wrap="square" lIns="0" tIns="0" rIns="0" bIns="0" rtlCol="0" anchor="t"/>
          <a:lstStyle/>
          <a:p>
            <a:pPr>
              <a:lnSpc>
                <a:spcPts val="3000"/>
              </a:lnSpc>
            </a:pPr>
            <a:r>
              <a:rPr lang="en-US" sz="2417" b="1" dirty="0">
                <a:solidFill>
                  <a:srgbClr val="000000"/>
                </a:solidFill>
                <a:latin typeface="Inter Bold" pitchFamily="34" charset="0"/>
                <a:ea typeface="Inter Bold" pitchFamily="34" charset="-122"/>
                <a:cs typeface="Inter Bold" pitchFamily="34" charset="-120"/>
              </a:rPr>
              <a:t>Директорія Української Народної Республіки</a:t>
            </a:r>
            <a:endParaRPr lang="en-US" sz="2417" dirty="0"/>
          </a:p>
        </p:txBody>
      </p:sp>
      <p:pic>
        <p:nvPicPr>
          <p:cNvPr id="4" name="Image 1" descr="preencoded.png"/>
          <p:cNvPicPr>
            <a:picLocks noChangeAspect="1"/>
          </p:cNvPicPr>
          <p:nvPr/>
        </p:nvPicPr>
        <p:blipFill>
          <a:blip r:embed="rId5"/>
          <a:stretch>
            <a:fillRect/>
          </a:stretch>
        </p:blipFill>
        <p:spPr>
          <a:xfrm>
            <a:off x="5233492" y="2096691"/>
            <a:ext cx="614263" cy="904181"/>
          </a:xfrm>
          <a:prstGeom prst="rect">
            <a:avLst/>
          </a:prstGeom>
        </p:spPr>
      </p:pic>
      <p:sp>
        <p:nvSpPr>
          <p:cNvPr id="5" name="Text 1"/>
          <p:cNvSpPr/>
          <p:nvPr/>
        </p:nvSpPr>
        <p:spPr>
          <a:xfrm>
            <a:off x="6032004" y="2219524"/>
            <a:ext cx="1535807" cy="191988"/>
          </a:xfrm>
          <a:prstGeom prst="rect">
            <a:avLst/>
          </a:prstGeom>
          <a:noFill/>
          <a:ln/>
        </p:spPr>
        <p:txBody>
          <a:bodyPr wrap="none" lIns="0" tIns="0" rIns="0" bIns="0" rtlCol="0" anchor="t"/>
          <a:lstStyle/>
          <a:p>
            <a:pPr>
              <a:lnSpc>
                <a:spcPts val="1500"/>
              </a:lnSpc>
            </a:pPr>
            <a:r>
              <a:rPr lang="en-US" sz="1208" b="1" dirty="0">
                <a:solidFill>
                  <a:srgbClr val="272525"/>
                </a:solidFill>
                <a:latin typeface="Inter Bold" pitchFamily="34" charset="0"/>
                <a:ea typeface="Inter Bold" pitchFamily="34" charset="-122"/>
                <a:cs typeface="Inter Bold" pitchFamily="34" charset="-120"/>
              </a:rPr>
              <a:t>Склад Директорії</a:t>
            </a:r>
            <a:endParaRPr lang="en-US" sz="1208" dirty="0"/>
          </a:p>
        </p:txBody>
      </p:sp>
      <p:sp>
        <p:nvSpPr>
          <p:cNvPr id="6" name="Text 2"/>
          <p:cNvSpPr/>
          <p:nvPr/>
        </p:nvSpPr>
        <p:spPr>
          <a:xfrm>
            <a:off x="6032004" y="2485132"/>
            <a:ext cx="5498505" cy="392907"/>
          </a:xfrm>
          <a:prstGeom prst="rect">
            <a:avLst/>
          </a:prstGeom>
          <a:noFill/>
          <a:ln/>
        </p:spPr>
        <p:txBody>
          <a:bodyPr wrap="square" lIns="0" tIns="0" rIns="0" bIns="0" rtlCol="0" anchor="t"/>
          <a:lstStyle/>
          <a:p>
            <a:pPr>
              <a:lnSpc>
                <a:spcPts val="1542"/>
              </a:lnSpc>
            </a:pPr>
            <a:r>
              <a:rPr lang="en-US" sz="958" dirty="0">
                <a:solidFill>
                  <a:srgbClr val="272525"/>
                </a:solidFill>
                <a:latin typeface="Inter" pitchFamily="34" charset="0"/>
                <a:ea typeface="Inter" pitchFamily="34" charset="-122"/>
                <a:cs typeface="Inter" pitchFamily="34" charset="-120"/>
              </a:rPr>
              <a:t>Директорія складалася з п'яти осіб: В. Винниченко (голова), Ф. Швець, П. Андрієвський, А. Макаренко, С. Петлюра.</a:t>
            </a:r>
            <a:endParaRPr lang="en-US" sz="958" dirty="0"/>
          </a:p>
        </p:txBody>
      </p:sp>
      <p:pic>
        <p:nvPicPr>
          <p:cNvPr id="7" name="Image 2" descr="preencoded.png"/>
          <p:cNvPicPr>
            <a:picLocks noChangeAspect="1"/>
          </p:cNvPicPr>
          <p:nvPr/>
        </p:nvPicPr>
        <p:blipFill>
          <a:blip r:embed="rId6"/>
          <a:stretch>
            <a:fillRect/>
          </a:stretch>
        </p:blipFill>
        <p:spPr>
          <a:xfrm>
            <a:off x="5233492" y="3000871"/>
            <a:ext cx="614263" cy="904181"/>
          </a:xfrm>
          <a:prstGeom prst="rect">
            <a:avLst/>
          </a:prstGeom>
        </p:spPr>
      </p:pic>
      <p:sp>
        <p:nvSpPr>
          <p:cNvPr id="8" name="Text 3"/>
          <p:cNvSpPr/>
          <p:nvPr/>
        </p:nvSpPr>
        <p:spPr>
          <a:xfrm>
            <a:off x="6032004" y="3123704"/>
            <a:ext cx="1796455" cy="191988"/>
          </a:xfrm>
          <a:prstGeom prst="rect">
            <a:avLst/>
          </a:prstGeom>
          <a:noFill/>
          <a:ln/>
        </p:spPr>
        <p:txBody>
          <a:bodyPr wrap="none" lIns="0" tIns="0" rIns="0" bIns="0" rtlCol="0" anchor="t"/>
          <a:lstStyle/>
          <a:p>
            <a:pPr>
              <a:lnSpc>
                <a:spcPts val="1500"/>
              </a:lnSpc>
            </a:pPr>
            <a:r>
              <a:rPr lang="en-US" sz="1208" b="1" dirty="0">
                <a:solidFill>
                  <a:srgbClr val="272525"/>
                </a:solidFill>
                <a:latin typeface="Inter Bold" pitchFamily="34" charset="0"/>
                <a:ea typeface="Inter Bold" pitchFamily="34" charset="-122"/>
                <a:cs typeface="Inter Bold" pitchFamily="34" charset="-120"/>
              </a:rPr>
              <a:t>Повалення Гетьманату</a:t>
            </a:r>
            <a:endParaRPr lang="en-US" sz="1208" dirty="0"/>
          </a:p>
        </p:txBody>
      </p:sp>
      <p:sp>
        <p:nvSpPr>
          <p:cNvPr id="9" name="Text 4"/>
          <p:cNvSpPr/>
          <p:nvPr/>
        </p:nvSpPr>
        <p:spPr>
          <a:xfrm>
            <a:off x="6032004" y="3389312"/>
            <a:ext cx="5498505" cy="392907"/>
          </a:xfrm>
          <a:prstGeom prst="rect">
            <a:avLst/>
          </a:prstGeom>
          <a:noFill/>
          <a:ln/>
        </p:spPr>
        <p:txBody>
          <a:bodyPr wrap="square" lIns="0" tIns="0" rIns="0" bIns="0" rtlCol="0" anchor="t"/>
          <a:lstStyle/>
          <a:p>
            <a:pPr>
              <a:lnSpc>
                <a:spcPts val="1542"/>
              </a:lnSpc>
            </a:pPr>
            <a:r>
              <a:rPr lang="en-US" sz="958" dirty="0">
                <a:solidFill>
                  <a:srgbClr val="272525"/>
                </a:solidFill>
                <a:latin typeface="Inter" pitchFamily="34" charset="0"/>
                <a:ea typeface="Inter" pitchFamily="34" charset="-122"/>
                <a:cs typeface="Inter" pitchFamily="34" charset="-120"/>
              </a:rPr>
              <a:t>Головне завдання – ліквідацію гетьманського режиму – Директорія успішно виконала за місяць, увійшовши до Києва 18 грудня 1918 року.</a:t>
            </a:r>
            <a:endParaRPr lang="en-US" sz="958" dirty="0"/>
          </a:p>
        </p:txBody>
      </p:sp>
      <p:pic>
        <p:nvPicPr>
          <p:cNvPr id="10" name="Image 3" descr="preencoded.png"/>
          <p:cNvPicPr>
            <a:picLocks noChangeAspect="1"/>
          </p:cNvPicPr>
          <p:nvPr/>
        </p:nvPicPr>
        <p:blipFill>
          <a:blip r:embed="rId7"/>
          <a:stretch>
            <a:fillRect/>
          </a:stretch>
        </p:blipFill>
        <p:spPr>
          <a:xfrm>
            <a:off x="5233492" y="3905052"/>
            <a:ext cx="614263" cy="904181"/>
          </a:xfrm>
          <a:prstGeom prst="rect">
            <a:avLst/>
          </a:prstGeom>
        </p:spPr>
      </p:pic>
      <p:sp>
        <p:nvSpPr>
          <p:cNvPr id="11" name="Text 5"/>
          <p:cNvSpPr/>
          <p:nvPr/>
        </p:nvSpPr>
        <p:spPr>
          <a:xfrm>
            <a:off x="6032005" y="4027884"/>
            <a:ext cx="1708944" cy="191988"/>
          </a:xfrm>
          <a:prstGeom prst="rect">
            <a:avLst/>
          </a:prstGeom>
          <a:noFill/>
          <a:ln/>
        </p:spPr>
        <p:txBody>
          <a:bodyPr wrap="none" lIns="0" tIns="0" rIns="0" bIns="0" rtlCol="0" anchor="t"/>
          <a:lstStyle/>
          <a:p>
            <a:pPr>
              <a:lnSpc>
                <a:spcPts val="1500"/>
              </a:lnSpc>
            </a:pPr>
            <a:r>
              <a:rPr lang="en-US" sz="1208" b="1" dirty="0">
                <a:solidFill>
                  <a:srgbClr val="272525"/>
                </a:solidFill>
                <a:latin typeface="Inter Bold" pitchFamily="34" charset="0"/>
                <a:ea typeface="Inter Bold" pitchFamily="34" charset="-122"/>
                <a:cs typeface="Inter Bold" pitchFamily="34" charset="-120"/>
              </a:rPr>
              <a:t>Варшавський Договір</a:t>
            </a:r>
            <a:endParaRPr lang="en-US" sz="1208" dirty="0"/>
          </a:p>
        </p:txBody>
      </p:sp>
      <p:sp>
        <p:nvSpPr>
          <p:cNvPr id="12" name="Text 6"/>
          <p:cNvSpPr/>
          <p:nvPr/>
        </p:nvSpPr>
        <p:spPr>
          <a:xfrm>
            <a:off x="6032004" y="4293493"/>
            <a:ext cx="5498505" cy="392907"/>
          </a:xfrm>
          <a:prstGeom prst="rect">
            <a:avLst/>
          </a:prstGeom>
          <a:noFill/>
          <a:ln/>
        </p:spPr>
        <p:txBody>
          <a:bodyPr wrap="square" lIns="0" tIns="0" rIns="0" bIns="0" rtlCol="0" anchor="t"/>
          <a:lstStyle/>
          <a:p>
            <a:pPr>
              <a:lnSpc>
                <a:spcPts val="1542"/>
              </a:lnSpc>
            </a:pPr>
            <a:r>
              <a:rPr lang="en-US" sz="958" dirty="0">
                <a:solidFill>
                  <a:srgbClr val="272525"/>
                </a:solidFill>
                <a:latin typeface="Inter" pitchFamily="34" charset="0"/>
                <a:ea typeface="Inter" pitchFamily="34" charset="-122"/>
                <a:cs typeface="Inter" pitchFamily="34" charset="-120"/>
              </a:rPr>
              <a:t>21 і 24 квітня 1920 року укладено договір з Ю. Пілсудським, що передбачав визнання Польщею УНР та спільну боротьбу проти більшовиків.</a:t>
            </a:r>
            <a:endParaRPr lang="en-US" sz="958" dirty="0"/>
          </a:p>
        </p:txBody>
      </p:sp>
      <p:pic>
        <p:nvPicPr>
          <p:cNvPr id="13" name="Image 4" descr="preencoded.png"/>
          <p:cNvPicPr>
            <a:picLocks noChangeAspect="1"/>
          </p:cNvPicPr>
          <p:nvPr/>
        </p:nvPicPr>
        <p:blipFill>
          <a:blip r:embed="rId8"/>
          <a:stretch>
            <a:fillRect/>
          </a:stretch>
        </p:blipFill>
        <p:spPr>
          <a:xfrm>
            <a:off x="5233492" y="4809232"/>
            <a:ext cx="614263" cy="904181"/>
          </a:xfrm>
          <a:prstGeom prst="rect">
            <a:avLst/>
          </a:prstGeom>
        </p:spPr>
      </p:pic>
      <p:sp>
        <p:nvSpPr>
          <p:cNvPr id="14" name="Text 7"/>
          <p:cNvSpPr/>
          <p:nvPr/>
        </p:nvSpPr>
        <p:spPr>
          <a:xfrm>
            <a:off x="6032004" y="4932065"/>
            <a:ext cx="1842988" cy="191988"/>
          </a:xfrm>
          <a:prstGeom prst="rect">
            <a:avLst/>
          </a:prstGeom>
          <a:noFill/>
          <a:ln/>
        </p:spPr>
        <p:txBody>
          <a:bodyPr wrap="none" lIns="0" tIns="0" rIns="0" bIns="0" rtlCol="0" anchor="t"/>
          <a:lstStyle/>
          <a:p>
            <a:pPr>
              <a:lnSpc>
                <a:spcPts val="1500"/>
              </a:lnSpc>
            </a:pPr>
            <a:r>
              <a:rPr lang="en-US" sz="1208" b="1" dirty="0">
                <a:solidFill>
                  <a:srgbClr val="272525"/>
                </a:solidFill>
                <a:latin typeface="Inter Bold" pitchFamily="34" charset="0"/>
                <a:ea typeface="Inter Bold" pitchFamily="34" charset="-122"/>
                <a:cs typeface="Inter Bold" pitchFamily="34" charset="-120"/>
              </a:rPr>
              <a:t>Відступ та Роззброєння</a:t>
            </a:r>
            <a:endParaRPr lang="en-US" sz="1208" dirty="0"/>
          </a:p>
        </p:txBody>
      </p:sp>
      <p:sp>
        <p:nvSpPr>
          <p:cNvPr id="15" name="Text 8"/>
          <p:cNvSpPr/>
          <p:nvPr/>
        </p:nvSpPr>
        <p:spPr>
          <a:xfrm>
            <a:off x="6032004" y="5197673"/>
            <a:ext cx="5498505" cy="392907"/>
          </a:xfrm>
          <a:prstGeom prst="rect">
            <a:avLst/>
          </a:prstGeom>
          <a:noFill/>
          <a:ln/>
        </p:spPr>
        <p:txBody>
          <a:bodyPr wrap="square" lIns="0" tIns="0" rIns="0" bIns="0" rtlCol="0" anchor="t"/>
          <a:lstStyle/>
          <a:p>
            <a:pPr>
              <a:lnSpc>
                <a:spcPts val="1542"/>
              </a:lnSpc>
            </a:pPr>
            <a:r>
              <a:rPr lang="en-US" sz="958" dirty="0">
                <a:solidFill>
                  <a:srgbClr val="272525"/>
                </a:solidFill>
                <a:latin typeface="Inter" pitchFamily="34" charset="0"/>
                <a:ea typeface="Inter" pitchFamily="34" charset="-122"/>
                <a:cs typeface="Inter" pitchFamily="34" charset="-120"/>
              </a:rPr>
              <a:t>Після низки поразок та укладення польсько-радянського перемир'я, 21 листопада 1920 року війська Директорії відступили за Збруч, де були затримані та роззброєні.</a:t>
            </a:r>
            <a:endParaRPr lang="en-US" sz="958"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7E27D01D-78BF-4619-A9DA-0AF1B4278E26}"/>
              </a:ext>
            </a:extLst>
          </p:cNvPr>
          <p:cNvPicPr>
            <a:picLocks noChangeAspect="1"/>
          </p:cNvPicPr>
          <p:nvPr/>
        </p:nvPicPr>
        <p:blipFill>
          <a:blip r:embed="rId3"/>
          <a:stretch>
            <a:fillRect/>
          </a:stretch>
        </p:blipFill>
        <p:spPr>
          <a:xfrm>
            <a:off x="0" y="-17091"/>
            <a:ext cx="13303531" cy="7510091"/>
          </a:xfrm>
          <a:prstGeom prst="rect">
            <a:avLst/>
          </a:prstGeom>
        </p:spPr>
      </p:pic>
      <p:pic>
        <p:nvPicPr>
          <p:cNvPr id="2" name="Image 0" descr="preencoded.png"/>
          <p:cNvPicPr>
            <a:picLocks noChangeAspect="1"/>
          </p:cNvPicPr>
          <p:nvPr/>
        </p:nvPicPr>
        <p:blipFill>
          <a:blip r:embed="rId4"/>
          <a:stretch>
            <a:fillRect/>
          </a:stretch>
        </p:blipFill>
        <p:spPr>
          <a:xfrm>
            <a:off x="7620000" y="0"/>
            <a:ext cx="4572000" cy="6858000"/>
          </a:xfrm>
          <a:prstGeom prst="rect">
            <a:avLst/>
          </a:prstGeom>
        </p:spPr>
      </p:pic>
      <p:sp>
        <p:nvSpPr>
          <p:cNvPr id="3" name="Text 0"/>
          <p:cNvSpPr/>
          <p:nvPr/>
        </p:nvSpPr>
        <p:spPr>
          <a:xfrm>
            <a:off x="661492" y="765473"/>
            <a:ext cx="6297018" cy="1506141"/>
          </a:xfrm>
          <a:prstGeom prst="rect">
            <a:avLst/>
          </a:prstGeom>
          <a:noFill/>
          <a:ln/>
        </p:spPr>
        <p:txBody>
          <a:bodyPr wrap="square" lIns="0" tIns="0" rIns="0" bIns="0" rtlCol="0" anchor="t"/>
          <a:lstStyle/>
          <a:p>
            <a:pPr>
              <a:lnSpc>
                <a:spcPts val="3917"/>
              </a:lnSpc>
            </a:pPr>
            <a:r>
              <a:rPr lang="en-US" sz="3125" b="1" dirty="0">
                <a:solidFill>
                  <a:srgbClr val="000000"/>
                </a:solidFill>
                <a:latin typeface="Inter Bold" pitchFamily="34" charset="0"/>
                <a:ea typeface="Inter Bold" pitchFamily="34" charset="-122"/>
                <a:cs typeface="Inter Bold" pitchFamily="34" charset="-120"/>
              </a:rPr>
              <a:t>Джерела Права та Кримінальне Право Директорії</a:t>
            </a:r>
            <a:endParaRPr lang="en-US" sz="3125" dirty="0"/>
          </a:p>
        </p:txBody>
      </p:sp>
      <p:sp>
        <p:nvSpPr>
          <p:cNvPr id="4" name="Shape 1"/>
          <p:cNvSpPr/>
          <p:nvPr/>
        </p:nvSpPr>
        <p:spPr>
          <a:xfrm>
            <a:off x="661492" y="2512616"/>
            <a:ext cx="120452" cy="861318"/>
          </a:xfrm>
          <a:prstGeom prst="roundRect">
            <a:avLst>
              <a:gd name="adj" fmla="val 56024"/>
            </a:avLst>
          </a:prstGeom>
          <a:solidFill>
            <a:srgbClr val="DADBF1"/>
          </a:solidFill>
          <a:ln w="7620">
            <a:solidFill>
              <a:srgbClr val="C0C1D7"/>
            </a:solidFill>
            <a:prstDash val="solid"/>
          </a:ln>
        </p:spPr>
        <p:txBody>
          <a:bodyPr/>
          <a:lstStyle/>
          <a:p>
            <a:endParaRPr lang="uk-UA"/>
          </a:p>
        </p:txBody>
      </p:sp>
      <p:sp>
        <p:nvSpPr>
          <p:cNvPr id="5" name="Text 2"/>
          <p:cNvSpPr/>
          <p:nvPr/>
        </p:nvSpPr>
        <p:spPr>
          <a:xfrm>
            <a:off x="1022946" y="2512616"/>
            <a:ext cx="2197894" cy="251023"/>
          </a:xfrm>
          <a:prstGeom prst="rect">
            <a:avLst/>
          </a:prstGeom>
          <a:noFill/>
          <a:ln/>
        </p:spPr>
        <p:txBody>
          <a:bodyPr wrap="none" lIns="0" tIns="0" rIns="0" bIns="0" rtlCol="0" anchor="t"/>
          <a:lstStyle/>
          <a:p>
            <a:pPr>
              <a:lnSpc>
                <a:spcPts val="1958"/>
              </a:lnSpc>
            </a:pPr>
            <a:r>
              <a:rPr lang="en-US" sz="1542" b="1" dirty="0">
                <a:solidFill>
                  <a:srgbClr val="272525"/>
                </a:solidFill>
                <a:latin typeface="Inter Bold" pitchFamily="34" charset="0"/>
                <a:ea typeface="Inter Bold" pitchFamily="34" charset="-122"/>
                <a:cs typeface="Inter Bold" pitchFamily="34" charset="-120"/>
              </a:rPr>
              <a:t>Різноманіття Джерел</a:t>
            </a:r>
            <a:endParaRPr lang="en-US" sz="1542" dirty="0"/>
          </a:p>
        </p:txBody>
      </p:sp>
      <p:sp>
        <p:nvSpPr>
          <p:cNvPr id="6" name="Text 3"/>
          <p:cNvSpPr/>
          <p:nvPr/>
        </p:nvSpPr>
        <p:spPr>
          <a:xfrm>
            <a:off x="1022945" y="2859981"/>
            <a:ext cx="5935563" cy="513953"/>
          </a:xfrm>
          <a:prstGeom prst="rect">
            <a:avLst/>
          </a:prstGeom>
          <a:noFill/>
          <a:ln/>
        </p:spPr>
        <p:txBody>
          <a:bodyPr wrap="square" lIns="0" tIns="0" rIns="0" bIns="0" rtlCol="0" anchor="t"/>
          <a:lstStyle/>
          <a:p>
            <a:pPr>
              <a:lnSpc>
                <a:spcPts val="2000"/>
              </a:lnSpc>
            </a:pPr>
            <a:r>
              <a:rPr lang="en-US" sz="1250" dirty="0">
                <a:solidFill>
                  <a:srgbClr val="272525"/>
                </a:solidFill>
                <a:latin typeface="Inter" pitchFamily="34" charset="0"/>
                <a:ea typeface="Inter" pitchFamily="34" charset="-122"/>
                <a:cs typeface="Inter" pitchFamily="34" charset="-120"/>
              </a:rPr>
              <a:t>За доби Директорії діяли джерела права Російської імперії, Тимчасового уряду, Центральної Ради, Гетьманату та радянської влади.</a:t>
            </a:r>
            <a:endParaRPr lang="en-US" sz="1250" dirty="0"/>
          </a:p>
        </p:txBody>
      </p:sp>
      <p:sp>
        <p:nvSpPr>
          <p:cNvPr id="7" name="Shape 4"/>
          <p:cNvSpPr/>
          <p:nvPr/>
        </p:nvSpPr>
        <p:spPr>
          <a:xfrm>
            <a:off x="902494" y="3534570"/>
            <a:ext cx="120452" cy="1118294"/>
          </a:xfrm>
          <a:prstGeom prst="roundRect">
            <a:avLst>
              <a:gd name="adj" fmla="val 56024"/>
            </a:avLst>
          </a:prstGeom>
          <a:solidFill>
            <a:srgbClr val="DADBF1"/>
          </a:solidFill>
          <a:ln w="7620">
            <a:solidFill>
              <a:srgbClr val="C0C1D7"/>
            </a:solidFill>
            <a:prstDash val="solid"/>
          </a:ln>
        </p:spPr>
        <p:txBody>
          <a:bodyPr/>
          <a:lstStyle/>
          <a:p>
            <a:endParaRPr lang="uk-UA"/>
          </a:p>
        </p:txBody>
      </p:sp>
      <p:sp>
        <p:nvSpPr>
          <p:cNvPr id="8" name="Text 5"/>
          <p:cNvSpPr/>
          <p:nvPr/>
        </p:nvSpPr>
        <p:spPr>
          <a:xfrm>
            <a:off x="1263947" y="3534569"/>
            <a:ext cx="2008287" cy="251023"/>
          </a:xfrm>
          <a:prstGeom prst="rect">
            <a:avLst/>
          </a:prstGeom>
          <a:noFill/>
          <a:ln/>
        </p:spPr>
        <p:txBody>
          <a:bodyPr wrap="none" lIns="0" tIns="0" rIns="0" bIns="0" rtlCol="0" anchor="t"/>
          <a:lstStyle/>
          <a:p>
            <a:pPr>
              <a:lnSpc>
                <a:spcPts val="1958"/>
              </a:lnSpc>
            </a:pPr>
            <a:r>
              <a:rPr lang="en-US" sz="1542" b="1" dirty="0">
                <a:solidFill>
                  <a:srgbClr val="272525"/>
                </a:solidFill>
                <a:latin typeface="Inter Bold" pitchFamily="34" charset="0"/>
                <a:ea typeface="Inter Bold" pitchFamily="34" charset="-122"/>
                <a:cs typeface="Inter Bold" pitchFamily="34" charset="-120"/>
              </a:rPr>
              <a:t>Законотворчість</a:t>
            </a:r>
            <a:endParaRPr lang="en-US" sz="1542" dirty="0"/>
          </a:p>
        </p:txBody>
      </p:sp>
      <p:sp>
        <p:nvSpPr>
          <p:cNvPr id="9" name="Text 6"/>
          <p:cNvSpPr/>
          <p:nvPr/>
        </p:nvSpPr>
        <p:spPr>
          <a:xfrm>
            <a:off x="1263948" y="3881933"/>
            <a:ext cx="5694561" cy="770930"/>
          </a:xfrm>
          <a:prstGeom prst="rect">
            <a:avLst/>
          </a:prstGeom>
          <a:noFill/>
          <a:ln/>
        </p:spPr>
        <p:txBody>
          <a:bodyPr wrap="square" lIns="0" tIns="0" rIns="0" bIns="0" rtlCol="0" anchor="t"/>
          <a:lstStyle/>
          <a:p>
            <a:pPr>
              <a:lnSpc>
                <a:spcPts val="2000"/>
              </a:lnSpc>
            </a:pPr>
            <a:r>
              <a:rPr lang="en-US" sz="1250" dirty="0">
                <a:solidFill>
                  <a:srgbClr val="272525"/>
                </a:solidFill>
                <a:latin typeface="Inter" pitchFamily="34" charset="0"/>
                <a:ea typeface="Inter" pitchFamily="34" charset="-122"/>
                <a:cs typeface="Inter" pitchFamily="34" charset="-120"/>
              </a:rPr>
              <a:t>Директорія нагромаджувала власну нормативно-правову базу, реагуючи на зміни в суспільно-політичному житті, хоча й з певними вадами в регламентації.</a:t>
            </a:r>
            <a:endParaRPr lang="en-US" sz="1250" dirty="0"/>
          </a:p>
        </p:txBody>
      </p:sp>
      <p:sp>
        <p:nvSpPr>
          <p:cNvPr id="10" name="Shape 7"/>
          <p:cNvSpPr/>
          <p:nvPr/>
        </p:nvSpPr>
        <p:spPr>
          <a:xfrm>
            <a:off x="1143496" y="4813499"/>
            <a:ext cx="120452" cy="1118294"/>
          </a:xfrm>
          <a:prstGeom prst="roundRect">
            <a:avLst>
              <a:gd name="adj" fmla="val 56024"/>
            </a:avLst>
          </a:prstGeom>
          <a:solidFill>
            <a:srgbClr val="DADBF1"/>
          </a:solidFill>
          <a:ln w="7620">
            <a:solidFill>
              <a:srgbClr val="C0C1D7"/>
            </a:solidFill>
            <a:prstDash val="solid"/>
          </a:ln>
        </p:spPr>
        <p:txBody>
          <a:bodyPr/>
          <a:lstStyle/>
          <a:p>
            <a:endParaRPr lang="uk-UA"/>
          </a:p>
        </p:txBody>
      </p:sp>
      <p:sp>
        <p:nvSpPr>
          <p:cNvPr id="11" name="Text 8"/>
          <p:cNvSpPr/>
          <p:nvPr/>
        </p:nvSpPr>
        <p:spPr>
          <a:xfrm>
            <a:off x="1504950" y="4813499"/>
            <a:ext cx="2974777" cy="251023"/>
          </a:xfrm>
          <a:prstGeom prst="rect">
            <a:avLst/>
          </a:prstGeom>
          <a:noFill/>
          <a:ln/>
        </p:spPr>
        <p:txBody>
          <a:bodyPr wrap="none" lIns="0" tIns="0" rIns="0" bIns="0" rtlCol="0" anchor="t"/>
          <a:lstStyle/>
          <a:p>
            <a:pPr>
              <a:lnSpc>
                <a:spcPts val="1958"/>
              </a:lnSpc>
            </a:pPr>
            <a:r>
              <a:rPr lang="en-US" sz="1542" b="1" dirty="0">
                <a:solidFill>
                  <a:srgbClr val="272525"/>
                </a:solidFill>
                <a:latin typeface="Inter Bold" pitchFamily="34" charset="0"/>
                <a:ea typeface="Inter Bold" pitchFamily="34" charset="-122"/>
                <a:cs typeface="Inter Bold" pitchFamily="34" charset="-120"/>
              </a:rPr>
              <a:t>Кримінально-Правові Норми</a:t>
            </a:r>
            <a:endParaRPr lang="en-US" sz="1542" dirty="0"/>
          </a:p>
        </p:txBody>
      </p:sp>
      <p:sp>
        <p:nvSpPr>
          <p:cNvPr id="12" name="Text 9"/>
          <p:cNvSpPr/>
          <p:nvPr/>
        </p:nvSpPr>
        <p:spPr>
          <a:xfrm>
            <a:off x="1504950" y="5160863"/>
            <a:ext cx="5453558" cy="770930"/>
          </a:xfrm>
          <a:prstGeom prst="rect">
            <a:avLst/>
          </a:prstGeom>
          <a:noFill/>
          <a:ln/>
        </p:spPr>
        <p:txBody>
          <a:bodyPr wrap="square" lIns="0" tIns="0" rIns="0" bIns="0" rtlCol="0" anchor="t"/>
          <a:lstStyle/>
          <a:p>
            <a:pPr>
              <a:lnSpc>
                <a:spcPts val="2000"/>
              </a:lnSpc>
            </a:pPr>
            <a:r>
              <a:rPr lang="en-US" sz="1250" dirty="0">
                <a:solidFill>
                  <a:srgbClr val="272525"/>
                </a:solidFill>
                <a:latin typeface="Inter" pitchFamily="34" charset="0"/>
                <a:ea typeface="Inter" pitchFamily="34" charset="-122"/>
                <a:cs typeface="Inter" pitchFamily="34" charset="-120"/>
              </a:rPr>
              <a:t>Норми були спрямовані проти розкрадачів державної та особистої власності, хабарників, шахраїв, а також осіб, що загрожували республіканському устрою та національній гідності.</a:t>
            </a:r>
            <a:endParaRPr lang="en-US" sz="125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20A16899-D756-4D7E-911B-2C514A82DF47}"/>
              </a:ext>
            </a:extLst>
          </p:cNvPr>
          <p:cNvPicPr>
            <a:picLocks noChangeAspect="1"/>
          </p:cNvPicPr>
          <p:nvPr/>
        </p:nvPicPr>
        <p:blipFill>
          <a:blip r:embed="rId3"/>
          <a:stretch>
            <a:fillRect/>
          </a:stretch>
        </p:blipFill>
        <p:spPr>
          <a:xfrm>
            <a:off x="0" y="-14243"/>
            <a:ext cx="13101635" cy="7396118"/>
          </a:xfrm>
          <a:prstGeom prst="rect">
            <a:avLst/>
          </a:prstGeom>
        </p:spPr>
      </p:pic>
      <p:sp>
        <p:nvSpPr>
          <p:cNvPr id="2" name="Text 0"/>
          <p:cNvSpPr/>
          <p:nvPr/>
        </p:nvSpPr>
        <p:spPr>
          <a:xfrm>
            <a:off x="661492" y="1971279"/>
            <a:ext cx="10869018" cy="1181298"/>
          </a:xfrm>
          <a:prstGeom prst="rect">
            <a:avLst/>
          </a:prstGeom>
          <a:noFill/>
          <a:ln/>
        </p:spPr>
        <p:txBody>
          <a:bodyPr wrap="square" lIns="0" tIns="0" rIns="0" bIns="0" rtlCol="0" anchor="t"/>
          <a:lstStyle/>
          <a:p>
            <a:pPr>
              <a:lnSpc>
                <a:spcPts val="4625"/>
              </a:lnSpc>
            </a:pPr>
            <a:r>
              <a:rPr lang="en-US" sz="3708" b="1" dirty="0">
                <a:solidFill>
                  <a:srgbClr val="000000"/>
                </a:solidFill>
                <a:latin typeface="Inter Bold" pitchFamily="34" charset="0"/>
                <a:ea typeface="Inter Bold" pitchFamily="34" charset="-122"/>
                <a:cs typeface="Inter Bold" pitchFamily="34" charset="-120"/>
              </a:rPr>
              <a:t>Західноукраїнська Народна Республіка: Формування та Право</a:t>
            </a:r>
            <a:endParaRPr lang="en-US" sz="3708" dirty="0"/>
          </a:p>
        </p:txBody>
      </p:sp>
      <p:sp>
        <p:nvSpPr>
          <p:cNvPr id="3" name="Text 1"/>
          <p:cNvSpPr/>
          <p:nvPr/>
        </p:nvSpPr>
        <p:spPr>
          <a:xfrm>
            <a:off x="661492" y="3436044"/>
            <a:ext cx="10869018" cy="907257"/>
          </a:xfrm>
          <a:prstGeom prst="rect">
            <a:avLst/>
          </a:prstGeom>
          <a:noFill/>
          <a:ln/>
        </p:spPr>
        <p:txBody>
          <a:bodyPr wrap="square" lIns="0" tIns="0" rIns="0" bIns="0" rtlCol="0" anchor="t"/>
          <a:lstStyle/>
          <a:p>
            <a:pPr>
              <a:lnSpc>
                <a:spcPts val="2375"/>
              </a:lnSpc>
            </a:pPr>
            <a:r>
              <a:rPr lang="en-US" sz="1458" dirty="0" err="1">
                <a:solidFill>
                  <a:srgbClr val="272525"/>
                </a:solidFill>
                <a:latin typeface="Inter" pitchFamily="34" charset="0"/>
                <a:ea typeface="Inter" pitchFamily="34" charset="-122"/>
                <a:cs typeface="Inter" pitchFamily="34" charset="-120"/>
              </a:rPr>
              <a:t>Ця</a:t>
            </a:r>
            <a:r>
              <a:rPr lang="en-US" sz="1458" dirty="0">
                <a:solidFill>
                  <a:srgbClr val="272525"/>
                </a:solidFill>
                <a:latin typeface="Inter" pitchFamily="34" charset="0"/>
                <a:ea typeface="Inter" pitchFamily="34" charset="-122"/>
                <a:cs typeface="Inter" pitchFamily="34" charset="-120"/>
              </a:rPr>
              <a:t> </a:t>
            </a:r>
            <a:r>
              <a:rPr lang="uk-UA" sz="1458" dirty="0">
                <a:solidFill>
                  <a:srgbClr val="272525"/>
                </a:solidFill>
                <a:latin typeface="Inter" pitchFamily="34" charset="0"/>
                <a:ea typeface="Inter" pitchFamily="34" charset="-122"/>
                <a:cs typeface="Inter" pitchFamily="34" charset="-120"/>
              </a:rPr>
              <a:t>тема</a:t>
            </a:r>
            <a:r>
              <a:rPr lang="en-US" sz="1458" dirty="0">
                <a:solidFill>
                  <a:srgbClr val="272525"/>
                </a:solidFill>
                <a:latin typeface="Inter" pitchFamily="34" charset="0"/>
                <a:ea typeface="Inter" pitchFamily="34" charset="-122"/>
                <a:cs typeface="Inter" pitchFamily="34" charset="-120"/>
              </a:rPr>
              <a:t> розкриває ключові аспекти формування Західноукраїнської Народної Республіки (ЗУНР), її державного устрою, судової системи та джерел права. Ми розглянемо хронологію подій, що призвели до створення ЗУНР, а також її боротьбу за незалежність.</a:t>
            </a:r>
            <a:endParaRPr lang="en-US" sz="1458" dirty="0"/>
          </a:p>
        </p:txBody>
      </p:sp>
      <p:sp>
        <p:nvSpPr>
          <p:cNvPr id="4" name="Shape 2"/>
          <p:cNvSpPr/>
          <p:nvPr/>
        </p:nvSpPr>
        <p:spPr>
          <a:xfrm>
            <a:off x="661492" y="4570016"/>
            <a:ext cx="302419" cy="302419"/>
          </a:xfrm>
          <a:prstGeom prst="roundRect">
            <a:avLst>
              <a:gd name="adj" fmla="val 25194296"/>
            </a:avLst>
          </a:prstGeom>
          <a:noFill/>
          <a:ln w="7620">
            <a:solidFill>
              <a:srgbClr val="FFFFFF"/>
            </a:solidFill>
            <a:prstDash val="solid"/>
          </a:ln>
        </p:spPr>
        <p:txBody>
          <a:bodyPr/>
          <a:lstStyle/>
          <a:p>
            <a:endParaRPr lang="uk-UA"/>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a:extLst>
              <a:ext uri="{FF2B5EF4-FFF2-40B4-BE49-F238E27FC236}">
                <a16:creationId xmlns:a16="http://schemas.microsoft.com/office/drawing/2014/main" id="{449C5488-07F1-448D-A00E-F6DBB15BA5A3}"/>
              </a:ext>
            </a:extLst>
          </p:cNvPr>
          <p:cNvPicPr>
            <a:picLocks noChangeAspect="1"/>
          </p:cNvPicPr>
          <p:nvPr/>
        </p:nvPicPr>
        <p:blipFill>
          <a:blip r:embed="rId3"/>
          <a:stretch>
            <a:fillRect/>
          </a:stretch>
        </p:blipFill>
        <p:spPr>
          <a:xfrm>
            <a:off x="1" y="-14243"/>
            <a:ext cx="12651694" cy="7142118"/>
          </a:xfrm>
          <a:prstGeom prst="rect">
            <a:avLst/>
          </a:prstGeom>
        </p:spPr>
      </p:pic>
      <p:sp>
        <p:nvSpPr>
          <p:cNvPr id="2" name="Text 0"/>
          <p:cNvSpPr/>
          <p:nvPr/>
        </p:nvSpPr>
        <p:spPr>
          <a:xfrm>
            <a:off x="661492" y="693837"/>
            <a:ext cx="9892804" cy="590649"/>
          </a:xfrm>
          <a:prstGeom prst="rect">
            <a:avLst/>
          </a:prstGeom>
          <a:noFill/>
          <a:ln/>
        </p:spPr>
        <p:txBody>
          <a:bodyPr wrap="none" lIns="0" tIns="0" rIns="0" bIns="0" rtlCol="0" anchor="t"/>
          <a:lstStyle/>
          <a:p>
            <a:pPr>
              <a:lnSpc>
                <a:spcPts val="4625"/>
              </a:lnSpc>
            </a:pPr>
            <a:r>
              <a:rPr lang="en-US" sz="3708" b="1" dirty="0">
                <a:solidFill>
                  <a:srgbClr val="000000"/>
                </a:solidFill>
                <a:latin typeface="Inter Bold" pitchFamily="34" charset="0"/>
                <a:ea typeface="Inter Bold" pitchFamily="34" charset="-122"/>
                <a:cs typeface="Inter Bold" pitchFamily="34" charset="-120"/>
              </a:rPr>
              <a:t>Хронологія Подій та Проголошення ЗУНР</a:t>
            </a:r>
            <a:endParaRPr lang="en-US" sz="3708" dirty="0"/>
          </a:p>
        </p:txBody>
      </p:sp>
      <p:sp>
        <p:nvSpPr>
          <p:cNvPr id="3" name="Shape 1"/>
          <p:cNvSpPr/>
          <p:nvPr/>
        </p:nvSpPr>
        <p:spPr>
          <a:xfrm>
            <a:off x="874118" y="1567954"/>
            <a:ext cx="25400" cy="4596110"/>
          </a:xfrm>
          <a:prstGeom prst="roundRect">
            <a:avLst>
              <a:gd name="adj" fmla="val 312558"/>
            </a:avLst>
          </a:prstGeom>
          <a:solidFill>
            <a:srgbClr val="C0C1D7"/>
          </a:solidFill>
          <a:ln/>
        </p:spPr>
        <p:txBody>
          <a:bodyPr/>
          <a:lstStyle/>
          <a:p>
            <a:endParaRPr lang="uk-UA"/>
          </a:p>
        </p:txBody>
      </p:sp>
      <p:sp>
        <p:nvSpPr>
          <p:cNvPr id="4" name="Shape 2"/>
          <p:cNvSpPr/>
          <p:nvPr/>
        </p:nvSpPr>
        <p:spPr>
          <a:xfrm>
            <a:off x="1061343" y="1767880"/>
            <a:ext cx="567035" cy="25400"/>
          </a:xfrm>
          <a:prstGeom prst="roundRect">
            <a:avLst>
              <a:gd name="adj" fmla="val 312558"/>
            </a:avLst>
          </a:prstGeom>
          <a:solidFill>
            <a:srgbClr val="C0C1D7"/>
          </a:solidFill>
          <a:ln/>
        </p:spPr>
        <p:txBody>
          <a:bodyPr/>
          <a:lstStyle/>
          <a:p>
            <a:endParaRPr lang="uk-UA"/>
          </a:p>
        </p:txBody>
      </p:sp>
      <p:sp>
        <p:nvSpPr>
          <p:cNvPr id="5" name="Shape 3"/>
          <p:cNvSpPr/>
          <p:nvPr/>
        </p:nvSpPr>
        <p:spPr>
          <a:xfrm>
            <a:off x="661492" y="1567954"/>
            <a:ext cx="425252" cy="425252"/>
          </a:xfrm>
          <a:prstGeom prst="roundRect">
            <a:avLst>
              <a:gd name="adj" fmla="val 18669"/>
            </a:avLst>
          </a:prstGeom>
          <a:solidFill>
            <a:srgbClr val="DADBF1"/>
          </a:solidFill>
          <a:ln w="7620">
            <a:solidFill>
              <a:srgbClr val="C0C1D7"/>
            </a:solidFill>
            <a:prstDash val="solid"/>
          </a:ln>
        </p:spPr>
        <p:txBody>
          <a:bodyPr/>
          <a:lstStyle/>
          <a:p>
            <a:endParaRPr lang="uk-UA"/>
          </a:p>
        </p:txBody>
      </p:sp>
      <p:pic>
        <p:nvPicPr>
          <p:cNvPr id="6" name="Image 0" descr="preencoded.png"/>
          <p:cNvPicPr>
            <a:picLocks noChangeAspect="1"/>
          </p:cNvPicPr>
          <p:nvPr/>
        </p:nvPicPr>
        <p:blipFill>
          <a:blip r:embed="rId4"/>
          <a:stretch>
            <a:fillRect/>
          </a:stretch>
        </p:blipFill>
        <p:spPr>
          <a:xfrm>
            <a:off x="732384" y="1603376"/>
            <a:ext cx="283468" cy="354409"/>
          </a:xfrm>
          <a:prstGeom prst="rect">
            <a:avLst/>
          </a:prstGeom>
        </p:spPr>
      </p:pic>
      <p:sp>
        <p:nvSpPr>
          <p:cNvPr id="7" name="Text 4"/>
          <p:cNvSpPr/>
          <p:nvPr/>
        </p:nvSpPr>
        <p:spPr>
          <a:xfrm>
            <a:off x="1819176" y="1632843"/>
            <a:ext cx="2362696" cy="295275"/>
          </a:xfrm>
          <a:prstGeom prst="rect">
            <a:avLst/>
          </a:prstGeom>
          <a:noFill/>
          <a:ln/>
        </p:spPr>
        <p:txBody>
          <a:bodyPr wrap="none" lIns="0" tIns="0" rIns="0" bIns="0" rtlCol="0" anchor="t"/>
          <a:lstStyle/>
          <a:p>
            <a:pPr>
              <a:lnSpc>
                <a:spcPts val="2292"/>
              </a:lnSpc>
            </a:pPr>
            <a:r>
              <a:rPr lang="en-US" sz="1833" b="1" dirty="0">
                <a:solidFill>
                  <a:srgbClr val="272525"/>
                </a:solidFill>
                <a:latin typeface="Inter Bold" pitchFamily="34" charset="0"/>
                <a:ea typeface="Inter Bold" pitchFamily="34" charset="-122"/>
                <a:cs typeface="Inter Bold" pitchFamily="34" charset="-120"/>
              </a:rPr>
              <a:t>Жовтень 1918 р.</a:t>
            </a:r>
            <a:endParaRPr lang="en-US" sz="1833" dirty="0"/>
          </a:p>
        </p:txBody>
      </p:sp>
      <p:sp>
        <p:nvSpPr>
          <p:cNvPr id="8" name="Text 5"/>
          <p:cNvSpPr/>
          <p:nvPr/>
        </p:nvSpPr>
        <p:spPr>
          <a:xfrm>
            <a:off x="1819176" y="2041525"/>
            <a:ext cx="9711333" cy="907257"/>
          </a:xfrm>
          <a:prstGeom prst="rect">
            <a:avLst/>
          </a:prstGeom>
          <a:noFill/>
          <a:ln/>
        </p:spPr>
        <p:txBody>
          <a:bodyPr wrap="square" lIns="0" tIns="0" rIns="0" bIns="0" rtlCol="0" anchor="t"/>
          <a:lstStyle/>
          <a:p>
            <a:pPr>
              <a:lnSpc>
                <a:spcPts val="2375"/>
              </a:lnSpc>
            </a:pPr>
            <a:r>
              <a:rPr lang="en-US" sz="1458" dirty="0">
                <a:solidFill>
                  <a:srgbClr val="272525"/>
                </a:solidFill>
                <a:latin typeface="Inter" pitchFamily="34" charset="0"/>
                <a:ea typeface="Inter" pitchFamily="34" charset="-122"/>
                <a:cs typeface="Inter" pitchFamily="34" charset="-120"/>
              </a:rPr>
              <a:t>Революції в Німеччині та Австро-Угорщині. Імператор Австро-Угорщини затверджує маніфест про федеративну державу. У Львові обрано Українську національну раду на чолі з Євгеном Петрушевичем, яка проголосила українську державу у складі Австро-Угорщини.</a:t>
            </a:r>
            <a:endParaRPr lang="en-US" sz="1458" dirty="0"/>
          </a:p>
        </p:txBody>
      </p:sp>
      <p:sp>
        <p:nvSpPr>
          <p:cNvPr id="9" name="Shape 6"/>
          <p:cNvSpPr/>
          <p:nvPr/>
        </p:nvSpPr>
        <p:spPr>
          <a:xfrm>
            <a:off x="1061343" y="3526731"/>
            <a:ext cx="567035" cy="25400"/>
          </a:xfrm>
          <a:prstGeom prst="roundRect">
            <a:avLst>
              <a:gd name="adj" fmla="val 312558"/>
            </a:avLst>
          </a:prstGeom>
          <a:solidFill>
            <a:srgbClr val="C0C1D7"/>
          </a:solidFill>
          <a:ln/>
        </p:spPr>
        <p:txBody>
          <a:bodyPr/>
          <a:lstStyle/>
          <a:p>
            <a:endParaRPr lang="uk-UA"/>
          </a:p>
        </p:txBody>
      </p:sp>
      <p:sp>
        <p:nvSpPr>
          <p:cNvPr id="10" name="Shape 7"/>
          <p:cNvSpPr/>
          <p:nvPr/>
        </p:nvSpPr>
        <p:spPr>
          <a:xfrm>
            <a:off x="661492" y="3326805"/>
            <a:ext cx="425252" cy="425252"/>
          </a:xfrm>
          <a:prstGeom prst="roundRect">
            <a:avLst>
              <a:gd name="adj" fmla="val 18669"/>
            </a:avLst>
          </a:prstGeom>
          <a:solidFill>
            <a:srgbClr val="DADBF1"/>
          </a:solidFill>
          <a:ln w="7620">
            <a:solidFill>
              <a:srgbClr val="C0C1D7"/>
            </a:solidFill>
            <a:prstDash val="solid"/>
          </a:ln>
        </p:spPr>
        <p:txBody>
          <a:bodyPr/>
          <a:lstStyle/>
          <a:p>
            <a:endParaRPr lang="uk-UA"/>
          </a:p>
        </p:txBody>
      </p:sp>
      <p:pic>
        <p:nvPicPr>
          <p:cNvPr id="11" name="Image 1" descr="preencoded.png"/>
          <p:cNvPicPr>
            <a:picLocks noChangeAspect="1"/>
          </p:cNvPicPr>
          <p:nvPr/>
        </p:nvPicPr>
        <p:blipFill>
          <a:blip r:embed="rId5"/>
          <a:stretch>
            <a:fillRect/>
          </a:stretch>
        </p:blipFill>
        <p:spPr>
          <a:xfrm>
            <a:off x="732384" y="3362226"/>
            <a:ext cx="283468" cy="354409"/>
          </a:xfrm>
          <a:prstGeom prst="rect">
            <a:avLst/>
          </a:prstGeom>
        </p:spPr>
      </p:pic>
      <p:sp>
        <p:nvSpPr>
          <p:cNvPr id="12" name="Text 8"/>
          <p:cNvSpPr/>
          <p:nvPr/>
        </p:nvSpPr>
        <p:spPr>
          <a:xfrm>
            <a:off x="1819176" y="3391694"/>
            <a:ext cx="2362696" cy="295275"/>
          </a:xfrm>
          <a:prstGeom prst="rect">
            <a:avLst/>
          </a:prstGeom>
          <a:noFill/>
          <a:ln/>
        </p:spPr>
        <p:txBody>
          <a:bodyPr wrap="none" lIns="0" tIns="0" rIns="0" bIns="0" rtlCol="0" anchor="t"/>
          <a:lstStyle/>
          <a:p>
            <a:pPr>
              <a:lnSpc>
                <a:spcPts val="2292"/>
              </a:lnSpc>
            </a:pPr>
            <a:r>
              <a:rPr lang="en-US" sz="1833" b="1" dirty="0">
                <a:solidFill>
                  <a:srgbClr val="272525"/>
                </a:solidFill>
                <a:latin typeface="Inter Bold" pitchFamily="34" charset="0"/>
                <a:ea typeface="Inter Bold" pitchFamily="34" charset="-122"/>
                <a:cs typeface="Inter Bold" pitchFamily="34" charset="-120"/>
              </a:rPr>
              <a:t>1 Листопада 1918 р.</a:t>
            </a:r>
            <a:endParaRPr lang="en-US" sz="1833" dirty="0"/>
          </a:p>
        </p:txBody>
      </p:sp>
      <p:sp>
        <p:nvSpPr>
          <p:cNvPr id="13" name="Text 9"/>
          <p:cNvSpPr/>
          <p:nvPr/>
        </p:nvSpPr>
        <p:spPr>
          <a:xfrm>
            <a:off x="1819176" y="3800376"/>
            <a:ext cx="9711333" cy="907257"/>
          </a:xfrm>
          <a:prstGeom prst="rect">
            <a:avLst/>
          </a:prstGeom>
          <a:noFill/>
          <a:ln/>
        </p:spPr>
        <p:txBody>
          <a:bodyPr wrap="square" lIns="0" tIns="0" rIns="0" bIns="0" rtlCol="0" anchor="t"/>
          <a:lstStyle/>
          <a:p>
            <a:pPr>
              <a:lnSpc>
                <a:spcPts val="2375"/>
              </a:lnSpc>
            </a:pPr>
            <a:r>
              <a:rPr lang="en-US" sz="1458" dirty="0">
                <a:solidFill>
                  <a:srgbClr val="272525"/>
                </a:solidFill>
                <a:latin typeface="Inter" pitchFamily="34" charset="0"/>
                <a:ea typeface="Inter" pitchFamily="34" charset="-122"/>
                <a:cs typeface="Inter" pitchFamily="34" charset="-120"/>
              </a:rPr>
              <a:t>Українські офіцери на чолі з сотником Дмитром Вітовським захопили владу у Львові. Українська національна рада проголосила створення Української держави. Розпочалися воєнні дії з польськими збройними силами.</a:t>
            </a:r>
            <a:endParaRPr lang="en-US" sz="1458" dirty="0"/>
          </a:p>
        </p:txBody>
      </p:sp>
      <p:sp>
        <p:nvSpPr>
          <p:cNvPr id="14" name="Shape 10"/>
          <p:cNvSpPr/>
          <p:nvPr/>
        </p:nvSpPr>
        <p:spPr>
          <a:xfrm>
            <a:off x="1061343" y="5285582"/>
            <a:ext cx="567035" cy="25400"/>
          </a:xfrm>
          <a:prstGeom prst="roundRect">
            <a:avLst>
              <a:gd name="adj" fmla="val 312558"/>
            </a:avLst>
          </a:prstGeom>
          <a:solidFill>
            <a:srgbClr val="C0C1D7"/>
          </a:solidFill>
          <a:ln/>
        </p:spPr>
        <p:txBody>
          <a:bodyPr/>
          <a:lstStyle/>
          <a:p>
            <a:endParaRPr lang="uk-UA"/>
          </a:p>
        </p:txBody>
      </p:sp>
      <p:sp>
        <p:nvSpPr>
          <p:cNvPr id="15" name="Shape 11"/>
          <p:cNvSpPr/>
          <p:nvPr/>
        </p:nvSpPr>
        <p:spPr>
          <a:xfrm>
            <a:off x="661492" y="5085656"/>
            <a:ext cx="425252" cy="425252"/>
          </a:xfrm>
          <a:prstGeom prst="roundRect">
            <a:avLst>
              <a:gd name="adj" fmla="val 18669"/>
            </a:avLst>
          </a:prstGeom>
          <a:solidFill>
            <a:srgbClr val="DADBF1"/>
          </a:solidFill>
          <a:ln w="7620">
            <a:solidFill>
              <a:srgbClr val="C0C1D7"/>
            </a:solidFill>
            <a:prstDash val="solid"/>
          </a:ln>
        </p:spPr>
        <p:txBody>
          <a:bodyPr/>
          <a:lstStyle/>
          <a:p>
            <a:endParaRPr lang="uk-UA"/>
          </a:p>
        </p:txBody>
      </p:sp>
      <p:pic>
        <p:nvPicPr>
          <p:cNvPr id="16" name="Image 2" descr="preencoded.png"/>
          <p:cNvPicPr>
            <a:picLocks noChangeAspect="1"/>
          </p:cNvPicPr>
          <p:nvPr/>
        </p:nvPicPr>
        <p:blipFill>
          <a:blip r:embed="rId6"/>
          <a:stretch>
            <a:fillRect/>
          </a:stretch>
        </p:blipFill>
        <p:spPr>
          <a:xfrm>
            <a:off x="732384" y="5121077"/>
            <a:ext cx="283468" cy="354409"/>
          </a:xfrm>
          <a:prstGeom prst="rect">
            <a:avLst/>
          </a:prstGeom>
        </p:spPr>
      </p:pic>
      <p:sp>
        <p:nvSpPr>
          <p:cNvPr id="17" name="Text 12"/>
          <p:cNvSpPr/>
          <p:nvPr/>
        </p:nvSpPr>
        <p:spPr>
          <a:xfrm>
            <a:off x="1819176" y="5150544"/>
            <a:ext cx="2362696" cy="295275"/>
          </a:xfrm>
          <a:prstGeom prst="rect">
            <a:avLst/>
          </a:prstGeom>
          <a:noFill/>
          <a:ln/>
        </p:spPr>
        <p:txBody>
          <a:bodyPr wrap="none" lIns="0" tIns="0" rIns="0" bIns="0" rtlCol="0" anchor="t"/>
          <a:lstStyle/>
          <a:p>
            <a:pPr>
              <a:lnSpc>
                <a:spcPts val="2292"/>
              </a:lnSpc>
            </a:pPr>
            <a:r>
              <a:rPr lang="en-US" sz="1833" b="1" dirty="0">
                <a:solidFill>
                  <a:srgbClr val="272525"/>
                </a:solidFill>
                <a:latin typeface="Inter Bold" pitchFamily="34" charset="0"/>
                <a:ea typeface="Inter Bold" pitchFamily="34" charset="-122"/>
                <a:cs typeface="Inter Bold" pitchFamily="34" charset="-120"/>
              </a:rPr>
              <a:t>9 Листопада 1918 р.</a:t>
            </a:r>
            <a:endParaRPr lang="en-US" sz="1833" dirty="0"/>
          </a:p>
        </p:txBody>
      </p:sp>
      <p:sp>
        <p:nvSpPr>
          <p:cNvPr id="18" name="Text 13"/>
          <p:cNvSpPr/>
          <p:nvPr/>
        </p:nvSpPr>
        <p:spPr>
          <a:xfrm>
            <a:off x="1819176" y="5559227"/>
            <a:ext cx="9711333" cy="604838"/>
          </a:xfrm>
          <a:prstGeom prst="rect">
            <a:avLst/>
          </a:prstGeom>
          <a:noFill/>
          <a:ln/>
        </p:spPr>
        <p:txBody>
          <a:bodyPr wrap="square" lIns="0" tIns="0" rIns="0" bIns="0" rtlCol="0" anchor="t"/>
          <a:lstStyle/>
          <a:p>
            <a:pPr>
              <a:lnSpc>
                <a:spcPts val="2375"/>
              </a:lnSpc>
            </a:pPr>
            <a:r>
              <a:rPr lang="en-US" sz="1458" dirty="0">
                <a:solidFill>
                  <a:srgbClr val="272525"/>
                </a:solidFill>
                <a:latin typeface="Inter" pitchFamily="34" charset="0"/>
                <a:ea typeface="Inter" pitchFamily="34" charset="-122"/>
                <a:cs typeface="Inter" pitchFamily="34" charset="-120"/>
              </a:rPr>
              <a:t>Українська національна рада проголосила створення Західноукраїнської Народної Республіки (ЗУНР), до складу якої увійшли Східна Галичина, Північна Буковина та українські повіти Закарпаття.</a:t>
            </a:r>
            <a:endParaRPr lang="en-US" sz="1458"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a:extLst>
              <a:ext uri="{FF2B5EF4-FFF2-40B4-BE49-F238E27FC236}">
                <a16:creationId xmlns:a16="http://schemas.microsoft.com/office/drawing/2014/main" id="{FE716900-AFFC-4590-90B1-DA4CA427B2F9}"/>
              </a:ext>
            </a:extLst>
          </p:cNvPr>
          <p:cNvPicPr>
            <a:picLocks noChangeAspect="1"/>
          </p:cNvPicPr>
          <p:nvPr/>
        </p:nvPicPr>
        <p:blipFill>
          <a:blip r:embed="rId3"/>
          <a:stretch>
            <a:fillRect/>
          </a:stretch>
        </p:blipFill>
        <p:spPr>
          <a:xfrm>
            <a:off x="1" y="-14243"/>
            <a:ext cx="12651694" cy="7142118"/>
          </a:xfrm>
          <a:prstGeom prst="rect">
            <a:avLst/>
          </a:prstGeom>
        </p:spPr>
      </p:pic>
      <p:sp>
        <p:nvSpPr>
          <p:cNvPr id="2" name="Text 0"/>
          <p:cNvSpPr/>
          <p:nvPr/>
        </p:nvSpPr>
        <p:spPr>
          <a:xfrm>
            <a:off x="661492" y="545704"/>
            <a:ext cx="10869018" cy="1004094"/>
          </a:xfrm>
          <a:prstGeom prst="rect">
            <a:avLst/>
          </a:prstGeom>
          <a:noFill/>
          <a:ln/>
        </p:spPr>
        <p:txBody>
          <a:bodyPr wrap="square" lIns="0" tIns="0" rIns="0" bIns="0" rtlCol="0" anchor="t"/>
          <a:lstStyle/>
          <a:p>
            <a:pPr>
              <a:lnSpc>
                <a:spcPts val="3917"/>
              </a:lnSpc>
            </a:pPr>
            <a:r>
              <a:rPr lang="en-US" sz="3125" b="1" dirty="0">
                <a:solidFill>
                  <a:srgbClr val="000000"/>
                </a:solidFill>
                <a:latin typeface="Inter Bold" pitchFamily="34" charset="0"/>
                <a:ea typeface="Inter Bold" pitchFamily="34" charset="-122"/>
                <a:cs typeface="Inter Bold" pitchFamily="34" charset="-120"/>
              </a:rPr>
              <a:t>Західноукраїнська Народна Республіка: Характеристики</a:t>
            </a:r>
            <a:endParaRPr lang="en-US" sz="3125" dirty="0"/>
          </a:p>
        </p:txBody>
      </p:sp>
      <p:sp>
        <p:nvSpPr>
          <p:cNvPr id="3" name="Text 1"/>
          <p:cNvSpPr/>
          <p:nvPr/>
        </p:nvSpPr>
        <p:spPr>
          <a:xfrm>
            <a:off x="661492" y="1871068"/>
            <a:ext cx="5313958" cy="530126"/>
          </a:xfrm>
          <a:prstGeom prst="rect">
            <a:avLst/>
          </a:prstGeom>
          <a:noFill/>
          <a:ln/>
        </p:spPr>
        <p:txBody>
          <a:bodyPr wrap="none" lIns="0" tIns="0" rIns="0" bIns="0" rtlCol="0" anchor="t"/>
          <a:lstStyle/>
          <a:p>
            <a:pPr algn="ctr">
              <a:lnSpc>
                <a:spcPts val="4167"/>
              </a:lnSpc>
            </a:pPr>
            <a:r>
              <a:rPr lang="en-US" sz="4167" b="1" dirty="0">
                <a:solidFill>
                  <a:srgbClr val="272525"/>
                </a:solidFill>
                <a:latin typeface="Inter Bold" pitchFamily="34" charset="0"/>
                <a:ea typeface="Inter Bold" pitchFamily="34" charset="-122"/>
                <a:cs typeface="Inter Bold" pitchFamily="34" charset="-120"/>
              </a:rPr>
              <a:t>70 тис.</a:t>
            </a:r>
            <a:endParaRPr lang="en-US" sz="4167" dirty="0"/>
          </a:p>
        </p:txBody>
      </p:sp>
      <p:sp>
        <p:nvSpPr>
          <p:cNvPr id="4" name="Text 2"/>
          <p:cNvSpPr/>
          <p:nvPr/>
        </p:nvSpPr>
        <p:spPr>
          <a:xfrm>
            <a:off x="2314277" y="2601913"/>
            <a:ext cx="2008287" cy="251023"/>
          </a:xfrm>
          <a:prstGeom prst="rect">
            <a:avLst/>
          </a:prstGeom>
          <a:noFill/>
          <a:ln/>
        </p:spPr>
        <p:txBody>
          <a:bodyPr wrap="none" lIns="0" tIns="0" rIns="0" bIns="0" rtlCol="0" anchor="t"/>
          <a:lstStyle/>
          <a:p>
            <a:pPr algn="ctr">
              <a:lnSpc>
                <a:spcPts val="1958"/>
              </a:lnSpc>
            </a:pPr>
            <a:r>
              <a:rPr lang="en-US" sz="1542" b="1" dirty="0">
                <a:solidFill>
                  <a:srgbClr val="272525"/>
                </a:solidFill>
                <a:latin typeface="Inter Bold" pitchFamily="34" charset="0"/>
                <a:ea typeface="Inter Bold" pitchFamily="34" charset="-122"/>
                <a:cs typeface="Inter Bold" pitchFamily="34" charset="-120"/>
              </a:rPr>
              <a:t>Площа (кв. км)</a:t>
            </a:r>
            <a:endParaRPr lang="en-US" sz="1542" dirty="0"/>
          </a:p>
        </p:txBody>
      </p:sp>
      <p:sp>
        <p:nvSpPr>
          <p:cNvPr id="5" name="Text 3"/>
          <p:cNvSpPr/>
          <p:nvPr/>
        </p:nvSpPr>
        <p:spPr>
          <a:xfrm>
            <a:off x="661492" y="2949277"/>
            <a:ext cx="5313958" cy="256977"/>
          </a:xfrm>
          <a:prstGeom prst="rect">
            <a:avLst/>
          </a:prstGeom>
          <a:noFill/>
          <a:ln/>
        </p:spPr>
        <p:txBody>
          <a:bodyPr wrap="none" lIns="0" tIns="0" rIns="0" bIns="0" rtlCol="0" anchor="t"/>
          <a:lstStyle/>
          <a:p>
            <a:pPr algn="ctr">
              <a:lnSpc>
                <a:spcPts val="2000"/>
              </a:lnSpc>
            </a:pPr>
            <a:r>
              <a:rPr lang="en-US" sz="1250" dirty="0">
                <a:solidFill>
                  <a:srgbClr val="272525"/>
                </a:solidFill>
                <a:latin typeface="Inter" pitchFamily="34" charset="0"/>
                <a:ea typeface="Inter" pitchFamily="34" charset="-122"/>
                <a:cs typeface="Inter" pitchFamily="34" charset="-120"/>
              </a:rPr>
              <a:t>Територія новоствореної держави.</a:t>
            </a:r>
            <a:endParaRPr lang="en-US" sz="1250" dirty="0"/>
          </a:p>
        </p:txBody>
      </p:sp>
      <p:sp>
        <p:nvSpPr>
          <p:cNvPr id="6" name="Text 4"/>
          <p:cNvSpPr/>
          <p:nvPr/>
        </p:nvSpPr>
        <p:spPr>
          <a:xfrm>
            <a:off x="6216452" y="1871068"/>
            <a:ext cx="5314057" cy="530126"/>
          </a:xfrm>
          <a:prstGeom prst="rect">
            <a:avLst/>
          </a:prstGeom>
          <a:noFill/>
          <a:ln/>
        </p:spPr>
        <p:txBody>
          <a:bodyPr wrap="none" lIns="0" tIns="0" rIns="0" bIns="0" rtlCol="0" anchor="t"/>
          <a:lstStyle/>
          <a:p>
            <a:pPr algn="ctr">
              <a:lnSpc>
                <a:spcPts val="4167"/>
              </a:lnSpc>
            </a:pPr>
            <a:r>
              <a:rPr lang="en-US" sz="4167" b="1" dirty="0">
                <a:solidFill>
                  <a:srgbClr val="272525"/>
                </a:solidFill>
                <a:latin typeface="Inter Bold" pitchFamily="34" charset="0"/>
                <a:ea typeface="Inter Bold" pitchFamily="34" charset="-122"/>
                <a:cs typeface="Inter Bold" pitchFamily="34" charset="-120"/>
              </a:rPr>
              <a:t>6.2 млн</a:t>
            </a:r>
            <a:endParaRPr lang="en-US" sz="4167" dirty="0"/>
          </a:p>
        </p:txBody>
      </p:sp>
      <p:sp>
        <p:nvSpPr>
          <p:cNvPr id="7" name="Text 5"/>
          <p:cNvSpPr/>
          <p:nvPr/>
        </p:nvSpPr>
        <p:spPr>
          <a:xfrm>
            <a:off x="7869337" y="2601913"/>
            <a:ext cx="2008287" cy="251023"/>
          </a:xfrm>
          <a:prstGeom prst="rect">
            <a:avLst/>
          </a:prstGeom>
          <a:noFill/>
          <a:ln/>
        </p:spPr>
        <p:txBody>
          <a:bodyPr wrap="none" lIns="0" tIns="0" rIns="0" bIns="0" rtlCol="0" anchor="t"/>
          <a:lstStyle/>
          <a:p>
            <a:pPr algn="ctr">
              <a:lnSpc>
                <a:spcPts val="1958"/>
              </a:lnSpc>
            </a:pPr>
            <a:r>
              <a:rPr lang="en-US" sz="1542" b="1" dirty="0">
                <a:solidFill>
                  <a:srgbClr val="272525"/>
                </a:solidFill>
                <a:latin typeface="Inter Bold" pitchFamily="34" charset="0"/>
                <a:ea typeface="Inter Bold" pitchFamily="34" charset="-122"/>
                <a:cs typeface="Inter Bold" pitchFamily="34" charset="-120"/>
              </a:rPr>
              <a:t>Населення</a:t>
            </a:r>
            <a:endParaRPr lang="en-US" sz="1542" dirty="0"/>
          </a:p>
        </p:txBody>
      </p:sp>
      <p:sp>
        <p:nvSpPr>
          <p:cNvPr id="8" name="Text 6"/>
          <p:cNvSpPr/>
          <p:nvPr/>
        </p:nvSpPr>
        <p:spPr>
          <a:xfrm>
            <a:off x="6216452" y="2949278"/>
            <a:ext cx="5314057" cy="513953"/>
          </a:xfrm>
          <a:prstGeom prst="rect">
            <a:avLst/>
          </a:prstGeom>
          <a:noFill/>
          <a:ln/>
        </p:spPr>
        <p:txBody>
          <a:bodyPr wrap="square" lIns="0" tIns="0" rIns="0" bIns="0" rtlCol="0" anchor="t"/>
          <a:lstStyle/>
          <a:p>
            <a:pPr algn="ctr">
              <a:lnSpc>
                <a:spcPts val="2000"/>
              </a:lnSpc>
            </a:pPr>
            <a:r>
              <a:rPr lang="en-US" sz="1250" dirty="0">
                <a:solidFill>
                  <a:srgbClr val="272525"/>
                </a:solidFill>
                <a:latin typeface="Inter" pitchFamily="34" charset="0"/>
                <a:ea typeface="Inter" pitchFamily="34" charset="-122"/>
                <a:cs typeface="Inter" pitchFamily="34" charset="-120"/>
              </a:rPr>
              <a:t>ЗУНР перевищувала Швецію, Норвегію, Данію, Голландію за кількістю населення.</a:t>
            </a:r>
            <a:endParaRPr lang="en-US" sz="1250" dirty="0"/>
          </a:p>
        </p:txBody>
      </p:sp>
      <p:sp>
        <p:nvSpPr>
          <p:cNvPr id="9" name="Text 7"/>
          <p:cNvSpPr/>
          <p:nvPr/>
        </p:nvSpPr>
        <p:spPr>
          <a:xfrm>
            <a:off x="661492" y="4025504"/>
            <a:ext cx="5313958" cy="530126"/>
          </a:xfrm>
          <a:prstGeom prst="rect">
            <a:avLst/>
          </a:prstGeom>
          <a:noFill/>
          <a:ln/>
        </p:spPr>
        <p:txBody>
          <a:bodyPr wrap="none" lIns="0" tIns="0" rIns="0" bIns="0" rtlCol="0" anchor="t"/>
          <a:lstStyle/>
          <a:p>
            <a:pPr algn="ctr">
              <a:lnSpc>
                <a:spcPts val="4167"/>
              </a:lnSpc>
            </a:pPr>
            <a:r>
              <a:rPr lang="en-US" sz="4167" b="1" dirty="0">
                <a:solidFill>
                  <a:srgbClr val="272525"/>
                </a:solidFill>
                <a:latin typeface="Inter Bold" pitchFamily="34" charset="0"/>
                <a:ea typeface="Inter Bold" pitchFamily="34" charset="-122"/>
                <a:cs typeface="Inter Bold" pitchFamily="34" charset="-120"/>
              </a:rPr>
              <a:t>71%</a:t>
            </a:r>
            <a:endParaRPr lang="en-US" sz="4167" dirty="0"/>
          </a:p>
        </p:txBody>
      </p:sp>
      <p:sp>
        <p:nvSpPr>
          <p:cNvPr id="10" name="Text 8"/>
          <p:cNvSpPr/>
          <p:nvPr/>
        </p:nvSpPr>
        <p:spPr>
          <a:xfrm>
            <a:off x="2314277" y="4756349"/>
            <a:ext cx="2008287" cy="251023"/>
          </a:xfrm>
          <a:prstGeom prst="rect">
            <a:avLst/>
          </a:prstGeom>
          <a:noFill/>
          <a:ln/>
        </p:spPr>
        <p:txBody>
          <a:bodyPr wrap="none" lIns="0" tIns="0" rIns="0" bIns="0" rtlCol="0" anchor="t"/>
          <a:lstStyle/>
          <a:p>
            <a:pPr algn="ctr">
              <a:lnSpc>
                <a:spcPts val="1958"/>
              </a:lnSpc>
            </a:pPr>
            <a:r>
              <a:rPr lang="en-US" sz="1542" b="1" dirty="0">
                <a:solidFill>
                  <a:srgbClr val="272525"/>
                </a:solidFill>
                <a:latin typeface="Inter Bold" pitchFamily="34" charset="0"/>
                <a:ea typeface="Inter Bold" pitchFamily="34" charset="-122"/>
                <a:cs typeface="Inter Bold" pitchFamily="34" charset="-120"/>
              </a:rPr>
              <a:t>Українці</a:t>
            </a:r>
            <a:endParaRPr lang="en-US" sz="1542" dirty="0"/>
          </a:p>
        </p:txBody>
      </p:sp>
      <p:sp>
        <p:nvSpPr>
          <p:cNvPr id="11" name="Text 9"/>
          <p:cNvSpPr/>
          <p:nvPr/>
        </p:nvSpPr>
        <p:spPr>
          <a:xfrm>
            <a:off x="661492" y="5103713"/>
            <a:ext cx="5313958" cy="256977"/>
          </a:xfrm>
          <a:prstGeom prst="rect">
            <a:avLst/>
          </a:prstGeom>
          <a:noFill/>
          <a:ln/>
        </p:spPr>
        <p:txBody>
          <a:bodyPr wrap="none" lIns="0" tIns="0" rIns="0" bIns="0" rtlCol="0" anchor="t"/>
          <a:lstStyle/>
          <a:p>
            <a:pPr algn="ctr">
              <a:lnSpc>
                <a:spcPts val="2000"/>
              </a:lnSpc>
            </a:pPr>
            <a:r>
              <a:rPr lang="en-US" sz="1250" dirty="0">
                <a:solidFill>
                  <a:srgbClr val="272525"/>
                </a:solidFill>
                <a:latin typeface="Inter" pitchFamily="34" charset="0"/>
                <a:ea typeface="Inter" pitchFamily="34" charset="-122"/>
                <a:cs typeface="Inter" pitchFamily="34" charset="-120"/>
              </a:rPr>
              <a:t>Становили більшість населення ЗУНР.</a:t>
            </a:r>
            <a:endParaRPr lang="en-US" sz="1250" dirty="0"/>
          </a:p>
        </p:txBody>
      </p:sp>
      <p:sp>
        <p:nvSpPr>
          <p:cNvPr id="12" name="Text 10"/>
          <p:cNvSpPr/>
          <p:nvPr/>
        </p:nvSpPr>
        <p:spPr>
          <a:xfrm>
            <a:off x="6216452" y="4025504"/>
            <a:ext cx="5314057" cy="530126"/>
          </a:xfrm>
          <a:prstGeom prst="rect">
            <a:avLst/>
          </a:prstGeom>
          <a:noFill/>
          <a:ln/>
        </p:spPr>
        <p:txBody>
          <a:bodyPr wrap="none" lIns="0" tIns="0" rIns="0" bIns="0" rtlCol="0" anchor="t"/>
          <a:lstStyle/>
          <a:p>
            <a:pPr algn="ctr">
              <a:lnSpc>
                <a:spcPts val="4167"/>
              </a:lnSpc>
            </a:pPr>
            <a:r>
              <a:rPr lang="en-US" sz="4167" b="1" dirty="0">
                <a:solidFill>
                  <a:srgbClr val="272525"/>
                </a:solidFill>
                <a:latin typeface="Inter Bold" pitchFamily="34" charset="0"/>
                <a:ea typeface="Inter Bold" pitchFamily="34" charset="-122"/>
                <a:cs typeface="Inter Bold" pitchFamily="34" charset="-120"/>
              </a:rPr>
              <a:t>14%</a:t>
            </a:r>
            <a:endParaRPr lang="en-US" sz="4167" dirty="0"/>
          </a:p>
        </p:txBody>
      </p:sp>
      <p:sp>
        <p:nvSpPr>
          <p:cNvPr id="13" name="Text 11"/>
          <p:cNvSpPr/>
          <p:nvPr/>
        </p:nvSpPr>
        <p:spPr>
          <a:xfrm>
            <a:off x="7869337" y="4756349"/>
            <a:ext cx="2008287" cy="251023"/>
          </a:xfrm>
          <a:prstGeom prst="rect">
            <a:avLst/>
          </a:prstGeom>
          <a:noFill/>
          <a:ln/>
        </p:spPr>
        <p:txBody>
          <a:bodyPr wrap="none" lIns="0" tIns="0" rIns="0" bIns="0" rtlCol="0" anchor="t"/>
          <a:lstStyle/>
          <a:p>
            <a:pPr algn="ctr">
              <a:lnSpc>
                <a:spcPts val="1958"/>
              </a:lnSpc>
            </a:pPr>
            <a:r>
              <a:rPr lang="en-US" sz="1542" b="1" dirty="0">
                <a:solidFill>
                  <a:srgbClr val="272525"/>
                </a:solidFill>
                <a:latin typeface="Inter Bold" pitchFamily="34" charset="0"/>
                <a:ea typeface="Inter Bold" pitchFamily="34" charset="-122"/>
                <a:cs typeface="Inter Bold" pitchFamily="34" charset="-120"/>
              </a:rPr>
              <a:t>Поляки</a:t>
            </a:r>
            <a:endParaRPr lang="en-US" sz="1542" dirty="0"/>
          </a:p>
        </p:txBody>
      </p:sp>
      <p:sp>
        <p:nvSpPr>
          <p:cNvPr id="14" name="Text 12"/>
          <p:cNvSpPr/>
          <p:nvPr/>
        </p:nvSpPr>
        <p:spPr>
          <a:xfrm>
            <a:off x="6216452" y="5103713"/>
            <a:ext cx="5314057" cy="256977"/>
          </a:xfrm>
          <a:prstGeom prst="rect">
            <a:avLst/>
          </a:prstGeom>
          <a:noFill/>
          <a:ln/>
        </p:spPr>
        <p:txBody>
          <a:bodyPr wrap="none" lIns="0" tIns="0" rIns="0" bIns="0" rtlCol="0" anchor="t"/>
          <a:lstStyle/>
          <a:p>
            <a:pPr algn="ctr">
              <a:lnSpc>
                <a:spcPts val="2000"/>
              </a:lnSpc>
            </a:pPr>
            <a:r>
              <a:rPr lang="en-US" sz="1250" dirty="0">
                <a:solidFill>
                  <a:srgbClr val="272525"/>
                </a:solidFill>
                <a:latin typeface="Inter" pitchFamily="34" charset="0"/>
                <a:ea typeface="Inter" pitchFamily="34" charset="-122"/>
                <a:cs typeface="Inter" pitchFamily="34" charset="-120"/>
              </a:rPr>
              <a:t>Значна національна меншина.</a:t>
            </a:r>
            <a:endParaRPr lang="en-US" sz="1250" dirty="0"/>
          </a:p>
        </p:txBody>
      </p:sp>
      <p:sp>
        <p:nvSpPr>
          <p:cNvPr id="15" name="Text 13"/>
          <p:cNvSpPr/>
          <p:nvPr/>
        </p:nvSpPr>
        <p:spPr>
          <a:xfrm>
            <a:off x="661492" y="5541368"/>
            <a:ext cx="10869018" cy="770930"/>
          </a:xfrm>
          <a:prstGeom prst="rect">
            <a:avLst/>
          </a:prstGeom>
          <a:noFill/>
          <a:ln/>
        </p:spPr>
        <p:txBody>
          <a:bodyPr wrap="square" lIns="0" tIns="0" rIns="0" bIns="0" rtlCol="0" anchor="t"/>
          <a:lstStyle/>
          <a:p>
            <a:pPr>
              <a:lnSpc>
                <a:spcPts val="2000"/>
              </a:lnSpc>
            </a:pPr>
            <a:r>
              <a:rPr lang="en-US" sz="1250" dirty="0">
                <a:solidFill>
                  <a:srgbClr val="272525"/>
                </a:solidFill>
                <a:latin typeface="Inter" pitchFamily="34" charset="0"/>
                <a:ea typeface="Inter" pitchFamily="34" charset="-122"/>
                <a:cs typeface="Inter" pitchFamily="34" charset="-120"/>
              </a:rPr>
              <a:t>ЗУНР була значною державою з великим населенням, більшість якого становили українці. Боротьба з поляками тривала, але підтримка Антанти фатально вплинула на перебіг подій. 14 березня 1923 р. Рада амбасадорів передала українську частину Галичини під владу Польщі на правах автономії.</a:t>
            </a:r>
            <a:endParaRPr lang="en-US" sz="125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a:extLst>
              <a:ext uri="{FF2B5EF4-FFF2-40B4-BE49-F238E27FC236}">
                <a16:creationId xmlns:a16="http://schemas.microsoft.com/office/drawing/2014/main" id="{8C9DF787-DBF5-4836-8CA7-07E38B8F87E2}"/>
              </a:ext>
            </a:extLst>
          </p:cNvPr>
          <p:cNvPicPr>
            <a:picLocks noChangeAspect="1"/>
          </p:cNvPicPr>
          <p:nvPr/>
        </p:nvPicPr>
        <p:blipFill>
          <a:blip r:embed="rId3"/>
          <a:stretch>
            <a:fillRect/>
          </a:stretch>
        </p:blipFill>
        <p:spPr>
          <a:xfrm>
            <a:off x="1" y="-14243"/>
            <a:ext cx="12651694" cy="7142118"/>
          </a:xfrm>
          <a:prstGeom prst="rect">
            <a:avLst/>
          </a:prstGeom>
        </p:spPr>
      </p:pic>
      <p:sp>
        <p:nvSpPr>
          <p:cNvPr id="2" name="Text 0"/>
          <p:cNvSpPr/>
          <p:nvPr/>
        </p:nvSpPr>
        <p:spPr>
          <a:xfrm>
            <a:off x="661492" y="1464668"/>
            <a:ext cx="5850930" cy="590649"/>
          </a:xfrm>
          <a:prstGeom prst="rect">
            <a:avLst/>
          </a:prstGeom>
          <a:noFill/>
          <a:ln/>
        </p:spPr>
        <p:txBody>
          <a:bodyPr wrap="none" lIns="0" tIns="0" rIns="0" bIns="0" rtlCol="0" anchor="t"/>
          <a:lstStyle/>
          <a:p>
            <a:pPr>
              <a:lnSpc>
                <a:spcPts val="4625"/>
              </a:lnSpc>
            </a:pPr>
            <a:r>
              <a:rPr lang="en-US" sz="3708" b="1" dirty="0">
                <a:solidFill>
                  <a:srgbClr val="000000"/>
                </a:solidFill>
                <a:latin typeface="Inter Bold" pitchFamily="34" charset="0"/>
                <a:ea typeface="Inter Bold" pitchFamily="34" charset="-122"/>
                <a:cs typeface="Inter Bold" pitchFamily="34" charset="-120"/>
              </a:rPr>
              <a:t>Державний Устрій ЗУНР</a:t>
            </a:r>
            <a:endParaRPr lang="en-US" sz="3708" dirty="0"/>
          </a:p>
        </p:txBody>
      </p:sp>
      <p:sp>
        <p:nvSpPr>
          <p:cNvPr id="3" name="Text 1"/>
          <p:cNvSpPr/>
          <p:nvPr/>
        </p:nvSpPr>
        <p:spPr>
          <a:xfrm>
            <a:off x="661492" y="2527796"/>
            <a:ext cx="3087588" cy="295275"/>
          </a:xfrm>
          <a:prstGeom prst="rect">
            <a:avLst/>
          </a:prstGeom>
          <a:noFill/>
          <a:ln/>
        </p:spPr>
        <p:txBody>
          <a:bodyPr wrap="none" lIns="0" tIns="0" rIns="0" bIns="0" rtlCol="0" anchor="t"/>
          <a:lstStyle/>
          <a:p>
            <a:pPr>
              <a:lnSpc>
                <a:spcPts val="2292"/>
              </a:lnSpc>
            </a:pPr>
            <a:r>
              <a:rPr lang="en-US" sz="1833" b="1" dirty="0">
                <a:solidFill>
                  <a:srgbClr val="000000"/>
                </a:solidFill>
                <a:latin typeface="Inter Bold" pitchFamily="34" charset="0"/>
                <a:ea typeface="Inter Bold" pitchFamily="34" charset="-122"/>
                <a:cs typeface="Inter Bold" pitchFamily="34" charset="-120"/>
              </a:rPr>
              <a:t>Центральні Органи Влади</a:t>
            </a:r>
            <a:endParaRPr lang="en-US" sz="1833" dirty="0"/>
          </a:p>
        </p:txBody>
      </p:sp>
      <p:sp>
        <p:nvSpPr>
          <p:cNvPr id="4" name="Text 2"/>
          <p:cNvSpPr/>
          <p:nvPr/>
        </p:nvSpPr>
        <p:spPr>
          <a:xfrm>
            <a:off x="661492" y="3012083"/>
            <a:ext cx="5203924" cy="604838"/>
          </a:xfrm>
          <a:prstGeom prst="rect">
            <a:avLst/>
          </a:prstGeom>
          <a:noFill/>
          <a:ln/>
        </p:spPr>
        <p:txBody>
          <a:bodyPr wrap="square" lIns="0" tIns="0" rIns="0" bIns="0" rtlCol="0" anchor="t"/>
          <a:lstStyle/>
          <a:p>
            <a:pPr marL="285739" indent="-285739">
              <a:lnSpc>
                <a:spcPts val="2375"/>
              </a:lnSpc>
              <a:buSzPct val="100000"/>
              <a:buChar char="•"/>
            </a:pPr>
            <a:r>
              <a:rPr lang="en-US" sz="1458" dirty="0">
                <a:solidFill>
                  <a:srgbClr val="272525"/>
                </a:solidFill>
                <a:latin typeface="Inter" pitchFamily="34" charset="0"/>
                <a:ea typeface="Inter" pitchFamily="34" charset="-122"/>
                <a:cs typeface="Inter" pitchFamily="34" charset="-120"/>
              </a:rPr>
              <a:t>Українська Народна Рада (УНРада) - тимчасовий законодавчий орган.</a:t>
            </a:r>
            <a:endParaRPr lang="en-US" sz="1458" dirty="0"/>
          </a:p>
        </p:txBody>
      </p:sp>
      <p:sp>
        <p:nvSpPr>
          <p:cNvPr id="5" name="Text 3"/>
          <p:cNvSpPr/>
          <p:nvPr/>
        </p:nvSpPr>
        <p:spPr>
          <a:xfrm>
            <a:off x="661492" y="3683001"/>
            <a:ext cx="5203924" cy="302419"/>
          </a:xfrm>
          <a:prstGeom prst="rect">
            <a:avLst/>
          </a:prstGeom>
          <a:noFill/>
          <a:ln/>
        </p:spPr>
        <p:txBody>
          <a:bodyPr wrap="none" lIns="0" tIns="0" rIns="0" bIns="0" rtlCol="0" anchor="t"/>
          <a:lstStyle/>
          <a:p>
            <a:pPr marL="285739" indent="-285739">
              <a:lnSpc>
                <a:spcPts val="2375"/>
              </a:lnSpc>
              <a:buSzPct val="100000"/>
              <a:buChar char="•"/>
            </a:pPr>
            <a:r>
              <a:rPr lang="en-US" sz="1458" dirty="0">
                <a:solidFill>
                  <a:srgbClr val="272525"/>
                </a:solidFill>
                <a:latin typeface="Inter" pitchFamily="34" charset="0"/>
                <a:ea typeface="Inter" pitchFamily="34" charset="-122"/>
                <a:cs typeface="Inter" pitchFamily="34" charset="-120"/>
              </a:rPr>
              <a:t>Президія УНРади на чолі з Є. Петрушевичем.</a:t>
            </a:r>
            <a:endParaRPr lang="en-US" sz="1458" dirty="0"/>
          </a:p>
        </p:txBody>
      </p:sp>
      <p:sp>
        <p:nvSpPr>
          <p:cNvPr id="6" name="Text 4"/>
          <p:cNvSpPr/>
          <p:nvPr/>
        </p:nvSpPr>
        <p:spPr>
          <a:xfrm>
            <a:off x="661492" y="4051499"/>
            <a:ext cx="5203924" cy="604838"/>
          </a:xfrm>
          <a:prstGeom prst="rect">
            <a:avLst/>
          </a:prstGeom>
          <a:noFill/>
          <a:ln/>
        </p:spPr>
        <p:txBody>
          <a:bodyPr wrap="square" lIns="0" tIns="0" rIns="0" bIns="0" rtlCol="0" anchor="t"/>
          <a:lstStyle/>
          <a:p>
            <a:pPr marL="285739" indent="-285739">
              <a:lnSpc>
                <a:spcPts val="2375"/>
              </a:lnSpc>
              <a:buSzPct val="100000"/>
              <a:buChar char="•"/>
            </a:pPr>
            <a:r>
              <a:rPr lang="en-US" sz="1458" dirty="0">
                <a:solidFill>
                  <a:srgbClr val="272525"/>
                </a:solidFill>
                <a:latin typeface="Inter" pitchFamily="34" charset="0"/>
                <a:ea typeface="Inter" pitchFamily="34" charset="-122"/>
                <a:cs typeface="Inter" pitchFamily="34" charset="-120"/>
              </a:rPr>
              <a:t>Виділ УНРади - колегіальний орган керівництва державою.</a:t>
            </a:r>
            <a:endParaRPr lang="en-US" sz="1458" dirty="0"/>
          </a:p>
        </p:txBody>
      </p:sp>
      <p:sp>
        <p:nvSpPr>
          <p:cNvPr id="7" name="Text 5"/>
          <p:cNvSpPr/>
          <p:nvPr/>
        </p:nvSpPr>
        <p:spPr>
          <a:xfrm>
            <a:off x="661492" y="4722416"/>
            <a:ext cx="5203924" cy="604838"/>
          </a:xfrm>
          <a:prstGeom prst="rect">
            <a:avLst/>
          </a:prstGeom>
          <a:noFill/>
          <a:ln/>
        </p:spPr>
        <p:txBody>
          <a:bodyPr wrap="square" lIns="0" tIns="0" rIns="0" bIns="0" rtlCol="0" anchor="t"/>
          <a:lstStyle/>
          <a:p>
            <a:pPr marL="285739" indent="-285739">
              <a:lnSpc>
                <a:spcPts val="2375"/>
              </a:lnSpc>
              <a:buSzPct val="100000"/>
              <a:buChar char="•"/>
            </a:pPr>
            <a:r>
              <a:rPr lang="en-US" sz="1458" dirty="0">
                <a:solidFill>
                  <a:srgbClr val="272525"/>
                </a:solidFill>
                <a:latin typeface="Inter" pitchFamily="34" charset="0"/>
                <a:ea typeface="Inter" pitchFamily="34" charset="-122"/>
                <a:cs typeface="Inter" pitchFamily="34" charset="-120"/>
              </a:rPr>
              <a:t>Державний секретаріат (уряд) на чолі з Костем Левицьким, що мав 14 міністерств.</a:t>
            </a:r>
            <a:endParaRPr lang="en-US" sz="1458" dirty="0"/>
          </a:p>
        </p:txBody>
      </p:sp>
      <p:sp>
        <p:nvSpPr>
          <p:cNvPr id="8" name="Text 6"/>
          <p:cNvSpPr/>
          <p:nvPr/>
        </p:nvSpPr>
        <p:spPr>
          <a:xfrm>
            <a:off x="6332934" y="2527796"/>
            <a:ext cx="3251398" cy="295275"/>
          </a:xfrm>
          <a:prstGeom prst="rect">
            <a:avLst/>
          </a:prstGeom>
          <a:noFill/>
          <a:ln/>
        </p:spPr>
        <p:txBody>
          <a:bodyPr wrap="none" lIns="0" tIns="0" rIns="0" bIns="0" rtlCol="0" anchor="t"/>
          <a:lstStyle/>
          <a:p>
            <a:pPr>
              <a:lnSpc>
                <a:spcPts val="2292"/>
              </a:lnSpc>
            </a:pPr>
            <a:r>
              <a:rPr lang="en-US" sz="1833" b="1" dirty="0">
                <a:solidFill>
                  <a:srgbClr val="000000"/>
                </a:solidFill>
                <a:latin typeface="Inter Bold" pitchFamily="34" charset="0"/>
                <a:ea typeface="Inter Bold" pitchFamily="34" charset="-122"/>
                <a:cs typeface="Inter Bold" pitchFamily="34" charset="-120"/>
              </a:rPr>
              <a:t>Місцеві Органи Управління</a:t>
            </a:r>
            <a:endParaRPr lang="en-US" sz="1833" dirty="0"/>
          </a:p>
        </p:txBody>
      </p:sp>
      <p:sp>
        <p:nvSpPr>
          <p:cNvPr id="9" name="Text 7"/>
          <p:cNvSpPr/>
          <p:nvPr/>
        </p:nvSpPr>
        <p:spPr>
          <a:xfrm>
            <a:off x="6332935" y="3012083"/>
            <a:ext cx="5203924" cy="302419"/>
          </a:xfrm>
          <a:prstGeom prst="rect">
            <a:avLst/>
          </a:prstGeom>
          <a:noFill/>
          <a:ln/>
        </p:spPr>
        <p:txBody>
          <a:bodyPr wrap="none" lIns="0" tIns="0" rIns="0" bIns="0" rtlCol="0" anchor="t"/>
          <a:lstStyle/>
          <a:p>
            <a:pPr marL="285739" indent="-285739">
              <a:lnSpc>
                <a:spcPts val="2375"/>
              </a:lnSpc>
              <a:buSzPct val="100000"/>
              <a:buChar char="•"/>
            </a:pPr>
            <a:r>
              <a:rPr lang="en-US" sz="1458" dirty="0">
                <a:solidFill>
                  <a:srgbClr val="272525"/>
                </a:solidFill>
                <a:latin typeface="Inter" pitchFamily="34" charset="0"/>
                <a:ea typeface="Inter" pitchFamily="34" charset="-122"/>
                <a:cs typeface="Inter" pitchFamily="34" charset="-120"/>
              </a:rPr>
              <a:t>Громадські та міські комісари, обрані населенням.</a:t>
            </a:r>
            <a:endParaRPr lang="en-US" sz="1458" dirty="0"/>
          </a:p>
        </p:txBody>
      </p:sp>
      <p:sp>
        <p:nvSpPr>
          <p:cNvPr id="10" name="Text 8"/>
          <p:cNvSpPr/>
          <p:nvPr/>
        </p:nvSpPr>
        <p:spPr>
          <a:xfrm>
            <a:off x="6332935" y="3380582"/>
            <a:ext cx="5203924" cy="302419"/>
          </a:xfrm>
          <a:prstGeom prst="rect">
            <a:avLst/>
          </a:prstGeom>
          <a:noFill/>
          <a:ln/>
        </p:spPr>
        <p:txBody>
          <a:bodyPr wrap="none" lIns="0" tIns="0" rIns="0" bIns="0" rtlCol="0" anchor="t"/>
          <a:lstStyle/>
          <a:p>
            <a:pPr marL="285739" indent="-285739">
              <a:lnSpc>
                <a:spcPts val="2375"/>
              </a:lnSpc>
              <a:buSzPct val="100000"/>
              <a:buChar char="•"/>
            </a:pPr>
            <a:r>
              <a:rPr lang="en-US" sz="1458" dirty="0">
                <a:solidFill>
                  <a:srgbClr val="272525"/>
                </a:solidFill>
                <a:latin typeface="Inter" pitchFamily="34" charset="0"/>
                <a:ea typeface="Inter" pitchFamily="34" charset="-122"/>
                <a:cs typeface="Inter" pitchFamily="34" charset="-120"/>
              </a:rPr>
              <a:t>Прибічні ради - дорадчі органи.</a:t>
            </a:r>
            <a:endParaRPr lang="en-US" sz="1458" dirty="0"/>
          </a:p>
        </p:txBody>
      </p:sp>
      <p:sp>
        <p:nvSpPr>
          <p:cNvPr id="11" name="Text 9"/>
          <p:cNvSpPr/>
          <p:nvPr/>
        </p:nvSpPr>
        <p:spPr>
          <a:xfrm>
            <a:off x="6332935" y="3749081"/>
            <a:ext cx="5203924" cy="302419"/>
          </a:xfrm>
          <a:prstGeom prst="rect">
            <a:avLst/>
          </a:prstGeom>
          <a:noFill/>
          <a:ln/>
        </p:spPr>
        <p:txBody>
          <a:bodyPr wrap="none" lIns="0" tIns="0" rIns="0" bIns="0" rtlCol="0" anchor="t"/>
          <a:lstStyle/>
          <a:p>
            <a:pPr marL="285739" indent="-285739">
              <a:lnSpc>
                <a:spcPts val="2375"/>
              </a:lnSpc>
              <a:buSzPct val="100000"/>
              <a:buChar char="•"/>
            </a:pPr>
            <a:r>
              <a:rPr lang="en-US" sz="1458" dirty="0">
                <a:solidFill>
                  <a:srgbClr val="272525"/>
                </a:solidFill>
                <a:latin typeface="Inter" pitchFamily="34" charset="0"/>
                <a:ea typeface="Inter" pitchFamily="34" charset="-122"/>
                <a:cs typeface="Inter" pitchFamily="34" charset="-120"/>
              </a:rPr>
              <a:t>Державні повітові комісари.</a:t>
            </a:r>
            <a:endParaRPr lang="en-US" sz="1458" dirty="0"/>
          </a:p>
        </p:txBody>
      </p:sp>
      <p:sp>
        <p:nvSpPr>
          <p:cNvPr id="12" name="Text 10"/>
          <p:cNvSpPr/>
          <p:nvPr/>
        </p:nvSpPr>
        <p:spPr>
          <a:xfrm>
            <a:off x="6332935" y="4117579"/>
            <a:ext cx="5203924" cy="302419"/>
          </a:xfrm>
          <a:prstGeom prst="rect">
            <a:avLst/>
          </a:prstGeom>
          <a:noFill/>
          <a:ln/>
        </p:spPr>
        <p:txBody>
          <a:bodyPr wrap="none" lIns="0" tIns="0" rIns="0" bIns="0" rtlCol="0" anchor="t"/>
          <a:lstStyle/>
          <a:p>
            <a:pPr marL="285739" indent="-285739">
              <a:lnSpc>
                <a:spcPts val="2375"/>
              </a:lnSpc>
              <a:buSzPct val="100000"/>
              <a:buChar char="•"/>
            </a:pPr>
            <a:r>
              <a:rPr lang="en-US" sz="1458" dirty="0">
                <a:solidFill>
                  <a:srgbClr val="272525"/>
                </a:solidFill>
                <a:latin typeface="Inter" pitchFamily="34" charset="0"/>
                <a:ea typeface="Inter" pitchFamily="34" charset="-122"/>
                <a:cs typeface="Inter" pitchFamily="34" charset="-120"/>
              </a:rPr>
              <a:t>Повітові національні ради.</a:t>
            </a:r>
            <a:endParaRPr lang="en-US" sz="1458" dirty="0"/>
          </a:p>
        </p:txBody>
      </p:sp>
      <p:sp>
        <p:nvSpPr>
          <p:cNvPr id="13" name="Text 11"/>
          <p:cNvSpPr/>
          <p:nvPr/>
        </p:nvSpPr>
        <p:spPr>
          <a:xfrm>
            <a:off x="6332935" y="4486077"/>
            <a:ext cx="5203924" cy="604838"/>
          </a:xfrm>
          <a:prstGeom prst="rect">
            <a:avLst/>
          </a:prstGeom>
          <a:noFill/>
          <a:ln/>
        </p:spPr>
        <p:txBody>
          <a:bodyPr wrap="square" lIns="0" tIns="0" rIns="0" bIns="0" rtlCol="0" anchor="t"/>
          <a:lstStyle/>
          <a:p>
            <a:pPr marL="285739" indent="-285739">
              <a:lnSpc>
                <a:spcPts val="2375"/>
              </a:lnSpc>
              <a:buSzPct val="100000"/>
              <a:buChar char="•"/>
            </a:pPr>
            <a:r>
              <a:rPr lang="en-US" sz="1458" dirty="0">
                <a:solidFill>
                  <a:srgbClr val="272525"/>
                </a:solidFill>
                <a:latin typeface="Inter" pitchFamily="34" charset="0"/>
                <a:ea typeface="Inter" pitchFamily="34" charset="-122"/>
                <a:cs typeface="Inter" pitchFamily="34" charset="-120"/>
              </a:rPr>
              <a:t>Народна міліція та жандармерія для охорони порядку.</a:t>
            </a:r>
            <a:endParaRPr lang="en-US" sz="1458"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F4A6F339-A640-4328-AB32-A6CF4AA88C81}"/>
              </a:ext>
            </a:extLst>
          </p:cNvPr>
          <p:cNvPicPr>
            <a:picLocks noChangeAspect="1"/>
          </p:cNvPicPr>
          <p:nvPr/>
        </p:nvPicPr>
        <p:blipFill>
          <a:blip r:embed="rId3"/>
          <a:stretch>
            <a:fillRect/>
          </a:stretch>
        </p:blipFill>
        <p:spPr>
          <a:xfrm>
            <a:off x="0" y="1902470"/>
            <a:ext cx="12259733" cy="7007928"/>
          </a:xfrm>
          <a:prstGeom prst="rect">
            <a:avLst/>
          </a:prstGeom>
        </p:spPr>
      </p:pic>
      <p:pic>
        <p:nvPicPr>
          <p:cNvPr id="2" name="Image 0" descr="preencoded.png"/>
          <p:cNvPicPr>
            <a:picLocks noChangeAspect="1"/>
          </p:cNvPicPr>
          <p:nvPr/>
        </p:nvPicPr>
        <p:blipFill>
          <a:blip r:embed="rId4"/>
          <a:stretch>
            <a:fillRect/>
          </a:stretch>
        </p:blipFill>
        <p:spPr>
          <a:xfrm>
            <a:off x="0" y="0"/>
            <a:ext cx="4572000" cy="6858000"/>
          </a:xfrm>
          <a:prstGeom prst="rect">
            <a:avLst/>
          </a:prstGeom>
        </p:spPr>
      </p:pic>
      <p:sp>
        <p:nvSpPr>
          <p:cNvPr id="3" name="Text 0"/>
          <p:cNvSpPr/>
          <p:nvPr/>
        </p:nvSpPr>
        <p:spPr>
          <a:xfrm>
            <a:off x="5233492" y="3097609"/>
            <a:ext cx="6297018" cy="1181298"/>
          </a:xfrm>
          <a:prstGeom prst="rect">
            <a:avLst/>
          </a:prstGeom>
          <a:noFill/>
          <a:ln/>
        </p:spPr>
        <p:txBody>
          <a:bodyPr wrap="square" lIns="0" tIns="0" rIns="0" bIns="0" rtlCol="0" anchor="t"/>
          <a:lstStyle/>
          <a:p>
            <a:pPr>
              <a:lnSpc>
                <a:spcPts val="4625"/>
              </a:lnSpc>
            </a:pPr>
            <a:r>
              <a:rPr lang="en-US" sz="3708" b="1" dirty="0">
                <a:solidFill>
                  <a:srgbClr val="000000"/>
                </a:solidFill>
                <a:latin typeface="Inter Bold" pitchFamily="34" charset="0"/>
                <a:ea typeface="Inter Bold" pitchFamily="34" charset="-122"/>
                <a:cs typeface="Inter Bold" pitchFamily="34" charset="-120"/>
              </a:rPr>
              <a:t>Держава та право Київської Русі</a:t>
            </a:r>
            <a:endParaRPr lang="en-US" sz="3708" dirty="0"/>
          </a:p>
        </p:txBody>
      </p:sp>
      <p:sp>
        <p:nvSpPr>
          <p:cNvPr id="5" name="Shape 2"/>
          <p:cNvSpPr/>
          <p:nvPr/>
        </p:nvSpPr>
        <p:spPr>
          <a:xfrm>
            <a:off x="5233492" y="4872435"/>
            <a:ext cx="302419" cy="302419"/>
          </a:xfrm>
          <a:prstGeom prst="roundRect">
            <a:avLst>
              <a:gd name="adj" fmla="val 25194296"/>
            </a:avLst>
          </a:prstGeom>
          <a:noFill/>
          <a:ln w="7620">
            <a:solidFill>
              <a:srgbClr val="FFFFFF"/>
            </a:solidFill>
            <a:prstDash val="solid"/>
          </a:ln>
        </p:spPr>
        <p:txBody>
          <a:bodyPr/>
          <a:lstStyle/>
          <a:p>
            <a:endParaRPr lang="uk-UA"/>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a:extLst>
              <a:ext uri="{FF2B5EF4-FFF2-40B4-BE49-F238E27FC236}">
                <a16:creationId xmlns:a16="http://schemas.microsoft.com/office/drawing/2014/main" id="{54DA25A4-EF47-450E-AA7A-02B2FAE2B777}"/>
              </a:ext>
            </a:extLst>
          </p:cNvPr>
          <p:cNvPicPr>
            <a:picLocks noChangeAspect="1"/>
          </p:cNvPicPr>
          <p:nvPr/>
        </p:nvPicPr>
        <p:blipFill>
          <a:blip r:embed="rId3"/>
          <a:stretch>
            <a:fillRect/>
          </a:stretch>
        </p:blipFill>
        <p:spPr>
          <a:xfrm>
            <a:off x="1" y="-14243"/>
            <a:ext cx="12651694" cy="7142118"/>
          </a:xfrm>
          <a:prstGeom prst="rect">
            <a:avLst/>
          </a:prstGeom>
        </p:spPr>
      </p:pic>
      <p:sp>
        <p:nvSpPr>
          <p:cNvPr id="2" name="Text 0"/>
          <p:cNvSpPr/>
          <p:nvPr/>
        </p:nvSpPr>
        <p:spPr>
          <a:xfrm>
            <a:off x="661492" y="1670645"/>
            <a:ext cx="3071614" cy="383977"/>
          </a:xfrm>
          <a:prstGeom prst="rect">
            <a:avLst/>
          </a:prstGeom>
          <a:noFill/>
          <a:ln/>
        </p:spPr>
        <p:txBody>
          <a:bodyPr wrap="none" lIns="0" tIns="0" rIns="0" bIns="0" rtlCol="0" anchor="t"/>
          <a:lstStyle/>
          <a:p>
            <a:pPr>
              <a:lnSpc>
                <a:spcPts val="3000"/>
              </a:lnSpc>
            </a:pPr>
            <a:r>
              <a:rPr lang="en-US" sz="2417" b="1" dirty="0">
                <a:solidFill>
                  <a:srgbClr val="000000"/>
                </a:solidFill>
                <a:latin typeface="Inter Bold" pitchFamily="34" charset="0"/>
                <a:ea typeface="Inter Bold" pitchFamily="34" charset="-122"/>
                <a:cs typeface="Inter Bold" pitchFamily="34" charset="-120"/>
              </a:rPr>
              <a:t>Судоустрій ЗУНР</a:t>
            </a:r>
            <a:endParaRPr lang="en-US" sz="2417" dirty="0"/>
          </a:p>
        </p:txBody>
      </p:sp>
      <p:pic>
        <p:nvPicPr>
          <p:cNvPr id="3" name="Image 0" descr="preencoded.png"/>
          <p:cNvPicPr>
            <a:picLocks noChangeAspect="1"/>
          </p:cNvPicPr>
          <p:nvPr/>
        </p:nvPicPr>
        <p:blipFill>
          <a:blip r:embed="rId4"/>
          <a:stretch>
            <a:fillRect/>
          </a:stretch>
        </p:blipFill>
        <p:spPr>
          <a:xfrm>
            <a:off x="661492" y="2238871"/>
            <a:ext cx="614263" cy="737096"/>
          </a:xfrm>
          <a:prstGeom prst="rect">
            <a:avLst/>
          </a:prstGeom>
        </p:spPr>
      </p:pic>
      <p:sp>
        <p:nvSpPr>
          <p:cNvPr id="4" name="Text 1"/>
          <p:cNvSpPr/>
          <p:nvPr/>
        </p:nvSpPr>
        <p:spPr>
          <a:xfrm>
            <a:off x="1460004" y="2361704"/>
            <a:ext cx="1665585" cy="191988"/>
          </a:xfrm>
          <a:prstGeom prst="rect">
            <a:avLst/>
          </a:prstGeom>
          <a:noFill/>
          <a:ln/>
        </p:spPr>
        <p:txBody>
          <a:bodyPr wrap="none" lIns="0" tIns="0" rIns="0" bIns="0" rtlCol="0" anchor="t"/>
          <a:lstStyle/>
          <a:p>
            <a:pPr>
              <a:lnSpc>
                <a:spcPts val="1500"/>
              </a:lnSpc>
            </a:pPr>
            <a:r>
              <a:rPr lang="en-US" sz="1208" b="1" dirty="0">
                <a:solidFill>
                  <a:srgbClr val="272525"/>
                </a:solidFill>
                <a:latin typeface="Inter Bold" pitchFamily="34" charset="0"/>
                <a:ea typeface="Inter Bold" pitchFamily="34" charset="-122"/>
                <a:cs typeface="Inter Bold" pitchFamily="34" charset="-120"/>
              </a:rPr>
              <a:t>Перебудова Системи</a:t>
            </a:r>
            <a:endParaRPr lang="en-US" sz="1208" dirty="0"/>
          </a:p>
        </p:txBody>
      </p:sp>
      <p:sp>
        <p:nvSpPr>
          <p:cNvPr id="5" name="Text 2"/>
          <p:cNvSpPr/>
          <p:nvPr/>
        </p:nvSpPr>
        <p:spPr>
          <a:xfrm>
            <a:off x="1460004" y="2627313"/>
            <a:ext cx="10070505" cy="196453"/>
          </a:xfrm>
          <a:prstGeom prst="rect">
            <a:avLst/>
          </a:prstGeom>
          <a:noFill/>
          <a:ln/>
        </p:spPr>
        <p:txBody>
          <a:bodyPr wrap="none" lIns="0" tIns="0" rIns="0" bIns="0" rtlCol="0" anchor="t"/>
          <a:lstStyle/>
          <a:p>
            <a:pPr>
              <a:lnSpc>
                <a:spcPts val="1542"/>
              </a:lnSpc>
            </a:pPr>
            <a:r>
              <a:rPr lang="en-US" sz="958" dirty="0">
                <a:solidFill>
                  <a:srgbClr val="272525"/>
                </a:solidFill>
                <a:latin typeface="Inter" pitchFamily="34" charset="0"/>
                <a:ea typeface="Inter" pitchFamily="34" charset="-122"/>
                <a:cs typeface="Inter" pitchFamily="34" charset="-120"/>
              </a:rPr>
              <a:t>Тимчасово діяла австро-угорська система. З лютого 1919 р. розпочато докорінну перебудову, територію розділено на 12 судових округів та 130 судових повітів.</a:t>
            </a:r>
            <a:endParaRPr lang="en-US" sz="958" dirty="0"/>
          </a:p>
        </p:txBody>
      </p:sp>
      <p:pic>
        <p:nvPicPr>
          <p:cNvPr id="6" name="Image 1" descr="preencoded.png"/>
          <p:cNvPicPr>
            <a:picLocks noChangeAspect="1"/>
          </p:cNvPicPr>
          <p:nvPr/>
        </p:nvPicPr>
        <p:blipFill>
          <a:blip r:embed="rId5"/>
          <a:stretch>
            <a:fillRect/>
          </a:stretch>
        </p:blipFill>
        <p:spPr>
          <a:xfrm>
            <a:off x="661492" y="2975968"/>
            <a:ext cx="614263" cy="737096"/>
          </a:xfrm>
          <a:prstGeom prst="rect">
            <a:avLst/>
          </a:prstGeom>
        </p:spPr>
      </p:pic>
      <p:sp>
        <p:nvSpPr>
          <p:cNvPr id="7" name="Text 3"/>
          <p:cNvSpPr/>
          <p:nvPr/>
        </p:nvSpPr>
        <p:spPr>
          <a:xfrm>
            <a:off x="1460004" y="3098800"/>
            <a:ext cx="1535807" cy="191988"/>
          </a:xfrm>
          <a:prstGeom prst="rect">
            <a:avLst/>
          </a:prstGeom>
          <a:noFill/>
          <a:ln/>
        </p:spPr>
        <p:txBody>
          <a:bodyPr wrap="none" lIns="0" tIns="0" rIns="0" bIns="0" rtlCol="0" anchor="t"/>
          <a:lstStyle/>
          <a:p>
            <a:pPr>
              <a:lnSpc>
                <a:spcPts val="1500"/>
              </a:lnSpc>
            </a:pPr>
            <a:r>
              <a:rPr lang="en-US" sz="1208" b="1" dirty="0">
                <a:solidFill>
                  <a:srgbClr val="272525"/>
                </a:solidFill>
                <a:latin typeface="Inter Bold" pitchFamily="34" charset="0"/>
                <a:ea typeface="Inter Bold" pitchFamily="34" charset="-122"/>
                <a:cs typeface="Inter Bold" pitchFamily="34" charset="-120"/>
              </a:rPr>
              <a:t>Судові Органи</a:t>
            </a:r>
            <a:endParaRPr lang="en-US" sz="1208" dirty="0"/>
          </a:p>
        </p:txBody>
      </p:sp>
      <p:sp>
        <p:nvSpPr>
          <p:cNvPr id="8" name="Text 4"/>
          <p:cNvSpPr/>
          <p:nvPr/>
        </p:nvSpPr>
        <p:spPr>
          <a:xfrm>
            <a:off x="1460004" y="3364409"/>
            <a:ext cx="10070505" cy="196453"/>
          </a:xfrm>
          <a:prstGeom prst="rect">
            <a:avLst/>
          </a:prstGeom>
          <a:noFill/>
          <a:ln/>
        </p:spPr>
        <p:txBody>
          <a:bodyPr wrap="none" lIns="0" tIns="0" rIns="0" bIns="0" rtlCol="0" anchor="t"/>
          <a:lstStyle/>
          <a:p>
            <a:pPr>
              <a:lnSpc>
                <a:spcPts val="1542"/>
              </a:lnSpc>
            </a:pPr>
            <a:r>
              <a:rPr lang="en-US" sz="958" dirty="0">
                <a:solidFill>
                  <a:srgbClr val="272525"/>
                </a:solidFill>
                <a:latin typeface="Inter" pitchFamily="34" charset="0"/>
                <a:ea typeface="Inter" pitchFamily="34" charset="-122"/>
                <a:cs typeface="Inter" pitchFamily="34" charset="-120"/>
              </a:rPr>
              <a:t>Повітові та окружні суди. Вищою інстанцією мав бути Найвищий суд у Львові, а найвищою - Найвищий державний суд.</a:t>
            </a:r>
            <a:endParaRPr lang="en-US" sz="958" dirty="0"/>
          </a:p>
        </p:txBody>
      </p:sp>
      <p:pic>
        <p:nvPicPr>
          <p:cNvPr id="9" name="Image 2" descr="preencoded.png"/>
          <p:cNvPicPr>
            <a:picLocks noChangeAspect="1"/>
          </p:cNvPicPr>
          <p:nvPr/>
        </p:nvPicPr>
        <p:blipFill>
          <a:blip r:embed="rId6"/>
          <a:stretch>
            <a:fillRect/>
          </a:stretch>
        </p:blipFill>
        <p:spPr>
          <a:xfrm>
            <a:off x="661492" y="3713064"/>
            <a:ext cx="614263" cy="737096"/>
          </a:xfrm>
          <a:prstGeom prst="rect">
            <a:avLst/>
          </a:prstGeom>
        </p:spPr>
      </p:pic>
      <p:sp>
        <p:nvSpPr>
          <p:cNvPr id="10" name="Text 5"/>
          <p:cNvSpPr/>
          <p:nvPr/>
        </p:nvSpPr>
        <p:spPr>
          <a:xfrm>
            <a:off x="1460004" y="3835896"/>
            <a:ext cx="1535807" cy="191988"/>
          </a:xfrm>
          <a:prstGeom prst="rect">
            <a:avLst/>
          </a:prstGeom>
          <a:noFill/>
          <a:ln/>
        </p:spPr>
        <p:txBody>
          <a:bodyPr wrap="none" lIns="0" tIns="0" rIns="0" bIns="0" rtlCol="0" anchor="t"/>
          <a:lstStyle/>
          <a:p>
            <a:pPr>
              <a:lnSpc>
                <a:spcPts val="1500"/>
              </a:lnSpc>
            </a:pPr>
            <a:r>
              <a:rPr lang="en-US" sz="1208" b="1" dirty="0">
                <a:solidFill>
                  <a:srgbClr val="272525"/>
                </a:solidFill>
                <a:latin typeface="Inter Bold" pitchFamily="34" charset="0"/>
                <a:ea typeface="Inter Bold" pitchFamily="34" charset="-122"/>
                <a:cs typeface="Inter Bold" pitchFamily="34" charset="-120"/>
              </a:rPr>
              <a:t>Нововведення</a:t>
            </a:r>
            <a:endParaRPr lang="en-US" sz="1208" dirty="0"/>
          </a:p>
        </p:txBody>
      </p:sp>
      <p:sp>
        <p:nvSpPr>
          <p:cNvPr id="11" name="Text 6"/>
          <p:cNvSpPr/>
          <p:nvPr/>
        </p:nvSpPr>
        <p:spPr>
          <a:xfrm>
            <a:off x="1460004" y="4101505"/>
            <a:ext cx="10070505" cy="196453"/>
          </a:xfrm>
          <a:prstGeom prst="rect">
            <a:avLst/>
          </a:prstGeom>
          <a:noFill/>
          <a:ln/>
        </p:spPr>
        <p:txBody>
          <a:bodyPr wrap="none" lIns="0" tIns="0" rIns="0" bIns="0" rtlCol="0" anchor="t"/>
          <a:lstStyle/>
          <a:p>
            <a:pPr>
              <a:lnSpc>
                <a:spcPts val="1542"/>
              </a:lnSpc>
            </a:pPr>
            <a:r>
              <a:rPr lang="en-US" sz="958" dirty="0">
                <a:solidFill>
                  <a:srgbClr val="272525"/>
                </a:solidFill>
                <a:latin typeface="Inter" pitchFamily="34" charset="0"/>
                <a:ea typeface="Inter" pitchFamily="34" charset="-122"/>
                <a:cs typeface="Inter" pitchFamily="34" charset="-120"/>
              </a:rPr>
              <a:t>Запроваджено українську мову в судочинстві, принципи гласності, змагальності, демократизму, право на захист. Припинено діяльність суду присяжних на рік.</a:t>
            </a:r>
            <a:endParaRPr lang="en-US" sz="958" dirty="0"/>
          </a:p>
        </p:txBody>
      </p:sp>
      <p:pic>
        <p:nvPicPr>
          <p:cNvPr id="12" name="Image 3" descr="preencoded.png"/>
          <p:cNvPicPr>
            <a:picLocks noChangeAspect="1"/>
          </p:cNvPicPr>
          <p:nvPr/>
        </p:nvPicPr>
        <p:blipFill>
          <a:blip r:embed="rId7"/>
          <a:stretch>
            <a:fillRect/>
          </a:stretch>
        </p:blipFill>
        <p:spPr>
          <a:xfrm>
            <a:off x="661492" y="4450160"/>
            <a:ext cx="614263" cy="737096"/>
          </a:xfrm>
          <a:prstGeom prst="rect">
            <a:avLst/>
          </a:prstGeom>
        </p:spPr>
      </p:pic>
      <p:sp>
        <p:nvSpPr>
          <p:cNvPr id="13" name="Text 7"/>
          <p:cNvSpPr/>
          <p:nvPr/>
        </p:nvSpPr>
        <p:spPr>
          <a:xfrm>
            <a:off x="1460004" y="4572993"/>
            <a:ext cx="1535807" cy="191988"/>
          </a:xfrm>
          <a:prstGeom prst="rect">
            <a:avLst/>
          </a:prstGeom>
          <a:noFill/>
          <a:ln/>
        </p:spPr>
        <p:txBody>
          <a:bodyPr wrap="none" lIns="0" tIns="0" rIns="0" bIns="0" rtlCol="0" anchor="t"/>
          <a:lstStyle/>
          <a:p>
            <a:pPr>
              <a:lnSpc>
                <a:spcPts val="1500"/>
              </a:lnSpc>
            </a:pPr>
            <a:r>
              <a:rPr lang="en-US" sz="1208" b="1" dirty="0">
                <a:solidFill>
                  <a:srgbClr val="272525"/>
                </a:solidFill>
                <a:latin typeface="Inter Bold" pitchFamily="34" charset="0"/>
                <a:ea typeface="Inter Bold" pitchFamily="34" charset="-122"/>
                <a:cs typeface="Inter Bold" pitchFamily="34" charset="-120"/>
              </a:rPr>
              <a:t>Військова Юстиція</a:t>
            </a:r>
            <a:endParaRPr lang="en-US" sz="1208" dirty="0"/>
          </a:p>
        </p:txBody>
      </p:sp>
      <p:sp>
        <p:nvSpPr>
          <p:cNvPr id="14" name="Text 8"/>
          <p:cNvSpPr/>
          <p:nvPr/>
        </p:nvSpPr>
        <p:spPr>
          <a:xfrm>
            <a:off x="1460004" y="4838601"/>
            <a:ext cx="10070505" cy="196453"/>
          </a:xfrm>
          <a:prstGeom prst="rect">
            <a:avLst/>
          </a:prstGeom>
          <a:noFill/>
          <a:ln/>
        </p:spPr>
        <p:txBody>
          <a:bodyPr wrap="none" lIns="0" tIns="0" rIns="0" bIns="0" rtlCol="0" anchor="t"/>
          <a:lstStyle/>
          <a:p>
            <a:pPr>
              <a:lnSpc>
                <a:spcPts val="1542"/>
              </a:lnSpc>
            </a:pPr>
            <a:r>
              <a:rPr lang="en-US" sz="958" dirty="0">
                <a:solidFill>
                  <a:srgbClr val="272525"/>
                </a:solidFill>
                <a:latin typeface="Inter" pitchFamily="34" charset="0"/>
                <a:ea typeface="Inter" pitchFamily="34" charset="-122"/>
                <a:cs typeface="Inter" pitchFamily="34" charset="-120"/>
              </a:rPr>
              <a:t>З 30 листопада 1918 р. запроваджено польові суди. Створено військову прокуратуру та військові окружні суди.</a:t>
            </a:r>
            <a:endParaRPr lang="en-US" sz="958"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a:extLst>
              <a:ext uri="{FF2B5EF4-FFF2-40B4-BE49-F238E27FC236}">
                <a16:creationId xmlns:a16="http://schemas.microsoft.com/office/drawing/2014/main" id="{0D0297C5-9B5C-42CA-A3C4-DAF4B0F3B439}"/>
              </a:ext>
            </a:extLst>
          </p:cNvPr>
          <p:cNvPicPr>
            <a:picLocks noChangeAspect="1"/>
          </p:cNvPicPr>
          <p:nvPr/>
        </p:nvPicPr>
        <p:blipFill>
          <a:blip r:embed="rId3"/>
          <a:stretch>
            <a:fillRect/>
          </a:stretch>
        </p:blipFill>
        <p:spPr>
          <a:xfrm>
            <a:off x="1" y="-14243"/>
            <a:ext cx="12651694" cy="7142118"/>
          </a:xfrm>
          <a:prstGeom prst="rect">
            <a:avLst/>
          </a:prstGeom>
        </p:spPr>
      </p:pic>
      <p:pic>
        <p:nvPicPr>
          <p:cNvPr id="2" name="Image 0" descr="preencoded.png"/>
          <p:cNvPicPr>
            <a:picLocks noChangeAspect="1"/>
          </p:cNvPicPr>
          <p:nvPr/>
        </p:nvPicPr>
        <p:blipFill>
          <a:blip r:embed="rId4"/>
          <a:stretch>
            <a:fillRect/>
          </a:stretch>
        </p:blipFill>
        <p:spPr>
          <a:xfrm>
            <a:off x="0" y="0"/>
            <a:ext cx="12192000" cy="1890217"/>
          </a:xfrm>
          <a:prstGeom prst="rect">
            <a:avLst/>
          </a:prstGeom>
        </p:spPr>
      </p:pic>
      <p:sp>
        <p:nvSpPr>
          <p:cNvPr id="3" name="Text 0"/>
          <p:cNvSpPr/>
          <p:nvPr/>
        </p:nvSpPr>
        <p:spPr>
          <a:xfrm>
            <a:off x="661492" y="2460129"/>
            <a:ext cx="4177010" cy="472480"/>
          </a:xfrm>
          <a:prstGeom prst="rect">
            <a:avLst/>
          </a:prstGeom>
          <a:noFill/>
          <a:ln/>
        </p:spPr>
        <p:txBody>
          <a:bodyPr wrap="none" lIns="0" tIns="0" rIns="0" bIns="0" rtlCol="0" anchor="t"/>
          <a:lstStyle/>
          <a:p>
            <a:pPr>
              <a:lnSpc>
                <a:spcPts val="3708"/>
              </a:lnSpc>
            </a:pPr>
            <a:r>
              <a:rPr lang="en-US" sz="2958" b="1" dirty="0">
                <a:solidFill>
                  <a:srgbClr val="000000"/>
                </a:solidFill>
                <a:latin typeface="Inter Bold" pitchFamily="34" charset="0"/>
                <a:ea typeface="Inter Bold" pitchFamily="34" charset="-122"/>
                <a:cs typeface="Inter Bold" pitchFamily="34" charset="-120"/>
              </a:rPr>
              <a:t>Джерела Права ЗУНР</a:t>
            </a:r>
            <a:endParaRPr lang="en-US" sz="2958" dirty="0"/>
          </a:p>
        </p:txBody>
      </p:sp>
      <p:sp>
        <p:nvSpPr>
          <p:cNvPr id="4" name="Shape 1"/>
          <p:cNvSpPr/>
          <p:nvPr/>
        </p:nvSpPr>
        <p:spPr>
          <a:xfrm>
            <a:off x="661492" y="3159423"/>
            <a:ext cx="5358904" cy="1367731"/>
          </a:xfrm>
          <a:prstGeom prst="roundRect">
            <a:avLst>
              <a:gd name="adj" fmla="val 4644"/>
            </a:avLst>
          </a:prstGeom>
          <a:solidFill>
            <a:srgbClr val="DADBF1"/>
          </a:solidFill>
          <a:ln w="7620">
            <a:solidFill>
              <a:srgbClr val="C0C1D7"/>
            </a:solidFill>
            <a:prstDash val="solid"/>
          </a:ln>
        </p:spPr>
        <p:txBody>
          <a:bodyPr/>
          <a:lstStyle/>
          <a:p>
            <a:endParaRPr lang="uk-UA"/>
          </a:p>
        </p:txBody>
      </p:sp>
      <p:sp>
        <p:nvSpPr>
          <p:cNvPr id="5" name="Text 2"/>
          <p:cNvSpPr/>
          <p:nvPr/>
        </p:nvSpPr>
        <p:spPr>
          <a:xfrm>
            <a:off x="819051" y="3316982"/>
            <a:ext cx="3842444" cy="236240"/>
          </a:xfrm>
          <a:prstGeom prst="rect">
            <a:avLst/>
          </a:prstGeom>
          <a:noFill/>
          <a:ln/>
        </p:spPr>
        <p:txBody>
          <a:bodyPr wrap="none" lIns="0" tIns="0" rIns="0" bIns="0" rtlCol="0" anchor="t"/>
          <a:lstStyle/>
          <a:p>
            <a:pPr>
              <a:lnSpc>
                <a:spcPts val="1833"/>
              </a:lnSpc>
            </a:pPr>
            <a:r>
              <a:rPr lang="en-US" sz="1458" b="1" dirty="0">
                <a:solidFill>
                  <a:srgbClr val="272525"/>
                </a:solidFill>
                <a:latin typeface="Inter Bold" pitchFamily="34" charset="0"/>
                <a:ea typeface="Inter Bold" pitchFamily="34" charset="-122"/>
                <a:cs typeface="Inter Bold" pitchFamily="34" charset="-120"/>
              </a:rPr>
              <a:t>Тимчасовий Основний Закон (13.11.1918)</a:t>
            </a:r>
            <a:endParaRPr lang="en-US" sz="1458" dirty="0"/>
          </a:p>
        </p:txBody>
      </p:sp>
      <p:sp>
        <p:nvSpPr>
          <p:cNvPr id="6" name="Text 3"/>
          <p:cNvSpPr/>
          <p:nvPr/>
        </p:nvSpPr>
        <p:spPr>
          <a:xfrm>
            <a:off x="819051" y="3643908"/>
            <a:ext cx="5043785" cy="725686"/>
          </a:xfrm>
          <a:prstGeom prst="rect">
            <a:avLst/>
          </a:prstGeom>
          <a:noFill/>
          <a:ln/>
        </p:spPr>
        <p:txBody>
          <a:bodyPr wrap="square" lIns="0" tIns="0" rIns="0" bIns="0" rtlCol="0" anchor="t"/>
          <a:lstStyle/>
          <a:p>
            <a:pPr>
              <a:lnSpc>
                <a:spcPts val="1875"/>
              </a:lnSpc>
            </a:pPr>
            <a:r>
              <a:rPr lang="en-US" sz="1167" dirty="0">
                <a:solidFill>
                  <a:srgbClr val="272525"/>
                </a:solidFill>
                <a:latin typeface="Inter" pitchFamily="34" charset="0"/>
                <a:ea typeface="Inter" pitchFamily="34" charset="-122"/>
                <a:cs typeface="Inter" pitchFamily="34" charset="-120"/>
              </a:rPr>
              <a:t>Визначав конституційні засади, назву держави (ЗУНР), межі території, верховенство народу. Герб - золотий лев, прапор - синьо-жовтий.</a:t>
            </a:r>
            <a:endParaRPr lang="en-US" sz="1167" dirty="0"/>
          </a:p>
        </p:txBody>
      </p:sp>
      <p:sp>
        <p:nvSpPr>
          <p:cNvPr id="7" name="Shape 4"/>
          <p:cNvSpPr/>
          <p:nvPr/>
        </p:nvSpPr>
        <p:spPr>
          <a:xfrm>
            <a:off x="6171606" y="3159423"/>
            <a:ext cx="5358904" cy="1367731"/>
          </a:xfrm>
          <a:prstGeom prst="roundRect">
            <a:avLst>
              <a:gd name="adj" fmla="val 4644"/>
            </a:avLst>
          </a:prstGeom>
          <a:solidFill>
            <a:srgbClr val="DADBF1"/>
          </a:solidFill>
          <a:ln w="7620">
            <a:solidFill>
              <a:srgbClr val="C0C1D7"/>
            </a:solidFill>
            <a:prstDash val="solid"/>
          </a:ln>
        </p:spPr>
        <p:txBody>
          <a:bodyPr/>
          <a:lstStyle/>
          <a:p>
            <a:endParaRPr lang="uk-UA"/>
          </a:p>
        </p:txBody>
      </p:sp>
      <p:sp>
        <p:nvSpPr>
          <p:cNvPr id="8" name="Text 5"/>
          <p:cNvSpPr/>
          <p:nvPr/>
        </p:nvSpPr>
        <p:spPr>
          <a:xfrm>
            <a:off x="6329164" y="3316982"/>
            <a:ext cx="2665512" cy="236240"/>
          </a:xfrm>
          <a:prstGeom prst="rect">
            <a:avLst/>
          </a:prstGeom>
          <a:noFill/>
          <a:ln/>
        </p:spPr>
        <p:txBody>
          <a:bodyPr wrap="none" lIns="0" tIns="0" rIns="0" bIns="0" rtlCol="0" anchor="t"/>
          <a:lstStyle/>
          <a:p>
            <a:pPr>
              <a:lnSpc>
                <a:spcPts val="1833"/>
              </a:lnSpc>
            </a:pPr>
            <a:r>
              <a:rPr lang="en-US" sz="1458" b="1" dirty="0">
                <a:solidFill>
                  <a:srgbClr val="272525"/>
                </a:solidFill>
                <a:latin typeface="Inter Bold" pitchFamily="34" charset="0"/>
                <a:ea typeface="Inter Bold" pitchFamily="34" charset="-122"/>
                <a:cs typeface="Inter Bold" pitchFamily="34" charset="-120"/>
              </a:rPr>
              <a:t>Закон про Мову (15.02.1919)</a:t>
            </a:r>
            <a:endParaRPr lang="en-US" sz="1458" dirty="0"/>
          </a:p>
        </p:txBody>
      </p:sp>
      <p:sp>
        <p:nvSpPr>
          <p:cNvPr id="9" name="Text 6"/>
          <p:cNvSpPr/>
          <p:nvPr/>
        </p:nvSpPr>
        <p:spPr>
          <a:xfrm>
            <a:off x="6329164" y="3643908"/>
            <a:ext cx="5043785" cy="725686"/>
          </a:xfrm>
          <a:prstGeom prst="rect">
            <a:avLst/>
          </a:prstGeom>
          <a:noFill/>
          <a:ln/>
        </p:spPr>
        <p:txBody>
          <a:bodyPr wrap="square" lIns="0" tIns="0" rIns="0" bIns="0" rtlCol="0" anchor="t"/>
          <a:lstStyle/>
          <a:p>
            <a:pPr>
              <a:lnSpc>
                <a:spcPts val="1875"/>
              </a:lnSpc>
            </a:pPr>
            <a:r>
              <a:rPr lang="en-US" sz="1167" dirty="0">
                <a:solidFill>
                  <a:srgbClr val="272525"/>
                </a:solidFill>
                <a:latin typeface="Inter" pitchFamily="34" charset="0"/>
                <a:ea typeface="Inter" pitchFamily="34" charset="-122"/>
                <a:cs typeface="Inter" pitchFamily="34" charset="-120"/>
              </a:rPr>
              <a:t>Затверджував українську мову як державну. Гарантував національним меншинам (польській, єврейській, німецькій) право на розвиток мови та культури.</a:t>
            </a:r>
            <a:endParaRPr lang="en-US" sz="1167" dirty="0"/>
          </a:p>
        </p:txBody>
      </p:sp>
      <p:sp>
        <p:nvSpPr>
          <p:cNvPr id="10" name="Shape 7"/>
          <p:cNvSpPr/>
          <p:nvPr/>
        </p:nvSpPr>
        <p:spPr>
          <a:xfrm>
            <a:off x="661492" y="4678363"/>
            <a:ext cx="5358904" cy="1609626"/>
          </a:xfrm>
          <a:prstGeom prst="roundRect">
            <a:avLst>
              <a:gd name="adj" fmla="val 3946"/>
            </a:avLst>
          </a:prstGeom>
          <a:solidFill>
            <a:srgbClr val="DADBF1"/>
          </a:solidFill>
          <a:ln w="7620">
            <a:solidFill>
              <a:srgbClr val="C0C1D7"/>
            </a:solidFill>
            <a:prstDash val="solid"/>
          </a:ln>
        </p:spPr>
        <p:txBody>
          <a:bodyPr/>
          <a:lstStyle/>
          <a:p>
            <a:endParaRPr lang="uk-UA"/>
          </a:p>
        </p:txBody>
      </p:sp>
      <p:sp>
        <p:nvSpPr>
          <p:cNvPr id="11" name="Text 8"/>
          <p:cNvSpPr/>
          <p:nvPr/>
        </p:nvSpPr>
        <p:spPr>
          <a:xfrm>
            <a:off x="819051" y="4835922"/>
            <a:ext cx="3587552" cy="236240"/>
          </a:xfrm>
          <a:prstGeom prst="rect">
            <a:avLst/>
          </a:prstGeom>
          <a:noFill/>
          <a:ln/>
        </p:spPr>
        <p:txBody>
          <a:bodyPr wrap="none" lIns="0" tIns="0" rIns="0" bIns="0" rtlCol="0" anchor="t"/>
          <a:lstStyle/>
          <a:p>
            <a:pPr>
              <a:lnSpc>
                <a:spcPts val="1833"/>
              </a:lnSpc>
            </a:pPr>
            <a:r>
              <a:rPr lang="en-US" sz="1458" b="1" dirty="0">
                <a:solidFill>
                  <a:srgbClr val="272525"/>
                </a:solidFill>
                <a:latin typeface="Inter Bold" pitchFamily="34" charset="0"/>
                <a:ea typeface="Inter Bold" pitchFamily="34" charset="-122"/>
                <a:cs typeface="Inter Bold" pitchFamily="34" charset="-120"/>
              </a:rPr>
              <a:t>Закон про Громадянство (08.04.1919)</a:t>
            </a:r>
            <a:endParaRPr lang="en-US" sz="1458" dirty="0"/>
          </a:p>
        </p:txBody>
      </p:sp>
      <p:sp>
        <p:nvSpPr>
          <p:cNvPr id="12" name="Text 9"/>
          <p:cNvSpPr/>
          <p:nvPr/>
        </p:nvSpPr>
        <p:spPr>
          <a:xfrm>
            <a:off x="819051" y="5162848"/>
            <a:ext cx="5043785" cy="725686"/>
          </a:xfrm>
          <a:prstGeom prst="rect">
            <a:avLst/>
          </a:prstGeom>
          <a:noFill/>
          <a:ln/>
        </p:spPr>
        <p:txBody>
          <a:bodyPr wrap="square" lIns="0" tIns="0" rIns="0" bIns="0" rtlCol="0" anchor="t"/>
          <a:lstStyle/>
          <a:p>
            <a:pPr>
              <a:lnSpc>
                <a:spcPts val="1875"/>
              </a:lnSpc>
            </a:pPr>
            <a:r>
              <a:rPr lang="en-US" sz="1167" dirty="0">
                <a:solidFill>
                  <a:srgbClr val="272525"/>
                </a:solidFill>
                <a:latin typeface="Inter" pitchFamily="34" charset="0"/>
                <a:ea typeface="Inter" pitchFamily="34" charset="-122"/>
                <a:cs typeface="Inter" pitchFamily="34" charset="-120"/>
              </a:rPr>
              <a:t>Визначав, хто є громадянином ЗУНР. Передбачав процедури набуття та відмови від громадянства. Громадяни УНР визнавалися громадянами ЗУНР.</a:t>
            </a:r>
            <a:endParaRPr lang="en-US" sz="1167" dirty="0"/>
          </a:p>
        </p:txBody>
      </p:sp>
      <p:sp>
        <p:nvSpPr>
          <p:cNvPr id="13" name="Shape 10"/>
          <p:cNvSpPr/>
          <p:nvPr/>
        </p:nvSpPr>
        <p:spPr>
          <a:xfrm>
            <a:off x="6171606" y="4678363"/>
            <a:ext cx="5358904" cy="1609626"/>
          </a:xfrm>
          <a:prstGeom prst="roundRect">
            <a:avLst>
              <a:gd name="adj" fmla="val 3946"/>
            </a:avLst>
          </a:prstGeom>
          <a:solidFill>
            <a:srgbClr val="DADBF1"/>
          </a:solidFill>
          <a:ln w="7620">
            <a:solidFill>
              <a:srgbClr val="C0C1D7"/>
            </a:solidFill>
            <a:prstDash val="solid"/>
          </a:ln>
        </p:spPr>
        <p:txBody>
          <a:bodyPr/>
          <a:lstStyle/>
          <a:p>
            <a:endParaRPr lang="uk-UA"/>
          </a:p>
        </p:txBody>
      </p:sp>
      <p:sp>
        <p:nvSpPr>
          <p:cNvPr id="14" name="Text 11"/>
          <p:cNvSpPr/>
          <p:nvPr/>
        </p:nvSpPr>
        <p:spPr>
          <a:xfrm>
            <a:off x="6329164" y="4835922"/>
            <a:ext cx="2878138" cy="236240"/>
          </a:xfrm>
          <a:prstGeom prst="rect">
            <a:avLst/>
          </a:prstGeom>
          <a:noFill/>
          <a:ln/>
        </p:spPr>
        <p:txBody>
          <a:bodyPr wrap="none" lIns="0" tIns="0" rIns="0" bIns="0" rtlCol="0" anchor="t"/>
          <a:lstStyle/>
          <a:p>
            <a:pPr>
              <a:lnSpc>
                <a:spcPts val="1833"/>
              </a:lnSpc>
            </a:pPr>
            <a:r>
              <a:rPr lang="en-US" sz="1458" b="1" dirty="0">
                <a:solidFill>
                  <a:srgbClr val="272525"/>
                </a:solidFill>
                <a:latin typeface="Inter Bold" pitchFamily="34" charset="0"/>
                <a:ea typeface="Inter Bold" pitchFamily="34" charset="-122"/>
                <a:cs typeface="Inter Bold" pitchFamily="34" charset="-120"/>
              </a:rPr>
              <a:t>Аграрна Реформа (14.04.1919)</a:t>
            </a:r>
            <a:endParaRPr lang="en-US" sz="1458" dirty="0"/>
          </a:p>
        </p:txBody>
      </p:sp>
      <p:sp>
        <p:nvSpPr>
          <p:cNvPr id="15" name="Text 12"/>
          <p:cNvSpPr/>
          <p:nvPr/>
        </p:nvSpPr>
        <p:spPr>
          <a:xfrm>
            <a:off x="6329164" y="5162847"/>
            <a:ext cx="5043785" cy="967582"/>
          </a:xfrm>
          <a:prstGeom prst="rect">
            <a:avLst/>
          </a:prstGeom>
          <a:noFill/>
          <a:ln/>
        </p:spPr>
        <p:txBody>
          <a:bodyPr wrap="square" lIns="0" tIns="0" rIns="0" bIns="0" rtlCol="0" anchor="t"/>
          <a:lstStyle/>
          <a:p>
            <a:pPr>
              <a:lnSpc>
                <a:spcPts val="1875"/>
              </a:lnSpc>
            </a:pPr>
            <a:r>
              <a:rPr lang="en-US" sz="1167" dirty="0">
                <a:solidFill>
                  <a:srgbClr val="272525"/>
                </a:solidFill>
                <a:latin typeface="Inter" pitchFamily="34" charset="0"/>
                <a:ea typeface="Inter" pitchFamily="34" charset="-122"/>
                <a:cs typeface="Inter" pitchFamily="34" charset="-120"/>
              </a:rPr>
              <a:t>Закон "Про вивласнення великих табулярних посілостей" та "Про земельну реформу". Передбачалася конфіскація земель поміщиків, церков, монастирів для створення державного земельного фонду.</a:t>
            </a:r>
            <a:endParaRPr lang="en-US" sz="1167"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BF28E07A-8B39-45BA-9E61-12E217CBD63A}"/>
              </a:ext>
            </a:extLst>
          </p:cNvPr>
          <p:cNvPicPr>
            <a:picLocks noChangeAspect="1"/>
          </p:cNvPicPr>
          <p:nvPr/>
        </p:nvPicPr>
        <p:blipFill>
          <a:blip r:embed="rId3"/>
          <a:stretch>
            <a:fillRect/>
          </a:stretch>
        </p:blipFill>
        <p:spPr>
          <a:xfrm>
            <a:off x="1" y="-11869"/>
            <a:ext cx="12191999" cy="6882612"/>
          </a:xfrm>
          <a:prstGeom prst="rect">
            <a:avLst/>
          </a:prstGeom>
        </p:spPr>
      </p:pic>
      <p:sp>
        <p:nvSpPr>
          <p:cNvPr id="3" name="Text 0"/>
          <p:cNvSpPr/>
          <p:nvPr/>
        </p:nvSpPr>
        <p:spPr>
          <a:xfrm>
            <a:off x="5233492" y="1668859"/>
            <a:ext cx="6297018" cy="1181298"/>
          </a:xfrm>
          <a:prstGeom prst="rect">
            <a:avLst/>
          </a:prstGeom>
          <a:noFill/>
          <a:ln/>
        </p:spPr>
        <p:txBody>
          <a:bodyPr wrap="square" lIns="0" tIns="0" rIns="0" bIns="0" rtlCol="0" anchor="t"/>
          <a:lstStyle/>
          <a:p>
            <a:pPr>
              <a:lnSpc>
                <a:spcPts val="4625"/>
              </a:lnSpc>
            </a:pPr>
            <a:r>
              <a:rPr lang="en-US" sz="3708" b="1" dirty="0">
                <a:solidFill>
                  <a:srgbClr val="000000"/>
                </a:solidFill>
                <a:latin typeface="Inter Bold" pitchFamily="34" charset="0"/>
                <a:ea typeface="Inter Bold" pitchFamily="34" charset="-122"/>
                <a:cs typeface="Inter Bold" pitchFamily="34" charset="-120"/>
              </a:rPr>
              <a:t>Конституційний Процес в Українській РСР</a:t>
            </a:r>
            <a:endParaRPr lang="en-US" sz="3708" dirty="0"/>
          </a:p>
        </p:txBody>
      </p:sp>
      <p:sp>
        <p:nvSpPr>
          <p:cNvPr id="4" name="Text 1"/>
          <p:cNvSpPr/>
          <p:nvPr/>
        </p:nvSpPr>
        <p:spPr>
          <a:xfrm>
            <a:off x="5233492" y="3133626"/>
            <a:ext cx="6297018" cy="1512094"/>
          </a:xfrm>
          <a:prstGeom prst="rect">
            <a:avLst/>
          </a:prstGeom>
          <a:noFill/>
          <a:ln/>
        </p:spPr>
        <p:txBody>
          <a:bodyPr wrap="square" lIns="0" tIns="0" rIns="0" bIns="0" rtlCol="0" anchor="t"/>
          <a:lstStyle/>
          <a:p>
            <a:pPr>
              <a:lnSpc>
                <a:spcPts val="2375"/>
              </a:lnSpc>
            </a:pPr>
            <a:r>
              <a:rPr lang="en-US" sz="1458" dirty="0" err="1">
                <a:solidFill>
                  <a:srgbClr val="272525"/>
                </a:solidFill>
                <a:latin typeface="Inter" pitchFamily="34" charset="0"/>
                <a:ea typeface="Inter" pitchFamily="34" charset="-122"/>
                <a:cs typeface="Inter" pitchFamily="34" charset="-120"/>
              </a:rPr>
              <a:t>Ця</a:t>
            </a:r>
            <a:r>
              <a:rPr lang="en-US" sz="1458" dirty="0">
                <a:solidFill>
                  <a:srgbClr val="272525"/>
                </a:solidFill>
                <a:latin typeface="Inter" pitchFamily="34" charset="0"/>
                <a:ea typeface="Inter" pitchFamily="34" charset="-122"/>
                <a:cs typeface="Inter" pitchFamily="34" charset="-120"/>
              </a:rPr>
              <a:t> </a:t>
            </a:r>
            <a:r>
              <a:rPr lang="uk-UA" sz="1458" dirty="0">
                <a:solidFill>
                  <a:srgbClr val="272525"/>
                </a:solidFill>
                <a:latin typeface="Inter" pitchFamily="34" charset="0"/>
                <a:ea typeface="Inter" pitchFamily="34" charset="-122"/>
                <a:cs typeface="Inter" pitchFamily="34" charset="-120"/>
              </a:rPr>
              <a:t>тема</a:t>
            </a:r>
            <a:r>
              <a:rPr lang="en-US" sz="1458" dirty="0">
                <a:solidFill>
                  <a:srgbClr val="272525"/>
                </a:solidFill>
                <a:latin typeface="Inter" pitchFamily="34" charset="0"/>
                <a:ea typeface="Inter" pitchFamily="34" charset="-122"/>
                <a:cs typeface="Inter" pitchFamily="34" charset="-120"/>
              </a:rPr>
              <a:t> присвячена конституційному процесу в Українській РСР, охоплюючи ключові етапи та зміни в Основних Законах республіки. Ми розглянемо створення УСРР, її конституції 1919, 1929, 1937 та 1978 років, а також формування та розширення території у складі СРСР.</a:t>
            </a:r>
            <a:endParaRPr lang="en-US" sz="1458" dirty="0"/>
          </a:p>
        </p:txBody>
      </p:sp>
      <p:sp>
        <p:nvSpPr>
          <p:cNvPr id="5" name="Shape 2"/>
          <p:cNvSpPr/>
          <p:nvPr/>
        </p:nvSpPr>
        <p:spPr>
          <a:xfrm>
            <a:off x="5233492" y="4872435"/>
            <a:ext cx="302419" cy="302419"/>
          </a:xfrm>
          <a:prstGeom prst="roundRect">
            <a:avLst>
              <a:gd name="adj" fmla="val 25194296"/>
            </a:avLst>
          </a:prstGeom>
          <a:noFill/>
          <a:ln w="7620">
            <a:solidFill>
              <a:srgbClr val="FFFFFF"/>
            </a:solidFill>
            <a:prstDash val="solid"/>
          </a:ln>
        </p:spPr>
        <p:txBody>
          <a:bodyPr/>
          <a:lstStyle/>
          <a:p>
            <a:endParaRPr lang="uk-UA"/>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DB93F074-0947-4D91-9A03-F052AD8D9210}"/>
              </a:ext>
            </a:extLst>
          </p:cNvPr>
          <p:cNvPicPr>
            <a:picLocks noChangeAspect="1"/>
          </p:cNvPicPr>
          <p:nvPr/>
        </p:nvPicPr>
        <p:blipFill>
          <a:blip r:embed="rId3"/>
          <a:stretch>
            <a:fillRect/>
          </a:stretch>
        </p:blipFill>
        <p:spPr>
          <a:xfrm>
            <a:off x="1" y="-11869"/>
            <a:ext cx="12191999" cy="6882612"/>
          </a:xfrm>
          <a:prstGeom prst="rect">
            <a:avLst/>
          </a:prstGeom>
        </p:spPr>
      </p:pic>
      <p:sp>
        <p:nvSpPr>
          <p:cNvPr id="2" name="Text 0"/>
          <p:cNvSpPr/>
          <p:nvPr/>
        </p:nvSpPr>
        <p:spPr>
          <a:xfrm>
            <a:off x="661492" y="821929"/>
            <a:ext cx="9374882" cy="590649"/>
          </a:xfrm>
          <a:prstGeom prst="rect">
            <a:avLst/>
          </a:prstGeom>
          <a:noFill/>
          <a:ln/>
        </p:spPr>
        <p:txBody>
          <a:bodyPr wrap="none" lIns="0" tIns="0" rIns="0" bIns="0" rtlCol="0" anchor="t"/>
          <a:lstStyle/>
          <a:p>
            <a:pPr>
              <a:lnSpc>
                <a:spcPts val="4625"/>
              </a:lnSpc>
            </a:pPr>
            <a:r>
              <a:rPr lang="en-US" sz="3708" b="1" dirty="0">
                <a:solidFill>
                  <a:srgbClr val="000000"/>
                </a:solidFill>
                <a:latin typeface="Inter Bold" pitchFamily="34" charset="0"/>
                <a:ea typeface="Inter Bold" pitchFamily="34" charset="-122"/>
                <a:cs typeface="Inter Bold" pitchFamily="34" charset="-120"/>
              </a:rPr>
              <a:t>Створення УСРР та Конституція 1919 р.</a:t>
            </a:r>
            <a:endParaRPr lang="en-US" sz="3708" dirty="0"/>
          </a:p>
        </p:txBody>
      </p:sp>
      <p:sp>
        <p:nvSpPr>
          <p:cNvPr id="3" name="Text 1"/>
          <p:cNvSpPr/>
          <p:nvPr/>
        </p:nvSpPr>
        <p:spPr>
          <a:xfrm>
            <a:off x="661492" y="1885057"/>
            <a:ext cx="2693492" cy="295275"/>
          </a:xfrm>
          <a:prstGeom prst="rect">
            <a:avLst/>
          </a:prstGeom>
          <a:noFill/>
          <a:ln/>
        </p:spPr>
        <p:txBody>
          <a:bodyPr wrap="none" lIns="0" tIns="0" rIns="0" bIns="0" rtlCol="0" anchor="t"/>
          <a:lstStyle/>
          <a:p>
            <a:pPr>
              <a:lnSpc>
                <a:spcPts val="2292"/>
              </a:lnSpc>
            </a:pPr>
            <a:r>
              <a:rPr lang="en-US" sz="1833" b="1" dirty="0">
                <a:solidFill>
                  <a:srgbClr val="000000"/>
                </a:solidFill>
                <a:latin typeface="Inter Bold" pitchFamily="34" charset="0"/>
                <a:ea typeface="Inter Bold" pitchFamily="34" charset="-122"/>
                <a:cs typeface="Inter Bold" pitchFamily="34" charset="-120"/>
              </a:rPr>
              <a:t>Формування Держави</a:t>
            </a:r>
            <a:endParaRPr lang="en-US" sz="1833" dirty="0"/>
          </a:p>
        </p:txBody>
      </p:sp>
      <p:sp>
        <p:nvSpPr>
          <p:cNvPr id="4" name="Text 2"/>
          <p:cNvSpPr/>
          <p:nvPr/>
        </p:nvSpPr>
        <p:spPr>
          <a:xfrm>
            <a:off x="661492" y="2369344"/>
            <a:ext cx="5203924" cy="1209675"/>
          </a:xfrm>
          <a:prstGeom prst="rect">
            <a:avLst/>
          </a:prstGeom>
          <a:noFill/>
          <a:ln/>
        </p:spPr>
        <p:txBody>
          <a:bodyPr wrap="square" lIns="0" tIns="0" rIns="0" bIns="0" rtlCol="0" anchor="t"/>
          <a:lstStyle/>
          <a:p>
            <a:pPr>
              <a:lnSpc>
                <a:spcPts val="2375"/>
              </a:lnSpc>
            </a:pPr>
            <a:r>
              <a:rPr lang="en-US" sz="1458" dirty="0">
                <a:solidFill>
                  <a:srgbClr val="272525"/>
                </a:solidFill>
                <a:latin typeface="Inter" pitchFamily="34" charset="0"/>
                <a:ea typeface="Inter" pitchFamily="34" charset="-122"/>
                <a:cs typeface="Inter" pitchFamily="34" charset="-120"/>
              </a:rPr>
              <a:t>Українська радянська держава утворена у грудні 1917 р. на 1-му Всеукраїнському з'їзді Рад. 6 січня 1918 р. її проголосили Українською Соціалістичною Радянською Республікою (УСРР).</a:t>
            </a:r>
            <a:endParaRPr lang="en-US" sz="1458" dirty="0"/>
          </a:p>
        </p:txBody>
      </p:sp>
      <p:sp>
        <p:nvSpPr>
          <p:cNvPr id="5" name="Text 3"/>
          <p:cNvSpPr/>
          <p:nvPr/>
        </p:nvSpPr>
        <p:spPr>
          <a:xfrm>
            <a:off x="661492" y="3749080"/>
            <a:ext cx="5203924" cy="1209675"/>
          </a:xfrm>
          <a:prstGeom prst="rect">
            <a:avLst/>
          </a:prstGeom>
          <a:noFill/>
          <a:ln/>
        </p:spPr>
        <p:txBody>
          <a:bodyPr wrap="square" lIns="0" tIns="0" rIns="0" bIns="0" rtlCol="0" anchor="t"/>
          <a:lstStyle/>
          <a:p>
            <a:pPr>
              <a:lnSpc>
                <a:spcPts val="2375"/>
              </a:lnSpc>
            </a:pPr>
            <a:r>
              <a:rPr lang="en-US" sz="1458" dirty="0">
                <a:solidFill>
                  <a:srgbClr val="272525"/>
                </a:solidFill>
                <a:latin typeface="Inter" pitchFamily="34" charset="0"/>
                <a:ea typeface="Inter" pitchFamily="34" charset="-122"/>
                <a:cs typeface="Inter" pitchFamily="34" charset="-120"/>
              </a:rPr>
              <a:t>28 грудня 1920 р. підписано договір про воєнний та господарський союз між Росією та Україною, що створив договірну федерацію формально незалежних радянських держав.</a:t>
            </a:r>
            <a:endParaRPr lang="en-US" sz="1458" dirty="0"/>
          </a:p>
        </p:txBody>
      </p:sp>
      <p:sp>
        <p:nvSpPr>
          <p:cNvPr id="6" name="Text 4"/>
          <p:cNvSpPr/>
          <p:nvPr/>
        </p:nvSpPr>
        <p:spPr>
          <a:xfrm>
            <a:off x="6332935" y="1885057"/>
            <a:ext cx="2362696" cy="295275"/>
          </a:xfrm>
          <a:prstGeom prst="rect">
            <a:avLst/>
          </a:prstGeom>
          <a:noFill/>
          <a:ln/>
        </p:spPr>
        <p:txBody>
          <a:bodyPr wrap="none" lIns="0" tIns="0" rIns="0" bIns="0" rtlCol="0" anchor="t"/>
          <a:lstStyle/>
          <a:p>
            <a:pPr>
              <a:lnSpc>
                <a:spcPts val="2292"/>
              </a:lnSpc>
            </a:pPr>
            <a:r>
              <a:rPr lang="en-US" sz="1833" b="1" dirty="0">
                <a:solidFill>
                  <a:srgbClr val="000000"/>
                </a:solidFill>
                <a:latin typeface="Inter Bold" pitchFamily="34" charset="0"/>
                <a:ea typeface="Inter Bold" pitchFamily="34" charset="-122"/>
                <a:cs typeface="Inter Bold" pitchFamily="34" charset="-120"/>
              </a:rPr>
              <a:t>Конституція 1919 р.</a:t>
            </a:r>
            <a:endParaRPr lang="en-US" sz="1833" dirty="0"/>
          </a:p>
        </p:txBody>
      </p:sp>
      <p:sp>
        <p:nvSpPr>
          <p:cNvPr id="7" name="Text 5"/>
          <p:cNvSpPr/>
          <p:nvPr/>
        </p:nvSpPr>
        <p:spPr>
          <a:xfrm>
            <a:off x="6332935" y="2369344"/>
            <a:ext cx="5203924" cy="1814513"/>
          </a:xfrm>
          <a:prstGeom prst="rect">
            <a:avLst/>
          </a:prstGeom>
          <a:noFill/>
          <a:ln/>
        </p:spPr>
        <p:txBody>
          <a:bodyPr wrap="square" lIns="0" tIns="0" rIns="0" bIns="0" rtlCol="0" anchor="t"/>
          <a:lstStyle/>
          <a:p>
            <a:pPr>
              <a:lnSpc>
                <a:spcPts val="2375"/>
              </a:lnSpc>
            </a:pPr>
            <a:r>
              <a:rPr lang="en-US" sz="1458" dirty="0">
                <a:solidFill>
                  <a:srgbClr val="272525"/>
                </a:solidFill>
                <a:latin typeface="Inter" pitchFamily="34" charset="0"/>
                <a:ea typeface="Inter" pitchFamily="34" charset="-122"/>
                <a:cs typeface="Inter" pitchFamily="34" charset="-120"/>
              </a:rPr>
              <a:t>14 березня 1919 р. у Харкові на 3-му з'їзді Рад ухвалено Конституцію УСРР, що перегукувалася з Конституцією Російської Федерації 1918 р. Вона визначала основні завдання диктатури пролетаріату та проголошувала УСРР державою «трудящих і експлуатованих мас пролетаріату і найбіднішого селянства».</a:t>
            </a:r>
            <a:endParaRPr lang="en-US" sz="1458" dirty="0"/>
          </a:p>
        </p:txBody>
      </p:sp>
      <p:sp>
        <p:nvSpPr>
          <p:cNvPr id="8" name="Text 6"/>
          <p:cNvSpPr/>
          <p:nvPr/>
        </p:nvSpPr>
        <p:spPr>
          <a:xfrm>
            <a:off x="6332935" y="4353918"/>
            <a:ext cx="5203924" cy="1512094"/>
          </a:xfrm>
          <a:prstGeom prst="rect">
            <a:avLst/>
          </a:prstGeom>
          <a:noFill/>
          <a:ln/>
        </p:spPr>
        <p:txBody>
          <a:bodyPr wrap="square" lIns="0" tIns="0" rIns="0" bIns="0" rtlCol="0" anchor="t"/>
          <a:lstStyle/>
          <a:p>
            <a:pPr>
              <a:lnSpc>
                <a:spcPts val="2375"/>
              </a:lnSpc>
            </a:pPr>
            <a:r>
              <a:rPr lang="en-US" sz="1458" dirty="0">
                <a:solidFill>
                  <a:srgbClr val="272525"/>
                </a:solidFill>
                <a:latin typeface="Inter" pitchFamily="34" charset="0"/>
                <a:ea typeface="Inter" pitchFamily="34" charset="-122"/>
                <a:cs typeface="Inter" pitchFamily="34" charset="-120"/>
              </a:rPr>
              <a:t>Влада трудящих мала здійснюватися через Ради робітничих, селянських і червоноармійських депутатів. Проте повноваження вищих органів влади не були чітко розмежовані, що вказувало на фіктивність української державності.</a:t>
            </a:r>
            <a:endParaRPr lang="en-US" sz="1458"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92D5FD93-C349-4890-9023-974961908895}"/>
              </a:ext>
            </a:extLst>
          </p:cNvPr>
          <p:cNvPicPr>
            <a:picLocks noChangeAspect="1"/>
          </p:cNvPicPr>
          <p:nvPr/>
        </p:nvPicPr>
        <p:blipFill>
          <a:blip r:embed="rId3"/>
          <a:stretch>
            <a:fillRect/>
          </a:stretch>
        </p:blipFill>
        <p:spPr>
          <a:xfrm>
            <a:off x="1" y="-11869"/>
            <a:ext cx="12191999" cy="6882612"/>
          </a:xfrm>
          <a:prstGeom prst="rect">
            <a:avLst/>
          </a:prstGeom>
        </p:spPr>
      </p:pic>
      <p:sp>
        <p:nvSpPr>
          <p:cNvPr id="2" name="Text 0"/>
          <p:cNvSpPr/>
          <p:nvPr/>
        </p:nvSpPr>
        <p:spPr>
          <a:xfrm>
            <a:off x="661492" y="887412"/>
            <a:ext cx="10500618" cy="561182"/>
          </a:xfrm>
          <a:prstGeom prst="rect">
            <a:avLst/>
          </a:prstGeom>
          <a:noFill/>
          <a:ln/>
        </p:spPr>
        <p:txBody>
          <a:bodyPr wrap="none" lIns="0" tIns="0" rIns="0" bIns="0" rtlCol="0" anchor="t"/>
          <a:lstStyle/>
          <a:p>
            <a:pPr>
              <a:lnSpc>
                <a:spcPts val="4416"/>
              </a:lnSpc>
            </a:pPr>
            <a:r>
              <a:rPr lang="en-US" sz="3500" b="1" dirty="0">
                <a:solidFill>
                  <a:srgbClr val="000000"/>
                </a:solidFill>
                <a:latin typeface="Inter Bold" pitchFamily="34" charset="0"/>
                <a:ea typeface="Inter Bold" pitchFamily="34" charset="-122"/>
                <a:cs typeface="Inter Bold" pitchFamily="34" charset="-120"/>
              </a:rPr>
              <a:t>Утворення Союзу РСР та Втрата Суверенітету</a:t>
            </a:r>
            <a:endParaRPr lang="en-US" sz="3500" dirty="0"/>
          </a:p>
        </p:txBody>
      </p:sp>
      <p:pic>
        <p:nvPicPr>
          <p:cNvPr id="3" name="Image 0" descr="preencoded.png"/>
          <p:cNvPicPr>
            <a:picLocks noChangeAspect="1"/>
          </p:cNvPicPr>
          <p:nvPr/>
        </p:nvPicPr>
        <p:blipFill>
          <a:blip r:embed="rId4"/>
          <a:stretch>
            <a:fillRect/>
          </a:stretch>
        </p:blipFill>
        <p:spPr>
          <a:xfrm>
            <a:off x="661492" y="1717873"/>
            <a:ext cx="897831" cy="1609130"/>
          </a:xfrm>
          <a:prstGeom prst="rect">
            <a:avLst/>
          </a:prstGeom>
        </p:spPr>
      </p:pic>
      <p:sp>
        <p:nvSpPr>
          <p:cNvPr id="4" name="Text 1"/>
          <p:cNvSpPr/>
          <p:nvPr/>
        </p:nvSpPr>
        <p:spPr>
          <a:xfrm>
            <a:off x="1828602" y="1897360"/>
            <a:ext cx="2244626" cy="280492"/>
          </a:xfrm>
          <a:prstGeom prst="rect">
            <a:avLst/>
          </a:prstGeom>
          <a:noFill/>
          <a:ln/>
        </p:spPr>
        <p:txBody>
          <a:bodyPr wrap="none" lIns="0" tIns="0" rIns="0" bIns="0" rtlCol="0" anchor="t"/>
          <a:lstStyle/>
          <a:p>
            <a:pPr>
              <a:lnSpc>
                <a:spcPts val="2208"/>
              </a:lnSpc>
            </a:pPr>
            <a:r>
              <a:rPr lang="en-US" sz="1750" b="1" dirty="0">
                <a:solidFill>
                  <a:srgbClr val="272525"/>
                </a:solidFill>
                <a:latin typeface="Inter Bold" pitchFamily="34" charset="0"/>
                <a:ea typeface="Inter Bold" pitchFamily="34" charset="-122"/>
                <a:cs typeface="Inter Bold" pitchFamily="34" charset="-120"/>
              </a:rPr>
              <a:t>30 Грудня 1922 р.</a:t>
            </a:r>
            <a:endParaRPr lang="en-US" sz="1750" dirty="0"/>
          </a:p>
        </p:txBody>
      </p:sp>
      <p:sp>
        <p:nvSpPr>
          <p:cNvPr id="5" name="Text 2"/>
          <p:cNvSpPr/>
          <p:nvPr/>
        </p:nvSpPr>
        <p:spPr>
          <a:xfrm>
            <a:off x="1828602" y="2285504"/>
            <a:ext cx="9701907" cy="862013"/>
          </a:xfrm>
          <a:prstGeom prst="rect">
            <a:avLst/>
          </a:prstGeom>
          <a:noFill/>
          <a:ln/>
        </p:spPr>
        <p:txBody>
          <a:bodyPr wrap="square" lIns="0" tIns="0" rIns="0" bIns="0" rtlCol="0" anchor="t"/>
          <a:lstStyle/>
          <a:p>
            <a:pPr>
              <a:lnSpc>
                <a:spcPts val="2250"/>
              </a:lnSpc>
            </a:pPr>
            <a:r>
              <a:rPr lang="en-US" sz="1375" dirty="0">
                <a:solidFill>
                  <a:srgbClr val="272525"/>
                </a:solidFill>
                <a:latin typeface="Inter" pitchFamily="34" charset="0"/>
                <a:ea typeface="Inter" pitchFamily="34" charset="-122"/>
                <a:cs typeface="Inter" pitchFamily="34" charset="-120"/>
              </a:rPr>
              <a:t>1-й Всесоюзний з'їзд Рад у Москві затвердив Декларацію про утворення СРСР та Союзний договір. Чотири радянські республіки — Росія, Україна, Закавказька Федерація, Білорусія — утворили єдину союзну державу.</a:t>
            </a:r>
            <a:endParaRPr lang="en-US" sz="1375" dirty="0"/>
          </a:p>
        </p:txBody>
      </p:sp>
      <p:pic>
        <p:nvPicPr>
          <p:cNvPr id="6" name="Image 1" descr="preencoded.png"/>
          <p:cNvPicPr>
            <a:picLocks noChangeAspect="1"/>
          </p:cNvPicPr>
          <p:nvPr/>
        </p:nvPicPr>
        <p:blipFill>
          <a:blip r:embed="rId5"/>
          <a:stretch>
            <a:fillRect/>
          </a:stretch>
        </p:blipFill>
        <p:spPr>
          <a:xfrm>
            <a:off x="661492" y="3327004"/>
            <a:ext cx="897831" cy="1321793"/>
          </a:xfrm>
          <a:prstGeom prst="rect">
            <a:avLst/>
          </a:prstGeom>
        </p:spPr>
      </p:pic>
      <p:sp>
        <p:nvSpPr>
          <p:cNvPr id="7" name="Text 3"/>
          <p:cNvSpPr/>
          <p:nvPr/>
        </p:nvSpPr>
        <p:spPr>
          <a:xfrm>
            <a:off x="1828602" y="3506490"/>
            <a:ext cx="2370633" cy="280492"/>
          </a:xfrm>
          <a:prstGeom prst="rect">
            <a:avLst/>
          </a:prstGeom>
          <a:noFill/>
          <a:ln/>
        </p:spPr>
        <p:txBody>
          <a:bodyPr wrap="none" lIns="0" tIns="0" rIns="0" bIns="0" rtlCol="0" anchor="t"/>
          <a:lstStyle/>
          <a:p>
            <a:pPr>
              <a:lnSpc>
                <a:spcPts val="2208"/>
              </a:lnSpc>
            </a:pPr>
            <a:r>
              <a:rPr lang="en-US" sz="1750" b="1" dirty="0">
                <a:solidFill>
                  <a:srgbClr val="272525"/>
                </a:solidFill>
                <a:latin typeface="Inter Bold" pitchFamily="34" charset="0"/>
                <a:ea typeface="Inter Bold" pitchFamily="34" charset="-122"/>
                <a:cs typeface="Inter Bold" pitchFamily="34" charset="-120"/>
              </a:rPr>
              <a:t>Централізація Влади</a:t>
            </a:r>
            <a:endParaRPr lang="en-US" sz="1750" dirty="0"/>
          </a:p>
        </p:txBody>
      </p:sp>
      <p:sp>
        <p:nvSpPr>
          <p:cNvPr id="8" name="Text 4"/>
          <p:cNvSpPr/>
          <p:nvPr/>
        </p:nvSpPr>
        <p:spPr>
          <a:xfrm>
            <a:off x="1828602" y="3894633"/>
            <a:ext cx="9701907" cy="574675"/>
          </a:xfrm>
          <a:prstGeom prst="rect">
            <a:avLst/>
          </a:prstGeom>
          <a:noFill/>
          <a:ln/>
        </p:spPr>
        <p:txBody>
          <a:bodyPr wrap="square" lIns="0" tIns="0" rIns="0" bIns="0" rtlCol="0" anchor="t"/>
          <a:lstStyle/>
          <a:p>
            <a:pPr>
              <a:lnSpc>
                <a:spcPts val="2250"/>
              </a:lnSpc>
            </a:pPr>
            <a:r>
              <a:rPr lang="en-US" sz="1375" dirty="0">
                <a:solidFill>
                  <a:srgbClr val="272525"/>
                </a:solidFill>
                <a:latin typeface="Inter" pitchFamily="34" charset="0"/>
                <a:ea typeface="Inter" pitchFamily="34" charset="-122"/>
                <a:cs typeface="Inter" pitchFamily="34" charset="-120"/>
              </a:rPr>
              <a:t>З ухваленням 31 січня 1924 р. Конституції СРСР «союз республік» перетворився в жорстко централізовану унітарну державу. Міжнародні відносини передавалися до компетенції союзних органів.</a:t>
            </a:r>
            <a:endParaRPr lang="en-US" sz="1375" dirty="0"/>
          </a:p>
        </p:txBody>
      </p:sp>
      <p:pic>
        <p:nvPicPr>
          <p:cNvPr id="9" name="Image 2" descr="preencoded.png"/>
          <p:cNvPicPr>
            <a:picLocks noChangeAspect="1"/>
          </p:cNvPicPr>
          <p:nvPr/>
        </p:nvPicPr>
        <p:blipFill>
          <a:blip r:embed="rId6"/>
          <a:stretch>
            <a:fillRect/>
          </a:stretch>
        </p:blipFill>
        <p:spPr>
          <a:xfrm>
            <a:off x="661492" y="4648795"/>
            <a:ext cx="897831" cy="1321793"/>
          </a:xfrm>
          <a:prstGeom prst="rect">
            <a:avLst/>
          </a:prstGeom>
        </p:spPr>
      </p:pic>
      <p:sp>
        <p:nvSpPr>
          <p:cNvPr id="10" name="Text 5"/>
          <p:cNvSpPr/>
          <p:nvPr/>
        </p:nvSpPr>
        <p:spPr>
          <a:xfrm>
            <a:off x="1828602" y="4828282"/>
            <a:ext cx="2369344" cy="280492"/>
          </a:xfrm>
          <a:prstGeom prst="rect">
            <a:avLst/>
          </a:prstGeom>
          <a:noFill/>
          <a:ln/>
        </p:spPr>
        <p:txBody>
          <a:bodyPr wrap="none" lIns="0" tIns="0" rIns="0" bIns="0" rtlCol="0" anchor="t"/>
          <a:lstStyle/>
          <a:p>
            <a:pPr>
              <a:lnSpc>
                <a:spcPts val="2208"/>
              </a:lnSpc>
            </a:pPr>
            <a:r>
              <a:rPr lang="en-US" sz="1750" b="1" dirty="0">
                <a:solidFill>
                  <a:srgbClr val="272525"/>
                </a:solidFill>
                <a:latin typeface="Inter Bold" pitchFamily="34" charset="0"/>
                <a:ea typeface="Inter Bold" pitchFamily="34" charset="-122"/>
                <a:cs typeface="Inter Bold" pitchFamily="34" charset="-120"/>
              </a:rPr>
              <a:t>Втрата Суверенітету</a:t>
            </a:r>
            <a:endParaRPr lang="en-US" sz="1750" dirty="0"/>
          </a:p>
        </p:txBody>
      </p:sp>
      <p:sp>
        <p:nvSpPr>
          <p:cNvPr id="11" name="Text 6"/>
          <p:cNvSpPr/>
          <p:nvPr/>
        </p:nvSpPr>
        <p:spPr>
          <a:xfrm>
            <a:off x="1828602" y="5216426"/>
            <a:ext cx="9701907" cy="574675"/>
          </a:xfrm>
          <a:prstGeom prst="rect">
            <a:avLst/>
          </a:prstGeom>
          <a:noFill/>
          <a:ln/>
        </p:spPr>
        <p:txBody>
          <a:bodyPr wrap="square" lIns="0" tIns="0" rIns="0" bIns="0" rtlCol="0" anchor="t"/>
          <a:lstStyle/>
          <a:p>
            <a:pPr>
              <a:lnSpc>
                <a:spcPts val="2250"/>
              </a:lnSpc>
            </a:pPr>
            <a:r>
              <a:rPr lang="en-US" sz="1375" dirty="0">
                <a:solidFill>
                  <a:srgbClr val="272525"/>
                </a:solidFill>
                <a:latin typeface="Inter" pitchFamily="34" charset="0"/>
                <a:ea typeface="Inter" pitchFamily="34" charset="-122"/>
                <a:cs typeface="Inter" pitchFamily="34" charset="-120"/>
              </a:rPr>
              <a:t>У травні 1925 р. зміни до Конституції УСРР законодавчо закріпили входження радянської України до складу Союзу РСР, що призвело до остаточної втрати решток суверенітету Української СРР.</a:t>
            </a:r>
            <a:endParaRPr lang="en-US" sz="1375"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Рисунок 19">
            <a:extLst>
              <a:ext uri="{FF2B5EF4-FFF2-40B4-BE49-F238E27FC236}">
                <a16:creationId xmlns:a16="http://schemas.microsoft.com/office/drawing/2014/main" id="{F05515DD-B583-4511-B745-38AA9B6A3B70}"/>
              </a:ext>
            </a:extLst>
          </p:cNvPr>
          <p:cNvPicPr>
            <a:picLocks noChangeAspect="1"/>
          </p:cNvPicPr>
          <p:nvPr/>
        </p:nvPicPr>
        <p:blipFill>
          <a:blip r:embed="rId3"/>
          <a:stretch>
            <a:fillRect/>
          </a:stretch>
        </p:blipFill>
        <p:spPr>
          <a:xfrm>
            <a:off x="1" y="-11869"/>
            <a:ext cx="12191999" cy="6882612"/>
          </a:xfrm>
          <a:prstGeom prst="rect">
            <a:avLst/>
          </a:prstGeom>
        </p:spPr>
      </p:pic>
      <p:pic>
        <p:nvPicPr>
          <p:cNvPr id="2" name="Image 0" descr="preencoded.png"/>
          <p:cNvPicPr>
            <a:picLocks noChangeAspect="1"/>
          </p:cNvPicPr>
          <p:nvPr/>
        </p:nvPicPr>
        <p:blipFill>
          <a:blip r:embed="rId4"/>
          <a:stretch>
            <a:fillRect/>
          </a:stretch>
        </p:blipFill>
        <p:spPr>
          <a:xfrm>
            <a:off x="7620000" y="0"/>
            <a:ext cx="4572000" cy="6858000"/>
          </a:xfrm>
          <a:prstGeom prst="rect">
            <a:avLst/>
          </a:prstGeom>
        </p:spPr>
      </p:pic>
      <p:sp>
        <p:nvSpPr>
          <p:cNvPr id="3" name="Text 0"/>
          <p:cNvSpPr/>
          <p:nvPr/>
        </p:nvSpPr>
        <p:spPr>
          <a:xfrm>
            <a:off x="661492" y="604639"/>
            <a:ext cx="4604743" cy="443012"/>
          </a:xfrm>
          <a:prstGeom prst="rect">
            <a:avLst/>
          </a:prstGeom>
          <a:noFill/>
          <a:ln/>
        </p:spPr>
        <p:txBody>
          <a:bodyPr wrap="none" lIns="0" tIns="0" rIns="0" bIns="0" rtlCol="0" anchor="t"/>
          <a:lstStyle/>
          <a:p>
            <a:pPr>
              <a:lnSpc>
                <a:spcPts val="3458"/>
              </a:lnSpc>
            </a:pPr>
            <a:r>
              <a:rPr lang="en-US" sz="2750" b="1" dirty="0">
                <a:solidFill>
                  <a:srgbClr val="000000"/>
                </a:solidFill>
                <a:latin typeface="Inter Bold" pitchFamily="34" charset="0"/>
                <a:ea typeface="Inter Bold" pitchFamily="34" charset="-122"/>
                <a:cs typeface="Inter Bold" pitchFamily="34" charset="-120"/>
              </a:rPr>
              <a:t>Конституція УСРР 1929 р.</a:t>
            </a:r>
            <a:endParaRPr lang="en-US" sz="2750" dirty="0"/>
          </a:p>
        </p:txBody>
      </p:sp>
      <p:sp>
        <p:nvSpPr>
          <p:cNvPr id="4" name="Shape 1"/>
          <p:cNvSpPr/>
          <p:nvPr/>
        </p:nvSpPr>
        <p:spPr>
          <a:xfrm>
            <a:off x="661492" y="1260277"/>
            <a:ext cx="318889" cy="318889"/>
          </a:xfrm>
          <a:prstGeom prst="roundRect">
            <a:avLst>
              <a:gd name="adj" fmla="val 18672"/>
            </a:avLst>
          </a:prstGeom>
          <a:solidFill>
            <a:srgbClr val="DADBF1"/>
          </a:solidFill>
          <a:ln w="7620">
            <a:solidFill>
              <a:srgbClr val="C0C1D7"/>
            </a:solidFill>
            <a:prstDash val="solid"/>
          </a:ln>
        </p:spPr>
        <p:txBody>
          <a:bodyPr/>
          <a:lstStyle/>
          <a:p>
            <a:endParaRPr lang="uk-UA"/>
          </a:p>
        </p:txBody>
      </p:sp>
      <p:pic>
        <p:nvPicPr>
          <p:cNvPr id="5" name="Image 1" descr="preencoded.png"/>
          <p:cNvPicPr>
            <a:picLocks noChangeAspect="1"/>
          </p:cNvPicPr>
          <p:nvPr/>
        </p:nvPicPr>
        <p:blipFill>
          <a:blip r:embed="rId5"/>
          <a:stretch>
            <a:fillRect/>
          </a:stretch>
        </p:blipFill>
        <p:spPr>
          <a:xfrm>
            <a:off x="714624" y="1286817"/>
            <a:ext cx="212626" cy="265807"/>
          </a:xfrm>
          <a:prstGeom prst="rect">
            <a:avLst/>
          </a:prstGeom>
        </p:spPr>
      </p:pic>
      <p:sp>
        <p:nvSpPr>
          <p:cNvPr id="6" name="Text 2"/>
          <p:cNvSpPr/>
          <p:nvPr/>
        </p:nvSpPr>
        <p:spPr>
          <a:xfrm>
            <a:off x="1122065" y="1308994"/>
            <a:ext cx="1772047" cy="221456"/>
          </a:xfrm>
          <a:prstGeom prst="rect">
            <a:avLst/>
          </a:prstGeom>
          <a:noFill/>
          <a:ln/>
        </p:spPr>
        <p:txBody>
          <a:bodyPr wrap="none" lIns="0" tIns="0" rIns="0" bIns="0" rtlCol="0" anchor="t"/>
          <a:lstStyle/>
          <a:p>
            <a:pPr>
              <a:lnSpc>
                <a:spcPts val="1708"/>
              </a:lnSpc>
            </a:pPr>
            <a:r>
              <a:rPr lang="en-US" sz="1375" b="1" dirty="0">
                <a:solidFill>
                  <a:srgbClr val="272525"/>
                </a:solidFill>
                <a:latin typeface="Inter Bold" pitchFamily="34" charset="0"/>
                <a:ea typeface="Inter Bold" pitchFamily="34" charset="-122"/>
                <a:cs typeface="Inter Bold" pitchFamily="34" charset="-120"/>
              </a:rPr>
              <a:t>Прийняття та Зміни</a:t>
            </a:r>
            <a:endParaRPr lang="en-US" sz="1375" dirty="0"/>
          </a:p>
        </p:txBody>
      </p:sp>
      <p:sp>
        <p:nvSpPr>
          <p:cNvPr id="7" name="Text 3"/>
          <p:cNvSpPr/>
          <p:nvPr/>
        </p:nvSpPr>
        <p:spPr>
          <a:xfrm>
            <a:off x="1122066" y="1615480"/>
            <a:ext cx="5836444" cy="680443"/>
          </a:xfrm>
          <a:prstGeom prst="rect">
            <a:avLst/>
          </a:prstGeom>
          <a:noFill/>
          <a:ln/>
        </p:spPr>
        <p:txBody>
          <a:bodyPr wrap="square" lIns="0" tIns="0" rIns="0" bIns="0" rtlCol="0" anchor="t"/>
          <a:lstStyle/>
          <a:p>
            <a:pPr>
              <a:lnSpc>
                <a:spcPts val="1750"/>
              </a:lnSpc>
            </a:pPr>
            <a:r>
              <a:rPr lang="en-US" sz="1083" dirty="0">
                <a:solidFill>
                  <a:srgbClr val="272525"/>
                </a:solidFill>
                <a:latin typeface="Inter" pitchFamily="34" charset="0"/>
                <a:ea typeface="Inter" pitchFamily="34" charset="-122"/>
                <a:cs typeface="Inter" pitchFamily="34" charset="-120"/>
              </a:rPr>
              <a:t>15 травня 1929 р. 11-й Всеукраїнський з'їзд Рад одностайно затвердив нову Конституцію УСРР. Зміни були обумовлені утворенням СРСР та проведенням нової економічної політики.</a:t>
            </a:r>
            <a:endParaRPr lang="en-US" sz="1083" dirty="0"/>
          </a:p>
        </p:txBody>
      </p:sp>
      <p:sp>
        <p:nvSpPr>
          <p:cNvPr id="8" name="Shape 4"/>
          <p:cNvSpPr/>
          <p:nvPr/>
        </p:nvSpPr>
        <p:spPr>
          <a:xfrm>
            <a:off x="661492" y="2579391"/>
            <a:ext cx="318889" cy="318889"/>
          </a:xfrm>
          <a:prstGeom prst="roundRect">
            <a:avLst>
              <a:gd name="adj" fmla="val 18672"/>
            </a:avLst>
          </a:prstGeom>
          <a:solidFill>
            <a:srgbClr val="DADBF1"/>
          </a:solidFill>
          <a:ln w="7620">
            <a:solidFill>
              <a:srgbClr val="C0C1D7"/>
            </a:solidFill>
            <a:prstDash val="solid"/>
          </a:ln>
        </p:spPr>
        <p:txBody>
          <a:bodyPr/>
          <a:lstStyle/>
          <a:p>
            <a:endParaRPr lang="uk-UA"/>
          </a:p>
        </p:txBody>
      </p:sp>
      <p:pic>
        <p:nvPicPr>
          <p:cNvPr id="9" name="Image 2" descr="preencoded.png"/>
          <p:cNvPicPr>
            <a:picLocks noChangeAspect="1"/>
          </p:cNvPicPr>
          <p:nvPr/>
        </p:nvPicPr>
        <p:blipFill>
          <a:blip r:embed="rId6"/>
          <a:stretch>
            <a:fillRect/>
          </a:stretch>
        </p:blipFill>
        <p:spPr>
          <a:xfrm>
            <a:off x="714624" y="2605931"/>
            <a:ext cx="212626" cy="265807"/>
          </a:xfrm>
          <a:prstGeom prst="rect">
            <a:avLst/>
          </a:prstGeom>
        </p:spPr>
      </p:pic>
      <p:sp>
        <p:nvSpPr>
          <p:cNvPr id="10" name="Text 5"/>
          <p:cNvSpPr/>
          <p:nvPr/>
        </p:nvSpPr>
        <p:spPr>
          <a:xfrm>
            <a:off x="1122065" y="2628107"/>
            <a:ext cx="1772047" cy="221456"/>
          </a:xfrm>
          <a:prstGeom prst="rect">
            <a:avLst/>
          </a:prstGeom>
          <a:noFill/>
          <a:ln/>
        </p:spPr>
        <p:txBody>
          <a:bodyPr wrap="none" lIns="0" tIns="0" rIns="0" bIns="0" rtlCol="0" anchor="t"/>
          <a:lstStyle/>
          <a:p>
            <a:pPr>
              <a:lnSpc>
                <a:spcPts val="1708"/>
              </a:lnSpc>
            </a:pPr>
            <a:r>
              <a:rPr lang="en-US" sz="1375" b="1" dirty="0">
                <a:solidFill>
                  <a:srgbClr val="272525"/>
                </a:solidFill>
                <a:latin typeface="Inter Bold" pitchFamily="34" charset="0"/>
                <a:ea typeface="Inter Bold" pitchFamily="34" charset="-122"/>
                <a:cs typeface="Inter Bold" pitchFamily="34" charset="-120"/>
              </a:rPr>
              <a:t>Правовий Статус</a:t>
            </a:r>
            <a:endParaRPr lang="en-US" sz="1375" dirty="0"/>
          </a:p>
        </p:txBody>
      </p:sp>
      <p:sp>
        <p:nvSpPr>
          <p:cNvPr id="11" name="Text 6"/>
          <p:cNvSpPr/>
          <p:nvPr/>
        </p:nvSpPr>
        <p:spPr>
          <a:xfrm>
            <a:off x="1122066" y="2934594"/>
            <a:ext cx="5836444" cy="680443"/>
          </a:xfrm>
          <a:prstGeom prst="rect">
            <a:avLst/>
          </a:prstGeom>
          <a:noFill/>
          <a:ln/>
        </p:spPr>
        <p:txBody>
          <a:bodyPr wrap="square" lIns="0" tIns="0" rIns="0" bIns="0" rtlCol="0" anchor="t"/>
          <a:lstStyle/>
          <a:p>
            <a:pPr>
              <a:lnSpc>
                <a:spcPts val="1750"/>
              </a:lnSpc>
            </a:pPr>
            <a:r>
              <a:rPr lang="en-US" sz="1083" dirty="0">
                <a:solidFill>
                  <a:srgbClr val="272525"/>
                </a:solidFill>
                <a:latin typeface="Inter" pitchFamily="34" charset="0"/>
                <a:ea typeface="Inter" pitchFamily="34" charset="-122"/>
                <a:cs typeface="Inter" pitchFamily="34" charset="-120"/>
              </a:rPr>
              <a:t>Конституція 1929 р. визначила правовий статус УСРР у складі Радянського Союзу, істотно звузивши суверенні права радянської України. УРСР належало право на власне законодавство за умови визнання зверхності загальносоюзних актів.</a:t>
            </a:r>
            <a:endParaRPr lang="en-US" sz="1083" dirty="0"/>
          </a:p>
        </p:txBody>
      </p:sp>
      <p:sp>
        <p:nvSpPr>
          <p:cNvPr id="12" name="Shape 7"/>
          <p:cNvSpPr/>
          <p:nvPr/>
        </p:nvSpPr>
        <p:spPr>
          <a:xfrm>
            <a:off x="661492" y="3898504"/>
            <a:ext cx="318889" cy="318889"/>
          </a:xfrm>
          <a:prstGeom prst="roundRect">
            <a:avLst>
              <a:gd name="adj" fmla="val 18672"/>
            </a:avLst>
          </a:prstGeom>
          <a:solidFill>
            <a:srgbClr val="DADBF1"/>
          </a:solidFill>
          <a:ln w="7620">
            <a:solidFill>
              <a:srgbClr val="C0C1D7"/>
            </a:solidFill>
            <a:prstDash val="solid"/>
          </a:ln>
        </p:spPr>
        <p:txBody>
          <a:bodyPr/>
          <a:lstStyle/>
          <a:p>
            <a:endParaRPr lang="uk-UA"/>
          </a:p>
        </p:txBody>
      </p:sp>
      <p:pic>
        <p:nvPicPr>
          <p:cNvPr id="13" name="Image 3" descr="preencoded.png"/>
          <p:cNvPicPr>
            <a:picLocks noChangeAspect="1"/>
          </p:cNvPicPr>
          <p:nvPr/>
        </p:nvPicPr>
        <p:blipFill>
          <a:blip r:embed="rId7"/>
          <a:stretch>
            <a:fillRect/>
          </a:stretch>
        </p:blipFill>
        <p:spPr>
          <a:xfrm>
            <a:off x="714624" y="3925044"/>
            <a:ext cx="212626" cy="265807"/>
          </a:xfrm>
          <a:prstGeom prst="rect">
            <a:avLst/>
          </a:prstGeom>
        </p:spPr>
      </p:pic>
      <p:sp>
        <p:nvSpPr>
          <p:cNvPr id="14" name="Text 8"/>
          <p:cNvSpPr/>
          <p:nvPr/>
        </p:nvSpPr>
        <p:spPr>
          <a:xfrm>
            <a:off x="1122065" y="3947220"/>
            <a:ext cx="1772047" cy="221456"/>
          </a:xfrm>
          <a:prstGeom prst="rect">
            <a:avLst/>
          </a:prstGeom>
          <a:noFill/>
          <a:ln/>
        </p:spPr>
        <p:txBody>
          <a:bodyPr wrap="none" lIns="0" tIns="0" rIns="0" bIns="0" rtlCol="0" anchor="t"/>
          <a:lstStyle/>
          <a:p>
            <a:pPr>
              <a:lnSpc>
                <a:spcPts val="1708"/>
              </a:lnSpc>
            </a:pPr>
            <a:r>
              <a:rPr lang="en-US" sz="1375" b="1" dirty="0">
                <a:solidFill>
                  <a:srgbClr val="272525"/>
                </a:solidFill>
                <a:latin typeface="Inter Bold" pitchFamily="34" charset="0"/>
                <a:ea typeface="Inter Bold" pitchFamily="34" charset="-122"/>
                <a:cs typeface="Inter Bold" pitchFamily="34" charset="-120"/>
              </a:rPr>
              <a:t>Виборчі Права</a:t>
            </a:r>
            <a:endParaRPr lang="en-US" sz="1375" dirty="0"/>
          </a:p>
        </p:txBody>
      </p:sp>
      <p:sp>
        <p:nvSpPr>
          <p:cNvPr id="15" name="Text 9"/>
          <p:cNvSpPr/>
          <p:nvPr/>
        </p:nvSpPr>
        <p:spPr>
          <a:xfrm>
            <a:off x="1122066" y="4253707"/>
            <a:ext cx="5836444" cy="680443"/>
          </a:xfrm>
          <a:prstGeom prst="rect">
            <a:avLst/>
          </a:prstGeom>
          <a:noFill/>
          <a:ln/>
        </p:spPr>
        <p:txBody>
          <a:bodyPr wrap="square" lIns="0" tIns="0" rIns="0" bIns="0" rtlCol="0" anchor="t"/>
          <a:lstStyle/>
          <a:p>
            <a:pPr>
              <a:lnSpc>
                <a:spcPts val="1750"/>
              </a:lnSpc>
            </a:pPr>
            <a:r>
              <a:rPr lang="en-US" sz="1083" dirty="0">
                <a:solidFill>
                  <a:srgbClr val="272525"/>
                </a:solidFill>
                <a:latin typeface="Inter" pitchFamily="34" charset="0"/>
                <a:ea typeface="Inter" pitchFamily="34" charset="-122"/>
                <a:cs typeface="Inter" pitchFamily="34" charset="-120"/>
              </a:rPr>
              <a:t>Конституція закріпила рівноправність громадян, але позбавляла виборчих прав осіб, які використовували найману працю, священиків, приватних торгівців та інших. ВУЦВК міг позбавляти виборчих прав й інші групи населення.</a:t>
            </a:r>
            <a:endParaRPr lang="en-US" sz="1083" dirty="0"/>
          </a:p>
        </p:txBody>
      </p:sp>
      <p:sp>
        <p:nvSpPr>
          <p:cNvPr id="16" name="Shape 10"/>
          <p:cNvSpPr/>
          <p:nvPr/>
        </p:nvSpPr>
        <p:spPr>
          <a:xfrm>
            <a:off x="661492" y="5217617"/>
            <a:ext cx="318889" cy="318889"/>
          </a:xfrm>
          <a:prstGeom prst="roundRect">
            <a:avLst>
              <a:gd name="adj" fmla="val 18672"/>
            </a:avLst>
          </a:prstGeom>
          <a:solidFill>
            <a:srgbClr val="DADBF1"/>
          </a:solidFill>
          <a:ln w="7620">
            <a:solidFill>
              <a:srgbClr val="C0C1D7"/>
            </a:solidFill>
            <a:prstDash val="solid"/>
          </a:ln>
        </p:spPr>
        <p:txBody>
          <a:bodyPr/>
          <a:lstStyle/>
          <a:p>
            <a:endParaRPr lang="uk-UA"/>
          </a:p>
        </p:txBody>
      </p:sp>
      <p:pic>
        <p:nvPicPr>
          <p:cNvPr id="17" name="Image 4" descr="preencoded.png"/>
          <p:cNvPicPr>
            <a:picLocks noChangeAspect="1"/>
          </p:cNvPicPr>
          <p:nvPr/>
        </p:nvPicPr>
        <p:blipFill>
          <a:blip r:embed="rId8"/>
          <a:stretch>
            <a:fillRect/>
          </a:stretch>
        </p:blipFill>
        <p:spPr>
          <a:xfrm>
            <a:off x="714624" y="5244157"/>
            <a:ext cx="212626" cy="265807"/>
          </a:xfrm>
          <a:prstGeom prst="rect">
            <a:avLst/>
          </a:prstGeom>
        </p:spPr>
      </p:pic>
      <p:sp>
        <p:nvSpPr>
          <p:cNvPr id="18" name="Text 11"/>
          <p:cNvSpPr/>
          <p:nvPr/>
        </p:nvSpPr>
        <p:spPr>
          <a:xfrm>
            <a:off x="1122065" y="5266333"/>
            <a:ext cx="1772047" cy="221456"/>
          </a:xfrm>
          <a:prstGeom prst="rect">
            <a:avLst/>
          </a:prstGeom>
          <a:noFill/>
          <a:ln/>
        </p:spPr>
        <p:txBody>
          <a:bodyPr wrap="none" lIns="0" tIns="0" rIns="0" bIns="0" rtlCol="0" anchor="t"/>
          <a:lstStyle/>
          <a:p>
            <a:pPr>
              <a:lnSpc>
                <a:spcPts val="1708"/>
              </a:lnSpc>
            </a:pPr>
            <a:r>
              <a:rPr lang="en-US" sz="1375" b="1" dirty="0">
                <a:solidFill>
                  <a:srgbClr val="272525"/>
                </a:solidFill>
                <a:latin typeface="Inter Bold" pitchFamily="34" charset="0"/>
                <a:ea typeface="Inter Bold" pitchFamily="34" charset="-122"/>
                <a:cs typeface="Inter Bold" pitchFamily="34" charset="-120"/>
              </a:rPr>
              <a:t>Органи Влади</a:t>
            </a:r>
            <a:endParaRPr lang="en-US" sz="1375" dirty="0"/>
          </a:p>
        </p:txBody>
      </p:sp>
      <p:sp>
        <p:nvSpPr>
          <p:cNvPr id="19" name="Text 12"/>
          <p:cNvSpPr/>
          <p:nvPr/>
        </p:nvSpPr>
        <p:spPr>
          <a:xfrm>
            <a:off x="1122066" y="5572819"/>
            <a:ext cx="5836444" cy="680443"/>
          </a:xfrm>
          <a:prstGeom prst="rect">
            <a:avLst/>
          </a:prstGeom>
          <a:noFill/>
          <a:ln/>
        </p:spPr>
        <p:txBody>
          <a:bodyPr wrap="square" lIns="0" tIns="0" rIns="0" bIns="0" rtlCol="0" anchor="t"/>
          <a:lstStyle/>
          <a:p>
            <a:pPr>
              <a:lnSpc>
                <a:spcPts val="1750"/>
              </a:lnSpc>
            </a:pPr>
            <a:r>
              <a:rPr lang="en-US" sz="1083" dirty="0">
                <a:solidFill>
                  <a:srgbClr val="272525"/>
                </a:solidFill>
                <a:latin typeface="Inter" pitchFamily="34" charset="0"/>
                <a:ea typeface="Inter" pitchFamily="34" charset="-122"/>
                <a:cs typeface="Inter" pitchFamily="34" charset="-120"/>
              </a:rPr>
              <a:t>Найвищими органами влади визнавалися Всеукраїнський з'їзд Рад, ВУЦВК та Президія ВУЦВК. Основний Закон не передбачав чіткого поділу на гілки влади, порушуючи принципи демократії.</a:t>
            </a:r>
            <a:endParaRPr lang="en-US" sz="1083"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a:extLst>
              <a:ext uri="{FF2B5EF4-FFF2-40B4-BE49-F238E27FC236}">
                <a16:creationId xmlns:a16="http://schemas.microsoft.com/office/drawing/2014/main" id="{D04BAF47-878E-4530-B4C4-4B7E43D193FA}"/>
              </a:ext>
            </a:extLst>
          </p:cNvPr>
          <p:cNvPicPr>
            <a:picLocks noChangeAspect="1"/>
          </p:cNvPicPr>
          <p:nvPr/>
        </p:nvPicPr>
        <p:blipFill>
          <a:blip r:embed="rId3"/>
          <a:stretch>
            <a:fillRect/>
          </a:stretch>
        </p:blipFill>
        <p:spPr>
          <a:xfrm>
            <a:off x="1" y="-11869"/>
            <a:ext cx="12191999" cy="6882612"/>
          </a:xfrm>
          <a:prstGeom prst="rect">
            <a:avLst/>
          </a:prstGeom>
        </p:spPr>
      </p:pic>
      <p:sp>
        <p:nvSpPr>
          <p:cNvPr id="2" name="Text 0"/>
          <p:cNvSpPr/>
          <p:nvPr/>
        </p:nvSpPr>
        <p:spPr>
          <a:xfrm>
            <a:off x="661492" y="737096"/>
            <a:ext cx="6136283" cy="590649"/>
          </a:xfrm>
          <a:prstGeom prst="rect">
            <a:avLst/>
          </a:prstGeom>
          <a:noFill/>
          <a:ln/>
        </p:spPr>
        <p:txBody>
          <a:bodyPr wrap="none" lIns="0" tIns="0" rIns="0" bIns="0" rtlCol="0" anchor="t"/>
          <a:lstStyle/>
          <a:p>
            <a:pPr>
              <a:lnSpc>
                <a:spcPts val="4625"/>
              </a:lnSpc>
            </a:pPr>
            <a:r>
              <a:rPr lang="en-US" sz="3708" b="1" dirty="0">
                <a:solidFill>
                  <a:srgbClr val="000000"/>
                </a:solidFill>
                <a:latin typeface="Inter Bold" pitchFamily="34" charset="0"/>
                <a:ea typeface="Inter Bold" pitchFamily="34" charset="-122"/>
                <a:cs typeface="Inter Bold" pitchFamily="34" charset="-120"/>
              </a:rPr>
              <a:t>Конституція УРСР 1937 р.</a:t>
            </a:r>
            <a:endParaRPr lang="en-US" sz="3708" dirty="0"/>
          </a:p>
        </p:txBody>
      </p:sp>
      <p:sp>
        <p:nvSpPr>
          <p:cNvPr id="3" name="Shape 1"/>
          <p:cNvSpPr/>
          <p:nvPr/>
        </p:nvSpPr>
        <p:spPr>
          <a:xfrm>
            <a:off x="661492" y="1611214"/>
            <a:ext cx="5340053" cy="2009081"/>
          </a:xfrm>
          <a:prstGeom prst="roundRect">
            <a:avLst>
              <a:gd name="adj" fmla="val 3952"/>
            </a:avLst>
          </a:prstGeom>
          <a:solidFill>
            <a:srgbClr val="DADBF1"/>
          </a:solidFill>
          <a:ln w="7620">
            <a:solidFill>
              <a:srgbClr val="C0C1D7"/>
            </a:solidFill>
            <a:prstDash val="solid"/>
          </a:ln>
        </p:spPr>
        <p:txBody>
          <a:bodyPr/>
          <a:lstStyle/>
          <a:p>
            <a:endParaRPr lang="uk-UA"/>
          </a:p>
        </p:txBody>
      </p:sp>
      <p:sp>
        <p:nvSpPr>
          <p:cNvPr id="4" name="Text 2"/>
          <p:cNvSpPr/>
          <p:nvPr/>
        </p:nvSpPr>
        <p:spPr>
          <a:xfrm>
            <a:off x="856854" y="1806575"/>
            <a:ext cx="2362696" cy="295275"/>
          </a:xfrm>
          <a:prstGeom prst="rect">
            <a:avLst/>
          </a:prstGeom>
          <a:noFill/>
          <a:ln/>
        </p:spPr>
        <p:txBody>
          <a:bodyPr wrap="none" lIns="0" tIns="0" rIns="0" bIns="0" rtlCol="0" anchor="t"/>
          <a:lstStyle/>
          <a:p>
            <a:pPr>
              <a:lnSpc>
                <a:spcPts val="2292"/>
              </a:lnSpc>
            </a:pPr>
            <a:r>
              <a:rPr lang="en-US" sz="1833" b="1" dirty="0">
                <a:solidFill>
                  <a:srgbClr val="272525"/>
                </a:solidFill>
                <a:latin typeface="Inter Bold" pitchFamily="34" charset="0"/>
                <a:ea typeface="Inter Bold" pitchFamily="34" charset="-122"/>
                <a:cs typeface="Inter Bold" pitchFamily="34" charset="-120"/>
              </a:rPr>
              <a:t>Прийняття та Зміст</a:t>
            </a:r>
            <a:endParaRPr lang="en-US" sz="1833" dirty="0"/>
          </a:p>
        </p:txBody>
      </p:sp>
      <p:sp>
        <p:nvSpPr>
          <p:cNvPr id="5" name="Text 3"/>
          <p:cNvSpPr/>
          <p:nvPr/>
        </p:nvSpPr>
        <p:spPr>
          <a:xfrm>
            <a:off x="856854" y="2215257"/>
            <a:ext cx="4949329" cy="1209675"/>
          </a:xfrm>
          <a:prstGeom prst="rect">
            <a:avLst/>
          </a:prstGeom>
          <a:noFill/>
          <a:ln/>
        </p:spPr>
        <p:txBody>
          <a:bodyPr wrap="square" lIns="0" tIns="0" rIns="0" bIns="0" rtlCol="0" anchor="t"/>
          <a:lstStyle/>
          <a:p>
            <a:pPr>
              <a:lnSpc>
                <a:spcPts val="2375"/>
              </a:lnSpc>
            </a:pPr>
            <a:r>
              <a:rPr lang="en-US" sz="1458" dirty="0">
                <a:solidFill>
                  <a:srgbClr val="272525"/>
                </a:solidFill>
                <a:latin typeface="Inter" pitchFamily="34" charset="0"/>
                <a:ea typeface="Inter" pitchFamily="34" charset="-122"/>
                <a:cs typeface="Inter" pitchFamily="34" charset="-120"/>
              </a:rPr>
              <a:t>Прийнята 30 січня 1937 р. Надзвичайним 14-м з'їздом Рад УСРР, майже повністю відтворила союзну Конституцію 1936 р. Україна визнавалася соціалістичною державою робітників і селян.</a:t>
            </a:r>
            <a:endParaRPr lang="en-US" sz="1458" dirty="0"/>
          </a:p>
        </p:txBody>
      </p:sp>
      <p:sp>
        <p:nvSpPr>
          <p:cNvPr id="6" name="Shape 4"/>
          <p:cNvSpPr/>
          <p:nvPr/>
        </p:nvSpPr>
        <p:spPr>
          <a:xfrm>
            <a:off x="6190556" y="1611214"/>
            <a:ext cx="5340053" cy="2009081"/>
          </a:xfrm>
          <a:prstGeom prst="roundRect">
            <a:avLst>
              <a:gd name="adj" fmla="val 3952"/>
            </a:avLst>
          </a:prstGeom>
          <a:solidFill>
            <a:srgbClr val="DADBF1"/>
          </a:solidFill>
          <a:ln w="7620">
            <a:solidFill>
              <a:srgbClr val="C0C1D7"/>
            </a:solidFill>
            <a:prstDash val="solid"/>
          </a:ln>
        </p:spPr>
        <p:txBody>
          <a:bodyPr/>
          <a:lstStyle/>
          <a:p>
            <a:endParaRPr lang="uk-UA"/>
          </a:p>
        </p:txBody>
      </p:sp>
      <p:sp>
        <p:nvSpPr>
          <p:cNvPr id="7" name="Text 5"/>
          <p:cNvSpPr/>
          <p:nvPr/>
        </p:nvSpPr>
        <p:spPr>
          <a:xfrm>
            <a:off x="6385918" y="1806575"/>
            <a:ext cx="2362696" cy="295275"/>
          </a:xfrm>
          <a:prstGeom prst="rect">
            <a:avLst/>
          </a:prstGeom>
          <a:noFill/>
          <a:ln/>
        </p:spPr>
        <p:txBody>
          <a:bodyPr wrap="none" lIns="0" tIns="0" rIns="0" bIns="0" rtlCol="0" anchor="t"/>
          <a:lstStyle/>
          <a:p>
            <a:pPr>
              <a:lnSpc>
                <a:spcPts val="2292"/>
              </a:lnSpc>
            </a:pPr>
            <a:r>
              <a:rPr lang="en-US" sz="1833" b="1" dirty="0">
                <a:solidFill>
                  <a:srgbClr val="272525"/>
                </a:solidFill>
                <a:latin typeface="Inter Bold" pitchFamily="34" charset="0"/>
                <a:ea typeface="Inter Bold" pitchFamily="34" charset="-122"/>
                <a:cs typeface="Inter Bold" pitchFamily="34" charset="-120"/>
              </a:rPr>
              <a:t>Право на Вихід</a:t>
            </a:r>
            <a:endParaRPr lang="en-US" sz="1833" dirty="0"/>
          </a:p>
        </p:txBody>
      </p:sp>
      <p:sp>
        <p:nvSpPr>
          <p:cNvPr id="8" name="Text 6"/>
          <p:cNvSpPr/>
          <p:nvPr/>
        </p:nvSpPr>
        <p:spPr>
          <a:xfrm>
            <a:off x="6385918" y="2215257"/>
            <a:ext cx="4949329" cy="1209675"/>
          </a:xfrm>
          <a:prstGeom prst="rect">
            <a:avLst/>
          </a:prstGeom>
          <a:noFill/>
          <a:ln/>
        </p:spPr>
        <p:txBody>
          <a:bodyPr wrap="square" lIns="0" tIns="0" rIns="0" bIns="0" rtlCol="0" anchor="t"/>
          <a:lstStyle/>
          <a:p>
            <a:pPr>
              <a:lnSpc>
                <a:spcPts val="2375"/>
              </a:lnSpc>
            </a:pPr>
            <a:r>
              <a:rPr lang="en-US" sz="1458" dirty="0">
                <a:solidFill>
                  <a:srgbClr val="272525"/>
                </a:solidFill>
                <a:latin typeface="Inter" pitchFamily="34" charset="0"/>
                <a:ea typeface="Inter" pitchFamily="34" charset="-122"/>
                <a:cs typeface="Inter" pitchFamily="34" charset="-120"/>
              </a:rPr>
              <a:t>Стаття 14 надавала Українській РСР право виходу зі складу Союзу РСР, проте механізму реалізації цього права розроблено не було, що робило його фіктивним.</a:t>
            </a:r>
            <a:endParaRPr lang="en-US" sz="1458" dirty="0"/>
          </a:p>
        </p:txBody>
      </p:sp>
      <p:sp>
        <p:nvSpPr>
          <p:cNvPr id="9" name="Shape 7"/>
          <p:cNvSpPr/>
          <p:nvPr/>
        </p:nvSpPr>
        <p:spPr>
          <a:xfrm>
            <a:off x="661492" y="3809306"/>
            <a:ext cx="5340053" cy="2311499"/>
          </a:xfrm>
          <a:prstGeom prst="roundRect">
            <a:avLst>
              <a:gd name="adj" fmla="val 3435"/>
            </a:avLst>
          </a:prstGeom>
          <a:solidFill>
            <a:srgbClr val="DADBF1"/>
          </a:solidFill>
          <a:ln w="7620">
            <a:solidFill>
              <a:srgbClr val="C0C1D7"/>
            </a:solidFill>
            <a:prstDash val="solid"/>
          </a:ln>
        </p:spPr>
        <p:txBody>
          <a:bodyPr/>
          <a:lstStyle/>
          <a:p>
            <a:endParaRPr lang="uk-UA"/>
          </a:p>
        </p:txBody>
      </p:sp>
      <p:sp>
        <p:nvSpPr>
          <p:cNvPr id="10" name="Text 8"/>
          <p:cNvSpPr/>
          <p:nvPr/>
        </p:nvSpPr>
        <p:spPr>
          <a:xfrm>
            <a:off x="856854" y="4004668"/>
            <a:ext cx="2362696" cy="295275"/>
          </a:xfrm>
          <a:prstGeom prst="rect">
            <a:avLst/>
          </a:prstGeom>
          <a:noFill/>
          <a:ln/>
        </p:spPr>
        <p:txBody>
          <a:bodyPr wrap="none" lIns="0" tIns="0" rIns="0" bIns="0" rtlCol="0" anchor="t"/>
          <a:lstStyle/>
          <a:p>
            <a:pPr>
              <a:lnSpc>
                <a:spcPts val="2292"/>
              </a:lnSpc>
            </a:pPr>
            <a:r>
              <a:rPr lang="en-US" sz="1833" b="1" dirty="0">
                <a:solidFill>
                  <a:srgbClr val="272525"/>
                </a:solidFill>
                <a:latin typeface="Inter Bold" pitchFamily="34" charset="0"/>
                <a:ea typeface="Inter Bold" pitchFamily="34" charset="-122"/>
                <a:cs typeface="Inter Bold" pitchFamily="34" charset="-120"/>
              </a:rPr>
              <a:t>Керівна Роль Партії</a:t>
            </a:r>
            <a:endParaRPr lang="en-US" sz="1833" dirty="0"/>
          </a:p>
        </p:txBody>
      </p:sp>
      <p:sp>
        <p:nvSpPr>
          <p:cNvPr id="11" name="Text 9"/>
          <p:cNvSpPr/>
          <p:nvPr/>
        </p:nvSpPr>
        <p:spPr>
          <a:xfrm>
            <a:off x="856854" y="4413349"/>
            <a:ext cx="4949329" cy="907257"/>
          </a:xfrm>
          <a:prstGeom prst="rect">
            <a:avLst/>
          </a:prstGeom>
          <a:noFill/>
          <a:ln/>
        </p:spPr>
        <p:txBody>
          <a:bodyPr wrap="square" lIns="0" tIns="0" rIns="0" bIns="0" rtlCol="0" anchor="t"/>
          <a:lstStyle/>
          <a:p>
            <a:pPr>
              <a:lnSpc>
                <a:spcPts val="2375"/>
              </a:lnSpc>
            </a:pPr>
            <a:r>
              <a:rPr lang="en-US" sz="1458" dirty="0">
                <a:solidFill>
                  <a:srgbClr val="272525"/>
                </a:solidFill>
                <a:latin typeface="Inter" pitchFamily="34" charset="0"/>
                <a:ea typeface="Inter" pitchFamily="34" charset="-122"/>
                <a:cs typeface="Inter" pitchFamily="34" charset="-120"/>
              </a:rPr>
              <a:t>Вперше введено положення про комуністичну партію як керівну силу суспільства, що зміцнювало командно-адміністративну систему.</a:t>
            </a:r>
            <a:endParaRPr lang="en-US" sz="1458" dirty="0"/>
          </a:p>
        </p:txBody>
      </p:sp>
      <p:sp>
        <p:nvSpPr>
          <p:cNvPr id="12" name="Shape 10"/>
          <p:cNvSpPr/>
          <p:nvPr/>
        </p:nvSpPr>
        <p:spPr>
          <a:xfrm>
            <a:off x="6190556" y="3809306"/>
            <a:ext cx="5340053" cy="2311499"/>
          </a:xfrm>
          <a:prstGeom prst="roundRect">
            <a:avLst>
              <a:gd name="adj" fmla="val 3435"/>
            </a:avLst>
          </a:prstGeom>
          <a:solidFill>
            <a:srgbClr val="DADBF1"/>
          </a:solidFill>
          <a:ln w="7620">
            <a:solidFill>
              <a:srgbClr val="C0C1D7"/>
            </a:solidFill>
            <a:prstDash val="solid"/>
          </a:ln>
        </p:spPr>
        <p:txBody>
          <a:bodyPr/>
          <a:lstStyle/>
          <a:p>
            <a:endParaRPr lang="uk-UA"/>
          </a:p>
        </p:txBody>
      </p:sp>
      <p:sp>
        <p:nvSpPr>
          <p:cNvPr id="13" name="Text 11"/>
          <p:cNvSpPr/>
          <p:nvPr/>
        </p:nvSpPr>
        <p:spPr>
          <a:xfrm>
            <a:off x="6385918" y="4004668"/>
            <a:ext cx="2362696" cy="295275"/>
          </a:xfrm>
          <a:prstGeom prst="rect">
            <a:avLst/>
          </a:prstGeom>
          <a:noFill/>
          <a:ln/>
        </p:spPr>
        <p:txBody>
          <a:bodyPr wrap="none" lIns="0" tIns="0" rIns="0" bIns="0" rtlCol="0" anchor="t"/>
          <a:lstStyle/>
          <a:p>
            <a:pPr>
              <a:lnSpc>
                <a:spcPts val="2292"/>
              </a:lnSpc>
            </a:pPr>
            <a:r>
              <a:rPr lang="en-US" sz="1833" b="1" dirty="0">
                <a:solidFill>
                  <a:srgbClr val="272525"/>
                </a:solidFill>
                <a:latin typeface="Inter Bold" pitchFamily="34" charset="0"/>
                <a:ea typeface="Inter Bold" pitchFamily="34" charset="-122"/>
                <a:cs typeface="Inter Bold" pitchFamily="34" charset="-120"/>
              </a:rPr>
              <a:t>Права та Репресії</a:t>
            </a:r>
            <a:endParaRPr lang="en-US" sz="1833" dirty="0"/>
          </a:p>
        </p:txBody>
      </p:sp>
      <p:sp>
        <p:nvSpPr>
          <p:cNvPr id="14" name="Text 12"/>
          <p:cNvSpPr/>
          <p:nvPr/>
        </p:nvSpPr>
        <p:spPr>
          <a:xfrm>
            <a:off x="6385918" y="4413350"/>
            <a:ext cx="4949329" cy="1512094"/>
          </a:xfrm>
          <a:prstGeom prst="rect">
            <a:avLst/>
          </a:prstGeom>
          <a:noFill/>
          <a:ln/>
        </p:spPr>
        <p:txBody>
          <a:bodyPr wrap="square" lIns="0" tIns="0" rIns="0" bIns="0" rtlCol="0" anchor="t"/>
          <a:lstStyle/>
          <a:p>
            <a:pPr>
              <a:lnSpc>
                <a:spcPts val="2375"/>
              </a:lnSpc>
            </a:pPr>
            <a:r>
              <a:rPr lang="en-US" sz="1458" dirty="0">
                <a:solidFill>
                  <a:srgbClr val="272525"/>
                </a:solidFill>
                <a:latin typeface="Inter" pitchFamily="34" charset="0"/>
                <a:ea typeface="Inter" pitchFamily="34" charset="-122"/>
                <a:cs typeface="Inter" pitchFamily="34" charset="-120"/>
              </a:rPr>
              <a:t>Конституція проголошувала свободу слова, друку, зборів, але це суперечило реальним масовим репресіям, незаконним обшукам та арештам. Національні права українського народу не захищалися, а українізація припинилася.</a:t>
            </a:r>
            <a:endParaRPr lang="en-US" sz="1458"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a:extLst>
              <a:ext uri="{FF2B5EF4-FFF2-40B4-BE49-F238E27FC236}">
                <a16:creationId xmlns:a16="http://schemas.microsoft.com/office/drawing/2014/main" id="{5DFD738D-654D-4E47-A337-BF0DE446B888}"/>
              </a:ext>
            </a:extLst>
          </p:cNvPr>
          <p:cNvPicPr>
            <a:picLocks noChangeAspect="1"/>
          </p:cNvPicPr>
          <p:nvPr/>
        </p:nvPicPr>
        <p:blipFill>
          <a:blip r:embed="rId3"/>
          <a:stretch>
            <a:fillRect/>
          </a:stretch>
        </p:blipFill>
        <p:spPr>
          <a:xfrm>
            <a:off x="1" y="-11869"/>
            <a:ext cx="12191999" cy="6882612"/>
          </a:xfrm>
          <a:prstGeom prst="rect">
            <a:avLst/>
          </a:prstGeom>
        </p:spPr>
      </p:pic>
      <p:sp>
        <p:nvSpPr>
          <p:cNvPr id="2" name="Text 0"/>
          <p:cNvSpPr/>
          <p:nvPr/>
        </p:nvSpPr>
        <p:spPr>
          <a:xfrm>
            <a:off x="641350" y="504924"/>
            <a:ext cx="10070505" cy="544017"/>
          </a:xfrm>
          <a:prstGeom prst="rect">
            <a:avLst/>
          </a:prstGeom>
          <a:noFill/>
          <a:ln/>
        </p:spPr>
        <p:txBody>
          <a:bodyPr wrap="none" lIns="0" tIns="0" rIns="0" bIns="0" rtlCol="0" anchor="t"/>
          <a:lstStyle/>
          <a:p>
            <a:pPr>
              <a:lnSpc>
                <a:spcPts val="4250"/>
              </a:lnSpc>
            </a:pPr>
            <a:r>
              <a:rPr lang="en-US" sz="3417" b="1" dirty="0">
                <a:solidFill>
                  <a:srgbClr val="000000"/>
                </a:solidFill>
                <a:latin typeface="Inter Bold" pitchFamily="34" charset="0"/>
                <a:ea typeface="Inter Bold" pitchFamily="34" charset="-122"/>
                <a:cs typeface="Inter Bold" pitchFamily="34" charset="-120"/>
              </a:rPr>
              <a:t>Територіальне Розширення УРСР (1939-1954)</a:t>
            </a:r>
            <a:endParaRPr lang="en-US" sz="3417" dirty="0"/>
          </a:p>
        </p:txBody>
      </p:sp>
      <p:sp>
        <p:nvSpPr>
          <p:cNvPr id="3" name="Shape 1"/>
          <p:cNvSpPr/>
          <p:nvPr/>
        </p:nvSpPr>
        <p:spPr>
          <a:xfrm>
            <a:off x="6086475" y="1397099"/>
            <a:ext cx="19050" cy="4955878"/>
          </a:xfrm>
          <a:prstGeom prst="roundRect">
            <a:avLst>
              <a:gd name="adj" fmla="val 383824"/>
            </a:avLst>
          </a:prstGeom>
          <a:solidFill>
            <a:srgbClr val="C0C1D7"/>
          </a:solidFill>
          <a:ln/>
        </p:spPr>
        <p:txBody>
          <a:bodyPr/>
          <a:lstStyle/>
          <a:p>
            <a:endParaRPr lang="uk-UA"/>
          </a:p>
        </p:txBody>
      </p:sp>
      <p:sp>
        <p:nvSpPr>
          <p:cNvPr id="4" name="Shape 2"/>
          <p:cNvSpPr/>
          <p:nvPr/>
        </p:nvSpPr>
        <p:spPr>
          <a:xfrm>
            <a:off x="5397054" y="1583333"/>
            <a:ext cx="522188" cy="19050"/>
          </a:xfrm>
          <a:prstGeom prst="roundRect">
            <a:avLst>
              <a:gd name="adj" fmla="val 383824"/>
            </a:avLst>
          </a:prstGeom>
          <a:solidFill>
            <a:srgbClr val="C0C1D7"/>
          </a:solidFill>
          <a:ln/>
        </p:spPr>
        <p:txBody>
          <a:bodyPr/>
          <a:lstStyle/>
          <a:p>
            <a:endParaRPr lang="uk-UA"/>
          </a:p>
        </p:txBody>
      </p:sp>
      <p:sp>
        <p:nvSpPr>
          <p:cNvPr id="5" name="Shape 3"/>
          <p:cNvSpPr/>
          <p:nvPr/>
        </p:nvSpPr>
        <p:spPr>
          <a:xfrm>
            <a:off x="5900192" y="1397099"/>
            <a:ext cx="391617" cy="391617"/>
          </a:xfrm>
          <a:prstGeom prst="roundRect">
            <a:avLst>
              <a:gd name="adj" fmla="val 18671"/>
            </a:avLst>
          </a:prstGeom>
          <a:solidFill>
            <a:srgbClr val="DADBF1"/>
          </a:solidFill>
          <a:ln w="7620">
            <a:solidFill>
              <a:srgbClr val="C0C1D7"/>
            </a:solidFill>
            <a:prstDash val="solid"/>
          </a:ln>
        </p:spPr>
        <p:txBody>
          <a:bodyPr/>
          <a:lstStyle/>
          <a:p>
            <a:endParaRPr lang="uk-UA"/>
          </a:p>
        </p:txBody>
      </p:sp>
      <p:pic>
        <p:nvPicPr>
          <p:cNvPr id="6" name="Image 0" descr="preencoded.png"/>
          <p:cNvPicPr>
            <a:picLocks noChangeAspect="1"/>
          </p:cNvPicPr>
          <p:nvPr/>
        </p:nvPicPr>
        <p:blipFill>
          <a:blip r:embed="rId4"/>
          <a:stretch>
            <a:fillRect/>
          </a:stretch>
        </p:blipFill>
        <p:spPr>
          <a:xfrm>
            <a:off x="5965429" y="1429693"/>
            <a:ext cx="261044" cy="326331"/>
          </a:xfrm>
          <a:prstGeom prst="rect">
            <a:avLst/>
          </a:prstGeom>
        </p:spPr>
      </p:pic>
      <p:sp>
        <p:nvSpPr>
          <p:cNvPr id="7" name="Text 4"/>
          <p:cNvSpPr/>
          <p:nvPr/>
        </p:nvSpPr>
        <p:spPr>
          <a:xfrm>
            <a:off x="2482851" y="1456929"/>
            <a:ext cx="2742704" cy="271958"/>
          </a:xfrm>
          <a:prstGeom prst="rect">
            <a:avLst/>
          </a:prstGeom>
          <a:noFill/>
          <a:ln/>
        </p:spPr>
        <p:txBody>
          <a:bodyPr wrap="none" lIns="0" tIns="0" rIns="0" bIns="0" rtlCol="0" anchor="t"/>
          <a:lstStyle/>
          <a:p>
            <a:pPr algn="r">
              <a:lnSpc>
                <a:spcPts val="2125"/>
              </a:lnSpc>
            </a:pPr>
            <a:r>
              <a:rPr lang="en-US" sz="1708" b="1" dirty="0">
                <a:solidFill>
                  <a:srgbClr val="272525"/>
                </a:solidFill>
                <a:latin typeface="Inter Bold" pitchFamily="34" charset="0"/>
                <a:ea typeface="Inter Bold" pitchFamily="34" charset="-122"/>
                <a:cs typeface="Inter Bold" pitchFamily="34" charset="-120"/>
              </a:rPr>
              <a:t>1939 р. - Західна Україна</a:t>
            </a:r>
            <a:endParaRPr lang="en-US" sz="1708" dirty="0"/>
          </a:p>
        </p:txBody>
      </p:sp>
      <p:sp>
        <p:nvSpPr>
          <p:cNvPr id="8" name="Text 5"/>
          <p:cNvSpPr/>
          <p:nvPr/>
        </p:nvSpPr>
        <p:spPr>
          <a:xfrm>
            <a:off x="641351" y="1833265"/>
            <a:ext cx="4584204" cy="1393032"/>
          </a:xfrm>
          <a:prstGeom prst="rect">
            <a:avLst/>
          </a:prstGeom>
          <a:noFill/>
          <a:ln/>
        </p:spPr>
        <p:txBody>
          <a:bodyPr wrap="square" lIns="0" tIns="0" rIns="0" bIns="0" rtlCol="0" anchor="t"/>
          <a:lstStyle/>
          <a:p>
            <a:pPr algn="r">
              <a:lnSpc>
                <a:spcPts val="2167"/>
              </a:lnSpc>
            </a:pPr>
            <a:r>
              <a:rPr lang="en-US" sz="1333" dirty="0">
                <a:solidFill>
                  <a:srgbClr val="272525"/>
                </a:solidFill>
                <a:latin typeface="Inter" pitchFamily="34" charset="0"/>
                <a:ea typeface="Inter" pitchFamily="34" charset="-122"/>
                <a:cs typeface="Inter" pitchFamily="34" charset="-120"/>
              </a:rPr>
              <a:t>Після поділу Польщі за пактом Молотова-Ріббентропа, 1 листопада 1939 р. Західна Україна (Львівська, Волинська, Тернопільська, Ровенська, Станіславська, Дрогобицька області) була включена до складу УРСР.</a:t>
            </a:r>
            <a:endParaRPr lang="en-US" sz="1333" dirty="0"/>
          </a:p>
        </p:txBody>
      </p:sp>
      <p:sp>
        <p:nvSpPr>
          <p:cNvPr id="9" name="Shape 6"/>
          <p:cNvSpPr/>
          <p:nvPr/>
        </p:nvSpPr>
        <p:spPr>
          <a:xfrm>
            <a:off x="6272759" y="2627808"/>
            <a:ext cx="522188" cy="19050"/>
          </a:xfrm>
          <a:prstGeom prst="roundRect">
            <a:avLst>
              <a:gd name="adj" fmla="val 383824"/>
            </a:avLst>
          </a:prstGeom>
          <a:solidFill>
            <a:srgbClr val="C0C1D7"/>
          </a:solidFill>
          <a:ln/>
        </p:spPr>
        <p:txBody>
          <a:bodyPr/>
          <a:lstStyle/>
          <a:p>
            <a:endParaRPr lang="uk-UA"/>
          </a:p>
        </p:txBody>
      </p:sp>
      <p:sp>
        <p:nvSpPr>
          <p:cNvPr id="10" name="Shape 7"/>
          <p:cNvSpPr/>
          <p:nvPr/>
        </p:nvSpPr>
        <p:spPr>
          <a:xfrm>
            <a:off x="5900192" y="2441575"/>
            <a:ext cx="391617" cy="391617"/>
          </a:xfrm>
          <a:prstGeom prst="roundRect">
            <a:avLst>
              <a:gd name="adj" fmla="val 18671"/>
            </a:avLst>
          </a:prstGeom>
          <a:solidFill>
            <a:srgbClr val="DADBF1"/>
          </a:solidFill>
          <a:ln w="7620">
            <a:solidFill>
              <a:srgbClr val="C0C1D7"/>
            </a:solidFill>
            <a:prstDash val="solid"/>
          </a:ln>
        </p:spPr>
        <p:txBody>
          <a:bodyPr/>
          <a:lstStyle/>
          <a:p>
            <a:endParaRPr lang="uk-UA"/>
          </a:p>
        </p:txBody>
      </p:sp>
      <p:pic>
        <p:nvPicPr>
          <p:cNvPr id="11" name="Image 1" descr="preencoded.png"/>
          <p:cNvPicPr>
            <a:picLocks noChangeAspect="1"/>
          </p:cNvPicPr>
          <p:nvPr/>
        </p:nvPicPr>
        <p:blipFill>
          <a:blip r:embed="rId5"/>
          <a:stretch>
            <a:fillRect/>
          </a:stretch>
        </p:blipFill>
        <p:spPr>
          <a:xfrm>
            <a:off x="5965429" y="2474169"/>
            <a:ext cx="261044" cy="326331"/>
          </a:xfrm>
          <a:prstGeom prst="rect">
            <a:avLst/>
          </a:prstGeom>
        </p:spPr>
      </p:pic>
      <p:sp>
        <p:nvSpPr>
          <p:cNvPr id="12" name="Text 8"/>
          <p:cNvSpPr/>
          <p:nvPr/>
        </p:nvSpPr>
        <p:spPr>
          <a:xfrm>
            <a:off x="6966446" y="2501404"/>
            <a:ext cx="4584204" cy="543918"/>
          </a:xfrm>
          <a:prstGeom prst="rect">
            <a:avLst/>
          </a:prstGeom>
          <a:noFill/>
          <a:ln/>
        </p:spPr>
        <p:txBody>
          <a:bodyPr wrap="square" lIns="0" tIns="0" rIns="0" bIns="0" rtlCol="0" anchor="t"/>
          <a:lstStyle/>
          <a:p>
            <a:pPr>
              <a:lnSpc>
                <a:spcPts val="2125"/>
              </a:lnSpc>
            </a:pPr>
            <a:r>
              <a:rPr lang="en-US" sz="1708" b="1" dirty="0">
                <a:solidFill>
                  <a:srgbClr val="272525"/>
                </a:solidFill>
                <a:latin typeface="Inter Bold" pitchFamily="34" charset="0"/>
                <a:ea typeface="Inter Bold" pitchFamily="34" charset="-122"/>
                <a:cs typeface="Inter Bold" pitchFamily="34" charset="-120"/>
              </a:rPr>
              <a:t>1940 р. - Бессарабія та Північна Буковина</a:t>
            </a:r>
            <a:endParaRPr lang="en-US" sz="1708" dirty="0"/>
          </a:p>
        </p:txBody>
      </p:sp>
      <p:sp>
        <p:nvSpPr>
          <p:cNvPr id="13" name="Text 9"/>
          <p:cNvSpPr/>
          <p:nvPr/>
        </p:nvSpPr>
        <p:spPr>
          <a:xfrm>
            <a:off x="6966446" y="3149700"/>
            <a:ext cx="4584204" cy="835819"/>
          </a:xfrm>
          <a:prstGeom prst="rect">
            <a:avLst/>
          </a:prstGeom>
          <a:noFill/>
          <a:ln/>
        </p:spPr>
        <p:txBody>
          <a:bodyPr wrap="square" lIns="0" tIns="0" rIns="0" bIns="0" rtlCol="0" anchor="t"/>
          <a:lstStyle/>
          <a:p>
            <a:pPr>
              <a:lnSpc>
                <a:spcPts val="2167"/>
              </a:lnSpc>
            </a:pPr>
            <a:r>
              <a:rPr lang="en-US" sz="1333" dirty="0">
                <a:solidFill>
                  <a:srgbClr val="272525"/>
                </a:solidFill>
                <a:latin typeface="Inter" pitchFamily="34" charset="0"/>
                <a:ea typeface="Inter" pitchFamily="34" charset="-122"/>
                <a:cs typeface="Inter" pitchFamily="34" charset="-120"/>
              </a:rPr>
              <a:t>2 серпня 1940 р. Північна Буковина та Південна Бессарабія долучені до УРСР. З решти Бессарабії та Молдавської АСРР створено Молдавську РСР.</a:t>
            </a:r>
            <a:endParaRPr lang="en-US" sz="1333" dirty="0"/>
          </a:p>
        </p:txBody>
      </p:sp>
      <p:sp>
        <p:nvSpPr>
          <p:cNvPr id="14" name="Shape 10"/>
          <p:cNvSpPr/>
          <p:nvPr/>
        </p:nvSpPr>
        <p:spPr>
          <a:xfrm>
            <a:off x="5397054" y="3760688"/>
            <a:ext cx="522188" cy="19050"/>
          </a:xfrm>
          <a:prstGeom prst="roundRect">
            <a:avLst>
              <a:gd name="adj" fmla="val 383824"/>
            </a:avLst>
          </a:prstGeom>
          <a:solidFill>
            <a:srgbClr val="C0C1D7"/>
          </a:solidFill>
          <a:ln/>
        </p:spPr>
        <p:txBody>
          <a:bodyPr/>
          <a:lstStyle/>
          <a:p>
            <a:endParaRPr lang="uk-UA"/>
          </a:p>
        </p:txBody>
      </p:sp>
      <p:sp>
        <p:nvSpPr>
          <p:cNvPr id="15" name="Shape 11"/>
          <p:cNvSpPr/>
          <p:nvPr/>
        </p:nvSpPr>
        <p:spPr>
          <a:xfrm>
            <a:off x="5900192" y="3574455"/>
            <a:ext cx="391617" cy="391617"/>
          </a:xfrm>
          <a:prstGeom prst="roundRect">
            <a:avLst>
              <a:gd name="adj" fmla="val 18671"/>
            </a:avLst>
          </a:prstGeom>
          <a:solidFill>
            <a:srgbClr val="DADBF1"/>
          </a:solidFill>
          <a:ln w="7620">
            <a:solidFill>
              <a:srgbClr val="C0C1D7"/>
            </a:solidFill>
            <a:prstDash val="solid"/>
          </a:ln>
        </p:spPr>
        <p:txBody>
          <a:bodyPr/>
          <a:lstStyle/>
          <a:p>
            <a:endParaRPr lang="uk-UA"/>
          </a:p>
        </p:txBody>
      </p:sp>
      <p:pic>
        <p:nvPicPr>
          <p:cNvPr id="16" name="Image 2" descr="preencoded.png"/>
          <p:cNvPicPr>
            <a:picLocks noChangeAspect="1"/>
          </p:cNvPicPr>
          <p:nvPr/>
        </p:nvPicPr>
        <p:blipFill>
          <a:blip r:embed="rId6"/>
          <a:stretch>
            <a:fillRect/>
          </a:stretch>
        </p:blipFill>
        <p:spPr>
          <a:xfrm>
            <a:off x="5965429" y="3607049"/>
            <a:ext cx="261044" cy="326331"/>
          </a:xfrm>
          <a:prstGeom prst="rect">
            <a:avLst/>
          </a:prstGeom>
        </p:spPr>
      </p:pic>
      <p:sp>
        <p:nvSpPr>
          <p:cNvPr id="17" name="Text 12"/>
          <p:cNvSpPr/>
          <p:nvPr/>
        </p:nvSpPr>
        <p:spPr>
          <a:xfrm>
            <a:off x="2980531" y="3634284"/>
            <a:ext cx="2245023" cy="271958"/>
          </a:xfrm>
          <a:prstGeom prst="rect">
            <a:avLst/>
          </a:prstGeom>
          <a:noFill/>
          <a:ln/>
        </p:spPr>
        <p:txBody>
          <a:bodyPr wrap="none" lIns="0" tIns="0" rIns="0" bIns="0" rtlCol="0" anchor="t"/>
          <a:lstStyle/>
          <a:p>
            <a:pPr algn="r">
              <a:lnSpc>
                <a:spcPts val="2125"/>
              </a:lnSpc>
            </a:pPr>
            <a:r>
              <a:rPr lang="en-US" sz="1708" b="1" dirty="0">
                <a:solidFill>
                  <a:srgbClr val="272525"/>
                </a:solidFill>
                <a:latin typeface="Inter Bold" pitchFamily="34" charset="0"/>
                <a:ea typeface="Inter Bold" pitchFamily="34" charset="-122"/>
                <a:cs typeface="Inter Bold" pitchFamily="34" charset="-120"/>
              </a:rPr>
              <a:t>1945 р. - Закарпаття</a:t>
            </a:r>
            <a:endParaRPr lang="en-US" sz="1708" dirty="0"/>
          </a:p>
        </p:txBody>
      </p:sp>
      <p:sp>
        <p:nvSpPr>
          <p:cNvPr id="18" name="Text 13"/>
          <p:cNvSpPr/>
          <p:nvPr/>
        </p:nvSpPr>
        <p:spPr>
          <a:xfrm>
            <a:off x="641351" y="4010620"/>
            <a:ext cx="4584204" cy="1114425"/>
          </a:xfrm>
          <a:prstGeom prst="rect">
            <a:avLst/>
          </a:prstGeom>
          <a:noFill/>
          <a:ln/>
        </p:spPr>
        <p:txBody>
          <a:bodyPr wrap="square" lIns="0" tIns="0" rIns="0" bIns="0" rtlCol="0" anchor="t"/>
          <a:lstStyle/>
          <a:p>
            <a:pPr algn="r">
              <a:lnSpc>
                <a:spcPts val="2167"/>
              </a:lnSpc>
            </a:pPr>
            <a:r>
              <a:rPr lang="en-US" sz="1333" dirty="0">
                <a:solidFill>
                  <a:srgbClr val="272525"/>
                </a:solidFill>
                <a:latin typeface="Inter" pitchFamily="34" charset="0"/>
                <a:ea typeface="Inter" pitchFamily="34" charset="-122"/>
                <a:cs typeface="Inter" pitchFamily="34" charset="-120"/>
              </a:rPr>
              <a:t>29 червня 1945 р. між СРСР і Чехо-Словаччиною підписано договір, за яким Закарпаття переходило до складу УРСР після визволення від німецько-фашистських загарбників.</a:t>
            </a:r>
            <a:endParaRPr lang="en-US" sz="1333" dirty="0"/>
          </a:p>
        </p:txBody>
      </p:sp>
      <p:sp>
        <p:nvSpPr>
          <p:cNvPr id="19" name="Shape 14"/>
          <p:cNvSpPr/>
          <p:nvPr/>
        </p:nvSpPr>
        <p:spPr>
          <a:xfrm>
            <a:off x="6272759" y="4710013"/>
            <a:ext cx="522188" cy="19050"/>
          </a:xfrm>
          <a:prstGeom prst="roundRect">
            <a:avLst>
              <a:gd name="adj" fmla="val 383824"/>
            </a:avLst>
          </a:prstGeom>
          <a:solidFill>
            <a:srgbClr val="C0C1D7"/>
          </a:solidFill>
          <a:ln/>
        </p:spPr>
        <p:txBody>
          <a:bodyPr/>
          <a:lstStyle/>
          <a:p>
            <a:endParaRPr lang="uk-UA"/>
          </a:p>
        </p:txBody>
      </p:sp>
      <p:sp>
        <p:nvSpPr>
          <p:cNvPr id="20" name="Shape 15"/>
          <p:cNvSpPr/>
          <p:nvPr/>
        </p:nvSpPr>
        <p:spPr>
          <a:xfrm>
            <a:off x="5900192" y="4523780"/>
            <a:ext cx="391617" cy="391617"/>
          </a:xfrm>
          <a:prstGeom prst="roundRect">
            <a:avLst>
              <a:gd name="adj" fmla="val 18671"/>
            </a:avLst>
          </a:prstGeom>
          <a:solidFill>
            <a:srgbClr val="DADBF1"/>
          </a:solidFill>
          <a:ln w="7620">
            <a:solidFill>
              <a:srgbClr val="C0C1D7"/>
            </a:solidFill>
            <a:prstDash val="solid"/>
          </a:ln>
        </p:spPr>
        <p:txBody>
          <a:bodyPr/>
          <a:lstStyle/>
          <a:p>
            <a:endParaRPr lang="uk-UA"/>
          </a:p>
        </p:txBody>
      </p:sp>
      <p:sp>
        <p:nvSpPr>
          <p:cNvPr id="21" name="Text 16"/>
          <p:cNvSpPr/>
          <p:nvPr/>
        </p:nvSpPr>
        <p:spPr>
          <a:xfrm>
            <a:off x="5965429" y="4556374"/>
            <a:ext cx="261044" cy="326331"/>
          </a:xfrm>
          <a:prstGeom prst="rect">
            <a:avLst/>
          </a:prstGeom>
          <a:noFill/>
          <a:ln/>
        </p:spPr>
        <p:txBody>
          <a:bodyPr wrap="none" lIns="0" tIns="0" rIns="0" bIns="0" rtlCol="0" anchor="t"/>
          <a:lstStyle/>
          <a:p>
            <a:pPr algn="ctr">
              <a:lnSpc>
                <a:spcPts val="2042"/>
              </a:lnSpc>
            </a:pPr>
            <a:r>
              <a:rPr lang="en-US" sz="2042" b="1" dirty="0">
                <a:solidFill>
                  <a:srgbClr val="272525"/>
                </a:solidFill>
                <a:latin typeface="Inter Bold" pitchFamily="34" charset="0"/>
                <a:ea typeface="Inter Bold" pitchFamily="34" charset="-122"/>
                <a:cs typeface="Inter Bold" pitchFamily="34" charset="-120"/>
              </a:rPr>
              <a:t>4</a:t>
            </a:r>
            <a:endParaRPr lang="en-US" sz="2042" dirty="0"/>
          </a:p>
        </p:txBody>
      </p:sp>
      <p:sp>
        <p:nvSpPr>
          <p:cNvPr id="22" name="Text 17"/>
          <p:cNvSpPr/>
          <p:nvPr/>
        </p:nvSpPr>
        <p:spPr>
          <a:xfrm>
            <a:off x="6966446" y="4583609"/>
            <a:ext cx="2176066" cy="271958"/>
          </a:xfrm>
          <a:prstGeom prst="rect">
            <a:avLst/>
          </a:prstGeom>
          <a:noFill/>
          <a:ln/>
        </p:spPr>
        <p:txBody>
          <a:bodyPr wrap="none" lIns="0" tIns="0" rIns="0" bIns="0" rtlCol="0" anchor="t"/>
          <a:lstStyle/>
          <a:p>
            <a:pPr>
              <a:lnSpc>
                <a:spcPts val="2125"/>
              </a:lnSpc>
            </a:pPr>
            <a:r>
              <a:rPr lang="en-US" sz="1708" b="1" dirty="0">
                <a:solidFill>
                  <a:srgbClr val="272525"/>
                </a:solidFill>
                <a:latin typeface="Inter Bold" pitchFamily="34" charset="0"/>
                <a:ea typeface="Inter Bold" pitchFamily="34" charset="-122"/>
                <a:cs typeface="Inter Bold" pitchFamily="34" charset="-120"/>
              </a:rPr>
              <a:t>1954 р. - Крим</a:t>
            </a:r>
            <a:endParaRPr lang="en-US" sz="1708" dirty="0"/>
          </a:p>
        </p:txBody>
      </p:sp>
      <p:sp>
        <p:nvSpPr>
          <p:cNvPr id="23" name="Text 18"/>
          <p:cNvSpPr/>
          <p:nvPr/>
        </p:nvSpPr>
        <p:spPr>
          <a:xfrm>
            <a:off x="6966446" y="4959945"/>
            <a:ext cx="4584204" cy="1393032"/>
          </a:xfrm>
          <a:prstGeom prst="rect">
            <a:avLst/>
          </a:prstGeom>
          <a:noFill/>
          <a:ln/>
        </p:spPr>
        <p:txBody>
          <a:bodyPr wrap="square" lIns="0" tIns="0" rIns="0" bIns="0" rtlCol="0" anchor="t"/>
          <a:lstStyle/>
          <a:p>
            <a:pPr>
              <a:lnSpc>
                <a:spcPts val="2167"/>
              </a:lnSpc>
            </a:pPr>
            <a:r>
              <a:rPr lang="en-US" sz="1333" dirty="0">
                <a:solidFill>
                  <a:srgbClr val="272525"/>
                </a:solidFill>
                <a:latin typeface="Inter" pitchFamily="34" charset="0"/>
                <a:ea typeface="Inter" pitchFamily="34" charset="-122"/>
                <a:cs typeface="Inter" pitchFamily="34" charset="-120"/>
              </a:rPr>
              <a:t>19 лютого 1954 р. Президія Верховної Ради СРСР ухвалила рішення про передачу Кримської області до складу УРСР, що було юридично оформлено 26 квітня 1954 р. з дотриманням усіх конституційних процедур.</a:t>
            </a:r>
            <a:endParaRPr lang="en-US" sz="1333"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a:extLst>
              <a:ext uri="{FF2B5EF4-FFF2-40B4-BE49-F238E27FC236}">
                <a16:creationId xmlns:a16="http://schemas.microsoft.com/office/drawing/2014/main" id="{26686A90-E482-4D83-BCDB-FB317EA3AC37}"/>
              </a:ext>
            </a:extLst>
          </p:cNvPr>
          <p:cNvPicPr>
            <a:picLocks noChangeAspect="1"/>
          </p:cNvPicPr>
          <p:nvPr/>
        </p:nvPicPr>
        <p:blipFill>
          <a:blip r:embed="rId3"/>
          <a:stretch>
            <a:fillRect/>
          </a:stretch>
        </p:blipFill>
        <p:spPr>
          <a:xfrm>
            <a:off x="1" y="-11869"/>
            <a:ext cx="12191999" cy="6882612"/>
          </a:xfrm>
          <a:prstGeom prst="rect">
            <a:avLst/>
          </a:prstGeom>
        </p:spPr>
      </p:pic>
      <p:sp>
        <p:nvSpPr>
          <p:cNvPr id="2" name="Text 0"/>
          <p:cNvSpPr/>
          <p:nvPr/>
        </p:nvSpPr>
        <p:spPr>
          <a:xfrm>
            <a:off x="661492" y="614561"/>
            <a:ext cx="6122888" cy="590649"/>
          </a:xfrm>
          <a:prstGeom prst="rect">
            <a:avLst/>
          </a:prstGeom>
          <a:noFill/>
          <a:ln/>
        </p:spPr>
        <p:txBody>
          <a:bodyPr wrap="none" lIns="0" tIns="0" rIns="0" bIns="0" rtlCol="0" anchor="t"/>
          <a:lstStyle/>
          <a:p>
            <a:pPr>
              <a:lnSpc>
                <a:spcPts val="4625"/>
              </a:lnSpc>
            </a:pPr>
            <a:r>
              <a:rPr lang="en-US" sz="3708" b="1" dirty="0">
                <a:solidFill>
                  <a:srgbClr val="000000"/>
                </a:solidFill>
                <a:latin typeface="Inter Bold" pitchFamily="34" charset="0"/>
                <a:ea typeface="Inter Bold" pitchFamily="34" charset="-122"/>
                <a:cs typeface="Inter Bold" pitchFamily="34" charset="-120"/>
              </a:rPr>
              <a:t>Конституція УРСР 1978 р.</a:t>
            </a:r>
            <a:endParaRPr lang="en-US" sz="3708" dirty="0"/>
          </a:p>
        </p:txBody>
      </p:sp>
      <p:pic>
        <p:nvPicPr>
          <p:cNvPr id="3" name="Image 0" descr="preencoded.png"/>
          <p:cNvPicPr>
            <a:picLocks noChangeAspect="1"/>
          </p:cNvPicPr>
          <p:nvPr/>
        </p:nvPicPr>
        <p:blipFill>
          <a:blip r:embed="rId4"/>
          <a:stretch>
            <a:fillRect/>
          </a:stretch>
        </p:blipFill>
        <p:spPr>
          <a:xfrm>
            <a:off x="661492" y="1521718"/>
            <a:ext cx="472480" cy="472480"/>
          </a:xfrm>
          <a:prstGeom prst="rect">
            <a:avLst/>
          </a:prstGeom>
        </p:spPr>
      </p:pic>
      <p:sp>
        <p:nvSpPr>
          <p:cNvPr id="4" name="Text 1"/>
          <p:cNvSpPr/>
          <p:nvPr/>
        </p:nvSpPr>
        <p:spPr>
          <a:xfrm>
            <a:off x="1322983" y="1600894"/>
            <a:ext cx="1878508" cy="295275"/>
          </a:xfrm>
          <a:prstGeom prst="rect">
            <a:avLst/>
          </a:prstGeom>
          <a:noFill/>
          <a:ln/>
        </p:spPr>
        <p:txBody>
          <a:bodyPr wrap="none" lIns="0" tIns="0" rIns="0" bIns="0" rtlCol="0" anchor="t"/>
          <a:lstStyle/>
          <a:p>
            <a:pPr>
              <a:lnSpc>
                <a:spcPts val="2292"/>
              </a:lnSpc>
            </a:pPr>
            <a:r>
              <a:rPr lang="en-US" sz="1833" b="1" dirty="0">
                <a:solidFill>
                  <a:srgbClr val="272525"/>
                </a:solidFill>
                <a:latin typeface="Inter Bold" pitchFamily="34" charset="0"/>
                <a:ea typeface="Inter Bold" pitchFamily="34" charset="-122"/>
                <a:cs typeface="Inter Bold" pitchFamily="34" charset="-120"/>
              </a:rPr>
              <a:t>Прийняття</a:t>
            </a:r>
            <a:endParaRPr lang="en-US" sz="1833" dirty="0"/>
          </a:p>
        </p:txBody>
      </p:sp>
      <p:sp>
        <p:nvSpPr>
          <p:cNvPr id="5" name="Text 2"/>
          <p:cNvSpPr/>
          <p:nvPr/>
        </p:nvSpPr>
        <p:spPr>
          <a:xfrm>
            <a:off x="1322983" y="2009577"/>
            <a:ext cx="1878508" cy="2419350"/>
          </a:xfrm>
          <a:prstGeom prst="rect">
            <a:avLst/>
          </a:prstGeom>
          <a:noFill/>
          <a:ln/>
        </p:spPr>
        <p:txBody>
          <a:bodyPr wrap="square" lIns="0" tIns="0" rIns="0" bIns="0" rtlCol="0" anchor="t"/>
          <a:lstStyle/>
          <a:p>
            <a:pPr>
              <a:lnSpc>
                <a:spcPts val="2375"/>
              </a:lnSpc>
            </a:pPr>
            <a:r>
              <a:rPr lang="en-US" sz="1458" dirty="0">
                <a:solidFill>
                  <a:srgbClr val="272525"/>
                </a:solidFill>
                <a:latin typeface="Inter" pitchFamily="34" charset="0"/>
                <a:ea typeface="Inter" pitchFamily="34" charset="-122"/>
                <a:cs typeface="Inter" pitchFamily="34" charset="-120"/>
              </a:rPr>
              <a:t>Ухвалена 20 квітня 1978 р. Верховною Радою Української РСР, через шість місяців після прийняття нової Конституції СРСР 1977 р.</a:t>
            </a:r>
            <a:endParaRPr lang="en-US" sz="1458" dirty="0"/>
          </a:p>
        </p:txBody>
      </p:sp>
      <p:pic>
        <p:nvPicPr>
          <p:cNvPr id="6" name="Image 1" descr="preencoded.png"/>
          <p:cNvPicPr>
            <a:picLocks noChangeAspect="1"/>
          </p:cNvPicPr>
          <p:nvPr/>
        </p:nvPicPr>
        <p:blipFill>
          <a:blip r:embed="rId5"/>
          <a:stretch>
            <a:fillRect/>
          </a:stretch>
        </p:blipFill>
        <p:spPr>
          <a:xfrm>
            <a:off x="3437732" y="1521718"/>
            <a:ext cx="472480" cy="472480"/>
          </a:xfrm>
          <a:prstGeom prst="rect">
            <a:avLst/>
          </a:prstGeom>
        </p:spPr>
      </p:pic>
      <p:sp>
        <p:nvSpPr>
          <p:cNvPr id="7" name="Text 3"/>
          <p:cNvSpPr/>
          <p:nvPr/>
        </p:nvSpPr>
        <p:spPr>
          <a:xfrm>
            <a:off x="4099223" y="1600894"/>
            <a:ext cx="1878608" cy="295275"/>
          </a:xfrm>
          <a:prstGeom prst="rect">
            <a:avLst/>
          </a:prstGeom>
          <a:noFill/>
          <a:ln/>
        </p:spPr>
        <p:txBody>
          <a:bodyPr wrap="none" lIns="0" tIns="0" rIns="0" bIns="0" rtlCol="0" anchor="t"/>
          <a:lstStyle/>
          <a:p>
            <a:pPr>
              <a:lnSpc>
                <a:spcPts val="2292"/>
              </a:lnSpc>
            </a:pPr>
            <a:r>
              <a:rPr lang="en-US" sz="1833" b="1" dirty="0">
                <a:solidFill>
                  <a:srgbClr val="272525"/>
                </a:solidFill>
                <a:latin typeface="Inter Bold" pitchFamily="34" charset="0"/>
                <a:ea typeface="Inter Bold" pitchFamily="34" charset="-122"/>
                <a:cs typeface="Inter Bold" pitchFamily="34" charset="-120"/>
              </a:rPr>
              <a:t>Суверенітет</a:t>
            </a:r>
            <a:endParaRPr lang="en-US" sz="1833" dirty="0"/>
          </a:p>
        </p:txBody>
      </p:sp>
      <p:sp>
        <p:nvSpPr>
          <p:cNvPr id="8" name="Text 4"/>
          <p:cNvSpPr/>
          <p:nvPr/>
        </p:nvSpPr>
        <p:spPr>
          <a:xfrm>
            <a:off x="4099223" y="2009577"/>
            <a:ext cx="1878608" cy="3629025"/>
          </a:xfrm>
          <a:prstGeom prst="rect">
            <a:avLst/>
          </a:prstGeom>
          <a:noFill/>
          <a:ln/>
        </p:spPr>
        <p:txBody>
          <a:bodyPr wrap="square" lIns="0" tIns="0" rIns="0" bIns="0" rtlCol="0" anchor="t"/>
          <a:lstStyle/>
          <a:p>
            <a:pPr>
              <a:lnSpc>
                <a:spcPts val="2375"/>
              </a:lnSpc>
            </a:pPr>
            <a:r>
              <a:rPr lang="en-US" sz="1458" dirty="0">
                <a:solidFill>
                  <a:srgbClr val="272525"/>
                </a:solidFill>
                <a:latin typeface="Inter" pitchFamily="34" charset="0"/>
                <a:ea typeface="Inter" pitchFamily="34" charset="-122"/>
                <a:cs typeface="Inter" pitchFamily="34" charset="-120"/>
              </a:rPr>
              <a:t>Формально проголошувала УРСР суверенною радянською соціалістичною державою з правом виходу зі складу СРСР, але механізму реалізації цього права, як і раніше, не було.</a:t>
            </a:r>
            <a:endParaRPr lang="en-US" sz="1458" dirty="0"/>
          </a:p>
        </p:txBody>
      </p:sp>
      <p:pic>
        <p:nvPicPr>
          <p:cNvPr id="9" name="Image 2" descr="preencoded.png"/>
          <p:cNvPicPr>
            <a:picLocks noChangeAspect="1"/>
          </p:cNvPicPr>
          <p:nvPr/>
        </p:nvPicPr>
        <p:blipFill>
          <a:blip r:embed="rId6"/>
          <a:stretch>
            <a:fillRect/>
          </a:stretch>
        </p:blipFill>
        <p:spPr>
          <a:xfrm>
            <a:off x="6214070" y="1521718"/>
            <a:ext cx="472480" cy="472480"/>
          </a:xfrm>
          <a:prstGeom prst="rect">
            <a:avLst/>
          </a:prstGeom>
        </p:spPr>
      </p:pic>
      <p:sp>
        <p:nvSpPr>
          <p:cNvPr id="10" name="Text 5"/>
          <p:cNvSpPr/>
          <p:nvPr/>
        </p:nvSpPr>
        <p:spPr>
          <a:xfrm>
            <a:off x="6875562" y="1600894"/>
            <a:ext cx="1878608" cy="295275"/>
          </a:xfrm>
          <a:prstGeom prst="rect">
            <a:avLst/>
          </a:prstGeom>
          <a:noFill/>
          <a:ln/>
        </p:spPr>
        <p:txBody>
          <a:bodyPr wrap="none" lIns="0" tIns="0" rIns="0" bIns="0" rtlCol="0" anchor="t"/>
          <a:lstStyle/>
          <a:p>
            <a:pPr>
              <a:lnSpc>
                <a:spcPts val="2292"/>
              </a:lnSpc>
            </a:pPr>
            <a:r>
              <a:rPr lang="en-US" sz="1833" b="1" dirty="0">
                <a:solidFill>
                  <a:srgbClr val="272525"/>
                </a:solidFill>
                <a:latin typeface="Inter Bold" pitchFamily="34" charset="0"/>
                <a:ea typeface="Inter Bold" pitchFamily="34" charset="-122"/>
                <a:cs typeface="Inter Bold" pitchFamily="34" charset="-120"/>
              </a:rPr>
              <a:t>Керівна Сила</a:t>
            </a:r>
            <a:endParaRPr lang="en-US" sz="1833" dirty="0"/>
          </a:p>
        </p:txBody>
      </p:sp>
      <p:sp>
        <p:nvSpPr>
          <p:cNvPr id="11" name="Text 6"/>
          <p:cNvSpPr/>
          <p:nvPr/>
        </p:nvSpPr>
        <p:spPr>
          <a:xfrm>
            <a:off x="6875562" y="2009577"/>
            <a:ext cx="1878608" cy="3024188"/>
          </a:xfrm>
          <a:prstGeom prst="rect">
            <a:avLst/>
          </a:prstGeom>
          <a:noFill/>
          <a:ln/>
        </p:spPr>
        <p:txBody>
          <a:bodyPr wrap="square" lIns="0" tIns="0" rIns="0" bIns="0" rtlCol="0" anchor="t"/>
          <a:lstStyle/>
          <a:p>
            <a:pPr>
              <a:lnSpc>
                <a:spcPts val="2375"/>
              </a:lnSpc>
            </a:pPr>
            <a:r>
              <a:rPr lang="en-US" sz="1458" dirty="0">
                <a:solidFill>
                  <a:srgbClr val="272525"/>
                </a:solidFill>
                <a:latin typeface="Inter" pitchFamily="34" charset="0"/>
                <a:ea typeface="Inter" pitchFamily="34" charset="-122"/>
                <a:cs typeface="Inter" pitchFamily="34" charset="-120"/>
              </a:rPr>
              <a:t>Закріплювала комуністичну партію як керівну і спрямовуючу силу суспільства, ядро її політичної системи, що зміцнювало командно-адміністративну систему.</a:t>
            </a:r>
            <a:endParaRPr lang="en-US" sz="1458" dirty="0"/>
          </a:p>
        </p:txBody>
      </p:sp>
      <p:pic>
        <p:nvPicPr>
          <p:cNvPr id="12" name="Image 3" descr="preencoded.png"/>
          <p:cNvPicPr>
            <a:picLocks noChangeAspect="1"/>
          </p:cNvPicPr>
          <p:nvPr/>
        </p:nvPicPr>
        <p:blipFill>
          <a:blip r:embed="rId7"/>
          <a:stretch>
            <a:fillRect/>
          </a:stretch>
        </p:blipFill>
        <p:spPr>
          <a:xfrm>
            <a:off x="8990409" y="1521718"/>
            <a:ext cx="472480" cy="472480"/>
          </a:xfrm>
          <a:prstGeom prst="rect">
            <a:avLst/>
          </a:prstGeom>
        </p:spPr>
      </p:pic>
      <p:sp>
        <p:nvSpPr>
          <p:cNvPr id="13" name="Text 7"/>
          <p:cNvSpPr/>
          <p:nvPr/>
        </p:nvSpPr>
        <p:spPr>
          <a:xfrm>
            <a:off x="9651901" y="1600894"/>
            <a:ext cx="1878608" cy="295275"/>
          </a:xfrm>
          <a:prstGeom prst="rect">
            <a:avLst/>
          </a:prstGeom>
          <a:noFill/>
          <a:ln/>
        </p:spPr>
        <p:txBody>
          <a:bodyPr wrap="none" lIns="0" tIns="0" rIns="0" bIns="0" rtlCol="0" anchor="t"/>
          <a:lstStyle/>
          <a:p>
            <a:pPr>
              <a:lnSpc>
                <a:spcPts val="2292"/>
              </a:lnSpc>
            </a:pPr>
            <a:r>
              <a:rPr lang="en-US" sz="1833" b="1" dirty="0">
                <a:solidFill>
                  <a:srgbClr val="272525"/>
                </a:solidFill>
                <a:latin typeface="Inter Bold" pitchFamily="34" charset="0"/>
                <a:ea typeface="Inter Bold" pitchFamily="34" charset="-122"/>
                <a:cs typeface="Inter Bold" pitchFamily="34" charset="-120"/>
              </a:rPr>
              <a:t>Органи Влади</a:t>
            </a:r>
            <a:endParaRPr lang="en-US" sz="1833" dirty="0"/>
          </a:p>
        </p:txBody>
      </p:sp>
      <p:sp>
        <p:nvSpPr>
          <p:cNvPr id="14" name="Text 8"/>
          <p:cNvSpPr/>
          <p:nvPr/>
        </p:nvSpPr>
        <p:spPr>
          <a:xfrm>
            <a:off x="9651901" y="2009577"/>
            <a:ext cx="1878608" cy="4233863"/>
          </a:xfrm>
          <a:prstGeom prst="rect">
            <a:avLst/>
          </a:prstGeom>
          <a:noFill/>
          <a:ln/>
        </p:spPr>
        <p:txBody>
          <a:bodyPr wrap="square" lIns="0" tIns="0" rIns="0" bIns="0" rtlCol="0" anchor="t"/>
          <a:lstStyle/>
          <a:p>
            <a:pPr>
              <a:lnSpc>
                <a:spcPts val="2375"/>
              </a:lnSpc>
            </a:pPr>
            <a:r>
              <a:rPr lang="en-US" sz="1458" dirty="0">
                <a:solidFill>
                  <a:srgbClr val="272525"/>
                </a:solidFill>
                <a:latin typeface="Inter" pitchFamily="34" charset="0"/>
                <a:ea typeface="Inter" pitchFamily="34" charset="-122"/>
                <a:cs typeface="Inter" pitchFamily="34" charset="-120"/>
              </a:rPr>
              <a:t>Найвищим органом влади була Верховна Рада УРСР, яка обиралася на основі загального, рівного і прямого виборчого права за таємного голосування. Рада Міністрів УРСР була вищим органом державного управління.</a:t>
            </a:r>
            <a:endParaRPr lang="en-US" sz="1458"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a:extLst>
              <a:ext uri="{FF2B5EF4-FFF2-40B4-BE49-F238E27FC236}">
                <a16:creationId xmlns:a16="http://schemas.microsoft.com/office/drawing/2014/main" id="{C47E864E-4983-438A-9D99-23744F0F474B}"/>
              </a:ext>
            </a:extLst>
          </p:cNvPr>
          <p:cNvPicPr>
            <a:picLocks noChangeAspect="1"/>
          </p:cNvPicPr>
          <p:nvPr/>
        </p:nvPicPr>
        <p:blipFill>
          <a:blip r:embed="rId3"/>
          <a:stretch>
            <a:fillRect/>
          </a:stretch>
        </p:blipFill>
        <p:spPr>
          <a:xfrm>
            <a:off x="1" y="-11869"/>
            <a:ext cx="12191999" cy="6882612"/>
          </a:xfrm>
          <a:prstGeom prst="rect">
            <a:avLst/>
          </a:prstGeom>
        </p:spPr>
      </p:pic>
      <p:pic>
        <p:nvPicPr>
          <p:cNvPr id="2" name="Image 0" descr="preencoded.png"/>
          <p:cNvPicPr>
            <a:picLocks noChangeAspect="1"/>
          </p:cNvPicPr>
          <p:nvPr/>
        </p:nvPicPr>
        <p:blipFill>
          <a:blip r:embed="rId4"/>
          <a:stretch>
            <a:fillRect/>
          </a:stretch>
        </p:blipFill>
        <p:spPr>
          <a:xfrm>
            <a:off x="7620000" y="0"/>
            <a:ext cx="4572000" cy="6859191"/>
          </a:xfrm>
          <a:prstGeom prst="rect">
            <a:avLst/>
          </a:prstGeom>
        </p:spPr>
      </p:pic>
      <p:sp>
        <p:nvSpPr>
          <p:cNvPr id="3" name="Text 0"/>
          <p:cNvSpPr/>
          <p:nvPr/>
        </p:nvSpPr>
        <p:spPr>
          <a:xfrm>
            <a:off x="556419" y="437158"/>
            <a:ext cx="6507163" cy="645914"/>
          </a:xfrm>
          <a:prstGeom prst="rect">
            <a:avLst/>
          </a:prstGeom>
          <a:noFill/>
          <a:ln/>
        </p:spPr>
        <p:txBody>
          <a:bodyPr wrap="square" lIns="0" tIns="0" rIns="0" bIns="0" rtlCol="0" anchor="t"/>
          <a:lstStyle/>
          <a:p>
            <a:pPr>
              <a:lnSpc>
                <a:spcPts val="2542"/>
              </a:lnSpc>
            </a:pPr>
            <a:r>
              <a:rPr lang="en-US" sz="2000" b="1" dirty="0">
                <a:solidFill>
                  <a:srgbClr val="000000"/>
                </a:solidFill>
                <a:latin typeface="Inter Bold" pitchFamily="34" charset="0"/>
                <a:ea typeface="Inter Bold" pitchFamily="34" charset="-122"/>
                <a:cs typeface="Inter Bold" pitchFamily="34" charset="-120"/>
              </a:rPr>
              <a:t>Ключові Особливості Конституцій Радянської України</a:t>
            </a:r>
            <a:endParaRPr lang="en-US" sz="2000" dirty="0"/>
          </a:p>
        </p:txBody>
      </p:sp>
      <p:sp>
        <p:nvSpPr>
          <p:cNvPr id="4" name="Text 1"/>
          <p:cNvSpPr/>
          <p:nvPr/>
        </p:nvSpPr>
        <p:spPr>
          <a:xfrm>
            <a:off x="556419" y="1289645"/>
            <a:ext cx="6507163" cy="341015"/>
          </a:xfrm>
          <a:prstGeom prst="rect">
            <a:avLst/>
          </a:prstGeom>
          <a:noFill/>
          <a:ln/>
        </p:spPr>
        <p:txBody>
          <a:bodyPr wrap="none" lIns="0" tIns="0" rIns="0" bIns="0" rtlCol="0" anchor="t"/>
          <a:lstStyle/>
          <a:p>
            <a:pPr algn="ctr">
              <a:lnSpc>
                <a:spcPts val="2667"/>
              </a:lnSpc>
            </a:pPr>
            <a:r>
              <a:rPr lang="en-US" sz="2667" b="1" dirty="0">
                <a:solidFill>
                  <a:srgbClr val="272525"/>
                </a:solidFill>
                <a:latin typeface="Inter Bold" pitchFamily="34" charset="0"/>
                <a:ea typeface="Inter Bold" pitchFamily="34" charset="-122"/>
                <a:cs typeface="Inter Bold" pitchFamily="34" charset="-120"/>
              </a:rPr>
              <a:t>4</a:t>
            </a:r>
            <a:endParaRPr lang="en-US" sz="2667" dirty="0"/>
          </a:p>
        </p:txBody>
      </p:sp>
      <p:sp>
        <p:nvSpPr>
          <p:cNvPr id="5" name="Text 2"/>
          <p:cNvSpPr/>
          <p:nvPr/>
        </p:nvSpPr>
        <p:spPr>
          <a:xfrm>
            <a:off x="3164086" y="1759745"/>
            <a:ext cx="1291828" cy="161429"/>
          </a:xfrm>
          <a:prstGeom prst="rect">
            <a:avLst/>
          </a:prstGeom>
          <a:noFill/>
          <a:ln/>
        </p:spPr>
        <p:txBody>
          <a:bodyPr wrap="none" lIns="0" tIns="0" rIns="0" bIns="0" rtlCol="0" anchor="t"/>
          <a:lstStyle/>
          <a:p>
            <a:pPr algn="ctr">
              <a:lnSpc>
                <a:spcPts val="1250"/>
              </a:lnSpc>
            </a:pPr>
            <a:r>
              <a:rPr lang="en-US" sz="1000" b="1" dirty="0">
                <a:solidFill>
                  <a:srgbClr val="272525"/>
                </a:solidFill>
                <a:latin typeface="Inter Bold" pitchFamily="34" charset="0"/>
                <a:ea typeface="Inter Bold" pitchFamily="34" charset="-122"/>
                <a:cs typeface="Inter Bold" pitchFamily="34" charset="-120"/>
              </a:rPr>
              <a:t>Конституції</a:t>
            </a:r>
            <a:endParaRPr lang="en-US" sz="1000" dirty="0"/>
          </a:p>
        </p:txBody>
      </p:sp>
      <p:sp>
        <p:nvSpPr>
          <p:cNvPr id="6" name="Text 3"/>
          <p:cNvSpPr/>
          <p:nvPr/>
        </p:nvSpPr>
        <p:spPr>
          <a:xfrm>
            <a:off x="556419" y="1983085"/>
            <a:ext cx="6507163" cy="165398"/>
          </a:xfrm>
          <a:prstGeom prst="rect">
            <a:avLst/>
          </a:prstGeom>
          <a:noFill/>
          <a:ln/>
        </p:spPr>
        <p:txBody>
          <a:bodyPr wrap="none" lIns="0" tIns="0" rIns="0" bIns="0" rtlCol="0" anchor="t"/>
          <a:lstStyle/>
          <a:p>
            <a:pPr algn="ctr">
              <a:lnSpc>
                <a:spcPts val="1292"/>
              </a:lnSpc>
            </a:pPr>
            <a:r>
              <a:rPr lang="en-US" sz="792" dirty="0">
                <a:solidFill>
                  <a:srgbClr val="272525"/>
                </a:solidFill>
                <a:latin typeface="Inter" pitchFamily="34" charset="0"/>
                <a:ea typeface="Inter" pitchFamily="34" charset="-122"/>
                <a:cs typeface="Inter" pitchFamily="34" charset="-120"/>
              </a:rPr>
              <a:t>УСРР/УРСР мали чотири основні конституції: 1919, 1929, 1937, 1978 років.</a:t>
            </a:r>
            <a:endParaRPr lang="en-US" sz="792" dirty="0"/>
          </a:p>
        </p:txBody>
      </p:sp>
      <p:sp>
        <p:nvSpPr>
          <p:cNvPr id="7" name="Text 4"/>
          <p:cNvSpPr/>
          <p:nvPr/>
        </p:nvSpPr>
        <p:spPr>
          <a:xfrm>
            <a:off x="556419" y="2510036"/>
            <a:ext cx="6507163" cy="341015"/>
          </a:xfrm>
          <a:prstGeom prst="rect">
            <a:avLst/>
          </a:prstGeom>
          <a:noFill/>
          <a:ln/>
        </p:spPr>
        <p:txBody>
          <a:bodyPr wrap="none" lIns="0" tIns="0" rIns="0" bIns="0" rtlCol="0" anchor="t"/>
          <a:lstStyle/>
          <a:p>
            <a:pPr algn="ctr">
              <a:lnSpc>
                <a:spcPts val="2667"/>
              </a:lnSpc>
            </a:pPr>
            <a:r>
              <a:rPr lang="en-US" sz="2667" b="1" dirty="0">
                <a:solidFill>
                  <a:srgbClr val="272525"/>
                </a:solidFill>
                <a:latin typeface="Inter Bold" pitchFamily="34" charset="0"/>
                <a:ea typeface="Inter Bold" pitchFamily="34" charset="-122"/>
                <a:cs typeface="Inter Bold" pitchFamily="34" charset="-120"/>
              </a:rPr>
              <a:t>1922</a:t>
            </a:r>
            <a:endParaRPr lang="en-US" sz="2667" dirty="0"/>
          </a:p>
        </p:txBody>
      </p:sp>
      <p:sp>
        <p:nvSpPr>
          <p:cNvPr id="8" name="Text 5"/>
          <p:cNvSpPr/>
          <p:nvPr/>
        </p:nvSpPr>
        <p:spPr>
          <a:xfrm>
            <a:off x="3151684" y="2980135"/>
            <a:ext cx="1316533" cy="161429"/>
          </a:xfrm>
          <a:prstGeom prst="rect">
            <a:avLst/>
          </a:prstGeom>
          <a:noFill/>
          <a:ln/>
        </p:spPr>
        <p:txBody>
          <a:bodyPr wrap="none" lIns="0" tIns="0" rIns="0" bIns="0" rtlCol="0" anchor="t"/>
          <a:lstStyle/>
          <a:p>
            <a:pPr algn="ctr">
              <a:lnSpc>
                <a:spcPts val="1250"/>
              </a:lnSpc>
            </a:pPr>
            <a:r>
              <a:rPr lang="en-US" sz="1000" b="1" dirty="0">
                <a:solidFill>
                  <a:srgbClr val="272525"/>
                </a:solidFill>
                <a:latin typeface="Inter Bold" pitchFamily="34" charset="0"/>
                <a:ea typeface="Inter Bold" pitchFamily="34" charset="-122"/>
                <a:cs typeface="Inter Bold" pitchFamily="34" charset="-120"/>
              </a:rPr>
              <a:t>Рік Утворення СРСР</a:t>
            </a:r>
            <a:endParaRPr lang="en-US" sz="1000" dirty="0"/>
          </a:p>
        </p:txBody>
      </p:sp>
      <p:sp>
        <p:nvSpPr>
          <p:cNvPr id="9" name="Text 6"/>
          <p:cNvSpPr/>
          <p:nvPr/>
        </p:nvSpPr>
        <p:spPr>
          <a:xfrm>
            <a:off x="556419" y="3203476"/>
            <a:ext cx="6507163" cy="165398"/>
          </a:xfrm>
          <a:prstGeom prst="rect">
            <a:avLst/>
          </a:prstGeom>
          <a:noFill/>
          <a:ln/>
        </p:spPr>
        <p:txBody>
          <a:bodyPr wrap="none" lIns="0" tIns="0" rIns="0" bIns="0" rtlCol="0" anchor="t"/>
          <a:lstStyle/>
          <a:p>
            <a:pPr algn="ctr">
              <a:lnSpc>
                <a:spcPts val="1292"/>
              </a:lnSpc>
            </a:pPr>
            <a:r>
              <a:rPr lang="en-US" sz="792" dirty="0">
                <a:solidFill>
                  <a:srgbClr val="272525"/>
                </a:solidFill>
                <a:latin typeface="Inter" pitchFamily="34" charset="0"/>
                <a:ea typeface="Inter" pitchFamily="34" charset="-122"/>
                <a:cs typeface="Inter" pitchFamily="34" charset="-120"/>
              </a:rPr>
              <a:t>З утворенням СРСР Україна втратила значну частину свого суверенітету.</a:t>
            </a:r>
            <a:endParaRPr lang="en-US" sz="792" dirty="0"/>
          </a:p>
        </p:txBody>
      </p:sp>
      <p:sp>
        <p:nvSpPr>
          <p:cNvPr id="10" name="Text 7"/>
          <p:cNvSpPr/>
          <p:nvPr/>
        </p:nvSpPr>
        <p:spPr>
          <a:xfrm>
            <a:off x="556419" y="3730427"/>
            <a:ext cx="6507163" cy="341015"/>
          </a:xfrm>
          <a:prstGeom prst="rect">
            <a:avLst/>
          </a:prstGeom>
          <a:noFill/>
          <a:ln/>
        </p:spPr>
        <p:txBody>
          <a:bodyPr wrap="none" lIns="0" tIns="0" rIns="0" bIns="0" rtlCol="0" anchor="t"/>
          <a:lstStyle/>
          <a:p>
            <a:pPr algn="ctr">
              <a:lnSpc>
                <a:spcPts val="2667"/>
              </a:lnSpc>
            </a:pPr>
            <a:r>
              <a:rPr lang="en-US" sz="2667" b="1" dirty="0">
                <a:solidFill>
                  <a:srgbClr val="272525"/>
                </a:solidFill>
                <a:latin typeface="Inter Bold" pitchFamily="34" charset="0"/>
                <a:ea typeface="Inter Bold" pitchFamily="34" charset="-122"/>
                <a:cs typeface="Inter Bold" pitchFamily="34" charset="-120"/>
              </a:rPr>
              <a:t>1954</a:t>
            </a:r>
            <a:endParaRPr lang="en-US" sz="2667" dirty="0"/>
          </a:p>
        </p:txBody>
      </p:sp>
      <p:sp>
        <p:nvSpPr>
          <p:cNvPr id="11" name="Text 8"/>
          <p:cNvSpPr/>
          <p:nvPr/>
        </p:nvSpPr>
        <p:spPr>
          <a:xfrm>
            <a:off x="3162796" y="4200526"/>
            <a:ext cx="1294308" cy="161429"/>
          </a:xfrm>
          <a:prstGeom prst="rect">
            <a:avLst/>
          </a:prstGeom>
          <a:noFill/>
          <a:ln/>
        </p:spPr>
        <p:txBody>
          <a:bodyPr wrap="none" lIns="0" tIns="0" rIns="0" bIns="0" rtlCol="0" anchor="t"/>
          <a:lstStyle/>
          <a:p>
            <a:pPr algn="ctr">
              <a:lnSpc>
                <a:spcPts val="1250"/>
              </a:lnSpc>
            </a:pPr>
            <a:r>
              <a:rPr lang="en-US" sz="1000" b="1" dirty="0">
                <a:solidFill>
                  <a:srgbClr val="272525"/>
                </a:solidFill>
                <a:latin typeface="Inter Bold" pitchFamily="34" charset="0"/>
                <a:ea typeface="Inter Bold" pitchFamily="34" charset="-122"/>
                <a:cs typeface="Inter Bold" pitchFamily="34" charset="-120"/>
              </a:rPr>
              <a:t>Рік Передачі Криму</a:t>
            </a:r>
            <a:endParaRPr lang="en-US" sz="1000" dirty="0"/>
          </a:p>
        </p:txBody>
      </p:sp>
      <p:sp>
        <p:nvSpPr>
          <p:cNvPr id="12" name="Text 9"/>
          <p:cNvSpPr/>
          <p:nvPr/>
        </p:nvSpPr>
        <p:spPr>
          <a:xfrm>
            <a:off x="556419" y="4423867"/>
            <a:ext cx="6507163" cy="165398"/>
          </a:xfrm>
          <a:prstGeom prst="rect">
            <a:avLst/>
          </a:prstGeom>
          <a:noFill/>
          <a:ln/>
        </p:spPr>
        <p:txBody>
          <a:bodyPr wrap="none" lIns="0" tIns="0" rIns="0" bIns="0" rtlCol="0" anchor="t"/>
          <a:lstStyle/>
          <a:p>
            <a:pPr algn="ctr">
              <a:lnSpc>
                <a:spcPts val="1292"/>
              </a:lnSpc>
            </a:pPr>
            <a:r>
              <a:rPr lang="en-US" sz="792" dirty="0">
                <a:solidFill>
                  <a:srgbClr val="272525"/>
                </a:solidFill>
                <a:latin typeface="Inter" pitchFamily="34" charset="0"/>
                <a:ea typeface="Inter" pitchFamily="34" charset="-122"/>
                <a:cs typeface="Inter" pitchFamily="34" charset="-120"/>
              </a:rPr>
              <a:t>Кримська область була передана до складу УРСР з дотриманням усіх конституційних процедур.</a:t>
            </a:r>
            <a:endParaRPr lang="en-US" sz="792" dirty="0"/>
          </a:p>
        </p:txBody>
      </p:sp>
      <p:sp>
        <p:nvSpPr>
          <p:cNvPr id="13" name="Text 10"/>
          <p:cNvSpPr/>
          <p:nvPr/>
        </p:nvSpPr>
        <p:spPr>
          <a:xfrm>
            <a:off x="556419" y="4950818"/>
            <a:ext cx="6507163" cy="341015"/>
          </a:xfrm>
          <a:prstGeom prst="rect">
            <a:avLst/>
          </a:prstGeom>
          <a:noFill/>
          <a:ln/>
        </p:spPr>
        <p:txBody>
          <a:bodyPr wrap="none" lIns="0" tIns="0" rIns="0" bIns="0" rtlCol="0" anchor="t"/>
          <a:lstStyle/>
          <a:p>
            <a:pPr algn="ctr">
              <a:lnSpc>
                <a:spcPts val="2667"/>
              </a:lnSpc>
            </a:pPr>
            <a:r>
              <a:rPr lang="en-US" sz="2667" b="1" dirty="0">
                <a:solidFill>
                  <a:srgbClr val="272525"/>
                </a:solidFill>
                <a:latin typeface="Inter Bold" pitchFamily="34" charset="0"/>
                <a:ea typeface="Inter Bold" pitchFamily="34" charset="-122"/>
                <a:cs typeface="Inter Bold" pitchFamily="34" charset="-120"/>
              </a:rPr>
              <a:t>1</a:t>
            </a:r>
            <a:endParaRPr lang="en-US" sz="2667" dirty="0"/>
          </a:p>
        </p:txBody>
      </p:sp>
      <p:sp>
        <p:nvSpPr>
          <p:cNvPr id="14" name="Text 11"/>
          <p:cNvSpPr/>
          <p:nvPr/>
        </p:nvSpPr>
        <p:spPr>
          <a:xfrm>
            <a:off x="3164086" y="5420916"/>
            <a:ext cx="1291828" cy="161429"/>
          </a:xfrm>
          <a:prstGeom prst="rect">
            <a:avLst/>
          </a:prstGeom>
          <a:noFill/>
          <a:ln/>
        </p:spPr>
        <p:txBody>
          <a:bodyPr wrap="none" lIns="0" tIns="0" rIns="0" bIns="0" rtlCol="0" anchor="t"/>
          <a:lstStyle/>
          <a:p>
            <a:pPr algn="ctr">
              <a:lnSpc>
                <a:spcPts val="1250"/>
              </a:lnSpc>
            </a:pPr>
            <a:r>
              <a:rPr lang="en-US" sz="1000" b="1" dirty="0">
                <a:solidFill>
                  <a:srgbClr val="272525"/>
                </a:solidFill>
                <a:latin typeface="Inter Bold" pitchFamily="34" charset="0"/>
                <a:ea typeface="Inter Bold" pitchFamily="34" charset="-122"/>
                <a:cs typeface="Inter Bold" pitchFamily="34" charset="-120"/>
              </a:rPr>
              <a:t>Керівна Партія</a:t>
            </a:r>
            <a:endParaRPr lang="en-US" sz="1000" dirty="0"/>
          </a:p>
        </p:txBody>
      </p:sp>
      <p:sp>
        <p:nvSpPr>
          <p:cNvPr id="15" name="Text 12"/>
          <p:cNvSpPr/>
          <p:nvPr/>
        </p:nvSpPr>
        <p:spPr>
          <a:xfrm>
            <a:off x="556419" y="5644257"/>
            <a:ext cx="6507163" cy="165398"/>
          </a:xfrm>
          <a:prstGeom prst="rect">
            <a:avLst/>
          </a:prstGeom>
          <a:noFill/>
          <a:ln/>
        </p:spPr>
        <p:txBody>
          <a:bodyPr wrap="none" lIns="0" tIns="0" rIns="0" bIns="0" rtlCol="0" anchor="t"/>
          <a:lstStyle/>
          <a:p>
            <a:pPr algn="ctr">
              <a:lnSpc>
                <a:spcPts val="1292"/>
              </a:lnSpc>
            </a:pPr>
            <a:r>
              <a:rPr lang="en-US" sz="792" dirty="0">
                <a:solidFill>
                  <a:srgbClr val="272525"/>
                </a:solidFill>
                <a:latin typeface="Inter" pitchFamily="34" charset="0"/>
                <a:ea typeface="Inter" pitchFamily="34" charset="-122"/>
                <a:cs typeface="Inter" pitchFamily="34" charset="-120"/>
              </a:rPr>
              <a:t>Комуністична партія була проголошена єдиною керівною силою суспільства, що нівелювало демократичні принципи.</a:t>
            </a:r>
            <a:endParaRPr lang="en-US" sz="792" dirty="0"/>
          </a:p>
        </p:txBody>
      </p:sp>
      <p:sp>
        <p:nvSpPr>
          <p:cNvPr id="16" name="Text 13"/>
          <p:cNvSpPr/>
          <p:nvPr/>
        </p:nvSpPr>
        <p:spPr>
          <a:xfrm>
            <a:off x="556419" y="5925840"/>
            <a:ext cx="6507163" cy="496193"/>
          </a:xfrm>
          <a:prstGeom prst="rect">
            <a:avLst/>
          </a:prstGeom>
          <a:noFill/>
          <a:ln/>
        </p:spPr>
        <p:txBody>
          <a:bodyPr wrap="square" lIns="0" tIns="0" rIns="0" bIns="0" rtlCol="0" anchor="t"/>
          <a:lstStyle/>
          <a:p>
            <a:pPr>
              <a:lnSpc>
                <a:spcPts val="1292"/>
              </a:lnSpc>
            </a:pPr>
            <a:r>
              <a:rPr lang="en-US" sz="792" dirty="0">
                <a:solidFill>
                  <a:srgbClr val="272525"/>
                </a:solidFill>
                <a:latin typeface="Inter" pitchFamily="34" charset="0"/>
                <a:ea typeface="Inter" pitchFamily="34" charset="-122"/>
                <a:cs typeface="Inter" pitchFamily="34" charset="-120"/>
              </a:rPr>
              <a:t>Незважаючи на формальне проголошення суверенітету, зовнішня політика, фінанси, військова справа, транспорт та зв'язок належали до компетенції Москви. Вся влада була зосереджена в руках партійних органів, що робило УРСР внутрішньою колонією СРСР, де інтенсивно проводилася русифікація.</a:t>
            </a:r>
            <a:endParaRPr lang="en-US" sz="792"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0B0CE91D-3BFD-440A-8AB5-2A2B735EAC44}"/>
              </a:ext>
            </a:extLst>
          </p:cNvPr>
          <p:cNvPicPr>
            <a:picLocks noChangeAspect="1"/>
          </p:cNvPicPr>
          <p:nvPr/>
        </p:nvPicPr>
        <p:blipFill>
          <a:blip r:embed="rId3"/>
          <a:stretch>
            <a:fillRect/>
          </a:stretch>
        </p:blipFill>
        <p:spPr>
          <a:xfrm>
            <a:off x="-67733" y="-34280"/>
            <a:ext cx="12259733" cy="7007928"/>
          </a:xfrm>
          <a:prstGeom prst="rect">
            <a:avLst/>
          </a:prstGeom>
        </p:spPr>
      </p:pic>
      <p:sp>
        <p:nvSpPr>
          <p:cNvPr id="2" name="Text 0"/>
          <p:cNvSpPr/>
          <p:nvPr/>
        </p:nvSpPr>
        <p:spPr>
          <a:xfrm>
            <a:off x="661492" y="1577976"/>
            <a:ext cx="10733782" cy="590649"/>
          </a:xfrm>
          <a:prstGeom prst="rect">
            <a:avLst/>
          </a:prstGeom>
          <a:noFill/>
          <a:ln/>
        </p:spPr>
        <p:txBody>
          <a:bodyPr wrap="none" lIns="0" tIns="0" rIns="0" bIns="0" rtlCol="0" anchor="t"/>
          <a:lstStyle/>
          <a:p>
            <a:pPr>
              <a:lnSpc>
                <a:spcPts val="4625"/>
              </a:lnSpc>
            </a:pPr>
            <a:r>
              <a:rPr lang="en-US" sz="3708" b="1" dirty="0">
                <a:solidFill>
                  <a:srgbClr val="000000"/>
                </a:solidFill>
                <a:latin typeface="Inter Bold" pitchFamily="34" charset="0"/>
                <a:ea typeface="Inter Bold" pitchFamily="34" charset="-122"/>
                <a:cs typeface="Inter Bold" pitchFamily="34" charset="-120"/>
              </a:rPr>
              <a:t>Переддержавні утворення у східних слов'ян</a:t>
            </a:r>
            <a:endParaRPr lang="en-US" sz="3708" dirty="0"/>
          </a:p>
        </p:txBody>
      </p:sp>
      <p:sp>
        <p:nvSpPr>
          <p:cNvPr id="3" name="Text 1"/>
          <p:cNvSpPr/>
          <p:nvPr/>
        </p:nvSpPr>
        <p:spPr>
          <a:xfrm>
            <a:off x="661492" y="2641104"/>
            <a:ext cx="3171131" cy="295275"/>
          </a:xfrm>
          <a:prstGeom prst="rect">
            <a:avLst/>
          </a:prstGeom>
          <a:noFill/>
          <a:ln/>
        </p:spPr>
        <p:txBody>
          <a:bodyPr wrap="none" lIns="0" tIns="0" rIns="0" bIns="0" rtlCol="0" anchor="t"/>
          <a:lstStyle/>
          <a:p>
            <a:pPr>
              <a:lnSpc>
                <a:spcPts val="2292"/>
              </a:lnSpc>
            </a:pPr>
            <a:r>
              <a:rPr lang="en-US" sz="1833" b="1" dirty="0">
                <a:solidFill>
                  <a:srgbClr val="000000"/>
                </a:solidFill>
                <a:latin typeface="Inter Bold" pitchFamily="34" charset="0"/>
                <a:ea typeface="Inter Bold" pitchFamily="34" charset="-122"/>
                <a:cs typeface="Inter Bold" pitchFamily="34" charset="-120"/>
              </a:rPr>
              <a:t>Праслов'янська спільнота</a:t>
            </a:r>
            <a:endParaRPr lang="en-US" sz="1833" dirty="0"/>
          </a:p>
        </p:txBody>
      </p:sp>
      <p:sp>
        <p:nvSpPr>
          <p:cNvPr id="4" name="Text 2"/>
          <p:cNvSpPr/>
          <p:nvPr/>
        </p:nvSpPr>
        <p:spPr>
          <a:xfrm>
            <a:off x="661492" y="3125391"/>
            <a:ext cx="5203924" cy="1209675"/>
          </a:xfrm>
          <a:prstGeom prst="rect">
            <a:avLst/>
          </a:prstGeom>
          <a:noFill/>
          <a:ln/>
        </p:spPr>
        <p:txBody>
          <a:bodyPr wrap="square" lIns="0" tIns="0" rIns="0" bIns="0" rtlCol="0" anchor="t"/>
          <a:lstStyle/>
          <a:p>
            <a:pPr>
              <a:lnSpc>
                <a:spcPts val="2375"/>
              </a:lnSpc>
            </a:pPr>
            <a:r>
              <a:rPr lang="en-US" sz="1458" dirty="0">
                <a:solidFill>
                  <a:srgbClr val="272525"/>
                </a:solidFill>
                <a:latin typeface="Inter" pitchFamily="34" charset="0"/>
                <a:ea typeface="Inter" pitchFamily="34" charset="-122"/>
                <a:cs typeface="Inter" pitchFamily="34" charset="-120"/>
              </a:rPr>
              <a:t>Більшість дослідників вважає, що праслов'янська спільнота виокремилася з індоєвропейської етнічної спільності на межі III-II тис. до Р.Х. Мешкала вона, як вважають, між Дніпром і Одером.</a:t>
            </a:r>
            <a:endParaRPr lang="en-US" sz="1458" dirty="0"/>
          </a:p>
        </p:txBody>
      </p:sp>
      <p:sp>
        <p:nvSpPr>
          <p:cNvPr id="5" name="Text 3"/>
          <p:cNvSpPr/>
          <p:nvPr/>
        </p:nvSpPr>
        <p:spPr>
          <a:xfrm>
            <a:off x="661492" y="4505127"/>
            <a:ext cx="5203924" cy="604838"/>
          </a:xfrm>
          <a:prstGeom prst="rect">
            <a:avLst/>
          </a:prstGeom>
          <a:noFill/>
          <a:ln/>
        </p:spPr>
        <p:txBody>
          <a:bodyPr wrap="square" lIns="0" tIns="0" rIns="0" bIns="0" rtlCol="0" anchor="t"/>
          <a:lstStyle/>
          <a:p>
            <a:pPr>
              <a:lnSpc>
                <a:spcPts val="2375"/>
              </a:lnSpc>
            </a:pPr>
            <a:r>
              <a:rPr lang="en-US" sz="1458" dirty="0">
                <a:solidFill>
                  <a:srgbClr val="272525"/>
                </a:solidFill>
                <a:latin typeface="Inter" pitchFamily="34" charset="0"/>
                <a:ea typeface="Inter" pitchFamily="34" charset="-122"/>
                <a:cs typeface="Inter" pitchFamily="34" charset="-120"/>
              </a:rPr>
              <a:t>У писемних джерелах початку нашої ери слов'яни згадуються під назвою "венеди".</a:t>
            </a:r>
            <a:endParaRPr lang="en-US" sz="1458" dirty="0"/>
          </a:p>
        </p:txBody>
      </p:sp>
      <p:sp>
        <p:nvSpPr>
          <p:cNvPr id="6" name="Text 4"/>
          <p:cNvSpPr/>
          <p:nvPr/>
        </p:nvSpPr>
        <p:spPr>
          <a:xfrm>
            <a:off x="6332935" y="2641104"/>
            <a:ext cx="2362696" cy="295275"/>
          </a:xfrm>
          <a:prstGeom prst="rect">
            <a:avLst/>
          </a:prstGeom>
          <a:noFill/>
          <a:ln/>
        </p:spPr>
        <p:txBody>
          <a:bodyPr wrap="none" lIns="0" tIns="0" rIns="0" bIns="0" rtlCol="0" anchor="t"/>
          <a:lstStyle/>
          <a:p>
            <a:pPr>
              <a:lnSpc>
                <a:spcPts val="2292"/>
              </a:lnSpc>
            </a:pPr>
            <a:r>
              <a:rPr lang="en-US" sz="1833" b="1" dirty="0">
                <a:solidFill>
                  <a:srgbClr val="000000"/>
                </a:solidFill>
                <a:latin typeface="Inter Bold" pitchFamily="34" charset="0"/>
                <a:ea typeface="Inter Bold" pitchFamily="34" charset="-122"/>
                <a:cs typeface="Inter Bold" pitchFamily="34" charset="-120"/>
              </a:rPr>
              <a:t>Союзи племен</a:t>
            </a:r>
            <a:endParaRPr lang="en-US" sz="1833" dirty="0"/>
          </a:p>
        </p:txBody>
      </p:sp>
      <p:sp>
        <p:nvSpPr>
          <p:cNvPr id="7" name="Text 5"/>
          <p:cNvSpPr/>
          <p:nvPr/>
        </p:nvSpPr>
        <p:spPr>
          <a:xfrm>
            <a:off x="6332935" y="3125391"/>
            <a:ext cx="5203924" cy="1209675"/>
          </a:xfrm>
          <a:prstGeom prst="rect">
            <a:avLst/>
          </a:prstGeom>
          <a:noFill/>
          <a:ln/>
        </p:spPr>
        <p:txBody>
          <a:bodyPr wrap="square" lIns="0" tIns="0" rIns="0" bIns="0" rtlCol="0" anchor="t"/>
          <a:lstStyle/>
          <a:p>
            <a:pPr>
              <a:lnSpc>
                <a:spcPts val="2375"/>
              </a:lnSpc>
            </a:pPr>
            <a:r>
              <a:rPr lang="en-US" sz="1458" dirty="0">
                <a:solidFill>
                  <a:srgbClr val="272525"/>
                </a:solidFill>
                <a:latin typeface="Inter" pitchFamily="34" charset="0"/>
                <a:ea typeface="Inter" pitchFamily="34" charset="-122"/>
                <a:cs typeface="Inter" pitchFamily="34" charset="-120"/>
              </a:rPr>
              <a:t>На межі II-III століть венеди поділилися на склавінів, антів і власне венедів. У період розпаду родового ладу слов'янські племена об'єднуються в союзи, очолювані вождями ("рекси", "рикси").</a:t>
            </a:r>
            <a:endParaRPr lang="en-US" sz="1458" dirty="0"/>
          </a:p>
        </p:txBody>
      </p:sp>
      <p:sp>
        <p:nvSpPr>
          <p:cNvPr id="8" name="Text 6"/>
          <p:cNvSpPr/>
          <p:nvPr/>
        </p:nvSpPr>
        <p:spPr>
          <a:xfrm>
            <a:off x="6332935" y="4505127"/>
            <a:ext cx="5203924" cy="604838"/>
          </a:xfrm>
          <a:prstGeom prst="rect">
            <a:avLst/>
          </a:prstGeom>
          <a:noFill/>
          <a:ln/>
        </p:spPr>
        <p:txBody>
          <a:bodyPr wrap="square" lIns="0" tIns="0" rIns="0" bIns="0" rtlCol="0" anchor="t"/>
          <a:lstStyle/>
          <a:p>
            <a:pPr>
              <a:lnSpc>
                <a:spcPts val="2375"/>
              </a:lnSpc>
            </a:pPr>
            <a:r>
              <a:rPr lang="en-US" sz="1458" dirty="0">
                <a:solidFill>
                  <a:srgbClr val="272525"/>
                </a:solidFill>
                <a:latin typeface="Inter" pitchFamily="34" charset="0"/>
                <a:ea typeface="Inter" pitchFamily="34" charset="-122"/>
                <a:cs typeface="Inter" pitchFamily="34" charset="-120"/>
              </a:rPr>
              <a:t>Найбільш відомим було об'єднання антських племен на чолі з Божем.</a:t>
            </a:r>
            <a:endParaRPr lang="en-US" sz="1458"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5FC6822E-5251-4FF1-ACF4-848CA25150A0}"/>
              </a:ext>
            </a:extLst>
          </p:cNvPr>
          <p:cNvPicPr>
            <a:picLocks noChangeAspect="1"/>
          </p:cNvPicPr>
          <p:nvPr/>
        </p:nvPicPr>
        <p:blipFill>
          <a:blip r:embed="rId3"/>
          <a:stretch>
            <a:fillRect/>
          </a:stretch>
        </p:blipFill>
        <p:spPr>
          <a:xfrm>
            <a:off x="1" y="-9891"/>
            <a:ext cx="12531498" cy="7074266"/>
          </a:xfrm>
          <a:prstGeom prst="rect">
            <a:avLst/>
          </a:prstGeom>
        </p:spPr>
      </p:pic>
      <p:pic>
        <p:nvPicPr>
          <p:cNvPr id="2" name="Image 0" descr="preencoded.png"/>
          <p:cNvPicPr>
            <a:picLocks noChangeAspect="1"/>
          </p:cNvPicPr>
          <p:nvPr/>
        </p:nvPicPr>
        <p:blipFill>
          <a:blip r:embed="rId4"/>
          <a:stretch>
            <a:fillRect/>
          </a:stretch>
        </p:blipFill>
        <p:spPr>
          <a:xfrm>
            <a:off x="0" y="0"/>
            <a:ext cx="4572000" cy="6858000"/>
          </a:xfrm>
          <a:prstGeom prst="rect">
            <a:avLst/>
          </a:prstGeom>
        </p:spPr>
      </p:pic>
      <p:sp>
        <p:nvSpPr>
          <p:cNvPr id="3" name="Text 0"/>
          <p:cNvSpPr/>
          <p:nvPr/>
        </p:nvSpPr>
        <p:spPr>
          <a:xfrm>
            <a:off x="5233492" y="927001"/>
            <a:ext cx="6297018" cy="2362597"/>
          </a:xfrm>
          <a:prstGeom prst="rect">
            <a:avLst/>
          </a:prstGeom>
          <a:noFill/>
          <a:ln/>
        </p:spPr>
        <p:txBody>
          <a:bodyPr wrap="square" lIns="0" tIns="0" rIns="0" bIns="0" rtlCol="0" anchor="t"/>
          <a:lstStyle/>
          <a:p>
            <a:pPr>
              <a:lnSpc>
                <a:spcPts val="4625"/>
              </a:lnSpc>
            </a:pPr>
            <a:r>
              <a:rPr lang="en-US" sz="3708" b="1" dirty="0">
                <a:solidFill>
                  <a:srgbClr val="000000"/>
                </a:solidFill>
                <a:latin typeface="Inter Bold" pitchFamily="34" charset="0"/>
                <a:ea typeface="Inter Bold" pitchFamily="34" charset="-122"/>
                <a:cs typeface="Inter Bold" pitchFamily="34" charset="-120"/>
              </a:rPr>
              <a:t>Спроби відновлення української державності напередодні й під час Другої світової війни</a:t>
            </a:r>
            <a:endParaRPr lang="en-US" sz="3708" dirty="0"/>
          </a:p>
        </p:txBody>
      </p:sp>
      <p:sp>
        <p:nvSpPr>
          <p:cNvPr id="4" name="Text 1"/>
          <p:cNvSpPr/>
          <p:nvPr/>
        </p:nvSpPr>
        <p:spPr>
          <a:xfrm>
            <a:off x="5233492" y="3573066"/>
            <a:ext cx="6297018" cy="1814513"/>
          </a:xfrm>
          <a:prstGeom prst="rect">
            <a:avLst/>
          </a:prstGeom>
          <a:noFill/>
          <a:ln/>
        </p:spPr>
        <p:txBody>
          <a:bodyPr wrap="square" lIns="0" tIns="0" rIns="0" bIns="0" rtlCol="0" anchor="t"/>
          <a:lstStyle/>
          <a:p>
            <a:pPr>
              <a:lnSpc>
                <a:spcPts val="2375"/>
              </a:lnSpc>
            </a:pPr>
            <a:r>
              <a:rPr lang="en-US" sz="1458" dirty="0">
                <a:solidFill>
                  <a:srgbClr val="272525"/>
                </a:solidFill>
                <a:latin typeface="Inter" pitchFamily="34" charset="0"/>
                <a:ea typeface="Inter" pitchFamily="34" charset="-122"/>
                <a:cs typeface="Inter" pitchFamily="34" charset="-120"/>
              </a:rPr>
              <a:t>У період, коли в радянській Україні розгорталося будівництво комуністичного майбутнього, на західноукраїнських землях політична ситуація складалася інакше. Ці землі були розділені між Польщею, Румунією та Чехо-Словаччиною, і жодна з держав не забезпечувала прав українців на національний розвиток. Відтак вони домагалися відродження власними силами.</a:t>
            </a:r>
            <a:endParaRPr lang="en-US" sz="1458" dirty="0"/>
          </a:p>
        </p:txBody>
      </p:sp>
      <p:sp>
        <p:nvSpPr>
          <p:cNvPr id="5" name="Shape 2"/>
          <p:cNvSpPr/>
          <p:nvPr/>
        </p:nvSpPr>
        <p:spPr>
          <a:xfrm>
            <a:off x="5233492" y="5614294"/>
            <a:ext cx="302419" cy="302419"/>
          </a:xfrm>
          <a:prstGeom prst="roundRect">
            <a:avLst>
              <a:gd name="adj" fmla="val 25194296"/>
            </a:avLst>
          </a:prstGeom>
          <a:noFill/>
          <a:ln w="7620">
            <a:solidFill>
              <a:srgbClr val="FFFFFF"/>
            </a:solidFill>
            <a:prstDash val="solid"/>
          </a:ln>
        </p:spPr>
        <p:txBody>
          <a:bodyPr/>
          <a:lstStyle/>
          <a:p>
            <a:endParaRPr lang="uk-UA"/>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33ED2FF4-3838-412E-9337-22AF41D3C616}"/>
              </a:ext>
            </a:extLst>
          </p:cNvPr>
          <p:cNvPicPr>
            <a:picLocks noChangeAspect="1"/>
          </p:cNvPicPr>
          <p:nvPr/>
        </p:nvPicPr>
        <p:blipFill>
          <a:blip r:embed="rId3"/>
          <a:stretch>
            <a:fillRect/>
          </a:stretch>
        </p:blipFill>
        <p:spPr>
          <a:xfrm>
            <a:off x="1" y="-9891"/>
            <a:ext cx="12531498" cy="7074266"/>
          </a:xfrm>
          <a:prstGeom prst="rect">
            <a:avLst/>
          </a:prstGeom>
        </p:spPr>
      </p:pic>
      <p:sp>
        <p:nvSpPr>
          <p:cNvPr id="2" name="Text 0"/>
          <p:cNvSpPr/>
          <p:nvPr/>
        </p:nvSpPr>
        <p:spPr>
          <a:xfrm>
            <a:off x="661492" y="1216422"/>
            <a:ext cx="10869018" cy="1181298"/>
          </a:xfrm>
          <a:prstGeom prst="rect">
            <a:avLst/>
          </a:prstGeom>
          <a:noFill/>
          <a:ln/>
        </p:spPr>
        <p:txBody>
          <a:bodyPr wrap="square" lIns="0" tIns="0" rIns="0" bIns="0" rtlCol="0" anchor="t"/>
          <a:lstStyle/>
          <a:p>
            <a:pPr>
              <a:lnSpc>
                <a:spcPts val="4625"/>
              </a:lnSpc>
            </a:pPr>
            <a:r>
              <a:rPr lang="en-US" sz="3708" b="1" dirty="0">
                <a:solidFill>
                  <a:srgbClr val="000000"/>
                </a:solidFill>
                <a:latin typeface="Inter Bold" pitchFamily="34" charset="0"/>
                <a:ea typeface="Inter Bold" pitchFamily="34" charset="-122"/>
                <a:cs typeface="Inter Bold" pitchFamily="34" charset="-120"/>
              </a:rPr>
              <a:t>Політичний статус Закарпаття у складі Чехо-Словаччини</a:t>
            </a:r>
            <a:endParaRPr lang="en-US" sz="3708" dirty="0"/>
          </a:p>
        </p:txBody>
      </p:sp>
      <p:sp>
        <p:nvSpPr>
          <p:cNvPr id="3" name="Text 1"/>
          <p:cNvSpPr/>
          <p:nvPr/>
        </p:nvSpPr>
        <p:spPr>
          <a:xfrm>
            <a:off x="661492" y="2870200"/>
            <a:ext cx="3227586" cy="295275"/>
          </a:xfrm>
          <a:prstGeom prst="rect">
            <a:avLst/>
          </a:prstGeom>
          <a:noFill/>
          <a:ln/>
        </p:spPr>
        <p:txBody>
          <a:bodyPr wrap="none" lIns="0" tIns="0" rIns="0" bIns="0" rtlCol="0" anchor="t"/>
          <a:lstStyle/>
          <a:p>
            <a:pPr>
              <a:lnSpc>
                <a:spcPts val="2292"/>
              </a:lnSpc>
            </a:pPr>
            <a:r>
              <a:rPr lang="en-US" sz="1833" b="1" dirty="0">
                <a:solidFill>
                  <a:srgbClr val="000000"/>
                </a:solidFill>
                <a:latin typeface="Inter Bold" pitchFamily="34" charset="0"/>
                <a:ea typeface="Inter Bold" pitchFamily="34" charset="-122"/>
                <a:cs typeface="Inter Bold" pitchFamily="34" charset="-120"/>
              </a:rPr>
              <a:t>Сен-Жерменський договір</a:t>
            </a:r>
            <a:endParaRPr lang="en-US" sz="1833" dirty="0"/>
          </a:p>
        </p:txBody>
      </p:sp>
      <p:sp>
        <p:nvSpPr>
          <p:cNvPr id="4" name="Text 2"/>
          <p:cNvSpPr/>
          <p:nvPr/>
        </p:nvSpPr>
        <p:spPr>
          <a:xfrm>
            <a:off x="661492" y="3354487"/>
            <a:ext cx="3315097" cy="2116932"/>
          </a:xfrm>
          <a:prstGeom prst="rect">
            <a:avLst/>
          </a:prstGeom>
          <a:noFill/>
          <a:ln/>
        </p:spPr>
        <p:txBody>
          <a:bodyPr wrap="square" lIns="0" tIns="0" rIns="0" bIns="0" rtlCol="0" anchor="t"/>
          <a:lstStyle/>
          <a:p>
            <a:pPr>
              <a:lnSpc>
                <a:spcPts val="2375"/>
              </a:lnSpc>
            </a:pPr>
            <a:r>
              <a:rPr lang="en-US" sz="1458" dirty="0">
                <a:solidFill>
                  <a:srgbClr val="272525"/>
                </a:solidFill>
                <a:latin typeface="Inter" pitchFamily="34" charset="0"/>
                <a:ea typeface="Inter" pitchFamily="34" charset="-122"/>
                <a:cs typeface="Inter" pitchFamily="34" charset="-120"/>
              </a:rPr>
              <a:t>Долю Закарпаття визначили рішення Сен-Жерменської мирної конференції від 10 вересня 1919 р., за якими Підкарпатська Русь з широкими автономними правами передавалася до складу Чехо-Словаччини.</a:t>
            </a:r>
            <a:endParaRPr lang="en-US" sz="1458" dirty="0"/>
          </a:p>
        </p:txBody>
      </p:sp>
      <p:sp>
        <p:nvSpPr>
          <p:cNvPr id="5" name="Text 3"/>
          <p:cNvSpPr/>
          <p:nvPr/>
        </p:nvSpPr>
        <p:spPr>
          <a:xfrm>
            <a:off x="4444107" y="2870200"/>
            <a:ext cx="2362696" cy="295275"/>
          </a:xfrm>
          <a:prstGeom prst="rect">
            <a:avLst/>
          </a:prstGeom>
          <a:noFill/>
          <a:ln/>
        </p:spPr>
        <p:txBody>
          <a:bodyPr wrap="none" lIns="0" tIns="0" rIns="0" bIns="0" rtlCol="0" anchor="t"/>
          <a:lstStyle/>
          <a:p>
            <a:pPr>
              <a:lnSpc>
                <a:spcPts val="2292"/>
              </a:lnSpc>
            </a:pPr>
            <a:r>
              <a:rPr lang="en-US" sz="1833" b="1" dirty="0">
                <a:solidFill>
                  <a:srgbClr val="000000"/>
                </a:solidFill>
                <a:latin typeface="Inter Bold" pitchFamily="34" charset="0"/>
                <a:ea typeface="Inter Bold" pitchFamily="34" charset="-122"/>
                <a:cs typeface="Inter Bold" pitchFamily="34" charset="-120"/>
              </a:rPr>
              <a:t>Автономний статус</a:t>
            </a:r>
            <a:endParaRPr lang="en-US" sz="1833" dirty="0"/>
          </a:p>
        </p:txBody>
      </p:sp>
      <p:sp>
        <p:nvSpPr>
          <p:cNvPr id="6" name="Text 4"/>
          <p:cNvSpPr/>
          <p:nvPr/>
        </p:nvSpPr>
        <p:spPr>
          <a:xfrm>
            <a:off x="4444107" y="3354487"/>
            <a:ext cx="3315097" cy="2116932"/>
          </a:xfrm>
          <a:prstGeom prst="rect">
            <a:avLst/>
          </a:prstGeom>
          <a:noFill/>
          <a:ln/>
        </p:spPr>
        <p:txBody>
          <a:bodyPr wrap="square" lIns="0" tIns="0" rIns="0" bIns="0" rtlCol="0" anchor="t"/>
          <a:lstStyle/>
          <a:p>
            <a:pPr>
              <a:lnSpc>
                <a:spcPts val="2375"/>
              </a:lnSpc>
            </a:pPr>
            <a:r>
              <a:rPr lang="en-US" sz="1458" dirty="0">
                <a:solidFill>
                  <a:srgbClr val="272525"/>
                </a:solidFill>
                <a:latin typeface="Inter" pitchFamily="34" charset="0"/>
                <a:ea typeface="Inter" pitchFamily="34" charset="-122"/>
                <a:cs typeface="Inter" pitchFamily="34" charset="-120"/>
              </a:rPr>
              <a:t>Автономний статус Закарпаття у складі Чехо-Словаччини закріплювався Конституцією, ухваленою 29 лютого 1920 р. Це було підтверджено плебісцитом серед закарпатських емігрантів у США.</a:t>
            </a:r>
            <a:endParaRPr lang="en-US" sz="1458" dirty="0"/>
          </a:p>
        </p:txBody>
      </p:sp>
      <p:sp>
        <p:nvSpPr>
          <p:cNvPr id="7" name="Text 5"/>
          <p:cNvSpPr/>
          <p:nvPr/>
        </p:nvSpPr>
        <p:spPr>
          <a:xfrm>
            <a:off x="8226722" y="2870200"/>
            <a:ext cx="3188792" cy="295275"/>
          </a:xfrm>
          <a:prstGeom prst="rect">
            <a:avLst/>
          </a:prstGeom>
          <a:noFill/>
          <a:ln/>
        </p:spPr>
        <p:txBody>
          <a:bodyPr wrap="none" lIns="0" tIns="0" rIns="0" bIns="0" rtlCol="0" anchor="t"/>
          <a:lstStyle/>
          <a:p>
            <a:pPr>
              <a:lnSpc>
                <a:spcPts val="2292"/>
              </a:lnSpc>
            </a:pPr>
            <a:r>
              <a:rPr lang="en-US" sz="1833" b="1" dirty="0">
                <a:solidFill>
                  <a:srgbClr val="000000"/>
                </a:solidFill>
                <a:latin typeface="Inter Bold" pitchFamily="34" charset="0"/>
                <a:ea typeface="Inter Bold" pitchFamily="34" charset="-122"/>
                <a:cs typeface="Inter Bold" pitchFamily="34" charset="-120"/>
              </a:rPr>
              <a:t>Адміністративна реформа</a:t>
            </a:r>
            <a:endParaRPr lang="en-US" sz="1833" dirty="0"/>
          </a:p>
        </p:txBody>
      </p:sp>
      <p:sp>
        <p:nvSpPr>
          <p:cNvPr id="8" name="Text 6"/>
          <p:cNvSpPr/>
          <p:nvPr/>
        </p:nvSpPr>
        <p:spPr>
          <a:xfrm>
            <a:off x="8226722" y="3354487"/>
            <a:ext cx="3315097" cy="2116932"/>
          </a:xfrm>
          <a:prstGeom prst="rect">
            <a:avLst/>
          </a:prstGeom>
          <a:noFill/>
          <a:ln/>
        </p:spPr>
        <p:txBody>
          <a:bodyPr wrap="square" lIns="0" tIns="0" rIns="0" bIns="0" rtlCol="0" anchor="t"/>
          <a:lstStyle/>
          <a:p>
            <a:pPr>
              <a:lnSpc>
                <a:spcPts val="2375"/>
              </a:lnSpc>
            </a:pPr>
            <a:r>
              <a:rPr lang="en-US" sz="1458" dirty="0">
                <a:solidFill>
                  <a:srgbClr val="272525"/>
                </a:solidFill>
                <a:latin typeface="Inter" pitchFamily="34" charset="0"/>
                <a:ea typeface="Inter" pitchFamily="34" charset="-122"/>
                <a:cs typeface="Inter" pitchFamily="34" charset="-120"/>
              </a:rPr>
              <a:t>У липні 1927 р. Чехо-Словаччина поділилася на чотири землі, включаючи Підкарпатську Русь. Хоча Прага призначала керівника краю, система влади була достатньо демократичною з прозорою виборчою системою.</a:t>
            </a:r>
            <a:endParaRPr lang="en-US" sz="1458"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a:extLst>
              <a:ext uri="{FF2B5EF4-FFF2-40B4-BE49-F238E27FC236}">
                <a16:creationId xmlns:a16="http://schemas.microsoft.com/office/drawing/2014/main" id="{FBF74F59-E0E9-4E91-A908-E70C3AA807B0}"/>
              </a:ext>
            </a:extLst>
          </p:cNvPr>
          <p:cNvPicPr>
            <a:picLocks noChangeAspect="1"/>
          </p:cNvPicPr>
          <p:nvPr/>
        </p:nvPicPr>
        <p:blipFill>
          <a:blip r:embed="rId3"/>
          <a:stretch>
            <a:fillRect/>
          </a:stretch>
        </p:blipFill>
        <p:spPr>
          <a:xfrm>
            <a:off x="1" y="-9891"/>
            <a:ext cx="12531498" cy="7074266"/>
          </a:xfrm>
          <a:prstGeom prst="rect">
            <a:avLst/>
          </a:prstGeom>
        </p:spPr>
      </p:pic>
      <p:sp>
        <p:nvSpPr>
          <p:cNvPr id="2" name="Text 0"/>
          <p:cNvSpPr/>
          <p:nvPr/>
        </p:nvSpPr>
        <p:spPr>
          <a:xfrm>
            <a:off x="656034" y="515839"/>
            <a:ext cx="10879932" cy="995759"/>
          </a:xfrm>
          <a:prstGeom prst="rect">
            <a:avLst/>
          </a:prstGeom>
          <a:noFill/>
          <a:ln/>
        </p:spPr>
        <p:txBody>
          <a:bodyPr wrap="square" lIns="0" tIns="0" rIns="0" bIns="0" rtlCol="0" anchor="t"/>
          <a:lstStyle/>
          <a:p>
            <a:pPr>
              <a:lnSpc>
                <a:spcPts val="3917"/>
              </a:lnSpc>
            </a:pPr>
            <a:r>
              <a:rPr lang="en-US" sz="3125" b="1" dirty="0">
                <a:solidFill>
                  <a:srgbClr val="000000"/>
                </a:solidFill>
                <a:latin typeface="Inter Bold" pitchFamily="34" charset="0"/>
                <a:ea typeface="Inter Bold" pitchFamily="34" charset="-122"/>
                <a:cs typeface="Inter Bold" pitchFamily="34" charset="-120"/>
              </a:rPr>
              <a:t>Створення Карпатської України та проголошення її незалежності</a:t>
            </a:r>
            <a:endParaRPr lang="en-US" sz="3125" dirty="0"/>
          </a:p>
        </p:txBody>
      </p:sp>
      <p:sp>
        <p:nvSpPr>
          <p:cNvPr id="3" name="Shape 1"/>
          <p:cNvSpPr/>
          <p:nvPr/>
        </p:nvSpPr>
        <p:spPr>
          <a:xfrm>
            <a:off x="835223" y="1750517"/>
            <a:ext cx="19050" cy="4591546"/>
          </a:xfrm>
          <a:prstGeom prst="roundRect">
            <a:avLst>
              <a:gd name="adj" fmla="val 351305"/>
            </a:avLst>
          </a:prstGeom>
          <a:solidFill>
            <a:srgbClr val="C0C1D7"/>
          </a:solidFill>
          <a:ln/>
        </p:spPr>
        <p:txBody>
          <a:bodyPr/>
          <a:lstStyle/>
          <a:p>
            <a:endParaRPr lang="uk-UA"/>
          </a:p>
        </p:txBody>
      </p:sp>
      <p:sp>
        <p:nvSpPr>
          <p:cNvPr id="4" name="Shape 2"/>
          <p:cNvSpPr/>
          <p:nvPr/>
        </p:nvSpPr>
        <p:spPr>
          <a:xfrm>
            <a:off x="995412" y="1920181"/>
            <a:ext cx="477937" cy="19050"/>
          </a:xfrm>
          <a:prstGeom prst="roundRect">
            <a:avLst>
              <a:gd name="adj" fmla="val 351305"/>
            </a:avLst>
          </a:prstGeom>
          <a:solidFill>
            <a:srgbClr val="C0C1D7"/>
          </a:solidFill>
          <a:ln/>
        </p:spPr>
        <p:txBody>
          <a:bodyPr/>
          <a:lstStyle/>
          <a:p>
            <a:endParaRPr lang="uk-UA"/>
          </a:p>
        </p:txBody>
      </p:sp>
      <p:sp>
        <p:nvSpPr>
          <p:cNvPr id="5" name="Shape 3"/>
          <p:cNvSpPr/>
          <p:nvPr/>
        </p:nvSpPr>
        <p:spPr>
          <a:xfrm>
            <a:off x="655985" y="1750517"/>
            <a:ext cx="358478" cy="358478"/>
          </a:xfrm>
          <a:prstGeom prst="roundRect">
            <a:avLst>
              <a:gd name="adj" fmla="val 18669"/>
            </a:avLst>
          </a:prstGeom>
          <a:solidFill>
            <a:srgbClr val="DADBF1"/>
          </a:solidFill>
          <a:ln w="7620">
            <a:solidFill>
              <a:srgbClr val="C0C1D7"/>
            </a:solidFill>
            <a:prstDash val="solid"/>
          </a:ln>
        </p:spPr>
        <p:txBody>
          <a:bodyPr/>
          <a:lstStyle/>
          <a:p>
            <a:endParaRPr lang="uk-UA"/>
          </a:p>
        </p:txBody>
      </p:sp>
      <p:sp>
        <p:nvSpPr>
          <p:cNvPr id="6" name="Text 4"/>
          <p:cNvSpPr/>
          <p:nvPr/>
        </p:nvSpPr>
        <p:spPr>
          <a:xfrm>
            <a:off x="715715" y="1780332"/>
            <a:ext cx="238919" cy="298748"/>
          </a:xfrm>
          <a:prstGeom prst="rect">
            <a:avLst/>
          </a:prstGeom>
          <a:noFill/>
          <a:ln/>
        </p:spPr>
        <p:txBody>
          <a:bodyPr wrap="none" lIns="0" tIns="0" rIns="0" bIns="0" rtlCol="0" anchor="t"/>
          <a:lstStyle/>
          <a:p>
            <a:pPr algn="ctr">
              <a:lnSpc>
                <a:spcPts val="1875"/>
              </a:lnSpc>
            </a:pPr>
            <a:r>
              <a:rPr lang="en-US" sz="1875" b="1" dirty="0">
                <a:solidFill>
                  <a:srgbClr val="272525"/>
                </a:solidFill>
                <a:latin typeface="Inter Bold" pitchFamily="34" charset="0"/>
                <a:ea typeface="Inter Bold" pitchFamily="34" charset="-122"/>
                <a:cs typeface="Inter Bold" pitchFamily="34" charset="-120"/>
              </a:rPr>
              <a:t>1</a:t>
            </a:r>
            <a:endParaRPr lang="en-US" sz="1875" dirty="0"/>
          </a:p>
        </p:txBody>
      </p:sp>
      <p:sp>
        <p:nvSpPr>
          <p:cNvPr id="7" name="Text 5"/>
          <p:cNvSpPr/>
          <p:nvPr/>
        </p:nvSpPr>
        <p:spPr>
          <a:xfrm>
            <a:off x="1631950" y="1805285"/>
            <a:ext cx="1991718" cy="248841"/>
          </a:xfrm>
          <a:prstGeom prst="rect">
            <a:avLst/>
          </a:prstGeom>
          <a:noFill/>
          <a:ln/>
        </p:spPr>
        <p:txBody>
          <a:bodyPr wrap="none" lIns="0" tIns="0" rIns="0" bIns="0" rtlCol="0" anchor="t"/>
          <a:lstStyle/>
          <a:p>
            <a:pPr>
              <a:lnSpc>
                <a:spcPts val="1958"/>
              </a:lnSpc>
            </a:pPr>
            <a:r>
              <a:rPr lang="en-US" sz="1542" b="1" dirty="0">
                <a:solidFill>
                  <a:srgbClr val="272525"/>
                </a:solidFill>
                <a:latin typeface="Inter Bold" pitchFamily="34" charset="0"/>
                <a:ea typeface="Inter Bold" pitchFamily="34" charset="-122"/>
                <a:cs typeface="Inter Bold" pitchFamily="34" charset="-120"/>
              </a:rPr>
              <a:t>Жовтень 1938</a:t>
            </a:r>
            <a:endParaRPr lang="en-US" sz="1542" dirty="0"/>
          </a:p>
        </p:txBody>
      </p:sp>
      <p:sp>
        <p:nvSpPr>
          <p:cNvPr id="8" name="Text 6"/>
          <p:cNvSpPr/>
          <p:nvPr/>
        </p:nvSpPr>
        <p:spPr>
          <a:xfrm>
            <a:off x="1631950" y="2149674"/>
            <a:ext cx="9904016" cy="509786"/>
          </a:xfrm>
          <a:prstGeom prst="rect">
            <a:avLst/>
          </a:prstGeom>
          <a:noFill/>
          <a:ln/>
        </p:spPr>
        <p:txBody>
          <a:bodyPr wrap="square" lIns="0" tIns="0" rIns="0" bIns="0" rtlCol="0" anchor="t"/>
          <a:lstStyle/>
          <a:p>
            <a:pPr>
              <a:lnSpc>
                <a:spcPts val="2000"/>
              </a:lnSpc>
            </a:pPr>
            <a:r>
              <a:rPr lang="en-US" sz="1250" dirty="0">
                <a:solidFill>
                  <a:srgbClr val="272525"/>
                </a:solidFill>
                <a:latin typeface="Inter" pitchFamily="34" charset="0"/>
                <a:ea typeface="Inter" pitchFamily="34" charset="-122"/>
                <a:cs typeface="Inter" pitchFamily="34" charset="-120"/>
              </a:rPr>
              <a:t>Після Мюнхенської угоди Закарпаття отримало реальний статус автономної республіки. Сформовано перший український уряд на чолі з Андрієм Бродієм, а потім Августином Волошиним.</a:t>
            </a:r>
            <a:endParaRPr lang="en-US" sz="1250" dirty="0"/>
          </a:p>
        </p:txBody>
      </p:sp>
      <p:sp>
        <p:nvSpPr>
          <p:cNvPr id="9" name="Shape 7"/>
          <p:cNvSpPr/>
          <p:nvPr/>
        </p:nvSpPr>
        <p:spPr>
          <a:xfrm>
            <a:off x="995412" y="3147715"/>
            <a:ext cx="477937" cy="19050"/>
          </a:xfrm>
          <a:prstGeom prst="roundRect">
            <a:avLst>
              <a:gd name="adj" fmla="val 351305"/>
            </a:avLst>
          </a:prstGeom>
          <a:solidFill>
            <a:srgbClr val="C0C1D7"/>
          </a:solidFill>
          <a:ln/>
        </p:spPr>
        <p:txBody>
          <a:bodyPr/>
          <a:lstStyle/>
          <a:p>
            <a:endParaRPr lang="uk-UA"/>
          </a:p>
        </p:txBody>
      </p:sp>
      <p:sp>
        <p:nvSpPr>
          <p:cNvPr id="10" name="Shape 8"/>
          <p:cNvSpPr/>
          <p:nvPr/>
        </p:nvSpPr>
        <p:spPr>
          <a:xfrm>
            <a:off x="655985" y="2978051"/>
            <a:ext cx="358478" cy="358478"/>
          </a:xfrm>
          <a:prstGeom prst="roundRect">
            <a:avLst>
              <a:gd name="adj" fmla="val 18669"/>
            </a:avLst>
          </a:prstGeom>
          <a:solidFill>
            <a:srgbClr val="DADBF1"/>
          </a:solidFill>
          <a:ln w="7620">
            <a:solidFill>
              <a:srgbClr val="C0C1D7"/>
            </a:solidFill>
            <a:prstDash val="solid"/>
          </a:ln>
        </p:spPr>
        <p:txBody>
          <a:bodyPr/>
          <a:lstStyle/>
          <a:p>
            <a:endParaRPr lang="uk-UA"/>
          </a:p>
        </p:txBody>
      </p:sp>
      <p:sp>
        <p:nvSpPr>
          <p:cNvPr id="11" name="Text 9"/>
          <p:cNvSpPr/>
          <p:nvPr/>
        </p:nvSpPr>
        <p:spPr>
          <a:xfrm>
            <a:off x="715715" y="3007866"/>
            <a:ext cx="238919" cy="298748"/>
          </a:xfrm>
          <a:prstGeom prst="rect">
            <a:avLst/>
          </a:prstGeom>
          <a:noFill/>
          <a:ln/>
        </p:spPr>
        <p:txBody>
          <a:bodyPr wrap="none" lIns="0" tIns="0" rIns="0" bIns="0" rtlCol="0" anchor="t"/>
          <a:lstStyle/>
          <a:p>
            <a:pPr algn="ctr">
              <a:lnSpc>
                <a:spcPts val="1875"/>
              </a:lnSpc>
            </a:pPr>
            <a:r>
              <a:rPr lang="en-US" sz="1875" b="1" dirty="0">
                <a:solidFill>
                  <a:srgbClr val="272525"/>
                </a:solidFill>
                <a:latin typeface="Inter Bold" pitchFamily="34" charset="0"/>
                <a:ea typeface="Inter Bold" pitchFamily="34" charset="-122"/>
                <a:cs typeface="Inter Bold" pitchFamily="34" charset="-120"/>
              </a:rPr>
              <a:t>2</a:t>
            </a:r>
            <a:endParaRPr lang="en-US" sz="1875" dirty="0"/>
          </a:p>
        </p:txBody>
      </p:sp>
      <p:sp>
        <p:nvSpPr>
          <p:cNvPr id="12" name="Text 10"/>
          <p:cNvSpPr/>
          <p:nvPr/>
        </p:nvSpPr>
        <p:spPr>
          <a:xfrm>
            <a:off x="1631950" y="3032820"/>
            <a:ext cx="1991718" cy="248841"/>
          </a:xfrm>
          <a:prstGeom prst="rect">
            <a:avLst/>
          </a:prstGeom>
          <a:noFill/>
          <a:ln/>
        </p:spPr>
        <p:txBody>
          <a:bodyPr wrap="none" lIns="0" tIns="0" rIns="0" bIns="0" rtlCol="0" anchor="t"/>
          <a:lstStyle/>
          <a:p>
            <a:pPr>
              <a:lnSpc>
                <a:spcPts val="1958"/>
              </a:lnSpc>
            </a:pPr>
            <a:r>
              <a:rPr lang="en-US" sz="1542" b="1" dirty="0">
                <a:solidFill>
                  <a:srgbClr val="272525"/>
                </a:solidFill>
                <a:latin typeface="Inter Bold" pitchFamily="34" charset="0"/>
                <a:ea typeface="Inter Bold" pitchFamily="34" charset="-122"/>
                <a:cs typeface="Inter Bold" pitchFamily="34" charset="-120"/>
              </a:rPr>
              <a:t>Листопад 1938</a:t>
            </a:r>
            <a:endParaRPr lang="en-US" sz="1542" dirty="0"/>
          </a:p>
        </p:txBody>
      </p:sp>
      <p:sp>
        <p:nvSpPr>
          <p:cNvPr id="13" name="Text 11"/>
          <p:cNvSpPr/>
          <p:nvPr/>
        </p:nvSpPr>
        <p:spPr>
          <a:xfrm>
            <a:off x="1631950" y="3377208"/>
            <a:ext cx="9904016" cy="509786"/>
          </a:xfrm>
          <a:prstGeom prst="rect">
            <a:avLst/>
          </a:prstGeom>
          <a:noFill/>
          <a:ln/>
        </p:spPr>
        <p:txBody>
          <a:bodyPr wrap="square" lIns="0" tIns="0" rIns="0" bIns="0" rtlCol="0" anchor="t"/>
          <a:lstStyle/>
          <a:p>
            <a:pPr>
              <a:lnSpc>
                <a:spcPts val="2000"/>
              </a:lnSpc>
            </a:pPr>
            <a:r>
              <a:rPr lang="en-US" sz="1250" dirty="0">
                <a:solidFill>
                  <a:srgbClr val="272525"/>
                </a:solidFill>
                <a:latin typeface="Inter" pitchFamily="34" charset="0"/>
                <a:ea typeface="Inter" pitchFamily="34" charset="-122"/>
                <a:cs typeface="Inter" pitchFamily="34" charset="-120"/>
              </a:rPr>
              <a:t>Чехо-Словацький парламент ухвалив «Конституційний закон про автономію Підкарпатської Русі», розмежувавши повноваження. Чехо-Словаччина стала федеративною державою чехів, словаків і карпатських українців.</a:t>
            </a:r>
            <a:endParaRPr lang="en-US" sz="1250" dirty="0"/>
          </a:p>
        </p:txBody>
      </p:sp>
      <p:sp>
        <p:nvSpPr>
          <p:cNvPr id="14" name="Shape 12"/>
          <p:cNvSpPr/>
          <p:nvPr/>
        </p:nvSpPr>
        <p:spPr>
          <a:xfrm>
            <a:off x="995412" y="4375249"/>
            <a:ext cx="477937" cy="19050"/>
          </a:xfrm>
          <a:prstGeom prst="roundRect">
            <a:avLst>
              <a:gd name="adj" fmla="val 351305"/>
            </a:avLst>
          </a:prstGeom>
          <a:solidFill>
            <a:srgbClr val="C0C1D7"/>
          </a:solidFill>
          <a:ln/>
        </p:spPr>
        <p:txBody>
          <a:bodyPr/>
          <a:lstStyle/>
          <a:p>
            <a:endParaRPr lang="uk-UA"/>
          </a:p>
        </p:txBody>
      </p:sp>
      <p:sp>
        <p:nvSpPr>
          <p:cNvPr id="15" name="Shape 13"/>
          <p:cNvSpPr/>
          <p:nvPr/>
        </p:nvSpPr>
        <p:spPr>
          <a:xfrm>
            <a:off x="655985" y="4205585"/>
            <a:ext cx="358478" cy="358478"/>
          </a:xfrm>
          <a:prstGeom prst="roundRect">
            <a:avLst>
              <a:gd name="adj" fmla="val 18669"/>
            </a:avLst>
          </a:prstGeom>
          <a:solidFill>
            <a:srgbClr val="DADBF1"/>
          </a:solidFill>
          <a:ln w="7620">
            <a:solidFill>
              <a:srgbClr val="C0C1D7"/>
            </a:solidFill>
            <a:prstDash val="solid"/>
          </a:ln>
        </p:spPr>
        <p:txBody>
          <a:bodyPr/>
          <a:lstStyle/>
          <a:p>
            <a:endParaRPr lang="uk-UA"/>
          </a:p>
        </p:txBody>
      </p:sp>
      <p:sp>
        <p:nvSpPr>
          <p:cNvPr id="16" name="Text 14"/>
          <p:cNvSpPr/>
          <p:nvPr/>
        </p:nvSpPr>
        <p:spPr>
          <a:xfrm>
            <a:off x="715715" y="4235400"/>
            <a:ext cx="238919" cy="298748"/>
          </a:xfrm>
          <a:prstGeom prst="rect">
            <a:avLst/>
          </a:prstGeom>
          <a:noFill/>
          <a:ln/>
        </p:spPr>
        <p:txBody>
          <a:bodyPr wrap="none" lIns="0" tIns="0" rIns="0" bIns="0" rtlCol="0" anchor="t"/>
          <a:lstStyle/>
          <a:p>
            <a:pPr algn="ctr">
              <a:lnSpc>
                <a:spcPts val="1875"/>
              </a:lnSpc>
            </a:pPr>
            <a:r>
              <a:rPr lang="en-US" sz="1875" b="1" dirty="0">
                <a:solidFill>
                  <a:srgbClr val="272525"/>
                </a:solidFill>
                <a:latin typeface="Inter Bold" pitchFamily="34" charset="0"/>
                <a:ea typeface="Inter Bold" pitchFamily="34" charset="-122"/>
                <a:cs typeface="Inter Bold" pitchFamily="34" charset="-120"/>
              </a:rPr>
              <a:t>3</a:t>
            </a:r>
            <a:endParaRPr lang="en-US" sz="1875" dirty="0"/>
          </a:p>
        </p:txBody>
      </p:sp>
      <p:sp>
        <p:nvSpPr>
          <p:cNvPr id="17" name="Text 15"/>
          <p:cNvSpPr/>
          <p:nvPr/>
        </p:nvSpPr>
        <p:spPr>
          <a:xfrm>
            <a:off x="1631950" y="4260355"/>
            <a:ext cx="1991718" cy="248841"/>
          </a:xfrm>
          <a:prstGeom prst="rect">
            <a:avLst/>
          </a:prstGeom>
          <a:noFill/>
          <a:ln/>
        </p:spPr>
        <p:txBody>
          <a:bodyPr wrap="none" lIns="0" tIns="0" rIns="0" bIns="0" rtlCol="0" anchor="t"/>
          <a:lstStyle/>
          <a:p>
            <a:pPr>
              <a:lnSpc>
                <a:spcPts val="1958"/>
              </a:lnSpc>
            </a:pPr>
            <a:r>
              <a:rPr lang="en-US" sz="1542" b="1" dirty="0">
                <a:solidFill>
                  <a:srgbClr val="272525"/>
                </a:solidFill>
                <a:latin typeface="Inter Bold" pitchFamily="34" charset="0"/>
                <a:ea typeface="Inter Bold" pitchFamily="34" charset="-122"/>
                <a:cs typeface="Inter Bold" pitchFamily="34" charset="-120"/>
              </a:rPr>
              <a:t>Березень 1939</a:t>
            </a:r>
            <a:endParaRPr lang="en-US" sz="1542" dirty="0"/>
          </a:p>
        </p:txBody>
      </p:sp>
      <p:sp>
        <p:nvSpPr>
          <p:cNvPr id="18" name="Text 16"/>
          <p:cNvSpPr/>
          <p:nvPr/>
        </p:nvSpPr>
        <p:spPr>
          <a:xfrm>
            <a:off x="1631950" y="4604743"/>
            <a:ext cx="9904016" cy="509786"/>
          </a:xfrm>
          <a:prstGeom prst="rect">
            <a:avLst/>
          </a:prstGeom>
          <a:noFill/>
          <a:ln/>
        </p:spPr>
        <p:txBody>
          <a:bodyPr wrap="square" lIns="0" tIns="0" rIns="0" bIns="0" rtlCol="0" anchor="t"/>
          <a:lstStyle/>
          <a:p>
            <a:pPr>
              <a:lnSpc>
                <a:spcPts val="2000"/>
              </a:lnSpc>
            </a:pPr>
            <a:r>
              <a:rPr lang="en-US" sz="1250" dirty="0">
                <a:solidFill>
                  <a:srgbClr val="272525"/>
                </a:solidFill>
                <a:latin typeface="Inter" pitchFamily="34" charset="0"/>
                <a:ea typeface="Inter" pitchFamily="34" charset="-122"/>
                <a:cs typeface="Inter" pitchFamily="34" charset="-120"/>
              </a:rPr>
              <a:t>У ніч проти 15 березня 1939 р. угорські війська розпочали окупацію. Того ж дня було проголошено Карпатську Україну незалежною державою з республіканською формою правління та національною символікою.</a:t>
            </a:r>
            <a:endParaRPr lang="en-US" sz="1250" dirty="0"/>
          </a:p>
        </p:txBody>
      </p:sp>
      <p:sp>
        <p:nvSpPr>
          <p:cNvPr id="19" name="Shape 17"/>
          <p:cNvSpPr/>
          <p:nvPr/>
        </p:nvSpPr>
        <p:spPr>
          <a:xfrm>
            <a:off x="995412" y="5602783"/>
            <a:ext cx="477937" cy="19050"/>
          </a:xfrm>
          <a:prstGeom prst="roundRect">
            <a:avLst>
              <a:gd name="adj" fmla="val 351305"/>
            </a:avLst>
          </a:prstGeom>
          <a:solidFill>
            <a:srgbClr val="C0C1D7"/>
          </a:solidFill>
          <a:ln/>
        </p:spPr>
        <p:txBody>
          <a:bodyPr/>
          <a:lstStyle/>
          <a:p>
            <a:endParaRPr lang="uk-UA"/>
          </a:p>
        </p:txBody>
      </p:sp>
      <p:sp>
        <p:nvSpPr>
          <p:cNvPr id="20" name="Shape 18"/>
          <p:cNvSpPr/>
          <p:nvPr/>
        </p:nvSpPr>
        <p:spPr>
          <a:xfrm>
            <a:off x="655985" y="5433119"/>
            <a:ext cx="358478" cy="358478"/>
          </a:xfrm>
          <a:prstGeom prst="roundRect">
            <a:avLst>
              <a:gd name="adj" fmla="val 18669"/>
            </a:avLst>
          </a:prstGeom>
          <a:solidFill>
            <a:srgbClr val="DADBF1"/>
          </a:solidFill>
          <a:ln w="7620">
            <a:solidFill>
              <a:srgbClr val="C0C1D7"/>
            </a:solidFill>
            <a:prstDash val="solid"/>
          </a:ln>
        </p:spPr>
        <p:txBody>
          <a:bodyPr/>
          <a:lstStyle/>
          <a:p>
            <a:endParaRPr lang="uk-UA"/>
          </a:p>
        </p:txBody>
      </p:sp>
      <p:sp>
        <p:nvSpPr>
          <p:cNvPr id="21" name="Text 19"/>
          <p:cNvSpPr/>
          <p:nvPr/>
        </p:nvSpPr>
        <p:spPr>
          <a:xfrm>
            <a:off x="715715" y="5462935"/>
            <a:ext cx="238919" cy="298748"/>
          </a:xfrm>
          <a:prstGeom prst="rect">
            <a:avLst/>
          </a:prstGeom>
          <a:noFill/>
          <a:ln/>
        </p:spPr>
        <p:txBody>
          <a:bodyPr wrap="none" lIns="0" tIns="0" rIns="0" bIns="0" rtlCol="0" anchor="t"/>
          <a:lstStyle/>
          <a:p>
            <a:pPr algn="ctr">
              <a:lnSpc>
                <a:spcPts val="1875"/>
              </a:lnSpc>
            </a:pPr>
            <a:r>
              <a:rPr lang="en-US" sz="1875" b="1" dirty="0">
                <a:solidFill>
                  <a:srgbClr val="272525"/>
                </a:solidFill>
                <a:latin typeface="Inter Bold" pitchFamily="34" charset="0"/>
                <a:ea typeface="Inter Bold" pitchFamily="34" charset="-122"/>
                <a:cs typeface="Inter Bold" pitchFamily="34" charset="-120"/>
              </a:rPr>
              <a:t>4</a:t>
            </a:r>
            <a:endParaRPr lang="en-US" sz="1875" dirty="0"/>
          </a:p>
        </p:txBody>
      </p:sp>
      <p:sp>
        <p:nvSpPr>
          <p:cNvPr id="22" name="Text 20"/>
          <p:cNvSpPr/>
          <p:nvPr/>
        </p:nvSpPr>
        <p:spPr>
          <a:xfrm>
            <a:off x="1631950" y="5487889"/>
            <a:ext cx="1991718" cy="248841"/>
          </a:xfrm>
          <a:prstGeom prst="rect">
            <a:avLst/>
          </a:prstGeom>
          <a:noFill/>
          <a:ln/>
        </p:spPr>
        <p:txBody>
          <a:bodyPr wrap="none" lIns="0" tIns="0" rIns="0" bIns="0" rtlCol="0" anchor="t"/>
          <a:lstStyle/>
          <a:p>
            <a:pPr>
              <a:lnSpc>
                <a:spcPts val="1958"/>
              </a:lnSpc>
            </a:pPr>
            <a:r>
              <a:rPr lang="en-US" sz="1542" b="1" dirty="0">
                <a:solidFill>
                  <a:srgbClr val="272525"/>
                </a:solidFill>
                <a:latin typeface="Inter Bold" pitchFamily="34" charset="0"/>
                <a:ea typeface="Inter Bold" pitchFamily="34" charset="-122"/>
                <a:cs typeface="Inter Bold" pitchFamily="34" charset="-120"/>
              </a:rPr>
              <a:t>Опір та окупація</a:t>
            </a:r>
            <a:endParaRPr lang="en-US" sz="1542" dirty="0"/>
          </a:p>
        </p:txBody>
      </p:sp>
      <p:sp>
        <p:nvSpPr>
          <p:cNvPr id="23" name="Text 21"/>
          <p:cNvSpPr/>
          <p:nvPr/>
        </p:nvSpPr>
        <p:spPr>
          <a:xfrm>
            <a:off x="1631950" y="5832277"/>
            <a:ext cx="9904016" cy="509786"/>
          </a:xfrm>
          <a:prstGeom prst="rect">
            <a:avLst/>
          </a:prstGeom>
          <a:noFill/>
          <a:ln/>
        </p:spPr>
        <p:txBody>
          <a:bodyPr wrap="square" lIns="0" tIns="0" rIns="0" bIns="0" rtlCol="0" anchor="t"/>
          <a:lstStyle/>
          <a:p>
            <a:pPr>
              <a:lnSpc>
                <a:spcPts val="2000"/>
              </a:lnSpc>
            </a:pPr>
            <a:r>
              <a:rPr lang="en-US" sz="1250" dirty="0">
                <a:solidFill>
                  <a:srgbClr val="272525"/>
                </a:solidFill>
                <a:latin typeface="Inter" pitchFamily="34" charset="0"/>
                <a:ea typeface="Inter" pitchFamily="34" charset="-122"/>
                <a:cs typeface="Inter" pitchFamily="34" charset="-120"/>
              </a:rPr>
              <a:t>Кілька тисяч бійців «Карпатської Січі» вступили в нерівний бій з 40-тисячною угорською армією, де полягло близько 5 тисяч закарпатців. Карпатська Україна була окупована фашистською Угорщиною.</a:t>
            </a:r>
            <a:endParaRPr lang="en-US" sz="1250"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0C2CDBF1-AE41-41D9-9E7E-7029B3F1FB42}"/>
              </a:ext>
            </a:extLst>
          </p:cNvPr>
          <p:cNvPicPr>
            <a:picLocks noChangeAspect="1"/>
          </p:cNvPicPr>
          <p:nvPr/>
        </p:nvPicPr>
        <p:blipFill>
          <a:blip r:embed="rId3"/>
          <a:stretch>
            <a:fillRect/>
          </a:stretch>
        </p:blipFill>
        <p:spPr>
          <a:xfrm>
            <a:off x="1" y="-9891"/>
            <a:ext cx="12531498" cy="7074266"/>
          </a:xfrm>
          <a:prstGeom prst="rect">
            <a:avLst/>
          </a:prstGeom>
        </p:spPr>
      </p:pic>
      <p:sp>
        <p:nvSpPr>
          <p:cNvPr id="2" name="Text 0"/>
          <p:cNvSpPr/>
          <p:nvPr/>
        </p:nvSpPr>
        <p:spPr>
          <a:xfrm>
            <a:off x="661492" y="1231306"/>
            <a:ext cx="10686257" cy="590649"/>
          </a:xfrm>
          <a:prstGeom prst="rect">
            <a:avLst/>
          </a:prstGeom>
          <a:noFill/>
          <a:ln/>
        </p:spPr>
        <p:txBody>
          <a:bodyPr wrap="none" lIns="0" tIns="0" rIns="0" bIns="0" rtlCol="0" anchor="t"/>
          <a:lstStyle/>
          <a:p>
            <a:pPr>
              <a:lnSpc>
                <a:spcPts val="4625"/>
              </a:lnSpc>
            </a:pPr>
            <a:r>
              <a:rPr lang="en-US" sz="3708" b="1" dirty="0">
                <a:solidFill>
                  <a:srgbClr val="000000"/>
                </a:solidFill>
                <a:latin typeface="Inter Bold" pitchFamily="34" charset="0"/>
                <a:ea typeface="Inter Bold" pitchFamily="34" charset="-122"/>
                <a:cs typeface="Inter Bold" pitchFamily="34" charset="-120"/>
              </a:rPr>
              <a:t>Організація українських націоналістів (ОУН)</a:t>
            </a:r>
            <a:endParaRPr lang="en-US" sz="3708" dirty="0"/>
          </a:p>
        </p:txBody>
      </p:sp>
      <p:sp>
        <p:nvSpPr>
          <p:cNvPr id="3" name="Shape 1"/>
          <p:cNvSpPr/>
          <p:nvPr/>
        </p:nvSpPr>
        <p:spPr>
          <a:xfrm>
            <a:off x="661492" y="2105422"/>
            <a:ext cx="3496965" cy="3521174"/>
          </a:xfrm>
          <a:prstGeom prst="roundRect">
            <a:avLst>
              <a:gd name="adj" fmla="val 2270"/>
            </a:avLst>
          </a:prstGeom>
          <a:solidFill>
            <a:srgbClr val="DADBF1"/>
          </a:solidFill>
          <a:ln w="7620">
            <a:solidFill>
              <a:srgbClr val="C0C1D7"/>
            </a:solidFill>
            <a:prstDash val="solid"/>
          </a:ln>
        </p:spPr>
        <p:txBody>
          <a:bodyPr/>
          <a:lstStyle/>
          <a:p>
            <a:endParaRPr lang="uk-UA"/>
          </a:p>
        </p:txBody>
      </p:sp>
      <p:sp>
        <p:nvSpPr>
          <p:cNvPr id="4" name="Text 2"/>
          <p:cNvSpPr/>
          <p:nvPr/>
        </p:nvSpPr>
        <p:spPr>
          <a:xfrm>
            <a:off x="856854" y="2300783"/>
            <a:ext cx="2362696" cy="295275"/>
          </a:xfrm>
          <a:prstGeom prst="rect">
            <a:avLst/>
          </a:prstGeom>
          <a:noFill/>
          <a:ln/>
        </p:spPr>
        <p:txBody>
          <a:bodyPr wrap="none" lIns="0" tIns="0" rIns="0" bIns="0" rtlCol="0" anchor="t"/>
          <a:lstStyle/>
          <a:p>
            <a:pPr>
              <a:lnSpc>
                <a:spcPts val="2292"/>
              </a:lnSpc>
            </a:pPr>
            <a:r>
              <a:rPr lang="en-US" sz="1833" b="1" dirty="0">
                <a:solidFill>
                  <a:srgbClr val="272525"/>
                </a:solidFill>
                <a:latin typeface="Inter Bold" pitchFamily="34" charset="0"/>
                <a:ea typeface="Inter Bold" pitchFamily="34" charset="-122"/>
                <a:cs typeface="Inter Bold" pitchFamily="34" charset="-120"/>
              </a:rPr>
              <a:t>Заснування</a:t>
            </a:r>
            <a:endParaRPr lang="en-US" sz="1833" dirty="0"/>
          </a:p>
        </p:txBody>
      </p:sp>
      <p:sp>
        <p:nvSpPr>
          <p:cNvPr id="5" name="Text 3"/>
          <p:cNvSpPr/>
          <p:nvPr/>
        </p:nvSpPr>
        <p:spPr>
          <a:xfrm>
            <a:off x="856853" y="2709466"/>
            <a:ext cx="3106242" cy="2419350"/>
          </a:xfrm>
          <a:prstGeom prst="rect">
            <a:avLst/>
          </a:prstGeom>
          <a:noFill/>
          <a:ln/>
        </p:spPr>
        <p:txBody>
          <a:bodyPr wrap="square" lIns="0" tIns="0" rIns="0" bIns="0" rtlCol="0" anchor="t"/>
          <a:lstStyle/>
          <a:p>
            <a:pPr>
              <a:lnSpc>
                <a:spcPts val="2375"/>
              </a:lnSpc>
            </a:pPr>
            <a:r>
              <a:rPr lang="en-US" sz="1458" dirty="0">
                <a:solidFill>
                  <a:srgbClr val="272525"/>
                </a:solidFill>
                <a:latin typeface="Inter" pitchFamily="34" charset="0"/>
                <a:ea typeface="Inter" pitchFamily="34" charset="-122"/>
                <a:cs typeface="Inter" pitchFamily="34" charset="-120"/>
              </a:rPr>
              <a:t>ОУН започаткувала Українська військова організація (УВО), заснована у Львові у вересні 1920 р. офіцерами колишньої Української Галицької армії для боротьби проти польської влади. УВО реорганізовано в ОУН у лютому 1929 р. у Відні.</a:t>
            </a:r>
            <a:endParaRPr lang="en-US" sz="1458" dirty="0"/>
          </a:p>
        </p:txBody>
      </p:sp>
      <p:sp>
        <p:nvSpPr>
          <p:cNvPr id="6" name="Shape 4"/>
          <p:cNvSpPr/>
          <p:nvPr/>
        </p:nvSpPr>
        <p:spPr>
          <a:xfrm>
            <a:off x="4347468" y="2105422"/>
            <a:ext cx="3496965" cy="3521174"/>
          </a:xfrm>
          <a:prstGeom prst="roundRect">
            <a:avLst>
              <a:gd name="adj" fmla="val 2270"/>
            </a:avLst>
          </a:prstGeom>
          <a:solidFill>
            <a:srgbClr val="DADBF1"/>
          </a:solidFill>
          <a:ln w="7620">
            <a:solidFill>
              <a:srgbClr val="C0C1D7"/>
            </a:solidFill>
            <a:prstDash val="solid"/>
          </a:ln>
        </p:spPr>
        <p:txBody>
          <a:bodyPr/>
          <a:lstStyle/>
          <a:p>
            <a:endParaRPr lang="uk-UA"/>
          </a:p>
        </p:txBody>
      </p:sp>
      <p:sp>
        <p:nvSpPr>
          <p:cNvPr id="7" name="Text 5"/>
          <p:cNvSpPr/>
          <p:nvPr/>
        </p:nvSpPr>
        <p:spPr>
          <a:xfrm>
            <a:off x="4542831" y="2300783"/>
            <a:ext cx="2414389" cy="295275"/>
          </a:xfrm>
          <a:prstGeom prst="rect">
            <a:avLst/>
          </a:prstGeom>
          <a:noFill/>
          <a:ln/>
        </p:spPr>
        <p:txBody>
          <a:bodyPr wrap="none" lIns="0" tIns="0" rIns="0" bIns="0" rtlCol="0" anchor="t"/>
          <a:lstStyle/>
          <a:p>
            <a:pPr>
              <a:lnSpc>
                <a:spcPts val="2292"/>
              </a:lnSpc>
            </a:pPr>
            <a:r>
              <a:rPr lang="en-US" sz="1833" b="1" dirty="0">
                <a:solidFill>
                  <a:srgbClr val="272525"/>
                </a:solidFill>
                <a:latin typeface="Inter Bold" pitchFamily="34" charset="0"/>
                <a:ea typeface="Inter Bold" pitchFamily="34" charset="-122"/>
                <a:cs typeface="Inter Bold" pitchFamily="34" charset="-120"/>
              </a:rPr>
              <a:t>Політична доктрина</a:t>
            </a:r>
            <a:endParaRPr lang="en-US" sz="1833" dirty="0"/>
          </a:p>
        </p:txBody>
      </p:sp>
      <p:sp>
        <p:nvSpPr>
          <p:cNvPr id="8" name="Text 6"/>
          <p:cNvSpPr/>
          <p:nvPr/>
        </p:nvSpPr>
        <p:spPr>
          <a:xfrm>
            <a:off x="4542830" y="2709466"/>
            <a:ext cx="3106242" cy="2419350"/>
          </a:xfrm>
          <a:prstGeom prst="rect">
            <a:avLst/>
          </a:prstGeom>
          <a:noFill/>
          <a:ln/>
        </p:spPr>
        <p:txBody>
          <a:bodyPr wrap="square" lIns="0" tIns="0" rIns="0" bIns="0" rtlCol="0" anchor="t"/>
          <a:lstStyle/>
          <a:p>
            <a:pPr>
              <a:lnSpc>
                <a:spcPts val="2375"/>
              </a:lnSpc>
            </a:pPr>
            <a:r>
              <a:rPr lang="en-US" sz="1458" dirty="0">
                <a:solidFill>
                  <a:srgbClr val="272525"/>
                </a:solidFill>
                <a:latin typeface="Inter" pitchFamily="34" charset="0"/>
                <a:ea typeface="Inter" pitchFamily="34" charset="-122"/>
                <a:cs typeface="Inter" pitchFamily="34" charset="-120"/>
              </a:rPr>
              <a:t>Доктрина ОУН ґрунтувалася на пріоритеті інтересів української нації, проголошуючи її абсолютною цінністю. Метою було створення Української Самостійної Соборної Держави (УССД) через національну диктатуру.</a:t>
            </a:r>
            <a:endParaRPr lang="en-US" sz="1458" dirty="0"/>
          </a:p>
        </p:txBody>
      </p:sp>
      <p:sp>
        <p:nvSpPr>
          <p:cNvPr id="9" name="Shape 7"/>
          <p:cNvSpPr/>
          <p:nvPr/>
        </p:nvSpPr>
        <p:spPr>
          <a:xfrm>
            <a:off x="8033444" y="2105422"/>
            <a:ext cx="3496965" cy="3521174"/>
          </a:xfrm>
          <a:prstGeom prst="roundRect">
            <a:avLst>
              <a:gd name="adj" fmla="val 2270"/>
            </a:avLst>
          </a:prstGeom>
          <a:solidFill>
            <a:srgbClr val="DADBF1"/>
          </a:solidFill>
          <a:ln w="7620">
            <a:solidFill>
              <a:srgbClr val="C0C1D7"/>
            </a:solidFill>
            <a:prstDash val="solid"/>
          </a:ln>
        </p:spPr>
        <p:txBody>
          <a:bodyPr/>
          <a:lstStyle/>
          <a:p>
            <a:endParaRPr lang="uk-UA"/>
          </a:p>
        </p:txBody>
      </p:sp>
      <p:sp>
        <p:nvSpPr>
          <p:cNvPr id="10" name="Text 8"/>
          <p:cNvSpPr/>
          <p:nvPr/>
        </p:nvSpPr>
        <p:spPr>
          <a:xfrm>
            <a:off x="8228807" y="2300783"/>
            <a:ext cx="2362696" cy="295275"/>
          </a:xfrm>
          <a:prstGeom prst="rect">
            <a:avLst/>
          </a:prstGeom>
          <a:noFill/>
          <a:ln/>
        </p:spPr>
        <p:txBody>
          <a:bodyPr wrap="none" lIns="0" tIns="0" rIns="0" bIns="0" rtlCol="0" anchor="t"/>
          <a:lstStyle/>
          <a:p>
            <a:pPr>
              <a:lnSpc>
                <a:spcPts val="2292"/>
              </a:lnSpc>
            </a:pPr>
            <a:r>
              <a:rPr lang="en-US" sz="1833" b="1" dirty="0">
                <a:solidFill>
                  <a:srgbClr val="272525"/>
                </a:solidFill>
                <a:latin typeface="Inter Bold" pitchFamily="34" charset="0"/>
                <a:ea typeface="Inter Bold" pitchFamily="34" charset="-122"/>
                <a:cs typeface="Inter Bold" pitchFamily="34" charset="-120"/>
              </a:rPr>
              <a:t>Методи боротьби</a:t>
            </a:r>
            <a:endParaRPr lang="en-US" sz="1833" dirty="0"/>
          </a:p>
        </p:txBody>
      </p:sp>
      <p:sp>
        <p:nvSpPr>
          <p:cNvPr id="11" name="Text 9"/>
          <p:cNvSpPr/>
          <p:nvPr/>
        </p:nvSpPr>
        <p:spPr>
          <a:xfrm>
            <a:off x="8228807" y="2709466"/>
            <a:ext cx="3106242" cy="2721769"/>
          </a:xfrm>
          <a:prstGeom prst="rect">
            <a:avLst/>
          </a:prstGeom>
          <a:noFill/>
          <a:ln/>
        </p:spPr>
        <p:txBody>
          <a:bodyPr wrap="square" lIns="0" tIns="0" rIns="0" bIns="0" rtlCol="0" anchor="t"/>
          <a:lstStyle/>
          <a:p>
            <a:pPr>
              <a:lnSpc>
                <a:spcPts val="2375"/>
              </a:lnSpc>
            </a:pPr>
            <a:r>
              <a:rPr lang="en-US" sz="1458" dirty="0">
                <a:solidFill>
                  <a:srgbClr val="272525"/>
                </a:solidFill>
                <a:latin typeface="Inter" pitchFamily="34" charset="0"/>
                <a:ea typeface="Inter" pitchFamily="34" charset="-122"/>
                <a:cs typeface="Inter" pitchFamily="34" charset="-120"/>
              </a:rPr>
              <a:t>ОУН закликала до боротьби проти польського та радянського режимів, готуючись до національної революції. З 1930 р. організовувала саботаж, напади на установи та терористичні акти, відмовившись від легальних методів.</a:t>
            </a:r>
            <a:endParaRPr lang="en-US" sz="1458"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D8A93EDD-9BDC-4336-8FAF-46DB8989FF41}"/>
              </a:ext>
            </a:extLst>
          </p:cNvPr>
          <p:cNvPicPr>
            <a:picLocks noChangeAspect="1"/>
          </p:cNvPicPr>
          <p:nvPr/>
        </p:nvPicPr>
        <p:blipFill>
          <a:blip r:embed="rId3"/>
          <a:stretch>
            <a:fillRect/>
          </a:stretch>
        </p:blipFill>
        <p:spPr>
          <a:xfrm>
            <a:off x="1" y="-9891"/>
            <a:ext cx="12531498" cy="7074266"/>
          </a:xfrm>
          <a:prstGeom prst="rect">
            <a:avLst/>
          </a:prstGeom>
        </p:spPr>
      </p:pic>
      <p:sp>
        <p:nvSpPr>
          <p:cNvPr id="2" name="Text 0"/>
          <p:cNvSpPr/>
          <p:nvPr/>
        </p:nvSpPr>
        <p:spPr>
          <a:xfrm>
            <a:off x="661492" y="743743"/>
            <a:ext cx="10864255" cy="561182"/>
          </a:xfrm>
          <a:prstGeom prst="rect">
            <a:avLst/>
          </a:prstGeom>
          <a:noFill/>
          <a:ln/>
        </p:spPr>
        <p:txBody>
          <a:bodyPr wrap="none" lIns="0" tIns="0" rIns="0" bIns="0" rtlCol="0" anchor="t"/>
          <a:lstStyle/>
          <a:p>
            <a:pPr>
              <a:lnSpc>
                <a:spcPts val="4416"/>
              </a:lnSpc>
            </a:pPr>
            <a:r>
              <a:rPr lang="en-US" sz="3500" b="1" dirty="0">
                <a:solidFill>
                  <a:srgbClr val="000000"/>
                </a:solidFill>
                <a:latin typeface="Inter Bold" pitchFamily="34" charset="0"/>
                <a:ea typeface="Inter Bold" pitchFamily="34" charset="-122"/>
                <a:cs typeface="Inter Bold" pitchFamily="34" charset="-120"/>
              </a:rPr>
              <a:t>Акт ОУН про відродження Української держави</a:t>
            </a:r>
            <a:endParaRPr lang="en-US" sz="3500" dirty="0"/>
          </a:p>
        </p:txBody>
      </p:sp>
      <p:pic>
        <p:nvPicPr>
          <p:cNvPr id="3" name="Image 0" descr="preencoded.png"/>
          <p:cNvPicPr>
            <a:picLocks noChangeAspect="1"/>
          </p:cNvPicPr>
          <p:nvPr/>
        </p:nvPicPr>
        <p:blipFill>
          <a:blip r:embed="rId4"/>
          <a:stretch>
            <a:fillRect/>
          </a:stretch>
        </p:blipFill>
        <p:spPr>
          <a:xfrm>
            <a:off x="661492" y="1574205"/>
            <a:ext cx="897831" cy="1609130"/>
          </a:xfrm>
          <a:prstGeom prst="rect">
            <a:avLst/>
          </a:prstGeom>
        </p:spPr>
      </p:pic>
      <p:sp>
        <p:nvSpPr>
          <p:cNvPr id="4" name="Text 1"/>
          <p:cNvSpPr/>
          <p:nvPr/>
        </p:nvSpPr>
        <p:spPr>
          <a:xfrm>
            <a:off x="1828602" y="1753692"/>
            <a:ext cx="2244626" cy="280492"/>
          </a:xfrm>
          <a:prstGeom prst="rect">
            <a:avLst/>
          </a:prstGeom>
          <a:noFill/>
          <a:ln/>
        </p:spPr>
        <p:txBody>
          <a:bodyPr wrap="none" lIns="0" tIns="0" rIns="0" bIns="0" rtlCol="0" anchor="t"/>
          <a:lstStyle/>
          <a:p>
            <a:pPr>
              <a:lnSpc>
                <a:spcPts val="2208"/>
              </a:lnSpc>
            </a:pPr>
            <a:r>
              <a:rPr lang="en-US" sz="1750" b="1" dirty="0">
                <a:solidFill>
                  <a:srgbClr val="272525"/>
                </a:solidFill>
                <a:latin typeface="Inter Bold" pitchFamily="34" charset="0"/>
                <a:ea typeface="Inter Bold" pitchFamily="34" charset="-122"/>
                <a:cs typeface="Inter Bold" pitchFamily="34" charset="-120"/>
              </a:rPr>
              <a:t>Розкол ОУН</a:t>
            </a:r>
            <a:endParaRPr lang="en-US" sz="1750" dirty="0"/>
          </a:p>
        </p:txBody>
      </p:sp>
      <p:sp>
        <p:nvSpPr>
          <p:cNvPr id="5" name="Text 2"/>
          <p:cNvSpPr/>
          <p:nvPr/>
        </p:nvSpPr>
        <p:spPr>
          <a:xfrm>
            <a:off x="1828602" y="2141835"/>
            <a:ext cx="9701907" cy="862013"/>
          </a:xfrm>
          <a:prstGeom prst="rect">
            <a:avLst/>
          </a:prstGeom>
          <a:noFill/>
          <a:ln/>
        </p:spPr>
        <p:txBody>
          <a:bodyPr wrap="square" lIns="0" tIns="0" rIns="0" bIns="0" rtlCol="0" anchor="t"/>
          <a:lstStyle/>
          <a:p>
            <a:pPr>
              <a:lnSpc>
                <a:spcPts val="2250"/>
              </a:lnSpc>
            </a:pPr>
            <a:r>
              <a:rPr lang="en-US" sz="1375" dirty="0">
                <a:solidFill>
                  <a:srgbClr val="272525"/>
                </a:solidFill>
                <a:latin typeface="Inter" pitchFamily="34" charset="0"/>
                <a:ea typeface="Inter" pitchFamily="34" charset="-122"/>
                <a:cs typeface="Inter" pitchFamily="34" charset="-120"/>
              </a:rPr>
              <a:t>Після вбивства Є. Коновальця у 1938 р. виник конфлікт між молодими радикалами (Бандера) та старшими членами (Мельник). У 1940 р. ОУН розділилася на ОУН-Б (бандерівці) та ОУН-М (мельниківці), які мали спільну мету, але різні шляхи її досягнення.</a:t>
            </a:r>
            <a:endParaRPr lang="en-US" sz="1375" dirty="0"/>
          </a:p>
        </p:txBody>
      </p:sp>
      <p:pic>
        <p:nvPicPr>
          <p:cNvPr id="6" name="Image 1" descr="preencoded.png"/>
          <p:cNvPicPr>
            <a:picLocks noChangeAspect="1"/>
          </p:cNvPicPr>
          <p:nvPr/>
        </p:nvPicPr>
        <p:blipFill>
          <a:blip r:embed="rId5"/>
          <a:stretch>
            <a:fillRect/>
          </a:stretch>
        </p:blipFill>
        <p:spPr>
          <a:xfrm>
            <a:off x="661492" y="3183334"/>
            <a:ext cx="897831" cy="1321793"/>
          </a:xfrm>
          <a:prstGeom prst="rect">
            <a:avLst/>
          </a:prstGeom>
        </p:spPr>
      </p:pic>
      <p:sp>
        <p:nvSpPr>
          <p:cNvPr id="7" name="Text 3"/>
          <p:cNvSpPr/>
          <p:nvPr/>
        </p:nvSpPr>
        <p:spPr>
          <a:xfrm>
            <a:off x="1828602" y="3362821"/>
            <a:ext cx="2281138" cy="280492"/>
          </a:xfrm>
          <a:prstGeom prst="rect">
            <a:avLst/>
          </a:prstGeom>
          <a:noFill/>
          <a:ln/>
        </p:spPr>
        <p:txBody>
          <a:bodyPr wrap="none" lIns="0" tIns="0" rIns="0" bIns="0" rtlCol="0" anchor="t"/>
          <a:lstStyle/>
          <a:p>
            <a:pPr>
              <a:lnSpc>
                <a:spcPts val="2208"/>
              </a:lnSpc>
            </a:pPr>
            <a:r>
              <a:rPr lang="en-US" sz="1750" b="1" dirty="0">
                <a:solidFill>
                  <a:srgbClr val="272525"/>
                </a:solidFill>
                <a:latin typeface="Inter Bold" pitchFamily="34" charset="0"/>
                <a:ea typeface="Inter Bold" pitchFamily="34" charset="-122"/>
                <a:cs typeface="Inter Bold" pitchFamily="34" charset="-120"/>
              </a:rPr>
              <a:t>Проголошення Акта</a:t>
            </a:r>
            <a:endParaRPr lang="en-US" sz="1750" dirty="0"/>
          </a:p>
        </p:txBody>
      </p:sp>
      <p:sp>
        <p:nvSpPr>
          <p:cNvPr id="8" name="Text 4"/>
          <p:cNvSpPr/>
          <p:nvPr/>
        </p:nvSpPr>
        <p:spPr>
          <a:xfrm>
            <a:off x="1828602" y="3750965"/>
            <a:ext cx="9701907" cy="574675"/>
          </a:xfrm>
          <a:prstGeom prst="rect">
            <a:avLst/>
          </a:prstGeom>
          <a:noFill/>
          <a:ln/>
        </p:spPr>
        <p:txBody>
          <a:bodyPr wrap="square" lIns="0" tIns="0" rIns="0" bIns="0" rtlCol="0" anchor="t"/>
          <a:lstStyle/>
          <a:p>
            <a:pPr>
              <a:lnSpc>
                <a:spcPts val="2250"/>
              </a:lnSpc>
            </a:pPr>
            <a:r>
              <a:rPr lang="en-US" sz="1375" dirty="0">
                <a:solidFill>
                  <a:srgbClr val="272525"/>
                </a:solidFill>
                <a:latin typeface="Inter" pitchFamily="34" charset="0"/>
                <a:ea typeface="Inter" pitchFamily="34" charset="-122"/>
                <a:cs typeface="Inter" pitchFamily="34" charset="-120"/>
              </a:rPr>
              <a:t>30 червня 1941 р. у Львові, після захоплення міста німецько-фашистськими військами, Ярослав Стецько проголосив відродження Української держави. Акт передбачав тісну співпрацю з нацистською Німеччиною.</a:t>
            </a:r>
            <a:endParaRPr lang="en-US" sz="1375" dirty="0"/>
          </a:p>
        </p:txBody>
      </p:sp>
      <p:pic>
        <p:nvPicPr>
          <p:cNvPr id="9" name="Image 2" descr="preencoded.png"/>
          <p:cNvPicPr>
            <a:picLocks noChangeAspect="1"/>
          </p:cNvPicPr>
          <p:nvPr/>
        </p:nvPicPr>
        <p:blipFill>
          <a:blip r:embed="rId6"/>
          <a:stretch>
            <a:fillRect/>
          </a:stretch>
        </p:blipFill>
        <p:spPr>
          <a:xfrm>
            <a:off x="661492" y="4505127"/>
            <a:ext cx="897831" cy="1609130"/>
          </a:xfrm>
          <a:prstGeom prst="rect">
            <a:avLst/>
          </a:prstGeom>
        </p:spPr>
      </p:pic>
      <p:sp>
        <p:nvSpPr>
          <p:cNvPr id="10" name="Text 5"/>
          <p:cNvSpPr/>
          <p:nvPr/>
        </p:nvSpPr>
        <p:spPr>
          <a:xfrm>
            <a:off x="1828602" y="4684613"/>
            <a:ext cx="2597944" cy="280492"/>
          </a:xfrm>
          <a:prstGeom prst="rect">
            <a:avLst/>
          </a:prstGeom>
          <a:noFill/>
          <a:ln/>
        </p:spPr>
        <p:txBody>
          <a:bodyPr wrap="none" lIns="0" tIns="0" rIns="0" bIns="0" rtlCol="0" anchor="t"/>
          <a:lstStyle/>
          <a:p>
            <a:pPr>
              <a:lnSpc>
                <a:spcPts val="2208"/>
              </a:lnSpc>
            </a:pPr>
            <a:r>
              <a:rPr lang="en-US" sz="1750" b="1" dirty="0">
                <a:solidFill>
                  <a:srgbClr val="272525"/>
                </a:solidFill>
                <a:latin typeface="Inter Bold" pitchFamily="34" charset="0"/>
                <a:ea typeface="Inter Bold" pitchFamily="34" charset="-122"/>
                <a:cs typeface="Inter Bold" pitchFamily="34" charset="-120"/>
              </a:rPr>
              <a:t>Діяльність та наслідки</a:t>
            </a:r>
            <a:endParaRPr lang="en-US" sz="1750" dirty="0"/>
          </a:p>
        </p:txBody>
      </p:sp>
      <p:sp>
        <p:nvSpPr>
          <p:cNvPr id="11" name="Text 6"/>
          <p:cNvSpPr/>
          <p:nvPr/>
        </p:nvSpPr>
        <p:spPr>
          <a:xfrm>
            <a:off x="1828602" y="5072757"/>
            <a:ext cx="9701907" cy="862013"/>
          </a:xfrm>
          <a:prstGeom prst="rect">
            <a:avLst/>
          </a:prstGeom>
          <a:noFill/>
          <a:ln/>
        </p:spPr>
        <p:txBody>
          <a:bodyPr wrap="square" lIns="0" tIns="0" rIns="0" bIns="0" rtlCol="0" anchor="t"/>
          <a:lstStyle/>
          <a:p>
            <a:pPr>
              <a:lnSpc>
                <a:spcPts val="2250"/>
              </a:lnSpc>
            </a:pPr>
            <a:r>
              <a:rPr lang="en-US" sz="1375" dirty="0">
                <a:solidFill>
                  <a:srgbClr val="272525"/>
                </a:solidFill>
                <a:latin typeface="Inter" pitchFamily="34" charset="0"/>
                <a:ea typeface="Inter" pitchFamily="34" charset="-122"/>
                <a:cs typeface="Inter" pitchFamily="34" charset="-120"/>
              </a:rPr>
              <a:t>Українське державне правління, створене Стецьком, почало формувати власну адміністрацію. Проте нацисти не визнали Акт, розігнали уряд, а Стецька та Бандеру ув'язнили в концтаборі. Сподівання на іноземну підтримку не справдилися.</a:t>
            </a:r>
            <a:endParaRPr lang="en-US" sz="1375"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04D387BE-BE88-4887-BF80-D4B77D094884}"/>
              </a:ext>
            </a:extLst>
          </p:cNvPr>
          <p:cNvPicPr>
            <a:picLocks noChangeAspect="1"/>
          </p:cNvPicPr>
          <p:nvPr/>
        </p:nvPicPr>
        <p:blipFill>
          <a:blip r:embed="rId3"/>
          <a:stretch>
            <a:fillRect/>
          </a:stretch>
        </p:blipFill>
        <p:spPr>
          <a:xfrm>
            <a:off x="1" y="-8243"/>
            <a:ext cx="12641063" cy="7136118"/>
          </a:xfrm>
          <a:prstGeom prst="rect">
            <a:avLst/>
          </a:prstGeom>
        </p:spPr>
      </p:pic>
      <p:pic>
        <p:nvPicPr>
          <p:cNvPr id="2" name="Image 0" descr="preencoded.png"/>
          <p:cNvPicPr>
            <a:picLocks noChangeAspect="1"/>
          </p:cNvPicPr>
          <p:nvPr/>
        </p:nvPicPr>
        <p:blipFill>
          <a:blip r:embed="rId4"/>
          <a:stretch>
            <a:fillRect/>
          </a:stretch>
        </p:blipFill>
        <p:spPr>
          <a:xfrm>
            <a:off x="7620000" y="0"/>
            <a:ext cx="4572000" cy="6858000"/>
          </a:xfrm>
          <a:prstGeom prst="rect">
            <a:avLst/>
          </a:prstGeom>
        </p:spPr>
      </p:pic>
      <p:sp>
        <p:nvSpPr>
          <p:cNvPr id="3" name="Text 0"/>
          <p:cNvSpPr/>
          <p:nvPr/>
        </p:nvSpPr>
        <p:spPr>
          <a:xfrm>
            <a:off x="661492" y="1668859"/>
            <a:ext cx="6297018" cy="1181298"/>
          </a:xfrm>
          <a:prstGeom prst="rect">
            <a:avLst/>
          </a:prstGeom>
          <a:noFill/>
          <a:ln/>
        </p:spPr>
        <p:txBody>
          <a:bodyPr wrap="square" lIns="0" tIns="0" rIns="0" bIns="0" rtlCol="0" anchor="t"/>
          <a:lstStyle/>
          <a:p>
            <a:pPr>
              <a:lnSpc>
                <a:spcPts val="4625"/>
              </a:lnSpc>
            </a:pPr>
            <a:r>
              <a:rPr lang="en-US" sz="3708" b="1" dirty="0">
                <a:solidFill>
                  <a:srgbClr val="000000"/>
                </a:solidFill>
                <a:latin typeface="Inter Bold" pitchFamily="34" charset="0"/>
                <a:ea typeface="Inter Bold" pitchFamily="34" charset="-122"/>
                <a:cs typeface="Inter Bold" pitchFamily="34" charset="-120"/>
              </a:rPr>
              <a:t>Держава та Право Незалежної України</a:t>
            </a:r>
            <a:endParaRPr lang="en-US" sz="3708" dirty="0"/>
          </a:p>
        </p:txBody>
      </p:sp>
      <p:sp>
        <p:nvSpPr>
          <p:cNvPr id="4" name="Text 1"/>
          <p:cNvSpPr/>
          <p:nvPr/>
        </p:nvSpPr>
        <p:spPr>
          <a:xfrm>
            <a:off x="661492" y="3133626"/>
            <a:ext cx="6297018" cy="1512094"/>
          </a:xfrm>
          <a:prstGeom prst="rect">
            <a:avLst/>
          </a:prstGeom>
          <a:noFill/>
          <a:ln/>
        </p:spPr>
        <p:txBody>
          <a:bodyPr wrap="square" lIns="0" tIns="0" rIns="0" bIns="0" rtlCol="0" anchor="t"/>
          <a:lstStyle/>
          <a:p>
            <a:pPr>
              <a:lnSpc>
                <a:spcPts val="2375"/>
              </a:lnSpc>
            </a:pPr>
            <a:r>
              <a:rPr lang="en-US" sz="1458" dirty="0" err="1">
                <a:solidFill>
                  <a:srgbClr val="272525"/>
                </a:solidFill>
                <a:latin typeface="Inter" pitchFamily="34" charset="0"/>
                <a:ea typeface="Inter" pitchFamily="34" charset="-122"/>
                <a:cs typeface="Inter" pitchFamily="34" charset="-120"/>
              </a:rPr>
              <a:t>Ця</a:t>
            </a:r>
            <a:r>
              <a:rPr lang="en-US" sz="1458" dirty="0">
                <a:solidFill>
                  <a:srgbClr val="272525"/>
                </a:solidFill>
                <a:latin typeface="Inter" pitchFamily="34" charset="0"/>
                <a:ea typeface="Inter" pitchFamily="34" charset="-122"/>
                <a:cs typeface="Inter" pitchFamily="34" charset="-120"/>
              </a:rPr>
              <a:t> </a:t>
            </a:r>
            <a:r>
              <a:rPr lang="uk-UA" sz="1458" dirty="0" err="1">
                <a:solidFill>
                  <a:srgbClr val="272525"/>
                </a:solidFill>
                <a:latin typeface="Inter" pitchFamily="34" charset="0"/>
                <a:ea typeface="Inter" pitchFamily="34" charset="-122"/>
                <a:cs typeface="Inter" pitchFamily="34" charset="-120"/>
              </a:rPr>
              <a:t>ьема</a:t>
            </a:r>
            <a:r>
              <a:rPr lang="en-US" sz="1458" dirty="0">
                <a:solidFill>
                  <a:srgbClr val="272525"/>
                </a:solidFill>
                <a:latin typeface="Inter" pitchFamily="34" charset="0"/>
                <a:ea typeface="Inter" pitchFamily="34" charset="-122"/>
                <a:cs typeface="Inter" pitchFamily="34" charset="-120"/>
              </a:rPr>
              <a:t> присвячена становленню основних галузей вітчизняного права в незалежній Україні. Ми розглянемо ключові етапи формування правової системи, починаючи з Декларації про державний суверенітет, прийняття Конституції 1996 року, а також нові Кримінальний та Сімейний кодекси.</a:t>
            </a:r>
            <a:endParaRPr lang="en-US" sz="1458" dirty="0"/>
          </a:p>
        </p:txBody>
      </p:sp>
      <p:sp>
        <p:nvSpPr>
          <p:cNvPr id="5" name="Shape 2"/>
          <p:cNvSpPr/>
          <p:nvPr/>
        </p:nvSpPr>
        <p:spPr>
          <a:xfrm>
            <a:off x="661492" y="4872435"/>
            <a:ext cx="302419" cy="302419"/>
          </a:xfrm>
          <a:prstGeom prst="roundRect">
            <a:avLst>
              <a:gd name="adj" fmla="val 25194296"/>
            </a:avLst>
          </a:prstGeom>
          <a:noFill/>
          <a:ln w="7620">
            <a:solidFill>
              <a:srgbClr val="FFFFFF"/>
            </a:solidFill>
            <a:prstDash val="solid"/>
          </a:ln>
        </p:spPr>
        <p:txBody>
          <a:bodyPr/>
          <a:lstStyle/>
          <a:p>
            <a:endParaRPr lang="uk-UA"/>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a:extLst>
              <a:ext uri="{FF2B5EF4-FFF2-40B4-BE49-F238E27FC236}">
                <a16:creationId xmlns:a16="http://schemas.microsoft.com/office/drawing/2014/main" id="{41EB0129-7AB3-4ECC-9003-6E1F5F359B55}"/>
              </a:ext>
            </a:extLst>
          </p:cNvPr>
          <p:cNvPicPr>
            <a:picLocks noChangeAspect="1"/>
          </p:cNvPicPr>
          <p:nvPr/>
        </p:nvPicPr>
        <p:blipFill>
          <a:blip r:embed="rId3"/>
          <a:stretch>
            <a:fillRect/>
          </a:stretch>
        </p:blipFill>
        <p:spPr>
          <a:xfrm>
            <a:off x="1" y="-8243"/>
            <a:ext cx="12641063" cy="7136118"/>
          </a:xfrm>
          <a:prstGeom prst="rect">
            <a:avLst/>
          </a:prstGeom>
        </p:spPr>
      </p:pic>
      <p:sp>
        <p:nvSpPr>
          <p:cNvPr id="2" name="Text 0"/>
          <p:cNvSpPr/>
          <p:nvPr/>
        </p:nvSpPr>
        <p:spPr>
          <a:xfrm>
            <a:off x="661492" y="673100"/>
            <a:ext cx="10869018" cy="1181298"/>
          </a:xfrm>
          <a:prstGeom prst="rect">
            <a:avLst/>
          </a:prstGeom>
          <a:noFill/>
          <a:ln/>
        </p:spPr>
        <p:txBody>
          <a:bodyPr wrap="square" lIns="0" tIns="0" rIns="0" bIns="0" rtlCol="0" anchor="t"/>
          <a:lstStyle/>
          <a:p>
            <a:pPr>
              <a:lnSpc>
                <a:spcPts val="4625"/>
              </a:lnSpc>
            </a:pPr>
            <a:r>
              <a:rPr lang="en-US" sz="3708" b="1" dirty="0">
                <a:solidFill>
                  <a:srgbClr val="000000"/>
                </a:solidFill>
                <a:latin typeface="Inter Bold" pitchFamily="34" charset="0"/>
                <a:ea typeface="Inter Bold" pitchFamily="34" charset="-122"/>
                <a:cs typeface="Inter Bold" pitchFamily="34" charset="-120"/>
              </a:rPr>
              <a:t>Декларація про Державний Суверенітет України</a:t>
            </a:r>
            <a:endParaRPr lang="en-US" sz="3708" dirty="0"/>
          </a:p>
        </p:txBody>
      </p:sp>
      <p:sp>
        <p:nvSpPr>
          <p:cNvPr id="3" name="Shape 1"/>
          <p:cNvSpPr/>
          <p:nvPr/>
        </p:nvSpPr>
        <p:spPr>
          <a:xfrm>
            <a:off x="661492" y="2137867"/>
            <a:ext cx="425252" cy="425252"/>
          </a:xfrm>
          <a:prstGeom prst="roundRect">
            <a:avLst>
              <a:gd name="adj" fmla="val 18669"/>
            </a:avLst>
          </a:prstGeom>
          <a:solidFill>
            <a:srgbClr val="DADBF1"/>
          </a:solidFill>
          <a:ln w="7620">
            <a:solidFill>
              <a:srgbClr val="C0C1D7"/>
            </a:solidFill>
            <a:prstDash val="solid"/>
          </a:ln>
        </p:spPr>
        <p:txBody>
          <a:bodyPr/>
          <a:lstStyle/>
          <a:p>
            <a:endParaRPr lang="uk-UA"/>
          </a:p>
        </p:txBody>
      </p:sp>
      <p:sp>
        <p:nvSpPr>
          <p:cNvPr id="4" name="Text 2"/>
          <p:cNvSpPr/>
          <p:nvPr/>
        </p:nvSpPr>
        <p:spPr>
          <a:xfrm>
            <a:off x="732384" y="2173288"/>
            <a:ext cx="283468" cy="354409"/>
          </a:xfrm>
          <a:prstGeom prst="rect">
            <a:avLst/>
          </a:prstGeom>
          <a:noFill/>
          <a:ln/>
        </p:spPr>
        <p:txBody>
          <a:bodyPr wrap="none" lIns="0" tIns="0" rIns="0" bIns="0" rtlCol="0" anchor="t"/>
          <a:lstStyle/>
          <a:p>
            <a:pPr algn="ctr">
              <a:lnSpc>
                <a:spcPts val="2208"/>
              </a:lnSpc>
            </a:pPr>
            <a:r>
              <a:rPr lang="en-US" sz="2208" b="1" dirty="0">
                <a:solidFill>
                  <a:srgbClr val="272525"/>
                </a:solidFill>
                <a:latin typeface="Inter Bold" pitchFamily="34" charset="0"/>
                <a:ea typeface="Inter Bold" pitchFamily="34" charset="-122"/>
                <a:cs typeface="Inter Bold" pitchFamily="34" charset="-120"/>
              </a:rPr>
              <a:t>1</a:t>
            </a:r>
            <a:endParaRPr lang="en-US" sz="2208" dirty="0"/>
          </a:p>
        </p:txBody>
      </p:sp>
      <p:sp>
        <p:nvSpPr>
          <p:cNvPr id="5" name="Text 3"/>
          <p:cNvSpPr/>
          <p:nvPr/>
        </p:nvSpPr>
        <p:spPr>
          <a:xfrm>
            <a:off x="1275755" y="2202756"/>
            <a:ext cx="3094931" cy="295275"/>
          </a:xfrm>
          <a:prstGeom prst="rect">
            <a:avLst/>
          </a:prstGeom>
          <a:noFill/>
          <a:ln/>
        </p:spPr>
        <p:txBody>
          <a:bodyPr wrap="none" lIns="0" tIns="0" rIns="0" bIns="0" rtlCol="0" anchor="t"/>
          <a:lstStyle/>
          <a:p>
            <a:pPr>
              <a:lnSpc>
                <a:spcPts val="2292"/>
              </a:lnSpc>
            </a:pPr>
            <a:r>
              <a:rPr lang="en-US" sz="1833" b="1" dirty="0">
                <a:solidFill>
                  <a:srgbClr val="272525"/>
                </a:solidFill>
                <a:latin typeface="Inter Bold" pitchFamily="34" charset="0"/>
                <a:ea typeface="Inter Bold" pitchFamily="34" charset="-122"/>
                <a:cs typeface="Inter Bold" pitchFamily="34" charset="-120"/>
              </a:rPr>
              <a:t>Визначення Суверенітету</a:t>
            </a:r>
            <a:endParaRPr lang="en-US" sz="1833" dirty="0"/>
          </a:p>
        </p:txBody>
      </p:sp>
      <p:sp>
        <p:nvSpPr>
          <p:cNvPr id="6" name="Text 4"/>
          <p:cNvSpPr/>
          <p:nvPr/>
        </p:nvSpPr>
        <p:spPr>
          <a:xfrm>
            <a:off x="1275755" y="2611438"/>
            <a:ext cx="4702175" cy="1512094"/>
          </a:xfrm>
          <a:prstGeom prst="rect">
            <a:avLst/>
          </a:prstGeom>
          <a:noFill/>
          <a:ln/>
        </p:spPr>
        <p:txBody>
          <a:bodyPr wrap="square" lIns="0" tIns="0" rIns="0" bIns="0" rtlCol="0" anchor="t"/>
          <a:lstStyle/>
          <a:p>
            <a:pPr>
              <a:lnSpc>
                <a:spcPts val="2375"/>
              </a:lnSpc>
            </a:pPr>
            <a:r>
              <a:rPr lang="en-US" sz="1458" dirty="0">
                <a:solidFill>
                  <a:srgbClr val="272525"/>
                </a:solidFill>
                <a:latin typeface="Inter" pitchFamily="34" charset="0"/>
                <a:ea typeface="Inter" pitchFamily="34" charset="-122"/>
                <a:cs typeface="Inter" pitchFamily="34" charset="-120"/>
              </a:rPr>
              <a:t>Декларація проголосила державний суверенітет як верховенство, самостійність, повноту і неподільність влади в межах території України, а також її незалежність у внутрішніх та зовнішніх зносинах.</a:t>
            </a:r>
            <a:endParaRPr lang="en-US" sz="1458" dirty="0"/>
          </a:p>
        </p:txBody>
      </p:sp>
      <p:sp>
        <p:nvSpPr>
          <p:cNvPr id="7" name="Shape 5"/>
          <p:cNvSpPr/>
          <p:nvPr/>
        </p:nvSpPr>
        <p:spPr>
          <a:xfrm>
            <a:off x="6214169" y="2137867"/>
            <a:ext cx="425252" cy="425252"/>
          </a:xfrm>
          <a:prstGeom prst="roundRect">
            <a:avLst>
              <a:gd name="adj" fmla="val 18669"/>
            </a:avLst>
          </a:prstGeom>
          <a:solidFill>
            <a:srgbClr val="DADBF1"/>
          </a:solidFill>
          <a:ln w="7620">
            <a:solidFill>
              <a:srgbClr val="C0C1D7"/>
            </a:solidFill>
            <a:prstDash val="solid"/>
          </a:ln>
        </p:spPr>
        <p:txBody>
          <a:bodyPr/>
          <a:lstStyle/>
          <a:p>
            <a:endParaRPr lang="uk-UA"/>
          </a:p>
        </p:txBody>
      </p:sp>
      <p:sp>
        <p:nvSpPr>
          <p:cNvPr id="8" name="Text 6"/>
          <p:cNvSpPr/>
          <p:nvPr/>
        </p:nvSpPr>
        <p:spPr>
          <a:xfrm>
            <a:off x="6285062" y="2173288"/>
            <a:ext cx="283468" cy="354409"/>
          </a:xfrm>
          <a:prstGeom prst="rect">
            <a:avLst/>
          </a:prstGeom>
          <a:noFill/>
          <a:ln/>
        </p:spPr>
        <p:txBody>
          <a:bodyPr wrap="none" lIns="0" tIns="0" rIns="0" bIns="0" rtlCol="0" anchor="t"/>
          <a:lstStyle/>
          <a:p>
            <a:pPr algn="ctr">
              <a:lnSpc>
                <a:spcPts val="2208"/>
              </a:lnSpc>
            </a:pPr>
            <a:r>
              <a:rPr lang="en-US" sz="2208" b="1" dirty="0">
                <a:solidFill>
                  <a:srgbClr val="272525"/>
                </a:solidFill>
                <a:latin typeface="Inter Bold" pitchFamily="34" charset="0"/>
                <a:ea typeface="Inter Bold" pitchFamily="34" charset="-122"/>
                <a:cs typeface="Inter Bold" pitchFamily="34" charset="-120"/>
              </a:rPr>
              <a:t>2</a:t>
            </a:r>
            <a:endParaRPr lang="en-US" sz="2208" dirty="0"/>
          </a:p>
        </p:txBody>
      </p:sp>
      <p:sp>
        <p:nvSpPr>
          <p:cNvPr id="9" name="Text 7"/>
          <p:cNvSpPr/>
          <p:nvPr/>
        </p:nvSpPr>
        <p:spPr>
          <a:xfrm>
            <a:off x="6828433" y="2202756"/>
            <a:ext cx="3191569" cy="295275"/>
          </a:xfrm>
          <a:prstGeom prst="rect">
            <a:avLst/>
          </a:prstGeom>
          <a:noFill/>
          <a:ln/>
        </p:spPr>
        <p:txBody>
          <a:bodyPr wrap="none" lIns="0" tIns="0" rIns="0" bIns="0" rtlCol="0" anchor="t"/>
          <a:lstStyle/>
          <a:p>
            <a:pPr>
              <a:lnSpc>
                <a:spcPts val="2292"/>
              </a:lnSpc>
            </a:pPr>
            <a:r>
              <a:rPr lang="en-US" sz="1833" b="1" dirty="0">
                <a:solidFill>
                  <a:srgbClr val="272525"/>
                </a:solidFill>
                <a:latin typeface="Inter Bold" pitchFamily="34" charset="0"/>
                <a:ea typeface="Inter Bold" pitchFamily="34" charset="-122"/>
                <a:cs typeface="Inter Bold" pitchFamily="34" charset="-120"/>
              </a:rPr>
              <a:t>Право на Самовизначення</a:t>
            </a:r>
            <a:endParaRPr lang="en-US" sz="1833" dirty="0"/>
          </a:p>
        </p:txBody>
      </p:sp>
      <p:sp>
        <p:nvSpPr>
          <p:cNvPr id="10" name="Text 8"/>
          <p:cNvSpPr/>
          <p:nvPr/>
        </p:nvSpPr>
        <p:spPr>
          <a:xfrm>
            <a:off x="6828433" y="2611438"/>
            <a:ext cx="4702175" cy="1209675"/>
          </a:xfrm>
          <a:prstGeom prst="rect">
            <a:avLst/>
          </a:prstGeom>
          <a:noFill/>
          <a:ln/>
        </p:spPr>
        <p:txBody>
          <a:bodyPr wrap="square" lIns="0" tIns="0" rIns="0" bIns="0" rtlCol="0" anchor="t"/>
          <a:lstStyle/>
          <a:p>
            <a:pPr>
              <a:lnSpc>
                <a:spcPts val="2375"/>
              </a:lnSpc>
            </a:pPr>
            <a:r>
              <a:rPr lang="en-US" sz="1458" dirty="0">
                <a:solidFill>
                  <a:srgbClr val="272525"/>
                </a:solidFill>
                <a:latin typeface="Inter" pitchFamily="34" charset="0"/>
                <a:ea typeface="Inter" pitchFamily="34" charset="-122"/>
                <a:cs typeface="Inter" pitchFamily="34" charset="-120"/>
              </a:rPr>
              <a:t>Україна розвиватиметься в існуючих кордонах на основі невід'ємного права української нації на самовизначення. Будь-які насильницькі дії проти державності переслідуються законом.</a:t>
            </a:r>
            <a:endParaRPr lang="en-US" sz="1458" dirty="0"/>
          </a:p>
        </p:txBody>
      </p:sp>
      <p:sp>
        <p:nvSpPr>
          <p:cNvPr id="11" name="Shape 9"/>
          <p:cNvSpPr/>
          <p:nvPr/>
        </p:nvSpPr>
        <p:spPr>
          <a:xfrm>
            <a:off x="661492" y="4501555"/>
            <a:ext cx="425252" cy="425252"/>
          </a:xfrm>
          <a:prstGeom prst="roundRect">
            <a:avLst>
              <a:gd name="adj" fmla="val 18669"/>
            </a:avLst>
          </a:prstGeom>
          <a:solidFill>
            <a:srgbClr val="DADBF1"/>
          </a:solidFill>
          <a:ln w="7620">
            <a:solidFill>
              <a:srgbClr val="C0C1D7"/>
            </a:solidFill>
            <a:prstDash val="solid"/>
          </a:ln>
        </p:spPr>
        <p:txBody>
          <a:bodyPr/>
          <a:lstStyle/>
          <a:p>
            <a:endParaRPr lang="uk-UA"/>
          </a:p>
        </p:txBody>
      </p:sp>
      <p:sp>
        <p:nvSpPr>
          <p:cNvPr id="12" name="Text 10"/>
          <p:cNvSpPr/>
          <p:nvPr/>
        </p:nvSpPr>
        <p:spPr>
          <a:xfrm>
            <a:off x="732384" y="4536976"/>
            <a:ext cx="283468" cy="354409"/>
          </a:xfrm>
          <a:prstGeom prst="rect">
            <a:avLst/>
          </a:prstGeom>
          <a:noFill/>
          <a:ln/>
        </p:spPr>
        <p:txBody>
          <a:bodyPr wrap="none" lIns="0" tIns="0" rIns="0" bIns="0" rtlCol="0" anchor="t"/>
          <a:lstStyle/>
          <a:p>
            <a:pPr algn="ctr">
              <a:lnSpc>
                <a:spcPts val="2208"/>
              </a:lnSpc>
            </a:pPr>
            <a:r>
              <a:rPr lang="en-US" sz="2208" b="1" dirty="0">
                <a:solidFill>
                  <a:srgbClr val="272525"/>
                </a:solidFill>
                <a:latin typeface="Inter Bold" pitchFamily="34" charset="0"/>
                <a:ea typeface="Inter Bold" pitchFamily="34" charset="-122"/>
                <a:cs typeface="Inter Bold" pitchFamily="34" charset="-120"/>
              </a:rPr>
              <a:t>3</a:t>
            </a:r>
            <a:endParaRPr lang="en-US" sz="2208" dirty="0"/>
          </a:p>
        </p:txBody>
      </p:sp>
      <p:sp>
        <p:nvSpPr>
          <p:cNvPr id="13" name="Text 11"/>
          <p:cNvSpPr/>
          <p:nvPr/>
        </p:nvSpPr>
        <p:spPr>
          <a:xfrm>
            <a:off x="1275755" y="4566444"/>
            <a:ext cx="2362696" cy="295275"/>
          </a:xfrm>
          <a:prstGeom prst="rect">
            <a:avLst/>
          </a:prstGeom>
          <a:noFill/>
          <a:ln/>
        </p:spPr>
        <p:txBody>
          <a:bodyPr wrap="none" lIns="0" tIns="0" rIns="0" bIns="0" rtlCol="0" anchor="t"/>
          <a:lstStyle/>
          <a:p>
            <a:pPr>
              <a:lnSpc>
                <a:spcPts val="2292"/>
              </a:lnSpc>
            </a:pPr>
            <a:r>
              <a:rPr lang="en-US" sz="1833" b="1" dirty="0">
                <a:solidFill>
                  <a:srgbClr val="272525"/>
                </a:solidFill>
                <a:latin typeface="Inter Bold" pitchFamily="34" charset="0"/>
                <a:ea typeface="Inter Bold" pitchFamily="34" charset="-122"/>
                <a:cs typeface="Inter Bold" pitchFamily="34" charset="-120"/>
              </a:rPr>
              <a:t>Рівність Громадян</a:t>
            </a:r>
            <a:endParaRPr lang="en-US" sz="1833" dirty="0"/>
          </a:p>
        </p:txBody>
      </p:sp>
      <p:sp>
        <p:nvSpPr>
          <p:cNvPr id="14" name="Text 12"/>
          <p:cNvSpPr/>
          <p:nvPr/>
        </p:nvSpPr>
        <p:spPr>
          <a:xfrm>
            <a:off x="1275755" y="4975126"/>
            <a:ext cx="4702175" cy="1209675"/>
          </a:xfrm>
          <a:prstGeom prst="rect">
            <a:avLst/>
          </a:prstGeom>
          <a:noFill/>
          <a:ln/>
        </p:spPr>
        <p:txBody>
          <a:bodyPr wrap="square" lIns="0" tIns="0" rIns="0" bIns="0" rtlCol="0" anchor="t"/>
          <a:lstStyle/>
          <a:p>
            <a:pPr>
              <a:lnSpc>
                <a:spcPts val="2375"/>
              </a:lnSpc>
            </a:pPr>
            <a:r>
              <a:rPr lang="en-US" sz="1458" dirty="0">
                <a:solidFill>
                  <a:srgbClr val="272525"/>
                </a:solidFill>
                <a:latin typeface="Inter" pitchFamily="34" charset="0"/>
                <a:ea typeface="Inter" pitchFamily="34" charset="-122"/>
                <a:cs typeface="Inter" pitchFamily="34" charset="-120"/>
              </a:rPr>
              <a:t>Держава гарантує рівність усіх громадян перед законом, незалежно від походження, соціального стану, раси, статі, мови, політичних поглядів та інших обставин.</a:t>
            </a:r>
            <a:endParaRPr lang="en-US" sz="1458" dirty="0"/>
          </a:p>
        </p:txBody>
      </p:sp>
      <p:sp>
        <p:nvSpPr>
          <p:cNvPr id="15" name="Shape 13"/>
          <p:cNvSpPr/>
          <p:nvPr/>
        </p:nvSpPr>
        <p:spPr>
          <a:xfrm>
            <a:off x="6214169" y="4501555"/>
            <a:ext cx="425252" cy="425252"/>
          </a:xfrm>
          <a:prstGeom prst="roundRect">
            <a:avLst>
              <a:gd name="adj" fmla="val 18669"/>
            </a:avLst>
          </a:prstGeom>
          <a:solidFill>
            <a:srgbClr val="DADBF1"/>
          </a:solidFill>
          <a:ln w="7620">
            <a:solidFill>
              <a:srgbClr val="C0C1D7"/>
            </a:solidFill>
            <a:prstDash val="solid"/>
          </a:ln>
        </p:spPr>
        <p:txBody>
          <a:bodyPr/>
          <a:lstStyle/>
          <a:p>
            <a:endParaRPr lang="uk-UA"/>
          </a:p>
        </p:txBody>
      </p:sp>
      <p:sp>
        <p:nvSpPr>
          <p:cNvPr id="16" name="Text 14"/>
          <p:cNvSpPr/>
          <p:nvPr/>
        </p:nvSpPr>
        <p:spPr>
          <a:xfrm>
            <a:off x="6285062" y="4536976"/>
            <a:ext cx="283468" cy="354409"/>
          </a:xfrm>
          <a:prstGeom prst="rect">
            <a:avLst/>
          </a:prstGeom>
          <a:noFill/>
          <a:ln/>
        </p:spPr>
        <p:txBody>
          <a:bodyPr wrap="none" lIns="0" tIns="0" rIns="0" bIns="0" rtlCol="0" anchor="t"/>
          <a:lstStyle/>
          <a:p>
            <a:pPr algn="ctr">
              <a:lnSpc>
                <a:spcPts val="2208"/>
              </a:lnSpc>
            </a:pPr>
            <a:r>
              <a:rPr lang="en-US" sz="2208" b="1" dirty="0">
                <a:solidFill>
                  <a:srgbClr val="272525"/>
                </a:solidFill>
                <a:latin typeface="Inter Bold" pitchFamily="34" charset="0"/>
                <a:ea typeface="Inter Bold" pitchFamily="34" charset="-122"/>
                <a:cs typeface="Inter Bold" pitchFamily="34" charset="-120"/>
              </a:rPr>
              <a:t>4</a:t>
            </a:r>
            <a:endParaRPr lang="en-US" sz="2208" dirty="0"/>
          </a:p>
        </p:txBody>
      </p:sp>
      <p:sp>
        <p:nvSpPr>
          <p:cNvPr id="17" name="Text 15"/>
          <p:cNvSpPr/>
          <p:nvPr/>
        </p:nvSpPr>
        <p:spPr>
          <a:xfrm>
            <a:off x="6828433" y="4566444"/>
            <a:ext cx="2362696" cy="295275"/>
          </a:xfrm>
          <a:prstGeom prst="rect">
            <a:avLst/>
          </a:prstGeom>
          <a:noFill/>
          <a:ln/>
        </p:spPr>
        <p:txBody>
          <a:bodyPr wrap="none" lIns="0" tIns="0" rIns="0" bIns="0" rtlCol="0" anchor="t"/>
          <a:lstStyle/>
          <a:p>
            <a:pPr>
              <a:lnSpc>
                <a:spcPts val="2292"/>
              </a:lnSpc>
            </a:pPr>
            <a:r>
              <a:rPr lang="en-US" sz="1833" b="1" dirty="0">
                <a:solidFill>
                  <a:srgbClr val="272525"/>
                </a:solidFill>
                <a:latin typeface="Inter Bold" pitchFamily="34" charset="0"/>
                <a:ea typeface="Inter Bold" pitchFamily="34" charset="-122"/>
                <a:cs typeface="Inter Bold" pitchFamily="34" charset="-120"/>
              </a:rPr>
              <a:t>Поділ Влади</a:t>
            </a:r>
            <a:endParaRPr lang="en-US" sz="1833" dirty="0"/>
          </a:p>
        </p:txBody>
      </p:sp>
      <p:sp>
        <p:nvSpPr>
          <p:cNvPr id="18" name="Text 16"/>
          <p:cNvSpPr/>
          <p:nvPr/>
        </p:nvSpPr>
        <p:spPr>
          <a:xfrm>
            <a:off x="6828433" y="4975126"/>
            <a:ext cx="4702175" cy="1209675"/>
          </a:xfrm>
          <a:prstGeom prst="rect">
            <a:avLst/>
          </a:prstGeom>
          <a:noFill/>
          <a:ln/>
        </p:spPr>
        <p:txBody>
          <a:bodyPr wrap="square" lIns="0" tIns="0" rIns="0" bIns="0" rtlCol="0" anchor="t"/>
          <a:lstStyle/>
          <a:p>
            <a:pPr>
              <a:lnSpc>
                <a:spcPts val="2375"/>
              </a:lnSpc>
            </a:pPr>
            <a:r>
              <a:rPr lang="en-US" sz="1458" dirty="0">
                <a:solidFill>
                  <a:srgbClr val="272525"/>
                </a:solidFill>
                <a:latin typeface="Inter" pitchFamily="34" charset="0"/>
                <a:ea typeface="Inter" pitchFamily="34" charset="-122"/>
                <a:cs typeface="Inter" pitchFamily="34" charset="-120"/>
              </a:rPr>
              <a:t>Державна влада здійснюється за принципом поділу на законодавчу, виконавчу і судову. Територія України є недоторканною, а національним багатством володіє лише народ.</a:t>
            </a:r>
            <a:endParaRPr lang="en-US" sz="1458"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Рисунок 24">
            <a:extLst>
              <a:ext uri="{FF2B5EF4-FFF2-40B4-BE49-F238E27FC236}">
                <a16:creationId xmlns:a16="http://schemas.microsoft.com/office/drawing/2014/main" id="{58969ADB-09E6-4642-B779-80443AED2FEA}"/>
              </a:ext>
            </a:extLst>
          </p:cNvPr>
          <p:cNvPicPr>
            <a:picLocks noChangeAspect="1"/>
          </p:cNvPicPr>
          <p:nvPr/>
        </p:nvPicPr>
        <p:blipFill>
          <a:blip r:embed="rId3"/>
          <a:stretch>
            <a:fillRect/>
          </a:stretch>
        </p:blipFill>
        <p:spPr>
          <a:xfrm>
            <a:off x="1" y="-8243"/>
            <a:ext cx="12641063" cy="7136118"/>
          </a:xfrm>
          <a:prstGeom prst="rect">
            <a:avLst/>
          </a:prstGeom>
        </p:spPr>
      </p:pic>
      <p:pic>
        <p:nvPicPr>
          <p:cNvPr id="2" name="Image 0" descr="preencoded.png"/>
          <p:cNvPicPr>
            <a:picLocks noChangeAspect="1"/>
          </p:cNvPicPr>
          <p:nvPr/>
        </p:nvPicPr>
        <p:blipFill>
          <a:blip r:embed="rId4"/>
          <a:stretch>
            <a:fillRect/>
          </a:stretch>
        </p:blipFill>
        <p:spPr>
          <a:xfrm>
            <a:off x="9144000" y="0"/>
            <a:ext cx="3048000" cy="6858000"/>
          </a:xfrm>
          <a:prstGeom prst="rect">
            <a:avLst/>
          </a:prstGeom>
        </p:spPr>
      </p:pic>
      <p:sp>
        <p:nvSpPr>
          <p:cNvPr id="3" name="Text 0"/>
          <p:cNvSpPr/>
          <p:nvPr/>
        </p:nvSpPr>
        <p:spPr>
          <a:xfrm>
            <a:off x="656034" y="515839"/>
            <a:ext cx="7831932" cy="995759"/>
          </a:xfrm>
          <a:prstGeom prst="rect">
            <a:avLst/>
          </a:prstGeom>
          <a:noFill/>
          <a:ln/>
        </p:spPr>
        <p:txBody>
          <a:bodyPr wrap="square" lIns="0" tIns="0" rIns="0" bIns="0" rtlCol="0" anchor="t"/>
          <a:lstStyle/>
          <a:p>
            <a:pPr>
              <a:lnSpc>
                <a:spcPts val="3917"/>
              </a:lnSpc>
            </a:pPr>
            <a:r>
              <a:rPr lang="en-US" sz="3125" b="1" dirty="0">
                <a:solidFill>
                  <a:srgbClr val="000000"/>
                </a:solidFill>
                <a:latin typeface="Inter Bold" pitchFamily="34" charset="0"/>
                <a:ea typeface="Inter Bold" pitchFamily="34" charset="-122"/>
                <a:cs typeface="Inter Bold" pitchFamily="34" charset="-120"/>
              </a:rPr>
              <a:t>Шлях до Незалежності: Акт 24 Серпня 1991</a:t>
            </a:r>
            <a:endParaRPr lang="en-US" sz="3125" dirty="0"/>
          </a:p>
        </p:txBody>
      </p:sp>
      <p:sp>
        <p:nvSpPr>
          <p:cNvPr id="4" name="Shape 1"/>
          <p:cNvSpPr/>
          <p:nvPr/>
        </p:nvSpPr>
        <p:spPr>
          <a:xfrm>
            <a:off x="835223" y="1750517"/>
            <a:ext cx="19050" cy="4591546"/>
          </a:xfrm>
          <a:prstGeom prst="roundRect">
            <a:avLst>
              <a:gd name="adj" fmla="val 351305"/>
            </a:avLst>
          </a:prstGeom>
          <a:solidFill>
            <a:srgbClr val="C0C1D7"/>
          </a:solidFill>
          <a:ln/>
        </p:spPr>
        <p:txBody>
          <a:bodyPr/>
          <a:lstStyle/>
          <a:p>
            <a:endParaRPr lang="uk-UA"/>
          </a:p>
        </p:txBody>
      </p:sp>
      <p:sp>
        <p:nvSpPr>
          <p:cNvPr id="5" name="Shape 2"/>
          <p:cNvSpPr/>
          <p:nvPr/>
        </p:nvSpPr>
        <p:spPr>
          <a:xfrm>
            <a:off x="995412" y="1920181"/>
            <a:ext cx="477937" cy="19050"/>
          </a:xfrm>
          <a:prstGeom prst="roundRect">
            <a:avLst>
              <a:gd name="adj" fmla="val 351305"/>
            </a:avLst>
          </a:prstGeom>
          <a:solidFill>
            <a:srgbClr val="C0C1D7"/>
          </a:solidFill>
          <a:ln/>
        </p:spPr>
        <p:txBody>
          <a:bodyPr/>
          <a:lstStyle/>
          <a:p>
            <a:endParaRPr lang="uk-UA"/>
          </a:p>
        </p:txBody>
      </p:sp>
      <p:sp>
        <p:nvSpPr>
          <p:cNvPr id="6" name="Shape 3"/>
          <p:cNvSpPr/>
          <p:nvPr/>
        </p:nvSpPr>
        <p:spPr>
          <a:xfrm>
            <a:off x="655985" y="1750517"/>
            <a:ext cx="358478" cy="358478"/>
          </a:xfrm>
          <a:prstGeom prst="roundRect">
            <a:avLst>
              <a:gd name="adj" fmla="val 18669"/>
            </a:avLst>
          </a:prstGeom>
          <a:solidFill>
            <a:srgbClr val="DADBF1"/>
          </a:solidFill>
          <a:ln w="7620">
            <a:solidFill>
              <a:srgbClr val="C0C1D7"/>
            </a:solidFill>
            <a:prstDash val="solid"/>
          </a:ln>
        </p:spPr>
        <p:txBody>
          <a:bodyPr/>
          <a:lstStyle/>
          <a:p>
            <a:endParaRPr lang="uk-UA"/>
          </a:p>
        </p:txBody>
      </p:sp>
      <p:pic>
        <p:nvPicPr>
          <p:cNvPr id="7" name="Image 1" descr="preencoded.png"/>
          <p:cNvPicPr>
            <a:picLocks noChangeAspect="1"/>
          </p:cNvPicPr>
          <p:nvPr/>
        </p:nvPicPr>
        <p:blipFill>
          <a:blip r:embed="rId5"/>
          <a:stretch>
            <a:fillRect/>
          </a:stretch>
        </p:blipFill>
        <p:spPr>
          <a:xfrm>
            <a:off x="715715" y="1780332"/>
            <a:ext cx="238919" cy="298748"/>
          </a:xfrm>
          <a:prstGeom prst="rect">
            <a:avLst/>
          </a:prstGeom>
        </p:spPr>
      </p:pic>
      <p:sp>
        <p:nvSpPr>
          <p:cNvPr id="8" name="Text 4"/>
          <p:cNvSpPr/>
          <p:nvPr/>
        </p:nvSpPr>
        <p:spPr>
          <a:xfrm>
            <a:off x="1631950" y="1805285"/>
            <a:ext cx="1991718" cy="248841"/>
          </a:xfrm>
          <a:prstGeom prst="rect">
            <a:avLst/>
          </a:prstGeom>
          <a:noFill/>
          <a:ln/>
        </p:spPr>
        <p:txBody>
          <a:bodyPr wrap="none" lIns="0" tIns="0" rIns="0" bIns="0" rtlCol="0" anchor="t"/>
          <a:lstStyle/>
          <a:p>
            <a:pPr>
              <a:lnSpc>
                <a:spcPts val="1958"/>
              </a:lnSpc>
            </a:pPr>
            <a:r>
              <a:rPr lang="en-US" sz="1542" b="1" dirty="0">
                <a:solidFill>
                  <a:srgbClr val="272525"/>
                </a:solidFill>
                <a:latin typeface="Inter Bold" pitchFamily="34" charset="0"/>
                <a:ea typeface="Inter Bold" pitchFamily="34" charset="-122"/>
                <a:cs typeface="Inter Bold" pitchFamily="34" charset="-120"/>
              </a:rPr>
              <a:t>Серпень 1991</a:t>
            </a:r>
            <a:endParaRPr lang="en-US" sz="1542" dirty="0"/>
          </a:p>
        </p:txBody>
      </p:sp>
      <p:sp>
        <p:nvSpPr>
          <p:cNvPr id="9" name="Text 5"/>
          <p:cNvSpPr/>
          <p:nvPr/>
        </p:nvSpPr>
        <p:spPr>
          <a:xfrm>
            <a:off x="1631950" y="2149674"/>
            <a:ext cx="6856016" cy="509786"/>
          </a:xfrm>
          <a:prstGeom prst="rect">
            <a:avLst/>
          </a:prstGeom>
          <a:noFill/>
          <a:ln/>
        </p:spPr>
        <p:txBody>
          <a:bodyPr wrap="square" lIns="0" tIns="0" rIns="0" bIns="0" rtlCol="0" anchor="t"/>
          <a:lstStyle/>
          <a:p>
            <a:pPr>
              <a:lnSpc>
                <a:spcPts val="2000"/>
              </a:lnSpc>
            </a:pPr>
            <a:r>
              <a:rPr lang="en-US" sz="1250" dirty="0">
                <a:solidFill>
                  <a:srgbClr val="272525"/>
                </a:solidFill>
                <a:latin typeface="Inter" pitchFamily="34" charset="0"/>
                <a:ea typeface="Inter" pitchFamily="34" charset="-122"/>
                <a:cs typeface="Inter" pitchFamily="34" charset="-120"/>
              </a:rPr>
              <a:t>Спроба державного перевороту в СРСР прискорила процес здобуття незалежності Українською РСР.</a:t>
            </a:r>
            <a:endParaRPr lang="en-US" sz="1250" dirty="0"/>
          </a:p>
        </p:txBody>
      </p:sp>
      <p:sp>
        <p:nvSpPr>
          <p:cNvPr id="10" name="Shape 6"/>
          <p:cNvSpPr/>
          <p:nvPr/>
        </p:nvSpPr>
        <p:spPr>
          <a:xfrm>
            <a:off x="995412" y="3147715"/>
            <a:ext cx="477937" cy="19050"/>
          </a:xfrm>
          <a:prstGeom prst="roundRect">
            <a:avLst>
              <a:gd name="adj" fmla="val 351305"/>
            </a:avLst>
          </a:prstGeom>
          <a:solidFill>
            <a:srgbClr val="C0C1D7"/>
          </a:solidFill>
          <a:ln/>
        </p:spPr>
        <p:txBody>
          <a:bodyPr/>
          <a:lstStyle/>
          <a:p>
            <a:endParaRPr lang="uk-UA"/>
          </a:p>
        </p:txBody>
      </p:sp>
      <p:sp>
        <p:nvSpPr>
          <p:cNvPr id="11" name="Shape 7"/>
          <p:cNvSpPr/>
          <p:nvPr/>
        </p:nvSpPr>
        <p:spPr>
          <a:xfrm>
            <a:off x="655985" y="2978051"/>
            <a:ext cx="358478" cy="358478"/>
          </a:xfrm>
          <a:prstGeom prst="roundRect">
            <a:avLst>
              <a:gd name="adj" fmla="val 18669"/>
            </a:avLst>
          </a:prstGeom>
          <a:solidFill>
            <a:srgbClr val="DADBF1"/>
          </a:solidFill>
          <a:ln w="7620">
            <a:solidFill>
              <a:srgbClr val="C0C1D7"/>
            </a:solidFill>
            <a:prstDash val="solid"/>
          </a:ln>
        </p:spPr>
        <p:txBody>
          <a:bodyPr/>
          <a:lstStyle/>
          <a:p>
            <a:endParaRPr lang="uk-UA"/>
          </a:p>
        </p:txBody>
      </p:sp>
      <p:pic>
        <p:nvPicPr>
          <p:cNvPr id="12" name="Image 2" descr="preencoded.png"/>
          <p:cNvPicPr>
            <a:picLocks noChangeAspect="1"/>
          </p:cNvPicPr>
          <p:nvPr/>
        </p:nvPicPr>
        <p:blipFill>
          <a:blip r:embed="rId6"/>
          <a:stretch>
            <a:fillRect/>
          </a:stretch>
        </p:blipFill>
        <p:spPr>
          <a:xfrm>
            <a:off x="715715" y="3007866"/>
            <a:ext cx="238919" cy="298748"/>
          </a:xfrm>
          <a:prstGeom prst="rect">
            <a:avLst/>
          </a:prstGeom>
        </p:spPr>
      </p:pic>
      <p:sp>
        <p:nvSpPr>
          <p:cNvPr id="13" name="Text 8"/>
          <p:cNvSpPr/>
          <p:nvPr/>
        </p:nvSpPr>
        <p:spPr>
          <a:xfrm>
            <a:off x="1631950" y="3032820"/>
            <a:ext cx="1991718" cy="248841"/>
          </a:xfrm>
          <a:prstGeom prst="rect">
            <a:avLst/>
          </a:prstGeom>
          <a:noFill/>
          <a:ln/>
        </p:spPr>
        <p:txBody>
          <a:bodyPr wrap="none" lIns="0" tIns="0" rIns="0" bIns="0" rtlCol="0" anchor="t"/>
          <a:lstStyle/>
          <a:p>
            <a:pPr>
              <a:lnSpc>
                <a:spcPts val="1958"/>
              </a:lnSpc>
            </a:pPr>
            <a:r>
              <a:rPr lang="en-US" sz="1542" b="1" dirty="0">
                <a:solidFill>
                  <a:srgbClr val="272525"/>
                </a:solidFill>
                <a:latin typeface="Inter Bold" pitchFamily="34" charset="0"/>
                <a:ea typeface="Inter Bold" pitchFamily="34" charset="-122"/>
                <a:cs typeface="Inter Bold" pitchFamily="34" charset="-120"/>
              </a:rPr>
              <a:t>24 Серпня 1991</a:t>
            </a:r>
            <a:endParaRPr lang="en-US" sz="1542" dirty="0"/>
          </a:p>
        </p:txBody>
      </p:sp>
      <p:sp>
        <p:nvSpPr>
          <p:cNvPr id="14" name="Text 9"/>
          <p:cNvSpPr/>
          <p:nvPr/>
        </p:nvSpPr>
        <p:spPr>
          <a:xfrm>
            <a:off x="1631950" y="3377208"/>
            <a:ext cx="6856016" cy="509786"/>
          </a:xfrm>
          <a:prstGeom prst="rect">
            <a:avLst/>
          </a:prstGeom>
          <a:noFill/>
          <a:ln/>
        </p:spPr>
        <p:txBody>
          <a:bodyPr wrap="square" lIns="0" tIns="0" rIns="0" bIns="0" rtlCol="0" anchor="t"/>
          <a:lstStyle/>
          <a:p>
            <a:pPr>
              <a:lnSpc>
                <a:spcPts val="2000"/>
              </a:lnSpc>
            </a:pPr>
            <a:r>
              <a:rPr lang="en-US" sz="1250" dirty="0">
                <a:solidFill>
                  <a:srgbClr val="272525"/>
                </a:solidFill>
                <a:latin typeface="Inter" pitchFamily="34" charset="0"/>
                <a:ea typeface="Inter" pitchFamily="34" charset="-122"/>
                <a:cs typeface="Inter" pitchFamily="34" charset="-120"/>
              </a:rPr>
              <a:t>Верховна Рада України ухвалила Акт проголошення незалежності, автором якого став Левко Лук'яненко.</a:t>
            </a:r>
            <a:endParaRPr lang="en-US" sz="1250" dirty="0"/>
          </a:p>
        </p:txBody>
      </p:sp>
      <p:sp>
        <p:nvSpPr>
          <p:cNvPr id="15" name="Shape 10"/>
          <p:cNvSpPr/>
          <p:nvPr/>
        </p:nvSpPr>
        <p:spPr>
          <a:xfrm>
            <a:off x="995412" y="4375249"/>
            <a:ext cx="477937" cy="19050"/>
          </a:xfrm>
          <a:prstGeom prst="roundRect">
            <a:avLst>
              <a:gd name="adj" fmla="val 351305"/>
            </a:avLst>
          </a:prstGeom>
          <a:solidFill>
            <a:srgbClr val="C0C1D7"/>
          </a:solidFill>
          <a:ln/>
        </p:spPr>
        <p:txBody>
          <a:bodyPr/>
          <a:lstStyle/>
          <a:p>
            <a:endParaRPr lang="uk-UA"/>
          </a:p>
        </p:txBody>
      </p:sp>
      <p:sp>
        <p:nvSpPr>
          <p:cNvPr id="16" name="Shape 11"/>
          <p:cNvSpPr/>
          <p:nvPr/>
        </p:nvSpPr>
        <p:spPr>
          <a:xfrm>
            <a:off x="655985" y="4205585"/>
            <a:ext cx="358478" cy="358478"/>
          </a:xfrm>
          <a:prstGeom prst="roundRect">
            <a:avLst>
              <a:gd name="adj" fmla="val 18669"/>
            </a:avLst>
          </a:prstGeom>
          <a:solidFill>
            <a:srgbClr val="DADBF1"/>
          </a:solidFill>
          <a:ln w="7620">
            <a:solidFill>
              <a:srgbClr val="C0C1D7"/>
            </a:solidFill>
            <a:prstDash val="solid"/>
          </a:ln>
        </p:spPr>
        <p:txBody>
          <a:bodyPr/>
          <a:lstStyle/>
          <a:p>
            <a:endParaRPr lang="uk-UA"/>
          </a:p>
        </p:txBody>
      </p:sp>
      <p:pic>
        <p:nvPicPr>
          <p:cNvPr id="17" name="Image 3" descr="preencoded.png"/>
          <p:cNvPicPr>
            <a:picLocks noChangeAspect="1"/>
          </p:cNvPicPr>
          <p:nvPr/>
        </p:nvPicPr>
        <p:blipFill>
          <a:blip r:embed="rId7"/>
          <a:stretch>
            <a:fillRect/>
          </a:stretch>
        </p:blipFill>
        <p:spPr>
          <a:xfrm>
            <a:off x="715715" y="4235400"/>
            <a:ext cx="238919" cy="298748"/>
          </a:xfrm>
          <a:prstGeom prst="rect">
            <a:avLst/>
          </a:prstGeom>
        </p:spPr>
      </p:pic>
      <p:sp>
        <p:nvSpPr>
          <p:cNvPr id="18" name="Text 12"/>
          <p:cNvSpPr/>
          <p:nvPr/>
        </p:nvSpPr>
        <p:spPr>
          <a:xfrm>
            <a:off x="1631950" y="4260355"/>
            <a:ext cx="1991718" cy="248841"/>
          </a:xfrm>
          <a:prstGeom prst="rect">
            <a:avLst/>
          </a:prstGeom>
          <a:noFill/>
          <a:ln/>
        </p:spPr>
        <p:txBody>
          <a:bodyPr wrap="none" lIns="0" tIns="0" rIns="0" bIns="0" rtlCol="0" anchor="t"/>
          <a:lstStyle/>
          <a:p>
            <a:pPr>
              <a:lnSpc>
                <a:spcPts val="1958"/>
              </a:lnSpc>
            </a:pPr>
            <a:r>
              <a:rPr lang="en-US" sz="1542" b="1" dirty="0">
                <a:solidFill>
                  <a:srgbClr val="272525"/>
                </a:solidFill>
                <a:latin typeface="Inter Bold" pitchFamily="34" charset="0"/>
                <a:ea typeface="Inter Bold" pitchFamily="34" charset="-122"/>
                <a:cs typeface="Inter Bold" pitchFamily="34" charset="-120"/>
              </a:rPr>
              <a:t>1 Грудня 1991</a:t>
            </a:r>
            <a:endParaRPr lang="en-US" sz="1542" dirty="0"/>
          </a:p>
        </p:txBody>
      </p:sp>
      <p:sp>
        <p:nvSpPr>
          <p:cNvPr id="19" name="Text 13"/>
          <p:cNvSpPr/>
          <p:nvPr/>
        </p:nvSpPr>
        <p:spPr>
          <a:xfrm>
            <a:off x="1631950" y="4604743"/>
            <a:ext cx="6856016" cy="509786"/>
          </a:xfrm>
          <a:prstGeom prst="rect">
            <a:avLst/>
          </a:prstGeom>
          <a:noFill/>
          <a:ln/>
        </p:spPr>
        <p:txBody>
          <a:bodyPr wrap="square" lIns="0" tIns="0" rIns="0" bIns="0" rtlCol="0" anchor="t"/>
          <a:lstStyle/>
          <a:p>
            <a:pPr>
              <a:lnSpc>
                <a:spcPts val="2000"/>
              </a:lnSpc>
            </a:pPr>
            <a:r>
              <a:rPr lang="en-US" sz="1250" dirty="0">
                <a:solidFill>
                  <a:srgbClr val="272525"/>
                </a:solidFill>
                <a:latin typeface="Inter" pitchFamily="34" charset="0"/>
                <a:ea typeface="Inter" pitchFamily="34" charset="-122"/>
                <a:cs typeface="Inter" pitchFamily="34" charset="-120"/>
              </a:rPr>
              <a:t>На Всеукраїнському референдумі 90,35% виборців підтвердили Акт проголошення незалежності України.</a:t>
            </a:r>
            <a:endParaRPr lang="en-US" sz="1250" dirty="0"/>
          </a:p>
        </p:txBody>
      </p:sp>
      <p:sp>
        <p:nvSpPr>
          <p:cNvPr id="20" name="Shape 14"/>
          <p:cNvSpPr/>
          <p:nvPr/>
        </p:nvSpPr>
        <p:spPr>
          <a:xfrm>
            <a:off x="995412" y="5602783"/>
            <a:ext cx="477937" cy="19050"/>
          </a:xfrm>
          <a:prstGeom prst="roundRect">
            <a:avLst>
              <a:gd name="adj" fmla="val 351305"/>
            </a:avLst>
          </a:prstGeom>
          <a:solidFill>
            <a:srgbClr val="C0C1D7"/>
          </a:solidFill>
          <a:ln/>
        </p:spPr>
        <p:txBody>
          <a:bodyPr/>
          <a:lstStyle/>
          <a:p>
            <a:endParaRPr lang="uk-UA"/>
          </a:p>
        </p:txBody>
      </p:sp>
      <p:sp>
        <p:nvSpPr>
          <p:cNvPr id="21" name="Shape 15"/>
          <p:cNvSpPr/>
          <p:nvPr/>
        </p:nvSpPr>
        <p:spPr>
          <a:xfrm>
            <a:off x="655985" y="5433119"/>
            <a:ext cx="358478" cy="358478"/>
          </a:xfrm>
          <a:prstGeom prst="roundRect">
            <a:avLst>
              <a:gd name="adj" fmla="val 18669"/>
            </a:avLst>
          </a:prstGeom>
          <a:solidFill>
            <a:srgbClr val="DADBF1"/>
          </a:solidFill>
          <a:ln w="7620">
            <a:solidFill>
              <a:srgbClr val="C0C1D7"/>
            </a:solidFill>
            <a:prstDash val="solid"/>
          </a:ln>
        </p:spPr>
        <p:txBody>
          <a:bodyPr/>
          <a:lstStyle/>
          <a:p>
            <a:endParaRPr lang="uk-UA"/>
          </a:p>
        </p:txBody>
      </p:sp>
      <p:pic>
        <p:nvPicPr>
          <p:cNvPr id="22" name="Image 4" descr="preencoded.png"/>
          <p:cNvPicPr>
            <a:picLocks noChangeAspect="1"/>
          </p:cNvPicPr>
          <p:nvPr/>
        </p:nvPicPr>
        <p:blipFill>
          <a:blip r:embed="rId8"/>
          <a:stretch>
            <a:fillRect/>
          </a:stretch>
        </p:blipFill>
        <p:spPr>
          <a:xfrm>
            <a:off x="715715" y="5462935"/>
            <a:ext cx="238919" cy="298748"/>
          </a:xfrm>
          <a:prstGeom prst="rect">
            <a:avLst/>
          </a:prstGeom>
        </p:spPr>
      </p:pic>
      <p:sp>
        <p:nvSpPr>
          <p:cNvPr id="23" name="Text 16"/>
          <p:cNvSpPr/>
          <p:nvPr/>
        </p:nvSpPr>
        <p:spPr>
          <a:xfrm>
            <a:off x="1631950" y="5487889"/>
            <a:ext cx="1991718" cy="248841"/>
          </a:xfrm>
          <a:prstGeom prst="rect">
            <a:avLst/>
          </a:prstGeom>
          <a:noFill/>
          <a:ln/>
        </p:spPr>
        <p:txBody>
          <a:bodyPr wrap="none" lIns="0" tIns="0" rIns="0" bIns="0" rtlCol="0" anchor="t"/>
          <a:lstStyle/>
          <a:p>
            <a:pPr>
              <a:lnSpc>
                <a:spcPts val="1958"/>
              </a:lnSpc>
            </a:pPr>
            <a:r>
              <a:rPr lang="en-US" sz="1542" b="1" dirty="0">
                <a:solidFill>
                  <a:srgbClr val="272525"/>
                </a:solidFill>
                <a:latin typeface="Inter Bold" pitchFamily="34" charset="0"/>
                <a:ea typeface="Inter Bold" pitchFamily="34" charset="-122"/>
                <a:cs typeface="Inter Bold" pitchFamily="34" charset="-120"/>
              </a:rPr>
              <a:t>7 Грудня 1991</a:t>
            </a:r>
            <a:endParaRPr lang="en-US" sz="1542" dirty="0"/>
          </a:p>
        </p:txBody>
      </p:sp>
      <p:sp>
        <p:nvSpPr>
          <p:cNvPr id="24" name="Text 17"/>
          <p:cNvSpPr/>
          <p:nvPr/>
        </p:nvSpPr>
        <p:spPr>
          <a:xfrm>
            <a:off x="1631950" y="5832277"/>
            <a:ext cx="6856016" cy="509786"/>
          </a:xfrm>
          <a:prstGeom prst="rect">
            <a:avLst/>
          </a:prstGeom>
          <a:noFill/>
          <a:ln/>
        </p:spPr>
        <p:txBody>
          <a:bodyPr wrap="square" lIns="0" tIns="0" rIns="0" bIns="0" rtlCol="0" anchor="t"/>
          <a:lstStyle/>
          <a:p>
            <a:pPr>
              <a:lnSpc>
                <a:spcPts val="2000"/>
              </a:lnSpc>
            </a:pPr>
            <a:r>
              <a:rPr lang="en-US" sz="1250" dirty="0">
                <a:solidFill>
                  <a:srgbClr val="272525"/>
                </a:solidFill>
                <a:latin typeface="Inter" pitchFamily="34" charset="0"/>
                <a:ea typeface="Inter" pitchFamily="34" charset="-122"/>
                <a:cs typeface="Inter" pitchFamily="34" charset="-120"/>
              </a:rPr>
              <a:t>Леонід Кравчук, Борис Єльцин та Станіслав Шушкевич денонсували Союзний договір 1922 року та підписали угоду про створення СНД.</a:t>
            </a:r>
            <a:endParaRPr lang="en-US" sz="12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a:extLst>
              <a:ext uri="{FF2B5EF4-FFF2-40B4-BE49-F238E27FC236}">
                <a16:creationId xmlns:a16="http://schemas.microsoft.com/office/drawing/2014/main" id="{F1262E8A-9D6E-42ED-B881-C4204DAAD98E}"/>
              </a:ext>
            </a:extLst>
          </p:cNvPr>
          <p:cNvPicPr>
            <a:picLocks noChangeAspect="1"/>
          </p:cNvPicPr>
          <p:nvPr/>
        </p:nvPicPr>
        <p:blipFill>
          <a:blip r:embed="rId3"/>
          <a:stretch>
            <a:fillRect/>
          </a:stretch>
        </p:blipFill>
        <p:spPr>
          <a:xfrm>
            <a:off x="-67733" y="-34280"/>
            <a:ext cx="12259733" cy="7007928"/>
          </a:xfrm>
          <a:prstGeom prst="rect">
            <a:avLst/>
          </a:prstGeom>
        </p:spPr>
      </p:pic>
      <p:pic>
        <p:nvPicPr>
          <p:cNvPr id="2" name="Image 0" descr="preencoded.png"/>
          <p:cNvPicPr>
            <a:picLocks noChangeAspect="1"/>
          </p:cNvPicPr>
          <p:nvPr/>
        </p:nvPicPr>
        <p:blipFill>
          <a:blip r:embed="rId4"/>
          <a:stretch>
            <a:fillRect/>
          </a:stretch>
        </p:blipFill>
        <p:spPr>
          <a:xfrm>
            <a:off x="0" y="0"/>
            <a:ext cx="4572000" cy="6858000"/>
          </a:xfrm>
          <a:prstGeom prst="rect">
            <a:avLst/>
          </a:prstGeom>
        </p:spPr>
      </p:pic>
      <p:sp>
        <p:nvSpPr>
          <p:cNvPr id="3" name="Text 0"/>
          <p:cNvSpPr/>
          <p:nvPr/>
        </p:nvSpPr>
        <p:spPr>
          <a:xfrm>
            <a:off x="5099050" y="628849"/>
            <a:ext cx="6565900" cy="940991"/>
          </a:xfrm>
          <a:prstGeom prst="rect">
            <a:avLst/>
          </a:prstGeom>
          <a:noFill/>
          <a:ln/>
        </p:spPr>
        <p:txBody>
          <a:bodyPr wrap="square" lIns="0" tIns="0" rIns="0" bIns="0" rtlCol="0" anchor="t"/>
          <a:lstStyle/>
          <a:p>
            <a:pPr>
              <a:lnSpc>
                <a:spcPts val="3667"/>
              </a:lnSpc>
            </a:pPr>
            <a:r>
              <a:rPr lang="en-US" sz="2958" b="1" dirty="0">
                <a:solidFill>
                  <a:srgbClr val="000000"/>
                </a:solidFill>
                <a:latin typeface="Inter Bold" pitchFamily="34" charset="0"/>
                <a:ea typeface="Inter Bold" pitchFamily="34" charset="-122"/>
                <a:cs typeface="Inter Bold" pitchFamily="34" charset="-120"/>
              </a:rPr>
              <a:t>Формування східнослов'янських союзів</a:t>
            </a:r>
            <a:endParaRPr lang="en-US" sz="2958" dirty="0"/>
          </a:p>
        </p:txBody>
      </p:sp>
      <p:pic>
        <p:nvPicPr>
          <p:cNvPr id="4" name="Image 1" descr="preencoded.png"/>
          <p:cNvPicPr>
            <a:picLocks noChangeAspect="1"/>
          </p:cNvPicPr>
          <p:nvPr/>
        </p:nvPicPr>
        <p:blipFill>
          <a:blip r:embed="rId5"/>
          <a:stretch>
            <a:fillRect/>
          </a:stretch>
        </p:blipFill>
        <p:spPr>
          <a:xfrm>
            <a:off x="5099050" y="1795661"/>
            <a:ext cx="752872" cy="1108373"/>
          </a:xfrm>
          <a:prstGeom prst="rect">
            <a:avLst/>
          </a:prstGeom>
        </p:spPr>
      </p:pic>
      <p:sp>
        <p:nvSpPr>
          <p:cNvPr id="5" name="Text 1"/>
          <p:cNvSpPr/>
          <p:nvPr/>
        </p:nvSpPr>
        <p:spPr>
          <a:xfrm>
            <a:off x="6077745" y="1946176"/>
            <a:ext cx="1882279" cy="235248"/>
          </a:xfrm>
          <a:prstGeom prst="rect">
            <a:avLst/>
          </a:prstGeom>
          <a:noFill/>
          <a:ln/>
        </p:spPr>
        <p:txBody>
          <a:bodyPr wrap="none" lIns="0" tIns="0" rIns="0" bIns="0" rtlCol="0" anchor="t"/>
          <a:lstStyle/>
          <a:p>
            <a:pPr>
              <a:lnSpc>
                <a:spcPts val="1833"/>
              </a:lnSpc>
            </a:pPr>
            <a:r>
              <a:rPr lang="en-US" sz="1458" b="1" dirty="0">
                <a:solidFill>
                  <a:srgbClr val="272525"/>
                </a:solidFill>
                <a:latin typeface="Inter Bold" pitchFamily="34" charset="0"/>
                <a:ea typeface="Inter Bold" pitchFamily="34" charset="-122"/>
                <a:cs typeface="Inter Bold" pitchFamily="34" charset="-120"/>
              </a:rPr>
              <a:t>Зникнення антів</a:t>
            </a:r>
            <a:endParaRPr lang="en-US" sz="1458" dirty="0"/>
          </a:p>
        </p:txBody>
      </p:sp>
      <p:sp>
        <p:nvSpPr>
          <p:cNvPr id="6" name="Text 2"/>
          <p:cNvSpPr/>
          <p:nvPr/>
        </p:nvSpPr>
        <p:spPr>
          <a:xfrm>
            <a:off x="6077744" y="2271712"/>
            <a:ext cx="5587207" cy="481807"/>
          </a:xfrm>
          <a:prstGeom prst="rect">
            <a:avLst/>
          </a:prstGeom>
          <a:noFill/>
          <a:ln/>
        </p:spPr>
        <p:txBody>
          <a:bodyPr wrap="square" lIns="0" tIns="0" rIns="0" bIns="0" rtlCol="0" anchor="t"/>
          <a:lstStyle/>
          <a:p>
            <a:pPr>
              <a:lnSpc>
                <a:spcPts val="1875"/>
              </a:lnSpc>
            </a:pPr>
            <a:r>
              <a:rPr lang="en-US" sz="1167" dirty="0">
                <a:solidFill>
                  <a:srgbClr val="272525"/>
                </a:solidFill>
                <a:latin typeface="Inter" pitchFamily="34" charset="0"/>
                <a:ea typeface="Inter" pitchFamily="34" charset="-122"/>
                <a:cs typeface="Inter" pitchFamily="34" charset="-120"/>
              </a:rPr>
              <a:t>З VII ст. термін "анти" зникає з писемних джерел, замість них поширюються назви "слов'яни", "склавіни".</a:t>
            </a:r>
            <a:endParaRPr lang="en-US" sz="1167" dirty="0"/>
          </a:p>
        </p:txBody>
      </p:sp>
      <p:pic>
        <p:nvPicPr>
          <p:cNvPr id="7" name="Image 2" descr="preencoded.png"/>
          <p:cNvPicPr>
            <a:picLocks noChangeAspect="1"/>
          </p:cNvPicPr>
          <p:nvPr/>
        </p:nvPicPr>
        <p:blipFill>
          <a:blip r:embed="rId6"/>
          <a:stretch>
            <a:fillRect/>
          </a:stretch>
        </p:blipFill>
        <p:spPr>
          <a:xfrm>
            <a:off x="5099050" y="2904034"/>
            <a:ext cx="752872" cy="1108373"/>
          </a:xfrm>
          <a:prstGeom prst="rect">
            <a:avLst/>
          </a:prstGeom>
        </p:spPr>
      </p:pic>
      <p:sp>
        <p:nvSpPr>
          <p:cNvPr id="8" name="Text 3"/>
          <p:cNvSpPr/>
          <p:nvPr/>
        </p:nvSpPr>
        <p:spPr>
          <a:xfrm>
            <a:off x="6077744" y="3054549"/>
            <a:ext cx="2389882" cy="235248"/>
          </a:xfrm>
          <a:prstGeom prst="rect">
            <a:avLst/>
          </a:prstGeom>
          <a:noFill/>
          <a:ln/>
        </p:spPr>
        <p:txBody>
          <a:bodyPr wrap="none" lIns="0" tIns="0" rIns="0" bIns="0" rtlCol="0" anchor="t"/>
          <a:lstStyle/>
          <a:p>
            <a:pPr>
              <a:lnSpc>
                <a:spcPts val="1833"/>
              </a:lnSpc>
            </a:pPr>
            <a:r>
              <a:rPr lang="en-US" sz="1458" b="1" dirty="0">
                <a:solidFill>
                  <a:srgbClr val="272525"/>
                </a:solidFill>
                <a:latin typeface="Inter Bold" pitchFamily="34" charset="0"/>
                <a:ea typeface="Inter Bold" pitchFamily="34" charset="-122"/>
                <a:cs typeface="Inter Bold" pitchFamily="34" charset="-120"/>
              </a:rPr>
              <a:t>Етнополітичні утворення</a:t>
            </a:r>
            <a:endParaRPr lang="en-US" sz="1458" dirty="0"/>
          </a:p>
        </p:txBody>
      </p:sp>
      <p:sp>
        <p:nvSpPr>
          <p:cNvPr id="9" name="Text 4"/>
          <p:cNvSpPr/>
          <p:nvPr/>
        </p:nvSpPr>
        <p:spPr>
          <a:xfrm>
            <a:off x="6077744" y="3380085"/>
            <a:ext cx="5587207" cy="481807"/>
          </a:xfrm>
          <a:prstGeom prst="rect">
            <a:avLst/>
          </a:prstGeom>
          <a:noFill/>
          <a:ln/>
        </p:spPr>
        <p:txBody>
          <a:bodyPr wrap="square" lIns="0" tIns="0" rIns="0" bIns="0" rtlCol="0" anchor="t"/>
          <a:lstStyle/>
          <a:p>
            <a:pPr>
              <a:lnSpc>
                <a:spcPts val="1875"/>
              </a:lnSpc>
            </a:pPr>
            <a:r>
              <a:rPr lang="en-US" sz="1167" dirty="0">
                <a:solidFill>
                  <a:srgbClr val="272525"/>
                </a:solidFill>
                <a:latin typeface="Inter" pitchFamily="34" charset="0"/>
                <a:ea typeface="Inter" pitchFamily="34" charset="-122"/>
                <a:cs typeface="Inter" pitchFamily="34" charset="-120"/>
              </a:rPr>
              <a:t>Східні слов'яни остаточно виділилися, сформувавши стабільні етнополітичні утворення, перелік яких наведено в "Повісті временних літ".</a:t>
            </a:r>
            <a:endParaRPr lang="en-US" sz="1167" dirty="0"/>
          </a:p>
        </p:txBody>
      </p:sp>
      <p:pic>
        <p:nvPicPr>
          <p:cNvPr id="10" name="Image 3" descr="preencoded.png"/>
          <p:cNvPicPr>
            <a:picLocks noChangeAspect="1"/>
          </p:cNvPicPr>
          <p:nvPr/>
        </p:nvPicPr>
        <p:blipFill>
          <a:blip r:embed="rId7"/>
          <a:stretch>
            <a:fillRect/>
          </a:stretch>
        </p:blipFill>
        <p:spPr>
          <a:xfrm>
            <a:off x="5099050" y="4012407"/>
            <a:ext cx="752872" cy="1108373"/>
          </a:xfrm>
          <a:prstGeom prst="rect">
            <a:avLst/>
          </a:prstGeom>
        </p:spPr>
      </p:pic>
      <p:sp>
        <p:nvSpPr>
          <p:cNvPr id="11" name="Text 5"/>
          <p:cNvSpPr/>
          <p:nvPr/>
        </p:nvSpPr>
        <p:spPr>
          <a:xfrm>
            <a:off x="6077745" y="4162921"/>
            <a:ext cx="1882279" cy="235248"/>
          </a:xfrm>
          <a:prstGeom prst="rect">
            <a:avLst/>
          </a:prstGeom>
          <a:noFill/>
          <a:ln/>
        </p:spPr>
        <p:txBody>
          <a:bodyPr wrap="none" lIns="0" tIns="0" rIns="0" bIns="0" rtlCol="0" anchor="t"/>
          <a:lstStyle/>
          <a:p>
            <a:pPr>
              <a:lnSpc>
                <a:spcPts val="1833"/>
              </a:lnSpc>
            </a:pPr>
            <a:r>
              <a:rPr lang="en-US" sz="1458" b="1" dirty="0">
                <a:solidFill>
                  <a:srgbClr val="272525"/>
                </a:solidFill>
                <a:latin typeface="Inter Bold" pitchFamily="34" charset="0"/>
                <a:ea typeface="Inter Bold" pitchFamily="34" charset="-122"/>
                <a:cs typeface="Inter Bold" pitchFamily="34" charset="-120"/>
              </a:rPr>
              <a:t>Виникнення Русі</a:t>
            </a:r>
            <a:endParaRPr lang="en-US" sz="1458" dirty="0"/>
          </a:p>
        </p:txBody>
      </p:sp>
      <p:sp>
        <p:nvSpPr>
          <p:cNvPr id="12" name="Text 6"/>
          <p:cNvSpPr/>
          <p:nvPr/>
        </p:nvSpPr>
        <p:spPr>
          <a:xfrm>
            <a:off x="6077744" y="4488457"/>
            <a:ext cx="5587207" cy="481807"/>
          </a:xfrm>
          <a:prstGeom prst="rect">
            <a:avLst/>
          </a:prstGeom>
          <a:noFill/>
          <a:ln/>
        </p:spPr>
        <p:txBody>
          <a:bodyPr wrap="square" lIns="0" tIns="0" rIns="0" bIns="0" rtlCol="0" anchor="t"/>
          <a:lstStyle/>
          <a:p>
            <a:pPr>
              <a:lnSpc>
                <a:spcPts val="1875"/>
              </a:lnSpc>
            </a:pPr>
            <a:r>
              <a:rPr lang="en-US" sz="1167" dirty="0">
                <a:solidFill>
                  <a:srgbClr val="272525"/>
                </a:solidFill>
                <a:latin typeface="Inter" pitchFamily="34" charset="0"/>
                <a:ea typeface="Inter" pitchFamily="34" charset="-122"/>
                <a:cs typeface="Inter" pitchFamily="34" charset="-120"/>
              </a:rPr>
              <a:t>У VIII-IX століттях виникають ширші політичні об'єднання – союзи союзів, такі як Русь у Середньому Придніпров'ї зі столицею в Києві.</a:t>
            </a:r>
            <a:endParaRPr lang="en-US" sz="1167" dirty="0"/>
          </a:p>
        </p:txBody>
      </p:sp>
      <p:pic>
        <p:nvPicPr>
          <p:cNvPr id="13" name="Image 4" descr="preencoded.png"/>
          <p:cNvPicPr>
            <a:picLocks noChangeAspect="1"/>
          </p:cNvPicPr>
          <p:nvPr/>
        </p:nvPicPr>
        <p:blipFill>
          <a:blip r:embed="rId8"/>
          <a:stretch>
            <a:fillRect/>
          </a:stretch>
        </p:blipFill>
        <p:spPr>
          <a:xfrm>
            <a:off x="5099050" y="5120779"/>
            <a:ext cx="752872" cy="1108373"/>
          </a:xfrm>
          <a:prstGeom prst="rect">
            <a:avLst/>
          </a:prstGeom>
        </p:spPr>
      </p:pic>
      <p:sp>
        <p:nvSpPr>
          <p:cNvPr id="14" name="Text 7"/>
          <p:cNvSpPr/>
          <p:nvPr/>
        </p:nvSpPr>
        <p:spPr>
          <a:xfrm>
            <a:off x="6077745" y="5271294"/>
            <a:ext cx="1882279" cy="235248"/>
          </a:xfrm>
          <a:prstGeom prst="rect">
            <a:avLst/>
          </a:prstGeom>
          <a:noFill/>
          <a:ln/>
        </p:spPr>
        <p:txBody>
          <a:bodyPr wrap="none" lIns="0" tIns="0" rIns="0" bIns="0" rtlCol="0" anchor="t"/>
          <a:lstStyle/>
          <a:p>
            <a:pPr>
              <a:lnSpc>
                <a:spcPts val="1833"/>
              </a:lnSpc>
            </a:pPr>
            <a:r>
              <a:rPr lang="en-US" sz="1458" b="1" dirty="0">
                <a:solidFill>
                  <a:srgbClr val="272525"/>
                </a:solidFill>
                <a:latin typeface="Inter Bold" pitchFamily="34" charset="0"/>
                <a:ea typeface="Inter Bold" pitchFamily="34" charset="-122"/>
                <a:cs typeface="Inter Bold" pitchFamily="34" charset="-120"/>
              </a:rPr>
              <a:t>Руська земля</a:t>
            </a:r>
            <a:endParaRPr lang="en-US" sz="1458" dirty="0"/>
          </a:p>
        </p:txBody>
      </p:sp>
      <p:sp>
        <p:nvSpPr>
          <p:cNvPr id="15" name="Text 8"/>
          <p:cNvSpPr/>
          <p:nvPr/>
        </p:nvSpPr>
        <p:spPr>
          <a:xfrm>
            <a:off x="6077744" y="5596831"/>
            <a:ext cx="5587207" cy="481807"/>
          </a:xfrm>
          <a:prstGeom prst="rect">
            <a:avLst/>
          </a:prstGeom>
          <a:noFill/>
          <a:ln/>
        </p:spPr>
        <p:txBody>
          <a:bodyPr wrap="square" lIns="0" tIns="0" rIns="0" bIns="0" rtlCol="0" anchor="t"/>
          <a:lstStyle/>
          <a:p>
            <a:pPr>
              <a:lnSpc>
                <a:spcPts val="1875"/>
              </a:lnSpc>
            </a:pPr>
            <a:r>
              <a:rPr lang="en-US" sz="1167" dirty="0">
                <a:solidFill>
                  <a:srgbClr val="272525"/>
                </a:solidFill>
                <a:latin typeface="Inter" pitchFamily="34" charset="0"/>
                <a:ea typeface="Inter" pitchFamily="34" charset="-122"/>
                <a:cs typeface="Inter" pitchFamily="34" charset="-120"/>
              </a:rPr>
              <a:t>Придніпровський союз переростає в сильніше об'єднання – Руська земля, що охоплювала близько 120 тис. км2 і була справжньою державою.</a:t>
            </a:r>
            <a:endParaRPr lang="en-US" sz="1167"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a:extLst>
              <a:ext uri="{FF2B5EF4-FFF2-40B4-BE49-F238E27FC236}">
                <a16:creationId xmlns:a16="http://schemas.microsoft.com/office/drawing/2014/main" id="{8057C50C-FFDA-4C32-9E37-4027568DEB0E}"/>
              </a:ext>
            </a:extLst>
          </p:cNvPr>
          <p:cNvPicPr>
            <a:picLocks noChangeAspect="1"/>
          </p:cNvPicPr>
          <p:nvPr/>
        </p:nvPicPr>
        <p:blipFill>
          <a:blip r:embed="rId3"/>
          <a:stretch>
            <a:fillRect/>
          </a:stretch>
        </p:blipFill>
        <p:spPr>
          <a:xfrm>
            <a:off x="-67733" y="-34280"/>
            <a:ext cx="12259733" cy="7007928"/>
          </a:xfrm>
          <a:prstGeom prst="rect">
            <a:avLst/>
          </a:prstGeom>
        </p:spPr>
      </p:pic>
      <p:sp>
        <p:nvSpPr>
          <p:cNvPr id="3" name="Text 0"/>
          <p:cNvSpPr/>
          <p:nvPr/>
        </p:nvSpPr>
        <p:spPr>
          <a:xfrm>
            <a:off x="2657871" y="445394"/>
            <a:ext cx="8335467" cy="1132086"/>
          </a:xfrm>
          <a:prstGeom prst="rect">
            <a:avLst/>
          </a:prstGeom>
          <a:noFill/>
          <a:ln/>
        </p:spPr>
        <p:txBody>
          <a:bodyPr wrap="square" lIns="0" tIns="0" rIns="0" bIns="0" rtlCol="0" anchor="t"/>
          <a:lstStyle/>
          <a:p>
            <a:pPr>
              <a:lnSpc>
                <a:spcPts val="4416"/>
              </a:lnSpc>
            </a:pPr>
            <a:r>
              <a:rPr lang="en-US" sz="3542" b="1" dirty="0">
                <a:solidFill>
                  <a:srgbClr val="000000"/>
                </a:solidFill>
                <a:latin typeface="Inter Bold" pitchFamily="34" charset="0"/>
                <a:ea typeface="Inter Bold" pitchFamily="34" charset="-122"/>
                <a:cs typeface="Inter Bold" pitchFamily="34" charset="-120"/>
              </a:rPr>
              <a:t>Виникнення держави Київська Русь</a:t>
            </a:r>
            <a:endParaRPr lang="en-US" sz="3542" dirty="0"/>
          </a:p>
        </p:txBody>
      </p:sp>
      <p:sp>
        <p:nvSpPr>
          <p:cNvPr id="4" name="Shape 1"/>
          <p:cNvSpPr/>
          <p:nvPr/>
        </p:nvSpPr>
        <p:spPr>
          <a:xfrm>
            <a:off x="2663427" y="1901924"/>
            <a:ext cx="407492" cy="407492"/>
          </a:xfrm>
          <a:prstGeom prst="roundRect">
            <a:avLst>
              <a:gd name="adj" fmla="val 18670"/>
            </a:avLst>
          </a:prstGeom>
          <a:solidFill>
            <a:srgbClr val="DADBF1"/>
          </a:solidFill>
          <a:ln w="7620">
            <a:solidFill>
              <a:srgbClr val="C0C1D7"/>
            </a:solidFill>
            <a:prstDash val="solid"/>
          </a:ln>
        </p:spPr>
        <p:txBody>
          <a:bodyPr/>
          <a:lstStyle/>
          <a:p>
            <a:endParaRPr lang="uk-UA"/>
          </a:p>
        </p:txBody>
      </p:sp>
      <p:sp>
        <p:nvSpPr>
          <p:cNvPr id="5" name="Text 2"/>
          <p:cNvSpPr/>
          <p:nvPr/>
        </p:nvSpPr>
        <p:spPr>
          <a:xfrm>
            <a:off x="2731294" y="1935808"/>
            <a:ext cx="271661" cy="339626"/>
          </a:xfrm>
          <a:prstGeom prst="rect">
            <a:avLst/>
          </a:prstGeom>
          <a:noFill/>
          <a:ln/>
        </p:spPr>
        <p:txBody>
          <a:bodyPr wrap="none" lIns="0" tIns="0" rIns="0" bIns="0" rtlCol="0" anchor="t"/>
          <a:lstStyle/>
          <a:p>
            <a:pPr algn="ctr">
              <a:lnSpc>
                <a:spcPts val="2125"/>
              </a:lnSpc>
            </a:pPr>
            <a:r>
              <a:rPr lang="en-US" sz="2125" b="1" dirty="0">
                <a:solidFill>
                  <a:srgbClr val="272525"/>
                </a:solidFill>
                <a:latin typeface="Inter Bold" pitchFamily="34" charset="0"/>
                <a:ea typeface="Inter Bold" pitchFamily="34" charset="-122"/>
                <a:cs typeface="Inter Bold" pitchFamily="34" charset="-120"/>
              </a:rPr>
              <a:t>1</a:t>
            </a:r>
            <a:endParaRPr lang="en-US" sz="2125" dirty="0"/>
          </a:p>
        </p:txBody>
      </p:sp>
      <p:sp>
        <p:nvSpPr>
          <p:cNvPr id="6" name="Text 3"/>
          <p:cNvSpPr/>
          <p:nvPr/>
        </p:nvSpPr>
        <p:spPr>
          <a:xfrm>
            <a:off x="3251993" y="1964134"/>
            <a:ext cx="2275682" cy="282972"/>
          </a:xfrm>
          <a:prstGeom prst="rect">
            <a:avLst/>
          </a:prstGeom>
          <a:noFill/>
          <a:ln/>
        </p:spPr>
        <p:txBody>
          <a:bodyPr wrap="none" lIns="0" tIns="0" rIns="0" bIns="0" rtlCol="0" anchor="t"/>
          <a:lstStyle/>
          <a:p>
            <a:pPr>
              <a:lnSpc>
                <a:spcPts val="2208"/>
              </a:lnSpc>
            </a:pPr>
            <a:r>
              <a:rPr lang="en-US" sz="1750" b="1" dirty="0">
                <a:solidFill>
                  <a:srgbClr val="272525"/>
                </a:solidFill>
                <a:latin typeface="Inter Bold" pitchFamily="34" charset="0"/>
                <a:ea typeface="Inter Bold" pitchFamily="34" charset="-122"/>
                <a:cs typeface="Inter Bold" pitchFamily="34" charset="-120"/>
              </a:rPr>
              <a:t>Об'єднання центрів</a:t>
            </a:r>
            <a:endParaRPr lang="en-US" sz="1750" dirty="0"/>
          </a:p>
        </p:txBody>
      </p:sp>
      <p:sp>
        <p:nvSpPr>
          <p:cNvPr id="7" name="Text 4"/>
          <p:cNvSpPr/>
          <p:nvPr/>
        </p:nvSpPr>
        <p:spPr>
          <a:xfrm>
            <a:off x="3251994" y="2355751"/>
            <a:ext cx="2474318" cy="2318544"/>
          </a:xfrm>
          <a:prstGeom prst="rect">
            <a:avLst/>
          </a:prstGeom>
          <a:noFill/>
          <a:ln/>
        </p:spPr>
        <p:txBody>
          <a:bodyPr wrap="square" lIns="0" tIns="0" rIns="0" bIns="0" rtlCol="0" anchor="t"/>
          <a:lstStyle/>
          <a:p>
            <a:pPr>
              <a:lnSpc>
                <a:spcPts val="2250"/>
              </a:lnSpc>
            </a:pPr>
            <a:r>
              <a:rPr lang="en-US" sz="1417" dirty="0">
                <a:solidFill>
                  <a:srgbClr val="272525"/>
                </a:solidFill>
                <a:latin typeface="Inter" pitchFamily="34" charset="0"/>
                <a:ea typeface="Inter" pitchFamily="34" charset="-122"/>
                <a:cs typeface="Inter" pitchFamily="34" charset="-120"/>
              </a:rPr>
              <a:t>Процес політичної консолідації східних слов'ян завершився наприкінці IX ст. утворенням Київської Русі. Під владою Києва об'єдналися Київський і Новгородський центри.</a:t>
            </a:r>
            <a:endParaRPr lang="en-US" sz="1417" dirty="0"/>
          </a:p>
        </p:txBody>
      </p:sp>
      <p:sp>
        <p:nvSpPr>
          <p:cNvPr id="8" name="Shape 5"/>
          <p:cNvSpPr/>
          <p:nvPr/>
        </p:nvSpPr>
        <p:spPr>
          <a:xfrm>
            <a:off x="7212409" y="1873597"/>
            <a:ext cx="407492" cy="407492"/>
          </a:xfrm>
          <a:prstGeom prst="roundRect">
            <a:avLst>
              <a:gd name="adj" fmla="val 18670"/>
            </a:avLst>
          </a:prstGeom>
          <a:solidFill>
            <a:srgbClr val="DADBF1"/>
          </a:solidFill>
          <a:ln w="7620">
            <a:solidFill>
              <a:srgbClr val="C0C1D7"/>
            </a:solidFill>
            <a:prstDash val="solid"/>
          </a:ln>
        </p:spPr>
        <p:txBody>
          <a:bodyPr/>
          <a:lstStyle/>
          <a:p>
            <a:endParaRPr lang="uk-UA"/>
          </a:p>
        </p:txBody>
      </p:sp>
      <p:sp>
        <p:nvSpPr>
          <p:cNvPr id="9" name="Text 6"/>
          <p:cNvSpPr/>
          <p:nvPr/>
        </p:nvSpPr>
        <p:spPr>
          <a:xfrm>
            <a:off x="7311480" y="1969790"/>
            <a:ext cx="271661" cy="339626"/>
          </a:xfrm>
          <a:prstGeom prst="rect">
            <a:avLst/>
          </a:prstGeom>
          <a:noFill/>
          <a:ln/>
        </p:spPr>
        <p:txBody>
          <a:bodyPr wrap="none" lIns="0" tIns="0" rIns="0" bIns="0" rtlCol="0" anchor="t"/>
          <a:lstStyle/>
          <a:p>
            <a:pPr algn="ctr">
              <a:lnSpc>
                <a:spcPts val="2125"/>
              </a:lnSpc>
            </a:pPr>
            <a:r>
              <a:rPr lang="en-US" sz="2125" b="1" dirty="0">
                <a:solidFill>
                  <a:srgbClr val="272525"/>
                </a:solidFill>
                <a:latin typeface="Inter Bold" pitchFamily="34" charset="0"/>
                <a:ea typeface="Inter Bold" pitchFamily="34" charset="-122"/>
                <a:cs typeface="Inter Bold" pitchFamily="34" charset="-120"/>
              </a:rPr>
              <a:t>2</a:t>
            </a:r>
            <a:endParaRPr lang="en-US" sz="2125" dirty="0"/>
          </a:p>
        </p:txBody>
      </p:sp>
      <p:sp>
        <p:nvSpPr>
          <p:cNvPr id="10" name="Text 7"/>
          <p:cNvSpPr/>
          <p:nvPr/>
        </p:nvSpPr>
        <p:spPr>
          <a:xfrm>
            <a:off x="7800975" y="1935807"/>
            <a:ext cx="2264172" cy="282972"/>
          </a:xfrm>
          <a:prstGeom prst="rect">
            <a:avLst/>
          </a:prstGeom>
          <a:noFill/>
          <a:ln/>
        </p:spPr>
        <p:txBody>
          <a:bodyPr wrap="none" lIns="0" tIns="0" rIns="0" bIns="0" rtlCol="0" anchor="t"/>
          <a:lstStyle/>
          <a:p>
            <a:pPr>
              <a:lnSpc>
                <a:spcPts val="2208"/>
              </a:lnSpc>
            </a:pPr>
            <a:r>
              <a:rPr lang="en-US" sz="1750" b="1" dirty="0">
                <a:solidFill>
                  <a:srgbClr val="272525"/>
                </a:solidFill>
                <a:latin typeface="Inter Bold" pitchFamily="34" charset="0"/>
                <a:ea typeface="Inter Bold" pitchFamily="34" charset="-122"/>
                <a:cs typeface="Inter Bold" pitchFamily="34" charset="-120"/>
              </a:rPr>
              <a:t>Дата утворення</a:t>
            </a:r>
            <a:endParaRPr lang="en-US" sz="1750" dirty="0"/>
          </a:p>
        </p:txBody>
      </p:sp>
      <p:sp>
        <p:nvSpPr>
          <p:cNvPr id="11" name="Text 8"/>
          <p:cNvSpPr/>
          <p:nvPr/>
        </p:nvSpPr>
        <p:spPr>
          <a:xfrm>
            <a:off x="7800975" y="2327425"/>
            <a:ext cx="2474318" cy="2028726"/>
          </a:xfrm>
          <a:prstGeom prst="rect">
            <a:avLst/>
          </a:prstGeom>
          <a:noFill/>
          <a:ln/>
        </p:spPr>
        <p:txBody>
          <a:bodyPr wrap="square" lIns="0" tIns="0" rIns="0" bIns="0" rtlCol="0" anchor="t"/>
          <a:lstStyle/>
          <a:p>
            <a:pPr>
              <a:lnSpc>
                <a:spcPts val="2250"/>
              </a:lnSpc>
            </a:pPr>
            <a:r>
              <a:rPr lang="en-US" sz="1417" dirty="0">
                <a:solidFill>
                  <a:srgbClr val="272525"/>
                </a:solidFill>
                <a:latin typeface="Inter" pitchFamily="34" charset="0"/>
                <a:ea typeface="Inter" pitchFamily="34" charset="-122"/>
                <a:cs typeface="Inter" pitchFamily="34" charset="-120"/>
              </a:rPr>
              <a:t>Ця подія, яку літописи співвідносять з 882 р., вважається датою утворення Давньоруської держави. Пізніше київські князі підкорили інші слов'янські племена.</a:t>
            </a:r>
            <a:endParaRPr lang="en-US" sz="1417" dirty="0"/>
          </a:p>
        </p:txBody>
      </p:sp>
      <p:sp>
        <p:nvSpPr>
          <p:cNvPr id="12" name="Shape 9"/>
          <p:cNvSpPr/>
          <p:nvPr/>
        </p:nvSpPr>
        <p:spPr>
          <a:xfrm>
            <a:off x="3741984" y="4936430"/>
            <a:ext cx="407492" cy="407492"/>
          </a:xfrm>
          <a:prstGeom prst="roundRect">
            <a:avLst>
              <a:gd name="adj" fmla="val 18670"/>
            </a:avLst>
          </a:prstGeom>
          <a:solidFill>
            <a:srgbClr val="DADBF1"/>
          </a:solidFill>
          <a:ln w="7620">
            <a:solidFill>
              <a:srgbClr val="C0C1D7"/>
            </a:solidFill>
            <a:prstDash val="solid"/>
          </a:ln>
        </p:spPr>
        <p:txBody>
          <a:bodyPr/>
          <a:lstStyle/>
          <a:p>
            <a:endParaRPr lang="uk-UA"/>
          </a:p>
        </p:txBody>
      </p:sp>
      <p:sp>
        <p:nvSpPr>
          <p:cNvPr id="13" name="Text 10"/>
          <p:cNvSpPr/>
          <p:nvPr/>
        </p:nvSpPr>
        <p:spPr>
          <a:xfrm>
            <a:off x="3809900" y="5032623"/>
            <a:ext cx="271661" cy="339626"/>
          </a:xfrm>
          <a:prstGeom prst="rect">
            <a:avLst/>
          </a:prstGeom>
          <a:noFill/>
          <a:ln/>
        </p:spPr>
        <p:txBody>
          <a:bodyPr wrap="none" lIns="0" tIns="0" rIns="0" bIns="0" rtlCol="0" anchor="t"/>
          <a:lstStyle/>
          <a:p>
            <a:pPr algn="ctr">
              <a:lnSpc>
                <a:spcPts val="2125"/>
              </a:lnSpc>
            </a:pPr>
            <a:r>
              <a:rPr lang="en-US" sz="2125" b="1" dirty="0">
                <a:solidFill>
                  <a:srgbClr val="272525"/>
                </a:solidFill>
                <a:latin typeface="Inter Bold" pitchFamily="34" charset="0"/>
                <a:ea typeface="Inter Bold" pitchFamily="34" charset="-122"/>
                <a:cs typeface="Inter Bold" pitchFamily="34" charset="-120"/>
              </a:rPr>
              <a:t>3</a:t>
            </a:r>
            <a:endParaRPr lang="en-US" sz="2125" dirty="0"/>
          </a:p>
        </p:txBody>
      </p:sp>
      <p:sp>
        <p:nvSpPr>
          <p:cNvPr id="14" name="Text 11"/>
          <p:cNvSpPr/>
          <p:nvPr/>
        </p:nvSpPr>
        <p:spPr>
          <a:xfrm>
            <a:off x="4330600" y="5060950"/>
            <a:ext cx="2264172" cy="282972"/>
          </a:xfrm>
          <a:prstGeom prst="rect">
            <a:avLst/>
          </a:prstGeom>
          <a:noFill/>
          <a:ln/>
        </p:spPr>
        <p:txBody>
          <a:bodyPr wrap="none" lIns="0" tIns="0" rIns="0" bIns="0" rtlCol="0" anchor="t"/>
          <a:lstStyle/>
          <a:p>
            <a:pPr>
              <a:lnSpc>
                <a:spcPts val="2208"/>
              </a:lnSpc>
            </a:pPr>
            <a:r>
              <a:rPr lang="en-US" sz="1750" b="1" dirty="0">
                <a:solidFill>
                  <a:srgbClr val="272525"/>
                </a:solidFill>
                <a:latin typeface="Inter Bold" pitchFamily="34" charset="0"/>
                <a:ea typeface="Inter Bold" pitchFamily="34" charset="-122"/>
                <a:cs typeface="Inter Bold" pitchFamily="34" charset="-120"/>
              </a:rPr>
              <a:t>Назва держави</a:t>
            </a:r>
            <a:endParaRPr lang="en-US" sz="1750" dirty="0"/>
          </a:p>
        </p:txBody>
      </p:sp>
      <p:sp>
        <p:nvSpPr>
          <p:cNvPr id="15" name="Text 12"/>
          <p:cNvSpPr/>
          <p:nvPr/>
        </p:nvSpPr>
        <p:spPr>
          <a:xfrm>
            <a:off x="4330600" y="5452567"/>
            <a:ext cx="5763618" cy="869454"/>
          </a:xfrm>
          <a:prstGeom prst="rect">
            <a:avLst/>
          </a:prstGeom>
          <a:noFill/>
          <a:ln/>
        </p:spPr>
        <p:txBody>
          <a:bodyPr wrap="square" lIns="0" tIns="0" rIns="0" bIns="0" rtlCol="0" anchor="t"/>
          <a:lstStyle/>
          <a:p>
            <a:pPr>
              <a:lnSpc>
                <a:spcPts val="2250"/>
              </a:lnSpc>
            </a:pPr>
            <a:r>
              <a:rPr lang="en-US" sz="1417" dirty="0">
                <a:solidFill>
                  <a:srgbClr val="272525"/>
                </a:solidFill>
                <a:latin typeface="Inter" pitchFamily="34" charset="0"/>
                <a:ea typeface="Inter" pitchFamily="34" charset="-122"/>
                <a:cs typeface="Inter" pitchFamily="34" charset="-120"/>
              </a:rPr>
              <a:t>Сучасники називали свою державу "Руською землею", "Руссю", а з XII ст. – "Вкраїною". Назву ж "Київська Русь" ввели історики.</a:t>
            </a:r>
            <a:endParaRPr lang="en-US" sz="1417" dirty="0"/>
          </a:p>
        </p:txBody>
      </p:sp>
    </p:spTree>
  </p:cSld>
  <p:clrMapOvr>
    <a:masterClrMapping/>
  </p:clrMapOvr>
</p:sld>
</file>

<file path=ppt/theme/theme1.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7991</Words>
  <Application>Microsoft Office PowerPoint</Application>
  <PresentationFormat>Широкий екран</PresentationFormat>
  <Paragraphs>666</Paragraphs>
  <Slides>77</Slides>
  <Notes>76</Notes>
  <HiddenSlides>0</HiddenSlides>
  <MMClips>0</MMClips>
  <ScaleCrop>false</ScaleCrop>
  <HeadingPairs>
    <vt:vector size="6" baseType="variant">
      <vt:variant>
        <vt:lpstr>Використані шрифти</vt:lpstr>
      </vt:variant>
      <vt:variant>
        <vt:i4>7</vt:i4>
      </vt:variant>
      <vt:variant>
        <vt:lpstr>Тема</vt:lpstr>
      </vt:variant>
      <vt:variant>
        <vt:i4>1</vt:i4>
      </vt:variant>
      <vt:variant>
        <vt:lpstr>Заголовки слайдів</vt:lpstr>
      </vt:variant>
      <vt:variant>
        <vt:i4>77</vt:i4>
      </vt:variant>
    </vt:vector>
  </HeadingPairs>
  <TitlesOfParts>
    <vt:vector size="85" baseType="lpstr">
      <vt:lpstr>Arial</vt:lpstr>
      <vt:lpstr>Calibri</vt:lpstr>
      <vt:lpstr>Calibri Light</vt:lpstr>
      <vt:lpstr>Inter</vt:lpstr>
      <vt:lpstr>Inter Bold</vt:lpstr>
      <vt:lpstr>Platypi Medium</vt:lpstr>
      <vt:lpstr>Source Serif Pro</vt:lpstr>
      <vt:lpstr>Тема Office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Вся історія держави і права України</dc:title>
  <dc:creator>Dolis Petr</dc:creator>
  <cp:lastModifiedBy>Ія Пелех</cp:lastModifiedBy>
  <cp:revision>1</cp:revision>
  <dcterms:created xsi:type="dcterms:W3CDTF">2025-05-30T17:56:51Z</dcterms:created>
  <dcterms:modified xsi:type="dcterms:W3CDTF">2026-02-25T12:36:08Z</dcterms:modified>
</cp:coreProperties>
</file>