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Syne Extra Bold"/>
      <p:regular r:id="rId17"/>
    </p:embeddedFont>
    <p:embeddedFont>
      <p:font typeface="Syne"/>
      <p:regular r:id="rId18"/>
    </p:embeddedFont>
    <p:embeddedFont>
      <p:font typeface="Syne"/>
      <p:regular r:id="rId19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svg"/><Relationship Id="rId3" Type="http://schemas.openxmlformats.org/officeDocument/2006/relationships/image" Target="../media/image-10-3.png"/><Relationship Id="rId4" Type="http://schemas.openxmlformats.org/officeDocument/2006/relationships/image" Target="../media/image-10-4.svg"/><Relationship Id="rId5" Type="http://schemas.openxmlformats.org/officeDocument/2006/relationships/image" Target="../media/image-10-5.png"/><Relationship Id="rId6" Type="http://schemas.openxmlformats.org/officeDocument/2006/relationships/image" Target="../media/image-10-6.svg"/><Relationship Id="rId7" Type="http://schemas.openxmlformats.org/officeDocument/2006/relationships/image" Target="../media/image-10-7.png"/><Relationship Id="rId8" Type="http://schemas.openxmlformats.org/officeDocument/2006/relationships/image" Target="../media/image-10-8.svg"/><Relationship Id="rId9" Type="http://schemas.openxmlformats.org/officeDocument/2006/relationships/slideLayout" Target="../slideLayouts/slideLayout11.xml"/><Relationship Id="rId10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svg"/><Relationship Id="rId3" Type="http://schemas.openxmlformats.org/officeDocument/2006/relationships/image" Target="../media/image-3-3.png"/><Relationship Id="rId4" Type="http://schemas.openxmlformats.org/officeDocument/2006/relationships/image" Target="../media/image-3-4.svg"/><Relationship Id="rId5" Type="http://schemas.openxmlformats.org/officeDocument/2006/relationships/image" Target="../media/image-3-5.png"/><Relationship Id="rId6" Type="http://schemas.openxmlformats.org/officeDocument/2006/relationships/image" Target="../media/image-3-6.svg"/><Relationship Id="rId7" Type="http://schemas.openxmlformats.org/officeDocument/2006/relationships/image" Target="../media/image-3-7.png"/><Relationship Id="rId8" Type="http://schemas.openxmlformats.org/officeDocument/2006/relationships/image" Target="../media/image-3-8.svg"/><Relationship Id="rId9" Type="http://schemas.openxmlformats.org/officeDocument/2006/relationships/image" Target="../media/image-3-9.png"/><Relationship Id="rId10" Type="http://schemas.openxmlformats.org/officeDocument/2006/relationships/image" Target="../media/image-3-10.svg"/><Relationship Id="rId11" Type="http://schemas.openxmlformats.org/officeDocument/2006/relationships/slideLayout" Target="../slideLayouts/slideLayout4.xml"/><Relationship Id="rId1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svg"/><Relationship Id="rId3" Type="http://schemas.openxmlformats.org/officeDocument/2006/relationships/image" Target="../media/image-6-3.png"/><Relationship Id="rId4" Type="http://schemas.openxmlformats.org/officeDocument/2006/relationships/image" Target="../media/image-6-4.svg"/><Relationship Id="rId5" Type="http://schemas.openxmlformats.org/officeDocument/2006/relationships/image" Target="../media/image-6-5.png"/><Relationship Id="rId6" Type="http://schemas.openxmlformats.org/officeDocument/2006/relationships/image" Target="../media/image-6-6.svg"/><Relationship Id="rId7" Type="http://schemas.openxmlformats.org/officeDocument/2006/relationships/image" Target="../media/image-6-7.png"/><Relationship Id="rId8" Type="http://schemas.openxmlformats.org/officeDocument/2006/relationships/slideLayout" Target="../slideLayouts/slideLayout7.xml"/><Relationship Id="rId9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slideLayout" Target="../slideLayouts/slideLayout8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svg"/><Relationship Id="rId3" Type="http://schemas.openxmlformats.org/officeDocument/2006/relationships/image" Target="../media/image-8-3.png"/><Relationship Id="rId4" Type="http://schemas.openxmlformats.org/officeDocument/2006/relationships/image" Target="../media/image-8-4.svg"/><Relationship Id="rId5" Type="http://schemas.openxmlformats.org/officeDocument/2006/relationships/slideLayout" Target="../slideLayouts/slideLayout9.xml"/><Relationship Id="rId6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05442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Штучний інтелект для створення текстів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81214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Комплексний гід до найкращих інструментів для маркетологів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7241" y="630317"/>
            <a:ext cx="5342573" cy="667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420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Ключові висновки</a:t>
            </a:r>
            <a:endParaRPr lang="en-US" sz="4200" dirty="0"/>
          </a:p>
        </p:txBody>
      </p:sp>
      <p:sp>
        <p:nvSpPr>
          <p:cNvPr id="3" name="Shape 1"/>
          <p:cNvSpPr/>
          <p:nvPr/>
        </p:nvSpPr>
        <p:spPr>
          <a:xfrm>
            <a:off x="787241" y="1700689"/>
            <a:ext cx="6427232" cy="2403396"/>
          </a:xfrm>
          <a:prstGeom prst="roundRect">
            <a:avLst>
              <a:gd name="adj" fmla="val 3735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008459" y="1921907"/>
            <a:ext cx="641033" cy="641033"/>
          </a:xfrm>
          <a:prstGeom prst="roundRect">
            <a:avLst>
              <a:gd name="adj" fmla="val 14263050"/>
            </a:avLst>
          </a:prstGeom>
          <a:solidFill>
            <a:srgbClr val="A9F00F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84672" y="2098119"/>
            <a:ext cx="288488" cy="28848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08459" y="2764274"/>
            <a:ext cx="4055626" cy="333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ChatGPT &amp; Gemini</a:t>
            </a:r>
            <a:endParaRPr lang="en-US" sz="2100" dirty="0"/>
          </a:p>
        </p:txBody>
      </p:sp>
      <p:sp>
        <p:nvSpPr>
          <p:cNvPr id="7" name="Text 4"/>
          <p:cNvSpPr/>
          <p:nvPr/>
        </p:nvSpPr>
        <p:spPr>
          <a:xfrm>
            <a:off x="1008459" y="3218974"/>
            <a:ext cx="5984796" cy="6638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Найпопулярніші інструменти з безплатними версіями та чіткою логікою використання</a:t>
            </a:r>
            <a:endParaRPr lang="en-US" sz="1650" dirty="0"/>
          </a:p>
        </p:txBody>
      </p:sp>
      <p:sp>
        <p:nvSpPr>
          <p:cNvPr id="8" name="Shape 5"/>
          <p:cNvSpPr/>
          <p:nvPr/>
        </p:nvSpPr>
        <p:spPr>
          <a:xfrm>
            <a:off x="7415808" y="1700689"/>
            <a:ext cx="6427351" cy="2403396"/>
          </a:xfrm>
          <a:prstGeom prst="roundRect">
            <a:avLst>
              <a:gd name="adj" fmla="val 3735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7637026" y="1921907"/>
            <a:ext cx="641033" cy="641033"/>
          </a:xfrm>
          <a:prstGeom prst="roundRect">
            <a:avLst>
              <a:gd name="adj" fmla="val 14263050"/>
            </a:avLst>
          </a:prstGeom>
          <a:solidFill>
            <a:srgbClr val="A9F00F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3238" y="2098119"/>
            <a:ext cx="288488" cy="288488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637026" y="2764274"/>
            <a:ext cx="3233261" cy="333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Браузерні інструменти</a:t>
            </a:r>
            <a:endParaRPr lang="en-US" sz="2100" dirty="0"/>
          </a:p>
        </p:txBody>
      </p:sp>
      <p:sp>
        <p:nvSpPr>
          <p:cNvPr id="12" name="Text 8"/>
          <p:cNvSpPr/>
          <p:nvPr/>
        </p:nvSpPr>
        <p:spPr>
          <a:xfrm>
            <a:off x="7637026" y="3218974"/>
            <a:ext cx="5984915" cy="6638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Aria та Copilot інтегровані в браузери з додатковими функціями через акаунти</a:t>
            </a:r>
            <a:endParaRPr lang="en-US" sz="1650" dirty="0"/>
          </a:p>
        </p:txBody>
      </p:sp>
      <p:sp>
        <p:nvSpPr>
          <p:cNvPr id="13" name="Shape 9"/>
          <p:cNvSpPr/>
          <p:nvPr/>
        </p:nvSpPr>
        <p:spPr>
          <a:xfrm>
            <a:off x="787241" y="4305419"/>
            <a:ext cx="6427232" cy="2403396"/>
          </a:xfrm>
          <a:prstGeom prst="roundRect">
            <a:avLst>
              <a:gd name="adj" fmla="val 3735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1008459" y="4526637"/>
            <a:ext cx="641033" cy="641033"/>
          </a:xfrm>
          <a:prstGeom prst="roundRect">
            <a:avLst>
              <a:gd name="adj" fmla="val 14263050"/>
            </a:avLst>
          </a:prstGeom>
          <a:solidFill>
            <a:srgbClr val="A9F00F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84672" y="4702850"/>
            <a:ext cx="288488" cy="288488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008459" y="5369004"/>
            <a:ext cx="3141583" cy="333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Креативні платформи</a:t>
            </a:r>
            <a:endParaRPr lang="en-US" sz="2100" dirty="0"/>
          </a:p>
        </p:txBody>
      </p:sp>
      <p:sp>
        <p:nvSpPr>
          <p:cNvPr id="17" name="Text 12"/>
          <p:cNvSpPr/>
          <p:nvPr/>
        </p:nvSpPr>
        <p:spPr>
          <a:xfrm>
            <a:off x="1008459" y="5823704"/>
            <a:ext cx="5984796" cy="6638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WEPIK, Semrush та інші об'єднують текстовий ШІ з дизайном та візуальним контентом</a:t>
            </a:r>
            <a:endParaRPr lang="en-US" sz="1650" dirty="0"/>
          </a:p>
        </p:txBody>
      </p:sp>
      <p:sp>
        <p:nvSpPr>
          <p:cNvPr id="18" name="Shape 13"/>
          <p:cNvSpPr/>
          <p:nvPr/>
        </p:nvSpPr>
        <p:spPr>
          <a:xfrm>
            <a:off x="7415808" y="4305419"/>
            <a:ext cx="6427351" cy="2403396"/>
          </a:xfrm>
          <a:prstGeom prst="roundRect">
            <a:avLst>
              <a:gd name="adj" fmla="val 3735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sp>
        <p:nvSpPr>
          <p:cNvPr id="19" name="Shape 14"/>
          <p:cNvSpPr/>
          <p:nvPr/>
        </p:nvSpPr>
        <p:spPr>
          <a:xfrm>
            <a:off x="7637026" y="4526637"/>
            <a:ext cx="641033" cy="641033"/>
          </a:xfrm>
          <a:prstGeom prst="roundRect">
            <a:avLst>
              <a:gd name="adj" fmla="val 14263050"/>
            </a:avLst>
          </a:prstGeom>
          <a:solidFill>
            <a:srgbClr val="A9F00F"/>
          </a:solidFill>
          <a:ln/>
        </p:spPr>
      </p:sp>
      <p:pic>
        <p:nvPicPr>
          <p:cNvPr id="20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13238" y="4702850"/>
            <a:ext cx="288488" cy="288488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637026" y="5369004"/>
            <a:ext cx="3209568" cy="333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Спеціалізовані сервіси</a:t>
            </a:r>
            <a:endParaRPr lang="en-US" sz="2100" dirty="0"/>
          </a:p>
        </p:txBody>
      </p:sp>
      <p:sp>
        <p:nvSpPr>
          <p:cNvPr id="22" name="Text 16"/>
          <p:cNvSpPr/>
          <p:nvPr/>
        </p:nvSpPr>
        <p:spPr>
          <a:xfrm>
            <a:off x="7637026" y="5823704"/>
            <a:ext cx="5984915" cy="6638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ToolBaz, NeuralWriter та DeepAI пропонують понад 30 інструментів для різних завдань</a:t>
            </a:r>
            <a:endParaRPr lang="en-US" sz="1650" dirty="0"/>
          </a:p>
        </p:txBody>
      </p:sp>
      <p:sp>
        <p:nvSpPr>
          <p:cNvPr id="23" name="Text 17"/>
          <p:cNvSpPr/>
          <p:nvPr/>
        </p:nvSpPr>
        <p:spPr>
          <a:xfrm>
            <a:off x="787241" y="6935272"/>
            <a:ext cx="13055918" cy="6638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A9F00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Головне правило:</a:t>
            </a:r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Якість відповіді ШІ залежить від чіткості вашого запиту. Експериментуйте з формулюваннями та не бійтеся уточнювати деталі!</a:t>
            </a:r>
            <a:endParaRPr lang="en-US" sz="16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25354"/>
            <a:ext cx="1300400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ChatGPT — першовідкривач індустрії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327434"/>
            <a:ext cx="8284131" cy="462367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38943" y="2178368"/>
            <a:ext cx="4205168" cy="2903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ChatGPT став першовідкривачем індустрії ШІ-інструментів і викликав багато дискусій від часу презентації широкому загалу у 2022 році. Якщо ви шукаєте штучний інтелект для написання тексту безкоштовно, ChatGPT — один із найкращих інструментів для цього.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9638943" y="5285661"/>
            <a:ext cx="4205168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Його безплатна версія не безлімітна і має певні обмеження за кількістю запитів на добу, але цієї кількості буде достатньо для особистого користування.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82466"/>
            <a:ext cx="12799695" cy="637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Як отримати якісні відповіді від ChatGPT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793790" y="1687830"/>
            <a:ext cx="13042821" cy="620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Важлива перевага ChatGPT у легкості користуватися та в тому, що він розуміє користувача чи не з пів слова. Проте якість відповіді залежить від того, наскільки чітко ви сформулюєте завдання: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793790" y="2515076"/>
            <a:ext cx="4225052" cy="2579251"/>
          </a:xfrm>
          <a:prstGeom prst="roundRect">
            <a:avLst>
              <a:gd name="adj" fmla="val 3324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1005483" y="2726769"/>
            <a:ext cx="612338" cy="612338"/>
          </a:xfrm>
          <a:prstGeom prst="roundRect">
            <a:avLst>
              <a:gd name="adj" fmla="val 14931436"/>
            </a:avLst>
          </a:prstGeom>
          <a:solidFill>
            <a:srgbClr val="A9F00F"/>
          </a:solidFill>
          <a:ln/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73837" y="2895124"/>
            <a:ext cx="275511" cy="275511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05483" y="3522821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Короткі відповіді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1005483" y="3951803"/>
            <a:ext cx="3801666" cy="620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Якщо результати занадто довгі, просіть короткі відповіді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5202555" y="2515076"/>
            <a:ext cx="4225171" cy="2579251"/>
          </a:xfrm>
          <a:prstGeom prst="roundRect">
            <a:avLst>
              <a:gd name="adj" fmla="val 3324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5414248" y="2726769"/>
            <a:ext cx="612338" cy="612338"/>
          </a:xfrm>
          <a:prstGeom prst="roundRect">
            <a:avLst>
              <a:gd name="adj" fmla="val 14931436"/>
            </a:avLst>
          </a:prstGeom>
          <a:solidFill>
            <a:srgbClr val="A9F00F"/>
          </a:solidFill>
          <a:ln/>
        </p:spPr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82603" y="2895124"/>
            <a:ext cx="275511" cy="275511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5414248" y="3522821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Рівень експерта</a:t>
            </a:r>
            <a:endParaRPr lang="en-US" sz="2000" dirty="0"/>
          </a:p>
        </p:txBody>
      </p:sp>
      <p:sp>
        <p:nvSpPr>
          <p:cNvPr id="13" name="Text 9"/>
          <p:cNvSpPr/>
          <p:nvPr/>
        </p:nvSpPr>
        <p:spPr>
          <a:xfrm>
            <a:off x="5414248" y="3951803"/>
            <a:ext cx="3801785" cy="9308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Якщо результати занадто прості, попросіть написати їх на рівні експерта</a:t>
            </a:r>
            <a:endParaRPr lang="en-US" sz="1600" dirty="0"/>
          </a:p>
        </p:txBody>
      </p:sp>
      <p:sp>
        <p:nvSpPr>
          <p:cNvPr id="14" name="Shape 10"/>
          <p:cNvSpPr/>
          <p:nvPr/>
        </p:nvSpPr>
        <p:spPr>
          <a:xfrm>
            <a:off x="9611439" y="2515076"/>
            <a:ext cx="4225171" cy="2579251"/>
          </a:xfrm>
          <a:prstGeom prst="roundRect">
            <a:avLst>
              <a:gd name="adj" fmla="val 3324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sp>
        <p:nvSpPr>
          <p:cNvPr id="15" name="Shape 11"/>
          <p:cNvSpPr/>
          <p:nvPr/>
        </p:nvSpPr>
        <p:spPr>
          <a:xfrm>
            <a:off x="9823133" y="2726769"/>
            <a:ext cx="612338" cy="612338"/>
          </a:xfrm>
          <a:prstGeom prst="roundRect">
            <a:avLst>
              <a:gd name="adj" fmla="val 14931436"/>
            </a:avLst>
          </a:prstGeom>
          <a:solidFill>
            <a:srgbClr val="A9F00F"/>
          </a:solidFill>
          <a:ln/>
        </p:spPr>
      </p:sp>
      <p:pic>
        <p:nvPicPr>
          <p:cNvPr id="16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91487" y="2895124"/>
            <a:ext cx="275511" cy="275511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9823133" y="3522821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Потрібний формат</a:t>
            </a:r>
            <a:endParaRPr lang="en-US" sz="2000" dirty="0"/>
          </a:p>
        </p:txBody>
      </p:sp>
      <p:sp>
        <p:nvSpPr>
          <p:cNvPr id="18" name="Text 13"/>
          <p:cNvSpPr/>
          <p:nvPr/>
        </p:nvSpPr>
        <p:spPr>
          <a:xfrm>
            <a:off x="9823133" y="3951803"/>
            <a:ext cx="3801785" cy="9308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Якщо вам не подобається формат, продемонструйте формат, який би ви хотіли бачити</a:t>
            </a:r>
            <a:endParaRPr lang="en-US" sz="1600" dirty="0"/>
          </a:p>
        </p:txBody>
      </p:sp>
      <p:sp>
        <p:nvSpPr>
          <p:cNvPr id="19" name="Shape 14"/>
          <p:cNvSpPr/>
          <p:nvPr/>
        </p:nvSpPr>
        <p:spPr>
          <a:xfrm>
            <a:off x="793790" y="5278041"/>
            <a:ext cx="6429494" cy="2268974"/>
          </a:xfrm>
          <a:prstGeom prst="roundRect">
            <a:avLst>
              <a:gd name="adj" fmla="val 3779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sp>
        <p:nvSpPr>
          <p:cNvPr id="20" name="Shape 15"/>
          <p:cNvSpPr/>
          <p:nvPr/>
        </p:nvSpPr>
        <p:spPr>
          <a:xfrm>
            <a:off x="1005483" y="5489734"/>
            <a:ext cx="612338" cy="612338"/>
          </a:xfrm>
          <a:prstGeom prst="roundRect">
            <a:avLst>
              <a:gd name="adj" fmla="val 14931436"/>
            </a:avLst>
          </a:prstGeom>
          <a:solidFill>
            <a:srgbClr val="A9F00F"/>
          </a:solidFill>
          <a:ln/>
        </p:spPr>
      </p:sp>
      <p:pic>
        <p:nvPicPr>
          <p:cNvPr id="21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73837" y="5658088"/>
            <a:ext cx="275511" cy="275511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1005483" y="6285786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Опорний текст</a:t>
            </a:r>
            <a:endParaRPr lang="en-US" sz="2000" dirty="0"/>
          </a:p>
        </p:txBody>
      </p:sp>
      <p:sp>
        <p:nvSpPr>
          <p:cNvPr id="23" name="Text 17"/>
          <p:cNvSpPr/>
          <p:nvPr/>
        </p:nvSpPr>
        <p:spPr>
          <a:xfrm>
            <a:off x="1005483" y="6714768"/>
            <a:ext cx="6006108" cy="620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Попросіть модель відповідати, використовуючи опорний текст</a:t>
            </a:r>
            <a:endParaRPr lang="en-US" sz="1600" dirty="0"/>
          </a:p>
        </p:txBody>
      </p:sp>
      <p:sp>
        <p:nvSpPr>
          <p:cNvPr id="24" name="Shape 18"/>
          <p:cNvSpPr/>
          <p:nvPr/>
        </p:nvSpPr>
        <p:spPr>
          <a:xfrm>
            <a:off x="7406997" y="5278041"/>
            <a:ext cx="6429613" cy="2268974"/>
          </a:xfrm>
          <a:prstGeom prst="roundRect">
            <a:avLst>
              <a:gd name="adj" fmla="val 3779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sp>
        <p:nvSpPr>
          <p:cNvPr id="25" name="Shape 19"/>
          <p:cNvSpPr/>
          <p:nvPr/>
        </p:nvSpPr>
        <p:spPr>
          <a:xfrm>
            <a:off x="7618690" y="5489734"/>
            <a:ext cx="612338" cy="612338"/>
          </a:xfrm>
          <a:prstGeom prst="roundRect">
            <a:avLst>
              <a:gd name="adj" fmla="val 14931436"/>
            </a:avLst>
          </a:prstGeom>
          <a:solidFill>
            <a:srgbClr val="A9F00F"/>
          </a:solidFill>
          <a:ln/>
        </p:spPr>
      </p:sp>
      <p:pic>
        <p:nvPicPr>
          <p:cNvPr id="26" name="Image 4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87045" y="5658088"/>
            <a:ext cx="275511" cy="275511"/>
          </a:xfrm>
          <a:prstGeom prst="rect">
            <a:avLst/>
          </a:prstGeom>
        </p:spPr>
      </p:pic>
      <p:sp>
        <p:nvSpPr>
          <p:cNvPr id="27" name="Text 20"/>
          <p:cNvSpPr/>
          <p:nvPr/>
        </p:nvSpPr>
        <p:spPr>
          <a:xfrm>
            <a:off x="7618690" y="6285786"/>
            <a:ext cx="2845356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Розділяйте завдання</a:t>
            </a:r>
            <a:endParaRPr lang="en-US" sz="2000" dirty="0"/>
          </a:p>
        </p:txBody>
      </p:sp>
      <p:sp>
        <p:nvSpPr>
          <p:cNvPr id="28" name="Text 21"/>
          <p:cNvSpPr/>
          <p:nvPr/>
        </p:nvSpPr>
        <p:spPr>
          <a:xfrm>
            <a:off x="7618690" y="6714768"/>
            <a:ext cx="6006227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Розділіть складні завдання на простіші етапи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5216" y="824151"/>
            <a:ext cx="6488192" cy="692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50"/>
              </a:lnSpc>
              <a:buNone/>
            </a:pPr>
            <a:r>
              <a:rPr lang="en-US" sz="435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Google Gemini</a:t>
            </a:r>
            <a:endParaRPr lang="en-US" sz="4350" dirty="0"/>
          </a:p>
        </p:txBody>
      </p:sp>
      <p:sp>
        <p:nvSpPr>
          <p:cNvPr id="4" name="Shape 1"/>
          <p:cNvSpPr/>
          <p:nvPr/>
        </p:nvSpPr>
        <p:spPr>
          <a:xfrm>
            <a:off x="1024295" y="1840587"/>
            <a:ext cx="30480" cy="4271129"/>
          </a:xfrm>
          <a:prstGeom prst="roundRect">
            <a:avLst>
              <a:gd name="adj" fmla="val 305211"/>
            </a:avLst>
          </a:prstGeom>
          <a:solidFill>
            <a:srgbClr val="6D9121"/>
          </a:solidFill>
          <a:ln/>
        </p:spPr>
      </p:sp>
      <p:sp>
        <p:nvSpPr>
          <p:cNvPr id="5" name="Shape 2"/>
          <p:cNvSpPr/>
          <p:nvPr/>
        </p:nvSpPr>
        <p:spPr>
          <a:xfrm>
            <a:off x="1242953" y="2074426"/>
            <a:ext cx="664369" cy="30480"/>
          </a:xfrm>
          <a:prstGeom prst="roundRect">
            <a:avLst>
              <a:gd name="adj" fmla="val 305211"/>
            </a:avLst>
          </a:prstGeom>
          <a:solidFill>
            <a:srgbClr val="6D9121"/>
          </a:solidFill>
          <a:ln/>
        </p:spPr>
      </p:sp>
      <p:sp>
        <p:nvSpPr>
          <p:cNvPr id="6" name="Shape 3"/>
          <p:cNvSpPr/>
          <p:nvPr/>
        </p:nvSpPr>
        <p:spPr>
          <a:xfrm>
            <a:off x="775156" y="1840587"/>
            <a:ext cx="498277" cy="498277"/>
          </a:xfrm>
          <a:prstGeom prst="roundRect">
            <a:avLst>
              <a:gd name="adj" fmla="val 18670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858143" y="1882021"/>
            <a:ext cx="332184" cy="415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1</a:t>
            </a:r>
            <a:endParaRPr lang="en-US" sz="2600" dirty="0"/>
          </a:p>
        </p:txBody>
      </p:sp>
      <p:sp>
        <p:nvSpPr>
          <p:cNvPr id="8" name="Text 5"/>
          <p:cNvSpPr/>
          <p:nvPr/>
        </p:nvSpPr>
        <p:spPr>
          <a:xfrm>
            <a:off x="2131814" y="1916668"/>
            <a:ext cx="2768679" cy="3459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6 лютого 2023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2131814" y="2392323"/>
            <a:ext cx="6236970" cy="7003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Оголошення про Google Bard від CEO Google та Alphabet Сундара Пічаї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1242953" y="3759041"/>
            <a:ext cx="664369" cy="30480"/>
          </a:xfrm>
          <a:prstGeom prst="roundRect">
            <a:avLst>
              <a:gd name="adj" fmla="val 305211"/>
            </a:avLst>
          </a:prstGeom>
          <a:solidFill>
            <a:srgbClr val="6D9121"/>
          </a:solidFill>
          <a:ln/>
        </p:spPr>
      </p:sp>
      <p:sp>
        <p:nvSpPr>
          <p:cNvPr id="11" name="Shape 8"/>
          <p:cNvSpPr/>
          <p:nvPr/>
        </p:nvSpPr>
        <p:spPr>
          <a:xfrm>
            <a:off x="775156" y="3525203"/>
            <a:ext cx="498277" cy="498277"/>
          </a:xfrm>
          <a:prstGeom prst="roundRect">
            <a:avLst>
              <a:gd name="adj" fmla="val 18670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858143" y="3566636"/>
            <a:ext cx="332184" cy="415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2</a:t>
            </a:r>
            <a:endParaRPr lang="en-US" sz="2600" dirty="0"/>
          </a:p>
        </p:txBody>
      </p:sp>
      <p:sp>
        <p:nvSpPr>
          <p:cNvPr id="13" name="Text 10"/>
          <p:cNvSpPr/>
          <p:nvPr/>
        </p:nvSpPr>
        <p:spPr>
          <a:xfrm>
            <a:off x="2131814" y="3601283"/>
            <a:ext cx="2913697" cy="3459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21 березня 2023</a:t>
            </a:r>
            <a:endParaRPr lang="en-US" sz="2150" dirty="0"/>
          </a:p>
        </p:txBody>
      </p:sp>
      <p:sp>
        <p:nvSpPr>
          <p:cNvPr id="14" name="Text 11"/>
          <p:cNvSpPr/>
          <p:nvPr/>
        </p:nvSpPr>
        <p:spPr>
          <a:xfrm>
            <a:off x="2131814" y="4076938"/>
            <a:ext cx="6236970" cy="7003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Випуск Google Bard — чатбота на основі великої мовної моделі</a:t>
            </a:r>
            <a:endParaRPr lang="en-US" sz="1700" dirty="0"/>
          </a:p>
        </p:txBody>
      </p:sp>
      <p:sp>
        <p:nvSpPr>
          <p:cNvPr id="15" name="Shape 12"/>
          <p:cNvSpPr/>
          <p:nvPr/>
        </p:nvSpPr>
        <p:spPr>
          <a:xfrm>
            <a:off x="1242953" y="5443657"/>
            <a:ext cx="664369" cy="30480"/>
          </a:xfrm>
          <a:prstGeom prst="roundRect">
            <a:avLst>
              <a:gd name="adj" fmla="val 305211"/>
            </a:avLst>
          </a:prstGeom>
          <a:solidFill>
            <a:srgbClr val="6D9121"/>
          </a:solidFill>
          <a:ln/>
        </p:spPr>
      </p:sp>
      <p:sp>
        <p:nvSpPr>
          <p:cNvPr id="16" name="Shape 13"/>
          <p:cNvSpPr/>
          <p:nvPr/>
        </p:nvSpPr>
        <p:spPr>
          <a:xfrm>
            <a:off x="775156" y="5209818"/>
            <a:ext cx="498277" cy="498277"/>
          </a:xfrm>
          <a:prstGeom prst="roundRect">
            <a:avLst>
              <a:gd name="adj" fmla="val 18670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858143" y="5251252"/>
            <a:ext cx="332184" cy="415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3</a:t>
            </a:r>
            <a:endParaRPr lang="en-US" sz="2600" dirty="0"/>
          </a:p>
        </p:txBody>
      </p:sp>
      <p:sp>
        <p:nvSpPr>
          <p:cNvPr id="18" name="Text 15"/>
          <p:cNvSpPr/>
          <p:nvPr/>
        </p:nvSpPr>
        <p:spPr>
          <a:xfrm>
            <a:off x="2131814" y="5285899"/>
            <a:ext cx="2768679" cy="3459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Близько 2024</a:t>
            </a:r>
            <a:endParaRPr lang="en-US" sz="2150" dirty="0"/>
          </a:p>
        </p:txBody>
      </p:sp>
      <p:sp>
        <p:nvSpPr>
          <p:cNvPr id="19" name="Text 16"/>
          <p:cNvSpPr/>
          <p:nvPr/>
        </p:nvSpPr>
        <p:spPr>
          <a:xfrm>
            <a:off x="2131814" y="5761553"/>
            <a:ext cx="6236970" cy="3501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Перейменування Bard на Gemini через рік роботи</a:t>
            </a:r>
            <a:endParaRPr lang="en-US" sz="1700" dirty="0"/>
          </a:p>
        </p:txBody>
      </p:sp>
      <p:sp>
        <p:nvSpPr>
          <p:cNvPr id="20" name="Text 17"/>
          <p:cNvSpPr/>
          <p:nvPr/>
        </p:nvSpPr>
        <p:spPr>
          <a:xfrm>
            <a:off x="775216" y="6354961"/>
            <a:ext cx="7593568" cy="1050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Із Google Gemini усе так само, як і з ChatGPT: що чіткіший запит, то якісніша відповідь. Головна перевага — кілька варіантів відповідей одночасно. Потрібно лише натиснути на кнопку «Показати чернетки».</a:t>
            </a:r>
            <a:endParaRPr lang="en-US" sz="1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856" y="589240"/>
            <a:ext cx="6985635" cy="669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420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Aria в Opera One</a:t>
            </a:r>
            <a:endParaRPr lang="en-US" sz="4200" dirty="0"/>
          </a:p>
        </p:txBody>
      </p:sp>
      <p:sp>
        <p:nvSpPr>
          <p:cNvPr id="3" name="Text 1"/>
          <p:cNvSpPr/>
          <p:nvPr/>
        </p:nvSpPr>
        <p:spPr>
          <a:xfrm>
            <a:off x="749856" y="3369350"/>
            <a:ext cx="8351996" cy="1000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Aria — це штучний інтелект для написання тексту, інтегрований у десктопний браузер Opera One, доступ до якого можна отримати з бічної панелі. Ви також можете завантажити його з будь-якого іншого браузера.</a:t>
            </a:r>
            <a:endParaRPr lang="en-US" sz="1650" dirty="0"/>
          </a:p>
        </p:txBody>
      </p:sp>
      <p:sp>
        <p:nvSpPr>
          <p:cNvPr id="4" name="Text 2"/>
          <p:cNvSpPr/>
          <p:nvPr/>
        </p:nvSpPr>
        <p:spPr>
          <a:xfrm>
            <a:off x="749856" y="4551640"/>
            <a:ext cx="8351996" cy="1333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Aria дуже схожий на ChatGPT і, власне, чатбот від Opera використовує можливості GPT OpenAI. Ще майже рік тому Aria випереджала ChatGPT у можливості доступу до актуальних даних. Після оновлення чатбот від OpenAI також має таку можливість у безплатній версії.</a:t>
            </a:r>
            <a:endParaRPr lang="en-US" sz="16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32156" y="1789986"/>
            <a:ext cx="4255889" cy="567451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65108"/>
            <a:ext cx="1079587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Copilot — три стилі спілкування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027515"/>
            <a:ext cx="4196358" cy="2774156"/>
          </a:xfrm>
          <a:prstGeom prst="roundRect">
            <a:avLst>
              <a:gd name="adj" fmla="val 3434"/>
            </a:avLst>
          </a:prstGeom>
          <a:solidFill>
            <a:srgbClr val="152025">
              <a:alpha val="95000"/>
            </a:srgbClr>
          </a:solidFill>
          <a:ln w="30480">
            <a:solidFill>
              <a:srgbClr val="6D9121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24270" y="2057995"/>
            <a:ext cx="4135398" cy="680442"/>
          </a:xfrm>
          <a:prstGeom prst="roundRect">
            <a:avLst>
              <a:gd name="adj" fmla="val 8626"/>
            </a:avLst>
          </a:prstGeom>
          <a:solidFill>
            <a:srgbClr val="547808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721888" y="2224207"/>
            <a:ext cx="340162" cy="34016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51084" y="296525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Збалансований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51084" y="3455670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Нейтральні та стислі відповіді з мінімальною додатковою інформацією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2027515"/>
            <a:ext cx="4196358" cy="2774156"/>
          </a:xfrm>
          <a:prstGeom prst="roundRect">
            <a:avLst>
              <a:gd name="adj" fmla="val 3434"/>
            </a:avLst>
          </a:prstGeom>
          <a:solidFill>
            <a:srgbClr val="152025">
              <a:alpha val="95000"/>
            </a:srgbClr>
          </a:solidFill>
          <a:ln w="30480">
            <a:solidFill>
              <a:srgbClr val="6D9121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247442" y="2057995"/>
            <a:ext cx="4135398" cy="680442"/>
          </a:xfrm>
          <a:prstGeom prst="roundRect">
            <a:avLst>
              <a:gd name="adj" fmla="val 8626"/>
            </a:avLst>
          </a:prstGeom>
          <a:solidFill>
            <a:srgbClr val="547808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45060" y="2224207"/>
            <a:ext cx="340162" cy="340162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74256" y="296525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Творчий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74256" y="3455670"/>
            <a:ext cx="368177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Розлогі відповіді з додатковими деталями та фактами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9640133" y="2027515"/>
            <a:ext cx="4196358" cy="2774156"/>
          </a:xfrm>
          <a:prstGeom prst="roundRect">
            <a:avLst>
              <a:gd name="adj" fmla="val 3434"/>
            </a:avLst>
          </a:prstGeom>
          <a:solidFill>
            <a:srgbClr val="152025">
              <a:alpha val="95000"/>
            </a:srgbClr>
          </a:solidFill>
          <a:ln w="30480">
            <a:solidFill>
              <a:srgbClr val="6D9121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670613" y="2057995"/>
            <a:ext cx="4135398" cy="680442"/>
          </a:xfrm>
          <a:prstGeom prst="roundRect">
            <a:avLst>
              <a:gd name="adj" fmla="val 8626"/>
            </a:avLst>
          </a:prstGeom>
          <a:solidFill>
            <a:srgbClr val="547808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68232" y="2224207"/>
            <a:ext cx="340162" cy="340162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97427" y="296525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Точний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97427" y="3455670"/>
            <a:ext cx="368177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Короткі та точні відповіді</a:t>
            </a:r>
            <a:endParaRPr lang="en-US" sz="1750" dirty="0"/>
          </a:p>
        </p:txBody>
      </p:sp>
      <p:sp>
        <p:nvSpPr>
          <p:cNvPr id="18" name="Shape 13"/>
          <p:cNvSpPr/>
          <p:nvPr/>
        </p:nvSpPr>
        <p:spPr>
          <a:xfrm>
            <a:off x="793790" y="5056823"/>
            <a:ext cx="13042821" cy="1326713"/>
          </a:xfrm>
          <a:prstGeom prst="roundRect">
            <a:avLst>
              <a:gd name="adj" fmla="val 7181"/>
            </a:avLst>
          </a:prstGeom>
          <a:solidFill>
            <a:srgbClr val="334805"/>
          </a:solidFill>
          <a:ln/>
        </p:spPr>
      </p:sp>
      <p:pic>
        <p:nvPicPr>
          <p:cNvPr id="19" name="Image 3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0604" y="5393293"/>
            <a:ext cx="283488" cy="226814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1530906" y="5340310"/>
            <a:ext cx="1207889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При запиті у Copilot зазначайте, у якому стилі вам потрібна відповідь. Увійшовши у свій акаунт, отримаєте більше функцій: можливість називати чати, завантажувати світлини та використовувати голосове введення.</a:t>
            </a:r>
            <a:endParaRPr lang="en-US" sz="1750" dirty="0"/>
          </a:p>
        </p:txBody>
      </p:sp>
      <p:sp>
        <p:nvSpPr>
          <p:cNvPr id="21" name="Text 15"/>
          <p:cNvSpPr/>
          <p:nvPr/>
        </p:nvSpPr>
        <p:spPr>
          <a:xfrm>
            <a:off x="793790" y="6638687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Попри те що Copilot безплатний, він має обмежену кількість запитів в одному чаті — лише чотири. Аби продовжити роботу, потрібно натиснути «Нова тема».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1647" y="621983"/>
            <a:ext cx="7597378" cy="671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420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WEPIK та ToolBaz</a:t>
            </a:r>
            <a:endParaRPr lang="en-US" sz="42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1647" y="1700570"/>
            <a:ext cx="3524250" cy="352425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1647" y="5479256"/>
            <a:ext cx="2686050" cy="335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WEPIK</a:t>
            </a:r>
            <a:endParaRPr lang="en-US" sz="2100" dirty="0"/>
          </a:p>
        </p:txBody>
      </p:sp>
      <p:sp>
        <p:nvSpPr>
          <p:cNvPr id="5" name="Text 2"/>
          <p:cNvSpPr/>
          <p:nvPr/>
        </p:nvSpPr>
        <p:spPr>
          <a:xfrm>
            <a:off x="791647" y="5937052"/>
            <a:ext cx="6396276" cy="16740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Безоплатний інструмент із ШІ для написання текстів онлайн. Подібний до Canva — створюйте документи, презентації, пости у Facebook чи Instagram, банери за шаблонами, генеруйте текст та зображення, перекладайте текст за допомогою ШІ.</a:t>
            </a:r>
            <a:endParaRPr lang="en-US" sz="16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359" y="1700570"/>
            <a:ext cx="3524369" cy="352436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42359" y="5479375"/>
            <a:ext cx="2686050" cy="335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ToolBaz</a:t>
            </a:r>
            <a:endParaRPr lang="en-US" sz="2100" dirty="0"/>
          </a:p>
        </p:txBody>
      </p:sp>
      <p:sp>
        <p:nvSpPr>
          <p:cNvPr id="8" name="Text 4"/>
          <p:cNvSpPr/>
          <p:nvPr/>
        </p:nvSpPr>
        <p:spPr>
          <a:xfrm>
            <a:off x="7442359" y="5937171"/>
            <a:ext cx="6396395" cy="16740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Сервіс, який пропонує понад 30 безплатних інструментів із ШІ для роботи з текстом. Розуміє запити українською, проте іноді краще прописати вимогу щодо мови у завданні. Інструменти: написання текстів, генератори контенту, генератор абзаців.</a:t>
            </a:r>
            <a:endParaRPr lang="en-US" sz="16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18228"/>
            <a:ext cx="840557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Semrush та DeepAI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93790" y="3180636"/>
            <a:ext cx="566976" cy="56697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644253" y="318063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Semrush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644253" y="3671054"/>
            <a:ext cx="5529143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Маркетингова платформа для комплексного просування сайту, яка надає безкоштовний доступ до генератора тексту із ШІ для створення статей, дописів у блогах, постів у соцмережах, електронних листів, оголошень тощо.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56884" y="3180636"/>
            <a:ext cx="566976" cy="5669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307348" y="318063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DeepAI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8307348" y="3671054"/>
            <a:ext cx="5529263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Платформа з різними генеративними моделями для створення тексту, зображень та інших типів контенту. Може генерувати довгий текст, після чого ви можете підсумовувати, копіювати та видаляти згенерований текст. Корисна функція пошуку в інтернеті працює лише з текстами англійською.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3186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NeuralWriter та Jarvis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2616398"/>
            <a:ext cx="291084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NeuralWriter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6280190" y="3197542"/>
            <a:ext cx="35015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Безплатний сервіс, який надає доступ до низки інструментів для роботи з текстами на основі ШІ.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80190" y="4853226"/>
            <a:ext cx="3501509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Функції: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перефразування тексту, генератор промптів, переклад, резюмування, лічильник слів, генератор заголовків, AI-детектор, генератор зображень, покращення якості фото.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10342721" y="26163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Jarvis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10342721" y="3197542"/>
            <a:ext cx="35015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Сервіс на основі ШІ для написання текстів та генерації контенту.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10342721" y="4490323"/>
            <a:ext cx="350150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Можна безплатно встановити на свій пристрій. Також має платну версію із розширеними можливостями для користувачів.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2026-03-03T18:56:02Z</dcterms:created>
  <dcterms:modified xsi:type="dcterms:W3CDTF">2026-03-03T18:56:02Z</dcterms:modified>
</cp:coreProperties>
</file>