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26"/>
  </p:notesMasterIdLst>
  <p:sldIdLst>
    <p:sldId id="351" r:id="rId2"/>
    <p:sldId id="352" r:id="rId3"/>
    <p:sldId id="353" r:id="rId4"/>
    <p:sldId id="354" r:id="rId5"/>
    <p:sldId id="355" r:id="rId6"/>
    <p:sldId id="357" r:id="rId7"/>
    <p:sldId id="358" r:id="rId8"/>
    <p:sldId id="359" r:id="rId9"/>
    <p:sldId id="268" r:id="rId10"/>
    <p:sldId id="360" r:id="rId11"/>
    <p:sldId id="361" r:id="rId12"/>
    <p:sldId id="362" r:id="rId13"/>
    <p:sldId id="363" r:id="rId14"/>
    <p:sldId id="365" r:id="rId15"/>
    <p:sldId id="364" r:id="rId16"/>
    <p:sldId id="366" r:id="rId17"/>
    <p:sldId id="367" r:id="rId18"/>
    <p:sldId id="368" r:id="rId19"/>
    <p:sldId id="369" r:id="rId20"/>
    <p:sldId id="370" r:id="rId21"/>
    <p:sldId id="371" r:id="rId22"/>
    <p:sldId id="372" r:id="rId23"/>
    <p:sldId id="373" r:id="rId24"/>
    <p:sldId id="374"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000"/>
    <a:srgbClr val="FFCC00"/>
    <a:srgbClr val="33CC33"/>
    <a:srgbClr val="663300"/>
    <a:srgbClr val="30C800"/>
    <a:srgbClr val="ABE17F"/>
    <a:srgbClr val="A8A400"/>
    <a:srgbClr val="CCCC00"/>
    <a:srgbClr val="FF962D"/>
    <a:srgbClr val="FFBC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B8111E-2D14-4E12-A451-C21B4D17916D}" v="2" dt="2026-02-25T21:58:5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2" autoAdjust="0"/>
    <p:restoredTop sz="94660"/>
  </p:normalViewPr>
  <p:slideViewPr>
    <p:cSldViewPr>
      <p:cViewPr varScale="1">
        <p:scale>
          <a:sx n="70" d="100"/>
          <a:sy n="70" d="100"/>
        </p:scale>
        <p:origin x="1814" y="2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Ія Пелех" userId="235b8121fc54d418" providerId="LiveId" clId="{778ACC3E-DA86-4D30-B082-D4A3E38D1AE8}"/>
    <pc:docChg chg="custSel delSld modSld">
      <pc:chgData name="Ія Пелех" userId="235b8121fc54d418" providerId="LiveId" clId="{778ACC3E-DA86-4D30-B082-D4A3E38D1AE8}" dt="2026-02-25T21:58:43.152" v="4"/>
      <pc:docMkLst>
        <pc:docMk/>
      </pc:docMkLst>
      <pc:sldChg chg="delSp del mod">
        <pc:chgData name="Ія Пелех" userId="235b8121fc54d418" providerId="LiveId" clId="{778ACC3E-DA86-4D30-B082-D4A3E38D1AE8}" dt="2026-02-25T21:58:03.405" v="2" actId="47"/>
        <pc:sldMkLst>
          <pc:docMk/>
          <pc:sldMk cId="0" sldId="256"/>
        </pc:sldMkLst>
        <pc:picChg chg="del">
          <ac:chgData name="Ія Пелех" userId="235b8121fc54d418" providerId="LiveId" clId="{778ACC3E-DA86-4D30-B082-D4A3E38D1AE8}" dt="2026-02-25T21:57:59.102" v="0" actId="478"/>
          <ac:picMkLst>
            <pc:docMk/>
            <pc:sldMk cId="0" sldId="256"/>
            <ac:picMk id="4" creationId="{00000000-0000-0000-0000-000000000000}"/>
          </ac:picMkLst>
        </pc:picChg>
      </pc:sldChg>
      <pc:sldChg chg="del">
        <pc:chgData name="Ія Пелех" userId="235b8121fc54d418" providerId="LiveId" clId="{778ACC3E-DA86-4D30-B082-D4A3E38D1AE8}" dt="2026-02-25T21:58:01.626" v="1" actId="47"/>
        <pc:sldMkLst>
          <pc:docMk/>
          <pc:sldMk cId="0" sldId="257"/>
        </pc:sldMkLst>
      </pc:sldChg>
      <pc:sldChg chg="del">
        <pc:chgData name="Ія Пелех" userId="235b8121fc54d418" providerId="LiveId" clId="{778ACC3E-DA86-4D30-B082-D4A3E38D1AE8}" dt="2026-02-25T21:58:06.061" v="3" actId="47"/>
        <pc:sldMkLst>
          <pc:docMk/>
          <pc:sldMk cId="0" sldId="258"/>
        </pc:sldMkLst>
      </pc:sldChg>
      <pc:sldChg chg="modSp">
        <pc:chgData name="Ія Пелех" userId="235b8121fc54d418" providerId="LiveId" clId="{778ACC3E-DA86-4D30-B082-D4A3E38D1AE8}" dt="2026-02-25T21:58:43.152" v="4"/>
        <pc:sldMkLst>
          <pc:docMk/>
          <pc:sldMk cId="4281804290" sldId="354"/>
        </pc:sldMkLst>
        <pc:spChg chg="mod">
          <ac:chgData name="Ія Пелех" userId="235b8121fc54d418" providerId="LiveId" clId="{778ACC3E-DA86-4D30-B082-D4A3E38D1AE8}" dt="2026-02-25T21:58:43.152" v="4"/>
          <ac:spMkLst>
            <pc:docMk/>
            <pc:sldMk cId="4281804290" sldId="354"/>
            <ac:spMk id="2" creationId="{00000000-0000-0000-0000-000000000000}"/>
          </ac:spMkLst>
        </pc:spChg>
        <pc:spChg chg="mod">
          <ac:chgData name="Ія Пелех" userId="235b8121fc54d418" providerId="LiveId" clId="{778ACC3E-DA86-4D30-B082-D4A3E38D1AE8}" dt="2026-02-25T21:58:43.152" v="4"/>
          <ac:spMkLst>
            <pc:docMk/>
            <pc:sldMk cId="4281804290" sldId="354"/>
            <ac:spMk id="3" creationId="{00000000-0000-0000-0000-000000000000}"/>
          </ac:spMkLst>
        </pc:spChg>
      </pc:sldChg>
      <pc:sldChg chg="modSp">
        <pc:chgData name="Ія Пелех" userId="235b8121fc54d418" providerId="LiveId" clId="{778ACC3E-DA86-4D30-B082-D4A3E38D1AE8}" dt="2026-02-25T21:58:43.152" v="4"/>
        <pc:sldMkLst>
          <pc:docMk/>
          <pc:sldMk cId="294892577" sldId="355"/>
        </pc:sldMkLst>
        <pc:spChg chg="mod">
          <ac:chgData name="Ія Пелех" userId="235b8121fc54d418" providerId="LiveId" clId="{778ACC3E-DA86-4D30-B082-D4A3E38D1AE8}" dt="2026-02-25T21:58:43.152" v="4"/>
          <ac:spMkLst>
            <pc:docMk/>
            <pc:sldMk cId="294892577" sldId="355"/>
            <ac:spMk id="2" creationId="{00000000-0000-0000-0000-000000000000}"/>
          </ac:spMkLst>
        </pc:spChg>
        <pc:spChg chg="mod">
          <ac:chgData name="Ія Пелех" userId="235b8121fc54d418" providerId="LiveId" clId="{778ACC3E-DA86-4D30-B082-D4A3E38D1AE8}" dt="2026-02-25T21:58:43.152" v="4"/>
          <ac:spMkLst>
            <pc:docMk/>
            <pc:sldMk cId="294892577" sldId="355"/>
            <ac:spMk id="3" creationId="{00000000-0000-0000-0000-000000000000}"/>
          </ac:spMkLst>
        </pc:spChg>
      </pc:sldChg>
      <pc:sldChg chg="modSp">
        <pc:chgData name="Ія Пелех" userId="235b8121fc54d418" providerId="LiveId" clId="{778ACC3E-DA86-4D30-B082-D4A3E38D1AE8}" dt="2026-02-25T21:58:43.152" v="4"/>
        <pc:sldMkLst>
          <pc:docMk/>
          <pc:sldMk cId="1039121151" sldId="357"/>
        </pc:sldMkLst>
        <pc:spChg chg="mod">
          <ac:chgData name="Ія Пелех" userId="235b8121fc54d418" providerId="LiveId" clId="{778ACC3E-DA86-4D30-B082-D4A3E38D1AE8}" dt="2026-02-25T21:58:43.152" v="4"/>
          <ac:spMkLst>
            <pc:docMk/>
            <pc:sldMk cId="1039121151" sldId="357"/>
            <ac:spMk id="2" creationId="{00000000-0000-0000-0000-000000000000}"/>
          </ac:spMkLst>
        </pc:spChg>
      </pc:sldChg>
      <pc:sldChg chg="modSp">
        <pc:chgData name="Ія Пелех" userId="235b8121fc54d418" providerId="LiveId" clId="{778ACC3E-DA86-4D30-B082-D4A3E38D1AE8}" dt="2026-02-25T21:58:43.152" v="4"/>
        <pc:sldMkLst>
          <pc:docMk/>
          <pc:sldMk cId="2220588942" sldId="367"/>
        </pc:sldMkLst>
        <pc:spChg chg="mod">
          <ac:chgData name="Ія Пелех" userId="235b8121fc54d418" providerId="LiveId" clId="{778ACC3E-DA86-4D30-B082-D4A3E38D1AE8}" dt="2026-02-25T21:58:43.152" v="4"/>
          <ac:spMkLst>
            <pc:docMk/>
            <pc:sldMk cId="2220588942" sldId="367"/>
            <ac:spMk id="2" creationId="{00000000-0000-0000-0000-000000000000}"/>
          </ac:spMkLst>
        </pc:spChg>
      </pc:sldChg>
      <pc:sldChg chg="modSp">
        <pc:chgData name="Ія Пелех" userId="235b8121fc54d418" providerId="LiveId" clId="{778ACC3E-DA86-4D30-B082-D4A3E38D1AE8}" dt="2026-02-25T21:58:43.152" v="4"/>
        <pc:sldMkLst>
          <pc:docMk/>
          <pc:sldMk cId="2613406592" sldId="369"/>
        </pc:sldMkLst>
        <pc:spChg chg="mod">
          <ac:chgData name="Ія Пелех" userId="235b8121fc54d418" providerId="LiveId" clId="{778ACC3E-DA86-4D30-B082-D4A3E38D1AE8}" dt="2026-02-25T21:58:43.152" v="4"/>
          <ac:spMkLst>
            <pc:docMk/>
            <pc:sldMk cId="2613406592" sldId="369"/>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BF0889-1BE8-4718-891B-C84840DC8D26}" type="datetimeFigureOut">
              <a:rPr lang="ru-RU" smtClean="0"/>
              <a:t>25.02.2026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7D4590-CDC5-43A0-BA15-7B1F0866CA99}" type="slidenum">
              <a:rPr lang="ru-RU" smtClean="0"/>
              <a:t>‹№›</a:t>
            </a:fld>
            <a:endParaRPr lang="ru-RU"/>
          </a:p>
        </p:txBody>
      </p:sp>
    </p:spTree>
    <p:extLst>
      <p:ext uri="{BB962C8B-B14F-4D97-AF65-F5344CB8AC3E}">
        <p14:creationId xmlns:p14="http://schemas.microsoft.com/office/powerpoint/2010/main" val="1674558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7</a:t>
            </a:fld>
            <a:endParaRPr lang="ru-RU"/>
          </a:p>
        </p:txBody>
      </p:sp>
    </p:spTree>
    <p:extLst>
      <p:ext uri="{BB962C8B-B14F-4D97-AF65-F5344CB8AC3E}">
        <p14:creationId xmlns:p14="http://schemas.microsoft.com/office/powerpoint/2010/main" val="192538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9</a:t>
            </a:fld>
            <a:endParaRPr lang="ru-RU"/>
          </a:p>
        </p:txBody>
      </p:sp>
    </p:spTree>
    <p:extLst>
      <p:ext uri="{BB962C8B-B14F-4D97-AF65-F5344CB8AC3E}">
        <p14:creationId xmlns:p14="http://schemas.microsoft.com/office/powerpoint/2010/main" val="888966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17</a:t>
            </a:fld>
            <a:endParaRPr lang="ru-RU"/>
          </a:p>
        </p:txBody>
      </p:sp>
    </p:spTree>
    <p:extLst>
      <p:ext uri="{BB962C8B-B14F-4D97-AF65-F5344CB8AC3E}">
        <p14:creationId xmlns:p14="http://schemas.microsoft.com/office/powerpoint/2010/main" val="4095665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17D4590-CDC5-43A0-BA15-7B1F0866CA99}" type="slidenum">
              <a:rPr lang="ru-RU" smtClean="0"/>
              <a:t>19</a:t>
            </a:fld>
            <a:endParaRPr lang="ru-RU"/>
          </a:p>
        </p:txBody>
      </p:sp>
    </p:spTree>
    <p:extLst>
      <p:ext uri="{BB962C8B-B14F-4D97-AF65-F5344CB8AC3E}">
        <p14:creationId xmlns:p14="http://schemas.microsoft.com/office/powerpoint/2010/main" val="3758295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25C68B6-61C2-468F-89AB-4B9F7531AA68}" type="slidenum">
              <a:rPr lang="ru-RU" smtClean="0"/>
              <a:pPr/>
              <a:t>‹№›</a:t>
            </a:fld>
            <a:endParaRPr lang="ru-RU"/>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5B106E36-FD25-4E2D-B0AA-010F637433A0}" type="datetimeFigureOut">
              <a:rPr lang="ru-RU" smtClean="0"/>
              <a:pPr/>
              <a:t>25.02.2026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25C68B6-61C2-468F-89AB-4B9F7531AA68}"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a:t>Образец заголовка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B106E36-FD25-4E2D-B0AA-010F637433A0}" type="datetimeFigureOut">
              <a:rPr lang="ru-RU" smtClean="0"/>
              <a:pPr/>
              <a:t>25.02.2026</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11529"/>
          <p:cNvSpPr>
            <a:spLocks/>
          </p:cNvSpPr>
          <p:nvPr/>
        </p:nvSpPr>
        <p:spPr bwMode="auto">
          <a:xfrm>
            <a:off x="251520" y="2004293"/>
            <a:ext cx="3579465" cy="1712739"/>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Геополітичні інтереси сусідніх держав: Туреччини, Росії та Швеції, полягали в тому, щоб економічно і політично ослабити Річ Посполиту. </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29" name="Скругленный прямоугольник 717"/>
          <p:cNvSpPr>
            <a:spLocks/>
          </p:cNvSpPr>
          <p:nvPr/>
        </p:nvSpPr>
        <p:spPr bwMode="auto">
          <a:xfrm>
            <a:off x="5220072" y="2004293"/>
            <a:ext cx="3672408" cy="1712739"/>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rgbClr val="000000"/>
                </a:solidFill>
                <a:effectLst/>
                <a:latin typeface="Arial" pitchFamily="34" charset="0"/>
                <a:ea typeface="Times New Roman" pitchFamily="18" charset="0"/>
                <a:cs typeface="Arial" pitchFamily="34" charset="0"/>
              </a:rPr>
              <a:t>Політична криза у Речі Посполитій наприкінці Х</a:t>
            </a:r>
            <a:r>
              <a:rPr kumimoji="0" lang="en-US" altLang="ru-RU" b="0" i="0" u="none" strike="noStrike" cap="none" normalizeH="0" baseline="0" dirty="0">
                <a:ln>
                  <a:noFill/>
                </a:ln>
                <a:solidFill>
                  <a:srgbClr val="000000"/>
                </a:solidFill>
                <a:effectLst/>
                <a:latin typeface="Arial" pitchFamily="34" charset="0"/>
                <a:ea typeface="Times New Roman" pitchFamily="18" charset="0"/>
                <a:cs typeface="Arial" pitchFamily="34" charset="0"/>
              </a:rPr>
              <a:t>V</a:t>
            </a:r>
            <a:r>
              <a:rPr kumimoji="0" lang="uk-UA" altLang="ru-RU" b="0" i="0" u="none" strike="noStrike" cap="none" normalizeH="0" baseline="0" dirty="0">
                <a:ln>
                  <a:noFill/>
                </a:ln>
                <a:solidFill>
                  <a:srgbClr val="000000"/>
                </a:solidFill>
                <a:effectLst/>
                <a:latin typeface="Arial" pitchFamily="34" charset="0"/>
                <a:ea typeface="Times New Roman" pitchFamily="18" charset="0"/>
                <a:cs typeface="Arial" pitchFamily="34" charset="0"/>
              </a:rPr>
              <a:t>П ст. Необмежені права шляхти підірвали політичну цілісність держави. Ослаблення королівська влади. </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30" name="Скругленный прямоугольник 720"/>
          <p:cNvSpPr>
            <a:spLocks/>
          </p:cNvSpPr>
          <p:nvPr/>
        </p:nvSpPr>
        <p:spPr bwMode="auto">
          <a:xfrm>
            <a:off x="251520" y="5157192"/>
            <a:ext cx="3579465" cy="1512168"/>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Станове оформлення козацтва, яке у 20-30-ті рр. XVII ст. перебирає на себе роль української еліти.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35" name="Скругленный прямоугольник 752"/>
          <p:cNvSpPr>
            <a:spLocks/>
          </p:cNvSpPr>
          <p:nvPr/>
        </p:nvSpPr>
        <p:spPr bwMode="auto">
          <a:xfrm>
            <a:off x="5220072" y="5177513"/>
            <a:ext cx="3672407" cy="1491847"/>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Зростання експлуатації українського селянства внаслідок стрімкого поширення фільваркової системи господарства</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36" name="Скругленный прямоугольник 2"/>
          <p:cNvSpPr>
            <a:spLocks/>
          </p:cNvSpPr>
          <p:nvPr/>
        </p:nvSpPr>
        <p:spPr bwMode="auto">
          <a:xfrm>
            <a:off x="2332607" y="1124744"/>
            <a:ext cx="4622800" cy="463104"/>
          </a:xfrm>
          <a:prstGeom prst="roundRect">
            <a:avLst>
              <a:gd name="adj" fmla="val 0"/>
            </a:avLst>
          </a:prstGeom>
          <a:solidFill>
            <a:schemeClr val="accent2">
              <a:lumMod val="40000"/>
              <a:lumOff val="60000"/>
            </a:schemeClr>
          </a:solidFill>
          <a:ln w="25400">
            <a:solidFill>
              <a:schemeClr val="accent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Передумови геополітичного характеру</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37" name="Скругленный прямоугольник 19"/>
          <p:cNvSpPr>
            <a:spLocks/>
          </p:cNvSpPr>
          <p:nvPr/>
        </p:nvSpPr>
        <p:spPr bwMode="auto">
          <a:xfrm>
            <a:off x="1488232" y="4043816"/>
            <a:ext cx="6192688" cy="535112"/>
          </a:xfrm>
          <a:prstGeom prst="roundRect">
            <a:avLst>
              <a:gd name="adj" fmla="val 0"/>
            </a:avLst>
          </a:prstGeom>
          <a:solidFill>
            <a:srgbClr val="9999FF"/>
          </a:solidFill>
          <a:ln w="25400">
            <a:solidFill>
              <a:srgbClr val="7030A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Передумови соціально-економічного характеру</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40" name="Скругленный прямоугольник 12473"/>
          <p:cNvSpPr>
            <a:spLocks/>
          </p:cNvSpPr>
          <p:nvPr/>
        </p:nvSpPr>
        <p:spPr bwMode="auto">
          <a:xfrm>
            <a:off x="251520" y="188640"/>
            <a:ext cx="8784975" cy="725760"/>
          </a:xfrm>
          <a:prstGeom prst="roundRect">
            <a:avLst>
              <a:gd name="adj" fmla="val 0"/>
            </a:avLst>
          </a:prstGeom>
          <a:solidFill>
            <a:schemeClr val="accent6">
              <a:lumMod val="40000"/>
              <a:lumOff val="6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cap="none" normalizeH="0" baseline="0" dirty="0">
                <a:ln>
                  <a:noFill/>
                </a:ln>
                <a:solidFill>
                  <a:schemeClr val="tx1"/>
                </a:solidFill>
                <a:effectLst/>
                <a:latin typeface="Arial" pitchFamily="34" charset="0"/>
                <a:ea typeface="Times New Roman" pitchFamily="18" charset="0"/>
                <a:cs typeface="Arial" pitchFamily="34" charset="0"/>
              </a:rPr>
              <a:t>Передумови національно-визвольної війни українського народу</a:t>
            </a:r>
            <a:endParaRPr kumimoji="0" lang="uk-UA" altLang="ru-RU" sz="2000" b="0" i="0" u="none" strike="noStrike" cap="none" normalizeH="0" baseline="0" dirty="0">
              <a:ln>
                <a:noFill/>
              </a:ln>
              <a:solidFill>
                <a:schemeClr val="tx1"/>
              </a:solidFill>
              <a:effectLst/>
              <a:latin typeface="Arial" pitchFamily="34" charset="0"/>
              <a:cs typeface="Arial" pitchFamily="34" charset="0"/>
            </a:endParaRPr>
          </a:p>
        </p:txBody>
      </p:sp>
      <p:sp>
        <p:nvSpPr>
          <p:cNvPr id="42" name="Rectangle 61"/>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cxnSp>
        <p:nvCxnSpPr>
          <p:cNvPr id="3" name="Прямая со стрелкой 2"/>
          <p:cNvCxnSpPr>
            <a:stCxn id="36" idx="2"/>
            <a:endCxn id="28" idx="0"/>
          </p:cNvCxnSpPr>
          <p:nvPr/>
        </p:nvCxnSpPr>
        <p:spPr>
          <a:xfrm flipH="1">
            <a:off x="2041253" y="1587848"/>
            <a:ext cx="2602754" cy="41644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a:stCxn id="36" idx="2"/>
            <a:endCxn id="29" idx="0"/>
          </p:cNvCxnSpPr>
          <p:nvPr/>
        </p:nvCxnSpPr>
        <p:spPr>
          <a:xfrm>
            <a:off x="4644007" y="1587848"/>
            <a:ext cx="2412269" cy="416445"/>
          </a:xfrm>
          <a:prstGeom prst="straightConnector1">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a:stCxn id="37" idx="2"/>
            <a:endCxn id="30" idx="0"/>
          </p:cNvCxnSpPr>
          <p:nvPr/>
        </p:nvCxnSpPr>
        <p:spPr>
          <a:xfrm flipH="1">
            <a:off x="2041253" y="4578928"/>
            <a:ext cx="2543323" cy="578264"/>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a:stCxn id="37" idx="2"/>
            <a:endCxn id="35" idx="0"/>
          </p:cNvCxnSpPr>
          <p:nvPr/>
        </p:nvCxnSpPr>
        <p:spPr>
          <a:xfrm>
            <a:off x="4584576" y="4578928"/>
            <a:ext cx="2471700" cy="598585"/>
          </a:xfrm>
          <a:prstGeom prst="straightConnector1">
            <a:avLst/>
          </a:prstGeom>
          <a:ln w="25400">
            <a:solidFill>
              <a:srgbClr val="7030A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646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0678" y="0"/>
            <a:ext cx="6938813" cy="482918"/>
          </a:xfrm>
        </p:spPr>
        <p:txBody>
          <a:bodyPr/>
          <a:lstStyle/>
          <a:p>
            <a:pPr marL="0" indent="0" algn="ctr">
              <a:buNone/>
            </a:pPr>
            <a:r>
              <a:rPr lang="uk-UA" sz="3000" dirty="0">
                <a:solidFill>
                  <a:srgbClr val="5400A8"/>
                </a:solidFill>
              </a:rPr>
              <a:t>Державний лад Гетьманщини</a:t>
            </a:r>
            <a:endParaRPr lang="ru-RU" sz="3000" dirty="0">
              <a:solidFill>
                <a:srgbClr val="5400A8"/>
              </a:solidFill>
            </a:endParaRPr>
          </a:p>
        </p:txBody>
      </p:sp>
      <p:sp>
        <p:nvSpPr>
          <p:cNvPr id="3" name="Объект 2"/>
          <p:cNvSpPr>
            <a:spLocks noGrp="1"/>
          </p:cNvSpPr>
          <p:nvPr>
            <p:ph sz="quarter" idx="13"/>
          </p:nvPr>
        </p:nvSpPr>
        <p:spPr>
          <a:xfrm flipH="1">
            <a:off x="0" y="6453336"/>
            <a:ext cx="107504" cy="404664"/>
          </a:xfrm>
        </p:spPr>
        <p:txBody>
          <a:bodyPr>
            <a:normAutofit lnSpcReduction="10000"/>
          </a:bodyPr>
          <a:lstStyle/>
          <a:p>
            <a:pPr marL="45720" indent="0">
              <a:buNone/>
            </a:pPr>
            <a:r>
              <a:rPr lang="uk-UA" dirty="0"/>
              <a:t> </a:t>
            </a:r>
            <a:endParaRPr lang="ru-RU" dirty="0"/>
          </a:p>
        </p:txBody>
      </p:sp>
      <p:sp>
        <p:nvSpPr>
          <p:cNvPr id="4" name="Скругленный прямоугольник 11858"/>
          <p:cNvSpPr>
            <a:spLocks/>
          </p:cNvSpPr>
          <p:nvPr/>
        </p:nvSpPr>
        <p:spPr bwMode="auto">
          <a:xfrm>
            <a:off x="2116904" y="651668"/>
            <a:ext cx="4903368" cy="392113"/>
          </a:xfrm>
          <a:prstGeom prst="roundRect">
            <a:avLst>
              <a:gd name="adj" fmla="val 27278"/>
            </a:avLst>
          </a:prstGeom>
          <a:solidFill>
            <a:schemeClr val="accent4">
              <a:lumMod val="60000"/>
              <a:lumOff val="40000"/>
            </a:schemeClr>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Риси, властиві демократичній республіці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5" name="Скругленный прямоугольник 11859"/>
          <p:cNvSpPr>
            <a:spLocks/>
          </p:cNvSpPr>
          <p:nvPr/>
        </p:nvSpPr>
        <p:spPr bwMode="auto">
          <a:xfrm>
            <a:off x="263526" y="1188443"/>
            <a:ext cx="8692246" cy="360000"/>
          </a:xfrm>
          <a:prstGeom prst="roundRect">
            <a:avLst>
              <a:gd name="adj" fmla="val 0"/>
            </a:avLst>
          </a:prstGeom>
          <a:solidFill>
            <a:schemeClr val="bg2">
              <a:lumMod val="90000"/>
            </a:schemeClr>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Функціонування Військової Генеральної Ради, у якій право голосу мало все військо</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6" name="Скругленный прямоугольник 11860"/>
          <p:cNvSpPr>
            <a:spLocks/>
          </p:cNvSpPr>
          <p:nvPr/>
        </p:nvSpPr>
        <p:spPr bwMode="auto">
          <a:xfrm>
            <a:off x="263524" y="1553250"/>
            <a:ext cx="8703667" cy="360000"/>
          </a:xfrm>
          <a:prstGeom prst="roundRect">
            <a:avLst>
              <a:gd name="adj" fmla="val 0"/>
            </a:avLst>
          </a:prstGeom>
          <a:solidFill>
            <a:srgbClr val="85FFFF"/>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Виборність усіх посадових осіб</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7" name="Скругленный прямоугольник 11861"/>
          <p:cNvSpPr>
            <a:spLocks/>
          </p:cNvSpPr>
          <p:nvPr/>
        </p:nvSpPr>
        <p:spPr bwMode="auto">
          <a:xfrm>
            <a:off x="246856" y="1937362"/>
            <a:ext cx="8735888" cy="504000"/>
          </a:xfrm>
          <a:prstGeom prst="roundRect">
            <a:avLst>
              <a:gd name="adj" fmla="val 0"/>
            </a:avLst>
          </a:prstGeom>
          <a:solidFill>
            <a:srgbClr val="85E8FF"/>
          </a:solidFill>
          <a:ln w="25400">
            <a:solidFill>
              <a:schemeClr val="accent4">
                <a:lumMod val="60000"/>
                <a:lumOff val="4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Відсутність жорстких міжстанових розмежувань, що дало можливість покозачення міщан і селян і переходу їх у козацький стан</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8" name="Скругленный прямоугольник 11862"/>
          <p:cNvSpPr>
            <a:spLocks/>
          </p:cNvSpPr>
          <p:nvPr/>
        </p:nvSpPr>
        <p:spPr bwMode="auto">
          <a:xfrm>
            <a:off x="2116905" y="2709863"/>
            <a:ext cx="4903368" cy="392112"/>
          </a:xfrm>
          <a:prstGeom prst="roundRect">
            <a:avLst>
              <a:gd name="adj" fmla="val 27278"/>
            </a:avLst>
          </a:prstGeom>
          <a:solidFill>
            <a:schemeClr val="accent2">
              <a:lumMod val="60000"/>
              <a:lumOff val="40000"/>
            </a:schemeClr>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Риси, властиві монархії</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9" name="Скругленный прямоугольник 11863"/>
          <p:cNvSpPr>
            <a:spLocks/>
          </p:cNvSpPr>
          <p:nvPr/>
        </p:nvSpPr>
        <p:spPr bwMode="auto">
          <a:xfrm>
            <a:off x="228601" y="3101975"/>
            <a:ext cx="8735888" cy="360000"/>
          </a:xfrm>
          <a:prstGeom prst="roundRect">
            <a:avLst>
              <a:gd name="adj" fmla="val 0"/>
            </a:avLst>
          </a:prstGeom>
          <a:solidFill>
            <a:srgbClr val="FF99CC"/>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Поступове обмеження Генеральної Ради і заміна її Старшинською</a:t>
            </a:r>
            <a:r>
              <a:rPr kumimoji="0" lang="uk-UA" altLang="ru-RU" sz="1200" b="0" i="0" u="none" strike="noStrike" cap="none" normalizeH="0" baseline="0" dirty="0">
                <a:ln>
                  <a:noFill/>
                </a:ln>
                <a:solidFill>
                  <a:srgbClr val="000000"/>
                </a:solidFill>
                <a:effectLst/>
                <a:latin typeface="Arial" pitchFamily="34" charset="0"/>
                <a:ea typeface="Times New Roman" pitchFamily="18" charset="0"/>
                <a:cs typeface="Arial" pitchFamily="34" charset="0"/>
              </a:rPr>
              <a:t>.</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0" name="Скругленный прямоугольник 11864"/>
          <p:cNvSpPr>
            <a:spLocks/>
          </p:cNvSpPr>
          <p:nvPr/>
        </p:nvSpPr>
        <p:spPr bwMode="auto">
          <a:xfrm>
            <a:off x="228601" y="3461975"/>
            <a:ext cx="8737475" cy="828000"/>
          </a:xfrm>
          <a:prstGeom prst="roundRect">
            <a:avLst>
              <a:gd name="adj" fmla="val 0"/>
            </a:avLst>
          </a:prstGeom>
          <a:solidFill>
            <a:srgbClr val="FFCCFF"/>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Зосередження всієї влади в руках гетьмана. Гетьман прагнув до якнайбільшої централізації управління, зосередження у своїх руках основних механізмів адміністративної, судової та військової влади й самовладного правління без участі Ради, чи то генеральної, чи старшинської.</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1" name="Скругленный прямоугольник 11865"/>
          <p:cNvSpPr>
            <a:spLocks/>
          </p:cNvSpPr>
          <p:nvPr/>
        </p:nvSpPr>
        <p:spPr bwMode="auto">
          <a:xfrm>
            <a:off x="219883" y="4294418"/>
            <a:ext cx="8735888" cy="504000"/>
          </a:xfrm>
          <a:prstGeom prst="roundRect">
            <a:avLst>
              <a:gd name="adj" fmla="val 0"/>
            </a:avLst>
          </a:prstGeom>
          <a:solidFill>
            <a:srgbClr val="FF9B9B"/>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Спроба гетьманів установити спадковість у своєму роді. За весь час Гетьманщини відомо п</a:t>
            </a:r>
            <a:r>
              <a:rPr kumimoji="0" lang="ru-RU"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’ять </a:t>
            </a: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 таких спроб, причому дві з них припадають на 18 ст.</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2" name="Скругленный прямоугольник 11866"/>
          <p:cNvSpPr>
            <a:spLocks/>
          </p:cNvSpPr>
          <p:nvPr/>
        </p:nvSpPr>
        <p:spPr bwMode="auto">
          <a:xfrm>
            <a:off x="219883" y="4798418"/>
            <a:ext cx="8746192" cy="360000"/>
          </a:xfrm>
          <a:prstGeom prst="roundRect">
            <a:avLst>
              <a:gd name="adj" fmla="val 0"/>
            </a:avLst>
          </a:prstGeom>
          <a:solidFill>
            <a:srgbClr val="FF99FF"/>
          </a:solidFill>
          <a:ln w="25400">
            <a:solidFill>
              <a:srgbClr val="FF99FF"/>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Домінування командних методів управління в державному житті.</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3" name="Скругленный прямоугольник 11867"/>
          <p:cNvSpPr>
            <a:spLocks/>
          </p:cNvSpPr>
          <p:nvPr/>
        </p:nvSpPr>
        <p:spPr bwMode="auto">
          <a:xfrm>
            <a:off x="2116904" y="5393849"/>
            <a:ext cx="4903369" cy="392113"/>
          </a:xfrm>
          <a:prstGeom prst="roundRect">
            <a:avLst>
              <a:gd name="adj" fmla="val 27278"/>
            </a:avLst>
          </a:prstGeom>
          <a:solidFill>
            <a:srgbClr val="92D05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Специфічні чинники у формуванні держави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4" name="Скругленный прямоугольник 11868"/>
          <p:cNvSpPr>
            <a:spLocks/>
          </p:cNvSpPr>
          <p:nvPr/>
        </p:nvSpPr>
        <p:spPr bwMode="auto">
          <a:xfrm>
            <a:off x="263525" y="5912644"/>
            <a:ext cx="8700963" cy="427037"/>
          </a:xfrm>
          <a:prstGeom prst="roundRect">
            <a:avLst>
              <a:gd name="adj" fmla="val 0"/>
            </a:avLst>
          </a:prstGeom>
          <a:solidFill>
            <a:srgbClr val="85FFCE"/>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У основу державного устрою була покладена структура органів влади Запорозької Січі</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5" name="Скругленный прямоугольник 11869"/>
          <p:cNvSpPr>
            <a:spLocks/>
          </p:cNvSpPr>
          <p:nvPr/>
        </p:nvSpPr>
        <p:spPr bwMode="auto">
          <a:xfrm>
            <a:off x="263525" y="6339681"/>
            <a:ext cx="8702550" cy="427037"/>
          </a:xfrm>
          <a:prstGeom prst="roundRect">
            <a:avLst>
              <a:gd name="adj" fmla="val 0"/>
            </a:avLst>
          </a:prstGeom>
          <a:solidFill>
            <a:srgbClr val="CCFF99"/>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Складне геополітичне положення, яке обумовило постійну надзвичайну ситуацію в країні.</a:t>
            </a:r>
            <a:endParaRPr kumimoji="0" lang="uk-UA" altLang="ru-RU" sz="1400" b="0" i="0" u="none" strike="noStrike" cap="none" normalizeH="0" baseline="0" dirty="0">
              <a:ln>
                <a:noFill/>
              </a:ln>
              <a:solidFill>
                <a:schemeClr val="tx1"/>
              </a:solidFill>
              <a:effectLst/>
              <a:latin typeface="Arial" pitchFamily="34" charset="0"/>
              <a:cs typeface="Arial" pitchFamily="34" charset="0"/>
            </a:endParaRPr>
          </a:p>
        </p:txBody>
      </p:sp>
      <p:sp>
        <p:nvSpPr>
          <p:cNvPr id="16" name="Rectangle 1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2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uk-UA" altLang="ru-RU" sz="14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515013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02488" y="5353317"/>
            <a:ext cx="45719" cy="120909"/>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7236296" y="2334735"/>
            <a:ext cx="1747664" cy="316070"/>
          </a:xfrm>
          <a:ln>
            <a:solidFill>
              <a:schemeClr val="tx1"/>
            </a:solidFill>
          </a:ln>
        </p:spPr>
        <p:txBody>
          <a:bodyPr>
            <a:normAutofit fontScale="77500" lnSpcReduction="20000"/>
          </a:bodyPr>
          <a:lstStyle/>
          <a:p>
            <a:pPr marL="45720" indent="0" algn="ctr">
              <a:buNone/>
            </a:pPr>
            <a:r>
              <a:rPr lang="uk-UA" dirty="0"/>
              <a:t> </a:t>
            </a:r>
            <a:r>
              <a:rPr lang="uk-UA" sz="1500" dirty="0"/>
              <a:t>П.Полуботок</a:t>
            </a:r>
            <a:endParaRPr lang="ru-RU" sz="1500" dirty="0"/>
          </a:p>
        </p:txBody>
      </p:sp>
      <p:pic>
        <p:nvPicPr>
          <p:cNvPr id="4" name="Рисунок 3" descr="C:\Users\AACE~1\AppData\Local\Temp\FineReader12.00\media\image245.pn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51885"/>
          <a:stretch/>
        </p:blipFill>
        <p:spPr bwMode="auto">
          <a:xfrm>
            <a:off x="0" y="0"/>
            <a:ext cx="45085" cy="2327275"/>
          </a:xfrm>
          <a:prstGeom prst="rect">
            <a:avLst/>
          </a:prstGeom>
          <a:noFill/>
          <a:ln>
            <a:noFill/>
          </a:ln>
          <a:effectLst>
            <a:softEdge rad="635000"/>
          </a:effectLst>
          <a:extLst>
            <a:ext uri="{53640926-AAD7-44D8-BBD7-CCE9431645EC}">
              <a14:shadowObscured xmlns:a14="http://schemas.microsoft.com/office/drawing/2010/main"/>
            </a:ext>
          </a:extLst>
        </p:spPr>
      </p:pic>
      <p:sp>
        <p:nvSpPr>
          <p:cNvPr id="5" name="Прямоугольник 11875"/>
          <p:cNvSpPr>
            <a:spLocks/>
          </p:cNvSpPr>
          <p:nvPr/>
        </p:nvSpPr>
        <p:spPr bwMode="auto">
          <a:xfrm>
            <a:off x="2823349" y="728503"/>
            <a:ext cx="3406477" cy="319087"/>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Скликав загальновійськову Раду</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6" name="Прямоугольник 11886"/>
          <p:cNvSpPr>
            <a:spLocks/>
          </p:cNvSpPr>
          <p:nvPr/>
        </p:nvSpPr>
        <p:spPr bwMode="auto">
          <a:xfrm>
            <a:off x="2839880" y="1187449"/>
            <a:ext cx="3393961"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Керував радою генеральної старшини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Прямоугольник 11887"/>
          <p:cNvSpPr>
            <a:spLocks/>
          </p:cNvSpPr>
          <p:nvPr/>
        </p:nvSpPr>
        <p:spPr bwMode="auto">
          <a:xfrm>
            <a:off x="2823349" y="1608136"/>
            <a:ext cx="3406477"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Очолював адміністрацію</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Прямоугольник 11910"/>
          <p:cNvSpPr>
            <a:spLocks/>
          </p:cNvSpPr>
          <p:nvPr/>
        </p:nvSpPr>
        <p:spPr bwMode="auto">
          <a:xfrm>
            <a:off x="2735610" y="4867002"/>
            <a:ext cx="3672780"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Визначав напрями внутрішньої політики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Прямоугольник 11912"/>
          <p:cNvSpPr>
            <a:spLocks/>
          </p:cNvSpPr>
          <p:nvPr/>
        </p:nvSpPr>
        <p:spPr bwMode="auto">
          <a:xfrm>
            <a:off x="2720439" y="2009775"/>
            <a:ext cx="3970025" cy="31750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Вів дипломатичні переговори чи листування</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0" name="Прямоугольник 11913"/>
          <p:cNvSpPr>
            <a:spLocks/>
          </p:cNvSpPr>
          <p:nvPr/>
        </p:nvSpPr>
        <p:spPr bwMode="auto">
          <a:xfrm>
            <a:off x="116495" y="3606936"/>
            <a:ext cx="8840733" cy="371866"/>
          </a:xfrm>
          <a:prstGeom prst="rect">
            <a:avLst/>
          </a:prstGeom>
          <a:solidFill>
            <a:schemeClr val="accent1">
              <a:lumMod val="40000"/>
              <a:lumOff val="60000"/>
            </a:schemeClr>
          </a:solidFill>
          <a:ln w="25400">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Очолював військо (основне - реєстрове козацтво та допоміжне – наймані полки)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Прямоугольник 11914"/>
          <p:cNvSpPr>
            <a:spLocks/>
          </p:cNvSpPr>
          <p:nvPr/>
        </p:nvSpPr>
        <p:spPr bwMode="auto">
          <a:xfrm>
            <a:off x="118004" y="3995150"/>
            <a:ext cx="8829324"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Виконував судову функцію ( зокрема переглядав рішення генерального суду і остаточно затверджував смертні вироки)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2" name="Прямоугольник 11915"/>
          <p:cNvSpPr>
            <a:spLocks/>
          </p:cNvSpPr>
          <p:nvPr/>
        </p:nvSpPr>
        <p:spPr bwMode="auto">
          <a:xfrm>
            <a:off x="116495" y="2671076"/>
            <a:ext cx="8820186" cy="377452"/>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Реалізовував законодавчу владу шляхом видання універсалів, наказів та листів.</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3" name="Прямоугольник 11916"/>
          <p:cNvSpPr>
            <a:spLocks/>
          </p:cNvSpPr>
          <p:nvPr/>
        </p:nvSpPr>
        <p:spPr bwMode="auto">
          <a:xfrm>
            <a:off x="2493961" y="5351114"/>
            <a:ext cx="4196503"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Мав право роздачі земель старшині у власність чи володіння за службу, «військові заслуги»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4" name="Прямоугольник 11917"/>
          <p:cNvSpPr>
            <a:spLocks/>
          </p:cNvSpPr>
          <p:nvPr/>
        </p:nvSpPr>
        <p:spPr bwMode="auto">
          <a:xfrm>
            <a:off x="124487" y="3078949"/>
            <a:ext cx="8822841" cy="512763"/>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Організовував і контролював фінансову систему. За часів  Б. Хмельницького мала місце спроба карбувати власну монету</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Прямоугольник 11918"/>
          <p:cNvSpPr>
            <a:spLocks/>
          </p:cNvSpPr>
          <p:nvPr/>
        </p:nvSpPr>
        <p:spPr bwMode="auto">
          <a:xfrm>
            <a:off x="2493961" y="6036638"/>
            <a:ext cx="4196503" cy="704730"/>
          </a:xfrm>
          <a:prstGeom prst="rect">
            <a:avLst/>
          </a:prstGeom>
          <a:solidFill>
            <a:schemeClr val="accent1">
              <a:lumMod val="40000"/>
              <a:lumOff val="6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Втручався у справи церкви ( затверджував на вищі духовні посади, установлював повинності для монастирських «підданих»</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8" name="Rectangle 1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24"/>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100" b="0" i="0" u="none" strike="noStrike" cap="none" normalizeH="0" baseline="0">
                <a:ln>
                  <a:noFill/>
                </a:ln>
                <a:solidFill>
                  <a:schemeClr val="tx1"/>
                </a:solidFill>
                <a:effectLst/>
                <a:latin typeface="Arial" pitchFamily="34" charset="0"/>
                <a:cs typeface="Arial" pitchFamily="34" charset="0"/>
              </a:rPr>
            </a:br>
            <a:endParaRPr kumimoji="0" lang="uk-UA" altLang="ru-RU"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3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31"/>
          <p:cNvSpPr>
            <a:spLocks noChangeArrowheads="1"/>
          </p:cNvSpPr>
          <p:nvPr/>
        </p:nvSpPr>
        <p:spPr bwMode="auto">
          <a:xfrm>
            <a:off x="65076" y="4625643"/>
            <a:ext cx="45719"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endParaRPr kumimoji="0" lang="ru-RU" altLang="ru-RU" sz="11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3" name="Стрелка вниз 22"/>
          <p:cNvSpPr/>
          <p:nvPr/>
        </p:nvSpPr>
        <p:spPr>
          <a:xfrm>
            <a:off x="1115616" y="121728"/>
            <a:ext cx="7056784" cy="511683"/>
          </a:xfrm>
          <a:prstGeom prst="downArrow">
            <a:avLst/>
          </a:prstGeom>
          <a:solidFill>
            <a:srgbClr val="43731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t>Повноваження гетьмана</a:t>
            </a:r>
            <a:endParaRPr lang="ru-RU" dirty="0"/>
          </a:p>
        </p:txBody>
      </p:sp>
      <p:pic>
        <p:nvPicPr>
          <p:cNvPr id="25" name="Рисунок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6296" y="58684"/>
            <a:ext cx="1756348" cy="2304329"/>
          </a:xfrm>
          <a:prstGeom prst="rect">
            <a:avLst/>
          </a:prstGeom>
        </p:spPr>
      </p:pic>
      <p:pic>
        <p:nvPicPr>
          <p:cNvPr id="26" name="Рисунок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278" y="60356"/>
            <a:ext cx="1718603" cy="2266919"/>
          </a:xfrm>
          <a:prstGeom prst="rect">
            <a:avLst/>
          </a:prstGeom>
        </p:spPr>
      </p:pic>
      <p:sp>
        <p:nvSpPr>
          <p:cNvPr id="27" name="Прямоугольник 26"/>
          <p:cNvSpPr/>
          <p:nvPr/>
        </p:nvSpPr>
        <p:spPr>
          <a:xfrm>
            <a:off x="148277" y="2312936"/>
            <a:ext cx="1718604" cy="28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rPr>
              <a:t>Б.Хмельницький</a:t>
            </a:r>
            <a:endParaRPr lang="ru-RU" sz="1200" dirty="0">
              <a:solidFill>
                <a:schemeClr val="tx1"/>
              </a:solidFill>
            </a:endParaRPr>
          </a:p>
        </p:txBody>
      </p:sp>
      <p:pic>
        <p:nvPicPr>
          <p:cNvPr id="28" name="Рисунок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487" y="4556202"/>
            <a:ext cx="1742394" cy="1924553"/>
          </a:xfrm>
          <a:prstGeom prst="rect">
            <a:avLst/>
          </a:prstGeom>
        </p:spPr>
      </p:pic>
      <p:pic>
        <p:nvPicPr>
          <p:cNvPr id="29" name="Рисунок 2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6297" y="4533055"/>
            <a:ext cx="1711032" cy="2175332"/>
          </a:xfrm>
          <a:prstGeom prst="rect">
            <a:avLst/>
          </a:prstGeom>
        </p:spPr>
      </p:pic>
      <p:sp>
        <p:nvSpPr>
          <p:cNvPr id="30" name="Прямоугольник 29"/>
          <p:cNvSpPr/>
          <p:nvPr/>
        </p:nvSpPr>
        <p:spPr>
          <a:xfrm>
            <a:off x="134595" y="6480754"/>
            <a:ext cx="1732285" cy="33923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rPr>
              <a:t>І.Мазепа</a:t>
            </a:r>
            <a:endParaRPr lang="ru-RU" sz="1200" dirty="0">
              <a:solidFill>
                <a:schemeClr val="tx1"/>
              </a:solidFill>
            </a:endParaRPr>
          </a:p>
        </p:txBody>
      </p:sp>
      <p:sp>
        <p:nvSpPr>
          <p:cNvPr id="31" name="Прямоугольник 30"/>
          <p:cNvSpPr/>
          <p:nvPr/>
        </p:nvSpPr>
        <p:spPr>
          <a:xfrm>
            <a:off x="7236297" y="6480755"/>
            <a:ext cx="1723183" cy="32319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rPr>
              <a:t>П.Дорошенко</a:t>
            </a:r>
            <a:endParaRPr lang="ru-RU" sz="1200" dirty="0">
              <a:solidFill>
                <a:schemeClr val="tx1"/>
              </a:solidFill>
            </a:endParaRPr>
          </a:p>
        </p:txBody>
      </p:sp>
    </p:spTree>
    <p:extLst>
      <p:ext uri="{BB962C8B-B14F-4D97-AF65-F5344CB8AC3E}">
        <p14:creationId xmlns:p14="http://schemas.microsoft.com/office/powerpoint/2010/main" val="3947693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5445224"/>
            <a:ext cx="133400" cy="69944"/>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57041" y="395496"/>
            <a:ext cx="285848" cy="61704"/>
          </a:xfrm>
        </p:spPr>
        <p:txBody>
          <a:bodyPr>
            <a:normAutofit fontScale="25000" lnSpcReduction="20000"/>
          </a:bodyPr>
          <a:lstStyle/>
          <a:p>
            <a:pPr marL="45720" indent="0">
              <a:buNone/>
            </a:pPr>
            <a:r>
              <a:rPr lang="uk-UA" dirty="0"/>
              <a:t> </a:t>
            </a:r>
            <a:endParaRPr lang="ru-RU" dirty="0"/>
          </a:p>
        </p:txBody>
      </p:sp>
      <p:sp>
        <p:nvSpPr>
          <p:cNvPr id="4" name="Прямоугольник 11921"/>
          <p:cNvSpPr>
            <a:spLocks/>
          </p:cNvSpPr>
          <p:nvPr/>
        </p:nvSpPr>
        <p:spPr bwMode="auto">
          <a:xfrm>
            <a:off x="2321242" y="834232"/>
            <a:ext cx="44989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Гетьман</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5" name="Прямоугольник 11934"/>
          <p:cNvSpPr>
            <a:spLocks/>
          </p:cNvSpPr>
          <p:nvPr/>
        </p:nvSpPr>
        <p:spPr bwMode="auto">
          <a:xfrm>
            <a:off x="611559" y="1554312"/>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Загальновійськова рада</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6" name="Прямоугольник 11935"/>
          <p:cNvSpPr>
            <a:spLocks/>
          </p:cNvSpPr>
          <p:nvPr/>
        </p:nvSpPr>
        <p:spPr bwMode="auto">
          <a:xfrm>
            <a:off x="587583" y="2132855"/>
            <a:ext cx="2244725" cy="360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Старшинські ради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Прямоугольник 759"/>
          <p:cNvSpPr>
            <a:spLocks/>
          </p:cNvSpPr>
          <p:nvPr/>
        </p:nvSpPr>
        <p:spPr bwMode="auto">
          <a:xfrm>
            <a:off x="4267200" y="1357065"/>
            <a:ext cx="4193232"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Рада гетьмана з колегією генеральної старшини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Прямоугольник 11535"/>
          <p:cNvSpPr>
            <a:spLocks/>
          </p:cNvSpPr>
          <p:nvPr/>
        </p:nvSpPr>
        <p:spPr bwMode="auto">
          <a:xfrm>
            <a:off x="4266565" y="1808856"/>
            <a:ext cx="4193232"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Збори генеральної старшини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Прямоугольник 341"/>
          <p:cNvSpPr>
            <a:spLocks/>
          </p:cNvSpPr>
          <p:nvPr/>
        </p:nvSpPr>
        <p:spPr bwMode="auto">
          <a:xfrm>
            <a:off x="4266565" y="2259003"/>
            <a:ext cx="4625280" cy="324000"/>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Збори генеральної старшини з участю полковників</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0" name="Прямоугольник 345"/>
          <p:cNvSpPr>
            <a:spLocks/>
          </p:cNvSpPr>
          <p:nvPr/>
        </p:nvSpPr>
        <p:spPr bwMode="auto">
          <a:xfrm>
            <a:off x="4267200" y="2708920"/>
            <a:ext cx="4625280" cy="504056"/>
          </a:xfrm>
          <a:prstGeom prst="rect">
            <a:avLst/>
          </a:prstGeom>
          <a:solidFill>
            <a:srgbClr val="91D757"/>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a:t>
            </a:r>
            <a:r>
              <a:rPr kumimoji="0" lang="ru-RU"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a:t>
            </a: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їзди старшин, у яких брали участь усі козаки, крім рядових</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Прямоугольник 11938"/>
          <p:cNvSpPr>
            <a:spLocks/>
          </p:cNvSpPr>
          <p:nvPr/>
        </p:nvSpPr>
        <p:spPr bwMode="auto">
          <a:xfrm>
            <a:off x="587580" y="3369697"/>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Місцеве управління</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Прямоугольник 11939"/>
          <p:cNvSpPr>
            <a:spLocks/>
          </p:cNvSpPr>
          <p:nvPr/>
        </p:nvSpPr>
        <p:spPr bwMode="auto">
          <a:xfrm>
            <a:off x="587582" y="2708920"/>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Генеральний уряд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7" name="Прямоугольник 11940"/>
          <p:cNvSpPr>
            <a:spLocks/>
          </p:cNvSpPr>
          <p:nvPr/>
        </p:nvSpPr>
        <p:spPr bwMode="auto">
          <a:xfrm>
            <a:off x="611559" y="4013870"/>
            <a:ext cx="2244725" cy="51276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Генеральна військова канцелярія з 1720 р</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8" name="Прямоугольник 11941"/>
          <p:cNvSpPr>
            <a:spLocks/>
          </p:cNvSpPr>
          <p:nvPr/>
        </p:nvSpPr>
        <p:spPr bwMode="auto">
          <a:xfrm>
            <a:off x="4266565" y="3337595"/>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Генеральний писар</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9" name="Прямоугольник 11942"/>
          <p:cNvSpPr>
            <a:spLocks/>
          </p:cNvSpPr>
          <p:nvPr/>
        </p:nvSpPr>
        <p:spPr bwMode="auto">
          <a:xfrm>
            <a:off x="4267200" y="3636838"/>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Генеральний обозний</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0" name="Прямоугольник 11943"/>
          <p:cNvSpPr>
            <a:spLocks/>
          </p:cNvSpPr>
          <p:nvPr/>
        </p:nvSpPr>
        <p:spPr bwMode="auto">
          <a:xfrm>
            <a:off x="4266564" y="3927351"/>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Генеральний підскарбій</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1" name="Прямоугольник 11944"/>
          <p:cNvSpPr>
            <a:spLocks/>
          </p:cNvSpPr>
          <p:nvPr/>
        </p:nvSpPr>
        <p:spPr bwMode="auto">
          <a:xfrm>
            <a:off x="4266563" y="4236119"/>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Генеральний осавул</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2" name="Прямоугольник 11945"/>
          <p:cNvSpPr>
            <a:spLocks/>
          </p:cNvSpPr>
          <p:nvPr/>
        </p:nvSpPr>
        <p:spPr bwMode="auto">
          <a:xfrm>
            <a:off x="4266562" y="4653136"/>
            <a:ext cx="2244725" cy="290513"/>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Колегіальна канцелярія</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3" name="Прямоугольник 11946"/>
          <p:cNvSpPr>
            <a:spLocks/>
          </p:cNvSpPr>
          <p:nvPr/>
        </p:nvSpPr>
        <p:spPr bwMode="auto">
          <a:xfrm>
            <a:off x="4266561" y="4947618"/>
            <a:ext cx="2244725" cy="290512"/>
          </a:xfrm>
          <a:prstGeom prst="rect">
            <a:avLst/>
          </a:prstGeom>
          <a:solidFill>
            <a:srgbClr val="D0EEB8"/>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Розпорядча канцелярія</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7" name="Прямоугольник 11951"/>
          <p:cNvSpPr>
            <a:spLocks/>
          </p:cNvSpPr>
          <p:nvPr/>
        </p:nvSpPr>
        <p:spPr bwMode="auto">
          <a:xfrm>
            <a:off x="568178" y="4947618"/>
            <a:ext cx="224472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Збройні сили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8" name="Прямоугольник 11952"/>
          <p:cNvSpPr>
            <a:spLocks/>
          </p:cNvSpPr>
          <p:nvPr/>
        </p:nvSpPr>
        <p:spPr bwMode="auto">
          <a:xfrm>
            <a:off x="228807" y="5733254"/>
            <a:ext cx="1822913"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Реєстрове військо</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9" name="Прямоугольник 11953"/>
          <p:cNvSpPr>
            <a:spLocks/>
          </p:cNvSpPr>
          <p:nvPr/>
        </p:nvSpPr>
        <p:spPr bwMode="auto">
          <a:xfrm>
            <a:off x="2411760" y="5733255"/>
            <a:ext cx="2022475" cy="360000"/>
          </a:xfrm>
          <a:prstGeom prst="rect">
            <a:avLst/>
          </a:prstGeom>
          <a:solidFill>
            <a:schemeClr val="accent1">
              <a:lumMod val="60000"/>
              <a:lumOff val="4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000000"/>
                </a:solidFill>
                <a:effectLst/>
                <a:latin typeface="Arial" pitchFamily="34" charset="0"/>
                <a:ea typeface="Times New Roman" pitchFamily="18" charset="0"/>
                <a:cs typeface="Arial" pitchFamily="34" charset="0"/>
              </a:rPr>
              <a:t>Запорозьке військо</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38" name="Rectangle 3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9" name="Rectangle 5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pic>
        <p:nvPicPr>
          <p:cNvPr id="41" name="Рисунок 4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8304" y="3419007"/>
            <a:ext cx="1367433" cy="1695617"/>
          </a:xfrm>
          <a:prstGeom prst="rect">
            <a:avLst/>
          </a:prstGeom>
        </p:spPr>
      </p:pic>
      <p:pic>
        <p:nvPicPr>
          <p:cNvPr id="42" name="Рисунок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5373216"/>
            <a:ext cx="2381250" cy="1445925"/>
          </a:xfrm>
          <a:prstGeom prst="rect">
            <a:avLst/>
          </a:prstGeom>
        </p:spPr>
      </p:pic>
      <p:pic>
        <p:nvPicPr>
          <p:cNvPr id="43" name="Рисунок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8304" y="121941"/>
            <a:ext cx="1596332" cy="1069974"/>
          </a:xfrm>
          <a:prstGeom prst="rect">
            <a:avLst/>
          </a:prstGeom>
        </p:spPr>
      </p:pic>
      <p:sp>
        <p:nvSpPr>
          <p:cNvPr id="44" name="Горизонтальный свиток 43"/>
          <p:cNvSpPr/>
          <p:nvPr/>
        </p:nvSpPr>
        <p:spPr>
          <a:xfrm>
            <a:off x="1410302" y="121941"/>
            <a:ext cx="6047865" cy="624884"/>
          </a:xfrm>
          <a:prstGeom prst="horizontalScrol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b="1" dirty="0">
                <a:solidFill>
                  <a:schemeClr val="bg2">
                    <a:lumMod val="25000"/>
                  </a:schemeClr>
                </a:solidFill>
              </a:rPr>
              <a:t>Вищі органи влади (остання чверть </a:t>
            </a:r>
            <a:r>
              <a:rPr lang="en-US" b="1" dirty="0">
                <a:solidFill>
                  <a:schemeClr val="bg2">
                    <a:lumMod val="25000"/>
                  </a:schemeClr>
                </a:solidFill>
              </a:rPr>
              <a:t>XVII</a:t>
            </a:r>
            <a:r>
              <a:rPr lang="ru-RU" b="1" dirty="0">
                <a:solidFill>
                  <a:schemeClr val="bg2">
                    <a:lumMod val="25000"/>
                  </a:schemeClr>
                </a:solidFill>
              </a:rPr>
              <a:t> – </a:t>
            </a:r>
            <a:r>
              <a:rPr lang="en-US" b="1" dirty="0">
                <a:solidFill>
                  <a:schemeClr val="bg2">
                    <a:lumMod val="25000"/>
                  </a:schemeClr>
                </a:solidFill>
              </a:rPr>
              <a:t>XVIII</a:t>
            </a:r>
            <a:r>
              <a:rPr lang="uk-UA" b="1" dirty="0">
                <a:solidFill>
                  <a:schemeClr val="bg2">
                    <a:lumMod val="25000"/>
                  </a:schemeClr>
                </a:solidFill>
              </a:rPr>
              <a:t> ст.)</a:t>
            </a:r>
            <a:endParaRPr lang="ru-RU" dirty="0">
              <a:solidFill>
                <a:schemeClr val="bg2">
                  <a:lumMod val="25000"/>
                </a:schemeClr>
              </a:solidFill>
            </a:endParaRPr>
          </a:p>
        </p:txBody>
      </p:sp>
      <p:cxnSp>
        <p:nvCxnSpPr>
          <p:cNvPr id="46" name="Прямая соединительная линия 45"/>
          <p:cNvCxnSpPr/>
          <p:nvPr/>
        </p:nvCxnSpPr>
        <p:spPr>
          <a:xfrm>
            <a:off x="228807" y="1032232"/>
            <a:ext cx="0" cy="4082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a:stCxn id="4" idx="1"/>
          </p:cNvCxnSpPr>
          <p:nvPr/>
        </p:nvCxnSpPr>
        <p:spPr>
          <a:xfrm flipH="1">
            <a:off x="228807" y="1032232"/>
            <a:ext cx="20924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a:endCxn id="5" idx="1"/>
          </p:cNvCxnSpPr>
          <p:nvPr/>
        </p:nvCxnSpPr>
        <p:spPr>
          <a:xfrm>
            <a:off x="228807" y="1734312"/>
            <a:ext cx="3827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a:endCxn id="6" idx="1"/>
          </p:cNvCxnSpPr>
          <p:nvPr/>
        </p:nvCxnSpPr>
        <p:spPr>
          <a:xfrm>
            <a:off x="228807" y="2312855"/>
            <a:ext cx="3587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Прямая со стрелкой 59"/>
          <p:cNvCxnSpPr>
            <a:endCxn id="16" idx="1"/>
          </p:cNvCxnSpPr>
          <p:nvPr/>
        </p:nvCxnSpPr>
        <p:spPr>
          <a:xfrm>
            <a:off x="228807" y="2888920"/>
            <a:ext cx="3587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Прямая со стрелкой 61"/>
          <p:cNvCxnSpPr>
            <a:endCxn id="15" idx="1"/>
          </p:cNvCxnSpPr>
          <p:nvPr/>
        </p:nvCxnSpPr>
        <p:spPr>
          <a:xfrm>
            <a:off x="228807" y="3549697"/>
            <a:ext cx="35877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a:endCxn id="17" idx="1"/>
          </p:cNvCxnSpPr>
          <p:nvPr/>
        </p:nvCxnSpPr>
        <p:spPr>
          <a:xfrm>
            <a:off x="228807" y="4266815"/>
            <a:ext cx="382752" cy="34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a:endCxn id="27" idx="1"/>
          </p:cNvCxnSpPr>
          <p:nvPr/>
        </p:nvCxnSpPr>
        <p:spPr>
          <a:xfrm>
            <a:off x="228807" y="5114624"/>
            <a:ext cx="339371" cy="129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7" idx="1"/>
            <a:endCxn id="6" idx="3"/>
          </p:cNvCxnSpPr>
          <p:nvPr/>
        </p:nvCxnSpPr>
        <p:spPr>
          <a:xfrm flipH="1">
            <a:off x="2832308" y="1519065"/>
            <a:ext cx="1434892" cy="7937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stCxn id="8" idx="1"/>
            <a:endCxn id="6" idx="3"/>
          </p:cNvCxnSpPr>
          <p:nvPr/>
        </p:nvCxnSpPr>
        <p:spPr>
          <a:xfrm flipH="1">
            <a:off x="2832308" y="1970856"/>
            <a:ext cx="1434257" cy="3419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Прямая со стрелкой 76"/>
          <p:cNvCxnSpPr>
            <a:stCxn id="9" idx="1"/>
            <a:endCxn id="6" idx="3"/>
          </p:cNvCxnSpPr>
          <p:nvPr/>
        </p:nvCxnSpPr>
        <p:spPr>
          <a:xfrm flipH="1" flipV="1">
            <a:off x="2832308" y="2312855"/>
            <a:ext cx="1434257" cy="108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Прямая со стрелкой 78"/>
          <p:cNvCxnSpPr>
            <a:stCxn id="10" idx="1"/>
            <a:endCxn id="6" idx="3"/>
          </p:cNvCxnSpPr>
          <p:nvPr/>
        </p:nvCxnSpPr>
        <p:spPr>
          <a:xfrm flipH="1" flipV="1">
            <a:off x="2832308" y="2312855"/>
            <a:ext cx="1434892" cy="6480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8" idx="1"/>
            <a:endCxn id="17" idx="3"/>
          </p:cNvCxnSpPr>
          <p:nvPr/>
        </p:nvCxnSpPr>
        <p:spPr>
          <a:xfrm flipH="1">
            <a:off x="2856284" y="3482851"/>
            <a:ext cx="1410281" cy="787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19" idx="1"/>
            <a:endCxn id="17" idx="3"/>
          </p:cNvCxnSpPr>
          <p:nvPr/>
        </p:nvCxnSpPr>
        <p:spPr>
          <a:xfrm flipH="1">
            <a:off x="2856284" y="3782095"/>
            <a:ext cx="1410916" cy="488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20" idx="1"/>
            <a:endCxn id="17" idx="3"/>
          </p:cNvCxnSpPr>
          <p:nvPr/>
        </p:nvCxnSpPr>
        <p:spPr>
          <a:xfrm flipH="1">
            <a:off x="2856284" y="4072607"/>
            <a:ext cx="1410280" cy="197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21" idx="1"/>
            <a:endCxn id="17" idx="3"/>
          </p:cNvCxnSpPr>
          <p:nvPr/>
        </p:nvCxnSpPr>
        <p:spPr>
          <a:xfrm flipH="1" flipV="1">
            <a:off x="2856284" y="4270251"/>
            <a:ext cx="1410279" cy="111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22" idx="1"/>
            <a:endCxn id="17" idx="3"/>
          </p:cNvCxnSpPr>
          <p:nvPr/>
        </p:nvCxnSpPr>
        <p:spPr>
          <a:xfrm flipH="1" flipV="1">
            <a:off x="2856284" y="4270251"/>
            <a:ext cx="1410278" cy="5281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a:stCxn id="23" idx="1"/>
            <a:endCxn id="17" idx="3"/>
          </p:cNvCxnSpPr>
          <p:nvPr/>
        </p:nvCxnSpPr>
        <p:spPr>
          <a:xfrm flipH="1" flipV="1">
            <a:off x="2856284" y="4270251"/>
            <a:ext cx="1410277" cy="822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a:stCxn id="27" idx="2"/>
            <a:endCxn id="28" idx="0"/>
          </p:cNvCxnSpPr>
          <p:nvPr/>
        </p:nvCxnSpPr>
        <p:spPr>
          <a:xfrm flipH="1">
            <a:off x="1140264" y="5307618"/>
            <a:ext cx="550277" cy="425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27" idx="2"/>
            <a:endCxn id="29" idx="0"/>
          </p:cNvCxnSpPr>
          <p:nvPr/>
        </p:nvCxnSpPr>
        <p:spPr>
          <a:xfrm>
            <a:off x="1690541" y="5307618"/>
            <a:ext cx="1732457" cy="4256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58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72400" y="5445224"/>
            <a:ext cx="133400" cy="69944"/>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a:t> </a:t>
            </a:r>
            <a:endParaRPr lang="ru-RU" dirty="0"/>
          </a:p>
        </p:txBody>
      </p:sp>
      <p:sp>
        <p:nvSpPr>
          <p:cNvPr id="4" name="Скругленный прямоугольник 21"/>
          <p:cNvSpPr>
            <a:spLocks/>
          </p:cNvSpPr>
          <p:nvPr/>
        </p:nvSpPr>
        <p:spPr bwMode="auto">
          <a:xfrm>
            <a:off x="1355656" y="115886"/>
            <a:ext cx="6960760" cy="392113"/>
          </a:xfrm>
          <a:prstGeom prst="roundRect">
            <a:avLst>
              <a:gd name="adj" fmla="val 27278"/>
            </a:avLst>
          </a:prstGeom>
          <a:solidFill>
            <a:schemeClr val="accent2">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FFFFCC"/>
                </a:solidFill>
                <a:effectLst/>
                <a:latin typeface="Arial" pitchFamily="34" charset="0"/>
                <a:ea typeface="Times New Roman" pitchFamily="18" charset="0"/>
                <a:cs typeface="Arial" pitchFamily="34" charset="0"/>
              </a:rPr>
              <a:t>Обмеження повноважень гетьмана</a:t>
            </a:r>
            <a:endParaRPr kumimoji="0" lang="uk-UA" altLang="ru-RU" sz="1800" b="0" i="0" u="none" strike="noStrike" cap="none" normalizeH="0" baseline="0" dirty="0">
              <a:ln>
                <a:noFill/>
              </a:ln>
              <a:solidFill>
                <a:srgbClr val="FFFFCC"/>
              </a:solidFill>
              <a:effectLst/>
              <a:latin typeface="Arial" pitchFamily="34" charset="0"/>
              <a:cs typeface="Arial" pitchFamily="34" charset="0"/>
            </a:endParaRPr>
          </a:p>
        </p:txBody>
      </p:sp>
      <p:sp>
        <p:nvSpPr>
          <p:cNvPr id="5" name="Прямоугольник 11925"/>
          <p:cNvSpPr>
            <a:spLocks/>
          </p:cNvSpPr>
          <p:nvPr/>
        </p:nvSpPr>
        <p:spPr bwMode="auto">
          <a:xfrm>
            <a:off x="875596" y="794544"/>
            <a:ext cx="8024504" cy="660400"/>
          </a:xfrm>
          <a:prstGeom prst="rect">
            <a:avLst/>
          </a:prstGeom>
          <a:solidFill>
            <a:schemeClr val="accent5">
              <a:lumMod val="5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Гетьман обирався на невизначений термін генеральною радою з верхівки старшини за погодженням і подальшим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затвердженням царським урядом</a:t>
            </a: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 При призначенні гетьманів царський уряд зважав на характеристику, отриману від воєвод.</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6" name="Прямоугольник 11926"/>
          <p:cNvSpPr>
            <a:spLocks/>
          </p:cNvSpPr>
          <p:nvPr/>
        </p:nvSpPr>
        <p:spPr bwMode="auto">
          <a:xfrm>
            <a:off x="875596" y="1556792"/>
            <a:ext cx="8024503" cy="439738"/>
          </a:xfrm>
          <a:prstGeom prst="rect">
            <a:avLst/>
          </a:prstGeom>
          <a:solidFill>
            <a:srgbClr val="005C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За відсутності законно обраного гетьмана царським урядом призначався тимчасовий -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«наказний» гетьман</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7" name="Прямоугольник 11927"/>
          <p:cNvSpPr>
            <a:spLocks/>
          </p:cNvSpPr>
          <p:nvPr/>
        </p:nvSpPr>
        <p:spPr bwMode="auto">
          <a:xfrm>
            <a:off x="869880" y="2068038"/>
            <a:ext cx="8022600" cy="474662"/>
          </a:xfrm>
          <a:prstGeom prst="rect">
            <a:avLst/>
          </a:prstGeom>
          <a:solidFill>
            <a:srgbClr val="6633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На поч. XVIII ст. царський уряд усіляко перешкоджав обранню гетьманів (протягом періоду з 1723 по 1727 рр. Та з 1734 по 1750 рр. – в Україні не було гетьмана)</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8" name="Прямоугольник 11928"/>
          <p:cNvSpPr>
            <a:spLocks/>
          </p:cNvSpPr>
          <p:nvPr/>
        </p:nvSpPr>
        <p:spPr bwMode="auto">
          <a:xfrm>
            <a:off x="864165" y="2566354"/>
            <a:ext cx="8035935" cy="474662"/>
          </a:xfrm>
          <a:prstGeom prst="rect">
            <a:avLst/>
          </a:prstGeom>
          <a:solidFill>
            <a:srgbClr val="8000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З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1709 р.</a:t>
            </a: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 при гетьмані запровадили інститут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царського резидента </a:t>
            </a: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з правом контролю за діяльністю гетьмана</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9" name="Прямоугольник 11929"/>
          <p:cNvSpPr>
            <a:spLocks/>
          </p:cNvSpPr>
          <p:nvPr/>
        </p:nvSpPr>
        <p:spPr bwMode="auto">
          <a:xfrm>
            <a:off x="864165" y="3101337"/>
            <a:ext cx="8028315" cy="474663"/>
          </a:xfrm>
          <a:prstGeom prst="rect">
            <a:avLst/>
          </a:prstGeom>
          <a:solidFill>
            <a:srgbClr val="660066"/>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Між царським урядом і гетьманом уклалися спеціальні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Статті</a:t>
            </a: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 (умови), які визначали гетьманські права і повноваження</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10" name="Прямоугольник 11964"/>
          <p:cNvSpPr>
            <a:spLocks/>
          </p:cNvSpPr>
          <p:nvPr/>
        </p:nvSpPr>
        <p:spPr bwMode="auto">
          <a:xfrm>
            <a:off x="860990" y="3685097"/>
            <a:ext cx="8031490" cy="432000"/>
          </a:xfrm>
          <a:prstGeom prst="rect">
            <a:avLst/>
          </a:prstGeom>
          <a:solidFill>
            <a:srgbClr val="00517A"/>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Гетьманські клейноди - відзнаки і атрибути влади ( булава, бунчук, корогва, печать)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вручалися царем</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11" name="Прямоугольник 11965"/>
          <p:cNvSpPr>
            <a:spLocks/>
          </p:cNvSpPr>
          <p:nvPr/>
        </p:nvSpPr>
        <p:spPr bwMode="auto">
          <a:xfrm>
            <a:off x="860990" y="4221479"/>
            <a:ext cx="8039110" cy="540000"/>
          </a:xfrm>
          <a:prstGeom prst="rect">
            <a:avLst/>
          </a:prstGeom>
          <a:solidFill>
            <a:schemeClr val="accent6">
              <a:lumMod val="50000"/>
            </a:schemeClr>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Гетьман мав право роздачі земель старшині, але Глухівський договір (1669) передбачав, що гетьманські універсали щодо жалування землі слід підтверджувати грамотою царя</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12" name="Прямоугольник 11966"/>
          <p:cNvSpPr>
            <a:spLocks/>
          </p:cNvSpPr>
          <p:nvPr/>
        </p:nvSpPr>
        <p:spPr bwMode="auto">
          <a:xfrm>
            <a:off x="860990" y="4832557"/>
            <a:ext cx="8031490" cy="474663"/>
          </a:xfrm>
          <a:prstGeom prst="rect">
            <a:avLst/>
          </a:prstGeom>
          <a:solidFill>
            <a:srgbClr val="77274F"/>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Гетьман був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головнокомандувачем</a:t>
            </a: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 але згодом у військових справах підлягав </a:t>
            </a:r>
            <a:r>
              <a:rPr kumimoji="0" lang="uk-UA" altLang="ru-RU" sz="1300" b="1" i="0" u="none" strike="noStrike" cap="none" normalizeH="0" baseline="0" dirty="0">
                <a:ln>
                  <a:noFill/>
                </a:ln>
                <a:solidFill>
                  <a:srgbClr val="FFFFCC"/>
                </a:solidFill>
                <a:effectLst/>
                <a:latin typeface="Arial" pitchFamily="34" charset="0"/>
                <a:ea typeface="Times New Roman" pitchFamily="18" charset="0"/>
                <a:cs typeface="Arial" pitchFamily="34" charset="0"/>
              </a:rPr>
              <a:t>фельдмаршалу Росії</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13" name="Прямоугольник 11967"/>
          <p:cNvSpPr>
            <a:spLocks/>
          </p:cNvSpPr>
          <p:nvPr/>
        </p:nvSpPr>
        <p:spPr bwMode="auto">
          <a:xfrm>
            <a:off x="860990" y="5334000"/>
            <a:ext cx="8031490" cy="798512"/>
          </a:xfrm>
          <a:prstGeom prst="rect">
            <a:avLst/>
          </a:prstGeom>
          <a:solidFill>
            <a:srgbClr val="8E2F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FFFFCC"/>
                </a:solidFill>
                <a:effectLst/>
                <a:latin typeface="Arial" pitchFamily="34" charset="0"/>
                <a:ea typeface="Times New Roman" pitchFamily="18" charset="0"/>
                <a:cs typeface="Arial" pitchFamily="34" charset="0"/>
              </a:rPr>
              <a:t>Гетьман представляв Україну на міжнародній арені, але Глухівський договір (1669), Конотопські статті (1674), Коломацькі статті (1687) урізали ці права. Усі документи, одержані від іноземних держав, необхідно було передавати до Малоросійського приказу</a:t>
            </a:r>
            <a:endParaRPr kumimoji="0" lang="uk-UA" altLang="ru-RU" sz="1300" b="0" i="0" u="none" strike="noStrike" cap="none" normalizeH="0" baseline="0" dirty="0">
              <a:ln>
                <a:noFill/>
              </a:ln>
              <a:solidFill>
                <a:srgbClr val="FFFFCC"/>
              </a:solidFill>
              <a:effectLst/>
              <a:latin typeface="Arial" pitchFamily="34" charset="0"/>
              <a:cs typeface="Arial" pitchFamily="34" charset="0"/>
            </a:endParaRPr>
          </a:p>
        </p:txBody>
      </p:sp>
      <p:sp>
        <p:nvSpPr>
          <p:cNvPr id="14" name="Прямоугольник 11968"/>
          <p:cNvSpPr>
            <a:spLocks/>
          </p:cNvSpPr>
          <p:nvPr/>
        </p:nvSpPr>
        <p:spPr bwMode="auto">
          <a:xfrm>
            <a:off x="860990" y="6237312"/>
            <a:ext cx="8031490" cy="474663"/>
          </a:xfrm>
          <a:prstGeom prst="rect">
            <a:avLst/>
          </a:prstGeom>
          <a:solidFill>
            <a:srgbClr val="8A001A"/>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300" b="0" i="0" u="none" strike="noStrike" cap="none" normalizeH="0" baseline="0" dirty="0">
                <a:ln>
                  <a:noFill/>
                </a:ln>
                <a:solidFill>
                  <a:srgbClr val="000000"/>
                </a:solidFill>
                <a:effectLst/>
                <a:latin typeface="Arial" pitchFamily="34" charset="0"/>
                <a:ea typeface="Times New Roman" pitchFamily="18" charset="0"/>
                <a:cs typeface="Arial" pitchFamily="34" charset="0"/>
              </a:rPr>
              <a:t>На генеральні посади гетьман мав право призначатися лише спільно зі старшиною, отримавши на це </a:t>
            </a:r>
            <a:r>
              <a:rPr kumimoji="0" lang="uk-UA" altLang="ru-RU" sz="13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попередній дозвіл царського уряду</a:t>
            </a:r>
            <a:endParaRPr kumimoji="0" lang="uk-UA" altLang="ru-RU" sz="1300" b="0" i="0" u="none" strike="noStrike" cap="none" normalizeH="0" baseline="0" dirty="0">
              <a:ln>
                <a:noFill/>
              </a:ln>
              <a:solidFill>
                <a:schemeClr val="tx1"/>
              </a:solidFill>
              <a:effectLst/>
              <a:latin typeface="Arial" pitchFamily="34" charset="0"/>
              <a:cs typeface="Arial" pitchFamily="34" charset="0"/>
            </a:endParaRPr>
          </a:p>
        </p:txBody>
      </p:sp>
      <p:cxnSp>
        <p:nvCxnSpPr>
          <p:cNvPr id="15" name="Прямая соединительная линия 14"/>
          <p:cNvCxnSpPr>
            <a:cxnSpLocks/>
          </p:cNvCxnSpPr>
          <p:nvPr/>
        </p:nvCxnSpPr>
        <p:spPr>
          <a:xfrm flipH="1">
            <a:off x="395536" y="311942"/>
            <a:ext cx="960120"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6" name="Прямая соединительная линия 15"/>
          <p:cNvCxnSpPr>
            <a:cxnSpLocks/>
          </p:cNvCxnSpPr>
          <p:nvPr/>
        </p:nvCxnSpPr>
        <p:spPr>
          <a:xfrm>
            <a:off x="395536" y="311942"/>
            <a:ext cx="0" cy="605345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7" name="Прямая соединительная линия 16"/>
          <p:cNvCxnSpPr>
            <a:cxnSpLocks/>
          </p:cNvCxnSpPr>
          <p:nvPr/>
        </p:nvCxnSpPr>
        <p:spPr>
          <a:xfrm flipH="1">
            <a:off x="395536" y="1124744"/>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8" name="Прямая соединительная линия 17"/>
          <p:cNvCxnSpPr>
            <a:cxnSpLocks/>
          </p:cNvCxnSpPr>
          <p:nvPr/>
        </p:nvCxnSpPr>
        <p:spPr>
          <a:xfrm flipH="1">
            <a:off x="401251" y="1774915"/>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Прямая соединительная линия 18"/>
          <p:cNvCxnSpPr>
            <a:cxnSpLocks/>
          </p:cNvCxnSpPr>
          <p:nvPr/>
        </p:nvCxnSpPr>
        <p:spPr>
          <a:xfrm flipH="1">
            <a:off x="401251" y="2305369"/>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Прямая соединительная линия 19"/>
          <p:cNvCxnSpPr>
            <a:cxnSpLocks/>
          </p:cNvCxnSpPr>
          <p:nvPr/>
        </p:nvCxnSpPr>
        <p:spPr>
          <a:xfrm flipH="1">
            <a:off x="395535" y="2780928"/>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1" name="Прямая соединительная линия 20"/>
          <p:cNvCxnSpPr>
            <a:cxnSpLocks/>
          </p:cNvCxnSpPr>
          <p:nvPr/>
        </p:nvCxnSpPr>
        <p:spPr>
          <a:xfrm flipH="1">
            <a:off x="401251" y="3338669"/>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Прямая соединительная линия 21"/>
          <p:cNvCxnSpPr>
            <a:cxnSpLocks/>
          </p:cNvCxnSpPr>
          <p:nvPr/>
        </p:nvCxnSpPr>
        <p:spPr>
          <a:xfrm flipH="1">
            <a:off x="389820" y="3901097"/>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Прямая соединительная линия 22"/>
          <p:cNvCxnSpPr>
            <a:cxnSpLocks/>
          </p:cNvCxnSpPr>
          <p:nvPr/>
        </p:nvCxnSpPr>
        <p:spPr>
          <a:xfrm flipH="1">
            <a:off x="395536" y="4505181"/>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4" name="Прямая соединительная линия 23"/>
          <p:cNvCxnSpPr>
            <a:cxnSpLocks/>
          </p:cNvCxnSpPr>
          <p:nvPr/>
        </p:nvCxnSpPr>
        <p:spPr>
          <a:xfrm flipH="1">
            <a:off x="401250" y="5085184"/>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5" name="Прямая соединительная линия 24"/>
          <p:cNvCxnSpPr>
            <a:cxnSpLocks/>
          </p:cNvCxnSpPr>
          <p:nvPr/>
        </p:nvCxnSpPr>
        <p:spPr>
          <a:xfrm flipH="1">
            <a:off x="389819" y="5733256"/>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6" name="Прямая соединительная линия 25"/>
          <p:cNvCxnSpPr>
            <a:cxnSpLocks/>
          </p:cNvCxnSpPr>
          <p:nvPr/>
        </p:nvCxnSpPr>
        <p:spPr>
          <a:xfrm flipH="1">
            <a:off x="401251" y="6383337"/>
            <a:ext cx="474345" cy="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7"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3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uk-UA" altLang="ru-RU" sz="14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03802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flipV="1">
            <a:off x="8305800" y="5515167"/>
            <a:ext cx="154632" cy="45719"/>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332656" cy="105192"/>
          </a:xfrm>
        </p:spPr>
        <p:txBody>
          <a:bodyPr>
            <a:normAutofit fontScale="25000" lnSpcReduction="20000"/>
          </a:bodyPr>
          <a:lstStyle/>
          <a:p>
            <a:pPr marL="45720" indent="0">
              <a:buNone/>
            </a:pPr>
            <a:r>
              <a:rPr lang="uk-UA" dirty="0"/>
              <a:t> </a:t>
            </a:r>
            <a:endParaRPr lang="ru-RU" dirty="0"/>
          </a:p>
        </p:txBody>
      </p:sp>
      <p:pic>
        <p:nvPicPr>
          <p:cNvPr id="4" name="Рисунок 3" descr="C:\Users\AACE~1\AppData\Local\Temp\FineReader12.00\media\image245.png"/>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rcRect t="51885"/>
          <a:stretch/>
        </p:blipFill>
        <p:spPr bwMode="auto">
          <a:xfrm>
            <a:off x="0" y="0"/>
            <a:ext cx="45085" cy="2327275"/>
          </a:xfrm>
          <a:prstGeom prst="rect">
            <a:avLst/>
          </a:prstGeom>
          <a:noFill/>
          <a:ln>
            <a:noFill/>
          </a:ln>
          <a:effectLst>
            <a:softEdge rad="635000"/>
          </a:effectLst>
          <a:extLst>
            <a:ext uri="{53640926-AAD7-44D8-BBD7-CCE9431645EC}">
              <a14:shadowObscured xmlns:a14="http://schemas.microsoft.com/office/drawing/2010/main"/>
            </a:ext>
          </a:extLst>
        </p:spPr>
      </p:pic>
      <p:sp>
        <p:nvSpPr>
          <p:cNvPr id="8" name="Скругленный прямоугольник 11919"/>
          <p:cNvSpPr>
            <a:spLocks/>
          </p:cNvSpPr>
          <p:nvPr/>
        </p:nvSpPr>
        <p:spPr bwMode="auto">
          <a:xfrm>
            <a:off x="259553" y="228600"/>
            <a:ext cx="3016304" cy="595536"/>
          </a:xfrm>
          <a:prstGeom prst="roundRect">
            <a:avLst>
              <a:gd name="adj" fmla="val 27278"/>
            </a:avLst>
          </a:prstGeom>
          <a:solidFill>
            <a:srgbClr val="8A001A"/>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FFFFCC"/>
                </a:solidFill>
                <a:effectLst/>
                <a:latin typeface="Arial" pitchFamily="34" charset="0"/>
                <a:ea typeface="Times New Roman" pitchFamily="18" charset="0"/>
                <a:cs typeface="Arial" pitchFamily="34" charset="0"/>
              </a:rPr>
              <a:t>Центральні органи Росії для управління Україною</a:t>
            </a:r>
            <a:endParaRPr kumimoji="0" lang="uk-UA" altLang="ru-RU" sz="1800" b="0" i="0" u="none" strike="noStrike" cap="none" normalizeH="0" baseline="0" dirty="0">
              <a:ln>
                <a:noFill/>
              </a:ln>
              <a:solidFill>
                <a:srgbClr val="FFFFCC"/>
              </a:solidFill>
              <a:effectLst/>
              <a:latin typeface="Arial" pitchFamily="34" charset="0"/>
              <a:cs typeface="Arial" pitchFamily="34" charset="0"/>
            </a:endParaRPr>
          </a:p>
        </p:txBody>
      </p:sp>
      <p:sp>
        <p:nvSpPr>
          <p:cNvPr id="9" name="Прямоугольник 11920"/>
          <p:cNvSpPr>
            <a:spLocks/>
          </p:cNvSpPr>
          <p:nvPr/>
        </p:nvSpPr>
        <p:spPr bwMode="auto">
          <a:xfrm>
            <a:off x="259553" y="1064296"/>
            <a:ext cx="2831183" cy="528916"/>
          </a:xfrm>
          <a:prstGeom prst="rect">
            <a:avLst/>
          </a:prstGeom>
          <a:solidFill>
            <a:srgbClr val="8E2F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FFFFCC"/>
                </a:solidFill>
                <a:effectLst/>
                <a:latin typeface="Arial" pitchFamily="34" charset="0"/>
                <a:ea typeface="Times New Roman" pitchFamily="18" charset="0"/>
                <a:cs typeface="Arial" pitchFamily="34" charset="0"/>
              </a:rPr>
              <a:t>Російський цар (імператор)</a:t>
            </a:r>
            <a:endParaRPr kumimoji="0" lang="uk-UA" altLang="ru-RU" sz="1800" b="0" i="0" u="none" strike="noStrike" cap="none" normalizeH="0" baseline="0" dirty="0">
              <a:ln>
                <a:noFill/>
              </a:ln>
              <a:solidFill>
                <a:srgbClr val="FFFFCC"/>
              </a:solidFill>
              <a:effectLst/>
              <a:latin typeface="Arial" pitchFamily="34" charset="0"/>
              <a:cs typeface="Arial" pitchFamily="34" charset="0"/>
            </a:endParaRPr>
          </a:p>
        </p:txBody>
      </p:sp>
      <p:sp>
        <p:nvSpPr>
          <p:cNvPr id="10" name="Прямоугольник 11921"/>
          <p:cNvSpPr>
            <a:spLocks/>
          </p:cNvSpPr>
          <p:nvPr/>
        </p:nvSpPr>
        <p:spPr bwMode="auto">
          <a:xfrm>
            <a:off x="259552" y="1686313"/>
            <a:ext cx="2831183" cy="528892"/>
          </a:xfrm>
          <a:prstGeom prst="rect">
            <a:avLst/>
          </a:prstGeom>
          <a:solidFill>
            <a:srgbClr val="663300"/>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FFFFCC"/>
                </a:solidFill>
                <a:effectLst/>
                <a:latin typeface="Arial" pitchFamily="34" charset="0"/>
                <a:ea typeface="Times New Roman" pitchFamily="18" charset="0"/>
                <a:cs typeface="Arial" pitchFamily="34" charset="0"/>
              </a:rPr>
              <a:t>Малоросійський приказ (1663- 1722)</a:t>
            </a:r>
            <a:endParaRPr kumimoji="0" lang="uk-UA" altLang="ru-RU" sz="1800" b="0" i="0" u="none" strike="noStrike" cap="none" normalizeH="0" baseline="0" dirty="0">
              <a:ln>
                <a:noFill/>
              </a:ln>
              <a:solidFill>
                <a:srgbClr val="FFFFCC"/>
              </a:solidFill>
              <a:effectLst/>
              <a:latin typeface="Arial" pitchFamily="34" charset="0"/>
              <a:cs typeface="Arial" pitchFamily="34" charset="0"/>
            </a:endParaRPr>
          </a:p>
        </p:txBody>
      </p:sp>
      <p:sp>
        <p:nvSpPr>
          <p:cNvPr id="11" name="Прямоугольник 11922"/>
          <p:cNvSpPr>
            <a:spLocks/>
          </p:cNvSpPr>
          <p:nvPr/>
        </p:nvSpPr>
        <p:spPr bwMode="auto">
          <a:xfrm>
            <a:off x="259553" y="2327275"/>
            <a:ext cx="2831182" cy="430982"/>
          </a:xfrm>
          <a:prstGeom prst="rect">
            <a:avLst/>
          </a:prstGeom>
          <a:solidFill>
            <a:srgbClr val="660033"/>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FFFFCC"/>
                </a:solidFill>
                <a:effectLst/>
                <a:latin typeface="Arial" pitchFamily="34" charset="0"/>
                <a:ea typeface="Times New Roman" pitchFamily="18" charset="0"/>
                <a:cs typeface="Arial" pitchFamily="34" charset="0"/>
              </a:rPr>
              <a:t>Сенат (1722-1727)</a:t>
            </a:r>
            <a:endParaRPr kumimoji="0" lang="uk-UA" altLang="ru-RU" sz="1800" b="0" i="0" u="none" strike="noStrike" cap="none" normalizeH="0" baseline="0" dirty="0">
              <a:ln>
                <a:noFill/>
              </a:ln>
              <a:solidFill>
                <a:srgbClr val="FFFFCC"/>
              </a:solidFill>
              <a:effectLst/>
              <a:latin typeface="Arial" pitchFamily="34" charset="0"/>
              <a:cs typeface="Arial" pitchFamily="34" charset="0"/>
            </a:endParaRPr>
          </a:p>
        </p:txBody>
      </p:sp>
      <p:sp>
        <p:nvSpPr>
          <p:cNvPr id="12" name="Прямоугольник 11923"/>
          <p:cNvSpPr>
            <a:spLocks/>
          </p:cNvSpPr>
          <p:nvPr/>
        </p:nvSpPr>
        <p:spPr bwMode="auto">
          <a:xfrm>
            <a:off x="259552" y="2967372"/>
            <a:ext cx="2831183" cy="548606"/>
          </a:xfrm>
          <a:prstGeom prst="rect">
            <a:avLst/>
          </a:prstGeom>
          <a:solidFill>
            <a:srgbClr val="660066"/>
          </a:solidFill>
          <a:ln w="25400">
            <a:solidFill>
              <a:srgbClr val="9BBB59"/>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FFFFCC"/>
                </a:solidFill>
                <a:effectLst/>
                <a:latin typeface="Arial" pitchFamily="34" charset="0"/>
                <a:ea typeface="Times New Roman" pitchFamily="18" charset="0"/>
                <a:cs typeface="Arial" pitchFamily="34" charset="0"/>
              </a:rPr>
              <a:t>Колегія іноземних справ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rgbClr val="FFFFCC"/>
                </a:solidFill>
                <a:effectLst/>
                <a:latin typeface="Arial" pitchFamily="34" charset="0"/>
                <a:ea typeface="Times New Roman" pitchFamily="18" charset="0"/>
                <a:cs typeface="Arial" pitchFamily="34" charset="0"/>
              </a:rPr>
              <a:t>(1727-1734, 1750-1764)</a:t>
            </a:r>
            <a:endParaRPr kumimoji="0" lang="uk-UA" altLang="ru-RU" sz="1800" b="0" i="0" u="none" strike="noStrike" cap="none" normalizeH="0" baseline="0" dirty="0">
              <a:ln>
                <a:noFill/>
              </a:ln>
              <a:solidFill>
                <a:srgbClr val="FFFFCC"/>
              </a:solidFill>
              <a:effectLst/>
              <a:latin typeface="Arial" pitchFamily="34" charset="0"/>
              <a:cs typeface="Arial" pitchFamily="34" charset="0"/>
            </a:endParaRPr>
          </a:p>
        </p:txBody>
      </p:sp>
      <p:sp>
        <p:nvSpPr>
          <p:cNvPr id="46" name="Rectangle 4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7" name="Rectangle 49"/>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8" name="Rectangle 50"/>
          <p:cNvSpPr>
            <a:spLocks noChangeArrowheads="1"/>
          </p:cNvSpPr>
          <p:nvPr/>
        </p:nvSpPr>
        <p:spPr bwMode="auto">
          <a:xfrm flipH="1">
            <a:off x="9143999" y="2368092"/>
            <a:ext cx="457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endParaRPr kumimoji="0" lang="uk-UA" altLang="ru-RU"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ru-RU" sz="1400" b="0" i="1"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t>  </a:t>
            </a:r>
            <a:endParaRPr kumimoji="0" lang="uk-UA" altLang="ru-RU"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49" name="Rectangle 72"/>
          <p:cNvSpPr>
            <a:spLocks noChangeArrowheads="1"/>
          </p:cNvSpPr>
          <p:nvPr/>
        </p:nvSpPr>
        <p:spPr bwMode="auto">
          <a:xfrm>
            <a:off x="0" y="3241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50" name="Скругленный прямоугольник 49"/>
          <p:cNvSpPr/>
          <p:nvPr/>
        </p:nvSpPr>
        <p:spPr>
          <a:xfrm>
            <a:off x="5436096" y="3241675"/>
            <a:ext cx="3528392" cy="713302"/>
          </a:xfrm>
          <a:prstGeom prst="roundRect">
            <a:avLst/>
          </a:prstGeom>
          <a:solidFill>
            <a:srgbClr val="0058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sz="1400" b="1" dirty="0">
                <a:solidFill>
                  <a:srgbClr val="FFFFCC"/>
                </a:solidFill>
                <a:latin typeface="Arial" pitchFamily="34" charset="0"/>
                <a:ea typeface="Times New Roman" pitchFamily="18" charset="0"/>
                <a:cs typeface="Arial" pitchFamily="34" charset="0"/>
              </a:rPr>
              <a:t>Місцеві органи Росії для управління Україною</a:t>
            </a:r>
            <a:endParaRPr lang="uk-UA" altLang="ru-RU" sz="1400" dirty="0">
              <a:solidFill>
                <a:srgbClr val="FFFFCC"/>
              </a:solidFill>
              <a:latin typeface="Arial" pitchFamily="34" charset="0"/>
              <a:cs typeface="Arial" pitchFamily="34" charset="0"/>
            </a:endParaRPr>
          </a:p>
        </p:txBody>
      </p:sp>
      <p:sp>
        <p:nvSpPr>
          <p:cNvPr id="51" name="Прямоугольник 50"/>
          <p:cNvSpPr/>
          <p:nvPr/>
        </p:nvSpPr>
        <p:spPr>
          <a:xfrm>
            <a:off x="5580112" y="4290794"/>
            <a:ext cx="3215208" cy="57606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Перша Малоросійська колегія (1722 – 1727 рр.)</a:t>
            </a:r>
            <a:endParaRPr lang="ru-RU" dirty="0"/>
          </a:p>
        </p:txBody>
      </p:sp>
      <p:sp>
        <p:nvSpPr>
          <p:cNvPr id="52" name="Прямоугольник 51"/>
          <p:cNvSpPr/>
          <p:nvPr/>
        </p:nvSpPr>
        <p:spPr>
          <a:xfrm>
            <a:off x="5580112" y="5085184"/>
            <a:ext cx="3203818" cy="576064"/>
          </a:xfrm>
          <a:prstGeom prst="rect">
            <a:avLst/>
          </a:prstGeom>
          <a:solidFill>
            <a:srgbClr val="28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Правління гетьманського уряду (1734 – 1750 рр.) </a:t>
            </a:r>
            <a:endParaRPr lang="ru-RU" dirty="0"/>
          </a:p>
        </p:txBody>
      </p:sp>
      <p:sp>
        <p:nvSpPr>
          <p:cNvPr id="53" name="Прямоугольник 52"/>
          <p:cNvSpPr/>
          <p:nvPr/>
        </p:nvSpPr>
        <p:spPr>
          <a:xfrm>
            <a:off x="5580112" y="5936704"/>
            <a:ext cx="3203818" cy="601216"/>
          </a:xfrm>
          <a:prstGeom prst="rect">
            <a:avLst/>
          </a:prstGeom>
          <a:solidFill>
            <a:srgbClr val="487D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Друга Малоросійська колегія (1764 – 1786)</a:t>
            </a:r>
            <a:endParaRPr lang="ru-RU" dirty="0"/>
          </a:p>
        </p:txBody>
      </p:sp>
      <p:pic>
        <p:nvPicPr>
          <p:cNvPr id="54" name="Рисунок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378" y="144398"/>
            <a:ext cx="1891704" cy="2775116"/>
          </a:xfrm>
          <a:prstGeom prst="rect">
            <a:avLst/>
          </a:prstGeom>
        </p:spPr>
      </p:pic>
      <p:pic>
        <p:nvPicPr>
          <p:cNvPr id="55" name="Рисунок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4584" y="643530"/>
            <a:ext cx="3402766" cy="2085566"/>
          </a:xfrm>
          <a:prstGeom prst="rect">
            <a:avLst/>
          </a:prstGeom>
        </p:spPr>
      </p:pic>
      <p:pic>
        <p:nvPicPr>
          <p:cNvPr id="56" name="Рисунок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3469092"/>
            <a:ext cx="2171837" cy="3217538"/>
          </a:xfrm>
          <a:prstGeom prst="rect">
            <a:avLst/>
          </a:prstGeom>
        </p:spPr>
      </p:pic>
      <p:pic>
        <p:nvPicPr>
          <p:cNvPr id="57" name="Рисунок 5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580" y="3819574"/>
            <a:ext cx="1901913" cy="2738755"/>
          </a:xfrm>
          <a:prstGeom prst="rect">
            <a:avLst/>
          </a:prstGeom>
        </p:spPr>
      </p:pic>
      <p:sp>
        <p:nvSpPr>
          <p:cNvPr id="5" name="Прямоугольник 4"/>
          <p:cNvSpPr/>
          <p:nvPr/>
        </p:nvSpPr>
        <p:spPr>
          <a:xfrm>
            <a:off x="3334584" y="2729096"/>
            <a:ext cx="3402766" cy="23827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latin typeface="Times New Roman" panose="02020603050405020304" pitchFamily="18" charset="0"/>
                <a:cs typeface="Times New Roman" panose="02020603050405020304" pitchFamily="18" charset="0"/>
              </a:rPr>
              <a:t>Петро І і Павло Полуботок</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6941378" y="2758257"/>
            <a:ext cx="1891704" cy="20911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latin typeface="Times New Roman" panose="02020603050405020304" pitchFamily="18" charset="0"/>
                <a:cs typeface="Times New Roman" panose="02020603050405020304" pitchFamily="18" charset="0"/>
              </a:rPr>
              <a:t>Петро І</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323579" y="6400800"/>
            <a:ext cx="1901913" cy="28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latin typeface="Times New Roman" panose="02020603050405020304" pitchFamily="18" charset="0"/>
                <a:cs typeface="Times New Roman" panose="02020603050405020304" pitchFamily="18" charset="0"/>
              </a:rPr>
              <a:t>П.О.Румянцев</a:t>
            </a:r>
            <a:endParaRPr lang="ru-RU" sz="1200" dirty="0">
              <a:solidFill>
                <a:schemeClr val="tx1"/>
              </a:solidFill>
              <a:latin typeface="Times New Roman" panose="02020603050405020304" pitchFamily="18" charset="0"/>
              <a:cs typeface="Times New Roman" panose="02020603050405020304" pitchFamily="18" charset="0"/>
            </a:endParaRPr>
          </a:p>
        </p:txBody>
      </p:sp>
      <p:sp>
        <p:nvSpPr>
          <p:cNvPr id="13" name="Прямоугольник 12"/>
          <p:cNvSpPr/>
          <p:nvPr/>
        </p:nvSpPr>
        <p:spPr>
          <a:xfrm>
            <a:off x="2999263" y="6400800"/>
            <a:ext cx="2160397" cy="28583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200" dirty="0">
                <a:solidFill>
                  <a:schemeClr val="tx1"/>
                </a:solidFill>
                <a:latin typeface="Times New Roman" panose="02020603050405020304" pitchFamily="18" charset="0"/>
                <a:cs typeface="Times New Roman" panose="02020603050405020304" pitchFamily="18" charset="0"/>
              </a:rPr>
              <a:t>Катерина ІІ</a:t>
            </a:r>
            <a:endParaRPr lang="ru-RU" sz="1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2322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rotWithShape="1">
          <a:blip r:embed="rId2">
            <a:extLst>
              <a:ext uri="{28A0092B-C50C-407E-A947-70E740481C1C}">
                <a14:useLocalDpi xmlns:a14="http://schemas.microsoft.com/office/drawing/2010/main" val="0"/>
              </a:ext>
            </a:extLst>
          </a:blip>
          <a:srcRect l="3755" r="3724"/>
          <a:stretch/>
        </p:blipFill>
        <p:spPr>
          <a:xfrm>
            <a:off x="0" y="-3379"/>
            <a:ext cx="9148804" cy="6861379"/>
          </a:xfrm>
          <a:prstGeom prst="rect">
            <a:avLst/>
          </a:prstGeom>
        </p:spPr>
      </p:pic>
      <p:sp>
        <p:nvSpPr>
          <p:cNvPr id="2" name="Заголовок 1"/>
          <p:cNvSpPr>
            <a:spLocks noGrp="1"/>
          </p:cNvSpPr>
          <p:nvPr>
            <p:ph type="title"/>
          </p:nvPr>
        </p:nvSpPr>
        <p:spPr>
          <a:xfrm>
            <a:off x="8244408" y="5445224"/>
            <a:ext cx="61392" cy="69944"/>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a:t> </a:t>
            </a:r>
            <a:endParaRPr lang="ru-RU" dirty="0"/>
          </a:p>
        </p:txBody>
      </p:sp>
      <p:sp>
        <p:nvSpPr>
          <p:cNvPr id="4" name="Скругленный прямоугольник 12077"/>
          <p:cNvSpPr>
            <a:spLocks/>
          </p:cNvSpPr>
          <p:nvPr/>
        </p:nvSpPr>
        <p:spPr bwMode="auto">
          <a:xfrm>
            <a:off x="1747168" y="980728"/>
            <a:ext cx="5417120" cy="392112"/>
          </a:xfrm>
          <a:prstGeom prst="roundRect">
            <a:avLst>
              <a:gd name="adj" fmla="val 27278"/>
            </a:avLst>
          </a:prstGeom>
          <a:solidFill>
            <a:srgbClr val="92D05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Генеральний військовий суд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5" name="Поле 12078"/>
          <p:cNvSpPr txBox="1">
            <a:spLocks noChangeArrowheads="1"/>
          </p:cNvSpPr>
          <p:nvPr/>
        </p:nvSpPr>
        <p:spPr bwMode="auto">
          <a:xfrm>
            <a:off x="980991" y="1619880"/>
            <a:ext cx="2317115" cy="609603"/>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Полковий суд</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6" name="Поле 12079"/>
          <p:cNvSpPr txBox="1">
            <a:spLocks noChangeArrowheads="1"/>
          </p:cNvSpPr>
          <p:nvPr/>
        </p:nvSpPr>
        <p:spPr bwMode="auto">
          <a:xfrm>
            <a:off x="5087173" y="1687665"/>
            <a:ext cx="2574276" cy="54181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Полковник</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7" name="Поле 12080"/>
          <p:cNvSpPr txBox="1">
            <a:spLocks noChangeArrowheads="1"/>
          </p:cNvSpPr>
          <p:nvPr/>
        </p:nvSpPr>
        <p:spPr bwMode="auto">
          <a:xfrm>
            <a:off x="980991" y="2374899"/>
            <a:ext cx="2280920" cy="530225"/>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Сотенні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8" name="Поле 12081"/>
          <p:cNvSpPr txBox="1">
            <a:spLocks noChangeArrowheads="1"/>
          </p:cNvSpPr>
          <p:nvPr/>
        </p:nvSpPr>
        <p:spPr bwMode="auto">
          <a:xfrm>
            <a:off x="5087173" y="2374899"/>
            <a:ext cx="2574276" cy="530225"/>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Сотник</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9" name="Поле 12082"/>
          <p:cNvSpPr txBox="1">
            <a:spLocks noChangeArrowheads="1"/>
          </p:cNvSpPr>
          <p:nvPr/>
        </p:nvSpPr>
        <p:spPr bwMode="auto">
          <a:xfrm>
            <a:off x="993607" y="3088638"/>
            <a:ext cx="2268304" cy="52387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Сільські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0" name="Поле 12083"/>
          <p:cNvSpPr txBox="1">
            <a:spLocks noChangeArrowheads="1"/>
          </p:cNvSpPr>
          <p:nvPr/>
        </p:nvSpPr>
        <p:spPr bwMode="auto">
          <a:xfrm>
            <a:off x="5087173" y="3088638"/>
            <a:ext cx="2574276" cy="523877"/>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 сільських отаманів</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1" name="Поле 12084"/>
          <p:cNvSpPr txBox="1">
            <a:spLocks noChangeArrowheads="1"/>
          </p:cNvSpPr>
          <p:nvPr/>
        </p:nvSpPr>
        <p:spPr bwMode="auto">
          <a:xfrm>
            <a:off x="971508" y="4157819"/>
            <a:ext cx="2299886" cy="498793"/>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Міські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2" name="Поле 12085"/>
          <p:cNvSpPr txBox="1">
            <a:spLocks noChangeArrowheads="1"/>
          </p:cNvSpPr>
          <p:nvPr/>
        </p:nvSpPr>
        <p:spPr bwMode="auto">
          <a:xfrm>
            <a:off x="5087173" y="3776502"/>
            <a:ext cx="2574275" cy="377984"/>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Ратушні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3" name="Поле 12086"/>
          <p:cNvSpPr txBox="1">
            <a:spLocks noChangeArrowheads="1"/>
          </p:cNvSpPr>
          <p:nvPr/>
        </p:nvSpPr>
        <p:spPr bwMode="auto">
          <a:xfrm>
            <a:off x="5087173" y="4275295"/>
            <a:ext cx="2574275" cy="39513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Магістратські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4" name="Поле 12087"/>
          <p:cNvSpPr txBox="1">
            <a:spLocks noChangeArrowheads="1"/>
          </p:cNvSpPr>
          <p:nvPr/>
        </p:nvSpPr>
        <p:spPr bwMode="auto">
          <a:xfrm>
            <a:off x="950786" y="5046662"/>
            <a:ext cx="2344971" cy="4953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Доменіальні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5" name="Поле 12088"/>
          <p:cNvSpPr txBox="1">
            <a:spLocks noChangeArrowheads="1"/>
          </p:cNvSpPr>
          <p:nvPr/>
        </p:nvSpPr>
        <p:spPr bwMode="auto">
          <a:xfrm>
            <a:off x="962025" y="6114732"/>
            <a:ext cx="2268304" cy="442276"/>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Спеціальні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6" name="Поле 12089"/>
          <p:cNvSpPr txBox="1">
            <a:spLocks noChangeArrowheads="1"/>
          </p:cNvSpPr>
          <p:nvPr/>
        </p:nvSpPr>
        <p:spPr bwMode="auto">
          <a:xfrm>
            <a:off x="5087173" y="4941168"/>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Духовні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7" name="Поле 12090"/>
          <p:cNvSpPr txBox="1">
            <a:spLocks noChangeArrowheads="1"/>
          </p:cNvSpPr>
          <p:nvPr/>
        </p:nvSpPr>
        <p:spPr bwMode="auto">
          <a:xfrm>
            <a:off x="6948264" y="5292724"/>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Митні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8" name="Поле 12091"/>
          <p:cNvSpPr txBox="1">
            <a:spLocks noChangeArrowheads="1"/>
          </p:cNvSpPr>
          <p:nvPr/>
        </p:nvSpPr>
        <p:spPr bwMode="auto">
          <a:xfrm>
            <a:off x="5029200" y="5753894"/>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Третейські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9" name="Поле 12093"/>
          <p:cNvSpPr txBox="1">
            <a:spLocks noChangeArrowheads="1"/>
          </p:cNvSpPr>
          <p:nvPr/>
        </p:nvSpPr>
        <p:spPr bwMode="auto">
          <a:xfrm>
            <a:off x="6948264" y="6051828"/>
            <a:ext cx="1654175" cy="396000"/>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Цехові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20" name="Поле 12094"/>
          <p:cNvSpPr txBox="1">
            <a:spLocks noChangeArrowheads="1"/>
          </p:cNvSpPr>
          <p:nvPr/>
        </p:nvSpPr>
        <p:spPr bwMode="auto">
          <a:xfrm>
            <a:off x="5030846" y="6453336"/>
            <a:ext cx="1654175" cy="404664"/>
          </a:xfrm>
          <a:prstGeom prst="rect">
            <a:avLst/>
          </a:prstGeom>
          <a:solidFill>
            <a:schemeClr val="accent1">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Ярмаркові суди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cxnSp>
        <p:nvCxnSpPr>
          <p:cNvPr id="21" name="Прямая соединительная линия 20"/>
          <p:cNvCxnSpPr>
            <a:cxnSpLocks/>
          </p:cNvCxnSpPr>
          <p:nvPr/>
        </p:nvCxnSpPr>
        <p:spPr>
          <a:xfrm flipH="1">
            <a:off x="681989" y="1116325"/>
            <a:ext cx="1579" cy="521954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2" name="Прямая соединительная линия 21"/>
          <p:cNvCxnSpPr>
            <a:cxnSpLocks/>
          </p:cNvCxnSpPr>
          <p:nvPr/>
        </p:nvCxnSpPr>
        <p:spPr>
          <a:xfrm>
            <a:off x="683568" y="1130935"/>
            <a:ext cx="1060142" cy="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3" name="Прямая со стрелкой 22"/>
          <p:cNvCxnSpPr>
            <a:cxnSpLocks/>
          </p:cNvCxnSpPr>
          <p:nvPr/>
        </p:nvCxnSpPr>
        <p:spPr>
          <a:xfrm>
            <a:off x="700321" y="6335870"/>
            <a:ext cx="280670"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4" name="Прямая со стрелкой 23"/>
          <p:cNvCxnSpPr>
            <a:cxnSpLocks/>
          </p:cNvCxnSpPr>
          <p:nvPr/>
        </p:nvCxnSpPr>
        <p:spPr>
          <a:xfrm>
            <a:off x="670751" y="5292725"/>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5" name="Прямая со стрелкой 24"/>
          <p:cNvCxnSpPr>
            <a:cxnSpLocks/>
          </p:cNvCxnSpPr>
          <p:nvPr/>
        </p:nvCxnSpPr>
        <p:spPr>
          <a:xfrm>
            <a:off x="681989" y="4426741"/>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6" name="Прямая со стрелкой 25"/>
          <p:cNvCxnSpPr>
            <a:cxnSpLocks/>
          </p:cNvCxnSpPr>
          <p:nvPr/>
        </p:nvCxnSpPr>
        <p:spPr>
          <a:xfrm>
            <a:off x="700956" y="3350576"/>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7" name="Прямая со стрелкой 26"/>
          <p:cNvCxnSpPr>
            <a:cxnSpLocks/>
          </p:cNvCxnSpPr>
          <p:nvPr/>
        </p:nvCxnSpPr>
        <p:spPr>
          <a:xfrm>
            <a:off x="681990" y="2699384"/>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8" name="Прямая со стрелкой 27"/>
          <p:cNvCxnSpPr>
            <a:cxnSpLocks/>
          </p:cNvCxnSpPr>
          <p:nvPr/>
        </p:nvCxnSpPr>
        <p:spPr>
          <a:xfrm>
            <a:off x="688340" y="2004050"/>
            <a:ext cx="280035"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29" name="Прямая со стрелкой 28"/>
          <p:cNvCxnSpPr>
            <a:cxnSpLocks/>
          </p:cNvCxnSpPr>
          <p:nvPr/>
        </p:nvCxnSpPr>
        <p:spPr>
          <a:xfrm>
            <a:off x="3271394" y="1931662"/>
            <a:ext cx="1815779"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0" name="Прямая со стрелкой 29"/>
          <p:cNvCxnSpPr>
            <a:cxnSpLocks/>
          </p:cNvCxnSpPr>
          <p:nvPr/>
        </p:nvCxnSpPr>
        <p:spPr>
          <a:xfrm>
            <a:off x="3271394" y="2699384"/>
            <a:ext cx="1815779" cy="0"/>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1" name="Прямая со стрелкой 30"/>
          <p:cNvCxnSpPr>
            <a:cxnSpLocks/>
            <a:stCxn id="9" idx="3"/>
          </p:cNvCxnSpPr>
          <p:nvPr/>
        </p:nvCxnSpPr>
        <p:spPr>
          <a:xfrm>
            <a:off x="3261911" y="3350577"/>
            <a:ext cx="1825262" cy="24129"/>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cxnSp>
        <p:nvCxnSpPr>
          <p:cNvPr id="33" name="Прямая со стрелкой 32"/>
          <p:cNvCxnSpPr>
            <a:cxnSpLocks/>
          </p:cNvCxnSpPr>
          <p:nvPr/>
        </p:nvCxnSpPr>
        <p:spPr>
          <a:xfrm>
            <a:off x="3261911" y="4411582"/>
            <a:ext cx="1768935" cy="122555"/>
          </a:xfrm>
          <a:prstGeom prst="straightConnector1">
            <a:avLst/>
          </a:prstGeom>
          <a:ln w="19050">
            <a:tailEnd type="arrow"/>
          </a:ln>
        </p:spPr>
        <p:style>
          <a:lnRef idx="1">
            <a:schemeClr val="accent3"/>
          </a:lnRef>
          <a:fillRef idx="0">
            <a:schemeClr val="accent3"/>
          </a:fillRef>
          <a:effectRef idx="0">
            <a:schemeClr val="accent3"/>
          </a:effectRef>
          <a:fontRef idx="minor">
            <a:schemeClr val="tx1"/>
          </a:fontRef>
        </p:style>
      </p:cxnSp>
      <p:sp>
        <p:nvSpPr>
          <p:cNvPr id="35" name="Скругленный прямоугольник 343"/>
          <p:cNvSpPr>
            <a:spLocks/>
          </p:cNvSpPr>
          <p:nvPr/>
        </p:nvSpPr>
        <p:spPr bwMode="auto">
          <a:xfrm>
            <a:off x="1547663" y="181768"/>
            <a:ext cx="6113785" cy="392113"/>
          </a:xfrm>
          <a:prstGeom prst="roundRect">
            <a:avLst>
              <a:gd name="adj" fmla="val 27278"/>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Судова система Гетьманщини (середина </a:t>
            </a:r>
            <a:r>
              <a:rPr kumimoji="0" lang="en-US" altLang="ru-RU"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XVII</a:t>
            </a:r>
            <a:r>
              <a:rPr kumimoji="0" lang="uk-UA" altLang="ru-RU"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ст.)</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36" name="Rectangle 3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7" name="Rectangle 52"/>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cxnSp>
        <p:nvCxnSpPr>
          <p:cNvPr id="44" name="Прямая со стрелкой 43"/>
          <p:cNvCxnSpPr>
            <a:stCxn id="11" idx="3"/>
            <a:endCxn id="12" idx="1"/>
          </p:cNvCxnSpPr>
          <p:nvPr/>
        </p:nvCxnSpPr>
        <p:spPr>
          <a:xfrm flipV="1">
            <a:off x="3271394" y="3965494"/>
            <a:ext cx="1815779" cy="441722"/>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4455728" y="5139168"/>
            <a:ext cx="0" cy="15165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4455728" y="5139168"/>
            <a:ext cx="631445"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3" name="Прямая со стрелкой 52"/>
          <p:cNvCxnSpPr/>
          <p:nvPr/>
        </p:nvCxnSpPr>
        <p:spPr>
          <a:xfrm>
            <a:off x="4455728" y="5541962"/>
            <a:ext cx="249253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5" name="Прямая со стрелкой 54"/>
          <p:cNvCxnSpPr/>
          <p:nvPr/>
        </p:nvCxnSpPr>
        <p:spPr>
          <a:xfrm>
            <a:off x="4455728" y="5951894"/>
            <a:ext cx="573472"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a:off x="4455728" y="6264908"/>
            <a:ext cx="2492536"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a:endCxn id="20" idx="1"/>
          </p:cNvCxnSpPr>
          <p:nvPr/>
        </p:nvCxnSpPr>
        <p:spPr>
          <a:xfrm>
            <a:off x="4455728" y="6655668"/>
            <a:ext cx="575118" cy="0"/>
          </a:xfrm>
          <a:prstGeom prst="straightConnector1">
            <a:avLst/>
          </a:prstGeom>
          <a:ln w="190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a:stCxn id="15" idx="3"/>
          </p:cNvCxnSpPr>
          <p:nvPr/>
        </p:nvCxnSpPr>
        <p:spPr>
          <a:xfrm>
            <a:off x="3230329" y="6335870"/>
            <a:ext cx="1225399"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60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Рисунок 46"/>
          <p:cNvPicPr>
            <a:picLocks noChangeAspect="1"/>
          </p:cNvPicPr>
          <p:nvPr/>
        </p:nvPicPr>
        <p:blipFill rotWithShape="1">
          <a:blip r:embed="rId2">
            <a:extLst>
              <a:ext uri="{28A0092B-C50C-407E-A947-70E740481C1C}">
                <a14:useLocalDpi xmlns:a14="http://schemas.microsoft.com/office/drawing/2010/main" val="0"/>
              </a:ext>
            </a:extLst>
          </a:blip>
          <a:srcRect l="10559" b="-319"/>
          <a:stretch/>
        </p:blipFill>
        <p:spPr>
          <a:xfrm>
            <a:off x="-1" y="1"/>
            <a:ext cx="9188203" cy="6857999"/>
          </a:xfrm>
          <a:prstGeom prst="rect">
            <a:avLst/>
          </a:prstGeom>
        </p:spPr>
      </p:pic>
      <p:sp>
        <p:nvSpPr>
          <p:cNvPr id="2" name="Заголовок 1"/>
          <p:cNvSpPr>
            <a:spLocks noGrp="1"/>
          </p:cNvSpPr>
          <p:nvPr>
            <p:ph type="title"/>
          </p:nvPr>
        </p:nvSpPr>
        <p:spPr>
          <a:xfrm flipV="1">
            <a:off x="8172400" y="5515167"/>
            <a:ext cx="133400" cy="45719"/>
          </a:xfrm>
        </p:spPr>
        <p:txBody>
          <a:bodyPr/>
          <a:lstStyle/>
          <a:p>
            <a:pPr marL="0" indent="0">
              <a:buNone/>
            </a:pPr>
            <a:r>
              <a:rPr lang="uk-UA" dirty="0"/>
              <a:t> </a:t>
            </a:r>
            <a:endParaRPr lang="ru-RU" dirty="0"/>
          </a:p>
        </p:txBody>
      </p:sp>
      <p:sp>
        <p:nvSpPr>
          <p:cNvPr id="3" name="Объект 2"/>
          <p:cNvSpPr>
            <a:spLocks noGrp="1"/>
          </p:cNvSpPr>
          <p:nvPr>
            <p:ph sz="quarter" idx="13"/>
          </p:nvPr>
        </p:nvSpPr>
        <p:spPr>
          <a:xfrm flipV="1">
            <a:off x="1143000" y="655638"/>
            <a:ext cx="45719" cy="75882"/>
          </a:xfrm>
        </p:spPr>
        <p:txBody>
          <a:bodyPr>
            <a:normAutofit fontScale="25000" lnSpcReduction="20000"/>
          </a:bodyPr>
          <a:lstStyle/>
          <a:p>
            <a:pPr marL="45720" indent="0">
              <a:buNone/>
            </a:pPr>
            <a:r>
              <a:rPr lang="uk-UA" dirty="0"/>
              <a:t> </a:t>
            </a:r>
            <a:endParaRPr lang="ru-RU" dirty="0"/>
          </a:p>
        </p:txBody>
      </p:sp>
      <p:sp>
        <p:nvSpPr>
          <p:cNvPr id="6" name="Поле 12119"/>
          <p:cNvSpPr txBox="1">
            <a:spLocks noChangeArrowheads="1"/>
          </p:cNvSpPr>
          <p:nvPr/>
        </p:nvSpPr>
        <p:spPr bwMode="auto">
          <a:xfrm>
            <a:off x="4238624" y="717659"/>
            <a:ext cx="2761457" cy="323851"/>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 гетьмана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7" name="Поле 12120"/>
          <p:cNvSpPr txBox="1">
            <a:spLocks noChangeArrowheads="1"/>
          </p:cNvSpPr>
          <p:nvPr/>
        </p:nvSpPr>
        <p:spPr bwMode="auto">
          <a:xfrm>
            <a:off x="4244975" y="1136204"/>
            <a:ext cx="4431482" cy="4051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 гетьманського уряду (за відсутності гетьмана)</a:t>
            </a:r>
          </a:p>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(1722-1727; 1734-1750) </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Поле 12121"/>
          <p:cNvSpPr txBox="1">
            <a:spLocks noChangeArrowheads="1"/>
          </p:cNvSpPr>
          <p:nvPr/>
        </p:nvSpPr>
        <p:spPr bwMode="auto">
          <a:xfrm>
            <a:off x="4233545" y="1612576"/>
            <a:ext cx="2541111"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Генеральний військовий суд</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9" name="Поле 12122"/>
          <p:cNvSpPr txBox="1">
            <a:spLocks noChangeArrowheads="1"/>
          </p:cNvSpPr>
          <p:nvPr/>
        </p:nvSpPr>
        <p:spPr bwMode="auto">
          <a:xfrm>
            <a:off x="4233546" y="2032946"/>
            <a:ext cx="4417829"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 генеральної військової канцелярії ( з  </a:t>
            </a:r>
            <a:r>
              <a:rPr kumimoji="0" lang="en-US"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XVIII</a:t>
            </a:r>
            <a:r>
              <a:rPr kumimoji="0" lang="ru-RU"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ст.)</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0" name="Поле 12123"/>
          <p:cNvSpPr txBox="1">
            <a:spLocks noChangeArrowheads="1"/>
          </p:cNvSpPr>
          <p:nvPr/>
        </p:nvSpPr>
        <p:spPr bwMode="auto">
          <a:xfrm>
            <a:off x="4233545" y="2455944"/>
            <a:ext cx="4417830"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a:t>
            </a:r>
            <a:r>
              <a:rPr kumimoji="0" lang="ru-RU"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и</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російської самодержавної адміністрації </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1" name="Поле 12124"/>
          <p:cNvSpPr txBox="1">
            <a:spLocks noChangeArrowheads="1"/>
          </p:cNvSpPr>
          <p:nvPr/>
        </p:nvSpPr>
        <p:spPr bwMode="auto">
          <a:xfrm>
            <a:off x="4233546" y="2916366"/>
            <a:ext cx="4442912" cy="324000"/>
          </a:xfrm>
          <a:prstGeom prst="rect">
            <a:avLst/>
          </a:prstGeom>
          <a:solidFill>
            <a:schemeClr val="accent2">
              <a:lumMod val="60000"/>
              <a:lumOff val="4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Суд Малоросійської колегії </a:t>
            </a:r>
            <a:r>
              <a:rPr kumimoji="0" lang="uk-UA" altLang="ru-RU"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(1764- 1781)</a:t>
            </a:r>
            <a:endParaRPr kumimoji="0" lang="uk-UA" altLang="ru-RU" sz="12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Поле 12125"/>
          <p:cNvSpPr txBox="1">
            <a:spLocks noChangeArrowheads="1"/>
          </p:cNvSpPr>
          <p:nvPr/>
        </p:nvSpPr>
        <p:spPr bwMode="auto">
          <a:xfrm>
            <a:off x="3401377" y="3338502"/>
            <a:ext cx="2425700"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Полкові ( до 1763 р)</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3" name="Поле 12126"/>
          <p:cNvSpPr txBox="1">
            <a:spLocks noChangeArrowheads="1"/>
          </p:cNvSpPr>
          <p:nvPr/>
        </p:nvSpPr>
        <p:spPr bwMode="auto">
          <a:xfrm>
            <a:off x="3402622" y="3681212"/>
            <a:ext cx="2425700"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 полкової канцелярії</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4" name="Поле 12127"/>
          <p:cNvSpPr txBox="1">
            <a:spLocks noChangeArrowheads="1"/>
          </p:cNvSpPr>
          <p:nvPr/>
        </p:nvSpPr>
        <p:spPr bwMode="auto">
          <a:xfrm>
            <a:off x="3393574" y="4085866"/>
            <a:ext cx="2443797"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Сотенн</a:t>
            </a:r>
            <a:r>
              <a:rPr kumimoji="0" lang="uk-UA"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Поле 12128"/>
          <p:cNvSpPr txBox="1">
            <a:spLocks noChangeArrowheads="1"/>
          </p:cNvSpPr>
          <p:nvPr/>
        </p:nvSpPr>
        <p:spPr bwMode="auto">
          <a:xfrm>
            <a:off x="3370570" y="4454870"/>
            <a:ext cx="2456507"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Міські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6" name="Поле 12129"/>
          <p:cNvSpPr txBox="1">
            <a:spLocks noChangeArrowheads="1"/>
          </p:cNvSpPr>
          <p:nvPr/>
        </p:nvSpPr>
        <p:spPr bwMode="auto">
          <a:xfrm>
            <a:off x="6194867" y="4166870"/>
            <a:ext cx="2456508"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Магістратські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7" name="Поле 12130"/>
          <p:cNvSpPr txBox="1">
            <a:spLocks noChangeArrowheads="1"/>
          </p:cNvSpPr>
          <p:nvPr/>
        </p:nvSpPr>
        <p:spPr bwMode="auto">
          <a:xfrm>
            <a:off x="3380864" y="4852234"/>
            <a:ext cx="2441105"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Суди сільських отаманів</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8" name="Поле 12131"/>
          <p:cNvSpPr txBox="1">
            <a:spLocks noChangeArrowheads="1"/>
          </p:cNvSpPr>
          <p:nvPr/>
        </p:nvSpPr>
        <p:spPr bwMode="auto">
          <a:xfrm>
            <a:off x="6207567" y="4607704"/>
            <a:ext cx="2448571" cy="288000"/>
          </a:xfrm>
          <a:prstGeom prst="rect">
            <a:avLst/>
          </a:prstGeom>
          <a:solidFill>
            <a:srgbClr val="91D955"/>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Ратушні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9" name="Поле 12132"/>
          <p:cNvSpPr txBox="1">
            <a:spLocks noChangeArrowheads="1"/>
          </p:cNvSpPr>
          <p:nvPr/>
        </p:nvSpPr>
        <p:spPr bwMode="auto">
          <a:xfrm>
            <a:off x="3753009" y="5337084"/>
            <a:ext cx="1706562" cy="324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Доменіальні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0" name="Поле 12133"/>
          <p:cNvSpPr txBox="1">
            <a:spLocks noChangeArrowheads="1"/>
          </p:cNvSpPr>
          <p:nvPr/>
        </p:nvSpPr>
        <p:spPr bwMode="auto">
          <a:xfrm>
            <a:off x="3760945" y="5700645"/>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Духовні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1" name="Поле 12134"/>
          <p:cNvSpPr txBox="1">
            <a:spLocks noChangeArrowheads="1"/>
          </p:cNvSpPr>
          <p:nvPr/>
        </p:nvSpPr>
        <p:spPr bwMode="auto">
          <a:xfrm>
            <a:off x="3760945" y="6046278"/>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Цехові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2" name="Поле 12135"/>
          <p:cNvSpPr txBox="1">
            <a:spLocks noChangeArrowheads="1"/>
          </p:cNvSpPr>
          <p:nvPr/>
        </p:nvSpPr>
        <p:spPr bwMode="auto">
          <a:xfrm>
            <a:off x="3760945" y="6381311"/>
            <a:ext cx="1706563" cy="288000"/>
          </a:xfrm>
          <a:prstGeom prst="rect">
            <a:avLst/>
          </a:prstGeom>
          <a:solidFill>
            <a:srgbClr val="9966FF"/>
          </a:solidFill>
          <a:ln w="25400">
            <a:solidFill>
              <a:srgbClr val="9966FF"/>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Митні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44" name="Скругленный прямоугольник 12309"/>
          <p:cNvSpPr>
            <a:spLocks/>
          </p:cNvSpPr>
          <p:nvPr/>
        </p:nvSpPr>
        <p:spPr bwMode="auto">
          <a:xfrm>
            <a:off x="495300" y="116632"/>
            <a:ext cx="8325172" cy="539006"/>
          </a:xfrm>
          <a:prstGeom prst="roundRect">
            <a:avLst>
              <a:gd name="adj" fmla="val 27278"/>
            </a:avLst>
          </a:prstGeom>
          <a:solidFill>
            <a:srgbClr val="6699F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Судова система Гетьманщини (остання чверть </a:t>
            </a:r>
            <a:r>
              <a:rPr kumimoji="0" lang="en-US"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XVII </a:t>
            </a: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n-US"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XVII</a:t>
            </a: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І ст.)</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45" name="Rectangle 42"/>
          <p:cNvSpPr>
            <a:spLocks noChangeArrowheads="1"/>
          </p:cNvSpPr>
          <p:nvPr/>
        </p:nvSpPr>
        <p:spPr bwMode="auto">
          <a:xfrm>
            <a:off x="0" y="0"/>
            <a:ext cx="323528"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46" name="Rectangle 64"/>
          <p:cNvSpPr>
            <a:spLocks noChangeArrowheads="1"/>
          </p:cNvSpPr>
          <p:nvPr/>
        </p:nvSpPr>
        <p:spPr bwMode="auto">
          <a:xfrm>
            <a:off x="0" y="233254"/>
            <a:ext cx="495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uk-UA" altLang="ru-RU" sz="1800" b="1"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48" name="Пятиугольник 47"/>
          <p:cNvSpPr/>
          <p:nvPr/>
        </p:nvSpPr>
        <p:spPr>
          <a:xfrm>
            <a:off x="827584" y="1401760"/>
            <a:ext cx="2045203" cy="793185"/>
          </a:xfrm>
          <a:prstGeom prst="homePlat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Центральні суди</a:t>
            </a:r>
            <a:endParaRPr lang="uk-UA" altLang="ru-RU" dirty="0">
              <a:solidFill>
                <a:schemeClr val="tx1"/>
              </a:solidFill>
              <a:latin typeface="Arial" pitchFamily="34" charset="0"/>
              <a:cs typeface="Arial" pitchFamily="34" charset="0"/>
            </a:endParaRPr>
          </a:p>
        </p:txBody>
      </p:sp>
      <p:sp>
        <p:nvSpPr>
          <p:cNvPr id="49" name="Пятиугольник 48"/>
          <p:cNvSpPr/>
          <p:nvPr/>
        </p:nvSpPr>
        <p:spPr>
          <a:xfrm>
            <a:off x="827584" y="3681212"/>
            <a:ext cx="2045203" cy="79097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Місцеві суди</a:t>
            </a:r>
            <a:endParaRPr lang="uk-UA" altLang="ru-RU" dirty="0">
              <a:solidFill>
                <a:schemeClr val="tx1"/>
              </a:solidFill>
              <a:latin typeface="Arial" pitchFamily="34" charset="0"/>
              <a:cs typeface="Arial" pitchFamily="34" charset="0"/>
            </a:endParaRPr>
          </a:p>
        </p:txBody>
      </p:sp>
      <p:sp>
        <p:nvSpPr>
          <p:cNvPr id="50" name="Пятиугольник 49"/>
          <p:cNvSpPr/>
          <p:nvPr/>
        </p:nvSpPr>
        <p:spPr>
          <a:xfrm>
            <a:off x="827583" y="5616312"/>
            <a:ext cx="2045203" cy="717966"/>
          </a:xfrm>
          <a:prstGeom prst="homePlate">
            <a:avLst/>
          </a:prstGeom>
          <a:solidFill>
            <a:srgbClr val="9966FF"/>
          </a:solidFill>
          <a:ln>
            <a:solidFill>
              <a:srgbClr val="99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chemeClr val="tx1"/>
                </a:solidFill>
                <a:latin typeface="Times New Roman" pitchFamily="18" charset="0"/>
                <a:ea typeface="Times New Roman" pitchFamily="18" charset="0"/>
                <a:cs typeface="Times New Roman" pitchFamily="18" charset="0"/>
              </a:rPr>
              <a:t>Спеціальні суди</a:t>
            </a:r>
            <a:endParaRPr lang="uk-UA" altLang="ru-RU" dirty="0">
              <a:solidFill>
                <a:schemeClr val="tx1"/>
              </a:solidFill>
              <a:latin typeface="Arial" pitchFamily="34" charset="0"/>
              <a:cs typeface="Arial" pitchFamily="34" charset="0"/>
            </a:endParaRPr>
          </a:p>
        </p:txBody>
      </p:sp>
      <p:cxnSp>
        <p:nvCxnSpPr>
          <p:cNvPr id="52" name="Прямая со стрелкой 51"/>
          <p:cNvCxnSpPr>
            <a:stCxn id="15" idx="3"/>
          </p:cNvCxnSpPr>
          <p:nvPr/>
        </p:nvCxnSpPr>
        <p:spPr>
          <a:xfrm flipV="1">
            <a:off x="5827077" y="4310870"/>
            <a:ext cx="367790" cy="288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54" name="Прямая со стрелкой 53"/>
          <p:cNvCxnSpPr>
            <a:stCxn id="15" idx="3"/>
          </p:cNvCxnSpPr>
          <p:nvPr/>
        </p:nvCxnSpPr>
        <p:spPr>
          <a:xfrm>
            <a:off x="5827077" y="4598870"/>
            <a:ext cx="367790" cy="1440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2468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45719" cy="45719"/>
          </a:xfrm>
        </p:spPr>
        <p:txBody>
          <a:bodyPr>
            <a:normAutofit fontScale="25000" lnSpcReduction="20000"/>
          </a:bodyPr>
          <a:lstStyle/>
          <a:p>
            <a:pPr marL="45720" indent="0">
              <a:buNone/>
            </a:pPr>
            <a:r>
              <a:rPr lang="uk-UA" dirty="0"/>
              <a:t> </a:t>
            </a:r>
            <a:endParaRPr lang="ru-RU" dirty="0"/>
          </a:p>
        </p:txBody>
      </p:sp>
      <p:sp>
        <p:nvSpPr>
          <p:cNvPr id="4" name="Поле 12199"/>
          <p:cNvSpPr txBox="1">
            <a:spLocks noChangeArrowheads="1"/>
          </p:cNvSpPr>
          <p:nvPr/>
        </p:nvSpPr>
        <p:spPr bwMode="auto">
          <a:xfrm>
            <a:off x="2042160" y="876936"/>
            <a:ext cx="6819345" cy="504000"/>
          </a:xfrm>
          <a:prstGeom prst="rect">
            <a:avLst/>
          </a:prstGeom>
          <a:solidFill>
            <a:srgbClr val="005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складаючись у своїй основі з норм, вироблених козацьким товариством Запорозької Січі, звичаєве право поширилося на всю територію держави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6" name="Поле 12201"/>
          <p:cNvSpPr txBox="1">
            <a:spLocks noChangeArrowheads="1"/>
          </p:cNvSpPr>
          <p:nvPr/>
        </p:nvSpPr>
        <p:spPr bwMode="auto">
          <a:xfrm>
            <a:off x="3995936" y="6021288"/>
            <a:ext cx="4865568" cy="324000"/>
          </a:xfrm>
          <a:prstGeom prst="rect">
            <a:avLst/>
          </a:prstGeom>
          <a:solidFill>
            <a:srgbClr val="00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впорядковували внутрішні церковні відносини</a:t>
            </a:r>
            <a:r>
              <a:rPr lang="uk-UA" sz="1600" dirty="0">
                <a:latin typeface="Times New Roman" panose="02020603050405020304" pitchFamily="18" charset="0"/>
                <a:cs typeface="Times New Roman" panose="02020603050405020304" pitchFamily="18" charset="0"/>
              </a:rPr>
              <a:t>.</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Поле 12203"/>
          <p:cNvSpPr txBox="1">
            <a:spLocks noChangeArrowheads="1"/>
          </p:cNvSpPr>
          <p:nvPr/>
        </p:nvSpPr>
        <p:spPr bwMode="auto">
          <a:xfrm>
            <a:off x="2042160" y="4893504"/>
            <a:ext cx="6819344" cy="1008000"/>
          </a:xfrm>
          <a:prstGeom prst="rect">
            <a:avLst/>
          </a:prstGeom>
          <a:solidFill>
            <a:srgbClr val="7030A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a:solidFill>
                  <a:srgbClr val="FFFFCC"/>
                </a:solidFill>
                <a:latin typeface="Times New Roman" panose="02020603050405020304" pitchFamily="18" charset="0"/>
                <a:cs typeface="Times New Roman" panose="02020603050405020304" pitchFamily="18" charset="0"/>
              </a:rPr>
              <a:t>   державно-правові документи, що визначали суспільно-політичних лад Гетьманщини у ХVІІ – ХVІІІ ст. і її взаємовідносини з Російською державою. Здебільшого вони укладалися з нагоди виборів нового гетьмана як угоди між козацькою старшиною на чолі з гетьманом і представників московського царя</a:t>
            </a:r>
            <a:endParaRPr kumimoji="0" lang="uk-UA" altLang="ru-RU" sz="18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9" name="Поле 12204"/>
          <p:cNvSpPr txBox="1">
            <a:spLocks noChangeArrowheads="1"/>
          </p:cNvSpPr>
          <p:nvPr/>
        </p:nvSpPr>
        <p:spPr bwMode="auto">
          <a:xfrm>
            <a:off x="3995936" y="6495527"/>
            <a:ext cx="4865569" cy="270422"/>
          </a:xfrm>
          <a:prstGeom prst="rect">
            <a:avLst/>
          </a:prstGeom>
          <a:solidFill>
            <a:srgbClr val="66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rPr>
              <a:t>правова система</a:t>
            </a:r>
            <a:r>
              <a:rPr kumimoji="0" lang="uk-UA" altLang="ru-RU" sz="1600" b="0" i="0" u="none" strike="noStrike" cap="none" normalizeH="0" dirty="0">
                <a:ln>
                  <a:noFill/>
                </a:ln>
                <a:solidFill>
                  <a:srgbClr val="FFFFCC"/>
                </a:solidFill>
                <a:effectLst/>
                <a:latin typeface="Times New Roman" panose="02020603050405020304" pitchFamily="18" charset="0"/>
                <a:cs typeface="Times New Roman" panose="02020603050405020304" pitchFamily="18" charset="0"/>
              </a:rPr>
              <a:t> міського самоврядування</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0" name="Поле 12205"/>
          <p:cNvSpPr txBox="1">
            <a:spLocks noChangeArrowheads="1"/>
          </p:cNvSpPr>
          <p:nvPr/>
        </p:nvSpPr>
        <p:spPr bwMode="auto">
          <a:xfrm>
            <a:off x="2042160" y="4077072"/>
            <a:ext cx="6819344" cy="720080"/>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двосторонні чи багатосторонні угоди керівництва Гетьманської держави з представниками іноземних країн. Наприклад: Зборівський (1649 р.), </a:t>
            </a:r>
            <a:r>
              <a:rPr lang="uk-UA" altLang="ru-RU" sz="1600" dirty="0">
                <a:solidFill>
                  <a:srgbClr val="FFFFCC"/>
                </a:solidFill>
                <a:latin typeface="Times New Roman" pitchFamily="18" charset="0"/>
                <a:ea typeface="Times New Roman" pitchFamily="18" charset="0"/>
                <a:cs typeface="Times New Roman" pitchFamily="18" charset="0"/>
              </a:rPr>
              <a:t>Березневі статті 1654 р., </a:t>
            </a:r>
            <a:r>
              <a:rPr lang="uk-UA" sz="1600" dirty="0">
                <a:solidFill>
                  <a:srgbClr val="FFFFCC"/>
                </a:solidFill>
                <a:latin typeface="Times New Roman" panose="02020603050405020304" pitchFamily="18" charset="0"/>
                <a:cs typeface="Times New Roman" panose="02020603050405020304" pitchFamily="18" charset="0"/>
              </a:rPr>
              <a:t>Гадяцький (1658 р.) Українсько-шведську угода (1708 р.) </a:t>
            </a:r>
            <a:endParaRPr kumimoji="0" lang="uk-UA" altLang="ru-RU" sz="160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2" name="Поле 12207"/>
          <p:cNvSpPr txBox="1">
            <a:spLocks noChangeArrowheads="1"/>
          </p:cNvSpPr>
          <p:nvPr/>
        </p:nvSpPr>
        <p:spPr bwMode="auto">
          <a:xfrm>
            <a:off x="2042160" y="1556792"/>
            <a:ext cx="6819345" cy="504056"/>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uk-UA" altLang="ru-RU" sz="1600" b="1" dirty="0">
                <a:solidFill>
                  <a:srgbClr val="FFFFCC"/>
                </a:solidFill>
                <a:latin typeface="Times New Roman" pitchFamily="18" charset="0"/>
                <a:ea typeface="Times New Roman" pitchFamily="18" charset="0"/>
                <a:cs typeface="Times New Roman" pitchFamily="18" charset="0"/>
              </a:rPr>
              <a:t>у</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ніверсали</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 -</a:t>
            </a:r>
            <a:r>
              <a:rPr lang="uk-UA" sz="1600" dirty="0">
                <a:solidFill>
                  <a:srgbClr val="FFFFCC"/>
                </a:solidFill>
                <a:latin typeface="Times New Roman" panose="02020603050405020304" pitchFamily="18" charset="0"/>
                <a:cs typeface="Times New Roman" panose="02020603050405020304" pitchFamily="18" charset="0"/>
              </a:rPr>
              <a:t> офіційні документи, що видавалися гетьманом або генеральною канцелярією від його імені</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3" name="Поле 12208"/>
          <p:cNvSpPr txBox="1">
            <a:spLocks noChangeArrowheads="1"/>
          </p:cNvSpPr>
          <p:nvPr/>
        </p:nvSpPr>
        <p:spPr bwMode="auto">
          <a:xfrm>
            <a:off x="2042160" y="2132856"/>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ордери</a:t>
            </a:r>
            <a:r>
              <a:rPr lang="uk-UA" sz="1600" b="1" dirty="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спрямовувалися на вирішення конкретних суспільних, економічних, політичних питань</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4" name="Поле 12209"/>
          <p:cNvSpPr txBox="1">
            <a:spLocks noChangeArrowheads="1"/>
          </p:cNvSpPr>
          <p:nvPr/>
        </p:nvSpPr>
        <p:spPr bwMode="auto">
          <a:xfrm>
            <a:off x="2042160" y="2722632"/>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b="1" dirty="0">
                <a:latin typeface="Times New Roman" panose="02020603050405020304" pitchFamily="18" charset="0"/>
                <a:cs typeface="Times New Roman" panose="02020603050405020304" pitchFamily="18" charset="0"/>
              </a:rPr>
              <a:t>    </a:t>
            </a:r>
            <a:r>
              <a:rPr lang="uk-UA" sz="1600" b="1" dirty="0">
                <a:solidFill>
                  <a:srgbClr val="FFFFCC"/>
                </a:solidFill>
                <a:latin typeface="Times New Roman" panose="02020603050405020304" pitchFamily="18" charset="0"/>
                <a:cs typeface="Times New Roman" panose="02020603050405020304" pitchFamily="18" charset="0"/>
              </a:rPr>
              <a:t>інструкції</a:t>
            </a:r>
            <a:r>
              <a:rPr lang="uk-UA" sz="1600" i="1" dirty="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 визначали повноваження, права та обов’язки службовців, порядок діяльності судових органів і виконання рішень вищих органів влади</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5" name="Поле 12210"/>
          <p:cNvSpPr txBox="1">
            <a:spLocks noChangeArrowheads="1"/>
          </p:cNvSpPr>
          <p:nvPr/>
        </p:nvSpPr>
        <p:spPr bwMode="auto">
          <a:xfrm>
            <a:off x="2042160" y="3356992"/>
            <a:ext cx="6819345" cy="504000"/>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b="1" dirty="0">
                <a:latin typeface="Times New Roman" panose="02020603050405020304" pitchFamily="18" charset="0"/>
                <a:cs typeface="Times New Roman" panose="02020603050405020304" pitchFamily="18" charset="0"/>
              </a:rPr>
              <a:t>   </a:t>
            </a:r>
            <a:r>
              <a:rPr lang="uk-UA" sz="1600" b="1" dirty="0">
                <a:solidFill>
                  <a:srgbClr val="FFFFCC"/>
                </a:solidFill>
                <a:latin typeface="Times New Roman" panose="02020603050405020304" pitchFamily="18" charset="0"/>
                <a:cs typeface="Times New Roman" panose="02020603050405020304" pitchFamily="18" charset="0"/>
              </a:rPr>
              <a:t>декрети, грамоти, листи</a:t>
            </a:r>
            <a:r>
              <a:rPr lang="uk-UA" sz="1600" dirty="0">
                <a:solidFill>
                  <a:srgbClr val="FFFFCC"/>
                </a:solidFill>
                <a:latin typeface="Times New Roman" panose="02020603050405020304" pitchFamily="18" charset="0"/>
                <a:cs typeface="Times New Roman" panose="02020603050405020304" pitchFamily="18" charset="0"/>
              </a:rPr>
              <a:t> –</a:t>
            </a:r>
            <a:r>
              <a:rPr lang="uk-UA" sz="1600" i="1" dirty="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інформували населення про ухвалення законів, їхній зміст і порядок набуття ними чинності</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6" name="Rectangle 2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2" name="Rectangle 42"/>
          <p:cNvSpPr>
            <a:spLocks noChangeArrowheads="1"/>
          </p:cNvSpPr>
          <p:nvPr/>
        </p:nvSpPr>
        <p:spPr bwMode="auto">
          <a:xfrm>
            <a:off x="0" y="507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33" name="Скругленный прямоугольник 32"/>
          <p:cNvSpPr/>
          <p:nvPr/>
        </p:nvSpPr>
        <p:spPr>
          <a:xfrm>
            <a:off x="1339850" y="112713"/>
            <a:ext cx="6832550" cy="507975"/>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Джерела права Гетьманської держави (середина </a:t>
            </a:r>
            <a:r>
              <a:rPr lang="en-US" b="1" dirty="0"/>
              <a:t>XVII</a:t>
            </a:r>
            <a:r>
              <a:rPr lang="uk-UA" b="1" dirty="0"/>
              <a:t> ст.)</a:t>
            </a:r>
            <a:endParaRPr lang="ru-RU" dirty="0"/>
          </a:p>
        </p:txBody>
      </p:sp>
      <p:sp>
        <p:nvSpPr>
          <p:cNvPr id="35" name="Пятиугольник 34"/>
          <p:cNvSpPr/>
          <p:nvPr/>
        </p:nvSpPr>
        <p:spPr>
          <a:xfrm>
            <a:off x="62572" y="753004"/>
            <a:ext cx="1588661" cy="751864"/>
          </a:xfrm>
          <a:prstGeom prst="homePlate">
            <a:avLst/>
          </a:prstGeom>
          <a:solidFill>
            <a:srgbClr val="005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Звичаєве козацьке право</a:t>
            </a:r>
            <a:endParaRPr lang="uk-UA" altLang="ru-RU" sz="2000" dirty="0">
              <a:solidFill>
                <a:srgbClr val="FFFFCC"/>
              </a:solidFill>
              <a:latin typeface="Arial" pitchFamily="34" charset="0"/>
              <a:cs typeface="Arial" pitchFamily="34" charset="0"/>
            </a:endParaRPr>
          </a:p>
        </p:txBody>
      </p:sp>
      <p:sp>
        <p:nvSpPr>
          <p:cNvPr id="36" name="Пятиугольник 35"/>
          <p:cNvSpPr/>
          <p:nvPr/>
        </p:nvSpPr>
        <p:spPr>
          <a:xfrm>
            <a:off x="62571" y="2132856"/>
            <a:ext cx="1588661" cy="826390"/>
          </a:xfrm>
          <a:prstGeom prst="homePlate">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Гетьманські акти</a:t>
            </a:r>
            <a:endParaRPr lang="uk-UA" altLang="ru-RU" sz="2000" dirty="0">
              <a:solidFill>
                <a:srgbClr val="FFFFCC"/>
              </a:solidFill>
              <a:latin typeface="Arial" pitchFamily="34" charset="0"/>
              <a:cs typeface="Arial" pitchFamily="34" charset="0"/>
            </a:endParaRPr>
          </a:p>
        </p:txBody>
      </p:sp>
      <p:sp>
        <p:nvSpPr>
          <p:cNvPr id="37" name="Пятиугольник 36"/>
          <p:cNvSpPr/>
          <p:nvPr/>
        </p:nvSpPr>
        <p:spPr>
          <a:xfrm>
            <a:off x="122037" y="4149080"/>
            <a:ext cx="1524672" cy="576064"/>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Міжнародні договори</a:t>
            </a:r>
            <a:endParaRPr lang="uk-UA" altLang="ru-RU" sz="2000" dirty="0">
              <a:solidFill>
                <a:srgbClr val="FFFFCC"/>
              </a:solidFill>
              <a:latin typeface="Arial" pitchFamily="34" charset="0"/>
              <a:cs typeface="Arial" pitchFamily="34" charset="0"/>
            </a:endParaRPr>
          </a:p>
        </p:txBody>
      </p:sp>
      <p:sp>
        <p:nvSpPr>
          <p:cNvPr id="38" name="Пятиугольник 37"/>
          <p:cNvSpPr/>
          <p:nvPr/>
        </p:nvSpPr>
        <p:spPr>
          <a:xfrm>
            <a:off x="122037" y="5088199"/>
            <a:ext cx="1529196" cy="569539"/>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latin typeface="Times New Roman" panose="02020603050405020304" pitchFamily="18" charset="0"/>
                <a:cs typeface="Times New Roman" panose="02020603050405020304" pitchFamily="18" charset="0"/>
              </a:rPr>
              <a:t>Гетьманські статті </a:t>
            </a:r>
            <a:endParaRPr lang="ru-RU" sz="1600" dirty="0">
              <a:latin typeface="Times New Roman" panose="02020603050405020304" pitchFamily="18" charset="0"/>
              <a:cs typeface="Times New Roman" panose="02020603050405020304" pitchFamily="18" charset="0"/>
            </a:endParaRPr>
          </a:p>
        </p:txBody>
      </p:sp>
      <p:sp>
        <p:nvSpPr>
          <p:cNvPr id="39" name="Пятиугольник 38"/>
          <p:cNvSpPr/>
          <p:nvPr/>
        </p:nvSpPr>
        <p:spPr>
          <a:xfrm>
            <a:off x="111792" y="6012334"/>
            <a:ext cx="3524103" cy="324000"/>
          </a:xfrm>
          <a:prstGeom prst="homePlate">
            <a:avLst/>
          </a:prstGeom>
          <a:solidFill>
            <a:srgbClr val="00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altLang="ru-RU" sz="1600" dirty="0">
                <a:solidFill>
                  <a:srgbClr val="FFFFCC"/>
                </a:solidFill>
                <a:latin typeface="Times New Roman" pitchFamily="18" charset="0"/>
                <a:ea typeface="Times New Roman" pitchFamily="18" charset="0"/>
                <a:cs typeface="Times New Roman" pitchFamily="18" charset="0"/>
              </a:rPr>
              <a:t>Джерела церковного право</a:t>
            </a:r>
            <a:endParaRPr lang="ru-RU" sz="1600" dirty="0">
              <a:solidFill>
                <a:srgbClr val="FFFFCC"/>
              </a:solidFill>
            </a:endParaRPr>
          </a:p>
        </p:txBody>
      </p:sp>
      <p:sp>
        <p:nvSpPr>
          <p:cNvPr id="40" name="Пятиугольник 39"/>
          <p:cNvSpPr/>
          <p:nvPr/>
        </p:nvSpPr>
        <p:spPr>
          <a:xfrm>
            <a:off x="122037" y="6441948"/>
            <a:ext cx="3513858" cy="324000"/>
          </a:xfrm>
          <a:prstGeom prst="homePlat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sz="1600" dirty="0">
                <a:solidFill>
                  <a:srgbClr val="FFFFCC"/>
                </a:solidFill>
                <a:latin typeface="Times New Roman" pitchFamily="18" charset="0"/>
                <a:ea typeface="Times New Roman" pitchFamily="18" charset="0"/>
                <a:cs typeface="Times New Roman" pitchFamily="18" charset="0"/>
              </a:rPr>
              <a:t>Магдебурзьке право</a:t>
            </a:r>
            <a:endParaRPr lang="uk-UA" altLang="ru-RU" sz="1600" dirty="0">
              <a:solidFill>
                <a:srgbClr val="FFFFCC"/>
              </a:solidFill>
              <a:latin typeface="Arial" pitchFamily="34" charset="0"/>
              <a:cs typeface="Arial" pitchFamily="34" charset="0"/>
            </a:endParaRPr>
          </a:p>
        </p:txBody>
      </p:sp>
    </p:spTree>
    <p:extLst>
      <p:ext uri="{BB962C8B-B14F-4D97-AF65-F5344CB8AC3E}">
        <p14:creationId xmlns:p14="http://schemas.microsoft.com/office/powerpoint/2010/main" val="2220588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305800" y="5373216"/>
            <a:ext cx="45719" cy="141952"/>
          </a:xfrm>
        </p:spPr>
        <p:txBody>
          <a:bodyPr/>
          <a:lstStyle/>
          <a:p>
            <a:pPr marL="0" indent="0">
              <a:buNone/>
            </a:pPr>
            <a:r>
              <a:rPr lang="uk-UA" dirty="0"/>
              <a:t> </a:t>
            </a:r>
            <a:endParaRPr lang="ru-RU" dirty="0"/>
          </a:p>
        </p:txBody>
      </p:sp>
      <p:sp>
        <p:nvSpPr>
          <p:cNvPr id="3" name="Объект 2"/>
          <p:cNvSpPr>
            <a:spLocks noGrp="1"/>
          </p:cNvSpPr>
          <p:nvPr>
            <p:ph sz="quarter" idx="13"/>
          </p:nvPr>
        </p:nvSpPr>
        <p:spPr>
          <a:xfrm flipH="1">
            <a:off x="7543800" y="731520"/>
            <a:ext cx="124544" cy="116204"/>
          </a:xfrm>
        </p:spPr>
        <p:txBody>
          <a:bodyPr>
            <a:normAutofit fontScale="25000" lnSpcReduction="20000"/>
          </a:bodyPr>
          <a:lstStyle/>
          <a:p>
            <a:pPr marL="45720" indent="0">
              <a:buNone/>
            </a:pPr>
            <a:r>
              <a:rPr lang="uk-UA" dirty="0"/>
              <a:t> </a:t>
            </a:r>
            <a:endParaRPr lang="ru-RU" dirty="0"/>
          </a:p>
        </p:txBody>
      </p:sp>
      <p:pic>
        <p:nvPicPr>
          <p:cNvPr id="10241" name="Рисунок 30"/>
          <p:cNvPicPr>
            <a:picLocks noChangeAspect="1" noChangeArrowheads="1"/>
          </p:cNvPicPr>
          <p:nvPr/>
        </p:nvPicPr>
        <p:blipFill>
          <a:blip r:embed="rId2">
            <a:extLst>
              <a:ext uri="{28A0092B-C50C-407E-A947-70E740481C1C}">
                <a14:useLocalDpi xmlns:a14="http://schemas.microsoft.com/office/drawing/2010/main" val="0"/>
              </a:ext>
            </a:extLst>
          </a:blip>
          <a:srcRect l="100000" r="-810"/>
          <a:stretch>
            <a:fillRect/>
          </a:stretch>
        </p:blipFill>
        <p:spPr bwMode="auto">
          <a:xfrm>
            <a:off x="0" y="457200"/>
            <a:ext cx="47625" cy="7743825"/>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ый прямоугольник 12225"/>
          <p:cNvSpPr>
            <a:spLocks/>
          </p:cNvSpPr>
          <p:nvPr/>
        </p:nvSpPr>
        <p:spPr bwMode="auto">
          <a:xfrm>
            <a:off x="179512" y="65087"/>
            <a:ext cx="8784976" cy="392113"/>
          </a:xfrm>
          <a:prstGeom prst="roundRect">
            <a:avLst>
              <a:gd name="adj" fmla="val 27278"/>
            </a:avLst>
          </a:prstGeom>
          <a:solidFill>
            <a:schemeClr val="accent6">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1" i="0" u="none" strike="noStrike" cap="none" normalizeH="0" baseline="0" dirty="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Джерела права Гетьманської держави (остання чверть </a:t>
            </a:r>
            <a:r>
              <a:rPr kumimoji="0" lang="en-US" altLang="ru-RU" b="1" i="0" u="none" strike="noStrike" cap="none" normalizeH="0" baseline="0" dirty="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XVII</a:t>
            </a:r>
            <a:r>
              <a:rPr kumimoji="0" lang="uk-UA" altLang="ru-RU" b="1" i="0" u="none" strike="noStrike" cap="none" normalizeH="0" baseline="0" dirty="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 - </a:t>
            </a:r>
            <a:r>
              <a:rPr kumimoji="0" lang="en-US" altLang="ru-RU" b="1" i="0" u="none" strike="noStrike" cap="none" normalizeH="0" baseline="0" dirty="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XVIII</a:t>
            </a:r>
            <a:r>
              <a:rPr kumimoji="0" lang="uk-UA" altLang="ru-RU" b="1" i="0" u="none" strike="noStrike" cap="none" normalizeH="0" baseline="0" dirty="0">
                <a:ln>
                  <a:noFill/>
                </a:ln>
                <a:solidFill>
                  <a:srgbClr val="FFFFCC"/>
                </a:solidFill>
                <a:effectLst/>
                <a:latin typeface="Times New Roman" panose="02020603050405020304" pitchFamily="18" charset="0"/>
                <a:ea typeface="Times New Roman" pitchFamily="18" charset="0"/>
                <a:cs typeface="Times New Roman" panose="02020603050405020304" pitchFamily="18" charset="0"/>
              </a:rPr>
              <a:t>ст.)</a:t>
            </a:r>
            <a:endParaRPr kumimoji="0" lang="uk-UA" altLang="ru-RU"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5" name="Поле 12226"/>
          <p:cNvSpPr txBox="1">
            <a:spLocks noChangeArrowheads="1"/>
          </p:cNvSpPr>
          <p:nvPr/>
        </p:nvSpPr>
        <p:spPr bwMode="auto">
          <a:xfrm>
            <a:off x="3059832" y="548681"/>
            <a:ext cx="2952328" cy="441126"/>
          </a:xfrm>
          <a:prstGeom prst="rect">
            <a:avLst/>
          </a:prstGeom>
          <a:solidFill>
            <a:schemeClr val="accent4">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Кодифікація права</a:t>
            </a:r>
            <a:endParaRPr kumimoji="0" lang="uk-UA" altLang="ru-RU" sz="2000" b="0" i="0" u="none" strike="noStrike" cap="none" normalizeH="0" baseline="0" dirty="0">
              <a:ln>
                <a:noFill/>
              </a:ln>
              <a:solidFill>
                <a:srgbClr val="FFFFCC"/>
              </a:solidFill>
              <a:effectLst/>
              <a:latin typeface="Arial" pitchFamily="34" charset="0"/>
              <a:cs typeface="Arial" pitchFamily="34" charset="0"/>
            </a:endParaRPr>
          </a:p>
        </p:txBody>
      </p:sp>
      <p:sp>
        <p:nvSpPr>
          <p:cNvPr id="6" name="Поле 12227"/>
          <p:cNvSpPr txBox="1">
            <a:spLocks noChangeArrowheads="1"/>
          </p:cNvSpPr>
          <p:nvPr/>
        </p:nvSpPr>
        <p:spPr bwMode="auto">
          <a:xfrm>
            <a:off x="2195736" y="1146960"/>
            <a:ext cx="6831632" cy="2210032"/>
          </a:xfrm>
          <a:prstGeom prst="rect">
            <a:avLst/>
          </a:prstGeom>
          <a:solidFill>
            <a:schemeClr val="accent2">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fontAlgn="base">
              <a:spcBef>
                <a:spcPct val="0"/>
              </a:spcBef>
              <a:spcAft>
                <a:spcPct val="0"/>
              </a:spcAft>
            </a:pPr>
            <a:r>
              <a:rPr lang="uk-UA" sz="1600" dirty="0">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Систематизований звід чинних у Гетьманщині норм права, що складався з  передмови, 30 розділів, які поділялися на артикули та пункти. Провідною ідеєю цього збірника був захист феодального ладу, розширення прав шляхти та старшини на експлуатацію селянства. Водночас обґрунтовувалося  право Гетьманщини на автономне самоврядування, що не відповідало офіційній політиці царського уряду, спрямованій на уніфікацію всього законодавства. З огляду на це, збірку так і не було затверджено Сенатом, де вона пролежала 12 років. </a:t>
            </a:r>
            <a:endParaRPr kumimoji="0" lang="ru-RU"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7" name="Поле 12228"/>
          <p:cNvSpPr txBox="1">
            <a:spLocks noChangeArrowheads="1"/>
          </p:cNvSpPr>
          <p:nvPr/>
        </p:nvSpPr>
        <p:spPr bwMode="auto">
          <a:xfrm>
            <a:off x="2195736" y="3535866"/>
            <a:ext cx="6831632" cy="1836218"/>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lvl="0" algn="just" fontAlgn="base">
              <a:spcBef>
                <a:spcPct val="0"/>
              </a:spcBef>
              <a:spcAft>
                <a:spcPct val="0"/>
              </a:spcAft>
            </a:pPr>
            <a:r>
              <a:rPr lang="uk-UA" sz="1600" dirty="0">
                <a:solidFill>
                  <a:srgbClr val="FFFFCC"/>
                </a:solidFill>
                <a:latin typeface="Times New Roman" panose="02020603050405020304" pitchFamily="18" charset="0"/>
                <a:cs typeface="Times New Roman" panose="02020603050405020304" pitchFamily="18" charset="0"/>
              </a:rPr>
              <a:t>   У 1750 – 1758 рр. за дорученням гетьмана К. Розумовського кандидат у члени Генерального суду Ф. Чуйкевич підготував збірник </a:t>
            </a:r>
            <a:r>
              <a:rPr lang="uk-UA" sz="1600" b="1" dirty="0">
                <a:solidFill>
                  <a:srgbClr val="FFFFCC"/>
                </a:solidFill>
                <a:latin typeface="Times New Roman" panose="02020603050405020304" pitchFamily="18" charset="0"/>
                <a:cs typeface="Times New Roman" panose="02020603050405020304" pitchFamily="18" charset="0"/>
              </a:rPr>
              <a:t>«Суд і розправа в правах малоросійських»</a:t>
            </a:r>
            <a:r>
              <a:rPr lang="uk-UA" sz="1600" dirty="0">
                <a:solidFill>
                  <a:srgbClr val="FFFFCC"/>
                </a:solidFill>
                <a:latin typeface="Times New Roman" panose="02020603050405020304" pitchFamily="18" charset="0"/>
                <a:cs typeface="Times New Roman" panose="02020603050405020304" pitchFamily="18" charset="0"/>
              </a:rPr>
              <a:t>,</a:t>
            </a:r>
            <a:r>
              <a:rPr lang="uk-UA" sz="1600" i="1" dirty="0">
                <a:solidFill>
                  <a:srgbClr val="FFFFCC"/>
                </a:solidFill>
                <a:latin typeface="Times New Roman" panose="02020603050405020304" pitchFamily="18" charset="0"/>
                <a:cs typeface="Times New Roman" panose="02020603050405020304" pitchFamily="18" charset="0"/>
              </a:rPr>
              <a:t> </a:t>
            </a:r>
            <a:r>
              <a:rPr lang="uk-UA" sz="1600" dirty="0">
                <a:solidFill>
                  <a:srgbClr val="FFFFCC"/>
                </a:solidFill>
                <a:latin typeface="Times New Roman" panose="02020603050405020304" pitchFamily="18" charset="0"/>
                <a:cs typeface="Times New Roman" panose="02020603050405020304" pitchFamily="18" charset="0"/>
              </a:rPr>
              <a:t>що мав такі розділи: 1) про докази; 2) про судову організацію; 3) про процес; 4) про апеляції та ін. Цей збірник хоч і не набув офіційного значення, але його основні положення було використано під час проведення судової реформи у 1760 </a:t>
            </a:r>
            <a:r>
              <a:rPr lang="uk-UA" sz="1600" dirty="0"/>
              <a:t>– </a:t>
            </a:r>
            <a:r>
              <a:rPr lang="uk-UA" sz="1600" dirty="0">
                <a:solidFill>
                  <a:srgbClr val="FFFFCC"/>
                </a:solidFill>
                <a:latin typeface="Times New Roman" panose="02020603050405020304" pitchFamily="18" charset="0"/>
                <a:cs typeface="Times New Roman" panose="02020603050405020304" pitchFamily="18" charset="0"/>
              </a:rPr>
              <a:t>1763 рр. </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37" name="Rectangle 5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4" name="Rectangle 8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5" name="Rectangle 81"/>
          <p:cNvSpPr>
            <a:spLocks noChangeArrowheads="1"/>
          </p:cNvSpPr>
          <p:nvPr/>
        </p:nvSpPr>
        <p:spPr bwMode="auto">
          <a:xfrm>
            <a:off x="0" y="8201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56" name="Пятиугольник 55"/>
          <p:cNvSpPr/>
          <p:nvPr/>
        </p:nvSpPr>
        <p:spPr>
          <a:xfrm>
            <a:off x="76244" y="1340768"/>
            <a:ext cx="1954249" cy="1512168"/>
          </a:xfrm>
          <a:prstGeom prst="homePlat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uk-UA" altLang="ru-RU" sz="1600" dirty="0">
                <a:solidFill>
                  <a:srgbClr val="FFFFCC"/>
                </a:solidFill>
                <a:latin typeface="Times New Roman" pitchFamily="18" charset="0"/>
                <a:ea typeface="Times New Roman" pitchFamily="18" charset="0"/>
                <a:cs typeface="Times New Roman" pitchFamily="18" charset="0"/>
              </a:rPr>
              <a:t>Права, за якими су</a:t>
            </a:r>
            <a:r>
              <a:rPr lang="ru-RU" altLang="ru-RU" sz="1600" dirty="0">
                <a:solidFill>
                  <a:srgbClr val="FFFFCC"/>
                </a:solidFill>
                <a:latin typeface="Times New Roman" pitchFamily="18" charset="0"/>
                <a:ea typeface="Times New Roman" pitchFamily="18" charset="0"/>
                <a:cs typeface="Times New Roman" pitchFamily="18" charset="0"/>
              </a:rPr>
              <a:t>диться малоросійський народ </a:t>
            </a:r>
          </a:p>
          <a:p>
            <a:pPr lvl="0" fontAlgn="base">
              <a:spcBef>
                <a:spcPct val="0"/>
              </a:spcBef>
              <a:spcAft>
                <a:spcPct val="0"/>
              </a:spcAft>
            </a:pPr>
            <a:r>
              <a:rPr lang="ru-RU" altLang="ru-RU" sz="1600" dirty="0">
                <a:solidFill>
                  <a:srgbClr val="FFFFCC"/>
                </a:solidFill>
                <a:latin typeface="Times New Roman" pitchFamily="18" charset="0"/>
                <a:ea typeface="Times New Roman" pitchFamily="18" charset="0"/>
                <a:cs typeface="Times New Roman" pitchFamily="18" charset="0"/>
              </a:rPr>
              <a:t>(1743)</a:t>
            </a:r>
            <a:endParaRPr lang="ru-RU" altLang="ru-RU" sz="1600" dirty="0">
              <a:solidFill>
                <a:srgbClr val="FFFFCC"/>
              </a:solidFill>
              <a:latin typeface="Arial" pitchFamily="34" charset="0"/>
              <a:cs typeface="Arial" pitchFamily="34" charset="0"/>
            </a:endParaRPr>
          </a:p>
        </p:txBody>
      </p:sp>
      <p:sp>
        <p:nvSpPr>
          <p:cNvPr id="10329" name="Прямоугольник 10328"/>
          <p:cNvSpPr/>
          <p:nvPr/>
        </p:nvSpPr>
        <p:spPr>
          <a:xfrm>
            <a:off x="2267744" y="5589239"/>
            <a:ext cx="6759624" cy="1114625"/>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600" dirty="0">
                <a:latin typeface="Times New Roman" panose="02020603050405020304" pitchFamily="18" charset="0"/>
                <a:cs typeface="Times New Roman" panose="02020603050405020304" pitchFamily="18" charset="0"/>
              </a:rPr>
              <a:t>Робоча група на чолі з О. Безбородьком за дорученням президента Другої Малоросійської колегії П. </a:t>
            </a:r>
            <a:r>
              <a:rPr lang="uk-UA" sz="1600" dirty="0" err="1">
                <a:latin typeface="Times New Roman" panose="02020603050405020304" pitchFamily="18" charset="0"/>
                <a:cs typeface="Times New Roman" panose="02020603050405020304" pitchFamily="18" charset="0"/>
              </a:rPr>
              <a:t>Рум’янцева</a:t>
            </a:r>
            <a:r>
              <a:rPr lang="uk-UA" sz="1600" dirty="0">
                <a:latin typeface="Times New Roman" panose="02020603050405020304" pitchFamily="18" charset="0"/>
                <a:cs typeface="Times New Roman" panose="02020603050405020304" pitchFamily="18" charset="0"/>
              </a:rPr>
              <a:t> уклала збірник </a:t>
            </a:r>
            <a:r>
              <a:rPr lang="uk-UA" sz="1600" b="1" dirty="0">
                <a:latin typeface="Times New Roman" panose="02020603050405020304" pitchFamily="18" charset="0"/>
                <a:cs typeface="Times New Roman" panose="02020603050405020304" pitchFamily="18" charset="0"/>
              </a:rPr>
              <a:t>«Екстракт малоросійських прав»</a:t>
            </a:r>
            <a:r>
              <a:rPr lang="uk-UA" sz="1600" dirty="0">
                <a:latin typeface="Times New Roman" panose="02020603050405020304" pitchFamily="18" charset="0"/>
                <a:cs typeface="Times New Roman" panose="02020603050405020304" pitchFamily="18" charset="0"/>
              </a:rPr>
              <a:t>,</a:t>
            </a:r>
            <a:r>
              <a:rPr lang="uk-UA" sz="1600" i="1" dirty="0">
                <a:latin typeface="Times New Roman" panose="02020603050405020304" pitchFamily="18" charset="0"/>
                <a:cs typeface="Times New Roman" panose="02020603050405020304" pitchFamily="18" charset="0"/>
              </a:rPr>
              <a:t> </a:t>
            </a:r>
            <a:r>
              <a:rPr lang="uk-UA" sz="1600" dirty="0">
                <a:latin typeface="Times New Roman" panose="02020603050405020304" pitchFamily="18" charset="0"/>
                <a:cs typeface="Times New Roman" panose="02020603050405020304" pitchFamily="18" charset="0"/>
              </a:rPr>
              <a:t>що містив норми (екстракти – витяги) державного, адміністративного та судового права.</a:t>
            </a:r>
            <a:endParaRPr lang="ru-RU" sz="1600" dirty="0">
              <a:latin typeface="Times New Roman" panose="02020603050405020304" pitchFamily="18" charset="0"/>
              <a:cs typeface="Times New Roman" panose="02020603050405020304" pitchFamily="18" charset="0"/>
            </a:endParaRPr>
          </a:p>
        </p:txBody>
      </p:sp>
      <p:sp>
        <p:nvSpPr>
          <p:cNvPr id="10330" name="Пятиугольник 10329"/>
          <p:cNvSpPr/>
          <p:nvPr/>
        </p:nvSpPr>
        <p:spPr>
          <a:xfrm>
            <a:off x="133942" y="3819894"/>
            <a:ext cx="1860079" cy="1082412"/>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spcBef>
                <a:spcPct val="0"/>
              </a:spcBef>
              <a:spcAft>
                <a:spcPct val="0"/>
              </a:spcAft>
            </a:pPr>
            <a:r>
              <a:rPr lang="uk-UA" altLang="ru-RU" sz="1600" dirty="0">
                <a:solidFill>
                  <a:srgbClr val="FFFFCC"/>
                </a:solidFill>
                <a:latin typeface="Times New Roman" panose="02020603050405020304" pitchFamily="18" charset="0"/>
                <a:ea typeface="Times New Roman" panose="02020603050405020304" pitchFamily="18" charset="0"/>
                <a:cs typeface="Times New Roman" panose="02020603050405020304" pitchFamily="18" charset="0"/>
              </a:rPr>
              <a:t>Суд і розправа  в правах малоросійських (1758)</a:t>
            </a:r>
            <a:endParaRPr lang="uk-UA" altLang="ru-RU" sz="1600" dirty="0">
              <a:solidFill>
                <a:srgbClr val="FFFFCC"/>
              </a:solidFill>
              <a:latin typeface="Times New Roman" panose="02020603050405020304" pitchFamily="18" charset="0"/>
              <a:cs typeface="Times New Roman" panose="02020603050405020304" pitchFamily="18" charset="0"/>
            </a:endParaRPr>
          </a:p>
        </p:txBody>
      </p:sp>
      <p:sp>
        <p:nvSpPr>
          <p:cNvPr id="10331" name="Пятиугольник 10330"/>
          <p:cNvSpPr/>
          <p:nvPr/>
        </p:nvSpPr>
        <p:spPr>
          <a:xfrm>
            <a:off x="76244" y="5589240"/>
            <a:ext cx="1975476" cy="1008112"/>
          </a:xfrm>
          <a:prstGeom prst="homePlat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1600" dirty="0">
                <a:solidFill>
                  <a:srgbClr val="FFFFCC"/>
                </a:solidFill>
                <a:latin typeface="Times New Roman" pitchFamily="18" charset="0"/>
                <a:ea typeface="Times New Roman" pitchFamily="18" charset="0"/>
                <a:cs typeface="Times New Roman" pitchFamily="18" charset="0"/>
              </a:rPr>
              <a:t>Экстракт малороссийских прав</a:t>
            </a:r>
          </a:p>
          <a:p>
            <a:pPr algn="ctr"/>
            <a:r>
              <a:rPr lang="ru-RU" altLang="ru-RU" sz="1600" dirty="0">
                <a:solidFill>
                  <a:srgbClr val="FFFFCC"/>
                </a:solidFill>
                <a:latin typeface="Times New Roman" pitchFamily="18" charset="0"/>
                <a:ea typeface="Times New Roman" pitchFamily="18" charset="0"/>
                <a:cs typeface="Times New Roman" pitchFamily="18" charset="0"/>
              </a:rPr>
              <a:t> (1767)</a:t>
            </a:r>
            <a:endParaRPr lang="ru-RU" sz="1600" dirty="0">
              <a:solidFill>
                <a:srgbClr val="FFFFCC"/>
              </a:solidFill>
            </a:endParaRPr>
          </a:p>
        </p:txBody>
      </p:sp>
    </p:spTree>
    <p:extLst>
      <p:ext uri="{BB962C8B-B14F-4D97-AF65-F5344CB8AC3E}">
        <p14:creationId xmlns:p14="http://schemas.microsoft.com/office/powerpoint/2010/main" val="882948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45719" cy="45719"/>
          </a:xfrm>
        </p:spPr>
        <p:txBody>
          <a:bodyPr>
            <a:normAutofit fontScale="25000" lnSpcReduction="20000"/>
          </a:bodyPr>
          <a:lstStyle/>
          <a:p>
            <a:pPr marL="45720" indent="0">
              <a:buNone/>
            </a:pPr>
            <a:r>
              <a:rPr lang="uk-UA" dirty="0"/>
              <a:t>  </a:t>
            </a:r>
            <a:endParaRPr lang="ru-RU" dirty="0"/>
          </a:p>
        </p:txBody>
      </p:sp>
      <p:pic>
        <p:nvPicPr>
          <p:cNvPr id="11265" name="Рисунок 716"/>
          <p:cNvPicPr>
            <a:picLocks noChangeAspect="1" noChangeArrowheads="1"/>
          </p:cNvPicPr>
          <p:nvPr/>
        </p:nvPicPr>
        <p:blipFill>
          <a:blip r:embed="rId3">
            <a:extLst>
              <a:ext uri="{28A0092B-C50C-407E-A947-70E740481C1C}">
                <a14:useLocalDpi xmlns:a14="http://schemas.microsoft.com/office/drawing/2010/main" val="0"/>
              </a:ext>
            </a:extLst>
          </a:blip>
          <a:srcRect l="100000" r="-748"/>
          <a:stretch>
            <a:fillRect/>
          </a:stretch>
        </p:blipFill>
        <p:spPr bwMode="auto">
          <a:xfrm>
            <a:off x="0" y="457200"/>
            <a:ext cx="47625" cy="8591550"/>
          </a:xfrm>
          <a:prstGeom prst="rect">
            <a:avLst/>
          </a:prstGeom>
          <a:noFill/>
          <a:extLst>
            <a:ext uri="{909E8E84-426E-40DD-AFC4-6F175D3DCCD1}">
              <a14:hiddenFill xmlns:a14="http://schemas.microsoft.com/office/drawing/2010/main">
                <a:solidFill>
                  <a:srgbClr val="FFFFFF"/>
                </a:solidFill>
              </a14:hiddenFill>
            </a:ext>
          </a:extLst>
        </p:spPr>
      </p:pic>
      <p:sp>
        <p:nvSpPr>
          <p:cNvPr id="5" name="Поле 727"/>
          <p:cNvSpPr txBox="1">
            <a:spLocks noChangeArrowheads="1"/>
          </p:cNvSpPr>
          <p:nvPr/>
        </p:nvSpPr>
        <p:spPr bwMode="auto">
          <a:xfrm>
            <a:off x="257734" y="960581"/>
            <a:ext cx="3589511" cy="382280"/>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Преамбула та 16 параграфів</a:t>
            </a:r>
            <a:endParaRPr kumimoji="0" lang="ru-RU"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6" name="Поле 732"/>
          <p:cNvSpPr txBox="1">
            <a:spLocks noChangeArrowheads="1"/>
          </p:cNvSpPr>
          <p:nvPr/>
        </p:nvSpPr>
        <p:spPr bwMode="auto">
          <a:xfrm>
            <a:off x="5220072" y="960582"/>
            <a:ext cx="3672408" cy="382280"/>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Написана латиною та руською мовою</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7" name="Поле 734"/>
          <p:cNvSpPr>
            <a:spLocks noChangeArrowheads="1"/>
          </p:cNvSpPr>
          <p:nvPr/>
        </p:nvSpPr>
        <p:spPr bwMode="auto">
          <a:xfrm>
            <a:off x="2868265" y="1434152"/>
            <a:ext cx="3352800" cy="397031"/>
          </a:xfrm>
          <a:prstGeom prst="downArrowCallout">
            <a:avLst>
              <a:gd name="adj1" fmla="val 25008"/>
              <a:gd name="adj2" fmla="val 24972"/>
              <a:gd name="adj3" fmla="val 25000"/>
              <a:gd name="adj4" fmla="val 64977"/>
            </a:avLst>
          </a:prstGeom>
          <a:solidFill>
            <a:srgbClr val="FFCC00"/>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Зміст</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8" name="Поле 739"/>
          <p:cNvSpPr txBox="1">
            <a:spLocks noChangeArrowheads="1"/>
          </p:cNvSpPr>
          <p:nvPr/>
        </p:nvSpPr>
        <p:spPr bwMode="auto">
          <a:xfrm>
            <a:off x="262409" y="2291324"/>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Православ</a:t>
            </a:r>
            <a:r>
              <a:rPr kumimoji="0" lang="en-US"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я - панівна релігія держави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9" name="Поле 746"/>
          <p:cNvSpPr txBox="1">
            <a:spLocks noChangeArrowheads="1"/>
          </p:cNvSpPr>
          <p:nvPr/>
        </p:nvSpPr>
        <p:spPr bwMode="auto">
          <a:xfrm>
            <a:off x="262408" y="1942316"/>
            <a:ext cx="473075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Протектором України визнавався шведський король</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0" name="Поле 751"/>
          <p:cNvSpPr txBox="1">
            <a:spLocks noChangeArrowheads="1"/>
          </p:cNvSpPr>
          <p:nvPr/>
        </p:nvSpPr>
        <p:spPr bwMode="auto">
          <a:xfrm>
            <a:off x="262408" y="2631292"/>
            <a:ext cx="4730750" cy="268287"/>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Союзницькі відносини з Кримською державою</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1" name="Поле 12001"/>
          <p:cNvSpPr txBox="1">
            <a:spLocks noChangeArrowheads="1"/>
          </p:cNvSpPr>
          <p:nvPr/>
        </p:nvSpPr>
        <p:spPr bwMode="auto">
          <a:xfrm>
            <a:off x="262409" y="294005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Стосунки Запорозької Січі та Московської держави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3" name="Поле 12022"/>
          <p:cNvSpPr txBox="1">
            <a:spLocks noChangeArrowheads="1"/>
          </p:cNvSpPr>
          <p:nvPr/>
        </p:nvSpPr>
        <p:spPr bwMode="auto">
          <a:xfrm>
            <a:off x="262409" y="321830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Законодавча</a:t>
            </a:r>
            <a:r>
              <a:rPr kumimoji="0" lang="uk-UA" altLang="ru-RU" sz="16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влада доручалася </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Генеральній</a:t>
            </a:r>
            <a:r>
              <a:rPr kumimoji="0" lang="uk-UA" altLang="ru-RU" sz="16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Раді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4" name="Поле 12030"/>
          <p:cNvSpPr txBox="1">
            <a:spLocks noChangeArrowheads="1"/>
          </p:cNvSpPr>
          <p:nvPr/>
        </p:nvSpPr>
        <p:spPr bwMode="auto">
          <a:xfrm>
            <a:off x="262409" y="3854372"/>
            <a:ext cx="4730750" cy="268288"/>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altLang="ru-RU" sz="1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lang="uk-UA" altLang="ru-RU" sz="1600" dirty="0">
                <a:latin typeface="Times New Roman" pitchFamily="18" charset="0"/>
                <a:ea typeface="Times New Roman" pitchFamily="18" charset="0"/>
                <a:cs typeface="Times New Roman" pitchFamily="18" charset="0"/>
              </a:rPr>
              <a:t>Вищий судовий орган - </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Генеральний Суд</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5" name="Поле 12038"/>
          <p:cNvSpPr txBox="1">
            <a:spLocks noChangeArrowheads="1"/>
          </p:cNvSpPr>
          <p:nvPr/>
        </p:nvSpPr>
        <p:spPr bwMode="auto">
          <a:xfrm>
            <a:off x="262409" y="4183064"/>
            <a:ext cx="4730750" cy="268287"/>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Визначалися обов’язки Генеральної старшини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6" name="Поле 12039"/>
          <p:cNvSpPr txBox="1">
            <a:spLocks noChangeArrowheads="1"/>
          </p:cNvSpPr>
          <p:nvPr/>
        </p:nvSpPr>
        <p:spPr bwMode="auto">
          <a:xfrm>
            <a:off x="262409" y="3514332"/>
            <a:ext cx="473075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Глава виконавчої влади - гетьман</a:t>
            </a:r>
            <a:endParaRPr kumimoji="0" lang="ru-RU"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Поле 12042"/>
          <p:cNvSpPr txBox="1">
            <a:spLocks noChangeArrowheads="1"/>
          </p:cNvSpPr>
          <p:nvPr/>
        </p:nvSpPr>
        <p:spPr bwMode="auto">
          <a:xfrm>
            <a:off x="280188" y="4508976"/>
            <a:ext cx="4939883"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Виборність</a:t>
            </a:r>
            <a:r>
              <a:rPr kumimoji="0" lang="uk-UA" altLang="ru-RU" sz="16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як військових, так і посполитих урядників</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8" name="Поле 12048"/>
          <p:cNvSpPr txBox="1">
            <a:spLocks noChangeArrowheads="1"/>
          </p:cNvSpPr>
          <p:nvPr/>
        </p:nvSpPr>
        <p:spPr bwMode="auto">
          <a:xfrm>
            <a:off x="262408" y="5474695"/>
            <a:ext cx="8640316" cy="46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Права козацьких вдів</a:t>
            </a:r>
            <a:r>
              <a:rPr kumimoji="0" lang="uk-UA" altLang="ru-RU" sz="1600" b="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та жінок,</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чоловіки яких перебувають у походах, дітей-сиріт,                  зокрема звільнення їх від податків</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9" name="Поле 12057"/>
          <p:cNvSpPr txBox="1">
            <a:spLocks noChangeArrowheads="1"/>
          </p:cNvSpPr>
          <p:nvPr/>
        </p:nvSpPr>
        <p:spPr bwMode="auto">
          <a:xfrm>
            <a:off x="275108" y="4869160"/>
            <a:ext cx="8627615" cy="324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Справедливий розподіл власності й повинностей перед державою та усіма станами суспільства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0" name="Поле 12062"/>
          <p:cNvSpPr txBox="1">
            <a:spLocks noChangeArrowheads="1"/>
          </p:cNvSpPr>
          <p:nvPr/>
        </p:nvSpPr>
        <p:spPr bwMode="auto">
          <a:xfrm>
            <a:off x="262814" y="5185735"/>
            <a:ext cx="8639910"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Передання всіх фортець, до розташовувалися російські війська</a:t>
            </a:r>
            <a:r>
              <a:rPr lang="uk-UA" altLang="ru-RU" sz="1600" dirty="0">
                <a:latin typeface="Times New Roman" pitchFamily="18" charset="0"/>
                <a:ea typeface="Times New Roman" pitchFamily="18" charset="0"/>
                <a:cs typeface="Times New Roman" pitchFamily="18" charset="0"/>
              </a:rPr>
              <a:t>, у власність Війська Запорозького</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1" name="Поле 12320"/>
          <p:cNvSpPr txBox="1">
            <a:spLocks noChangeArrowheads="1"/>
          </p:cNvSpPr>
          <p:nvPr/>
        </p:nvSpPr>
        <p:spPr bwMode="auto">
          <a:xfrm>
            <a:off x="257734" y="5960931"/>
            <a:ext cx="8634746" cy="46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Регулювання складних соціальних відносин, що виникали між суспільними станами, «ярмом лягали на плечі посполитих і бідних козаків»</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3" name="Поле 12322"/>
          <p:cNvSpPr txBox="1">
            <a:spLocks noChangeArrowheads="1"/>
          </p:cNvSpPr>
          <p:nvPr/>
        </p:nvSpPr>
        <p:spPr bwMode="auto">
          <a:xfrm>
            <a:off x="257734" y="6443219"/>
            <a:ext cx="8634746" cy="288000"/>
          </a:xfrm>
          <a:prstGeom prst="rect">
            <a:avLst/>
          </a:prstGeom>
          <a:solidFill>
            <a:srgbClr val="FFFF99"/>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Законодавчі заходи щодо врегулювання торговельних, зокрема ярмаркових справ. </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4" name="Rectangle 2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30" name="Rectangle 4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9"/>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32" name="Прямоугольник 31"/>
          <p:cNvSpPr/>
          <p:nvPr/>
        </p:nvSpPr>
        <p:spPr>
          <a:xfrm>
            <a:off x="196850" y="117140"/>
            <a:ext cx="8695630" cy="680120"/>
          </a:xfrm>
          <a:prstGeom prst="rect">
            <a:avLst/>
          </a:prstGeom>
          <a:solidFill>
            <a:srgbClr val="78D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Конституція Пилипа Орлика (Пакти й конституції законів та вольностей Війська Запорозького.., прийняті року Божого 1710, квітня 5, при Бендерах)</a:t>
            </a:r>
            <a:endParaRPr lang="uk-UA" altLang="ru-RU" sz="2400" dirty="0">
              <a:solidFill>
                <a:schemeClr val="tx1"/>
              </a:solidFill>
              <a:latin typeface="Arial" pitchFamily="34" charset="0"/>
              <a:cs typeface="Arial" pitchFamily="34" charset="0"/>
            </a:endParaRPr>
          </a:p>
        </p:txBody>
      </p:sp>
      <p:pic>
        <p:nvPicPr>
          <p:cNvPr id="33" name="Рисунок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1831183"/>
            <a:ext cx="3178596" cy="2860736"/>
          </a:xfrm>
          <a:prstGeom prst="rect">
            <a:avLst/>
          </a:prstGeom>
          <a:effectLst>
            <a:outerShdw blurRad="50800" dist="38100" dir="8100000" algn="tr" rotWithShape="0">
              <a:prstClr val="black">
                <a:alpha val="40000"/>
              </a:prstClr>
            </a:outerShdw>
            <a:softEdge rad="63500"/>
          </a:effectLst>
        </p:spPr>
      </p:pic>
    </p:spTree>
    <p:extLst>
      <p:ext uri="{BB962C8B-B14F-4D97-AF65-F5344CB8AC3E}">
        <p14:creationId xmlns:p14="http://schemas.microsoft.com/office/powerpoint/2010/main" val="2613406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63488"/>
            <a:ext cx="8712968" cy="914400"/>
          </a:xfrm>
          <a:prstGeom prst="rect">
            <a:avLst/>
          </a:prstGeom>
          <a:solidFill>
            <a:schemeClr val="accent6">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Arial" pitchFamily="34" charset="0"/>
                <a:ea typeface="Times New Roman" pitchFamily="18" charset="0"/>
                <a:cs typeface="Arial" pitchFamily="34" charset="0"/>
              </a:rPr>
              <a:t>Передумови національно-визвольної війни українського народу</a:t>
            </a:r>
            <a:endParaRPr lang="uk-UA" altLang="ru-RU" dirty="0">
              <a:solidFill>
                <a:schemeClr val="tx1"/>
              </a:solidFill>
              <a:latin typeface="Arial" pitchFamily="34" charset="0"/>
              <a:cs typeface="Arial" pitchFamily="34" charset="0"/>
            </a:endParaRPr>
          </a:p>
        </p:txBody>
      </p:sp>
      <p:sp>
        <p:nvSpPr>
          <p:cNvPr id="4" name="Скругленный прямоугольник 721"/>
          <p:cNvSpPr>
            <a:spLocks/>
          </p:cNvSpPr>
          <p:nvPr/>
        </p:nvSpPr>
        <p:spPr bwMode="auto">
          <a:xfrm>
            <a:off x="163528" y="2276872"/>
            <a:ext cx="3858970" cy="1357561"/>
          </a:xfrm>
          <a:prstGeom prst="roundRect">
            <a:avLst>
              <a:gd name="adj" fmla="val 0"/>
            </a:avLst>
          </a:prstGeom>
          <a:solidFill>
            <a:schemeClr val="bg2">
              <a:lumMod val="75000"/>
            </a:schemeClr>
          </a:solidFill>
          <a:ln w="25400">
            <a:solidFill>
              <a:schemeClr val="bg2">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Посилення та розширення сфери впливу Запорозької Січі, яка на той час могла послужити прототипом козацької держави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7" name="Скругленный прямоугольник 754"/>
          <p:cNvSpPr>
            <a:spLocks/>
          </p:cNvSpPr>
          <p:nvPr/>
        </p:nvSpPr>
        <p:spPr bwMode="auto">
          <a:xfrm>
            <a:off x="5004049" y="2266553"/>
            <a:ext cx="3999086" cy="1378198"/>
          </a:xfrm>
          <a:prstGeom prst="roundRect">
            <a:avLst>
              <a:gd name="adj" fmla="val 0"/>
            </a:avLst>
          </a:prstGeom>
          <a:solidFill>
            <a:schemeClr val="bg2">
              <a:lumMod val="75000"/>
            </a:schemeClr>
          </a:solidFill>
          <a:ln w="25400">
            <a:solidFill>
              <a:schemeClr val="bg2">
                <a:lumMod val="75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Наступ на "права і вольності" українського козацтва. "Ординація" 1638 р.</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8" name="Скругленный прямоугольник 756"/>
          <p:cNvSpPr>
            <a:spLocks/>
          </p:cNvSpPr>
          <p:nvPr/>
        </p:nvSpPr>
        <p:spPr bwMode="auto">
          <a:xfrm>
            <a:off x="144110" y="5157192"/>
            <a:ext cx="3491785" cy="1550665"/>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rgbClr val="000000"/>
                </a:solidFill>
                <a:effectLst/>
                <a:latin typeface="Arial" pitchFamily="34" charset="0"/>
                <a:ea typeface="Cambria" pitchFamily="18" charset="0"/>
                <a:cs typeface="Arial" pitchFamily="34" charset="0"/>
              </a:rPr>
              <a:t>Прогресуюча асиміляція українського народу поступово доходила до тієї межі, за якою він мусив зійти з історичної сцени як самобутній суб'єкт</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9" name="Скругленный прямоугольник 757"/>
          <p:cNvSpPr>
            <a:spLocks/>
          </p:cNvSpPr>
          <p:nvPr/>
        </p:nvSpPr>
        <p:spPr bwMode="auto">
          <a:xfrm>
            <a:off x="5408613" y="5157192"/>
            <a:ext cx="3594521" cy="1550665"/>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rgbClr val="000000"/>
                </a:solidFill>
                <a:effectLst/>
                <a:latin typeface="Cambria" pitchFamily="18" charset="0"/>
                <a:ea typeface="Cambria" pitchFamily="18" charset="0"/>
                <a:cs typeface="Cambria" pitchFamily="18" charset="0"/>
              </a:rPr>
              <a:t>Переслідування православних братств та шкіл, заборона православним українцям займати адміністративні посади навіть у місцевих органах влади</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cxnSp>
        <p:nvCxnSpPr>
          <p:cNvPr id="10" name="Прямая соединительная линия 9"/>
          <p:cNvCxnSpPr>
            <a:cxnSpLocks/>
          </p:cNvCxnSpPr>
          <p:nvPr/>
        </p:nvCxnSpPr>
        <p:spPr>
          <a:xfrm flipV="1">
            <a:off x="2370455" y="8742045"/>
            <a:ext cx="0" cy="212090"/>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1" name="Прямая соединительная линия 10"/>
          <p:cNvCxnSpPr>
            <a:cxnSpLocks/>
          </p:cNvCxnSpPr>
          <p:nvPr/>
        </p:nvCxnSpPr>
        <p:spPr>
          <a:xfrm flipV="1">
            <a:off x="5677535" y="8742045"/>
            <a:ext cx="0" cy="212090"/>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12" name="Скругленный прямоугольник 12390"/>
          <p:cNvSpPr>
            <a:spLocks/>
          </p:cNvSpPr>
          <p:nvPr/>
        </p:nvSpPr>
        <p:spPr bwMode="auto">
          <a:xfrm>
            <a:off x="2224596" y="1338700"/>
            <a:ext cx="4622800" cy="463104"/>
          </a:xfrm>
          <a:prstGeom prst="roundRect">
            <a:avLst>
              <a:gd name="adj" fmla="val 0"/>
            </a:avLst>
          </a:prstGeom>
          <a:solidFill>
            <a:schemeClr val="bg2">
              <a:lumMod val="75000"/>
            </a:schemeClr>
          </a:solidFill>
          <a:ln w="25400">
            <a:solidFill>
              <a:schemeClr val="bg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Передумови політичного характеру</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3" name="Скругленный прямоугольник 12470"/>
          <p:cNvSpPr>
            <a:spLocks/>
          </p:cNvSpPr>
          <p:nvPr/>
        </p:nvSpPr>
        <p:spPr bwMode="auto">
          <a:xfrm>
            <a:off x="1691680" y="4149080"/>
            <a:ext cx="5688632" cy="576064"/>
          </a:xfrm>
          <a:prstGeom prst="roundRect">
            <a:avLst>
              <a:gd name="adj" fmla="val 0"/>
            </a:avLst>
          </a:prstGeom>
          <a:solidFill>
            <a:srgbClr val="FFC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tx1"/>
                </a:solidFill>
                <a:effectLst/>
                <a:latin typeface="Arial" pitchFamily="34" charset="0"/>
                <a:ea typeface="Times New Roman" pitchFamily="18" charset="0"/>
                <a:cs typeface="Arial" pitchFamily="34" charset="0"/>
              </a:rPr>
              <a:t>Передумови національно-релігійного характеру</a:t>
            </a:r>
            <a:endParaRPr kumimoji="0" lang="uk-UA" altLang="ru-RU" b="0" i="0" u="none" strike="noStrike" cap="none" normalizeH="0" baseline="0" dirty="0">
              <a:ln>
                <a:noFill/>
              </a:ln>
              <a:solidFill>
                <a:schemeClr val="tx1"/>
              </a:solidFill>
              <a:effectLst/>
              <a:latin typeface="Arial" pitchFamily="34" charset="0"/>
              <a:cs typeface="Arial" pitchFamily="34" charset="0"/>
            </a:endParaRPr>
          </a:p>
        </p:txBody>
      </p:sp>
      <p:sp>
        <p:nvSpPr>
          <p:cNvPr id="14"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sp>
        <p:nvSpPr>
          <p:cNvPr id="15" name="Rectangle 18"/>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uk-UA"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cxnSp>
        <p:nvCxnSpPr>
          <p:cNvPr id="17" name="Прямая со стрелкой 16"/>
          <p:cNvCxnSpPr>
            <a:stCxn id="12" idx="2"/>
            <a:endCxn id="4" idx="0"/>
          </p:cNvCxnSpPr>
          <p:nvPr/>
        </p:nvCxnSpPr>
        <p:spPr>
          <a:xfrm flipH="1">
            <a:off x="2093013" y="1801804"/>
            <a:ext cx="2442983" cy="475068"/>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p:cNvCxnSpPr>
            <a:stCxn id="12" idx="2"/>
            <a:endCxn id="7" idx="0"/>
          </p:cNvCxnSpPr>
          <p:nvPr/>
        </p:nvCxnSpPr>
        <p:spPr>
          <a:xfrm>
            <a:off x="4535996" y="1801804"/>
            <a:ext cx="2467596" cy="464749"/>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a:stCxn id="13" idx="2"/>
            <a:endCxn id="8" idx="0"/>
          </p:cNvCxnSpPr>
          <p:nvPr/>
        </p:nvCxnSpPr>
        <p:spPr>
          <a:xfrm flipH="1">
            <a:off x="1890003" y="4725144"/>
            <a:ext cx="2645993" cy="43204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3" idx="2"/>
            <a:endCxn id="9" idx="0"/>
          </p:cNvCxnSpPr>
          <p:nvPr/>
        </p:nvCxnSpPr>
        <p:spPr>
          <a:xfrm>
            <a:off x="4535996" y="4725144"/>
            <a:ext cx="2669878" cy="43204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3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6"/>
            <a:ext cx="9144000" cy="6867737"/>
          </a:xfrm>
          <a:prstGeom prst="rect">
            <a:avLst/>
          </a:prstGeom>
        </p:spPr>
      </p:pic>
      <p:sp>
        <p:nvSpPr>
          <p:cNvPr id="2" name="Заголовок 1"/>
          <p:cNvSpPr>
            <a:spLocks noGrp="1"/>
          </p:cNvSpPr>
          <p:nvPr>
            <p:ph type="title"/>
          </p:nvPr>
        </p:nvSpPr>
        <p:spPr>
          <a:xfrm>
            <a:off x="8244408" y="5301208"/>
            <a:ext cx="61392" cy="213960"/>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45719" cy="105192"/>
          </a:xfrm>
        </p:spPr>
        <p:txBody>
          <a:bodyPr>
            <a:normAutofit fontScale="25000" lnSpcReduction="20000"/>
          </a:bodyPr>
          <a:lstStyle/>
          <a:p>
            <a:pPr marL="45720" indent="0">
              <a:buNone/>
            </a:pPr>
            <a:r>
              <a:rPr lang="uk-UA" dirty="0"/>
              <a:t> </a:t>
            </a:r>
            <a:endParaRPr lang="ru-RU" dirty="0"/>
          </a:p>
        </p:txBody>
      </p:sp>
      <p:sp>
        <p:nvSpPr>
          <p:cNvPr id="4" name="Поле 12328"/>
          <p:cNvSpPr txBox="1">
            <a:spLocks noChangeArrowheads="1"/>
          </p:cNvSpPr>
          <p:nvPr/>
        </p:nvSpPr>
        <p:spPr bwMode="auto">
          <a:xfrm>
            <a:off x="2969319" y="936992"/>
            <a:ext cx="334010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Суб’єкти цивільного права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5" name="Поле 12332"/>
          <p:cNvSpPr txBox="1">
            <a:spLocks noChangeArrowheads="1"/>
          </p:cNvSpPr>
          <p:nvPr/>
        </p:nvSpPr>
        <p:spPr bwMode="auto">
          <a:xfrm>
            <a:off x="224472" y="951280"/>
            <a:ext cx="196215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Фізичні особи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8" name="Поле 12333"/>
          <p:cNvSpPr txBox="1">
            <a:spLocks noChangeArrowheads="1"/>
          </p:cNvSpPr>
          <p:nvPr/>
        </p:nvSpPr>
        <p:spPr bwMode="auto">
          <a:xfrm>
            <a:off x="6876256" y="951280"/>
            <a:ext cx="1962150" cy="414338"/>
          </a:xfrm>
          <a:prstGeom prst="rect">
            <a:avLst/>
          </a:prstGeom>
          <a:solidFill>
            <a:schemeClr val="accent2">
              <a:lumMod val="40000"/>
              <a:lumOff val="60000"/>
            </a:schemeClr>
          </a:solidFill>
          <a:ln w="25400">
            <a:solidFill>
              <a:schemeClr val="accent2">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Юридичні особи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9" name="Поле 12334"/>
          <p:cNvSpPr txBox="1">
            <a:spLocks noChangeArrowheads="1"/>
          </p:cNvSpPr>
          <p:nvPr/>
        </p:nvSpPr>
        <p:spPr bwMode="auto">
          <a:xfrm>
            <a:off x="2969319" y="1754504"/>
            <a:ext cx="3340100" cy="414338"/>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Об’єкти цивільного права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0" name="Поле 12337"/>
          <p:cNvSpPr txBox="1">
            <a:spLocks noChangeArrowheads="1"/>
          </p:cNvSpPr>
          <p:nvPr/>
        </p:nvSpPr>
        <p:spPr bwMode="auto">
          <a:xfrm>
            <a:off x="224472" y="1754505"/>
            <a:ext cx="1962150" cy="522367"/>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Речі</a:t>
            </a:r>
            <a:endParaRPr kumimoji="0" lang="uk-UA" altLang="ru-RU" sz="16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(рухомі і нерухомі)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3" name="Поле 12338"/>
          <p:cNvSpPr txBox="1">
            <a:spLocks noChangeArrowheads="1"/>
          </p:cNvSpPr>
          <p:nvPr/>
        </p:nvSpPr>
        <p:spPr bwMode="auto">
          <a:xfrm>
            <a:off x="6876256" y="1754505"/>
            <a:ext cx="1962150" cy="522367"/>
          </a:xfrm>
          <a:prstGeom prst="rect">
            <a:avLst/>
          </a:prstGeom>
          <a:solidFill>
            <a:schemeClr val="accent4">
              <a:lumMod val="40000"/>
              <a:lumOff val="60000"/>
            </a:schemeClr>
          </a:solidFill>
          <a:ln w="25400">
            <a:solidFill>
              <a:schemeClr val="accent4">
                <a:lumMod val="60000"/>
                <a:lumOff val="4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Невільники (у деяких випадках)</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4" name="Поле 12339"/>
          <p:cNvSpPr txBox="1">
            <a:spLocks noChangeArrowheads="1"/>
          </p:cNvSpPr>
          <p:nvPr/>
        </p:nvSpPr>
        <p:spPr bwMode="auto">
          <a:xfrm>
            <a:off x="2946083" y="2582617"/>
            <a:ext cx="334010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Повна дієздатність суб’єкта </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5" name="Поле 12342"/>
          <p:cNvSpPr txBox="1">
            <a:spLocks noChangeArrowheads="1"/>
          </p:cNvSpPr>
          <p:nvPr/>
        </p:nvSpPr>
        <p:spPr bwMode="auto">
          <a:xfrm>
            <a:off x="231348" y="2575177"/>
            <a:ext cx="196215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Чоловіки з 18 років</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8" name="Поле 12343"/>
          <p:cNvSpPr txBox="1">
            <a:spLocks noChangeArrowheads="1"/>
          </p:cNvSpPr>
          <p:nvPr/>
        </p:nvSpPr>
        <p:spPr bwMode="auto">
          <a:xfrm>
            <a:off x="6871494" y="2564903"/>
            <a:ext cx="1962150" cy="414337"/>
          </a:xfrm>
          <a:prstGeom prst="rect">
            <a:avLst/>
          </a:prstGeom>
          <a:solidFill>
            <a:schemeClr val="accent6">
              <a:lumMod val="60000"/>
              <a:lumOff val="40000"/>
            </a:schemeClr>
          </a:solidFill>
          <a:ln w="25400">
            <a:solidFill>
              <a:schemeClr val="accent6">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Жінки з 15 років</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9" name="Поле 12344"/>
          <p:cNvSpPr>
            <a:spLocks noChangeArrowheads="1"/>
          </p:cNvSpPr>
          <p:nvPr/>
        </p:nvSpPr>
        <p:spPr bwMode="auto">
          <a:xfrm>
            <a:off x="2096116" y="3501008"/>
            <a:ext cx="5302250" cy="646113"/>
          </a:xfrm>
          <a:prstGeom prst="downArrowCallout">
            <a:avLst>
              <a:gd name="adj1" fmla="val 24999"/>
              <a:gd name="adj2" fmla="val 24999"/>
              <a:gd name="adj3" fmla="val 25000"/>
              <a:gd name="adj4" fmla="val 64977"/>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Підстави для обмеження дієздатності суб’єкта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0" name="Поле 12345"/>
          <p:cNvSpPr txBox="1">
            <a:spLocks noChangeArrowheads="1"/>
          </p:cNvSpPr>
          <p:nvPr/>
        </p:nvSpPr>
        <p:spPr bwMode="auto">
          <a:xfrm>
            <a:off x="2103337" y="4272804"/>
            <a:ext cx="5072063"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Нелегальність народження</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1" name="Поле 12346"/>
          <p:cNvSpPr txBox="1">
            <a:spLocks noChangeArrowheads="1"/>
          </p:cNvSpPr>
          <p:nvPr/>
        </p:nvSpPr>
        <p:spPr bwMode="auto">
          <a:xfrm>
            <a:off x="1205546" y="4797152"/>
            <a:ext cx="7542917" cy="545653"/>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Фізичні причини ( недоумкуваті від народження, божевільні під час хвороби, глухі, сліпі від народження)</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2" name="Поле 12347"/>
          <p:cNvSpPr txBox="1">
            <a:spLocks noChangeArrowheads="1"/>
          </p:cNvSpPr>
          <p:nvPr/>
        </p:nvSpPr>
        <p:spPr bwMode="auto">
          <a:xfrm>
            <a:off x="2180913" y="5517232"/>
            <a:ext cx="5072063"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Відступництво від християнства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3" name="Поле 12348"/>
          <p:cNvSpPr txBox="1">
            <a:spLocks noChangeArrowheads="1"/>
          </p:cNvSpPr>
          <p:nvPr/>
        </p:nvSpPr>
        <p:spPr bwMode="auto">
          <a:xfrm>
            <a:off x="2180914" y="6021288"/>
            <a:ext cx="5072062" cy="360000"/>
          </a:xfrm>
          <a:prstGeom prst="rect">
            <a:avLst/>
          </a:prstGeom>
          <a:solidFill>
            <a:schemeClr val="accent3">
              <a:lumMod val="60000"/>
              <a:lumOff val="40000"/>
            </a:schemeClr>
          </a:solidFill>
          <a:ln w="25400">
            <a:solidFill>
              <a:schemeClr val="accent3">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Марнотратство</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4" name="Скругленный прямоугольник 12382"/>
          <p:cNvSpPr>
            <a:spLocks/>
          </p:cNvSpPr>
          <p:nvPr/>
        </p:nvSpPr>
        <p:spPr bwMode="auto">
          <a:xfrm>
            <a:off x="2096116" y="228600"/>
            <a:ext cx="5079284" cy="392113"/>
          </a:xfrm>
          <a:prstGeom prst="roundRect">
            <a:avLst>
              <a:gd name="adj" fmla="val 27278"/>
            </a:avLst>
          </a:prstGeom>
          <a:solidFill>
            <a:schemeClr val="bg2">
              <a:lumMod val="75000"/>
            </a:schemeClr>
          </a:solidFill>
          <a:ln w="25400">
            <a:solidFill>
              <a:schemeClr val="bg2">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Основні риси цивільного права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5" name="Rectangle 2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6" name="Rectangle 25"/>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100" b="0" i="0" u="none" strike="noStrike" cap="none" normalizeH="0" baseline="0">
                <a:ln>
                  <a:noFill/>
                </a:ln>
                <a:solidFill>
                  <a:schemeClr val="tx1"/>
                </a:solidFill>
                <a:effectLst/>
                <a:latin typeface="Arial" pitchFamily="34" charset="0"/>
                <a:cs typeface="Arial" pitchFamily="34" charset="0"/>
              </a:rPr>
            </a:br>
            <a:endParaRPr kumimoji="0" lang="uk-UA" altLang="ru-RU" sz="1200" b="0" i="0" u="none" strike="noStrike" cap="none" normalizeH="0" baseline="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27" name="Rectangle 40"/>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41"/>
          <p:cNvSpPr>
            <a:spLocks noChangeArrowheads="1"/>
          </p:cNvSpPr>
          <p:nvPr/>
        </p:nvSpPr>
        <p:spPr bwMode="auto">
          <a:xfrm>
            <a:off x="0" y="9048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cxnSp>
        <p:nvCxnSpPr>
          <p:cNvPr id="30" name="Прямая со стрелкой 29"/>
          <p:cNvCxnSpPr>
            <a:stCxn id="4" idx="3"/>
            <a:endCxn id="4" idx="3"/>
          </p:cNvCxnSpPr>
          <p:nvPr/>
        </p:nvCxnSpPr>
        <p:spPr>
          <a:xfrm>
            <a:off x="6309419" y="1144161"/>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967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244408" y="5515167"/>
            <a:ext cx="61392" cy="45719"/>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116632" cy="105192"/>
          </a:xfrm>
        </p:spPr>
        <p:txBody>
          <a:bodyPr>
            <a:normAutofit fontScale="25000" lnSpcReduction="20000"/>
          </a:bodyPr>
          <a:lstStyle/>
          <a:p>
            <a:pPr marL="45720" indent="0">
              <a:buNone/>
            </a:pPr>
            <a:r>
              <a:rPr lang="uk-UA" dirty="0"/>
              <a:t> </a:t>
            </a:r>
            <a:endParaRPr lang="ru-RU" dirty="0"/>
          </a:p>
        </p:txBody>
      </p:sp>
      <p:pic>
        <p:nvPicPr>
          <p:cNvPr id="3073" name="Рисунок 712"/>
          <p:cNvPicPr>
            <a:picLocks noChangeAspect="1" noChangeArrowheads="1"/>
          </p:cNvPicPr>
          <p:nvPr/>
        </p:nvPicPr>
        <p:blipFill>
          <a:blip r:embed="rId2">
            <a:extLst>
              <a:ext uri="{28A0092B-C50C-407E-A947-70E740481C1C}">
                <a14:useLocalDpi xmlns:a14="http://schemas.microsoft.com/office/drawing/2010/main" val="0"/>
              </a:ext>
            </a:extLst>
          </a:blip>
          <a:srcRect l="100000" r="-1395"/>
          <a:stretch>
            <a:fillRect/>
          </a:stretch>
        </p:blipFill>
        <p:spPr bwMode="auto">
          <a:xfrm>
            <a:off x="0" y="457200"/>
            <a:ext cx="85725" cy="8543925"/>
          </a:xfrm>
          <a:prstGeom prst="rect">
            <a:avLst/>
          </a:prstGeom>
          <a:noFill/>
          <a:extLst>
            <a:ext uri="{909E8E84-426E-40DD-AFC4-6F175D3DCCD1}">
              <a14:hiddenFill xmlns:a14="http://schemas.microsoft.com/office/drawing/2010/main">
                <a:solidFill>
                  <a:srgbClr val="FFFFFF"/>
                </a:solidFill>
              </a14:hiddenFill>
            </a:ext>
          </a:extLst>
        </p:spPr>
      </p:pic>
      <p:sp>
        <p:nvSpPr>
          <p:cNvPr id="4" name="Поле 12393"/>
          <p:cNvSpPr txBox="1">
            <a:spLocks noChangeArrowheads="1"/>
          </p:cNvSpPr>
          <p:nvPr/>
        </p:nvSpPr>
        <p:spPr bwMode="auto">
          <a:xfrm>
            <a:off x="1835696" y="116631"/>
            <a:ext cx="5112568" cy="432000"/>
          </a:xfrm>
          <a:prstGeom prst="rect">
            <a:avLst/>
          </a:prstGeom>
          <a:solidFill>
            <a:schemeClr val="accent6">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4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Зобов’язальне право </a:t>
            </a:r>
            <a:endParaRPr kumimoji="0" lang="uk-UA" altLang="ru-RU" sz="2400" b="0" i="0" u="none" strike="noStrike" cap="none" normalizeH="0" baseline="0" dirty="0">
              <a:ln>
                <a:noFill/>
              </a:ln>
              <a:solidFill>
                <a:srgbClr val="FFFFCC"/>
              </a:solidFill>
              <a:effectLst/>
              <a:latin typeface="Arial" pitchFamily="34" charset="0"/>
              <a:cs typeface="Arial" pitchFamily="34" charset="0"/>
            </a:endParaRPr>
          </a:p>
        </p:txBody>
      </p:sp>
      <p:sp>
        <p:nvSpPr>
          <p:cNvPr id="6" name="Поле 12395"/>
          <p:cNvSpPr txBox="1">
            <a:spLocks noChangeArrowheads="1"/>
          </p:cNvSpPr>
          <p:nvPr/>
        </p:nvSpPr>
        <p:spPr bwMode="auto">
          <a:xfrm flipH="1">
            <a:off x="2051717" y="764704"/>
            <a:ext cx="6840757" cy="1332000"/>
          </a:xfrm>
          <a:prstGeom prst="rect">
            <a:avLst/>
          </a:prstGeom>
          <a:solidFill>
            <a:schemeClr val="bg2">
              <a:lumMod val="25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Реалізовувався у 2  формах:</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 усній </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(при купування рухомих речей) і </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письмовій </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 подальшим записом до «урядових книг» (при купуванні нерухомості). Детально унормовувались зобов’язання продавця обороняти покупця від претензій сторонніх осіб щодо проданої речі (евікція). Засобом  забезпечення договору був </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завдаток</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8" name="Поле 12397"/>
          <p:cNvSpPr txBox="1">
            <a:spLocks noChangeArrowheads="1"/>
          </p:cNvSpPr>
          <p:nvPr/>
        </p:nvSpPr>
        <p:spPr bwMode="auto">
          <a:xfrm flipH="1">
            <a:off x="2051720" y="2276872"/>
            <a:ext cx="6840754" cy="934958"/>
          </a:xfrm>
          <a:prstGeom prst="rect">
            <a:avLst/>
          </a:prstGeom>
          <a:solidFill>
            <a:srgbClr val="660066"/>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Реалізовувався у 2 формах:</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 усній </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для дрібних позик) і </a:t>
            </a: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письмовій </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(для всіх інших). На права й зобов’язання сторін, що випливали з договору позики, не впливав термін давності. Було визначено правила примусового стягнення боргів.</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0" name="Поле 12399"/>
          <p:cNvSpPr txBox="1">
            <a:spLocks noChangeArrowheads="1"/>
          </p:cNvSpPr>
          <p:nvPr/>
        </p:nvSpPr>
        <p:spPr bwMode="auto">
          <a:xfrm flipH="1">
            <a:off x="2051720" y="3418502"/>
            <a:ext cx="6840754" cy="1334611"/>
          </a:xfrm>
          <a:prstGeom prst="rect">
            <a:avLst/>
          </a:prstGeom>
          <a:solidFill>
            <a:srgbClr val="8000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Договори як правові захисти зобов’язань, насамперед позики. Заставодавець віддавав кредиторові у володіння своє рухоме або нерухоме майно з правом  чи без права користування. На підставі поруки третя особа зобов’язувалась повернути борг кредиторові у випадку неповернення його основним боржником.</a:t>
            </a:r>
            <a:r>
              <a:rPr kumimoji="0" lang="uk-UA" altLang="ru-RU" sz="1600" b="0" i="0" u="none" strike="noStrike" cap="none" normalizeH="0" baseline="0" dirty="0">
                <a:ln>
                  <a:noFill/>
                </a:ln>
                <a:solidFill>
                  <a:srgbClr val="FFFFCC"/>
                </a:solidFill>
                <a:effectLst/>
                <a:latin typeface="Arial" pitchFamily="34" charset="0"/>
                <a:ea typeface="Times New Roman" pitchFamily="18" charset="0"/>
                <a:cs typeface="Arial" pitchFamily="34" charset="0"/>
              </a:rPr>
              <a:t> </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Зобов’язання  поручителів переходили до його спадкоємців.</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2" name="Поле 12401"/>
          <p:cNvSpPr txBox="1">
            <a:spLocks noChangeArrowheads="1"/>
          </p:cNvSpPr>
          <p:nvPr/>
        </p:nvSpPr>
        <p:spPr bwMode="auto">
          <a:xfrm flipH="1">
            <a:off x="2051719" y="4941168"/>
            <a:ext cx="6840754" cy="832827"/>
          </a:xfrm>
          <a:prstGeom prst="rect">
            <a:avLst/>
          </a:prstGeom>
          <a:solidFill>
            <a:srgbClr val="6633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Передання нерухомого майна власником орендареві у володіння й користування на певний термін і за певну плату. Розмір орендної платні встановлювався волею договірних сторін або нормами звичаєвого права</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4" name="Поле 12403"/>
          <p:cNvSpPr txBox="1">
            <a:spLocks noChangeArrowheads="1"/>
          </p:cNvSpPr>
          <p:nvPr/>
        </p:nvSpPr>
        <p:spPr bwMode="auto">
          <a:xfrm flipH="1">
            <a:off x="2051716" y="6148478"/>
            <a:ext cx="6768755" cy="476492"/>
          </a:xfrm>
          <a:prstGeom prst="rect">
            <a:avLst/>
          </a:prstGeom>
          <a:solidFill>
            <a:schemeClr val="accent4">
              <a:lumMod val="50000"/>
            </a:schemeClr>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600" dirty="0">
                <a:solidFill>
                  <a:srgbClr val="FFFFCC"/>
                </a:solidFill>
                <a:latin typeface="Times New Roman" pitchFamily="18" charset="0"/>
                <a:ea typeface="Times New Roman" pitchFamily="18" charset="0"/>
                <a:cs typeface="Times New Roman" pitchFamily="18" charset="0"/>
              </a:rPr>
              <a:t>У</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кладався усно, у присутності свідків або письмово</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5" name="Rectangle 2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3" name="Rectangle 32"/>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33"/>
          <p:cNvSpPr>
            <a:spLocks noChangeArrowheads="1"/>
          </p:cNvSpPr>
          <p:nvPr/>
        </p:nvSpPr>
        <p:spPr bwMode="auto">
          <a:xfrm>
            <a:off x="0" y="900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5" name="Пятиугольник 24"/>
          <p:cNvSpPr/>
          <p:nvPr/>
        </p:nvSpPr>
        <p:spPr>
          <a:xfrm>
            <a:off x="96741" y="966793"/>
            <a:ext cx="1738955" cy="927822"/>
          </a:xfrm>
          <a:prstGeom prst="homePlate">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Times New Roman" panose="02020603050405020304" pitchFamily="18" charset="0"/>
                <a:cs typeface="Times New Roman" panose="02020603050405020304" pitchFamily="18" charset="0"/>
              </a:rPr>
              <a:t>Договір купівлі - продажу </a:t>
            </a:r>
            <a:endParaRPr lang="ru-RU" sz="1600" dirty="0">
              <a:latin typeface="Times New Roman" panose="02020603050405020304" pitchFamily="18" charset="0"/>
              <a:cs typeface="Times New Roman" panose="02020603050405020304" pitchFamily="18" charset="0"/>
            </a:endParaRPr>
          </a:p>
        </p:txBody>
      </p:sp>
      <p:sp>
        <p:nvSpPr>
          <p:cNvPr id="26" name="Пятиугольник 25"/>
          <p:cNvSpPr/>
          <p:nvPr/>
        </p:nvSpPr>
        <p:spPr>
          <a:xfrm>
            <a:off x="85725" y="2348885"/>
            <a:ext cx="1749971" cy="790932"/>
          </a:xfrm>
          <a:prstGeom prst="homePlate">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Times New Roman" panose="02020603050405020304" pitchFamily="18" charset="0"/>
                <a:cs typeface="Times New Roman" panose="02020603050405020304" pitchFamily="18" charset="0"/>
              </a:rPr>
              <a:t>Договір позики</a:t>
            </a:r>
            <a:endParaRPr lang="ru-RU" sz="1600" dirty="0">
              <a:latin typeface="Times New Roman" panose="02020603050405020304" pitchFamily="18" charset="0"/>
              <a:cs typeface="Times New Roman" panose="02020603050405020304" pitchFamily="18" charset="0"/>
            </a:endParaRPr>
          </a:p>
        </p:txBody>
      </p:sp>
      <p:sp>
        <p:nvSpPr>
          <p:cNvPr id="27" name="Пятиугольник 26"/>
          <p:cNvSpPr/>
          <p:nvPr/>
        </p:nvSpPr>
        <p:spPr>
          <a:xfrm>
            <a:off x="150912" y="3521531"/>
            <a:ext cx="1684784" cy="978163"/>
          </a:xfrm>
          <a:prstGeom prst="homePlate">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Times New Roman" panose="02020603050405020304" pitchFamily="18" charset="0"/>
                <a:cs typeface="Times New Roman" panose="02020603050405020304" pitchFamily="18" charset="0"/>
              </a:rPr>
              <a:t>Договір про заставу майна та поруки</a:t>
            </a:r>
            <a:endParaRPr lang="ru-RU" sz="1600" dirty="0">
              <a:latin typeface="Times New Roman" panose="02020603050405020304" pitchFamily="18" charset="0"/>
              <a:cs typeface="Times New Roman" panose="02020603050405020304" pitchFamily="18" charset="0"/>
            </a:endParaRPr>
          </a:p>
        </p:txBody>
      </p:sp>
      <p:sp>
        <p:nvSpPr>
          <p:cNvPr id="28" name="Пятиугольник 27"/>
          <p:cNvSpPr/>
          <p:nvPr/>
        </p:nvSpPr>
        <p:spPr>
          <a:xfrm>
            <a:off x="159372" y="4939585"/>
            <a:ext cx="1676324" cy="823072"/>
          </a:xfrm>
          <a:prstGeom prst="homePlate">
            <a:avLst/>
          </a:prstGeom>
          <a:solidFill>
            <a:srgbClr val="66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Times New Roman" panose="02020603050405020304" pitchFamily="18" charset="0"/>
                <a:cs typeface="Times New Roman" panose="02020603050405020304" pitchFamily="18" charset="0"/>
              </a:rPr>
              <a:t>Договір найму майна (оренди)</a:t>
            </a:r>
            <a:endParaRPr lang="ru-RU" sz="1600" dirty="0">
              <a:latin typeface="Times New Roman" panose="02020603050405020304" pitchFamily="18" charset="0"/>
              <a:cs typeface="Times New Roman" panose="02020603050405020304" pitchFamily="18" charset="0"/>
            </a:endParaRPr>
          </a:p>
        </p:txBody>
      </p:sp>
      <p:sp>
        <p:nvSpPr>
          <p:cNvPr id="29" name="Пятиугольник 28"/>
          <p:cNvSpPr/>
          <p:nvPr/>
        </p:nvSpPr>
        <p:spPr>
          <a:xfrm>
            <a:off x="159372" y="6035856"/>
            <a:ext cx="1524420" cy="701736"/>
          </a:xfrm>
          <a:prstGeom prst="homePlat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latin typeface="Times New Roman" panose="02020603050405020304" pitchFamily="18" charset="0"/>
                <a:cs typeface="Times New Roman" panose="02020603050405020304" pitchFamily="18" charset="0"/>
              </a:rPr>
              <a:t>Договір дарування</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64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00392" y="5445224"/>
            <a:ext cx="205408" cy="69944"/>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079024" y="633850"/>
            <a:ext cx="45719" cy="45719"/>
          </a:xfrm>
        </p:spPr>
        <p:txBody>
          <a:bodyPr>
            <a:normAutofit fontScale="25000" lnSpcReduction="20000"/>
          </a:bodyPr>
          <a:lstStyle/>
          <a:p>
            <a:pPr marL="45720" indent="0">
              <a:buNone/>
            </a:pPr>
            <a:r>
              <a:rPr lang="uk-UA" dirty="0"/>
              <a:t> </a:t>
            </a:r>
            <a:endParaRPr lang="ru-RU" dirty="0"/>
          </a:p>
        </p:txBody>
      </p:sp>
      <p:pic>
        <p:nvPicPr>
          <p:cNvPr id="4097" name="Рисунок 713"/>
          <p:cNvPicPr>
            <a:picLocks noChangeAspect="1" noChangeArrowheads="1"/>
          </p:cNvPicPr>
          <p:nvPr/>
        </p:nvPicPr>
        <p:blipFill>
          <a:blip r:embed="rId2">
            <a:extLst>
              <a:ext uri="{28A0092B-C50C-407E-A947-70E740481C1C}">
                <a14:useLocalDpi xmlns:a14="http://schemas.microsoft.com/office/drawing/2010/main" val="0"/>
              </a:ext>
            </a:extLst>
          </a:blip>
          <a:srcRect l="100000" r="-1395"/>
          <a:stretch>
            <a:fillRect/>
          </a:stretch>
        </p:blipFill>
        <p:spPr bwMode="auto">
          <a:xfrm>
            <a:off x="0" y="457200"/>
            <a:ext cx="85725" cy="8277225"/>
          </a:xfrm>
          <a:prstGeom prst="rect">
            <a:avLst/>
          </a:prstGeom>
          <a:noFill/>
          <a:extLst>
            <a:ext uri="{909E8E84-426E-40DD-AFC4-6F175D3DCCD1}">
              <a14:hiddenFill xmlns:a14="http://schemas.microsoft.com/office/drawing/2010/main">
                <a:solidFill>
                  <a:srgbClr val="FFFFFF"/>
                </a:solidFill>
              </a14:hiddenFill>
            </a:ext>
          </a:extLst>
        </p:spPr>
      </p:pic>
      <p:sp>
        <p:nvSpPr>
          <p:cNvPr id="4" name="Поле 12411"/>
          <p:cNvSpPr>
            <a:spLocks noChangeArrowheads="1"/>
          </p:cNvSpPr>
          <p:nvPr/>
        </p:nvSpPr>
        <p:spPr bwMode="auto">
          <a:xfrm>
            <a:off x="539552" y="0"/>
            <a:ext cx="8064895" cy="569913"/>
          </a:xfrm>
          <a:prstGeom prst="downArrowCallout">
            <a:avLst>
              <a:gd name="adj1" fmla="val 24984"/>
              <a:gd name="adj2" fmla="val 25014"/>
              <a:gd name="adj3" fmla="val 25000"/>
              <a:gd name="adj4" fmla="val 64977"/>
            </a:avLst>
          </a:prstGeom>
          <a:solidFill>
            <a:schemeClr val="accent4">
              <a:lumMod val="50000"/>
            </a:schemeClr>
          </a:solidFill>
          <a:ln w="25400">
            <a:solidFill>
              <a:schemeClr val="accent6">
                <a:lumMod val="50000"/>
              </a:schemeClr>
            </a:solidFill>
            <a:miter lim="800000"/>
            <a:headEnd/>
            <a:tailEnd/>
          </a:ln>
          <a:scene3d>
            <a:camera prst="orthographicFront"/>
            <a:lightRig rig="threePt" dir="t"/>
          </a:scene3d>
          <a:sp3d>
            <a:bevelT prst="convex"/>
          </a:sp3d>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20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Спадкування</a:t>
            </a:r>
            <a:endParaRPr kumimoji="0" lang="uk-UA" altLang="ru-RU" sz="2000" b="0" i="0" u="none" strike="noStrike" cap="none" normalizeH="0" baseline="0" dirty="0">
              <a:ln>
                <a:noFill/>
              </a:ln>
              <a:solidFill>
                <a:srgbClr val="FFFFCC"/>
              </a:solidFill>
              <a:effectLst/>
              <a:latin typeface="Arial" pitchFamily="34" charset="0"/>
              <a:cs typeface="Arial" pitchFamily="34" charset="0"/>
            </a:endParaRPr>
          </a:p>
        </p:txBody>
      </p:sp>
      <p:sp>
        <p:nvSpPr>
          <p:cNvPr id="8" name="Поле 12415"/>
          <p:cNvSpPr txBox="1">
            <a:spLocks noChangeArrowheads="1"/>
          </p:cNvSpPr>
          <p:nvPr/>
        </p:nvSpPr>
        <p:spPr bwMode="auto">
          <a:xfrm flipH="1">
            <a:off x="160333" y="1844824"/>
            <a:ext cx="5130803" cy="1944216"/>
          </a:xfrm>
          <a:prstGeom prst="rect">
            <a:avLst/>
          </a:prstGeom>
          <a:solidFill>
            <a:srgbClr val="800000"/>
          </a:solidFill>
          <a:ln w="25400">
            <a:solidFill>
              <a:srgbClr val="8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Звичайна:</a:t>
            </a: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 Заповіт складався письмово у присутності кількох місцевих урядовців або 2-3 свідків. Свідками не могли бути опікуни чи самі спадкоємці. Текст складав сам заповідач, якщо був освіченим. Інакше його готувала  інша особа зі слів спадкоємця. Останній мав підписати документ або поставити свою печатку. Свідки ставили свій підпис на кожному аркуші заповіту.</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0" name="Поле 12417"/>
          <p:cNvSpPr txBox="1">
            <a:spLocks noChangeArrowheads="1"/>
          </p:cNvSpPr>
          <p:nvPr/>
        </p:nvSpPr>
        <p:spPr bwMode="auto">
          <a:xfrm flipH="1">
            <a:off x="5604668" y="1844825"/>
            <a:ext cx="3431826" cy="1944216"/>
          </a:xfrm>
          <a:prstGeom prst="rect">
            <a:avLst/>
          </a:prstGeom>
          <a:solidFill>
            <a:srgbClr val="800000"/>
          </a:solidFill>
          <a:ln w="25400">
            <a:solidFill>
              <a:srgbClr val="800000"/>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tabLst/>
            </a:pP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Надзвичайна:  </a:t>
            </a:r>
          </a:p>
          <a:p>
            <a:pPr marL="0" marR="0" lvl="0" indent="0" algn="ctr"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Заповіт складався в усній формі</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Заповідач перебував за кордоном</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Заповідач знаходився у воєнному поході</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Заповіт складався дієздатними особами, добровільно, без застосування примусу</a:t>
            </a:r>
            <a:endParaRPr kumimoji="0" lang="uk-UA" altLang="ru-RU" sz="1600" b="0" i="0" u="none" strike="noStrike" cap="none" normalizeH="0" baseline="0" dirty="0">
              <a:ln>
                <a:noFill/>
              </a:ln>
              <a:solidFill>
                <a:srgbClr val="FFFFCC"/>
              </a:solidFill>
              <a:effectLst/>
              <a:latin typeface="Times New Roman" panose="02020603050405020304" pitchFamily="18" charset="0"/>
              <a:cs typeface="Times New Roman" panose="02020603050405020304" pitchFamily="18" charset="0"/>
            </a:endParaRPr>
          </a:p>
        </p:txBody>
      </p:sp>
      <p:sp>
        <p:nvSpPr>
          <p:cNvPr id="11" name="Поле 12418"/>
          <p:cNvSpPr txBox="1">
            <a:spLocks noChangeArrowheads="1"/>
          </p:cNvSpPr>
          <p:nvPr/>
        </p:nvSpPr>
        <p:spPr bwMode="auto">
          <a:xfrm flipH="1">
            <a:off x="157956" y="3997563"/>
            <a:ext cx="4431752" cy="304800"/>
          </a:xfrm>
          <a:prstGeom prst="rect">
            <a:avLst/>
          </a:prstGeom>
          <a:solidFill>
            <a:srgbClr val="990099"/>
          </a:solidFill>
          <a:ln w="25400">
            <a:solidFill>
              <a:srgbClr val="99009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Заповідачами не могли бути</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2" name="Поле 12419"/>
          <p:cNvSpPr txBox="1">
            <a:spLocks noChangeArrowheads="1"/>
          </p:cNvSpPr>
          <p:nvPr/>
        </p:nvSpPr>
        <p:spPr bwMode="auto">
          <a:xfrm flipH="1">
            <a:off x="160326" y="4319309"/>
            <a:ext cx="4438085" cy="1485955"/>
          </a:xfrm>
          <a:prstGeom prst="rect">
            <a:avLst/>
          </a:prstGeom>
          <a:solidFill>
            <a:srgbClr val="660066"/>
          </a:solidFill>
          <a:ln w="25400">
            <a:solidFill>
              <a:srgbClr val="99009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Невільники</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Засуджені до смертної кари</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Особи, позбавлені честі в судовому порядку</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Політичні злочинці, що перебували за кордоном</a:t>
            </a:r>
          </a:p>
          <a:p>
            <a:pPr marL="0" marR="0" lvl="0" indent="0" algn="just" defTabSz="914400" rtl="0" eaLnBrk="0" fontAlgn="base" latinLnBrk="0" hangingPunct="0">
              <a:lnSpc>
                <a:spcPct val="100000"/>
              </a:lnSpc>
              <a:spcBef>
                <a:spcPct val="0"/>
              </a:spcBef>
              <a:spcAft>
                <a:spcPct val="0"/>
              </a:spcAft>
              <a:buClrTx/>
              <a:buSzTx/>
              <a:buFontTx/>
              <a:buChar char="•"/>
              <a:tabLst/>
            </a:pPr>
            <a:r>
              <a:rPr lang="uk-UA" altLang="ru-RU" sz="1600" dirty="0">
                <a:solidFill>
                  <a:srgbClr val="FFFFCC"/>
                </a:solidFill>
                <a:latin typeface="Times New Roman" pitchFamily="18" charset="0"/>
                <a:cs typeface="Times New Roman" pitchFamily="18" charset="0"/>
              </a:rPr>
              <a:t>Недієздатні </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4" name="Поле 12421"/>
          <p:cNvSpPr txBox="1">
            <a:spLocks noChangeArrowheads="1"/>
          </p:cNvSpPr>
          <p:nvPr/>
        </p:nvSpPr>
        <p:spPr bwMode="auto">
          <a:xfrm flipH="1">
            <a:off x="4882462" y="4001492"/>
            <a:ext cx="4189438" cy="304800"/>
          </a:xfrm>
          <a:prstGeom prst="rect">
            <a:avLst/>
          </a:prstGeom>
          <a:solidFill>
            <a:srgbClr val="0041C4"/>
          </a:solidFill>
          <a:ln w="25400">
            <a:solidFill>
              <a:srgbClr val="00339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Позбавлялися права на успадкування</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6" name="Поле 12423"/>
          <p:cNvSpPr txBox="1">
            <a:spLocks noChangeArrowheads="1"/>
          </p:cNvSpPr>
          <p:nvPr/>
        </p:nvSpPr>
        <p:spPr bwMode="auto">
          <a:xfrm flipH="1">
            <a:off x="4882460" y="4319309"/>
            <a:ext cx="4217987" cy="1485955"/>
          </a:xfrm>
          <a:prstGeom prst="rect">
            <a:avLst/>
          </a:prstGeom>
          <a:solidFill>
            <a:srgbClr val="000099"/>
          </a:solidFill>
          <a:ln w="25400">
            <a:solidFill>
              <a:srgbClr val="00339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Позашлюбні діти</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Доньки, що вийшли заміж без згоди батьків</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Особи, що зловживали спиртними напоями</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Особи, що перейшли до нехристиянських конфесій</a:t>
            </a:r>
          </a:p>
          <a:p>
            <a:pPr marL="0" marR="0" lvl="0" indent="0" algn="l" defTabSz="914400" rtl="0" eaLnBrk="0" fontAlgn="base" latinLnBrk="0" hangingPunct="0">
              <a:lnSpc>
                <a:spcPct val="100000"/>
              </a:lnSpc>
              <a:spcBef>
                <a:spcPct val="0"/>
              </a:spcBef>
              <a:spcAft>
                <a:spcPct val="0"/>
              </a:spcAft>
              <a:buClrTx/>
              <a:buSzTx/>
              <a:buFontTx/>
              <a:buChar char="•"/>
              <a:tabLst/>
            </a:pPr>
            <a:r>
              <a:rPr lang="uk-UA" altLang="ru-RU" sz="1600" dirty="0">
                <a:solidFill>
                  <a:srgbClr val="FFFFCC"/>
                </a:solidFill>
                <a:latin typeface="Times New Roman" pitchFamily="18" charset="0"/>
                <a:cs typeface="Times New Roman" pitchFamily="18" charset="0"/>
              </a:rPr>
              <a:t>Іновірці </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7" name="Поле 12424"/>
          <p:cNvSpPr txBox="1">
            <a:spLocks noChangeArrowheads="1"/>
          </p:cNvSpPr>
          <p:nvPr/>
        </p:nvSpPr>
        <p:spPr bwMode="auto">
          <a:xfrm flipH="1">
            <a:off x="2568793" y="6033735"/>
            <a:ext cx="4059238" cy="360000"/>
          </a:xfrm>
          <a:prstGeom prst="rect">
            <a:avLst/>
          </a:prstGeom>
          <a:solidFill>
            <a:srgbClr val="0066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Обов’язкова умова дійсності заповіту</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8" name="Поле 12425"/>
          <p:cNvSpPr txBox="1">
            <a:spLocks noChangeArrowheads="1"/>
          </p:cNvSpPr>
          <p:nvPr/>
        </p:nvSpPr>
        <p:spPr bwMode="auto">
          <a:xfrm flipH="1">
            <a:off x="160332" y="6393815"/>
            <a:ext cx="8876161" cy="450850"/>
          </a:xfrm>
          <a:prstGeom prst="rect">
            <a:avLst/>
          </a:prstGeom>
          <a:solidFill>
            <a:srgbClr val="005C00"/>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FFFFCC"/>
                </a:solidFill>
                <a:effectLst/>
                <a:latin typeface="Times New Roman" pitchFamily="18" charset="0"/>
                <a:ea typeface="Times New Roman" pitchFamily="18" charset="0"/>
                <a:cs typeface="Times New Roman" pitchFamily="18" charset="0"/>
              </a:rPr>
              <a:t>Чинне право визнавало передання частини спадку дитині, що перебувала в утробі матері.</a:t>
            </a:r>
            <a:endParaRPr kumimoji="0" lang="uk-UA" altLang="ru-RU" sz="1600" b="0" i="0" u="none" strike="noStrike" cap="none" normalizeH="0" baseline="0" dirty="0">
              <a:ln>
                <a:noFill/>
              </a:ln>
              <a:solidFill>
                <a:srgbClr val="FFFFCC"/>
              </a:solidFill>
              <a:effectLst/>
              <a:latin typeface="Arial" pitchFamily="34" charset="0"/>
              <a:cs typeface="Arial" pitchFamily="34" charset="0"/>
            </a:endParaRPr>
          </a:p>
        </p:txBody>
      </p:sp>
      <p:sp>
        <p:nvSpPr>
          <p:cNvPr id="19" name="Rectangle 1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0" name="Rectangle 3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34"/>
          <p:cNvSpPr>
            <a:spLocks noChangeArrowheads="1"/>
          </p:cNvSpPr>
          <p:nvPr/>
        </p:nvSpPr>
        <p:spPr bwMode="auto">
          <a:xfrm>
            <a:off x="0" y="8734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2" name="Прямоугольник 21"/>
          <p:cNvSpPr/>
          <p:nvPr/>
        </p:nvSpPr>
        <p:spPr>
          <a:xfrm>
            <a:off x="1907704" y="1196752"/>
            <a:ext cx="5412877" cy="360040"/>
          </a:xfrm>
          <a:prstGeom prst="rect">
            <a:avLst/>
          </a:prstGeom>
          <a:solidFill>
            <a:srgbClr val="800000"/>
          </a:solidFill>
          <a:ln>
            <a:solidFill>
              <a:srgbClr val="8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rgbClr val="FFFFCC"/>
                </a:solidFill>
                <a:latin typeface="Times New Roman" pitchFamily="18" charset="0"/>
                <a:ea typeface="Times New Roman" pitchFamily="18" charset="0"/>
                <a:cs typeface="Times New Roman" pitchFamily="18" charset="0"/>
              </a:rPr>
              <a:t>Форми заповіту</a:t>
            </a:r>
            <a:endParaRPr lang="uk-UA" altLang="ru-RU" sz="2400" dirty="0">
              <a:solidFill>
                <a:srgbClr val="FFFFCC"/>
              </a:solidFill>
              <a:latin typeface="Arial" pitchFamily="34" charset="0"/>
              <a:cs typeface="Arial" pitchFamily="34" charset="0"/>
            </a:endParaRPr>
          </a:p>
        </p:txBody>
      </p:sp>
      <p:sp>
        <p:nvSpPr>
          <p:cNvPr id="23" name="Овал 22"/>
          <p:cNvSpPr/>
          <p:nvPr/>
        </p:nvSpPr>
        <p:spPr>
          <a:xfrm>
            <a:off x="2216283" y="595085"/>
            <a:ext cx="4795717" cy="457200"/>
          </a:xfrm>
          <a:prstGeom prst="ellipse">
            <a:avLst/>
          </a:prstGeom>
          <a:solidFill>
            <a:schemeClr val="accent6">
              <a:lumMod val="75000"/>
            </a:schemeClr>
          </a:solid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dirty="0">
                <a:solidFill>
                  <a:srgbClr val="FFFFCC"/>
                </a:solidFill>
                <a:latin typeface="Times New Roman" pitchFamily="18" charset="0"/>
                <a:ea typeface="Times New Roman" pitchFamily="18" charset="0"/>
                <a:cs typeface="Times New Roman" pitchFamily="18" charset="0"/>
              </a:rPr>
              <a:t>За заповітом</a:t>
            </a:r>
            <a:endParaRPr lang="uk-UA" altLang="ru-RU" sz="2400" dirty="0">
              <a:solidFill>
                <a:srgbClr val="FFFFCC"/>
              </a:solidFill>
              <a:latin typeface="Arial" pitchFamily="34" charset="0"/>
              <a:cs typeface="Arial" pitchFamily="34" charset="0"/>
            </a:endParaRPr>
          </a:p>
        </p:txBody>
      </p:sp>
      <p:cxnSp>
        <p:nvCxnSpPr>
          <p:cNvPr id="25" name="Прямая со стрелкой 24"/>
          <p:cNvCxnSpPr/>
          <p:nvPr/>
        </p:nvCxnSpPr>
        <p:spPr>
          <a:xfrm>
            <a:off x="1918028" y="1556793"/>
            <a:ext cx="0" cy="288032"/>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a:endCxn id="10" idx="0"/>
          </p:cNvCxnSpPr>
          <p:nvPr/>
        </p:nvCxnSpPr>
        <p:spPr>
          <a:xfrm>
            <a:off x="7320581" y="1556792"/>
            <a:ext cx="0" cy="288033"/>
          </a:xfrm>
          <a:prstGeom prst="straightConnector1">
            <a:avLst/>
          </a:prstGeom>
          <a:ln w="44450">
            <a:solidFill>
              <a:srgbClr val="8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050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44408" y="5445224"/>
            <a:ext cx="61392" cy="69944"/>
          </a:xfrm>
        </p:spPr>
        <p:txBody>
          <a:bodyPr/>
          <a:lstStyle/>
          <a:p>
            <a:pPr marL="0" indent="0">
              <a:buNone/>
            </a:pPr>
            <a:r>
              <a:rPr lang="uk-UA" dirty="0"/>
              <a:t> </a:t>
            </a:r>
            <a:endParaRPr lang="ru-RU" dirty="0"/>
          </a:p>
        </p:txBody>
      </p:sp>
      <p:sp>
        <p:nvSpPr>
          <p:cNvPr id="3" name="Объект 2"/>
          <p:cNvSpPr>
            <a:spLocks noGrp="1"/>
          </p:cNvSpPr>
          <p:nvPr>
            <p:ph sz="quarter" idx="13"/>
          </p:nvPr>
        </p:nvSpPr>
        <p:spPr>
          <a:xfrm>
            <a:off x="1143000" y="731520"/>
            <a:ext cx="45719" cy="177200"/>
          </a:xfrm>
        </p:spPr>
        <p:txBody>
          <a:bodyPr>
            <a:normAutofit fontScale="32500" lnSpcReduction="20000"/>
          </a:bodyPr>
          <a:lstStyle/>
          <a:p>
            <a:pPr marL="45720" indent="0">
              <a:buNone/>
            </a:pPr>
            <a:r>
              <a:rPr lang="uk-UA" dirty="0"/>
              <a:t> </a:t>
            </a:r>
            <a:endParaRPr lang="ru-RU" dirty="0"/>
          </a:p>
        </p:txBody>
      </p:sp>
      <p:sp>
        <p:nvSpPr>
          <p:cNvPr id="4" name="Поле 12433"/>
          <p:cNvSpPr txBox="1">
            <a:spLocks noChangeArrowheads="1"/>
          </p:cNvSpPr>
          <p:nvPr/>
        </p:nvSpPr>
        <p:spPr bwMode="auto">
          <a:xfrm flipH="1">
            <a:off x="195114" y="3047999"/>
            <a:ext cx="5778500" cy="365125"/>
          </a:xfrm>
          <a:prstGeom prst="rect">
            <a:avLst/>
          </a:prstGeom>
          <a:solidFill>
            <a:schemeClr val="accent2">
              <a:lumMod val="20000"/>
              <a:lumOff val="80000"/>
            </a:schemeClr>
          </a:solidFill>
          <a:ln w="25400">
            <a:solidFill>
              <a:schemeClr val="accent2">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Times New Roman" pitchFamily="18" charset="0"/>
                <a:ea typeface="Times New Roman" pitchFamily="18" charset="0"/>
                <a:cs typeface="Times New Roman" pitchFamily="18" charset="0"/>
              </a:rPr>
              <a:t>Суб’єктами злочину визнавалися особи, що досягли 16-річного віку</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5" name="Поле 12426"/>
          <p:cNvSpPr txBox="1">
            <a:spLocks noChangeArrowheads="1"/>
          </p:cNvSpPr>
          <p:nvPr/>
        </p:nvSpPr>
        <p:spPr bwMode="auto">
          <a:xfrm flipH="1">
            <a:off x="1125805" y="813941"/>
            <a:ext cx="4059238" cy="304800"/>
          </a:xfrm>
          <a:prstGeom prst="rect">
            <a:avLst/>
          </a:prstGeom>
          <a:solidFill>
            <a:srgbClr val="FFFFCC"/>
          </a:solidFill>
          <a:ln w="25400">
            <a:solidFill>
              <a:schemeClr val="accent3">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Види кримінальних діянь</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6" name="Поле 12427"/>
          <p:cNvSpPr>
            <a:spLocks noChangeArrowheads="1"/>
          </p:cNvSpPr>
          <p:nvPr/>
        </p:nvSpPr>
        <p:spPr bwMode="auto">
          <a:xfrm>
            <a:off x="227152" y="1453639"/>
            <a:ext cx="1524000" cy="324000"/>
          </a:xfrm>
          <a:prstGeom prst="homePlate">
            <a:avLst>
              <a:gd name="adj" fmla="val 49884"/>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Злочин</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Поле 12428"/>
          <p:cNvSpPr txBox="1">
            <a:spLocks noChangeArrowheads="1"/>
          </p:cNvSpPr>
          <p:nvPr/>
        </p:nvSpPr>
        <p:spPr bwMode="auto">
          <a:xfrm flipH="1">
            <a:off x="2239041" y="1314448"/>
            <a:ext cx="3528392" cy="602383"/>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Найтяжче протиправне діяння, за яке передбачалася переважно смертна кара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8" name="Поле 12429"/>
          <p:cNvSpPr>
            <a:spLocks noChangeArrowheads="1"/>
          </p:cNvSpPr>
          <p:nvPr/>
        </p:nvSpPr>
        <p:spPr bwMode="auto">
          <a:xfrm>
            <a:off x="215722" y="2044700"/>
            <a:ext cx="1524000" cy="324000"/>
          </a:xfrm>
          <a:prstGeom prst="homePlate">
            <a:avLst>
              <a:gd name="adj" fmla="val 49907"/>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Провина</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9" name="Поле 12430"/>
          <p:cNvSpPr txBox="1">
            <a:spLocks noChangeArrowheads="1"/>
          </p:cNvSpPr>
          <p:nvPr/>
        </p:nvSpPr>
        <p:spPr bwMode="auto">
          <a:xfrm flipH="1">
            <a:off x="2212762" y="2080700"/>
            <a:ext cx="3554670" cy="288000"/>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Правопорушення середньої тяжкості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0" name="Поле 12431"/>
          <p:cNvSpPr>
            <a:spLocks noChangeArrowheads="1"/>
          </p:cNvSpPr>
          <p:nvPr/>
        </p:nvSpPr>
        <p:spPr bwMode="auto">
          <a:xfrm>
            <a:off x="215722" y="2504166"/>
            <a:ext cx="1524000" cy="324000"/>
          </a:xfrm>
          <a:prstGeom prst="homePlate">
            <a:avLst>
              <a:gd name="adj" fmla="val 49907"/>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Проступок</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Поле 12432"/>
          <p:cNvSpPr txBox="1">
            <a:spLocks noChangeArrowheads="1"/>
          </p:cNvSpPr>
          <p:nvPr/>
        </p:nvSpPr>
        <p:spPr bwMode="auto">
          <a:xfrm flipH="1">
            <a:off x="2241332" y="2504166"/>
            <a:ext cx="3526099" cy="324000"/>
          </a:xfrm>
          <a:prstGeom prst="rect">
            <a:avLst/>
          </a:prstGeom>
          <a:solidFill>
            <a:srgbClr val="FFFFCC"/>
          </a:solidFill>
          <a:ln w="25400">
            <a:solidFill>
              <a:schemeClr val="accent2">
                <a:lumMod val="20000"/>
                <a:lumOff val="80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Дрібне правопорушення</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3" name="Поле 12435"/>
          <p:cNvSpPr>
            <a:spLocks noChangeArrowheads="1"/>
          </p:cNvSpPr>
          <p:nvPr/>
        </p:nvSpPr>
        <p:spPr bwMode="auto">
          <a:xfrm>
            <a:off x="160814" y="4181467"/>
            <a:ext cx="1440020"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Державн</a:t>
            </a:r>
            <a:r>
              <a:rPr kumimoji="0" lang="ru-RU"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4" name="Поле 12436"/>
          <p:cNvSpPr txBox="1">
            <a:spLocks noChangeArrowheads="1"/>
          </p:cNvSpPr>
          <p:nvPr/>
        </p:nvSpPr>
        <p:spPr bwMode="auto">
          <a:xfrm flipH="1">
            <a:off x="1821652" y="4143684"/>
            <a:ext cx="2366332" cy="6699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Допомога ворогу зброєю</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Здача фортеці</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Зрада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5" name="Поле 12437"/>
          <p:cNvSpPr>
            <a:spLocks noChangeArrowheads="1"/>
          </p:cNvSpPr>
          <p:nvPr/>
        </p:nvSpPr>
        <p:spPr bwMode="auto">
          <a:xfrm>
            <a:off x="121632" y="4899308"/>
            <a:ext cx="1440468"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Релігійні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6" name="Поле 12438"/>
          <p:cNvSpPr txBox="1">
            <a:spLocks noChangeArrowheads="1"/>
          </p:cNvSpPr>
          <p:nvPr/>
        </p:nvSpPr>
        <p:spPr bwMode="auto">
          <a:xfrm flipH="1">
            <a:off x="1845628" y="4931091"/>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Богохульство</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Чародійство</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7" name="Поле 12439"/>
          <p:cNvSpPr>
            <a:spLocks noChangeArrowheads="1"/>
          </p:cNvSpPr>
          <p:nvPr/>
        </p:nvSpPr>
        <p:spPr bwMode="auto">
          <a:xfrm>
            <a:off x="121632" y="5573961"/>
            <a:ext cx="1453281"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Службов</a:t>
            </a:r>
            <a:r>
              <a:rPr kumimoji="0" lang="ru-RU"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8" name="Поле 12440"/>
          <p:cNvSpPr txBox="1">
            <a:spLocks noChangeArrowheads="1"/>
          </p:cNvSpPr>
          <p:nvPr/>
        </p:nvSpPr>
        <p:spPr bwMode="auto">
          <a:xfrm flipH="1">
            <a:off x="1845628" y="5581933"/>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Казнокрадство</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Хабарництво</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9" name="Поле 12441"/>
          <p:cNvSpPr>
            <a:spLocks noChangeArrowheads="1"/>
          </p:cNvSpPr>
          <p:nvPr/>
        </p:nvSpPr>
        <p:spPr bwMode="auto">
          <a:xfrm>
            <a:off x="122079" y="6206103"/>
            <a:ext cx="1440021"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Проти особи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0" name="Поле 12442"/>
          <p:cNvSpPr txBox="1">
            <a:spLocks noChangeArrowheads="1"/>
          </p:cNvSpPr>
          <p:nvPr/>
        </p:nvSpPr>
        <p:spPr bwMode="auto">
          <a:xfrm flipH="1">
            <a:off x="1845628" y="6206102"/>
            <a:ext cx="2366332"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Вбивство</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Членоушкодження</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Поле 12443"/>
          <p:cNvSpPr>
            <a:spLocks noChangeArrowheads="1"/>
          </p:cNvSpPr>
          <p:nvPr/>
        </p:nvSpPr>
        <p:spPr bwMode="auto">
          <a:xfrm>
            <a:off x="4785725" y="4947883"/>
            <a:ext cx="1555495"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Майнові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2" name="Поле 12444"/>
          <p:cNvSpPr txBox="1">
            <a:spLocks noChangeArrowheads="1"/>
          </p:cNvSpPr>
          <p:nvPr/>
        </p:nvSpPr>
        <p:spPr bwMode="auto">
          <a:xfrm flipH="1">
            <a:off x="6535737" y="4931091"/>
            <a:ext cx="2376000" cy="52387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Крадіжка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Грабіж</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Поле 12445"/>
          <p:cNvSpPr>
            <a:spLocks noChangeArrowheads="1"/>
          </p:cNvSpPr>
          <p:nvPr/>
        </p:nvSpPr>
        <p:spPr bwMode="auto">
          <a:xfrm>
            <a:off x="4812046" y="5581933"/>
            <a:ext cx="1555495" cy="523875"/>
          </a:xfrm>
          <a:prstGeom prst="homePlate">
            <a:avLst>
              <a:gd name="adj" fmla="val 50088"/>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Проти моралі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4" name="Поле 12446"/>
          <p:cNvSpPr txBox="1">
            <a:spLocks noChangeArrowheads="1"/>
          </p:cNvSpPr>
          <p:nvPr/>
        </p:nvSpPr>
        <p:spPr bwMode="auto">
          <a:xfrm flipH="1">
            <a:off x="6548437" y="5653335"/>
            <a:ext cx="2363300" cy="3651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Зганьбити жінку</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5" name="Поле 12447"/>
          <p:cNvSpPr>
            <a:spLocks noChangeArrowheads="1"/>
          </p:cNvSpPr>
          <p:nvPr/>
        </p:nvSpPr>
        <p:spPr bwMode="auto">
          <a:xfrm>
            <a:off x="4785726" y="6225330"/>
            <a:ext cx="1555495" cy="523875"/>
          </a:xfrm>
          <a:prstGeom prst="homePlate">
            <a:avLst>
              <a:gd name="adj" fmla="val 49996"/>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Військов</a:t>
            </a:r>
            <a:r>
              <a:rPr kumimoji="0" lang="ru-RU" altLang="ru-RU" sz="1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і  </a:t>
            </a: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6" name="Поле 12448"/>
          <p:cNvSpPr txBox="1">
            <a:spLocks noChangeArrowheads="1"/>
          </p:cNvSpPr>
          <p:nvPr/>
        </p:nvSpPr>
        <p:spPr bwMode="auto">
          <a:xfrm flipH="1">
            <a:off x="6535737" y="6229847"/>
            <a:ext cx="2376000" cy="500130"/>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Дезертирство </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Ухилення від служби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7" name="Поле 12449"/>
          <p:cNvSpPr>
            <a:spLocks noChangeArrowheads="1"/>
          </p:cNvSpPr>
          <p:nvPr/>
        </p:nvSpPr>
        <p:spPr bwMode="auto">
          <a:xfrm>
            <a:off x="4783389" y="4100174"/>
            <a:ext cx="1608138" cy="711521"/>
          </a:xfrm>
          <a:prstGeom prst="homePlate">
            <a:avLst>
              <a:gd name="adj" fmla="val 49937"/>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Проти порядку управління і суду</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8" name="Поле 12450"/>
          <p:cNvSpPr txBox="1">
            <a:spLocks noChangeArrowheads="1"/>
          </p:cNvSpPr>
          <p:nvPr/>
        </p:nvSpPr>
        <p:spPr bwMode="auto">
          <a:xfrm flipH="1">
            <a:off x="6562148" y="4127489"/>
            <a:ext cx="2376001" cy="669925"/>
          </a:xfrm>
          <a:prstGeom prst="rect">
            <a:avLst/>
          </a:prstGeom>
          <a:solidFill>
            <a:srgbClr val="FFFFCC"/>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Char char="•"/>
              <a:tabLst/>
            </a:pPr>
            <a:endPar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Лжеприсяга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Лжесвідчення</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Підробка документів</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30" name="Rectangle 28"/>
          <p:cNvSpPr>
            <a:spLocks noChangeArrowheads="1"/>
          </p:cNvSpPr>
          <p:nvPr/>
        </p:nvSpPr>
        <p:spPr bwMode="auto">
          <a:xfrm>
            <a:off x="-65882"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30"/>
          <p:cNvSpPr>
            <a:spLocks noChangeArrowheads="1"/>
          </p:cNvSpPr>
          <p:nvPr/>
        </p:nvSpPr>
        <p:spPr bwMode="auto">
          <a:xfrm flipV="1">
            <a:off x="0" y="-10557"/>
            <a:ext cx="321628" cy="8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100" b="0" i="0" u="none" strike="noStrike" cap="none" normalizeH="0" baseline="0">
                <a:ln>
                  <a:noFill/>
                </a:ln>
                <a:solidFill>
                  <a:schemeClr val="tx1"/>
                </a:solidFill>
                <a:effectLst/>
                <a:latin typeface="Arial" pitchFamily="34" charset="0"/>
                <a:cs typeface="Arial" pitchFamily="34" charset="0"/>
              </a:rPr>
            </a:br>
            <a:endParaRPr kumimoji="0" lang="ru-RU" altLang="ru-RU"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32" name="Rectangle 56"/>
          <p:cNvSpPr>
            <a:spLocks noChangeArrowheads="1"/>
          </p:cNvSpPr>
          <p:nvPr/>
        </p:nvSpPr>
        <p:spPr bwMode="auto">
          <a:xfrm>
            <a:off x="0" y="914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3" name="Rectangle 57"/>
          <p:cNvSpPr>
            <a:spLocks noChangeArrowheads="1"/>
          </p:cNvSpPr>
          <p:nvPr/>
        </p:nvSpPr>
        <p:spPr bwMode="auto">
          <a:xfrm>
            <a:off x="0" y="925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34" name="Лента лицом вниз 33"/>
          <p:cNvSpPr/>
          <p:nvPr/>
        </p:nvSpPr>
        <p:spPr>
          <a:xfrm>
            <a:off x="2241333" y="3501008"/>
            <a:ext cx="4294404" cy="492181"/>
          </a:xfrm>
          <a:prstGeom prst="ribbon">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solidFill>
                  <a:schemeClr val="tx1"/>
                </a:solidFill>
                <a:latin typeface="Times New Roman" panose="02020603050405020304" pitchFamily="18" charset="0"/>
                <a:cs typeface="Times New Roman" panose="02020603050405020304" pitchFamily="18" charset="0"/>
              </a:rPr>
              <a:t>Злочини</a:t>
            </a:r>
            <a:r>
              <a:rPr lang="uk-UA" dirty="0"/>
              <a:t> </a:t>
            </a:r>
            <a:endParaRPr lang="ru-RU" dirty="0"/>
          </a:p>
        </p:txBody>
      </p:sp>
      <p:sp>
        <p:nvSpPr>
          <p:cNvPr id="35" name="Лента лицом вниз 34"/>
          <p:cNvSpPr/>
          <p:nvPr/>
        </p:nvSpPr>
        <p:spPr>
          <a:xfrm>
            <a:off x="160814" y="97282"/>
            <a:ext cx="8803674" cy="612648"/>
          </a:xfrm>
          <a:prstGeom prst="ribbon">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Arial" pitchFamily="34" charset="0"/>
                <a:ea typeface="Times New Roman" pitchFamily="18" charset="0"/>
                <a:cs typeface="Arial" pitchFamily="34" charset="0"/>
              </a:rPr>
              <a:t>Кримінальне право Гетьманщини</a:t>
            </a:r>
            <a:endParaRPr lang="uk-UA" altLang="ru-RU" sz="2400" dirty="0">
              <a:solidFill>
                <a:schemeClr val="tx1"/>
              </a:solidFill>
              <a:latin typeface="Arial" pitchFamily="34" charset="0"/>
              <a:cs typeface="Arial" pitchFamily="34" charset="0"/>
            </a:endParaRPr>
          </a:p>
        </p:txBody>
      </p:sp>
      <p:pic>
        <p:nvPicPr>
          <p:cNvPr id="36" name="Рисунок 35"/>
          <p:cNvPicPr>
            <a:picLocks noChangeAspect="1"/>
          </p:cNvPicPr>
          <p:nvPr/>
        </p:nvPicPr>
        <p:blipFill rotWithShape="1">
          <a:blip r:embed="rId2">
            <a:extLst>
              <a:ext uri="{28A0092B-C50C-407E-A947-70E740481C1C}">
                <a14:useLocalDpi xmlns:a14="http://schemas.microsoft.com/office/drawing/2010/main" val="0"/>
              </a:ext>
            </a:extLst>
          </a:blip>
          <a:srcRect b="34277"/>
          <a:stretch/>
        </p:blipFill>
        <p:spPr>
          <a:xfrm>
            <a:off x="6732241" y="523476"/>
            <a:ext cx="2265342" cy="2425464"/>
          </a:xfrm>
          <a:prstGeom prst="rect">
            <a:avLst/>
          </a:prstGeom>
        </p:spPr>
      </p:pic>
      <p:sp>
        <p:nvSpPr>
          <p:cNvPr id="37" name="TextBox 36"/>
          <p:cNvSpPr txBox="1"/>
          <p:nvPr/>
        </p:nvSpPr>
        <p:spPr>
          <a:xfrm>
            <a:off x="6813096" y="3035573"/>
            <a:ext cx="1985032" cy="830997"/>
          </a:xfrm>
          <a:prstGeom prst="rect">
            <a:avLst/>
          </a:prstGeom>
          <a:noFill/>
        </p:spPr>
        <p:txBody>
          <a:bodyPr wrap="none" rtlCol="0">
            <a:spAutoFit/>
          </a:bodyPr>
          <a:lstStyle/>
          <a:p>
            <a:pPr algn="ctr"/>
            <a:r>
              <a:rPr lang="uk-UA" sz="1600" dirty="0">
                <a:latin typeface="Arial" panose="020B0604020202020204" pitchFamily="34" charset="0"/>
                <a:cs typeface="Arial" panose="020B0604020202020204" pitchFamily="34" charset="0"/>
              </a:rPr>
              <a:t>Душа – Богу</a:t>
            </a:r>
          </a:p>
          <a:p>
            <a:pPr algn="ctr"/>
            <a:r>
              <a:rPr lang="uk-UA" sz="1600" dirty="0">
                <a:latin typeface="Arial" panose="020B0604020202020204" pitchFamily="34" charset="0"/>
                <a:cs typeface="Arial" panose="020B0604020202020204" pitchFamily="34" charset="0"/>
              </a:rPr>
              <a:t>Життя – Україні</a:t>
            </a:r>
          </a:p>
          <a:p>
            <a:pPr algn="ctr"/>
            <a:r>
              <a:rPr lang="uk-UA" sz="1600" dirty="0">
                <a:latin typeface="Arial" panose="020B0604020202020204" pitchFamily="34" charset="0"/>
                <a:cs typeface="Arial" panose="020B0604020202020204" pitchFamily="34" charset="0"/>
              </a:rPr>
              <a:t>А честь – для себе</a:t>
            </a: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524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H="1">
            <a:off x="8305800" y="4372168"/>
            <a:ext cx="45719" cy="136952"/>
          </a:xfrm>
        </p:spPr>
        <p:txBody>
          <a:bodyPr/>
          <a:lstStyle/>
          <a:p>
            <a:pPr marL="0" indent="0">
              <a:buNone/>
            </a:pPr>
            <a:r>
              <a:rPr lang="uk-UA" dirty="0"/>
              <a:t> </a:t>
            </a:r>
            <a:endParaRPr lang="ru-RU" dirty="0"/>
          </a:p>
        </p:txBody>
      </p:sp>
      <p:sp>
        <p:nvSpPr>
          <p:cNvPr id="4" name="Объект 3"/>
          <p:cNvSpPr>
            <a:spLocks noGrp="1"/>
          </p:cNvSpPr>
          <p:nvPr>
            <p:ph sz="quarter" idx="13"/>
          </p:nvPr>
        </p:nvSpPr>
        <p:spPr>
          <a:xfrm>
            <a:off x="1143000" y="731520"/>
            <a:ext cx="116632" cy="249208"/>
          </a:xfrm>
        </p:spPr>
        <p:txBody>
          <a:bodyPr>
            <a:normAutofit fontScale="55000" lnSpcReduction="20000"/>
          </a:bodyPr>
          <a:lstStyle/>
          <a:p>
            <a:pPr marL="45720" indent="0">
              <a:buNone/>
            </a:pPr>
            <a:r>
              <a:rPr lang="uk-UA" dirty="0"/>
              <a:t> </a:t>
            </a:r>
            <a:endParaRPr lang="ru-RU" dirty="0"/>
          </a:p>
        </p:txBody>
      </p:sp>
      <p:sp>
        <p:nvSpPr>
          <p:cNvPr id="7" name="Поле 12453"/>
          <p:cNvSpPr txBox="1">
            <a:spLocks noChangeArrowheads="1"/>
          </p:cNvSpPr>
          <p:nvPr/>
        </p:nvSpPr>
        <p:spPr bwMode="auto">
          <a:xfrm flipH="1">
            <a:off x="2680248" y="760850"/>
            <a:ext cx="3048000" cy="396000"/>
          </a:xfrm>
          <a:prstGeom prst="rect">
            <a:avLst/>
          </a:prstGeom>
          <a:solidFill>
            <a:schemeClr val="accent2">
              <a:lumMod val="20000"/>
              <a:lumOff val="80000"/>
            </a:schemeClr>
          </a:solidFill>
          <a:ln w="25400">
            <a:solidFill>
              <a:schemeClr val="accent2">
                <a:lumMod val="40000"/>
                <a:lumOff val="60000"/>
              </a:schemeClr>
            </a:solidFill>
            <a:miter lim="800000"/>
            <a:headEnd/>
            <a:tailEnd/>
          </a:ln>
        </p:spPr>
        <p:txBody>
          <a:bodyPr vert="horz" wrap="squar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Проста та кваліфікована</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9" name="Поле 12455"/>
          <p:cNvSpPr txBox="1">
            <a:spLocks noChangeArrowheads="1"/>
          </p:cNvSpPr>
          <p:nvPr/>
        </p:nvSpPr>
        <p:spPr bwMode="auto">
          <a:xfrm flipH="1">
            <a:off x="2651678" y="1326134"/>
            <a:ext cx="3084512" cy="878730"/>
          </a:xfrm>
          <a:prstGeom prst="rect">
            <a:avLst/>
          </a:prstGeom>
          <a:solidFill>
            <a:srgbClr val="FFA3A5"/>
          </a:solidFill>
          <a:ln w="25400">
            <a:solidFill>
              <a:srgbClr val="F47CB5"/>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Больові</a:t>
            </a: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(биття киями, кнутом)</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Калічницькі</a:t>
            </a: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(відрізання носа, відсікання руки, урізання вуха)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Поле 12457"/>
          <p:cNvSpPr txBox="1">
            <a:spLocks noChangeArrowheads="1"/>
          </p:cNvSpPr>
          <p:nvPr/>
        </p:nvSpPr>
        <p:spPr bwMode="auto">
          <a:xfrm flipH="1">
            <a:off x="2651678" y="2352369"/>
            <a:ext cx="3084513" cy="1011150"/>
          </a:xfrm>
          <a:prstGeom prst="rect">
            <a:avLst/>
          </a:prstGeom>
          <a:solidFill>
            <a:srgbClr val="FFBC79"/>
          </a:solidFill>
          <a:ln w="25400">
            <a:solidFill>
              <a:srgbClr val="FF962D"/>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Просте («блудники», «звідники»)</a:t>
            </a:r>
            <a:endParaRPr kumimoji="0" lang="uk-UA" altLang="ru-RU"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Вигнання з урізанням носа або вух (убивство матір’ю свого немовля)</a:t>
            </a:r>
            <a:endParaRPr kumimoji="0" lang="uk-UA" altLang="ru-RU" sz="160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3" name="Поле 12459"/>
          <p:cNvSpPr txBox="1">
            <a:spLocks noChangeArrowheads="1"/>
          </p:cNvSpPr>
          <p:nvPr/>
        </p:nvSpPr>
        <p:spPr bwMode="auto">
          <a:xfrm flipH="1">
            <a:off x="2637974" y="3501008"/>
            <a:ext cx="4032449" cy="556572"/>
          </a:xfrm>
          <a:prstGeom prst="rect">
            <a:avLst/>
          </a:prstGeom>
          <a:solidFill>
            <a:srgbClr val="CCCC00"/>
          </a:solidFill>
          <a:ln w="25400">
            <a:solidFill>
              <a:srgbClr val="A8A400"/>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Неправильний вирок судді, міський урядник, який приховував міські доходи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5" name="Поле 12461"/>
          <p:cNvSpPr txBox="1">
            <a:spLocks noChangeArrowheads="1"/>
          </p:cNvSpPr>
          <p:nvPr/>
        </p:nvSpPr>
        <p:spPr bwMode="auto">
          <a:xfrm flipH="1">
            <a:off x="2637975" y="4209980"/>
            <a:ext cx="4032450" cy="1215653"/>
          </a:xfrm>
          <a:prstGeom prst="rect">
            <a:avLst/>
          </a:prstGeom>
          <a:solidFill>
            <a:srgbClr val="ABE17F"/>
          </a:solidFill>
          <a:ln w="25400">
            <a:solidFill>
              <a:srgbClr val="9BBB59"/>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Штраф (вина)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Вина рядова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Вина злодійська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«Нав’язка на муку» ( за моральну кривду)</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Конфіскація майна</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7" name="Поле 12463"/>
          <p:cNvSpPr txBox="1">
            <a:spLocks noChangeArrowheads="1"/>
          </p:cNvSpPr>
          <p:nvPr/>
        </p:nvSpPr>
        <p:spPr bwMode="auto">
          <a:xfrm flipH="1">
            <a:off x="2625418" y="5517232"/>
            <a:ext cx="5197972" cy="1212849"/>
          </a:xfrm>
          <a:prstGeom prst="rect">
            <a:avLst/>
          </a:prstGeom>
          <a:solidFill>
            <a:schemeClr val="bg2">
              <a:lumMod val="90000"/>
            </a:schemeClr>
          </a:solidFill>
          <a:ln w="25400">
            <a:solidFill>
              <a:schemeClr val="bg2">
                <a:lumMod val="75000"/>
              </a:schemeClr>
            </a:solidFill>
            <a:miter lim="800000"/>
            <a:headEnd/>
            <a:tailEnd/>
          </a:ln>
        </p:spPr>
        <p:txBody>
          <a:bodyPr vert="horz" wrap="square" lIns="0" tIns="0" rIns="0" bIns="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Громадські</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Нижня частина (злочинці)</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Верхня частина за справами розправи</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Приватні</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uk-UA" altLang="ru-RU" sz="1600" b="0" i="0" u="none" strike="noStrike" cap="none" normalizeH="0" baseline="0" dirty="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Строк ув’язнення ( 3 місяці, 1 рік, 6 тижнів, до «покори»)</a:t>
            </a:r>
            <a:endParaRPr kumimoji="0" lang="uk-UA" altLang="ru-RU"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8" name="Rectangle 2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3"/>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ru-RU" altLang="ru-RU" sz="1100" b="0" i="0" u="none" strike="noStrike" cap="none" normalizeH="0" baseline="0">
                <a:ln>
                  <a:noFill/>
                </a:ln>
                <a:solidFill>
                  <a:schemeClr val="tx1"/>
                </a:solidFill>
                <a:effectLst/>
                <a:latin typeface="Arial" pitchFamily="34" charset="0"/>
                <a:cs typeface="Arial" pitchFamily="34" charset="0"/>
              </a:rPr>
            </a:br>
            <a:endParaRPr kumimoji="0" lang="ru-RU" altLang="ru-RU" sz="1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6" name="Rectangle 36"/>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37"/>
          <p:cNvSpPr>
            <a:spLocks noChangeArrowheads="1"/>
          </p:cNvSpPr>
          <p:nvPr/>
        </p:nvSpPr>
        <p:spPr bwMode="auto">
          <a:xfrm>
            <a:off x="0" y="888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28" name="Лента лицом вниз 27"/>
          <p:cNvSpPr/>
          <p:nvPr/>
        </p:nvSpPr>
        <p:spPr>
          <a:xfrm>
            <a:off x="333721" y="0"/>
            <a:ext cx="8476555" cy="612648"/>
          </a:xfrm>
          <a:prstGeom prst="ribbon">
            <a:avLst/>
          </a:prstGeom>
          <a:solidFill>
            <a:srgbClr val="D1A3FF"/>
          </a:solidFill>
          <a:ln>
            <a:solidFill>
              <a:srgbClr val="BE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b="1" dirty="0">
                <a:solidFill>
                  <a:schemeClr val="tx1"/>
                </a:solidFill>
                <a:latin typeface="Times New Roman" panose="02020603050405020304" pitchFamily="18" charset="0"/>
                <a:cs typeface="Times New Roman" panose="02020603050405020304" pitchFamily="18" charset="0"/>
              </a:rPr>
              <a:t>Покарання</a:t>
            </a:r>
            <a:r>
              <a:rPr lang="uk-UA" dirty="0"/>
              <a:t> </a:t>
            </a:r>
            <a:endParaRPr lang="ru-RU" dirty="0"/>
          </a:p>
        </p:txBody>
      </p:sp>
      <p:sp>
        <p:nvSpPr>
          <p:cNvPr id="29" name="Пятиугольник 28"/>
          <p:cNvSpPr/>
          <p:nvPr/>
        </p:nvSpPr>
        <p:spPr>
          <a:xfrm>
            <a:off x="251520" y="5711222"/>
            <a:ext cx="2088230" cy="778096"/>
          </a:xfrm>
          <a:prstGeom prst="homePlate">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Тюремне ув’язнення</a:t>
            </a:r>
            <a:endParaRPr lang="uk-UA" altLang="ru-RU" dirty="0">
              <a:solidFill>
                <a:schemeClr val="tx1"/>
              </a:solidFill>
              <a:latin typeface="Arial" pitchFamily="34" charset="0"/>
              <a:cs typeface="Arial" pitchFamily="34" charset="0"/>
            </a:endParaRPr>
          </a:p>
        </p:txBody>
      </p:sp>
      <p:sp>
        <p:nvSpPr>
          <p:cNvPr id="30" name="Пятиугольник 29"/>
          <p:cNvSpPr/>
          <p:nvPr/>
        </p:nvSpPr>
        <p:spPr>
          <a:xfrm>
            <a:off x="249286" y="4575490"/>
            <a:ext cx="2090464" cy="484632"/>
          </a:xfrm>
          <a:prstGeom prst="homePlate">
            <a:avLst/>
          </a:prstGeom>
          <a:solidFill>
            <a:srgbClr val="ABE1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Майнові</a:t>
            </a:r>
            <a:endParaRPr lang="ru-RU" altLang="ru-RU" sz="2000" dirty="0">
              <a:solidFill>
                <a:schemeClr val="tx1"/>
              </a:solidFill>
              <a:latin typeface="Arial" pitchFamily="34" charset="0"/>
              <a:cs typeface="Arial" pitchFamily="34" charset="0"/>
            </a:endParaRPr>
          </a:p>
        </p:txBody>
      </p:sp>
      <p:sp>
        <p:nvSpPr>
          <p:cNvPr id="31" name="Пятиугольник 30"/>
          <p:cNvSpPr/>
          <p:nvPr/>
        </p:nvSpPr>
        <p:spPr>
          <a:xfrm>
            <a:off x="275607" y="3373593"/>
            <a:ext cx="2088231" cy="811401"/>
          </a:xfrm>
          <a:prstGeom prst="homePlate">
            <a:avLst/>
          </a:prstGeom>
          <a:solidFill>
            <a:srgbClr val="CCCC00"/>
          </a:solidFill>
          <a:ln>
            <a:solidFill>
              <a:srgbClr val="A8A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chemeClr val="tx1"/>
                </a:solidFill>
                <a:latin typeface="Times New Roman" pitchFamily="18" charset="0"/>
                <a:ea typeface="Times New Roman" pitchFamily="18" charset="0"/>
                <a:cs typeface="Times New Roman" pitchFamily="18" charset="0"/>
              </a:rPr>
              <a:t>Позбавлення права обіймати посади</a:t>
            </a:r>
            <a:endParaRPr lang="uk-UA" altLang="ru-RU" dirty="0">
              <a:solidFill>
                <a:schemeClr val="tx1"/>
              </a:solidFill>
              <a:latin typeface="Arial" pitchFamily="34" charset="0"/>
              <a:cs typeface="Arial" pitchFamily="34" charset="0"/>
            </a:endParaRPr>
          </a:p>
        </p:txBody>
      </p:sp>
      <p:sp>
        <p:nvSpPr>
          <p:cNvPr id="32" name="Пятиугольник 31"/>
          <p:cNvSpPr/>
          <p:nvPr/>
        </p:nvSpPr>
        <p:spPr>
          <a:xfrm>
            <a:off x="251561" y="2373312"/>
            <a:ext cx="2088230" cy="484632"/>
          </a:xfrm>
          <a:prstGeom prst="homePlate">
            <a:avLst/>
          </a:prstGeom>
          <a:solidFill>
            <a:srgbClr val="FFBC79"/>
          </a:solidFill>
          <a:ln>
            <a:solidFill>
              <a:srgbClr val="FF96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solidFill>
                  <a:schemeClr val="tx1"/>
                </a:solidFill>
                <a:latin typeface="Times New Roman" panose="02020603050405020304" pitchFamily="18" charset="0"/>
                <a:cs typeface="Times New Roman" panose="02020603050405020304" pitchFamily="18" charset="0"/>
              </a:rPr>
              <a:t>Вигнання</a:t>
            </a:r>
            <a:r>
              <a:rPr lang="uk-UA" dirty="0"/>
              <a:t> </a:t>
            </a:r>
            <a:endParaRPr lang="ru-RU" dirty="0"/>
          </a:p>
        </p:txBody>
      </p:sp>
      <p:sp>
        <p:nvSpPr>
          <p:cNvPr id="34" name="Пятиугольник 33"/>
          <p:cNvSpPr/>
          <p:nvPr/>
        </p:nvSpPr>
        <p:spPr>
          <a:xfrm>
            <a:off x="275607" y="1478529"/>
            <a:ext cx="2090464" cy="484632"/>
          </a:xfrm>
          <a:prstGeom prst="homePlate">
            <a:avLst/>
          </a:prstGeom>
          <a:solidFill>
            <a:srgbClr val="FFA3A5"/>
          </a:solidFill>
          <a:ln>
            <a:solidFill>
              <a:srgbClr val="F47C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solidFill>
                  <a:schemeClr val="tx1"/>
                </a:solidFill>
                <a:latin typeface="Times New Roman" panose="02020603050405020304" pitchFamily="18" charset="0"/>
                <a:cs typeface="Times New Roman" panose="02020603050405020304" pitchFamily="18" charset="0"/>
              </a:rPr>
              <a:t>Тілесні</a:t>
            </a:r>
            <a:r>
              <a:rPr lang="uk-UA" dirty="0">
                <a:solidFill>
                  <a:schemeClr val="tx1"/>
                </a:solidFill>
              </a:rPr>
              <a:t> </a:t>
            </a:r>
            <a:endParaRPr lang="ru-RU" dirty="0">
              <a:solidFill>
                <a:schemeClr val="tx1"/>
              </a:solidFill>
            </a:endParaRPr>
          </a:p>
        </p:txBody>
      </p:sp>
      <p:pic>
        <p:nvPicPr>
          <p:cNvPr id="35" name="Рисунок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238" y="1156850"/>
            <a:ext cx="3227132" cy="1899094"/>
          </a:xfrm>
          <a:prstGeom prst="rect">
            <a:avLst/>
          </a:prstGeom>
          <a:effectLst>
            <a:softEdge rad="63500"/>
          </a:effectLst>
        </p:spPr>
      </p:pic>
      <p:sp>
        <p:nvSpPr>
          <p:cNvPr id="36" name="Пятиугольник 35"/>
          <p:cNvSpPr/>
          <p:nvPr/>
        </p:nvSpPr>
        <p:spPr>
          <a:xfrm>
            <a:off x="275607" y="716534"/>
            <a:ext cx="2090464" cy="484632"/>
          </a:xfrm>
          <a:prstGeom prst="homePlat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solidFill>
                  <a:schemeClr val="tx1"/>
                </a:solidFill>
                <a:latin typeface="Times New Roman" panose="02020603050405020304" pitchFamily="18" charset="0"/>
                <a:cs typeface="Times New Roman" panose="02020603050405020304" pitchFamily="18" charset="0"/>
              </a:rPr>
              <a:t>Смертна кара</a:t>
            </a:r>
            <a:endParaRPr lang="ru-RU" sz="1600" b="1" dirty="0">
              <a:solidFill>
                <a:schemeClr val="tx1"/>
              </a:solidFill>
              <a:latin typeface="Times New Roman" panose="02020603050405020304" pitchFamily="18" charset="0"/>
              <a:cs typeface="Times New Roman" panose="02020603050405020304" pitchFamily="18" charset="0"/>
            </a:endParaRPr>
          </a:p>
        </p:txBody>
      </p:sp>
      <p:pic>
        <p:nvPicPr>
          <p:cNvPr id="37" name="Рисунок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287" y="3484013"/>
            <a:ext cx="1767703" cy="1767703"/>
          </a:xfrm>
          <a:prstGeom prst="rect">
            <a:avLst/>
          </a:prstGeom>
        </p:spPr>
      </p:pic>
    </p:spTree>
    <p:extLst>
      <p:ext uri="{BB962C8B-B14F-4D97-AF65-F5344CB8AC3E}">
        <p14:creationId xmlns:p14="http://schemas.microsoft.com/office/powerpoint/2010/main" val="2160063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0"/>
            <a:ext cx="8424936" cy="2081168"/>
          </a:xfrm>
        </p:spPr>
        <p:txBody>
          <a:bodyPr/>
          <a:lstStyle/>
          <a:p>
            <a:pPr marL="0" indent="0" algn="just">
              <a:buNone/>
            </a:pPr>
            <a:r>
              <a:rPr lang="uk-UA" sz="3200" dirty="0">
                <a:solidFill>
                  <a:schemeClr val="accent2">
                    <a:lumMod val="50000"/>
                  </a:schemeClr>
                </a:solidFill>
              </a:rPr>
              <a:t>Причини національно-визвольної війни:</a:t>
            </a:r>
            <a:endParaRPr lang="ru-RU" sz="3200" dirty="0">
              <a:solidFill>
                <a:schemeClr val="accent2">
                  <a:lumMod val="50000"/>
                </a:schemeClr>
              </a:solidFill>
            </a:endParaRPr>
          </a:p>
        </p:txBody>
      </p:sp>
      <p:sp>
        <p:nvSpPr>
          <p:cNvPr id="3" name="Объект 2"/>
          <p:cNvSpPr>
            <a:spLocks noGrp="1"/>
          </p:cNvSpPr>
          <p:nvPr>
            <p:ph sz="quarter" idx="13"/>
          </p:nvPr>
        </p:nvSpPr>
        <p:spPr>
          <a:xfrm>
            <a:off x="251520" y="836712"/>
            <a:ext cx="8712968" cy="4752528"/>
          </a:xfrm>
        </p:spPr>
        <p:txBody>
          <a:bodyPr>
            <a:noAutofit/>
          </a:bodyPr>
          <a:lstStyle/>
          <a:p>
            <a:pPr marL="45720" indent="0">
              <a:buNone/>
            </a:pPr>
            <a:r>
              <a:rPr lang="uk-UA" sz="2400" b="1" dirty="0">
                <a:solidFill>
                  <a:srgbClr val="003366"/>
                </a:solidFill>
              </a:rPr>
              <a:t>а) посилення економічного гніту як сільського, так і міського населення; </a:t>
            </a:r>
          </a:p>
          <a:p>
            <a:pPr marL="45720" indent="0">
              <a:buNone/>
            </a:pPr>
            <a:r>
              <a:rPr lang="uk-UA" sz="2400" b="1" dirty="0">
                <a:solidFill>
                  <a:srgbClr val="003300"/>
                </a:solidFill>
              </a:rPr>
              <a:t>б) наступ на «права та вольності» українського козацтва, заборона на отримання таких прав значній частині покозачених селян і міщан; </a:t>
            </a:r>
          </a:p>
          <a:p>
            <a:pPr marL="45720" indent="0">
              <a:buNone/>
            </a:pPr>
            <a:r>
              <a:rPr lang="uk-UA" sz="2400" b="1" dirty="0">
                <a:solidFill>
                  <a:srgbClr val="663300"/>
                </a:solidFill>
              </a:rPr>
              <a:t>в) незахищеність української шляхти від сваволі польських поневолювачів; </a:t>
            </a:r>
          </a:p>
          <a:p>
            <a:pPr marL="45720" indent="0">
              <a:buNone/>
            </a:pPr>
            <a:r>
              <a:rPr lang="uk-UA" sz="2400" b="1" dirty="0">
                <a:solidFill>
                  <a:srgbClr val="800000"/>
                </a:solidFill>
              </a:rPr>
              <a:t>г) переслідування православного духівництва та національно-релігійні утиски інших верств населення.</a:t>
            </a:r>
            <a:endParaRPr lang="ru-RU" sz="2400" b="1" dirty="0">
              <a:solidFill>
                <a:srgbClr val="800000"/>
              </a:solidFill>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712" y="4690847"/>
            <a:ext cx="5184576" cy="2167153"/>
          </a:xfrm>
          <a:prstGeom prst="rect">
            <a:avLst/>
          </a:prstGeom>
        </p:spPr>
      </p:pic>
    </p:spTree>
    <p:extLst>
      <p:ext uri="{BB962C8B-B14F-4D97-AF65-F5344CB8AC3E}">
        <p14:creationId xmlns:p14="http://schemas.microsoft.com/office/powerpoint/2010/main" val="1928630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a:t> </a:t>
            </a:r>
            <a:endParaRPr lang="ru-RU" dirty="0"/>
          </a:p>
        </p:txBody>
      </p:sp>
      <p:sp>
        <p:nvSpPr>
          <p:cNvPr id="3" name="Объект 2"/>
          <p:cNvSpPr>
            <a:spLocks noGrp="1"/>
          </p:cNvSpPr>
          <p:nvPr>
            <p:ph sz="quarter" idx="13"/>
          </p:nvPr>
        </p:nvSpPr>
        <p:spPr/>
        <p:txBody>
          <a:bodyPr/>
          <a:lstStyle/>
          <a:p>
            <a:pPr marL="45720" indent="0">
              <a:buNone/>
            </a:pPr>
            <a:r>
              <a:rPr lang="uk-UA" dirty="0"/>
              <a:t> </a:t>
            </a:r>
            <a:endParaRPr lang="ru-RU" dirty="0"/>
          </a:p>
        </p:txBody>
      </p:sp>
      <p:sp>
        <p:nvSpPr>
          <p:cNvPr id="4" name="Скругленный прямоугольник 11811"/>
          <p:cNvSpPr>
            <a:spLocks/>
          </p:cNvSpPr>
          <p:nvPr/>
        </p:nvSpPr>
        <p:spPr bwMode="auto">
          <a:xfrm>
            <a:off x="1092495" y="228600"/>
            <a:ext cx="6863881" cy="695325"/>
          </a:xfrm>
          <a:prstGeom prst="roundRect">
            <a:avLst>
              <a:gd name="adj" fmla="val 16667"/>
            </a:avLst>
          </a:prstGeom>
          <a:solidFill>
            <a:srgbClr val="FFFF97"/>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Періодизація становлення і розвитку Української гетьманської держави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5" name="Скругленный прямоугольник 767"/>
          <p:cNvSpPr>
            <a:spLocks/>
          </p:cNvSpPr>
          <p:nvPr/>
        </p:nvSpPr>
        <p:spPr bwMode="auto">
          <a:xfrm>
            <a:off x="90221" y="1431917"/>
            <a:ext cx="927149" cy="677293"/>
          </a:xfrm>
          <a:prstGeom prst="roundRect">
            <a:avLst>
              <a:gd name="adj" fmla="val 16667"/>
            </a:avLst>
          </a:prstGeom>
          <a:solidFill>
            <a:schemeClr val="accent6">
              <a:lumMod val="40000"/>
              <a:lumOff val="60000"/>
            </a:schemeClr>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1-й</a:t>
            </a:r>
            <a:r>
              <a:rPr kumimoji="0" lang="en-US"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endPar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6" name="Скругленный прямоугольник 322"/>
          <p:cNvSpPr>
            <a:spLocks/>
          </p:cNvSpPr>
          <p:nvPr/>
        </p:nvSpPr>
        <p:spPr bwMode="auto">
          <a:xfrm>
            <a:off x="90221" y="3516078"/>
            <a:ext cx="881379" cy="666749"/>
          </a:xfrm>
          <a:prstGeom prst="roundRect">
            <a:avLst>
              <a:gd name="adj" fmla="val 16667"/>
            </a:avLst>
          </a:prstGeom>
          <a:solidFill>
            <a:schemeClr val="bg2">
              <a:lumMod val="75000"/>
            </a:schemeClr>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a:solidFill>
                  <a:srgbClr val="000000"/>
                </a:solidFill>
                <a:latin typeface="Arial" pitchFamily="34" charset="0"/>
                <a:ea typeface="Times New Roman" pitchFamily="18" charset="0"/>
                <a:cs typeface="Arial" pitchFamily="34" charset="0"/>
              </a:rPr>
              <a:t>2-й</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Пятиугольник 323"/>
          <p:cNvSpPr>
            <a:spLocks noChangeArrowheads="1"/>
          </p:cNvSpPr>
          <p:nvPr/>
        </p:nvSpPr>
        <p:spPr bwMode="auto">
          <a:xfrm>
            <a:off x="1356168" y="5563952"/>
            <a:ext cx="1795462" cy="889384"/>
          </a:xfrm>
          <a:prstGeom prst="homePlate">
            <a:avLst>
              <a:gd name="adj" fmla="val 50035"/>
            </a:avLst>
          </a:prstGeom>
          <a:solidFill>
            <a:srgbClr val="AB81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Січень 1648 р. - серпень 1649 р.</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Скругленный прямоугольник 324"/>
          <p:cNvSpPr>
            <a:spLocks noChangeArrowheads="1"/>
          </p:cNvSpPr>
          <p:nvPr/>
        </p:nvSpPr>
        <p:spPr bwMode="auto">
          <a:xfrm>
            <a:off x="3419872" y="1124744"/>
            <a:ext cx="5544616" cy="1560512"/>
          </a:xfrm>
          <a:prstGeom prst="roundRect">
            <a:avLst>
              <a:gd name="adj" fmla="val 16667"/>
            </a:avLst>
          </a:prstGeom>
          <a:solidFill>
            <a:schemeClr val="accent6">
              <a:lumMod val="40000"/>
              <a:lumOff val="60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Перші великі перемоги, революційні зміни політичного і соціально-економічного характеру, найбільший розмах народної боротьби, визволення значної частини українських земель, що закріпив Зборівський договір</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9" name="Пятиугольник 325"/>
          <p:cNvSpPr>
            <a:spLocks noChangeArrowheads="1"/>
          </p:cNvSpPr>
          <p:nvPr/>
        </p:nvSpPr>
        <p:spPr bwMode="auto">
          <a:xfrm>
            <a:off x="1356168" y="3429000"/>
            <a:ext cx="1762283" cy="840906"/>
          </a:xfrm>
          <a:prstGeom prst="homePlate">
            <a:avLst>
              <a:gd name="adj" fmla="val 50028"/>
            </a:avLst>
          </a:prstGeom>
          <a:solidFill>
            <a:schemeClr val="bg2">
              <a:lumMod val="75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Серпень 1649 р - січень 1654 р.</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0" name="Скругленный прямоугольник 326"/>
          <p:cNvSpPr>
            <a:spLocks noChangeArrowheads="1"/>
          </p:cNvSpPr>
          <p:nvPr/>
        </p:nvSpPr>
        <p:spPr bwMode="auto">
          <a:xfrm>
            <a:off x="3419871" y="3098706"/>
            <a:ext cx="5518137" cy="1770454"/>
          </a:xfrm>
          <a:prstGeom prst="roundRect">
            <a:avLst>
              <a:gd name="adj" fmla="val 16667"/>
            </a:avLst>
          </a:prstGeom>
          <a:solidFill>
            <a:schemeClr val="bg2">
              <a:lumMod val="75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Розбудова Української національної козацької держави, продовження збройної боротьби. Пошук союзників на міжнародній арені з метою розгрому Речі Посполитою. Намітилася тенденція щодо утвердження монархічної форми правління в особі спадкового гетьманату.</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20"/>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7" name="Скругленный прямоугольник 334"/>
          <p:cNvSpPr>
            <a:spLocks/>
          </p:cNvSpPr>
          <p:nvPr/>
        </p:nvSpPr>
        <p:spPr bwMode="auto">
          <a:xfrm>
            <a:off x="90221" y="5652921"/>
            <a:ext cx="1002274" cy="618524"/>
          </a:xfrm>
          <a:prstGeom prst="roundRect">
            <a:avLst>
              <a:gd name="adj" fmla="val 16667"/>
            </a:avLst>
          </a:prstGeom>
          <a:solidFill>
            <a:srgbClr val="AB81FF"/>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a:solidFill>
                  <a:srgbClr val="000000"/>
                </a:solidFill>
                <a:latin typeface="Arial" pitchFamily="34" charset="0"/>
                <a:ea typeface="Times New Roman" pitchFamily="18" charset="0"/>
                <a:cs typeface="Arial" pitchFamily="34" charset="0"/>
              </a:rPr>
              <a:t>3-й</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8" name="Пятиугольник 335"/>
          <p:cNvSpPr>
            <a:spLocks noChangeArrowheads="1"/>
          </p:cNvSpPr>
          <p:nvPr/>
        </p:nvSpPr>
        <p:spPr bwMode="auto">
          <a:xfrm>
            <a:off x="1475656" y="1333285"/>
            <a:ext cx="1762283" cy="874558"/>
          </a:xfrm>
          <a:prstGeom prst="homePlate">
            <a:avLst>
              <a:gd name="adj" fmla="val 50027"/>
            </a:avLst>
          </a:prstGeom>
          <a:solidFill>
            <a:schemeClr val="accent6">
              <a:lumMod val="40000"/>
              <a:lumOff val="60000"/>
            </a:schemeClr>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Січень 1654 р. –липень1657 р.</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9" name="Скругленный прямоугольник 336"/>
          <p:cNvSpPr>
            <a:spLocks noChangeArrowheads="1"/>
          </p:cNvSpPr>
          <p:nvPr/>
        </p:nvSpPr>
        <p:spPr bwMode="auto">
          <a:xfrm>
            <a:off x="3419872" y="5255006"/>
            <a:ext cx="5518136" cy="1414354"/>
          </a:xfrm>
          <a:prstGeom prst="roundRect">
            <a:avLst>
              <a:gd name="adj" fmla="val 16667"/>
            </a:avLst>
          </a:prstGeom>
          <a:solidFill>
            <a:srgbClr val="AB81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Переяславська Рада. Вступ Московського царства у війну з Польщею. Спільні воєнні дії України і Москви. Входження України під протекторат Москви.</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0" name="Rectangle 24"/>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28"/>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28180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a:t> </a:t>
            </a:r>
            <a:endParaRPr lang="ru-RU" dirty="0"/>
          </a:p>
        </p:txBody>
      </p:sp>
      <p:sp>
        <p:nvSpPr>
          <p:cNvPr id="3" name="Объект 2"/>
          <p:cNvSpPr>
            <a:spLocks noGrp="1"/>
          </p:cNvSpPr>
          <p:nvPr>
            <p:ph sz="quarter" idx="13"/>
          </p:nvPr>
        </p:nvSpPr>
        <p:spPr/>
        <p:txBody>
          <a:bodyPr/>
          <a:lstStyle/>
          <a:p>
            <a:pPr marL="45720" indent="0">
              <a:buNone/>
            </a:pPr>
            <a:r>
              <a:rPr lang="uk-UA" dirty="0"/>
              <a:t> </a:t>
            </a:r>
            <a:endParaRPr lang="ru-RU" dirty="0"/>
          </a:p>
        </p:txBody>
      </p:sp>
      <p:sp>
        <p:nvSpPr>
          <p:cNvPr id="4" name="Прямоугольник 3"/>
          <p:cNvSpPr/>
          <p:nvPr/>
        </p:nvSpPr>
        <p:spPr>
          <a:xfrm>
            <a:off x="971600" y="188640"/>
            <a:ext cx="734481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uk-UA" altLang="ru-RU" b="1" dirty="0">
                <a:solidFill>
                  <a:srgbClr val="000000"/>
                </a:solidFill>
                <a:latin typeface="Arial" pitchFamily="34" charset="0"/>
                <a:ea typeface="Times New Roman" pitchFamily="18" charset="0"/>
                <a:cs typeface="Arial" pitchFamily="34" charset="0"/>
              </a:rPr>
              <a:t>Періодизація становлення і розвитку Української гетьманської держави</a:t>
            </a:r>
            <a:endParaRPr lang="uk-UA" altLang="ru-RU" dirty="0">
              <a:solidFill>
                <a:schemeClr val="tx1"/>
              </a:solidFill>
              <a:latin typeface="Arial" pitchFamily="34" charset="0"/>
              <a:cs typeface="Arial" pitchFamily="34" charset="0"/>
            </a:endParaRPr>
          </a:p>
        </p:txBody>
      </p:sp>
      <p:sp>
        <p:nvSpPr>
          <p:cNvPr id="5" name="Скругленный прямоугольник 327"/>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6" name="Скругленный прямоугольник 328"/>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7" name="Скругленный прямоугольник 329"/>
          <p:cNvSpPr>
            <a:spLocks/>
          </p:cNvSpPr>
          <p:nvPr/>
        </p:nvSpPr>
        <p:spPr bwMode="auto">
          <a:xfrm>
            <a:off x="1063625" y="73977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ІІ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8" name="Скругленный прямоугольник 337"/>
          <p:cNvSpPr>
            <a:spLocks/>
          </p:cNvSpPr>
          <p:nvPr/>
        </p:nvSpPr>
        <p:spPr bwMode="auto">
          <a:xfrm>
            <a:off x="1063625" y="88963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9" name="Скругленный прямоугольник 338"/>
          <p:cNvSpPr>
            <a:spLocks/>
          </p:cNvSpPr>
          <p:nvPr/>
        </p:nvSpPr>
        <p:spPr bwMode="auto">
          <a:xfrm>
            <a:off x="3273425" y="808990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10" name="Скругленный прямоугольник 11520"/>
          <p:cNvSpPr>
            <a:spLocks/>
          </p:cNvSpPr>
          <p:nvPr/>
        </p:nvSpPr>
        <p:spPr bwMode="auto">
          <a:xfrm>
            <a:off x="1063625" y="7486650"/>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11" name="Скругленный прямоугольник 11521"/>
          <p:cNvSpPr>
            <a:spLocks/>
          </p:cNvSpPr>
          <p:nvPr/>
        </p:nvSpPr>
        <p:spPr bwMode="auto">
          <a:xfrm>
            <a:off x="1063625" y="8543925"/>
            <a:ext cx="1009650" cy="347663"/>
          </a:xfrm>
          <a:prstGeom prst="roundRect">
            <a:avLst>
              <a:gd name="adj" fmla="val 16667"/>
            </a:avLst>
          </a:prstGeom>
          <a:solidFill>
            <a:srgbClr val="D6E3BC"/>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IV </a:t>
            </a:r>
            <a:r>
              <a:rPr kumimoji="0" lang="ru-RU"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sp>
        <p:nvSpPr>
          <p:cNvPr id="12" name="Скругленный прямоугольник 11522"/>
          <p:cNvSpPr>
            <a:spLocks/>
          </p:cNvSpPr>
          <p:nvPr/>
        </p:nvSpPr>
        <p:spPr bwMode="auto">
          <a:xfrm>
            <a:off x="179512" y="1945718"/>
            <a:ext cx="1009650" cy="677387"/>
          </a:xfrm>
          <a:prstGeom prst="roundRect">
            <a:avLst>
              <a:gd name="adj" fmla="val 16667"/>
            </a:avLst>
          </a:prstGeom>
          <a:solidFill>
            <a:srgbClr val="FF6699"/>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a:solidFill>
                  <a:srgbClr val="000000"/>
                </a:solidFill>
                <a:latin typeface="Arial" pitchFamily="34" charset="0"/>
                <a:ea typeface="Times New Roman" pitchFamily="18" charset="0"/>
                <a:cs typeface="Arial" pitchFamily="34" charset="0"/>
              </a:rPr>
              <a:t>4-й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3" name="Пятиугольник 11523"/>
          <p:cNvSpPr>
            <a:spLocks noChangeArrowheads="1"/>
          </p:cNvSpPr>
          <p:nvPr/>
        </p:nvSpPr>
        <p:spPr bwMode="auto">
          <a:xfrm>
            <a:off x="1638105" y="1899979"/>
            <a:ext cx="1870571" cy="768866"/>
          </a:xfrm>
          <a:prstGeom prst="homePlate">
            <a:avLst>
              <a:gd name="adj" fmla="val 50039"/>
            </a:avLst>
          </a:prstGeom>
          <a:solidFill>
            <a:srgbClr val="FF6699"/>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Липень 1657 р. – червень 1663о.</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4" name="Скругленный прямоугольник 11524"/>
          <p:cNvSpPr>
            <a:spLocks noChangeArrowheads="1"/>
          </p:cNvSpPr>
          <p:nvPr/>
        </p:nvSpPr>
        <p:spPr bwMode="auto">
          <a:xfrm>
            <a:off x="3778250" y="1416844"/>
            <a:ext cx="5163046" cy="1735137"/>
          </a:xfrm>
          <a:prstGeom prst="roundRect">
            <a:avLst>
              <a:gd name="adj" fmla="val 16667"/>
            </a:avLst>
          </a:prstGeom>
          <a:solidFill>
            <a:srgbClr val="FF6699"/>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Боротьба старшинських угрупувань за владу. Переплетіння громадянської війни з елементами визвольної боротьби проти Польщі і Москви. Розкол України на Правобережну і Лівобережну частини з протилежними політичними орієнтаціями. </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5" name="Скругленный прямоугольник 11525"/>
          <p:cNvSpPr>
            <a:spLocks/>
          </p:cNvSpPr>
          <p:nvPr/>
        </p:nvSpPr>
        <p:spPr bwMode="auto">
          <a:xfrm>
            <a:off x="179512" y="3882231"/>
            <a:ext cx="1009650" cy="690091"/>
          </a:xfrm>
          <a:prstGeom prst="roundRect">
            <a:avLst>
              <a:gd name="adj" fmla="val 16667"/>
            </a:avLst>
          </a:prstGeom>
          <a:solidFill>
            <a:srgbClr val="FF9966"/>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a:solidFill>
                  <a:srgbClr val="000000"/>
                </a:solidFill>
                <a:latin typeface="Arial" pitchFamily="34" charset="0"/>
                <a:ea typeface="Times New Roman" pitchFamily="18" charset="0"/>
                <a:cs typeface="Arial" pitchFamily="34" charset="0"/>
              </a:rPr>
              <a:t>5-й </a:t>
            </a: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Пятиугольник 11526"/>
          <p:cNvSpPr>
            <a:spLocks noChangeArrowheads="1"/>
          </p:cNvSpPr>
          <p:nvPr/>
        </p:nvSpPr>
        <p:spPr bwMode="auto">
          <a:xfrm>
            <a:off x="1654904" y="3882231"/>
            <a:ext cx="1836975" cy="690091"/>
          </a:xfrm>
          <a:prstGeom prst="homePlate">
            <a:avLst>
              <a:gd name="adj" fmla="val 49995"/>
            </a:avLst>
          </a:prstGeom>
          <a:solidFill>
            <a:srgbClr val="FF9966"/>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1663 - 1668</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7" name="Скругленный прямоугольник 11527"/>
          <p:cNvSpPr>
            <a:spLocks noChangeArrowheads="1"/>
          </p:cNvSpPr>
          <p:nvPr/>
        </p:nvSpPr>
        <p:spPr bwMode="auto">
          <a:xfrm>
            <a:off x="3778250" y="3608388"/>
            <a:ext cx="5163046" cy="1344613"/>
          </a:xfrm>
          <a:prstGeom prst="roundRect">
            <a:avLst>
              <a:gd name="adj" fmla="val 16667"/>
            </a:avLst>
          </a:prstGeom>
          <a:solidFill>
            <a:srgbClr val="FF9966"/>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Намагання польського і російського урядів поділити українську державу та боротьба національно-патріотичних сил за збереження її єдності</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18" name="Скругленный прямоугольник 11528"/>
          <p:cNvSpPr>
            <a:spLocks/>
          </p:cNvSpPr>
          <p:nvPr/>
        </p:nvSpPr>
        <p:spPr bwMode="auto">
          <a:xfrm>
            <a:off x="179512" y="5707856"/>
            <a:ext cx="1009650" cy="596900"/>
          </a:xfrm>
          <a:prstGeom prst="roundRect">
            <a:avLst>
              <a:gd name="adj" fmla="val 0"/>
            </a:avLst>
          </a:prstGeom>
          <a:solidFill>
            <a:srgbClr val="8B8BFF"/>
          </a:solidFill>
          <a:ln w="9525">
            <a:solidFill>
              <a:srgbClr val="40A7C2"/>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uk-UA" altLang="ru-RU" sz="1400" b="1" dirty="0">
                <a:solidFill>
                  <a:srgbClr val="000000"/>
                </a:solidFill>
                <a:latin typeface="Arial" pitchFamily="34" charset="0"/>
                <a:ea typeface="Times New Roman" pitchFamily="18" charset="0"/>
                <a:cs typeface="Arial" pitchFamily="34" charset="0"/>
              </a:rPr>
              <a:t>6-й</a:t>
            </a:r>
            <a:r>
              <a:rPr kumimoji="0" lang="en-US"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 </a:t>
            </a:r>
            <a:r>
              <a:rPr kumimoji="0" lang="ru-RU"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пер</a:t>
            </a: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іод</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9" name="Пятиугольник 11530"/>
          <p:cNvSpPr>
            <a:spLocks noChangeArrowheads="1"/>
          </p:cNvSpPr>
          <p:nvPr/>
        </p:nvSpPr>
        <p:spPr bwMode="auto">
          <a:xfrm>
            <a:off x="1624012" y="5707856"/>
            <a:ext cx="1867867" cy="596900"/>
          </a:xfrm>
          <a:prstGeom prst="homePlate">
            <a:avLst>
              <a:gd name="adj" fmla="val 49995"/>
            </a:avLst>
          </a:prstGeom>
          <a:solidFill>
            <a:srgbClr val="8B8B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1" i="0" u="none" strike="noStrike" cap="none" normalizeH="0" baseline="0" dirty="0">
                <a:ln>
                  <a:noFill/>
                </a:ln>
                <a:solidFill>
                  <a:srgbClr val="000000"/>
                </a:solidFill>
                <a:effectLst/>
                <a:latin typeface="Arial" pitchFamily="34" charset="0"/>
                <a:ea typeface="Times New Roman" pitchFamily="18" charset="0"/>
                <a:cs typeface="Arial" pitchFamily="34" charset="0"/>
              </a:rPr>
              <a:t>1668 - 1676</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0" name="Скругленный прямоугольник 11531"/>
          <p:cNvSpPr>
            <a:spLocks noChangeArrowheads="1"/>
          </p:cNvSpPr>
          <p:nvPr/>
        </p:nvSpPr>
        <p:spPr bwMode="auto">
          <a:xfrm>
            <a:off x="3778250" y="5362575"/>
            <a:ext cx="5163046" cy="1287462"/>
          </a:xfrm>
          <a:prstGeom prst="roundRect">
            <a:avLst>
              <a:gd name="adj" fmla="val 16667"/>
            </a:avLst>
          </a:prstGeom>
          <a:solidFill>
            <a:srgbClr val="8B8BFF"/>
          </a:solidFill>
          <a:ln w="31750">
            <a:solidFill>
              <a:srgbClr val="9BBB59"/>
            </a:solidFill>
            <a:round/>
            <a:headEnd/>
            <a:tailEnd/>
          </a:ln>
          <a:effectLst/>
        </p:spPr>
        <p:txBody>
          <a:bodyPr vert="horz" wrap="square" lIns="91440" tIns="45720" rIns="91440" bIns="45720" numCol="1" anchor="ctr"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rgbClr val="000000"/>
                </a:solidFill>
                <a:effectLst/>
                <a:latin typeface="Arial" pitchFamily="34" charset="0"/>
                <a:ea typeface="Times New Roman" pitchFamily="18" charset="0"/>
                <a:cs typeface="Arial" pitchFamily="34" charset="0"/>
              </a:rPr>
              <a:t>Нове загострення політичної боротьби, посилення втручання іноземних держав у внутрішні справи козацької України, ліквідація державних інститутів на Правобережжі та поразка революції.</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cxnSp>
        <p:nvCxnSpPr>
          <p:cNvPr id="23" name="Прямая со стрелкой 22"/>
          <p:cNvCxnSpPr>
            <a:cxnSpLocks noChangeShapeType="1"/>
          </p:cNvCxnSpPr>
          <p:nvPr/>
        </p:nvCxnSpPr>
        <p:spPr bwMode="auto">
          <a:xfrm>
            <a:off x="1454785" y="8080375"/>
            <a:ext cx="0" cy="690245"/>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6" name="Прямая со стрелкой 25"/>
          <p:cNvCxnSpPr>
            <a:cxnSpLocks noChangeShapeType="1"/>
          </p:cNvCxnSpPr>
          <p:nvPr/>
        </p:nvCxnSpPr>
        <p:spPr bwMode="auto">
          <a:xfrm>
            <a:off x="1925955" y="7839075"/>
            <a:ext cx="242570" cy="0"/>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7" name="Прямая со стрелкой 26"/>
          <p:cNvCxnSpPr>
            <a:cxnSpLocks noChangeShapeType="1"/>
          </p:cNvCxnSpPr>
          <p:nvPr/>
        </p:nvCxnSpPr>
        <p:spPr bwMode="auto">
          <a:xfrm>
            <a:off x="1961515" y="9015095"/>
            <a:ext cx="242570" cy="0"/>
          </a:xfrm>
          <a:prstGeom prst="straightConnector1">
            <a:avLst/>
          </a:prstGeom>
          <a:noFill/>
          <a:ln w="28575">
            <a:solidFill>
              <a:schemeClr val="accent3">
                <a:lumMod val="100000"/>
                <a:lumOff val="0"/>
              </a:schemeClr>
            </a:solidFill>
            <a:round/>
            <a:headEnd/>
            <a:tailEnd type="triangle" w="med" len="med"/>
          </a:ln>
          <a:effectLst>
            <a:outerShdw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8" name="Rectangle 2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41"/>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489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0" indent="0">
              <a:buNone/>
            </a:pPr>
            <a:r>
              <a:rPr lang="uk-UA" dirty="0"/>
              <a:t> </a:t>
            </a:r>
            <a:endParaRPr lang="ru-RU" dirty="0"/>
          </a:p>
        </p:txBody>
      </p:sp>
      <p:sp>
        <p:nvSpPr>
          <p:cNvPr id="3" name="Объект 2"/>
          <p:cNvSpPr>
            <a:spLocks noGrp="1"/>
          </p:cNvSpPr>
          <p:nvPr>
            <p:ph sz="quarter" idx="13"/>
          </p:nvPr>
        </p:nvSpPr>
        <p:spPr>
          <a:xfrm flipV="1">
            <a:off x="1143000" y="685801"/>
            <a:ext cx="188640" cy="45719"/>
          </a:xfrm>
        </p:spPr>
        <p:txBody>
          <a:bodyPr>
            <a:normAutofit fontScale="25000" lnSpcReduction="20000"/>
          </a:bodyPr>
          <a:lstStyle/>
          <a:p>
            <a:pPr marL="45720" indent="0">
              <a:buNone/>
            </a:pPr>
            <a:r>
              <a:rPr lang="uk-UA" dirty="0"/>
              <a:t> </a:t>
            </a:r>
            <a:endParaRPr lang="ru-RU" dirty="0"/>
          </a:p>
        </p:txBody>
      </p:sp>
      <p:sp>
        <p:nvSpPr>
          <p:cNvPr id="4" name="Скругленный прямоугольник 11838"/>
          <p:cNvSpPr>
            <a:spLocks/>
          </p:cNvSpPr>
          <p:nvPr/>
        </p:nvSpPr>
        <p:spPr bwMode="auto">
          <a:xfrm>
            <a:off x="1907704" y="153986"/>
            <a:ext cx="5400600" cy="392113"/>
          </a:xfrm>
          <a:prstGeom prst="roundRect">
            <a:avLst>
              <a:gd name="adj" fmla="val 27278"/>
            </a:avLst>
          </a:prstGeom>
          <a:solidFill>
            <a:schemeClr val="accent2">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b="0" i="0" u="none" strike="noStrike" cap="none" normalizeH="0" baseline="0" dirty="0">
                <a:ln>
                  <a:noFill/>
                </a:ln>
                <a:solidFill>
                  <a:schemeClr val="bg1"/>
                </a:solidFill>
                <a:effectLst/>
                <a:latin typeface="Arial" pitchFamily="34" charset="0"/>
                <a:ea typeface="Times New Roman" pitchFamily="18" charset="0"/>
                <a:cs typeface="Arial" pitchFamily="34" charset="0"/>
              </a:rPr>
              <a:t>Зборівський мирний договір 8 серпня 1649 р.</a:t>
            </a:r>
            <a:endParaRPr kumimoji="0" lang="uk-UA" altLang="ru-RU" b="0" i="0" u="none" strike="noStrike" cap="none" normalizeH="0" baseline="0" dirty="0">
              <a:ln>
                <a:noFill/>
              </a:ln>
              <a:solidFill>
                <a:schemeClr val="bg1"/>
              </a:solidFill>
              <a:effectLst/>
              <a:latin typeface="Arial" pitchFamily="34" charset="0"/>
              <a:cs typeface="Arial" pitchFamily="34" charset="0"/>
            </a:endParaRPr>
          </a:p>
        </p:txBody>
      </p:sp>
      <p:sp>
        <p:nvSpPr>
          <p:cNvPr id="5" name="Скругленный прямоугольник 11839"/>
          <p:cNvSpPr>
            <a:spLocks/>
          </p:cNvSpPr>
          <p:nvPr/>
        </p:nvSpPr>
        <p:spPr bwMode="auto">
          <a:xfrm>
            <a:off x="213552" y="764705"/>
            <a:ext cx="8692062" cy="521718"/>
          </a:xfrm>
          <a:prstGeom prst="roundRect">
            <a:avLst>
              <a:gd name="adj" fmla="val 0"/>
            </a:avLst>
          </a:prstGeom>
          <a:solidFill>
            <a:schemeClr val="bg2">
              <a:lumMod val="25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Кількість реєстрових козаків зростала до 40 тисяч осіб</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6" name="Скругленный прямоугольник 11840"/>
          <p:cNvSpPr>
            <a:spLocks/>
          </p:cNvSpPr>
          <p:nvPr/>
        </p:nvSpPr>
        <p:spPr bwMode="auto">
          <a:xfrm>
            <a:off x="225969" y="1484783"/>
            <a:ext cx="8692062" cy="596747"/>
          </a:xfrm>
          <a:prstGeom prst="roundRect">
            <a:avLst>
              <a:gd name="adj" fmla="val 0"/>
            </a:avLst>
          </a:prstGeom>
          <a:solidFill>
            <a:schemeClr val="accent4">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Визначалася територія, яка віддавалася козакам, - Київщина, Брацлавщина, Чернігівщина</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7" name="Скругленный прямоугольник 11841"/>
          <p:cNvSpPr>
            <a:spLocks/>
          </p:cNvSpPr>
          <p:nvPr/>
        </p:nvSpPr>
        <p:spPr bwMode="auto">
          <a:xfrm>
            <a:off x="215516" y="2276872"/>
            <a:ext cx="8712968" cy="679574"/>
          </a:xfrm>
          <a:prstGeom prst="roundRect">
            <a:avLst>
              <a:gd name="adj" fmla="val 0"/>
            </a:avLst>
          </a:prstGeom>
          <a:solidFill>
            <a:schemeClr val="accent6">
              <a:lumMod val="50000"/>
            </a:schemeClr>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На цій території трьох воєводств уся влада підпорядковувалася гетьману і козацькій старшині</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8" name="Скругленный прямоугольник 11842"/>
          <p:cNvSpPr>
            <a:spLocks/>
          </p:cNvSpPr>
          <p:nvPr/>
        </p:nvSpPr>
        <p:spPr bwMode="auto">
          <a:xfrm>
            <a:off x="206219" y="3115826"/>
            <a:ext cx="8712968" cy="489074"/>
          </a:xfrm>
          <a:prstGeom prst="roundRect">
            <a:avLst>
              <a:gd name="adj" fmla="val 0"/>
            </a:avLst>
          </a:prstGeom>
          <a:solidFill>
            <a:srgbClr val="605F2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Державні посади мали займати тільки православні</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9" name="Скругленный прямоугольник 11843"/>
          <p:cNvSpPr>
            <a:spLocks/>
          </p:cNvSpPr>
          <p:nvPr/>
        </p:nvSpPr>
        <p:spPr bwMode="auto">
          <a:xfrm>
            <a:off x="215516" y="3746269"/>
            <a:ext cx="8690098" cy="517587"/>
          </a:xfrm>
          <a:prstGeom prst="roundRect">
            <a:avLst>
              <a:gd name="adj" fmla="val 0"/>
            </a:avLst>
          </a:prstGeom>
          <a:solidFill>
            <a:srgbClr val="6633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Усім учасникам повстання оголошувалась амністія</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10" name="Скругленный прямоугольник 11844"/>
          <p:cNvSpPr>
            <a:spLocks/>
          </p:cNvSpPr>
          <p:nvPr/>
        </p:nvSpPr>
        <p:spPr bwMode="auto">
          <a:xfrm>
            <a:off x="215516" y="4410819"/>
            <a:ext cx="8712968" cy="772666"/>
          </a:xfrm>
          <a:prstGeom prst="roundRect">
            <a:avLst>
              <a:gd name="adj" fmla="val 0"/>
            </a:avLst>
          </a:prstGeom>
          <a:solidFill>
            <a:srgbClr val="9231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Питання про ліквідацію церковної унії і повернення церковного майна православній церкві мав розглянути сейм. Київський митрополит мав отримати місце в сенаті</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11" name="Скругленный прямоугольник 11845"/>
          <p:cNvSpPr>
            <a:spLocks/>
          </p:cNvSpPr>
          <p:nvPr/>
        </p:nvSpPr>
        <p:spPr bwMode="auto">
          <a:xfrm>
            <a:off x="193971" y="5301208"/>
            <a:ext cx="8712968" cy="720000"/>
          </a:xfrm>
          <a:prstGeom prst="roundRect">
            <a:avLst>
              <a:gd name="adj" fmla="val 0"/>
            </a:avLst>
          </a:prstGeom>
          <a:solidFill>
            <a:srgbClr val="8000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bg1"/>
                </a:solidFill>
                <a:effectLst/>
                <a:latin typeface="Arial" pitchFamily="34" charset="0"/>
                <a:ea typeface="Times New Roman" pitchFamily="18" charset="0"/>
                <a:cs typeface="Arial" pitchFamily="34" charset="0"/>
              </a:rPr>
              <a:t>Євреї та єзуїти не мали права жити на українських землях, що перебували під гетьманським правлінням</a:t>
            </a:r>
            <a:endParaRPr kumimoji="0" lang="uk-UA" altLang="ru-RU" sz="1600" b="0" i="0" u="none" strike="noStrike" cap="none" normalizeH="0" baseline="0" dirty="0">
              <a:ln>
                <a:noFill/>
              </a:ln>
              <a:solidFill>
                <a:schemeClr val="bg1"/>
              </a:solidFill>
              <a:effectLst/>
              <a:latin typeface="Arial" pitchFamily="34" charset="0"/>
              <a:cs typeface="Arial" pitchFamily="34" charset="0"/>
            </a:endParaRPr>
          </a:p>
        </p:txBody>
      </p:sp>
      <p:sp>
        <p:nvSpPr>
          <p:cNvPr id="12"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8"/>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449263"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a:ln>
                <a:noFill/>
              </a:ln>
              <a:solidFill>
                <a:schemeClr val="tx1"/>
              </a:solidFill>
              <a:effectLst/>
              <a:latin typeface="Arial" pitchFamily="34" charset="0"/>
              <a:cs typeface="Arial" pitchFamily="34" charset="0"/>
            </a:endParaRPr>
          </a:p>
        </p:txBody>
      </p:sp>
      <p:sp>
        <p:nvSpPr>
          <p:cNvPr id="14" name="Прямоугольник 13"/>
          <p:cNvSpPr/>
          <p:nvPr/>
        </p:nvSpPr>
        <p:spPr>
          <a:xfrm>
            <a:off x="206219" y="6147672"/>
            <a:ext cx="8711812" cy="684000"/>
          </a:xfrm>
          <a:prstGeom prst="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uk-UA" altLang="ru-RU" dirty="0">
                <a:solidFill>
                  <a:schemeClr val="bg1"/>
                </a:solidFill>
                <a:latin typeface="Arial" pitchFamily="34" charset="0"/>
                <a:ea typeface="Times New Roman" pitchFamily="18" charset="0"/>
                <a:cs typeface="Arial" pitchFamily="34" charset="0"/>
              </a:rPr>
              <a:t>польська шляхта  мала права повертатися на ці території</a:t>
            </a:r>
            <a:r>
              <a:rPr lang="uk-UA" dirty="0"/>
              <a:t> Селяни та міщани були змушені виконувати повинності. </a:t>
            </a:r>
            <a:endParaRPr lang="ru-RU" dirty="0">
              <a:solidFill>
                <a:schemeClr val="bg1"/>
              </a:solidFill>
            </a:endParaRPr>
          </a:p>
        </p:txBody>
      </p:sp>
    </p:spTree>
    <p:extLst>
      <p:ext uri="{BB962C8B-B14F-4D97-AF65-F5344CB8AC3E}">
        <p14:creationId xmlns:p14="http://schemas.microsoft.com/office/powerpoint/2010/main" val="1039121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6512511" cy="641008"/>
          </a:xfrm>
        </p:spPr>
        <p:txBody>
          <a:bodyPr/>
          <a:lstStyle/>
          <a:p>
            <a:pPr marL="0" indent="0" algn="ctr">
              <a:buNone/>
            </a:pPr>
            <a:r>
              <a:rPr lang="uk-UA" sz="3200" dirty="0">
                <a:solidFill>
                  <a:srgbClr val="800000"/>
                </a:solidFill>
              </a:rPr>
              <a:t>Союз із Московією</a:t>
            </a:r>
            <a:endParaRPr lang="ru-RU" sz="3200" dirty="0">
              <a:solidFill>
                <a:srgbClr val="800000"/>
              </a:solidFill>
            </a:endParaRPr>
          </a:p>
        </p:txBody>
      </p:sp>
      <p:sp>
        <p:nvSpPr>
          <p:cNvPr id="3" name="Объект 2"/>
          <p:cNvSpPr>
            <a:spLocks noGrp="1"/>
          </p:cNvSpPr>
          <p:nvPr>
            <p:ph sz="quarter" idx="13"/>
          </p:nvPr>
        </p:nvSpPr>
        <p:spPr>
          <a:xfrm>
            <a:off x="251520" y="836712"/>
            <a:ext cx="3456384" cy="3816424"/>
          </a:xfrm>
        </p:spPr>
        <p:txBody>
          <a:bodyPr>
            <a:normAutofit fontScale="92500"/>
          </a:bodyPr>
          <a:lstStyle/>
          <a:p>
            <a:pPr marL="45720" indent="0">
              <a:buNone/>
            </a:pPr>
            <a:r>
              <a:rPr lang="uk-UA" dirty="0"/>
              <a:t>     </a:t>
            </a:r>
            <a:r>
              <a:rPr lang="uk-UA" sz="2400" dirty="0">
                <a:solidFill>
                  <a:schemeClr val="bg2">
                    <a:lumMod val="10000"/>
                  </a:schemeClr>
                </a:solidFill>
              </a:rPr>
              <a:t>1 жовтня 1653 р. Земський Собор у Москві прийняв рішення розірвати мирний договір з Польщею та прийняти гетьмана Б. Хмельницького і все Військо Запорозьке з містами їх і землями під високу царську руку. </a:t>
            </a:r>
            <a:endParaRPr lang="ru-RU" sz="2400" dirty="0">
              <a:solidFill>
                <a:schemeClr val="bg2">
                  <a:lumMod val="10000"/>
                </a:schemeClr>
              </a:solidFill>
            </a:endParaRPr>
          </a:p>
        </p:txBody>
      </p:sp>
      <p:sp>
        <p:nvSpPr>
          <p:cNvPr id="5" name="Прямоугольник 4"/>
          <p:cNvSpPr/>
          <p:nvPr/>
        </p:nvSpPr>
        <p:spPr>
          <a:xfrm>
            <a:off x="179512" y="4653136"/>
            <a:ext cx="8712968" cy="19442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 indent="0">
              <a:buNone/>
            </a:pPr>
            <a:r>
              <a:rPr lang="uk-UA" sz="2200" dirty="0">
                <a:solidFill>
                  <a:schemeClr val="bg2">
                    <a:lumMod val="10000"/>
                  </a:schemeClr>
                </a:solidFill>
              </a:rPr>
              <a:t>      На переговорах з царськими представниками у січні 1654 р. у м. Переяславі було домовлено, що остаточний текст договору має бути затверджений у Москві. З цією метою туди прибула козацька делегація на чолі з генеральним суддею С. Зарудним і переяславським полковником П. Тетерею.</a:t>
            </a:r>
            <a:endParaRPr lang="ru-RU" sz="2200" dirty="0">
              <a:solidFill>
                <a:schemeClr val="bg2">
                  <a:lumMod val="10000"/>
                </a:schemeClr>
              </a:solidFill>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7625" y="980728"/>
            <a:ext cx="5033500" cy="3312368"/>
          </a:xfrm>
          <a:prstGeom prst="rect">
            <a:avLst/>
          </a:prstGeom>
        </p:spPr>
      </p:pic>
    </p:spTree>
    <p:extLst>
      <p:ext uri="{BB962C8B-B14F-4D97-AF65-F5344CB8AC3E}">
        <p14:creationId xmlns:p14="http://schemas.microsoft.com/office/powerpoint/2010/main" val="327504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71400"/>
            <a:ext cx="45719" cy="360040"/>
          </a:xfrm>
        </p:spPr>
        <p:txBody>
          <a:bodyPr/>
          <a:lstStyle/>
          <a:p>
            <a:pPr marL="0" indent="0" algn="ctr">
              <a:buNone/>
            </a:pPr>
            <a:r>
              <a:rPr lang="uk-UA" dirty="0"/>
              <a:t> </a:t>
            </a:r>
            <a:endParaRPr lang="ru-RU" sz="2800" dirty="0"/>
          </a:p>
        </p:txBody>
      </p:sp>
      <p:sp>
        <p:nvSpPr>
          <p:cNvPr id="3" name="Объект 2"/>
          <p:cNvSpPr>
            <a:spLocks noGrp="1"/>
          </p:cNvSpPr>
          <p:nvPr>
            <p:ph sz="quarter" idx="13"/>
          </p:nvPr>
        </p:nvSpPr>
        <p:spPr>
          <a:xfrm>
            <a:off x="0" y="908720"/>
            <a:ext cx="9144000" cy="5949280"/>
          </a:xfrm>
        </p:spPr>
        <p:txBody>
          <a:bodyPr>
            <a:normAutofit fontScale="55000" lnSpcReduction="20000"/>
          </a:bodyPr>
          <a:lstStyle/>
          <a:p>
            <a:pPr marL="45720" indent="0">
              <a:buNone/>
            </a:pPr>
            <a:r>
              <a:rPr lang="uk-UA" sz="3300" dirty="0">
                <a:solidFill>
                  <a:schemeClr val="bg2">
                    <a:lumMod val="10000"/>
                  </a:schemeClr>
                </a:solidFill>
              </a:rPr>
              <a:t>Царський уряд зберігав права і привілеї Війська Запорозького, українських козаків, шляхти, міщанства. </a:t>
            </a:r>
          </a:p>
          <a:p>
            <a:pPr marL="45720" indent="0">
              <a:buNone/>
            </a:pPr>
            <a:r>
              <a:rPr lang="uk-UA" sz="3300" dirty="0">
                <a:solidFill>
                  <a:srgbClr val="002060"/>
                </a:solidFill>
              </a:rPr>
              <a:t>Українці зберігали право обрання гетьмана, йому надавалося на утримання Чигиринське староство.</a:t>
            </a:r>
          </a:p>
          <a:p>
            <a:pPr marL="45720" indent="0">
              <a:buNone/>
            </a:pPr>
            <a:r>
              <a:rPr lang="uk-UA" sz="3300" dirty="0">
                <a:solidFill>
                  <a:srgbClr val="4C004C"/>
                </a:solidFill>
              </a:rPr>
              <a:t>Встановлювався 60-тисячний козацький реєстр. </a:t>
            </a:r>
          </a:p>
          <a:p>
            <a:pPr marL="45720" indent="0">
              <a:buNone/>
            </a:pPr>
            <a:r>
              <a:rPr lang="uk-UA" sz="3300" dirty="0">
                <a:solidFill>
                  <a:srgbClr val="660033"/>
                </a:solidFill>
              </a:rPr>
              <a:t>Встановлювалася плата старшині та козакам.</a:t>
            </a:r>
          </a:p>
          <a:p>
            <a:pPr marL="45720" indent="0">
              <a:buNone/>
            </a:pPr>
            <a:r>
              <a:rPr lang="uk-UA" sz="3300" dirty="0">
                <a:solidFill>
                  <a:srgbClr val="800000"/>
                </a:solidFill>
              </a:rPr>
              <a:t>Зберігалася місцева адміністрація. </a:t>
            </a:r>
          </a:p>
          <a:p>
            <a:pPr marL="45720" indent="0">
              <a:buNone/>
            </a:pPr>
            <a:r>
              <a:rPr lang="uk-UA" sz="3300" dirty="0">
                <a:solidFill>
                  <a:srgbClr val="8A2E00"/>
                </a:solidFill>
              </a:rPr>
              <a:t>Податки з українського населення для царської скарбниці збирали українські урядники.</a:t>
            </a:r>
          </a:p>
          <a:p>
            <a:pPr marL="45720" indent="0">
              <a:buNone/>
            </a:pPr>
            <a:r>
              <a:rPr lang="uk-UA" sz="3300" dirty="0">
                <a:solidFill>
                  <a:srgbClr val="663300"/>
                </a:solidFill>
              </a:rPr>
              <a:t>Передбачалося право зносин з урядами зарубіжних країн, за винятком Османської імперії та Речі Посполитої.</a:t>
            </a:r>
          </a:p>
          <a:p>
            <a:pPr marL="45720" indent="0">
              <a:buNone/>
            </a:pPr>
            <a:r>
              <a:rPr lang="uk-UA" sz="3300" dirty="0">
                <a:solidFill>
                  <a:srgbClr val="3D5C00"/>
                </a:solidFill>
              </a:rPr>
              <a:t>Про всі зовнішньополітичні дії під час прийняття іноземних посольств гетьман повинен повідомляти Москву.</a:t>
            </a:r>
          </a:p>
          <a:p>
            <a:pPr marL="45720" indent="0">
              <a:buNone/>
            </a:pPr>
            <a:r>
              <a:rPr lang="uk-UA" sz="3300" dirty="0">
                <a:solidFill>
                  <a:srgbClr val="287A51"/>
                </a:solidFill>
              </a:rPr>
              <a:t>Передбачалося невтручання царських воєвод та інших урядовців у внутрішні справи України.</a:t>
            </a:r>
          </a:p>
          <a:p>
            <a:pPr marL="45720" indent="0">
              <a:buNone/>
            </a:pPr>
            <a:r>
              <a:rPr lang="uk-UA" sz="3300" dirty="0">
                <a:solidFill>
                  <a:srgbClr val="006666"/>
                </a:solidFill>
              </a:rPr>
              <a:t>Зберігалися права київського митрополита.</a:t>
            </a:r>
          </a:p>
          <a:p>
            <a:pPr marL="45720" indent="0">
              <a:buNone/>
            </a:pPr>
            <a:r>
              <a:rPr lang="uk-UA" sz="3300" dirty="0">
                <a:solidFill>
                  <a:srgbClr val="003366"/>
                </a:solidFill>
              </a:rPr>
              <a:t>Царське військо направлялося  проти польської армії під Смоленськ.</a:t>
            </a:r>
          </a:p>
          <a:p>
            <a:pPr marL="45720" indent="0">
              <a:buNone/>
            </a:pPr>
            <a:r>
              <a:rPr lang="uk-UA" sz="3300" dirty="0">
                <a:solidFill>
                  <a:srgbClr val="333399"/>
                </a:solidFill>
              </a:rPr>
              <a:t>Передбачалося утримання московських гарнізонів на кордонах України з Польщею. </a:t>
            </a:r>
          </a:p>
          <a:p>
            <a:pPr marL="45720" indent="0">
              <a:buNone/>
            </a:pPr>
            <a:r>
              <a:rPr lang="uk-UA" sz="3300" dirty="0">
                <a:solidFill>
                  <a:srgbClr val="5400A8"/>
                </a:solidFill>
              </a:rPr>
              <a:t>Передбачалася оборона України від нападів татар. </a:t>
            </a:r>
            <a:endParaRPr lang="ru-RU" sz="3300" dirty="0">
              <a:solidFill>
                <a:srgbClr val="5400A8"/>
              </a:solidFill>
            </a:endParaRPr>
          </a:p>
          <a:p>
            <a:pPr marL="45720" indent="0">
              <a:buNone/>
            </a:pPr>
            <a:endParaRPr lang="ru-RU" sz="3300" dirty="0"/>
          </a:p>
        </p:txBody>
      </p:sp>
      <p:sp>
        <p:nvSpPr>
          <p:cNvPr id="7" name="Прямоугольник 6"/>
          <p:cNvSpPr/>
          <p:nvPr/>
        </p:nvSpPr>
        <p:spPr>
          <a:xfrm>
            <a:off x="0" y="37798"/>
            <a:ext cx="9144000" cy="654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200" dirty="0">
                <a:solidFill>
                  <a:srgbClr val="006400"/>
                </a:solidFill>
              </a:rPr>
              <a:t>Березневі статті – договір між Військом Запорозьким і Московією. Оригінал не зберігся. </a:t>
            </a:r>
            <a:endParaRPr lang="ru-RU" sz="2200" dirty="0">
              <a:solidFill>
                <a:srgbClr val="006400"/>
              </a:solidFill>
            </a:endParaRPr>
          </a:p>
        </p:txBody>
      </p:sp>
    </p:spTree>
    <p:extLst>
      <p:ext uri="{BB962C8B-B14F-4D97-AF65-F5344CB8AC3E}">
        <p14:creationId xmlns:p14="http://schemas.microsoft.com/office/powerpoint/2010/main" val="3807342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377" y="4483499"/>
            <a:ext cx="131479" cy="45719"/>
          </a:xfrm>
        </p:spPr>
        <p:txBody>
          <a:bodyPr/>
          <a:lstStyle/>
          <a:p>
            <a:pPr marL="0" indent="0">
              <a:buNone/>
            </a:pPr>
            <a:r>
              <a:rPr lang="uk-UA" dirty="0"/>
              <a:t> </a:t>
            </a:r>
            <a:endParaRPr lang="ru-RU" dirty="0"/>
          </a:p>
        </p:txBody>
      </p:sp>
      <p:sp>
        <p:nvSpPr>
          <p:cNvPr id="3" name="Содержимое 2"/>
          <p:cNvSpPr>
            <a:spLocks noGrp="1"/>
          </p:cNvSpPr>
          <p:nvPr>
            <p:ph sz="quarter" idx="13"/>
          </p:nvPr>
        </p:nvSpPr>
        <p:spPr>
          <a:xfrm>
            <a:off x="134813" y="206231"/>
            <a:ext cx="188715" cy="219888"/>
          </a:xfrm>
        </p:spPr>
        <p:txBody>
          <a:bodyPr>
            <a:normAutofit fontScale="47500" lnSpcReduction="20000"/>
          </a:bodyPr>
          <a:lstStyle/>
          <a:p>
            <a:pPr marL="45720" indent="0" algn="just">
              <a:buNone/>
            </a:pPr>
            <a:r>
              <a:rPr lang="uk-UA" dirty="0"/>
              <a:t> </a:t>
            </a:r>
            <a:endParaRPr lang="ru-RU" dirty="0"/>
          </a:p>
        </p:txBody>
      </p:sp>
      <p:sp>
        <p:nvSpPr>
          <p:cNvPr id="4" name="Скругленный прямоугольник 758"/>
          <p:cNvSpPr>
            <a:spLocks/>
          </p:cNvSpPr>
          <p:nvPr/>
        </p:nvSpPr>
        <p:spPr bwMode="auto">
          <a:xfrm>
            <a:off x="631739" y="159543"/>
            <a:ext cx="6413115" cy="533153"/>
          </a:xfrm>
          <a:prstGeom prst="roundRect">
            <a:avLst>
              <a:gd name="adj" fmla="val 0"/>
            </a:avLst>
          </a:prstGeom>
          <a:solidFill>
            <a:schemeClr val="bg2">
              <a:lumMod val="75000"/>
            </a:schemeClr>
          </a:solidFill>
          <a:ln w="25400">
            <a:solidFill>
              <a:schemeClr val="bg2">
                <a:lumMod val="75000"/>
              </a:schemeClr>
            </a:solidFill>
            <a:round/>
            <a:headEnd/>
            <a:tailEnd/>
          </a:ln>
          <a:effectLst>
            <a:outerShdw blurRad="50800" dist="38100" dir="2700000" algn="tl" rotWithShape="0">
              <a:prstClr val="black">
                <a:alpha val="40000"/>
              </a:prstClr>
            </a:outerShdw>
          </a:effectLst>
          <a:scene3d>
            <a:camera prst="orthographicFront"/>
            <a:lightRig rig="threePt" dir="t"/>
          </a:scene3d>
          <a:sp3d>
            <a:bevelT prst="angle"/>
          </a:sp3d>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i="0" u="none" strike="noStrike" cap="none" normalizeH="0" baseline="0" dirty="0">
                <a:ln>
                  <a:noFill/>
                </a:ln>
                <a:solidFill>
                  <a:schemeClr val="tx1"/>
                </a:solidFill>
                <a:effectLst/>
                <a:latin typeface="Arial" pitchFamily="34" charset="0"/>
                <a:ea typeface="Times New Roman" pitchFamily="18" charset="0"/>
                <a:cs typeface="Arial" pitchFamily="34" charset="0"/>
              </a:rPr>
              <a:t>Суспільний лад</a:t>
            </a:r>
            <a:r>
              <a:rPr kumimoji="0" lang="uk-UA" altLang="ru-RU" i="0" u="none" strike="noStrike" cap="none" normalizeH="0" dirty="0">
                <a:ln>
                  <a:noFill/>
                </a:ln>
                <a:solidFill>
                  <a:schemeClr val="tx1"/>
                </a:solidFill>
                <a:effectLst/>
                <a:latin typeface="Arial" pitchFamily="34" charset="0"/>
                <a:ea typeface="Times New Roman" pitchFamily="18" charset="0"/>
                <a:cs typeface="Arial" pitchFamily="34" charset="0"/>
              </a:rPr>
              <a:t> </a:t>
            </a:r>
            <a:r>
              <a:rPr kumimoji="0" lang="uk-UA" altLang="ru-RU" i="0" u="none" strike="noStrike" cap="none" normalizeH="0" baseline="0" dirty="0">
                <a:ln>
                  <a:noFill/>
                </a:ln>
                <a:solidFill>
                  <a:schemeClr val="tx1"/>
                </a:solidFill>
                <a:effectLst/>
                <a:latin typeface="Arial" pitchFamily="34" charset="0"/>
                <a:ea typeface="Times New Roman" pitchFamily="18" charset="0"/>
                <a:cs typeface="Arial" pitchFamily="34" charset="0"/>
              </a:rPr>
              <a:t> Війська Запорозького (середина </a:t>
            </a:r>
            <a:r>
              <a:rPr kumimoji="0" lang="en-US" altLang="ru-RU" i="0" u="none" strike="noStrike" cap="none" normalizeH="0" baseline="0" dirty="0">
                <a:ln>
                  <a:noFill/>
                </a:ln>
                <a:solidFill>
                  <a:schemeClr val="tx1"/>
                </a:solidFill>
                <a:effectLst/>
                <a:latin typeface="Arial" pitchFamily="34" charset="0"/>
                <a:ea typeface="Times New Roman" pitchFamily="18" charset="0"/>
                <a:cs typeface="Arial" pitchFamily="34" charset="0"/>
              </a:rPr>
              <a:t>XVII </a:t>
            </a:r>
            <a:r>
              <a:rPr kumimoji="0" lang="uk-UA" altLang="ru-RU" i="0" u="none" strike="noStrike" cap="none" normalizeH="0" baseline="0" dirty="0">
                <a:ln>
                  <a:noFill/>
                </a:ln>
                <a:solidFill>
                  <a:schemeClr val="tx1"/>
                </a:solidFill>
                <a:effectLst/>
                <a:latin typeface="Arial" pitchFamily="34" charset="0"/>
                <a:ea typeface="Times New Roman" pitchFamily="18" charset="0"/>
                <a:cs typeface="Arial" pitchFamily="34" charset="0"/>
              </a:rPr>
              <a:t>ст.)</a:t>
            </a:r>
            <a:endParaRPr kumimoji="0" lang="uk-UA" altLang="ru-RU" i="0" u="none" strike="noStrike" cap="none" normalizeH="0" baseline="0" dirty="0">
              <a:ln>
                <a:noFill/>
              </a:ln>
              <a:solidFill>
                <a:schemeClr val="tx1"/>
              </a:solidFill>
              <a:effectLst/>
              <a:latin typeface="Arial" pitchFamily="34" charset="0"/>
              <a:cs typeface="Arial" pitchFamily="34" charset="0"/>
            </a:endParaRPr>
          </a:p>
        </p:txBody>
      </p:sp>
      <p:sp>
        <p:nvSpPr>
          <p:cNvPr id="5" name="Скругленный прямоугольник 760"/>
          <p:cNvSpPr>
            <a:spLocks/>
          </p:cNvSpPr>
          <p:nvPr/>
        </p:nvSpPr>
        <p:spPr bwMode="auto">
          <a:xfrm>
            <a:off x="330195" y="845890"/>
            <a:ext cx="2224088" cy="382588"/>
          </a:xfrm>
          <a:prstGeom prst="roundRect">
            <a:avLst>
              <a:gd name="adj" fmla="val 0"/>
            </a:avLst>
          </a:prstGeom>
          <a:solidFill>
            <a:srgbClr val="FF5B5B"/>
          </a:solidFill>
          <a:ln w="25400">
            <a:solidFill>
              <a:srgbClr val="C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Панівні верстви</a:t>
            </a:r>
            <a:endParaRPr kumimoji="0" lang="uk-UA" altLang="ru-RU" sz="1600" b="1" i="0" u="none" strike="noStrike" cap="none" normalizeH="0" baseline="0" dirty="0">
              <a:ln>
                <a:noFill/>
              </a:ln>
              <a:solidFill>
                <a:schemeClr val="tx1"/>
              </a:solidFill>
              <a:effectLst/>
              <a:latin typeface="Arial" pitchFamily="34" charset="0"/>
              <a:cs typeface="Arial" pitchFamily="34" charset="0"/>
            </a:endParaRPr>
          </a:p>
        </p:txBody>
      </p:sp>
      <p:sp>
        <p:nvSpPr>
          <p:cNvPr id="6" name="Скругленный прямоугольник 761"/>
          <p:cNvSpPr>
            <a:spLocks/>
          </p:cNvSpPr>
          <p:nvPr/>
        </p:nvSpPr>
        <p:spPr bwMode="auto">
          <a:xfrm>
            <a:off x="780728" y="2148204"/>
            <a:ext cx="1657995" cy="632724"/>
          </a:xfrm>
          <a:prstGeom prst="roundRect">
            <a:avLst>
              <a:gd name="adj" fmla="val 0"/>
            </a:avLst>
          </a:prstGeom>
          <a:solidFill>
            <a:srgbClr val="CC66FF"/>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Українська шляхта - православні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7" name="Скругленный прямоугольник 762"/>
          <p:cNvSpPr>
            <a:spLocks/>
          </p:cNvSpPr>
          <p:nvPr/>
        </p:nvSpPr>
        <p:spPr bwMode="auto">
          <a:xfrm>
            <a:off x="780728" y="1363316"/>
            <a:ext cx="1657995" cy="640580"/>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«Знатне військове товариство»</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8" name="Скругленный прямоугольник 763"/>
          <p:cNvSpPr>
            <a:spLocks/>
          </p:cNvSpPr>
          <p:nvPr/>
        </p:nvSpPr>
        <p:spPr bwMode="auto">
          <a:xfrm>
            <a:off x="3491881" y="836712"/>
            <a:ext cx="3552973" cy="648072"/>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Бунчукове товариство -</a:t>
            </a:r>
            <a:r>
              <a:rPr kumimoji="0" lang="uk-UA" altLang="ru-RU" sz="1400" b="0" i="0" u="none" strike="noStrike" cap="none" normalizeH="0" dirty="0">
                <a:ln>
                  <a:noFill/>
                </a:ln>
                <a:solidFill>
                  <a:schemeClr val="tx1"/>
                </a:solidFill>
                <a:effectLst/>
                <a:latin typeface="Arial" pitchFamily="34" charset="0"/>
                <a:ea typeface="Times New Roman" pitchFamily="18" charset="0"/>
                <a:cs typeface="Arial" pitchFamily="34" charset="0"/>
              </a:rPr>
              <a:t> </a:t>
            </a:r>
            <a:r>
              <a:rPr lang="uk-UA" altLang="ru-RU" sz="1400" dirty="0">
                <a:latin typeface="Arial" pitchFamily="34" charset="0"/>
                <a:ea typeface="Times New Roman" pitchFamily="18" charset="0"/>
                <a:cs typeface="Arial" pitchFamily="34" charset="0"/>
              </a:rPr>
              <a:t>Генеральна старшина, перебували під юрисдикцією гетьмана</a:t>
            </a:r>
            <a:endParaRPr lang="uk-UA" altLang="ru-RU"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0" name="Скругленный прямоугольник 765"/>
          <p:cNvSpPr>
            <a:spLocks/>
          </p:cNvSpPr>
          <p:nvPr/>
        </p:nvSpPr>
        <p:spPr bwMode="auto">
          <a:xfrm>
            <a:off x="3491880" y="2148204"/>
            <a:ext cx="4568454" cy="416700"/>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pPr algn="ctr" fontAlgn="base">
              <a:spcBef>
                <a:spcPct val="0"/>
              </a:spcBef>
              <a:spcAft>
                <a:spcPct val="0"/>
              </a:spcAf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Значкове товариство - </a:t>
            </a:r>
            <a:r>
              <a:rPr lang="uk-UA" altLang="ru-RU" sz="1400" dirty="0">
                <a:latin typeface="Arial" pitchFamily="34" charset="0"/>
                <a:ea typeface="Times New Roman" pitchFamily="18" charset="0"/>
                <a:cs typeface="Arial" pitchFamily="34" charset="0"/>
              </a:rPr>
              <a:t>полкова старшина</a:t>
            </a:r>
            <a:endParaRPr lang="uk-UA" altLang="ru-RU"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1" name="Скругленный прямоугольник 766"/>
          <p:cNvSpPr>
            <a:spLocks/>
          </p:cNvSpPr>
          <p:nvPr/>
        </p:nvSpPr>
        <p:spPr bwMode="auto">
          <a:xfrm>
            <a:off x="3707904" y="6082923"/>
            <a:ext cx="1968209" cy="671331"/>
          </a:xfrm>
          <a:prstGeom prst="roundRect">
            <a:avLst>
              <a:gd name="adj" fmla="val 0"/>
            </a:avLst>
          </a:prstGeom>
          <a:solidFill>
            <a:srgbClr val="85E5FF"/>
          </a:solidFill>
          <a:ln w="25400">
            <a:solidFill>
              <a:srgbClr val="85E5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cs typeface="Arial" pitchFamily="34" charset="0"/>
              </a:rPr>
              <a:t>Міська аристократія – заможні купці, власники майстерень</a:t>
            </a:r>
          </a:p>
        </p:txBody>
      </p:sp>
      <p:sp>
        <p:nvSpPr>
          <p:cNvPr id="12" name="Скругленный прямоугольник 11532"/>
          <p:cNvSpPr>
            <a:spLocks/>
          </p:cNvSpPr>
          <p:nvPr/>
        </p:nvSpPr>
        <p:spPr bwMode="auto">
          <a:xfrm>
            <a:off x="3491880" y="1567113"/>
            <a:ext cx="4568454" cy="493736"/>
          </a:xfrm>
          <a:prstGeom prst="roundRect">
            <a:avLst>
              <a:gd name="adj" fmla="val 0"/>
            </a:avLst>
          </a:prstGeom>
          <a:solidFill>
            <a:schemeClr val="accent2">
              <a:lumMod val="60000"/>
              <a:lumOff val="40000"/>
            </a:schemeClr>
          </a:solidFill>
          <a:ln w="25400">
            <a:solidFill>
              <a:srgbClr val="FF669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Військове товариство - підпорядковувалися Генеральній</a:t>
            </a:r>
            <a:r>
              <a:rPr kumimoji="0" lang="uk-UA" altLang="ru-RU" sz="1400" b="0" i="0" u="none" strike="noStrike" cap="none" normalizeH="0" dirty="0">
                <a:ln>
                  <a:noFill/>
                </a:ln>
                <a:solidFill>
                  <a:schemeClr val="tx1"/>
                </a:solidFill>
                <a:effectLst/>
                <a:latin typeface="Arial" pitchFamily="34" charset="0"/>
                <a:ea typeface="Times New Roman" pitchFamily="18" charset="0"/>
                <a:cs typeface="Arial" pitchFamily="34" charset="0"/>
              </a:rPr>
              <a:t> військовій канцелярії</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3" name="Скругленный прямоугольник 11546"/>
          <p:cNvSpPr>
            <a:spLocks/>
          </p:cNvSpPr>
          <p:nvPr/>
        </p:nvSpPr>
        <p:spPr bwMode="auto">
          <a:xfrm>
            <a:off x="780728" y="2877026"/>
            <a:ext cx="1657995" cy="504030"/>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Духовенство православне</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4" name="Скругленный прямоугольник 11547"/>
          <p:cNvSpPr>
            <a:spLocks/>
          </p:cNvSpPr>
          <p:nvPr/>
        </p:nvSpPr>
        <p:spPr bwMode="auto">
          <a:xfrm>
            <a:off x="1462535" y="3678318"/>
            <a:ext cx="976188" cy="498554"/>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Біле</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5" name="Скругленный прямоугольник 11548"/>
          <p:cNvSpPr>
            <a:spLocks/>
          </p:cNvSpPr>
          <p:nvPr/>
        </p:nvSpPr>
        <p:spPr bwMode="auto">
          <a:xfrm>
            <a:off x="134813" y="3678318"/>
            <a:ext cx="980564" cy="498554"/>
          </a:xfrm>
          <a:prstGeom prst="roundRect">
            <a:avLst>
              <a:gd name="adj" fmla="val 0"/>
            </a:avLst>
          </a:prstGeom>
          <a:solidFill>
            <a:srgbClr val="FF7F57"/>
          </a:solidFill>
          <a:ln w="25400">
            <a:solidFill>
              <a:srgbClr val="FF7F57"/>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Чорне</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6" name="Скругленный прямоугольник 11549"/>
          <p:cNvSpPr>
            <a:spLocks/>
          </p:cNvSpPr>
          <p:nvPr/>
        </p:nvSpPr>
        <p:spPr bwMode="auto">
          <a:xfrm>
            <a:off x="134813" y="4614024"/>
            <a:ext cx="2224087" cy="382587"/>
          </a:xfrm>
          <a:prstGeom prst="roundRect">
            <a:avLst>
              <a:gd name="adj" fmla="val 0"/>
            </a:avLst>
          </a:prstGeom>
          <a:solidFill>
            <a:srgbClr val="AD733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Селянство</a:t>
            </a:r>
            <a:endParaRPr kumimoji="0" lang="uk-UA" altLang="ru-RU" sz="1600" b="1" i="0" u="none" strike="noStrike" cap="none" normalizeH="0" baseline="0" dirty="0">
              <a:ln>
                <a:noFill/>
              </a:ln>
              <a:solidFill>
                <a:schemeClr val="tx1"/>
              </a:solidFill>
              <a:effectLst/>
              <a:latin typeface="Arial" pitchFamily="34" charset="0"/>
              <a:cs typeface="Arial" pitchFamily="34" charset="0"/>
            </a:endParaRPr>
          </a:p>
        </p:txBody>
      </p:sp>
      <p:sp>
        <p:nvSpPr>
          <p:cNvPr id="17" name="Скругленный прямоугольник 11550"/>
          <p:cNvSpPr>
            <a:spLocks/>
          </p:cNvSpPr>
          <p:nvPr/>
        </p:nvSpPr>
        <p:spPr bwMode="auto">
          <a:xfrm>
            <a:off x="134813" y="5420494"/>
            <a:ext cx="1327722" cy="1324860"/>
          </a:xfrm>
          <a:prstGeom prst="roundRect">
            <a:avLst>
              <a:gd name="adj" fmla="val 0"/>
            </a:avLst>
          </a:prstGeom>
          <a:solidFill>
            <a:srgbClr val="FFC26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Вільне – володіли землею, сплачували податок державі </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8" name="Скругленный прямоугольник 11551"/>
          <p:cNvSpPr>
            <a:spLocks/>
          </p:cNvSpPr>
          <p:nvPr/>
        </p:nvSpPr>
        <p:spPr bwMode="auto">
          <a:xfrm>
            <a:off x="1648482" y="5420494"/>
            <a:ext cx="1699381" cy="1324860"/>
          </a:xfrm>
          <a:prstGeom prst="roundRect">
            <a:avLst>
              <a:gd name="adj" fmla="val 0"/>
            </a:avLst>
          </a:prstGeom>
          <a:solidFill>
            <a:srgbClr val="FFD869"/>
          </a:solidFill>
          <a:ln w="25400">
            <a:solidFill>
              <a:srgbClr val="6633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Залежне – піддані козацької старшини, з кінця Х</a:t>
            </a:r>
            <a:r>
              <a:rPr kumimoji="0" lang="en-US"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V</a:t>
            </a: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ІІ ст. відновлюється кріпацтво</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19" name="Скругленный прямоугольник 320"/>
          <p:cNvSpPr>
            <a:spLocks/>
          </p:cNvSpPr>
          <p:nvPr/>
        </p:nvSpPr>
        <p:spPr bwMode="auto">
          <a:xfrm>
            <a:off x="5103675" y="2778149"/>
            <a:ext cx="1507485" cy="472093"/>
          </a:xfrm>
          <a:prstGeom prst="roundRect">
            <a:avLst>
              <a:gd name="adj" fmla="val 0"/>
            </a:avLst>
          </a:prstGeom>
          <a:solidFill>
            <a:srgbClr val="00B050"/>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1" i="0" u="none" strike="noStrike" cap="none" normalizeH="0" baseline="0" dirty="0">
                <a:ln>
                  <a:noFill/>
                </a:ln>
                <a:solidFill>
                  <a:schemeClr val="tx1"/>
                </a:solidFill>
                <a:effectLst/>
                <a:latin typeface="Arial" pitchFamily="34" charset="0"/>
                <a:ea typeface="Times New Roman" pitchFamily="18" charset="0"/>
                <a:cs typeface="Arial" pitchFamily="34" charset="0"/>
              </a:rPr>
              <a:t>Козацтво</a:t>
            </a:r>
            <a:endParaRPr kumimoji="0" lang="uk-UA" altLang="ru-RU" sz="1600" b="1" i="0" u="none" strike="noStrike" cap="none" normalizeH="0" baseline="0" dirty="0">
              <a:ln>
                <a:noFill/>
              </a:ln>
              <a:solidFill>
                <a:schemeClr val="tx1"/>
              </a:solidFill>
              <a:effectLst/>
              <a:latin typeface="Arial" pitchFamily="34" charset="0"/>
              <a:cs typeface="Arial" pitchFamily="34" charset="0"/>
            </a:endParaRPr>
          </a:p>
        </p:txBody>
      </p:sp>
      <p:sp>
        <p:nvSpPr>
          <p:cNvPr id="20" name="Скругленный прямоугольник 321"/>
          <p:cNvSpPr>
            <a:spLocks/>
          </p:cNvSpPr>
          <p:nvPr/>
        </p:nvSpPr>
        <p:spPr bwMode="auto">
          <a:xfrm>
            <a:off x="6753120" y="3250242"/>
            <a:ext cx="1302519" cy="472092"/>
          </a:xfrm>
          <a:prstGeom prst="roundRect">
            <a:avLst>
              <a:gd name="adj" fmla="val 0"/>
            </a:avLst>
          </a:prstGeom>
          <a:solidFill>
            <a:srgbClr val="4DE5CF"/>
          </a:solidFill>
          <a:ln w="25400">
            <a:solidFill>
              <a:schemeClr val="accent6">
                <a:lumMod val="50000"/>
              </a:schemeClr>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Реєстрове</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1" name="Скругленный прямоугольник 330"/>
          <p:cNvSpPr>
            <a:spLocks/>
          </p:cNvSpPr>
          <p:nvPr/>
        </p:nvSpPr>
        <p:spPr bwMode="auto">
          <a:xfrm>
            <a:off x="3615587" y="4106757"/>
            <a:ext cx="1480765" cy="472092"/>
          </a:xfrm>
          <a:prstGeom prst="roundRect">
            <a:avLst>
              <a:gd name="adj" fmla="val 0"/>
            </a:avLst>
          </a:prstGeom>
          <a:solidFill>
            <a:srgbClr val="61FFB0"/>
          </a:solidFill>
          <a:ln w="25400">
            <a:solidFill>
              <a:srgbClr val="30C8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Запорозьке</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2" name="Скругленный прямоугольник 331"/>
          <p:cNvSpPr>
            <a:spLocks/>
          </p:cNvSpPr>
          <p:nvPr/>
        </p:nvSpPr>
        <p:spPr bwMode="auto">
          <a:xfrm>
            <a:off x="5260113" y="3551948"/>
            <a:ext cx="1211115" cy="1497883"/>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Рядове – працювали на реєстрових, та</a:t>
            </a:r>
            <a:r>
              <a:rPr kumimoji="0" lang="uk-UA" altLang="ru-RU" sz="1400" b="0" i="0" u="none" strike="noStrike" cap="none" normalizeH="0" dirty="0">
                <a:ln>
                  <a:noFill/>
                </a:ln>
                <a:solidFill>
                  <a:schemeClr val="tx1"/>
                </a:solidFill>
                <a:effectLst/>
                <a:latin typeface="Arial" pitchFamily="34" charset="0"/>
                <a:ea typeface="Times New Roman" pitchFamily="18" charset="0"/>
                <a:cs typeface="Arial" pitchFamily="34" charset="0"/>
              </a:rPr>
              <a:t> козацьку старшину</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3" name="Скругленный прямоугольник 332"/>
          <p:cNvSpPr>
            <a:spLocks/>
          </p:cNvSpPr>
          <p:nvPr/>
        </p:nvSpPr>
        <p:spPr bwMode="auto">
          <a:xfrm>
            <a:off x="6722139" y="4206066"/>
            <a:ext cx="1333500" cy="345750"/>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Підпомічники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4" name="Скругленный прямоугольник 350"/>
          <p:cNvSpPr>
            <a:spLocks/>
          </p:cNvSpPr>
          <p:nvPr/>
        </p:nvSpPr>
        <p:spPr bwMode="auto">
          <a:xfrm>
            <a:off x="6722139" y="4669659"/>
            <a:ext cx="1333500" cy="359262"/>
          </a:xfrm>
          <a:prstGeom prst="roundRect">
            <a:avLst>
              <a:gd name="adj" fmla="val 0"/>
            </a:avLst>
          </a:prstGeom>
          <a:solidFill>
            <a:srgbClr val="99CC00"/>
          </a:solidFill>
          <a:ln w="25400">
            <a:solidFill>
              <a:srgbClr val="9BBB59"/>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Підсусідники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5" name="Скругленный прямоугольник 11808"/>
          <p:cNvSpPr>
            <a:spLocks/>
          </p:cNvSpPr>
          <p:nvPr/>
        </p:nvSpPr>
        <p:spPr bwMode="auto">
          <a:xfrm>
            <a:off x="5776107" y="5387390"/>
            <a:ext cx="2224088" cy="382588"/>
          </a:xfrm>
          <a:prstGeom prst="roundRect">
            <a:avLst>
              <a:gd name="adj" fmla="val 0"/>
            </a:avLst>
          </a:prstGeom>
          <a:solidFill>
            <a:schemeClr val="bg2">
              <a:lumMod val="75000"/>
            </a:schemeClr>
          </a:solidFill>
          <a:ln w="25400">
            <a:solidFill>
              <a:srgbClr val="0070C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600" b="0" i="0" u="none" strike="noStrike" cap="none" normalizeH="0" baseline="0" dirty="0">
                <a:ln>
                  <a:noFill/>
                </a:ln>
                <a:solidFill>
                  <a:schemeClr val="tx1"/>
                </a:solidFill>
                <a:effectLst/>
                <a:latin typeface="Arial" pitchFamily="34" charset="0"/>
                <a:ea typeface="Times New Roman" pitchFamily="18" charset="0"/>
                <a:cs typeface="Arial" pitchFamily="34" charset="0"/>
              </a:rPr>
              <a:t>Міське населення</a:t>
            </a:r>
            <a:endParaRPr kumimoji="0" lang="uk-UA" altLang="ru-RU" sz="1600" b="0" i="0" u="none" strike="noStrike" cap="none" normalizeH="0" baseline="0" dirty="0">
              <a:ln>
                <a:noFill/>
              </a:ln>
              <a:solidFill>
                <a:schemeClr val="tx1"/>
              </a:solidFill>
              <a:effectLst/>
              <a:latin typeface="Arial" pitchFamily="34" charset="0"/>
              <a:cs typeface="Arial" pitchFamily="34" charset="0"/>
            </a:endParaRPr>
          </a:p>
        </p:txBody>
      </p:sp>
      <p:sp>
        <p:nvSpPr>
          <p:cNvPr id="26" name="Скругленный прямоугольник 11809"/>
          <p:cNvSpPr>
            <a:spLocks/>
          </p:cNvSpPr>
          <p:nvPr/>
        </p:nvSpPr>
        <p:spPr bwMode="auto">
          <a:xfrm>
            <a:off x="5807815" y="6082924"/>
            <a:ext cx="1828648" cy="662429"/>
          </a:xfrm>
          <a:prstGeom prst="roundRect">
            <a:avLst>
              <a:gd name="adj" fmla="val 0"/>
            </a:avLst>
          </a:prstGeom>
          <a:solidFill>
            <a:srgbClr val="99CCFF"/>
          </a:solidFill>
          <a:ln w="25400">
            <a:solidFill>
              <a:srgbClr val="8FD2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Середній прошарок – ремісники, торговці</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27" name="Скругленный прямоугольник 11810"/>
          <p:cNvSpPr>
            <a:spLocks/>
          </p:cNvSpPr>
          <p:nvPr/>
        </p:nvSpPr>
        <p:spPr bwMode="auto">
          <a:xfrm>
            <a:off x="7744754" y="6082924"/>
            <a:ext cx="1226127" cy="680234"/>
          </a:xfrm>
          <a:prstGeom prst="roundRect">
            <a:avLst>
              <a:gd name="adj" fmla="val 0"/>
            </a:avLst>
          </a:prstGeom>
          <a:solidFill>
            <a:srgbClr val="8FD2FF"/>
          </a:solidFill>
          <a:ln w="25400">
            <a:solidFill>
              <a:srgbClr val="99CCFF"/>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uk-UA" altLang="ru-RU"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Міські низи - підмайстри</a:t>
            </a:r>
            <a:endParaRPr kumimoji="0" lang="uk-UA" altLang="ru-RU" sz="1800" b="0" i="0" u="none" strike="noStrike" cap="none" normalizeH="0" baseline="0" dirty="0">
              <a:ln>
                <a:noFill/>
              </a:ln>
              <a:solidFill>
                <a:schemeClr val="tx1"/>
              </a:solidFill>
              <a:effectLst/>
              <a:latin typeface="Arial" pitchFamily="34" charset="0"/>
              <a:cs typeface="Arial" pitchFamily="34" charset="0"/>
            </a:endParaRPr>
          </a:p>
        </p:txBody>
      </p:sp>
      <p:sp>
        <p:nvSpPr>
          <p:cNvPr id="53" name="Rectangle 50"/>
          <p:cNvSpPr>
            <a:spLocks noChangeArrowheads="1"/>
          </p:cNvSpPr>
          <p:nvPr/>
        </p:nvSpPr>
        <p:spPr bwMode="auto">
          <a:xfrm>
            <a:off x="0" y="0"/>
            <a:ext cx="134813"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54" name="Rectangle 7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uk-UA" altLang="ru-RU" sz="14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uk-UA" altLang="ru-RU" sz="1400" b="0" i="0" u="none" strike="noStrike" cap="none" normalizeH="0" baseline="0">
                <a:ln>
                  <a:noFill/>
                </a:ln>
                <a:solidFill>
                  <a:schemeClr val="tx1"/>
                </a:solidFill>
                <a:effectLst/>
                <a:latin typeface="Times New Roman" pitchFamily="18" charset="0"/>
                <a:ea typeface="Times New Roman" pitchFamily="18" charset="0"/>
                <a:cs typeface="Times New Roman" pitchFamily="18" charset="0"/>
              </a:rPr>
            </a:br>
            <a:endParaRPr kumimoji="0" lang="uk-UA" altLang="ru-RU" sz="1800" b="0" i="0" u="none" strike="noStrike" cap="none" normalizeH="0" baseline="0">
              <a:ln>
                <a:noFill/>
              </a:ln>
              <a:solidFill>
                <a:schemeClr val="tx1"/>
              </a:solidFill>
              <a:effectLst/>
              <a:latin typeface="Arial" pitchFamily="34" charset="0"/>
              <a:cs typeface="Arial" pitchFamily="34" charset="0"/>
            </a:endParaRPr>
          </a:p>
        </p:txBody>
      </p:sp>
      <p:cxnSp>
        <p:nvCxnSpPr>
          <p:cNvPr id="57" name="Прямая со стрелкой 56"/>
          <p:cNvCxnSpPr/>
          <p:nvPr/>
        </p:nvCxnSpPr>
        <p:spPr>
          <a:xfrm>
            <a:off x="323528" y="1363316"/>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323528" y="1228478"/>
            <a:ext cx="6667" cy="194125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a:endCxn id="7" idx="1"/>
          </p:cNvCxnSpPr>
          <p:nvPr/>
        </p:nvCxnSpPr>
        <p:spPr>
          <a:xfrm>
            <a:off x="323528" y="1683606"/>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p:nvPr/>
        </p:nvCxnSpPr>
        <p:spPr>
          <a:xfrm>
            <a:off x="323528" y="2413713"/>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a:endCxn id="13" idx="1"/>
          </p:cNvCxnSpPr>
          <p:nvPr/>
        </p:nvCxnSpPr>
        <p:spPr>
          <a:xfrm>
            <a:off x="323528" y="3129041"/>
            <a:ext cx="457200" cy="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Прямая со стрелкой 66"/>
          <p:cNvCxnSpPr>
            <a:stCxn id="7" idx="3"/>
            <a:endCxn id="8" idx="1"/>
          </p:cNvCxnSpPr>
          <p:nvPr/>
        </p:nvCxnSpPr>
        <p:spPr>
          <a:xfrm flipV="1">
            <a:off x="2438723" y="1160748"/>
            <a:ext cx="1053158" cy="52285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a:stCxn id="7" idx="3"/>
          </p:cNvCxnSpPr>
          <p:nvPr/>
        </p:nvCxnSpPr>
        <p:spPr>
          <a:xfrm>
            <a:off x="2438723" y="1683606"/>
            <a:ext cx="1053157" cy="60734"/>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a:stCxn id="7" idx="3"/>
            <a:endCxn id="10" idx="1"/>
          </p:cNvCxnSpPr>
          <p:nvPr/>
        </p:nvCxnSpPr>
        <p:spPr>
          <a:xfrm>
            <a:off x="2438723" y="1683606"/>
            <a:ext cx="1053157" cy="672948"/>
          </a:xfrm>
          <a:prstGeom prst="straightConnector1">
            <a:avLst/>
          </a:prstGeom>
          <a:ln w="254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a:stCxn id="13" idx="2"/>
            <a:endCxn id="15" idx="0"/>
          </p:cNvCxnSpPr>
          <p:nvPr/>
        </p:nvCxnSpPr>
        <p:spPr>
          <a:xfrm flipH="1">
            <a:off x="625095" y="3381056"/>
            <a:ext cx="984631" cy="297262"/>
          </a:xfrm>
          <a:prstGeom prst="straightConnector1">
            <a:avLst/>
          </a:prstGeom>
          <a:ln w="25400">
            <a:solidFill>
              <a:srgbClr val="EA7500"/>
            </a:solidFill>
            <a:tailEnd type="arrow"/>
          </a:ln>
        </p:spPr>
        <p:style>
          <a:lnRef idx="1">
            <a:schemeClr val="accent1"/>
          </a:lnRef>
          <a:fillRef idx="0">
            <a:schemeClr val="accent1"/>
          </a:fillRef>
          <a:effectRef idx="0">
            <a:schemeClr val="accent1"/>
          </a:effectRef>
          <a:fontRef idx="minor">
            <a:schemeClr val="tx1"/>
          </a:fontRef>
        </p:style>
      </p:cxnSp>
      <p:cxnSp>
        <p:nvCxnSpPr>
          <p:cNvPr id="75" name="Прямая со стрелкой 74"/>
          <p:cNvCxnSpPr>
            <a:stCxn id="13" idx="2"/>
            <a:endCxn id="14" idx="0"/>
          </p:cNvCxnSpPr>
          <p:nvPr/>
        </p:nvCxnSpPr>
        <p:spPr>
          <a:xfrm>
            <a:off x="1609726" y="3381056"/>
            <a:ext cx="340903" cy="297262"/>
          </a:xfrm>
          <a:prstGeom prst="straightConnector1">
            <a:avLst/>
          </a:prstGeom>
          <a:ln w="25400">
            <a:solidFill>
              <a:srgbClr val="EA7500"/>
            </a:solidFill>
            <a:tailEnd type="arrow"/>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stCxn id="19" idx="2"/>
            <a:endCxn id="22" idx="0"/>
          </p:cNvCxnSpPr>
          <p:nvPr/>
        </p:nvCxnSpPr>
        <p:spPr>
          <a:xfrm>
            <a:off x="5857418" y="3250242"/>
            <a:ext cx="8253" cy="301706"/>
          </a:xfrm>
          <a:prstGeom prst="straightConnector1">
            <a:avLst/>
          </a:prstGeom>
          <a:ln w="2540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stCxn id="22" idx="3"/>
            <a:endCxn id="23" idx="1"/>
          </p:cNvCxnSpPr>
          <p:nvPr/>
        </p:nvCxnSpPr>
        <p:spPr>
          <a:xfrm>
            <a:off x="6471228" y="4300890"/>
            <a:ext cx="250911" cy="7805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stCxn id="22" idx="3"/>
            <a:endCxn id="24" idx="1"/>
          </p:cNvCxnSpPr>
          <p:nvPr/>
        </p:nvCxnSpPr>
        <p:spPr>
          <a:xfrm>
            <a:off x="6471228" y="4300890"/>
            <a:ext cx="250911" cy="54840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7" name="Прямая со стрелкой 86"/>
          <p:cNvCxnSpPr>
            <a:stCxn id="25" idx="2"/>
            <a:endCxn id="11" idx="0"/>
          </p:cNvCxnSpPr>
          <p:nvPr/>
        </p:nvCxnSpPr>
        <p:spPr>
          <a:xfrm flipH="1">
            <a:off x="4692009" y="5769978"/>
            <a:ext cx="2196142" cy="312945"/>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9" name="Прямая со стрелкой 88"/>
          <p:cNvCxnSpPr>
            <a:stCxn id="25" idx="2"/>
            <a:endCxn id="26" idx="0"/>
          </p:cNvCxnSpPr>
          <p:nvPr/>
        </p:nvCxnSpPr>
        <p:spPr>
          <a:xfrm flipH="1">
            <a:off x="6722139" y="5769978"/>
            <a:ext cx="166012" cy="312946"/>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a:off x="6589246" y="5698312"/>
            <a:ext cx="1901465" cy="399128"/>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3" name="Прямая со стрелкой 92"/>
          <p:cNvCxnSpPr>
            <a:stCxn id="16" idx="2"/>
            <a:endCxn id="17" idx="0"/>
          </p:cNvCxnSpPr>
          <p:nvPr/>
        </p:nvCxnSpPr>
        <p:spPr>
          <a:xfrm flipH="1">
            <a:off x="798674" y="4996611"/>
            <a:ext cx="448183" cy="42388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5" name="Прямая со стрелкой 94"/>
          <p:cNvCxnSpPr>
            <a:stCxn id="16" idx="2"/>
            <a:endCxn id="18" idx="0"/>
          </p:cNvCxnSpPr>
          <p:nvPr/>
        </p:nvCxnSpPr>
        <p:spPr>
          <a:xfrm>
            <a:off x="1246857" y="4996611"/>
            <a:ext cx="1251316" cy="423883"/>
          </a:xfrm>
          <a:prstGeom prst="straightConnector1">
            <a:avLst/>
          </a:prstGeom>
          <a:ln w="254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44" name="Рисунок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172" y="2069623"/>
            <a:ext cx="993708" cy="1673612"/>
          </a:xfrm>
          <a:prstGeom prst="rect">
            <a:avLst/>
          </a:prstGeom>
          <a:ln w="19050">
            <a:solidFill>
              <a:srgbClr val="7030A0"/>
            </a:solidFill>
          </a:ln>
          <a:effectLst>
            <a:outerShdw blurRad="50800" dist="38100" dir="2700000" algn="tl" rotWithShape="0">
              <a:prstClr val="black">
                <a:alpha val="40000"/>
              </a:prstClr>
            </a:outerShdw>
          </a:effectLst>
        </p:spPr>
      </p:pic>
      <p:pic>
        <p:nvPicPr>
          <p:cNvPr id="47" name="Рисунок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592" y="73217"/>
            <a:ext cx="847742" cy="1427776"/>
          </a:xfrm>
          <a:prstGeom prst="rect">
            <a:avLst/>
          </a:prstGeom>
          <a:ln w="12700">
            <a:solidFill>
              <a:schemeClr val="accent2">
                <a:lumMod val="75000"/>
              </a:schemeClr>
            </a:solidFill>
          </a:ln>
        </p:spPr>
      </p:pic>
      <p:pic>
        <p:nvPicPr>
          <p:cNvPr id="48" name="Рисунок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549" y="82778"/>
            <a:ext cx="842065" cy="1418215"/>
          </a:xfrm>
          <a:prstGeom prst="rect">
            <a:avLst/>
          </a:prstGeom>
          <a:ln w="12700">
            <a:solidFill>
              <a:schemeClr val="accent2">
                <a:lumMod val="75000"/>
              </a:schemeClr>
            </a:solidFill>
          </a:ln>
        </p:spPr>
      </p:pic>
      <p:pic>
        <p:nvPicPr>
          <p:cNvPr id="50" name="Рисунок 4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721" y="3041636"/>
            <a:ext cx="859815" cy="1506927"/>
          </a:xfrm>
          <a:prstGeom prst="rect">
            <a:avLst/>
          </a:prstGeom>
          <a:ln w="12700">
            <a:solidFill>
              <a:schemeClr val="accent6">
                <a:lumMod val="50000"/>
              </a:schemeClr>
            </a:solidFill>
          </a:ln>
        </p:spPr>
      </p:pic>
      <p:pic>
        <p:nvPicPr>
          <p:cNvPr id="88" name="Рисунок 8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3722" y="1572337"/>
            <a:ext cx="824892" cy="1389292"/>
          </a:xfrm>
          <a:prstGeom prst="rect">
            <a:avLst/>
          </a:prstGeom>
          <a:ln w="12700">
            <a:solidFill>
              <a:schemeClr val="accent2">
                <a:lumMod val="75000"/>
              </a:schemeClr>
            </a:solidFill>
          </a:ln>
        </p:spPr>
      </p:pic>
      <p:pic>
        <p:nvPicPr>
          <p:cNvPr id="121" name="Рисунок 1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0078" y="4647503"/>
            <a:ext cx="776274" cy="1307409"/>
          </a:xfrm>
          <a:prstGeom prst="rect">
            <a:avLst/>
          </a:prstGeom>
          <a:ln>
            <a:solidFill>
              <a:schemeClr val="accent1">
                <a:lumMod val="75000"/>
              </a:schemeClr>
            </a:solidFill>
          </a:ln>
        </p:spPr>
      </p:pic>
      <p:pic>
        <p:nvPicPr>
          <p:cNvPr id="122" name="Рисунок 1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39803" y="3856491"/>
            <a:ext cx="850998" cy="1444717"/>
          </a:xfrm>
          <a:prstGeom prst="rect">
            <a:avLst/>
          </a:prstGeom>
          <a:ln w="12700">
            <a:solidFill>
              <a:srgbClr val="663300"/>
            </a:solidFill>
          </a:ln>
        </p:spPr>
      </p:pic>
      <p:cxnSp>
        <p:nvCxnSpPr>
          <p:cNvPr id="132" name="Прямая со стрелкой 131"/>
          <p:cNvCxnSpPr>
            <a:stCxn id="19" idx="2"/>
            <a:endCxn id="21" idx="0"/>
          </p:cNvCxnSpPr>
          <p:nvPr/>
        </p:nvCxnSpPr>
        <p:spPr>
          <a:xfrm flipH="1">
            <a:off x="4355970" y="3250242"/>
            <a:ext cx="1501448" cy="856515"/>
          </a:xfrm>
          <a:prstGeom prst="straightConnector1">
            <a:avLst/>
          </a:prstGeom>
          <a:ln w="25400">
            <a:solidFill>
              <a:srgbClr val="33CC33"/>
            </a:solidFill>
            <a:tailEnd type="arrow"/>
          </a:ln>
        </p:spPr>
        <p:style>
          <a:lnRef idx="1">
            <a:schemeClr val="accent1"/>
          </a:lnRef>
          <a:fillRef idx="0">
            <a:schemeClr val="accent1"/>
          </a:fillRef>
          <a:effectRef idx="0">
            <a:schemeClr val="accent1"/>
          </a:effectRef>
          <a:fontRef idx="minor">
            <a:schemeClr val="tx1"/>
          </a:fontRef>
        </p:style>
      </p:cxnSp>
      <p:pic>
        <p:nvPicPr>
          <p:cNvPr id="130" name="Рисунок 12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9264" y="2599416"/>
            <a:ext cx="1016000" cy="1422400"/>
          </a:xfrm>
          <a:prstGeom prst="rect">
            <a:avLst/>
          </a:prstGeom>
        </p:spPr>
      </p:pic>
      <p:cxnSp>
        <p:nvCxnSpPr>
          <p:cNvPr id="134" name="Прямая со стрелкой 133"/>
          <p:cNvCxnSpPr>
            <a:stCxn id="19" idx="2"/>
            <a:endCxn id="20" idx="1"/>
          </p:cNvCxnSpPr>
          <p:nvPr/>
        </p:nvCxnSpPr>
        <p:spPr>
          <a:xfrm>
            <a:off x="5857418" y="3250242"/>
            <a:ext cx="895702" cy="236046"/>
          </a:xfrm>
          <a:prstGeom prst="straightConnector1">
            <a:avLst/>
          </a:prstGeom>
          <a:ln w="254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35" name="Рисунок 1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93722" y="4678675"/>
            <a:ext cx="859815" cy="1418765"/>
          </a:xfrm>
          <a:prstGeom prst="rect">
            <a:avLst/>
          </a:prstGeom>
          <a:ln>
            <a:solidFill>
              <a:schemeClr val="bg2">
                <a:lumMod val="25000"/>
              </a:schemeClr>
            </a:solidFill>
          </a:ln>
        </p:spPr>
      </p:pic>
    </p:spTree>
  </p:cSld>
  <p:clrMapOvr>
    <a:masterClrMapping/>
  </p:clrMapOvr>
  <p:transition>
    <p:fade/>
  </p:transition>
</p:sld>
</file>

<file path=ppt/theme/theme1.xml><?xml version="1.0" encoding="utf-8"?>
<a:theme xmlns:a="http://schemas.openxmlformats.org/drawingml/2006/main" name="Воздушный поток">
  <a:themeElements>
    <a:clrScheme name="Зелений">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1139</TotalTime>
  <Words>3002</Words>
  <Application>Microsoft Office PowerPoint</Application>
  <PresentationFormat>Екран (4:3)</PresentationFormat>
  <Paragraphs>428</Paragraphs>
  <Slides>24</Slides>
  <Notes>4</Notes>
  <HiddenSlides>0</HiddenSlides>
  <MMClips>0</MMClips>
  <ScaleCrop>false</ScaleCrop>
  <HeadingPairs>
    <vt:vector size="6" baseType="variant">
      <vt:variant>
        <vt:lpstr>Використані шрифти</vt:lpstr>
      </vt:variant>
      <vt:variant>
        <vt:i4>6</vt:i4>
      </vt:variant>
      <vt:variant>
        <vt:lpstr>Тема</vt:lpstr>
      </vt:variant>
      <vt:variant>
        <vt:i4>1</vt:i4>
      </vt:variant>
      <vt:variant>
        <vt:lpstr>Заголовки слайдів</vt:lpstr>
      </vt:variant>
      <vt:variant>
        <vt:i4>24</vt:i4>
      </vt:variant>
    </vt:vector>
  </HeadingPairs>
  <TitlesOfParts>
    <vt:vector size="31" baseType="lpstr">
      <vt:lpstr>Arial</vt:lpstr>
      <vt:lpstr>Calibri</vt:lpstr>
      <vt:lpstr>Cambria</vt:lpstr>
      <vt:lpstr>Georgia</vt:lpstr>
      <vt:lpstr>Times New Roman</vt:lpstr>
      <vt:lpstr>Trebuchet MS</vt:lpstr>
      <vt:lpstr>Воздушный поток</vt:lpstr>
      <vt:lpstr>Презентація PowerPoint</vt:lpstr>
      <vt:lpstr>Презентація PowerPoint</vt:lpstr>
      <vt:lpstr>Причини національно-визвольної війни:</vt:lpstr>
      <vt:lpstr> </vt:lpstr>
      <vt:lpstr> </vt:lpstr>
      <vt:lpstr> </vt:lpstr>
      <vt:lpstr>Союз із Московією</vt:lpstr>
      <vt:lpstr> </vt:lpstr>
      <vt:lpstr> </vt:lpstr>
      <vt:lpstr>Державний лад Гетьманщини</vt:lpstr>
      <vt:lpstr> </vt:lpstr>
      <vt:lpstr>    </vt:lpstr>
      <vt:lpstr> </vt:lpstr>
      <vt:lpstr> </vt:lpstr>
      <vt:lpstr>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Історія держави та права України</dc:title>
  <dc:creator>ПК</dc:creator>
  <cp:lastModifiedBy>Ія Пелех</cp:lastModifiedBy>
  <cp:revision>76</cp:revision>
  <dcterms:created xsi:type="dcterms:W3CDTF">2017-04-19T07:58:55Z</dcterms:created>
  <dcterms:modified xsi:type="dcterms:W3CDTF">2026-02-25T21:58:52Z</dcterms:modified>
</cp:coreProperties>
</file>