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29"/>
  </p:notesMasterIdLst>
  <p:sldIdLst>
    <p:sldId id="292" r:id="rId2"/>
    <p:sldId id="293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257" r:id="rId16"/>
    <p:sldId id="258" r:id="rId17"/>
    <p:sldId id="259" r:id="rId18"/>
    <p:sldId id="309" r:id="rId19"/>
    <p:sldId id="260" r:id="rId20"/>
    <p:sldId id="262" r:id="rId21"/>
    <p:sldId id="263" r:id="rId22"/>
    <p:sldId id="264" r:id="rId23"/>
    <p:sldId id="266" r:id="rId24"/>
    <p:sldId id="265" r:id="rId25"/>
    <p:sldId id="267" r:id="rId26"/>
    <p:sldId id="268" r:id="rId27"/>
    <p:sldId id="269" r:id="rId2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0070"/>
    <a:srgbClr val="3F007E"/>
    <a:srgbClr val="77274F"/>
    <a:srgbClr val="680000"/>
    <a:srgbClr val="FFFFCC"/>
    <a:srgbClr val="700000"/>
    <a:srgbClr val="660066"/>
    <a:srgbClr val="800080"/>
    <a:srgbClr val="A50021"/>
    <a:srgbClr val="93F5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5" autoAdjust="0"/>
    <p:restoredTop sz="94615" autoAdjust="0"/>
  </p:normalViewPr>
  <p:slideViewPr>
    <p:cSldViewPr>
      <p:cViewPr varScale="1">
        <p:scale>
          <a:sx n="70" d="100"/>
          <a:sy n="70" d="100"/>
        </p:scale>
        <p:origin x="1853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Ія Пелех" userId="235b8121fc54d418" providerId="LiveId" clId="{778ACC3E-DA86-4D30-B082-D4A3E38D1AE8}"/>
    <pc:docChg chg="custSel delSld modSld">
      <pc:chgData name="Ія Пелех" userId="235b8121fc54d418" providerId="LiveId" clId="{778ACC3E-DA86-4D30-B082-D4A3E38D1AE8}" dt="2026-02-25T22:09:13.352" v="32" actId="47"/>
      <pc:docMkLst>
        <pc:docMk/>
      </pc:docMkLst>
      <pc:sldChg chg="delSp mod">
        <pc:chgData name="Ія Пелех" userId="235b8121fc54d418" providerId="LiveId" clId="{778ACC3E-DA86-4D30-B082-D4A3E38D1AE8}" dt="2026-02-25T21:59:45.664" v="17" actId="478"/>
        <pc:sldMkLst>
          <pc:docMk/>
          <pc:sldMk cId="0" sldId="257"/>
        </pc:sldMkLst>
        <pc:picChg chg="del">
          <ac:chgData name="Ія Пелех" userId="235b8121fc54d418" providerId="LiveId" clId="{778ACC3E-DA86-4D30-B082-D4A3E38D1AE8}" dt="2026-02-25T21:59:45.664" v="17" actId="478"/>
          <ac:picMkLst>
            <pc:docMk/>
            <pc:sldMk cId="0" sldId="257"/>
            <ac:picMk id="3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47.488" v="18" actId="478"/>
        <pc:sldMkLst>
          <pc:docMk/>
          <pc:sldMk cId="0" sldId="258"/>
        </pc:sldMkLst>
        <pc:picChg chg="del">
          <ac:chgData name="Ія Пелех" userId="235b8121fc54d418" providerId="LiveId" clId="{778ACC3E-DA86-4D30-B082-D4A3E38D1AE8}" dt="2026-02-25T21:59:47.488" v="18" actId="478"/>
          <ac:picMkLst>
            <pc:docMk/>
            <pc:sldMk cId="0" sldId="258"/>
            <ac:picMk id="3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54.091" v="20" actId="478"/>
        <pc:sldMkLst>
          <pc:docMk/>
          <pc:sldMk cId="0" sldId="260"/>
        </pc:sldMkLst>
        <pc:picChg chg="del">
          <ac:chgData name="Ія Пелех" userId="235b8121fc54d418" providerId="LiveId" clId="{778ACC3E-DA86-4D30-B082-D4A3E38D1AE8}" dt="2026-02-25T21:59:54.091" v="20" actId="478"/>
          <ac:picMkLst>
            <pc:docMk/>
            <pc:sldMk cId="0" sldId="260"/>
            <ac:picMk id="6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57.280" v="21" actId="478"/>
        <pc:sldMkLst>
          <pc:docMk/>
          <pc:sldMk cId="0" sldId="263"/>
        </pc:sldMkLst>
        <pc:picChg chg="del">
          <ac:chgData name="Ія Пелех" userId="235b8121fc54d418" providerId="LiveId" clId="{778ACC3E-DA86-4D30-B082-D4A3E38D1AE8}" dt="2026-02-25T21:59:57.280" v="21" actId="478"/>
          <ac:picMkLst>
            <pc:docMk/>
            <pc:sldMk cId="0" sldId="263"/>
            <ac:picMk id="12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2:00:00.124" v="22" actId="478"/>
        <pc:sldMkLst>
          <pc:docMk/>
          <pc:sldMk cId="0" sldId="264"/>
        </pc:sldMkLst>
        <pc:picChg chg="del">
          <ac:chgData name="Ія Пелех" userId="235b8121fc54d418" providerId="LiveId" clId="{778ACC3E-DA86-4D30-B082-D4A3E38D1AE8}" dt="2026-02-25T22:00:00.124" v="22" actId="478"/>
          <ac:picMkLst>
            <pc:docMk/>
            <pc:sldMk cId="0" sldId="264"/>
            <ac:picMk id="6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2:00:03.198" v="24" actId="478"/>
        <pc:sldMkLst>
          <pc:docMk/>
          <pc:sldMk cId="0" sldId="265"/>
        </pc:sldMkLst>
        <pc:picChg chg="del">
          <ac:chgData name="Ія Пелех" userId="235b8121fc54d418" providerId="LiveId" clId="{778ACC3E-DA86-4D30-B082-D4A3E38D1AE8}" dt="2026-02-25T22:00:03.198" v="24" actId="478"/>
          <ac:picMkLst>
            <pc:docMk/>
            <pc:sldMk cId="0" sldId="265"/>
            <ac:picMk id="4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2:00:01.815" v="23" actId="478"/>
        <pc:sldMkLst>
          <pc:docMk/>
          <pc:sldMk cId="0" sldId="266"/>
        </pc:sldMkLst>
        <pc:picChg chg="del">
          <ac:chgData name="Ія Пелех" userId="235b8121fc54d418" providerId="LiveId" clId="{778ACC3E-DA86-4D30-B082-D4A3E38D1AE8}" dt="2026-02-25T22:00:01.815" v="23" actId="478"/>
          <ac:picMkLst>
            <pc:docMk/>
            <pc:sldMk cId="0" sldId="266"/>
            <ac:picMk id="5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2:00:05.280" v="25" actId="478"/>
        <pc:sldMkLst>
          <pc:docMk/>
          <pc:sldMk cId="0" sldId="267"/>
        </pc:sldMkLst>
        <pc:picChg chg="del">
          <ac:chgData name="Ія Пелех" userId="235b8121fc54d418" providerId="LiveId" clId="{778ACC3E-DA86-4D30-B082-D4A3E38D1AE8}" dt="2026-02-25T22:00:05.280" v="25" actId="478"/>
          <ac:picMkLst>
            <pc:docMk/>
            <pc:sldMk cId="0" sldId="267"/>
            <ac:picMk id="19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2:00:07.243" v="26" actId="478"/>
        <pc:sldMkLst>
          <pc:docMk/>
          <pc:sldMk cId="0" sldId="268"/>
        </pc:sldMkLst>
        <pc:picChg chg="del">
          <ac:chgData name="Ія Пелех" userId="235b8121fc54d418" providerId="LiveId" clId="{778ACC3E-DA86-4D30-B082-D4A3E38D1AE8}" dt="2026-02-25T22:00:07.243" v="26" actId="478"/>
          <ac:picMkLst>
            <pc:docMk/>
            <pc:sldMk cId="0" sldId="268"/>
            <ac:picMk id="7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2:00:09.762" v="27" actId="478"/>
        <pc:sldMkLst>
          <pc:docMk/>
          <pc:sldMk cId="0" sldId="269"/>
        </pc:sldMkLst>
        <pc:picChg chg="del">
          <ac:chgData name="Ія Пелех" userId="235b8121fc54d418" providerId="LiveId" clId="{778ACC3E-DA86-4D30-B082-D4A3E38D1AE8}" dt="2026-02-25T22:00:09.762" v="27" actId="478"/>
          <ac:picMkLst>
            <pc:docMk/>
            <pc:sldMk cId="0" sldId="269"/>
            <ac:picMk id="7" creationId="{00000000-0000-0000-0000-000000000000}"/>
          </ac:picMkLst>
        </pc:picChg>
      </pc:sldChg>
      <pc:sldChg chg="del">
        <pc:chgData name="Ія Пелех" userId="235b8121fc54d418" providerId="LiveId" clId="{778ACC3E-DA86-4D30-B082-D4A3E38D1AE8}" dt="2026-02-25T22:00:15.648" v="29" actId="47"/>
        <pc:sldMkLst>
          <pc:docMk/>
          <pc:sldMk cId="0" sldId="270"/>
        </pc:sldMkLst>
      </pc:sldChg>
      <pc:sldChg chg="delSp del mod">
        <pc:chgData name="Ія Пелех" userId="235b8121fc54d418" providerId="LiveId" clId="{778ACC3E-DA86-4D30-B082-D4A3E38D1AE8}" dt="2026-02-25T22:00:16.496" v="30" actId="47"/>
        <pc:sldMkLst>
          <pc:docMk/>
          <pc:sldMk cId="0" sldId="271"/>
        </pc:sldMkLst>
        <pc:picChg chg="del">
          <ac:chgData name="Ія Пелех" userId="235b8121fc54d418" providerId="LiveId" clId="{778ACC3E-DA86-4D30-B082-D4A3E38D1AE8}" dt="2026-02-25T22:00:12.241" v="28" actId="478"/>
          <ac:picMkLst>
            <pc:docMk/>
            <pc:sldMk cId="0" sldId="271"/>
            <ac:picMk id="3" creationId="{00000000-0000-0000-0000-000000000000}"/>
          </ac:picMkLst>
        </pc:picChg>
      </pc:sldChg>
      <pc:sldChg chg="del">
        <pc:chgData name="Ія Пелех" userId="235b8121fc54d418" providerId="LiveId" clId="{778ACC3E-DA86-4D30-B082-D4A3E38D1AE8}" dt="2026-02-25T22:00:17.301" v="31" actId="47"/>
        <pc:sldMkLst>
          <pc:docMk/>
          <pc:sldMk cId="0" sldId="272"/>
        </pc:sldMkLst>
      </pc:sldChg>
      <pc:sldChg chg="del">
        <pc:chgData name="Ія Пелех" userId="235b8121fc54d418" providerId="LiveId" clId="{778ACC3E-DA86-4D30-B082-D4A3E38D1AE8}" dt="2026-02-25T22:09:13.352" v="32" actId="47"/>
        <pc:sldMkLst>
          <pc:docMk/>
          <pc:sldMk cId="1063564427" sldId="289"/>
        </pc:sldMkLst>
      </pc:sldChg>
      <pc:sldChg chg="delSp mod">
        <pc:chgData name="Ія Пелех" userId="235b8121fc54d418" providerId="LiveId" clId="{778ACC3E-DA86-4D30-B082-D4A3E38D1AE8}" dt="2026-02-25T21:59:07.359" v="1" actId="478"/>
        <pc:sldMkLst>
          <pc:docMk/>
          <pc:sldMk cId="4016282543" sldId="292"/>
        </pc:sldMkLst>
        <pc:picChg chg="del">
          <ac:chgData name="Ія Пелех" userId="235b8121fc54d418" providerId="LiveId" clId="{778ACC3E-DA86-4D30-B082-D4A3E38D1AE8}" dt="2026-02-25T21:59:07.359" v="1" actId="478"/>
          <ac:picMkLst>
            <pc:docMk/>
            <pc:sldMk cId="4016282543" sldId="292"/>
            <ac:picMk id="7" creationId="{00000000-0000-0000-0000-000000000000}"/>
          </ac:picMkLst>
        </pc:picChg>
      </pc:sldChg>
      <pc:sldChg chg="delSp modSp mod">
        <pc:chgData name="Ія Пелех" userId="235b8121fc54d418" providerId="LiveId" clId="{778ACC3E-DA86-4D30-B082-D4A3E38D1AE8}" dt="2026-02-25T21:59:14.058" v="3" actId="478"/>
        <pc:sldMkLst>
          <pc:docMk/>
          <pc:sldMk cId="3558034708" sldId="293"/>
        </pc:sldMkLst>
        <pc:picChg chg="del mod">
          <ac:chgData name="Ія Пелех" userId="235b8121fc54d418" providerId="LiveId" clId="{778ACC3E-DA86-4D30-B082-D4A3E38D1AE8}" dt="2026-02-25T21:59:14.058" v="3" actId="478"/>
          <ac:picMkLst>
            <pc:docMk/>
            <pc:sldMk cId="3558034708" sldId="293"/>
            <ac:picMk id="11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16.940" v="4" actId="478"/>
        <pc:sldMkLst>
          <pc:docMk/>
          <pc:sldMk cId="2877344408" sldId="296"/>
        </pc:sldMkLst>
        <pc:picChg chg="del">
          <ac:chgData name="Ія Пелех" userId="235b8121fc54d418" providerId="LiveId" clId="{778ACC3E-DA86-4D30-B082-D4A3E38D1AE8}" dt="2026-02-25T21:59:16.940" v="4" actId="478"/>
          <ac:picMkLst>
            <pc:docMk/>
            <pc:sldMk cId="2877344408" sldId="296"/>
            <ac:picMk id="19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20.790" v="5" actId="478"/>
        <pc:sldMkLst>
          <pc:docMk/>
          <pc:sldMk cId="4178873829" sldId="299"/>
        </pc:sldMkLst>
        <pc:picChg chg="del">
          <ac:chgData name="Ія Пелех" userId="235b8121fc54d418" providerId="LiveId" clId="{778ACC3E-DA86-4D30-B082-D4A3E38D1AE8}" dt="2026-02-25T21:59:20.790" v="5" actId="478"/>
          <ac:picMkLst>
            <pc:docMk/>
            <pc:sldMk cId="4178873829" sldId="299"/>
            <ac:picMk id="9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22.325" v="6" actId="478"/>
        <pc:sldMkLst>
          <pc:docMk/>
          <pc:sldMk cId="2811454204" sldId="300"/>
        </pc:sldMkLst>
        <pc:picChg chg="del">
          <ac:chgData name="Ія Пелех" userId="235b8121fc54d418" providerId="LiveId" clId="{778ACC3E-DA86-4D30-B082-D4A3E38D1AE8}" dt="2026-02-25T21:59:22.325" v="6" actId="478"/>
          <ac:picMkLst>
            <pc:docMk/>
            <pc:sldMk cId="2811454204" sldId="300"/>
            <ac:picMk id="6" creationId="{00000000-0000-0000-0000-000000000000}"/>
          </ac:picMkLst>
        </pc:picChg>
      </pc:sldChg>
      <pc:sldChg chg="delSp modSp mod">
        <pc:chgData name="Ія Пелех" userId="235b8121fc54d418" providerId="LiveId" clId="{778ACC3E-DA86-4D30-B082-D4A3E38D1AE8}" dt="2026-02-25T21:59:31.605" v="10" actId="1076"/>
        <pc:sldMkLst>
          <pc:docMk/>
          <pc:sldMk cId="2122248681" sldId="301"/>
        </pc:sldMkLst>
        <pc:spChg chg="mod">
          <ac:chgData name="Ія Пелех" userId="235b8121fc54d418" providerId="LiveId" clId="{778ACC3E-DA86-4D30-B082-D4A3E38D1AE8}" dt="2026-02-25T21:59:31.605" v="10" actId="1076"/>
          <ac:spMkLst>
            <pc:docMk/>
            <pc:sldMk cId="2122248681" sldId="301"/>
            <ac:spMk id="4" creationId="{00000000-0000-0000-0000-000000000000}"/>
          </ac:spMkLst>
        </pc:spChg>
        <pc:picChg chg="del">
          <ac:chgData name="Ія Пелех" userId="235b8121fc54d418" providerId="LiveId" clId="{778ACC3E-DA86-4D30-B082-D4A3E38D1AE8}" dt="2026-02-25T21:59:25.708" v="9" actId="478"/>
          <ac:picMkLst>
            <pc:docMk/>
            <pc:sldMk cId="2122248681" sldId="301"/>
            <ac:picMk id="3" creationId="{00000000-0000-0000-0000-000000000000}"/>
          </ac:picMkLst>
        </pc:picChg>
        <pc:picChg chg="del">
          <ac:chgData name="Ія Пелех" userId="235b8121fc54d418" providerId="LiveId" clId="{778ACC3E-DA86-4D30-B082-D4A3E38D1AE8}" dt="2026-02-25T21:59:24.841" v="7" actId="478"/>
          <ac:picMkLst>
            <pc:docMk/>
            <pc:sldMk cId="2122248681" sldId="301"/>
            <ac:picMk id="9" creationId="{00000000-0000-0000-0000-000000000000}"/>
          </ac:picMkLst>
        </pc:picChg>
        <pc:picChg chg="del">
          <ac:chgData name="Ія Пелех" userId="235b8121fc54d418" providerId="LiveId" clId="{778ACC3E-DA86-4D30-B082-D4A3E38D1AE8}" dt="2026-02-25T21:59:25.311" v="8" actId="478"/>
          <ac:picMkLst>
            <pc:docMk/>
            <pc:sldMk cId="2122248681" sldId="301"/>
            <ac:picMk id="14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33.787" v="11" actId="478"/>
        <pc:sldMkLst>
          <pc:docMk/>
          <pc:sldMk cId="2621040176" sldId="302"/>
        </pc:sldMkLst>
        <pc:picChg chg="del">
          <ac:chgData name="Ія Пелех" userId="235b8121fc54d418" providerId="LiveId" clId="{778ACC3E-DA86-4D30-B082-D4A3E38D1AE8}" dt="2026-02-25T21:59:33.787" v="11" actId="478"/>
          <ac:picMkLst>
            <pc:docMk/>
            <pc:sldMk cId="2621040176" sldId="302"/>
            <ac:picMk id="11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36.257" v="12" actId="478"/>
        <pc:sldMkLst>
          <pc:docMk/>
          <pc:sldMk cId="953849631" sldId="303"/>
        </pc:sldMkLst>
        <pc:picChg chg="del">
          <ac:chgData name="Ія Пелех" userId="235b8121fc54d418" providerId="LiveId" clId="{778ACC3E-DA86-4D30-B082-D4A3E38D1AE8}" dt="2026-02-25T21:59:36.257" v="12" actId="478"/>
          <ac:picMkLst>
            <pc:docMk/>
            <pc:sldMk cId="953849631" sldId="303"/>
            <ac:picMk id="9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38.098" v="13" actId="478"/>
        <pc:sldMkLst>
          <pc:docMk/>
          <pc:sldMk cId="4029230522" sldId="304"/>
        </pc:sldMkLst>
        <pc:picChg chg="del">
          <ac:chgData name="Ія Пелех" userId="235b8121fc54d418" providerId="LiveId" clId="{778ACC3E-DA86-4D30-B082-D4A3E38D1AE8}" dt="2026-02-25T21:59:38.098" v="13" actId="478"/>
          <ac:picMkLst>
            <pc:docMk/>
            <pc:sldMk cId="4029230522" sldId="304"/>
            <ac:picMk id="4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39.875" v="14" actId="478"/>
        <pc:sldMkLst>
          <pc:docMk/>
          <pc:sldMk cId="2053906619" sldId="305"/>
        </pc:sldMkLst>
        <pc:picChg chg="del">
          <ac:chgData name="Ія Пелех" userId="235b8121fc54d418" providerId="LiveId" clId="{778ACC3E-DA86-4D30-B082-D4A3E38D1AE8}" dt="2026-02-25T21:59:39.875" v="14" actId="478"/>
          <ac:picMkLst>
            <pc:docMk/>
            <pc:sldMk cId="2053906619" sldId="305"/>
            <ac:picMk id="7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41.830" v="15" actId="478"/>
        <pc:sldMkLst>
          <pc:docMk/>
          <pc:sldMk cId="3535005484" sldId="306"/>
        </pc:sldMkLst>
        <pc:picChg chg="del">
          <ac:chgData name="Ія Пелех" userId="235b8121fc54d418" providerId="LiveId" clId="{778ACC3E-DA86-4D30-B082-D4A3E38D1AE8}" dt="2026-02-25T21:59:41.830" v="15" actId="478"/>
          <ac:picMkLst>
            <pc:docMk/>
            <pc:sldMk cId="3535005484" sldId="306"/>
            <ac:picMk id="9" creationId="{00000000-0000-0000-0000-000000000000}"/>
          </ac:picMkLst>
        </pc:picChg>
      </pc:sldChg>
      <pc:sldChg chg="delSp mod">
        <pc:chgData name="Ія Пелех" userId="235b8121fc54d418" providerId="LiveId" clId="{778ACC3E-DA86-4D30-B082-D4A3E38D1AE8}" dt="2026-02-25T21:59:43.466" v="16" actId="478"/>
        <pc:sldMkLst>
          <pc:docMk/>
          <pc:sldMk cId="922783014" sldId="307"/>
        </pc:sldMkLst>
        <pc:picChg chg="del">
          <ac:chgData name="Ія Пелех" userId="235b8121fc54d418" providerId="LiveId" clId="{778ACC3E-DA86-4D30-B082-D4A3E38D1AE8}" dt="2026-02-25T21:59:43.466" v="16" actId="478"/>
          <ac:picMkLst>
            <pc:docMk/>
            <pc:sldMk cId="922783014" sldId="307"/>
            <ac:picMk id="20" creationId="{00000000-0000-0000-0000-000000000000}"/>
          </ac:picMkLst>
        </pc:picChg>
      </pc:sldChg>
      <pc:sldChg chg="del">
        <pc:chgData name="Ія Пелех" userId="235b8121fc54d418" providerId="LiveId" clId="{778ACC3E-DA86-4D30-B082-D4A3E38D1AE8}" dt="2026-02-25T21:59:03.494" v="0" actId="47"/>
        <pc:sldMkLst>
          <pc:docMk/>
          <pc:sldMk cId="3091297566" sldId="308"/>
        </pc:sldMkLst>
      </pc:sldChg>
      <pc:sldChg chg="delSp mod">
        <pc:chgData name="Ія Пелех" userId="235b8121fc54d418" providerId="LiveId" clId="{778ACC3E-DA86-4D30-B082-D4A3E38D1AE8}" dt="2026-02-25T21:59:52.128" v="19" actId="478"/>
        <pc:sldMkLst>
          <pc:docMk/>
          <pc:sldMk cId="1315789037" sldId="309"/>
        </pc:sldMkLst>
        <pc:picChg chg="del">
          <ac:chgData name="Ія Пелех" userId="235b8121fc54d418" providerId="LiveId" clId="{778ACC3E-DA86-4D30-B082-D4A3E38D1AE8}" dt="2026-02-25T21:59:52.128" v="19" actId="478"/>
          <ac:picMkLst>
            <pc:docMk/>
            <pc:sldMk cId="1315789037" sldId="309"/>
            <ac:picMk id="1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00083-5760-45A3-8BF5-BB7AA6C5503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1F3BF-526F-400A-9F63-AF3636378B5A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93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1F3BF-526F-400A-9F63-AF3636378B5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180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3FCF289-8DC5-4D47-8558-9F77AE17D6EA}" type="datetimeFigureOut">
              <a:rPr lang="uk-UA" smtClean="0"/>
              <a:pPr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2E85FC5-8C50-4536-98EA-E6C4BD2EB54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1071546"/>
          </a:xfrm>
          <a:solidFill>
            <a:schemeClr val="accent1">
              <a:lumMod val="20000"/>
              <a:lumOff val="80000"/>
              <a:alpha val="73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Суспільний лад на українських землях у складі Російської імперії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4" y="2285992"/>
            <a:ext cx="2107042" cy="785818"/>
          </a:xfrm>
          <a:prstGeom prst="roundRect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Дворянство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93140" y="2285992"/>
            <a:ext cx="2232000" cy="785818"/>
          </a:xfrm>
          <a:prstGeom prst="roundRect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Духовенство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68454" y="2285992"/>
            <a:ext cx="1928826" cy="785818"/>
          </a:xfrm>
          <a:prstGeom prst="roundRect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Міське населення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58016" y="2285992"/>
            <a:ext cx="1928826" cy="785818"/>
          </a:xfrm>
          <a:prstGeom prst="roundRect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Селяни</a:t>
            </a:r>
          </a:p>
        </p:txBody>
      </p:sp>
      <p:sp>
        <p:nvSpPr>
          <p:cNvPr id="8" name="Овал 7"/>
          <p:cNvSpPr/>
          <p:nvPr/>
        </p:nvSpPr>
        <p:spPr>
          <a:xfrm>
            <a:off x="928662" y="1214422"/>
            <a:ext cx="2928958" cy="714380"/>
          </a:xfrm>
          <a:prstGeom prst="ellipse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платили податки</a:t>
            </a:r>
          </a:p>
        </p:txBody>
      </p:sp>
      <p:sp>
        <p:nvSpPr>
          <p:cNvPr id="9" name="Овал 8"/>
          <p:cNvSpPr/>
          <p:nvPr/>
        </p:nvSpPr>
        <p:spPr>
          <a:xfrm>
            <a:off x="5357818" y="1214422"/>
            <a:ext cx="2928958" cy="714380"/>
          </a:xfrm>
          <a:prstGeom prst="ellipse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Платили податки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085994" y="3062794"/>
            <a:ext cx="1378719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2"/>
          </p:cNvCxnSpPr>
          <p:nvPr/>
        </p:nvCxnSpPr>
        <p:spPr>
          <a:xfrm flipH="1">
            <a:off x="3464712" y="3071810"/>
            <a:ext cx="44428" cy="10065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6" idx="2"/>
            <a:endCxn id="50" idx="0"/>
          </p:cNvCxnSpPr>
          <p:nvPr/>
        </p:nvCxnSpPr>
        <p:spPr>
          <a:xfrm flipH="1">
            <a:off x="6858016" y="3071810"/>
            <a:ext cx="964413" cy="7631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6" idx="2"/>
            <a:endCxn id="51" idx="0"/>
          </p:cNvCxnSpPr>
          <p:nvPr/>
        </p:nvCxnSpPr>
        <p:spPr>
          <a:xfrm flipH="1">
            <a:off x="7641225" y="3071810"/>
            <a:ext cx="181204" cy="132748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6" idx="2"/>
          </p:cNvCxnSpPr>
          <p:nvPr/>
        </p:nvCxnSpPr>
        <p:spPr>
          <a:xfrm>
            <a:off x="7822429" y="3071810"/>
            <a:ext cx="854027" cy="183324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5" idx="2"/>
            <a:endCxn id="35" idx="0"/>
          </p:cNvCxnSpPr>
          <p:nvPr/>
        </p:nvCxnSpPr>
        <p:spPr>
          <a:xfrm flipH="1">
            <a:off x="4429124" y="3071810"/>
            <a:ext cx="1303743" cy="157163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5" idx="2"/>
            <a:endCxn id="39" idx="0"/>
          </p:cNvCxnSpPr>
          <p:nvPr/>
        </p:nvCxnSpPr>
        <p:spPr>
          <a:xfrm flipH="1">
            <a:off x="5036347" y="3071810"/>
            <a:ext cx="696520" cy="21309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5" idx="2"/>
            <a:endCxn id="36" idx="0"/>
          </p:cNvCxnSpPr>
          <p:nvPr/>
        </p:nvCxnSpPr>
        <p:spPr>
          <a:xfrm>
            <a:off x="5732867" y="3071810"/>
            <a:ext cx="125017" cy="27157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5" idx="2"/>
            <a:endCxn id="37" idx="0"/>
          </p:cNvCxnSpPr>
          <p:nvPr/>
        </p:nvCxnSpPr>
        <p:spPr>
          <a:xfrm>
            <a:off x="5732867" y="3071810"/>
            <a:ext cx="1535918" cy="308028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57620" y="4643445"/>
            <a:ext cx="1143008" cy="523220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купці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214942" y="5787564"/>
            <a:ext cx="1285884" cy="580415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цехові люди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72264" y="6152096"/>
            <a:ext cx="1393041" cy="580415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</p:spPr>
        <p:txBody>
          <a:bodyPr wrap="square" rtlCol="0" anchor="ctr" anchorCtr="1">
            <a:spAutoFit/>
          </a:bodyPr>
          <a:lstStyle/>
          <a:p>
            <a:pPr algn="ctr">
              <a:lnSpc>
                <a:spcPts val="1800"/>
              </a:lnSpc>
            </a:pPr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робітні люди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86248" y="5202807"/>
            <a:ext cx="1500198" cy="523220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міщани</a:t>
            </a:r>
          </a:p>
        </p:txBody>
      </p:sp>
      <p:cxnSp>
        <p:nvCxnSpPr>
          <p:cNvPr id="41" name="Прямая со стрелкой 40"/>
          <p:cNvCxnSpPr>
            <a:stCxn id="8" idx="4"/>
            <a:endCxn id="3" idx="0"/>
          </p:cNvCxnSpPr>
          <p:nvPr/>
        </p:nvCxnSpPr>
        <p:spPr>
          <a:xfrm flipH="1">
            <a:off x="1161025" y="1928802"/>
            <a:ext cx="1232116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8" idx="4"/>
            <a:endCxn id="4" idx="0"/>
          </p:cNvCxnSpPr>
          <p:nvPr/>
        </p:nvCxnSpPr>
        <p:spPr>
          <a:xfrm>
            <a:off x="2393141" y="1928802"/>
            <a:ext cx="1115999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9" idx="4"/>
            <a:endCxn id="5" idx="0"/>
          </p:cNvCxnSpPr>
          <p:nvPr/>
        </p:nvCxnSpPr>
        <p:spPr>
          <a:xfrm flipH="1">
            <a:off x="5732867" y="1928802"/>
            <a:ext cx="1089430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9" idx="4"/>
            <a:endCxn id="6" idx="0"/>
          </p:cNvCxnSpPr>
          <p:nvPr/>
        </p:nvCxnSpPr>
        <p:spPr>
          <a:xfrm>
            <a:off x="6822297" y="1928802"/>
            <a:ext cx="1000132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122402" y="3834962"/>
            <a:ext cx="1471228" cy="461665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державні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2531" y="4399291"/>
            <a:ext cx="1857388" cy="461665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поміщицькі</a:t>
            </a:r>
            <a:r>
              <a:rPr lang="uk-UA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822429" y="4935832"/>
            <a:ext cx="1285916" cy="461665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удільні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671587" y="4126545"/>
            <a:ext cx="1203968" cy="523220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біле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513251" y="3709655"/>
            <a:ext cx="1132041" cy="523220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чорне</a:t>
            </a:r>
          </a:p>
        </p:txBody>
      </p:sp>
    </p:spTree>
    <p:extLst>
      <p:ext uri="{BB962C8B-B14F-4D97-AF65-F5344CB8AC3E}">
        <p14:creationId xmlns:p14="http://schemas.microsoft.com/office/powerpoint/2010/main" val="4016282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928926" y="2492896"/>
            <a:ext cx="3214710" cy="157163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Галузі права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1439" y="1122835"/>
            <a:ext cx="2357454" cy="78581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Цивільне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70537" y="285728"/>
            <a:ext cx="2500330" cy="78581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Зобов'язальне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00826" y="1268760"/>
            <a:ext cx="2357454" cy="78581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Шлюбно-сімейне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63908" y="5708184"/>
            <a:ext cx="2357454" cy="78581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Кримінальне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0001" y="4797152"/>
            <a:ext cx="2428892" cy="78581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Кримінально-процесуальне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57950" y="4857760"/>
            <a:ext cx="2643206" cy="78581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Адміністративне</a:t>
            </a:r>
          </a:p>
        </p:txBody>
      </p:sp>
      <p:cxnSp>
        <p:nvCxnSpPr>
          <p:cNvPr id="17" name="Прямая со стрелкой 16"/>
          <p:cNvCxnSpPr>
            <a:stCxn id="2" idx="0"/>
            <a:endCxn id="4" idx="2"/>
          </p:cNvCxnSpPr>
          <p:nvPr/>
        </p:nvCxnSpPr>
        <p:spPr>
          <a:xfrm flipH="1" flipV="1">
            <a:off x="4520702" y="1071546"/>
            <a:ext cx="15579" cy="142135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2" idx="6"/>
          </p:cNvCxnSpPr>
          <p:nvPr/>
        </p:nvCxnSpPr>
        <p:spPr>
          <a:xfrm flipV="1">
            <a:off x="6143636" y="2054578"/>
            <a:ext cx="1535917" cy="122413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2" idx="6"/>
            <a:endCxn id="8" idx="0"/>
          </p:cNvCxnSpPr>
          <p:nvPr/>
        </p:nvCxnSpPr>
        <p:spPr>
          <a:xfrm>
            <a:off x="6143636" y="3278714"/>
            <a:ext cx="1535917" cy="157904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2" idx="4"/>
            <a:endCxn id="6" idx="0"/>
          </p:cNvCxnSpPr>
          <p:nvPr/>
        </p:nvCxnSpPr>
        <p:spPr>
          <a:xfrm>
            <a:off x="4536281" y="4064532"/>
            <a:ext cx="6354" cy="16436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2" idx="2"/>
            <a:endCxn id="3" idx="2"/>
          </p:cNvCxnSpPr>
          <p:nvPr/>
        </p:nvCxnSpPr>
        <p:spPr>
          <a:xfrm flipH="1" flipV="1">
            <a:off x="1500166" y="1908653"/>
            <a:ext cx="1428760" cy="137006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7" idx="0"/>
          </p:cNvCxnSpPr>
          <p:nvPr/>
        </p:nvCxnSpPr>
        <p:spPr>
          <a:xfrm flipH="1">
            <a:off x="1464447" y="3278714"/>
            <a:ext cx="1464479" cy="151843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3849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144" y="-19236"/>
            <a:ext cx="8809040" cy="62242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Кримінальне право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8563" y="1858158"/>
            <a:ext cx="3169301" cy="1282810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000"/>
              </a:lnSpc>
            </a:pPr>
            <a:r>
              <a:rPr lang="uk-UA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Злочини проти віри</a:t>
            </a:r>
          </a:p>
          <a:p>
            <a:pPr algn="just">
              <a:lnSpc>
                <a:spcPts val="2000"/>
              </a:lnSpc>
            </a:pPr>
            <a:r>
              <a:rPr lang="uk-UA" sz="2400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єресь;</a:t>
            </a:r>
          </a:p>
          <a:p>
            <a:pPr algn="just">
              <a:lnSpc>
                <a:spcPts val="2000"/>
              </a:lnSpc>
              <a:buFontTx/>
              <a:buChar char="-"/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перехід до іншої віри;</a:t>
            </a:r>
          </a:p>
          <a:p>
            <a:pPr algn="just">
              <a:lnSpc>
                <a:spcPts val="2000"/>
              </a:lnSpc>
              <a:buFontTx/>
              <a:buChar char="-"/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безчинство в церкві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1940" y="925240"/>
            <a:ext cx="30562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ЗЛОЧИНИ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02092" y="3429000"/>
            <a:ext cx="3145772" cy="1368152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000"/>
              </a:lnSpc>
            </a:pPr>
            <a:r>
              <a:rPr lang="uk-UA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Злочини проти порядку управління</a:t>
            </a:r>
          </a:p>
          <a:p>
            <a:pPr algn="just">
              <a:lnSpc>
                <a:spcPts val="2000"/>
              </a:lnSpc>
            </a:pPr>
            <a:r>
              <a:rPr lang="uk-UA" sz="2400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повстання кріпаків проти поміщиків;</a:t>
            </a:r>
          </a:p>
          <a:p>
            <a:pPr algn="just">
              <a:lnSpc>
                <a:spcPts val="2000"/>
              </a:lnSpc>
              <a:buFontTx/>
              <a:buChar char="-"/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масові безпорядки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80112" y="1857364"/>
            <a:ext cx="3286148" cy="1143008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000"/>
              </a:lnSpc>
            </a:pPr>
            <a:r>
              <a:rPr lang="uk-UA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Злочини проти держави</a:t>
            </a:r>
          </a:p>
          <a:p>
            <a:pPr algn="just">
              <a:lnSpc>
                <a:spcPts val="20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замах чи намір позбавити влади царя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580112" y="3541572"/>
            <a:ext cx="3357586" cy="1143008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000"/>
              </a:lnSpc>
            </a:pPr>
            <a:r>
              <a:rPr lang="uk-UA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Злочини проти особи</a:t>
            </a:r>
          </a:p>
          <a:p>
            <a:pPr algn="just">
              <a:lnSpc>
                <a:spcPts val="20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вбивство;</a:t>
            </a:r>
          </a:p>
          <a:p>
            <a:pPr algn="just">
              <a:lnSpc>
                <a:spcPts val="2000"/>
              </a:lnSpc>
              <a:buFontTx/>
              <a:buChar char="-"/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тілесні ушкодження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02092" y="5517232"/>
            <a:ext cx="3357586" cy="1143008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000"/>
              </a:lnSpc>
            </a:pPr>
            <a:r>
              <a:rPr lang="uk-UA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Майнові злочини</a:t>
            </a:r>
          </a:p>
          <a:p>
            <a:pPr algn="just">
              <a:lnSpc>
                <a:spcPts val="2000"/>
              </a:lnSpc>
            </a:pPr>
            <a:r>
              <a:rPr lang="uk-UA" sz="2400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пограбування;</a:t>
            </a:r>
          </a:p>
          <a:p>
            <a:pPr algn="just">
              <a:lnSpc>
                <a:spcPts val="2000"/>
              </a:lnSpc>
              <a:buFontTx/>
              <a:buChar char="-"/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розбійний напад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580112" y="5534420"/>
            <a:ext cx="3357586" cy="1143008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000"/>
              </a:lnSpc>
            </a:pPr>
            <a:r>
              <a:rPr lang="uk-UA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Шлюбно-сімейні злочини</a:t>
            </a:r>
          </a:p>
          <a:p>
            <a:pPr algn="just">
              <a:lnSpc>
                <a:spcPts val="20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злочини дітей проти батьків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1847527" y="1586960"/>
            <a:ext cx="192882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716016" y="1572406"/>
            <a:ext cx="2143140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230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330255" y="116632"/>
            <a:ext cx="4113953" cy="720080"/>
          </a:xfrm>
          <a:prstGeom prst="ellipse">
            <a:avLst/>
          </a:prstGeom>
          <a:solidFill>
            <a:schemeClr val="accent2">
              <a:lumMod val="40000"/>
              <a:lumOff val="60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Покарання</a:t>
            </a:r>
          </a:p>
        </p:txBody>
      </p:sp>
      <p:sp>
        <p:nvSpPr>
          <p:cNvPr id="3" name="Овал 2"/>
          <p:cNvSpPr/>
          <p:nvPr/>
        </p:nvSpPr>
        <p:spPr>
          <a:xfrm>
            <a:off x="580024" y="2143751"/>
            <a:ext cx="3500462" cy="642942"/>
          </a:xfrm>
          <a:prstGeom prst="ellipse">
            <a:avLst/>
          </a:prstGeom>
          <a:solidFill>
            <a:schemeClr val="accent2">
              <a:lumMod val="40000"/>
              <a:lumOff val="60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Кримінальні</a:t>
            </a:r>
          </a:p>
        </p:txBody>
      </p:sp>
      <p:sp>
        <p:nvSpPr>
          <p:cNvPr id="4" name="Овал 3"/>
          <p:cNvSpPr/>
          <p:nvPr/>
        </p:nvSpPr>
        <p:spPr>
          <a:xfrm>
            <a:off x="5394017" y="1052736"/>
            <a:ext cx="3500462" cy="571504"/>
          </a:xfrm>
          <a:prstGeom prst="ellipse">
            <a:avLst/>
          </a:prstGeom>
          <a:solidFill>
            <a:schemeClr val="accent2">
              <a:lumMod val="40000"/>
              <a:lumOff val="60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Виправні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1438" y="3247423"/>
            <a:ext cx="3890521" cy="1405713"/>
          </a:xfrm>
          <a:prstGeom prst="roundRect">
            <a:avLst/>
          </a:prstGeom>
          <a:solidFill>
            <a:schemeClr val="accent2">
              <a:lumMod val="40000"/>
              <a:lumOff val="60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Позбавлення всіх прав стану  в поєднанні зі смертною карою або з висланням на каторжні роботи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80023" y="5143512"/>
            <a:ext cx="3500463" cy="642942"/>
          </a:xfrm>
          <a:prstGeom prst="roundRect">
            <a:avLst/>
          </a:prstGeom>
          <a:solidFill>
            <a:schemeClr val="accent2">
              <a:lumMod val="40000"/>
              <a:lumOff val="60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Клеймування засуджених до каторжних робіт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54091" y="6063457"/>
            <a:ext cx="2952328" cy="540000"/>
          </a:xfrm>
          <a:prstGeom prst="roundRect">
            <a:avLst/>
          </a:prstGeom>
          <a:solidFill>
            <a:schemeClr val="accent2">
              <a:lumMod val="40000"/>
              <a:lumOff val="60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Тілесні покарання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09525" y="2092042"/>
            <a:ext cx="2414642" cy="495506"/>
          </a:xfrm>
          <a:prstGeom prst="roundRect">
            <a:avLst/>
          </a:prstGeom>
          <a:solidFill>
            <a:schemeClr val="accent2">
              <a:lumMod val="40000"/>
              <a:lumOff val="60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Догана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09525" y="3022238"/>
            <a:ext cx="2414642" cy="450370"/>
          </a:xfrm>
          <a:prstGeom prst="roundRect">
            <a:avLst/>
          </a:prstGeom>
          <a:solidFill>
            <a:schemeClr val="accent2">
              <a:lumMod val="40000"/>
              <a:lumOff val="60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Штраф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09524" y="3861048"/>
            <a:ext cx="2423585" cy="492656"/>
          </a:xfrm>
          <a:prstGeom prst="roundRect">
            <a:avLst/>
          </a:prstGeom>
          <a:solidFill>
            <a:schemeClr val="accent2">
              <a:lumMod val="40000"/>
              <a:lumOff val="60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Арешт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282657" y="4725144"/>
            <a:ext cx="2477318" cy="517736"/>
          </a:xfrm>
          <a:prstGeom prst="roundRect">
            <a:avLst/>
          </a:prstGeom>
          <a:solidFill>
            <a:schemeClr val="accent2">
              <a:lumMod val="40000"/>
              <a:lumOff val="60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Ув'язнення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016826" y="5661248"/>
            <a:ext cx="3062714" cy="982462"/>
          </a:xfrm>
          <a:prstGeom prst="roundRect">
            <a:avLst/>
          </a:prstGeom>
          <a:solidFill>
            <a:schemeClr val="accent2">
              <a:lumMod val="40000"/>
              <a:lumOff val="60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Передання на службу до виправних арештантських рот…</a:t>
            </a:r>
          </a:p>
        </p:txBody>
      </p:sp>
    </p:spTree>
    <p:extLst>
      <p:ext uri="{BB962C8B-B14F-4D97-AF65-F5344CB8AC3E}">
        <p14:creationId xmlns:p14="http://schemas.microsoft.com/office/powerpoint/2010/main" val="2053906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-99392"/>
            <a:ext cx="8686800" cy="7920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Цивільне право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483768" y="836712"/>
            <a:ext cx="3816424" cy="50405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>
              <a:lnSpc>
                <a:spcPts val="1800"/>
              </a:lnSpc>
            </a:pPr>
            <a:r>
              <a:rPr lang="uk-UA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Право власності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9353" y="2214554"/>
            <a:ext cx="2125948" cy="64294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Володіння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9970" y="2232252"/>
            <a:ext cx="2428892" cy="64294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Користування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300192" y="2269845"/>
            <a:ext cx="2643206" cy="64294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Розпорядження</a:t>
            </a:r>
          </a:p>
        </p:txBody>
      </p:sp>
      <p:sp>
        <p:nvSpPr>
          <p:cNvPr id="7" name="Плюс 6"/>
          <p:cNvSpPr/>
          <p:nvPr/>
        </p:nvSpPr>
        <p:spPr>
          <a:xfrm>
            <a:off x="2571736" y="2378441"/>
            <a:ext cx="428628" cy="500066"/>
          </a:xfrm>
          <a:prstGeom prst="mathPlus">
            <a:avLst/>
          </a:prstGeom>
          <a:solidFill>
            <a:srgbClr val="FFFFCC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Плюс 7"/>
          <p:cNvSpPr/>
          <p:nvPr/>
        </p:nvSpPr>
        <p:spPr>
          <a:xfrm>
            <a:off x="5715008" y="2357430"/>
            <a:ext cx="428628" cy="500066"/>
          </a:xfrm>
          <a:prstGeom prst="mathPlus">
            <a:avLst/>
          </a:prstGeom>
          <a:solidFill>
            <a:srgbClr val="FFFFCC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Овал 14"/>
          <p:cNvSpPr/>
          <p:nvPr/>
        </p:nvSpPr>
        <p:spPr>
          <a:xfrm>
            <a:off x="285720" y="4286256"/>
            <a:ext cx="2500330" cy="78581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Речі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857752" y="3286124"/>
            <a:ext cx="3929090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Рухомі і нерухомі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857752" y="3929066"/>
            <a:ext cx="3929090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Родові і придбані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857752" y="4643446"/>
            <a:ext cx="3929090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Подільні і неподільні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857752" y="5286388"/>
            <a:ext cx="3929090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Споживчі і неспоживчі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857752" y="6000768"/>
            <a:ext cx="3929090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Вилучені з обігу і не вилучені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2786050" y="3571876"/>
            <a:ext cx="1928826" cy="10001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2786050" y="4214818"/>
            <a:ext cx="2000264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5" idx="6"/>
            <a:endCxn id="18" idx="1"/>
          </p:cNvCxnSpPr>
          <p:nvPr/>
        </p:nvCxnSpPr>
        <p:spPr>
          <a:xfrm>
            <a:off x="2786050" y="4679165"/>
            <a:ext cx="2071702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19" idx="1"/>
          </p:cNvCxnSpPr>
          <p:nvPr/>
        </p:nvCxnSpPr>
        <p:spPr>
          <a:xfrm>
            <a:off x="2786050" y="4714884"/>
            <a:ext cx="2071702" cy="8215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20" idx="1"/>
          </p:cNvCxnSpPr>
          <p:nvPr/>
        </p:nvCxnSpPr>
        <p:spPr>
          <a:xfrm>
            <a:off x="2786050" y="4786322"/>
            <a:ext cx="2071702" cy="15001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3" idx="2"/>
          </p:cNvCxnSpPr>
          <p:nvPr/>
        </p:nvCxnSpPr>
        <p:spPr>
          <a:xfrm>
            <a:off x="4391980" y="1340768"/>
            <a:ext cx="0" cy="929077"/>
          </a:xfrm>
          <a:prstGeom prst="straightConnector1">
            <a:avLst/>
          </a:prstGeom>
          <a:ln w="254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1322327" y="1340768"/>
            <a:ext cx="3069653" cy="873786"/>
          </a:xfrm>
          <a:prstGeom prst="straightConnector1">
            <a:avLst/>
          </a:prstGeom>
          <a:ln w="254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3" idx="2"/>
            <a:endCxn id="6" idx="0"/>
          </p:cNvCxnSpPr>
          <p:nvPr/>
        </p:nvCxnSpPr>
        <p:spPr>
          <a:xfrm>
            <a:off x="4391980" y="1340768"/>
            <a:ext cx="3229815" cy="929077"/>
          </a:xfrm>
          <a:prstGeom prst="straightConnector1">
            <a:avLst/>
          </a:prstGeom>
          <a:ln w="254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005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256033" y="0"/>
            <a:ext cx="45719" cy="260648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2075" y="1857364"/>
            <a:ext cx="2643206" cy="43200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Взаємна згода сторін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2075" y="2484904"/>
            <a:ext cx="2643206" cy="71438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Шлюбний вік</a:t>
            </a:r>
          </a:p>
          <a:p>
            <a:pPr algn="ctr">
              <a:lnSpc>
                <a:spcPts val="1800"/>
              </a:lnSpc>
              <a:buFontTx/>
              <a:buChar char="-"/>
            </a:pPr>
            <a:r>
              <a:rPr lang="uk-UA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чоловіки 18-80 років</a:t>
            </a:r>
          </a:p>
          <a:p>
            <a:pPr algn="ctr">
              <a:lnSpc>
                <a:spcPts val="1800"/>
              </a:lnSpc>
              <a:buFontTx/>
              <a:buChar char="-"/>
            </a:pPr>
            <a:r>
              <a:rPr lang="uk-UA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 жінки 16-80 років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2075" y="3379460"/>
            <a:ext cx="2643206" cy="43200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Згода батьків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2075" y="4036223"/>
            <a:ext cx="2643206" cy="43200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Вінчання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986701" y="1912048"/>
            <a:ext cx="2643206" cy="43200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Перелюб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971710" y="2636912"/>
            <a:ext cx="2643206" cy="56237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Нездатність до шлюбного життя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984341" y="3377049"/>
            <a:ext cx="2643206" cy="43200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Покарання судом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34481" y="4023611"/>
            <a:ext cx="2643206" cy="43200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Тривала відсутність</a:t>
            </a:r>
          </a:p>
        </p:txBody>
      </p:sp>
      <p:sp>
        <p:nvSpPr>
          <p:cNvPr id="13" name="Овал 12"/>
          <p:cNvSpPr/>
          <p:nvPr/>
        </p:nvSpPr>
        <p:spPr>
          <a:xfrm>
            <a:off x="467543" y="4797152"/>
            <a:ext cx="8273787" cy="489236"/>
          </a:xfrm>
          <a:prstGeom prst="ellips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Опіка та піклування встановлювались над…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5720" y="5643578"/>
            <a:ext cx="2126040" cy="428628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Малолітніми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85720" y="6357958"/>
            <a:ext cx="2126040" cy="428628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Божевільними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491880" y="5643578"/>
            <a:ext cx="2151690" cy="428628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Слабоумними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44207" y="5658810"/>
            <a:ext cx="2297123" cy="428628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Марнотратами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491880" y="6363175"/>
            <a:ext cx="2151690" cy="428628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Глухонімим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444207" y="6277273"/>
            <a:ext cx="2297124" cy="547833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Майном безвісти відсутніх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763688" y="19472"/>
            <a:ext cx="5544616" cy="4572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Шлюбно-Сімейне право</a:t>
            </a:r>
            <a:endParaRPr lang="ru-RU" sz="2800" dirty="0">
              <a:solidFill>
                <a:srgbClr val="920000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1500" y="1124744"/>
            <a:ext cx="3204356" cy="43204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b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Умови дійсності шлюбу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148064" y="1137744"/>
            <a:ext cx="3783364" cy="43204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b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Причини розірвання шлюбу</a:t>
            </a:r>
          </a:p>
        </p:txBody>
      </p:sp>
    </p:spTree>
    <p:extLst>
      <p:ext uri="{BB962C8B-B14F-4D97-AF65-F5344CB8AC3E}">
        <p14:creationId xmlns:p14="http://schemas.microsoft.com/office/powerpoint/2010/main" val="922783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55406" cy="457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20" y="1500174"/>
            <a:ext cx="2571768" cy="1214446"/>
          </a:xfrm>
          <a:prstGeom prst="roundRect">
            <a:avLst/>
          </a:prstGeom>
          <a:solidFill>
            <a:srgbClr val="22684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400"/>
              </a:lnSpc>
            </a:pPr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І поділ Речі Посполитої (1772 р)</a:t>
            </a:r>
          </a:p>
          <a:p>
            <a:pPr>
              <a:lnSpc>
                <a:spcPts val="2400"/>
              </a:lnSpc>
            </a:pPr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ІІ поділ Речі Посполитої (1795  р.)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86116" y="1571612"/>
            <a:ext cx="2500330" cy="642942"/>
          </a:xfrm>
          <a:prstGeom prst="roundRect">
            <a:avLst/>
          </a:prstGeom>
          <a:solidFill>
            <a:srgbClr val="2268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Кінець </a:t>
            </a:r>
            <a:r>
              <a:rPr lang="en-US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XVIII</a:t>
            </a:r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ст. 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 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15074" y="1571612"/>
            <a:ext cx="2571768" cy="642942"/>
          </a:xfrm>
          <a:prstGeom prst="roundRect">
            <a:avLst/>
          </a:prstGeom>
          <a:solidFill>
            <a:srgbClr val="2268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1774 рік 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1285852" y="3036091"/>
            <a:ext cx="500066" cy="642942"/>
          </a:xfrm>
          <a:prstGeom prst="downArrow">
            <a:avLst/>
          </a:prstGeom>
          <a:solidFill>
            <a:srgbClr val="226845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358430" y="2893215"/>
            <a:ext cx="500066" cy="785818"/>
          </a:xfrm>
          <a:prstGeom prst="downArrow">
            <a:avLst/>
          </a:prstGeom>
          <a:solidFill>
            <a:srgbClr val="226845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низ 8"/>
          <p:cNvSpPr/>
          <p:nvPr/>
        </p:nvSpPr>
        <p:spPr>
          <a:xfrm>
            <a:off x="7500958" y="2285992"/>
            <a:ext cx="357190" cy="428628"/>
          </a:xfrm>
          <a:prstGeom prst="downArrow">
            <a:avLst/>
          </a:prstGeom>
          <a:solidFill>
            <a:srgbClr val="226845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86116" y="4214818"/>
            <a:ext cx="2500330" cy="1260000"/>
          </a:xfrm>
          <a:prstGeom prst="roundRect">
            <a:avLst/>
          </a:prstGeom>
          <a:solidFill>
            <a:srgbClr val="2268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Закарпаття у складі Угорщини (Трансільванії) приєднано до Австрії </a:t>
            </a:r>
          </a:p>
          <a:p>
            <a:pPr algn="ctr"/>
            <a:r>
              <a:rPr lang="en-US" dirty="0"/>
              <a:t> </a:t>
            </a:r>
            <a:endParaRPr lang="uk-UA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5720" y="3714752"/>
            <a:ext cx="2571768" cy="1143008"/>
          </a:xfrm>
          <a:prstGeom prst="roundRect">
            <a:avLst/>
          </a:prstGeom>
          <a:solidFill>
            <a:srgbClr val="2268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Східну Галичину і Західну Волинь приєднано до Австрійської монархії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7158" y="5715016"/>
            <a:ext cx="2500330" cy="928694"/>
          </a:xfrm>
          <a:prstGeom prst="roundRect">
            <a:avLst/>
          </a:prstGeom>
          <a:solidFill>
            <a:srgbClr val="2268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Утворено Королівство Галичини і Лодомерії</a:t>
            </a:r>
          </a:p>
        </p:txBody>
      </p:sp>
      <p:sp>
        <p:nvSpPr>
          <p:cNvPr id="14" name="Стрелка вниз 13"/>
          <p:cNvSpPr/>
          <p:nvPr/>
        </p:nvSpPr>
        <p:spPr>
          <a:xfrm>
            <a:off x="1357290" y="5000636"/>
            <a:ext cx="500066" cy="642942"/>
          </a:xfrm>
          <a:prstGeom prst="downArrow">
            <a:avLst/>
          </a:prstGeom>
          <a:solidFill>
            <a:srgbClr val="226845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286512" y="2786058"/>
            <a:ext cx="2571768" cy="785818"/>
          </a:xfrm>
          <a:prstGeom prst="roundRect">
            <a:avLst/>
          </a:prstGeom>
          <a:solidFill>
            <a:srgbClr val="2268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Австрійські війська окупували  Північну Буковину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072198" y="4286256"/>
            <a:ext cx="2786082" cy="857256"/>
          </a:xfrm>
          <a:prstGeom prst="roundRect">
            <a:avLst/>
          </a:prstGeom>
          <a:solidFill>
            <a:srgbClr val="2268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Константинопольська конвенція  між Австрією і Туреччиною 1775 р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143636" y="5786454"/>
            <a:ext cx="2714644" cy="857256"/>
          </a:xfrm>
          <a:prstGeom prst="roundRect">
            <a:avLst/>
          </a:prstGeom>
          <a:solidFill>
            <a:srgbClr val="2268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Північну Буковину визнано австрійською територією</a:t>
            </a: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7429520" y="3714752"/>
            <a:ext cx="357190" cy="428628"/>
          </a:xfrm>
          <a:prstGeom prst="downArrow">
            <a:avLst/>
          </a:prstGeom>
          <a:solidFill>
            <a:srgbClr val="226845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Стрелка вниз 18"/>
          <p:cNvSpPr/>
          <p:nvPr/>
        </p:nvSpPr>
        <p:spPr>
          <a:xfrm>
            <a:off x="7358082" y="5214950"/>
            <a:ext cx="357190" cy="428628"/>
          </a:xfrm>
          <a:prstGeom prst="downArrow">
            <a:avLst/>
          </a:prstGeom>
          <a:solidFill>
            <a:srgbClr val="226845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50245" y="-6123"/>
            <a:ext cx="5379275" cy="770827"/>
          </a:xfrm>
          <a:prstGeom prst="roundRect">
            <a:avLst/>
          </a:prstGeom>
          <a:solidFill>
            <a:srgbClr val="2268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Входження українських земель до складу Австрійської монархії</a:t>
            </a:r>
            <a:endParaRPr lang="ru-RU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85728"/>
            <a:ext cx="381816" cy="46928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98006" y="476672"/>
            <a:ext cx="6929486" cy="1285884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1867 році створено дуалістичну Австро-Угорську імперію</a:t>
            </a:r>
          </a:p>
        </p:txBody>
      </p:sp>
      <p:sp>
        <p:nvSpPr>
          <p:cNvPr id="6" name="Овал 5"/>
          <p:cNvSpPr/>
          <p:nvPr/>
        </p:nvSpPr>
        <p:spPr>
          <a:xfrm>
            <a:off x="357158" y="3071810"/>
            <a:ext cx="3714776" cy="1000132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3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3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Австрійська частина</a:t>
            </a:r>
          </a:p>
        </p:txBody>
      </p:sp>
      <p:sp>
        <p:nvSpPr>
          <p:cNvPr id="7" name="Овал 6"/>
          <p:cNvSpPr/>
          <p:nvPr/>
        </p:nvSpPr>
        <p:spPr>
          <a:xfrm>
            <a:off x="5000628" y="3143248"/>
            <a:ext cx="3714776" cy="1000132"/>
          </a:xfrm>
          <a:prstGeom prst="ellipse">
            <a:avLst/>
          </a:prstGeom>
          <a:gradFill flip="none" rotWithShape="1">
            <a:gsLst>
              <a:gs pos="0">
                <a:srgbClr val="E1FFE1">
                  <a:shade val="30000"/>
                  <a:satMod val="115000"/>
                </a:srgbClr>
              </a:gs>
              <a:gs pos="50000">
                <a:srgbClr val="E1FFE1">
                  <a:shade val="67500"/>
                  <a:satMod val="115000"/>
                </a:srgbClr>
              </a:gs>
              <a:gs pos="100000">
                <a:srgbClr val="E1FFE1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Угорська частина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1857356" y="4214818"/>
            <a:ext cx="571504" cy="71438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низ 8"/>
          <p:cNvSpPr/>
          <p:nvPr/>
        </p:nvSpPr>
        <p:spPr>
          <a:xfrm>
            <a:off x="6715140" y="4286256"/>
            <a:ext cx="571504" cy="71438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57224" y="5072074"/>
            <a:ext cx="2571768" cy="1357322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3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3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Галичина</a:t>
            </a:r>
          </a:p>
          <a:p>
            <a:pPr algn="ctr"/>
            <a:r>
              <a:rPr lang="uk-U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Буковина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715008" y="5143512"/>
            <a:ext cx="2571768" cy="1357322"/>
          </a:xfrm>
          <a:prstGeom prst="roundRect">
            <a:avLst/>
          </a:prstGeom>
          <a:gradFill flip="none" rotWithShape="1">
            <a:gsLst>
              <a:gs pos="0">
                <a:srgbClr val="E1FFE1">
                  <a:shade val="30000"/>
                  <a:satMod val="115000"/>
                </a:srgbClr>
              </a:gs>
              <a:gs pos="50000">
                <a:srgbClr val="E1FFE1">
                  <a:shade val="67500"/>
                  <a:satMod val="115000"/>
                </a:srgbClr>
              </a:gs>
              <a:gs pos="100000">
                <a:srgbClr val="E1FFE1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Закарпаття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1142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600" b="1" dirty="0">
                <a:solidFill>
                  <a:srgbClr val="920000"/>
                </a:solidFill>
                <a:latin typeface="Times New Roman" pitchFamily="18" charset="0"/>
                <a:ea typeface="Microsoft Himalaya" pitchFamily="2" charset="0"/>
                <a:cs typeface="Times New Roman" pitchFamily="18" charset="0"/>
              </a:rPr>
              <a:t>Суспільний лад на українських землях </a:t>
            </a:r>
            <a:br>
              <a:rPr lang="uk-UA" sz="2600" b="1" dirty="0">
                <a:solidFill>
                  <a:srgbClr val="920000"/>
                </a:solidFill>
                <a:latin typeface="Times New Roman" pitchFamily="18" charset="0"/>
                <a:ea typeface="Microsoft Himalaya" pitchFamily="2" charset="0"/>
                <a:cs typeface="Times New Roman" pitchFamily="18" charset="0"/>
              </a:rPr>
            </a:br>
            <a:r>
              <a:rPr lang="uk-UA" sz="2600" b="1" dirty="0">
                <a:solidFill>
                  <a:srgbClr val="920000"/>
                </a:solidFill>
                <a:latin typeface="Times New Roman" pitchFamily="18" charset="0"/>
                <a:ea typeface="Microsoft Himalaya" pitchFamily="2" charset="0"/>
                <a:cs typeface="Times New Roman" pitchFamily="18" charset="0"/>
              </a:rPr>
              <a:t>у складі Австро-Угорської імперії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14612" y="1142984"/>
            <a:ext cx="357190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І. ЗЕМЛЕВЛАСНИКИ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 flipV="1">
            <a:off x="1357290" y="1571612"/>
            <a:ext cx="192882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786446" y="1571612"/>
            <a:ext cx="192882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57158" y="1643050"/>
            <a:ext cx="1552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Поміщики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86578" y="1643050"/>
            <a:ext cx="1858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Духовенство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786050" y="3143248"/>
            <a:ext cx="357190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ІІ. МІЩАНИ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786050" y="5214950"/>
            <a:ext cx="357190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ІІІ. СЕЛЯНИ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 rot="10800000" flipV="1">
            <a:off x="1500166" y="5643578"/>
            <a:ext cx="192882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715008" y="5643578"/>
            <a:ext cx="192882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14282" y="5715016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Поміщицькі (70%)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29356" y="5715016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Державні (30%)</a:t>
            </a:r>
          </a:p>
        </p:txBody>
      </p:sp>
      <p:cxnSp>
        <p:nvCxnSpPr>
          <p:cNvPr id="26" name="Прямая со стрелкой 25"/>
          <p:cNvCxnSpPr/>
          <p:nvPr/>
        </p:nvCxnSpPr>
        <p:spPr>
          <a:xfrm rot="10800000" flipV="1">
            <a:off x="1214414" y="3571876"/>
            <a:ext cx="192882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6286512" y="3571876"/>
            <a:ext cx="192882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>
            <a:off x="4429918" y="3713958"/>
            <a:ext cx="284958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57158" y="3643314"/>
            <a:ext cx="1622367" cy="14875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Обивателі</a:t>
            </a:r>
          </a:p>
          <a:p>
            <a:pPr>
              <a:lnSpc>
                <a:spcPts val="2000"/>
              </a:lnSpc>
            </a:pPr>
            <a:r>
              <a:rPr lang="uk-UA" sz="2000" spc="-5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інтелігенція;</a:t>
            </a:r>
          </a:p>
          <a:p>
            <a:pPr>
              <a:lnSpc>
                <a:spcPts val="2000"/>
              </a:lnSpc>
              <a:buFontTx/>
              <a:buChar char="-"/>
            </a:pPr>
            <a:r>
              <a:rPr lang="uk-UA" sz="2000" spc="-5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ремісники;</a:t>
            </a:r>
          </a:p>
          <a:p>
            <a:pPr>
              <a:lnSpc>
                <a:spcPts val="2000"/>
              </a:lnSpc>
              <a:buFontTx/>
              <a:buChar char="-"/>
            </a:pPr>
            <a:r>
              <a:rPr lang="uk-UA" sz="2000" spc="-5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поміщики;</a:t>
            </a:r>
          </a:p>
          <a:p>
            <a:pPr>
              <a:lnSpc>
                <a:spcPts val="2000"/>
              </a:lnSpc>
              <a:buFontTx/>
              <a:buChar char="-"/>
            </a:pPr>
            <a:r>
              <a:rPr lang="uk-UA" sz="2000" spc="-5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духовенство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14744" y="3643314"/>
            <a:ext cx="1785949" cy="1487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Буржуазія</a:t>
            </a:r>
          </a:p>
          <a:p>
            <a:pPr>
              <a:lnSpc>
                <a:spcPts val="2000"/>
              </a:lnSpc>
            </a:pP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купецтво;</a:t>
            </a:r>
          </a:p>
          <a:p>
            <a:pPr>
              <a:lnSpc>
                <a:spcPts val="2000"/>
              </a:lnSpc>
            </a:pP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банкіри;</a:t>
            </a:r>
          </a:p>
          <a:p>
            <a:pPr>
              <a:lnSpc>
                <a:spcPts val="2000"/>
              </a:lnSpc>
              <a:buFontTx/>
              <a:buChar char="-"/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майстри;</a:t>
            </a:r>
          </a:p>
          <a:p>
            <a:pPr>
              <a:lnSpc>
                <a:spcPts val="2000"/>
              </a:lnSpc>
              <a:buFontTx/>
              <a:buChar char="-"/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цехмістри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00892" y="3857628"/>
            <a:ext cx="21431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uk-UA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Робітники</a:t>
            </a:r>
          </a:p>
          <a:p>
            <a:pPr>
              <a:lnSpc>
                <a:spcPts val="2000"/>
              </a:lnSpc>
            </a:pP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наймити-селяни;</a:t>
            </a:r>
          </a:p>
          <a:p>
            <a:pPr>
              <a:lnSpc>
                <a:spcPts val="2000"/>
              </a:lnSpc>
            </a:pP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чорноробочі;</a:t>
            </a:r>
          </a:p>
          <a:p>
            <a:pPr>
              <a:lnSpc>
                <a:spcPts val="2000"/>
              </a:lnSpc>
            </a:pP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підмайстри ремісників</a:t>
            </a:r>
            <a:endParaRPr lang="uk-UA" sz="2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1357290" y="2143116"/>
            <a:ext cx="1357322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10800000" flipV="1">
            <a:off x="6215074" y="2143116"/>
            <a:ext cx="1428760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57488" y="2000240"/>
            <a:ext cx="359861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ts val="1200"/>
              </a:lnSpc>
              <a:buAutoNum type="arabicPeriod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Австрійські аристократи, </a:t>
            </a:r>
          </a:p>
          <a:p>
            <a:pPr marL="342900" indent="-342900">
              <a:lnSpc>
                <a:spcPts val="12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угорські та польські магнати,</a:t>
            </a:r>
          </a:p>
          <a:p>
            <a:pPr marL="342900" indent="-342900">
              <a:lnSpc>
                <a:spcPts val="12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католицькі єпископи</a:t>
            </a:r>
          </a:p>
          <a:p>
            <a:pPr marL="342900" indent="-342900">
              <a:lnSpc>
                <a:spcPts val="1200"/>
              </a:lnSpc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ts val="12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2. Польська та українська шляхта, </a:t>
            </a:r>
          </a:p>
          <a:p>
            <a:pPr marL="342900" indent="-342900">
              <a:lnSpc>
                <a:spcPts val="12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уніатське та православне </a:t>
            </a:r>
          </a:p>
          <a:p>
            <a:pPr marL="342900" indent="-342900">
              <a:lnSpc>
                <a:spcPts val="12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духовенство</a:t>
            </a:r>
          </a:p>
        </p:txBody>
      </p:sp>
      <p:sp>
        <p:nvSpPr>
          <p:cNvPr id="44" name="Блок-схема: альтернативный процесс 43"/>
          <p:cNvSpPr/>
          <p:nvPr/>
        </p:nvSpPr>
        <p:spPr>
          <a:xfrm>
            <a:off x="285720" y="6309320"/>
            <a:ext cx="8501122" cy="428628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i="1" dirty="0">
                <a:solidFill>
                  <a:srgbClr val="58267E"/>
                </a:solidFill>
                <a:latin typeface="Times New Roman" pitchFamily="18" charset="0"/>
                <a:cs typeface="Times New Roman" pitchFamily="18" charset="0"/>
              </a:rPr>
              <a:t>1848 рік – панщину, як форму кріпосної залежності, скасовано за викуп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09" y="2284626"/>
            <a:ext cx="1922671" cy="13586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678" y="2104715"/>
            <a:ext cx="1228416" cy="153552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43" y="112053"/>
            <a:ext cx="1273439" cy="156671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41" t="3846" r="11783" b="38431"/>
          <a:stretch/>
        </p:blipFill>
        <p:spPr>
          <a:xfrm>
            <a:off x="7903518" y="207291"/>
            <a:ext cx="994736" cy="134352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1" y="457200"/>
            <a:ext cx="1182833" cy="595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57158" y="1214422"/>
            <a:ext cx="3429024" cy="7858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циркулів (округів) 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 59 дистриктів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2357430"/>
            <a:ext cx="3429024" cy="7858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1777 р. – 18 округів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3571876"/>
            <a:ext cx="3429024" cy="7858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1786 р. – Буковина стає 19-м округом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4786322"/>
            <a:ext cx="3357586" cy="7858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1846 р. – 74 повіти </a:t>
            </a: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3907796" y="1833896"/>
            <a:ext cx="642942" cy="314327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72066" y="3000372"/>
            <a:ext cx="1928826" cy="9644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Очолювали старости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8596" y="5965049"/>
            <a:ext cx="3357586" cy="7858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Крайові міста: </a:t>
            </a:r>
          </a:p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Львів і Чернівці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607851" y="5965049"/>
            <a:ext cx="2786082" cy="7858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Керувалися власними статутами</a:t>
            </a:r>
          </a:p>
        </p:txBody>
      </p:sp>
      <p:sp>
        <p:nvSpPr>
          <p:cNvPr id="11" name="Нашивка 10"/>
          <p:cNvSpPr/>
          <p:nvPr/>
        </p:nvSpPr>
        <p:spPr>
          <a:xfrm>
            <a:off x="4117722" y="6179363"/>
            <a:ext cx="1214446" cy="357190"/>
          </a:xfrm>
          <a:prstGeom prst="chevro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84585" y="0"/>
            <a:ext cx="6480720" cy="63291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Територіальний поділ Галичини</a:t>
            </a:r>
            <a:endParaRPr lang="ru-RU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7890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898" y="0"/>
            <a:ext cx="8862597" cy="10470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200" b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Органи влади Галичини </a:t>
            </a:r>
            <a:br>
              <a:rPr lang="uk-UA" sz="3200" b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i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(станом на 1775 р.)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4282" y="1428736"/>
            <a:ext cx="2571768" cy="1428760"/>
          </a:xfrm>
          <a:prstGeom prst="roundRect">
            <a:avLst/>
          </a:prstGeom>
          <a:solidFill>
            <a:srgbClr val="7739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Галицька надвірна канцелярія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86116" y="1428736"/>
            <a:ext cx="2571768" cy="1428760"/>
          </a:xfrm>
          <a:prstGeom prst="roundRect">
            <a:avLst/>
          </a:prstGeom>
          <a:solidFill>
            <a:srgbClr val="7739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Адміністрація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86512" y="1428736"/>
            <a:ext cx="2571768" cy="1428760"/>
          </a:xfrm>
          <a:prstGeom prst="roundRect">
            <a:avLst/>
          </a:prstGeom>
          <a:solidFill>
            <a:srgbClr val="7739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Крайовий становий сейм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20" y="3571876"/>
            <a:ext cx="1428760" cy="714380"/>
          </a:xfrm>
          <a:prstGeom prst="roundRect">
            <a:avLst/>
          </a:prstGeom>
          <a:solidFill>
            <a:srgbClr val="7739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На чолі – </a:t>
            </a:r>
          </a:p>
          <a:p>
            <a:pPr algn="ctr"/>
            <a:r>
              <a:rPr lang="uk-UA" sz="20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канцлер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43240" y="3571876"/>
            <a:ext cx="1571636" cy="714380"/>
          </a:xfrm>
          <a:prstGeom prst="roundRect">
            <a:avLst/>
          </a:prstGeom>
          <a:solidFill>
            <a:srgbClr val="7739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На чолі – </a:t>
            </a:r>
          </a:p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губернатор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2000" y="4643446"/>
            <a:ext cx="1857388" cy="1857388"/>
          </a:xfrm>
          <a:prstGeom prst="roundRect">
            <a:avLst/>
          </a:prstGeom>
          <a:solidFill>
            <a:srgbClr val="7739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1. магнати;</a:t>
            </a:r>
          </a:p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2.духовенство;</a:t>
            </a:r>
          </a:p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3. населення королівських міст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4357670"/>
            <a:ext cx="1571636" cy="2214602"/>
          </a:xfrm>
          <a:prstGeom prst="roundRect">
            <a:avLst/>
          </a:prstGeom>
          <a:solidFill>
            <a:srgbClr val="7739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7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Виконавчий комітет</a:t>
            </a:r>
          </a:p>
          <a:p>
            <a:pPr algn="ctr">
              <a:buFontTx/>
              <a:buChar char="-"/>
            </a:pPr>
            <a:r>
              <a:rPr lang="uk-UA" sz="16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7 осіб;</a:t>
            </a:r>
          </a:p>
          <a:p>
            <a:pPr algn="ctr">
              <a:buFontTx/>
              <a:buChar char="-"/>
            </a:pPr>
            <a:r>
              <a:rPr lang="uk-UA" sz="16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обиралися сеймом на 6р;</a:t>
            </a:r>
          </a:p>
          <a:p>
            <a:pPr algn="ctr">
              <a:buFontTx/>
              <a:buChar char="-"/>
            </a:pPr>
            <a:r>
              <a:rPr lang="uk-UA" sz="16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кандидатури затверджував імператор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642910" y="3000372"/>
            <a:ext cx="357190" cy="500066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трелка вниз 11"/>
          <p:cNvSpPr/>
          <p:nvPr/>
        </p:nvSpPr>
        <p:spPr>
          <a:xfrm>
            <a:off x="3571868" y="3000372"/>
            <a:ext cx="357190" cy="500066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елка вниз 12"/>
          <p:cNvSpPr/>
          <p:nvPr/>
        </p:nvSpPr>
        <p:spPr>
          <a:xfrm>
            <a:off x="7215206" y="2928934"/>
            <a:ext cx="357190" cy="571504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>
            <a:off x="7893867" y="3607595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Скругленный прямоугольник 20"/>
          <p:cNvSpPr/>
          <p:nvPr/>
        </p:nvSpPr>
        <p:spPr>
          <a:xfrm>
            <a:off x="6215074" y="3571876"/>
            <a:ext cx="1571636" cy="714380"/>
          </a:xfrm>
          <a:prstGeom prst="roundRect">
            <a:avLst/>
          </a:prstGeom>
          <a:solidFill>
            <a:srgbClr val="7739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Головував</a:t>
            </a:r>
          </a:p>
          <a:p>
            <a:pPr algn="ctr"/>
            <a:r>
              <a:rPr lang="uk-UA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губернатор</a:t>
            </a:r>
          </a:p>
        </p:txBody>
      </p:sp>
      <p:cxnSp>
        <p:nvCxnSpPr>
          <p:cNvPr id="23" name="Соединительная линия уступом 22"/>
          <p:cNvCxnSpPr/>
          <p:nvPr/>
        </p:nvCxnSpPr>
        <p:spPr>
          <a:xfrm rot="5400000">
            <a:off x="5143504" y="3214686"/>
            <a:ext cx="1643074" cy="1071570"/>
          </a:xfrm>
          <a:prstGeom prst="bentConnector3">
            <a:avLst>
              <a:gd name="adj1" fmla="val 31449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1312" y="0"/>
            <a:ext cx="9144000" cy="908720"/>
          </a:xfrm>
          <a:solidFill>
            <a:schemeClr val="accent6">
              <a:lumMod val="20000"/>
              <a:lumOff val="80000"/>
              <a:alpha val="70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9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Центральні органи влади Російської імперії (кінець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ІІІ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ХІХ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т.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3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584523" y="1052736"/>
            <a:ext cx="5760640" cy="642942"/>
          </a:xfrm>
          <a:prstGeom prst="ellipse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Імператор</a:t>
            </a:r>
          </a:p>
        </p:txBody>
      </p:sp>
      <p:sp>
        <p:nvSpPr>
          <p:cNvPr id="4" name="Загнутый угол 3"/>
          <p:cNvSpPr/>
          <p:nvPr/>
        </p:nvSpPr>
        <p:spPr>
          <a:xfrm>
            <a:off x="2795907" y="3073520"/>
            <a:ext cx="3370696" cy="1363592"/>
          </a:xfrm>
          <a:prstGeom prst="foldedCorner">
            <a:avLst>
              <a:gd name="adj" fmla="val 24380"/>
            </a:avLst>
          </a:prstGeom>
          <a:solidFill>
            <a:schemeClr val="accent2">
              <a:lumMod val="50000"/>
              <a:alpha val="7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ts val="1800"/>
              </a:lnSpc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800"/>
              </a:lnSpc>
              <a:buFontTx/>
              <a:buChar char="-"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800"/>
              </a:lnSpc>
              <a:buFontTx/>
              <a:buChar char="-"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800"/>
              </a:lnSpc>
              <a:buFontTx/>
              <a:buChar char="-"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</a:pPr>
            <a:endParaRPr lang="uk-UA" sz="2400" dirty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 мав   абсолютну,  необмежену   владу;</a:t>
            </a:r>
          </a:p>
          <a:p>
            <a:pPr>
              <a:buFontTx/>
              <a:buChar char="-"/>
            </a:pPr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влада  передавалась  у спадок</a:t>
            </a:r>
          </a:p>
          <a:p>
            <a:pPr algn="just">
              <a:lnSpc>
                <a:spcPts val="1800"/>
              </a:lnSpc>
              <a:buFontTx/>
              <a:buChar char="-"/>
            </a:pPr>
            <a:endParaRPr lang="uk-UA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endParaRPr lang="uk-UA" dirty="0"/>
          </a:p>
          <a:p>
            <a:pPr algn="ctr">
              <a:buFontTx/>
              <a:buChar char="-"/>
            </a:pPr>
            <a:endParaRPr lang="uk-UA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179091" y="1964521"/>
            <a:ext cx="571504" cy="500066"/>
          </a:xfrm>
          <a:prstGeom prst="downArrow">
            <a:avLst/>
          </a:prstGeom>
          <a:solidFill>
            <a:schemeClr val="accent2">
              <a:lumMod val="50000"/>
              <a:alpha val="7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503" y="1829488"/>
            <a:ext cx="2088233" cy="1815535"/>
          </a:xfrm>
          <a:prstGeom prst="round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Рада Міністрів</a:t>
            </a:r>
          </a:p>
          <a:p>
            <a:pPr algn="ctr">
              <a:lnSpc>
                <a:spcPts val="2000"/>
              </a:lnSpc>
            </a:pPr>
            <a:r>
              <a:rPr lang="uk-UA" sz="22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(1861-1917)</a:t>
            </a:r>
          </a:p>
          <a:p>
            <a:pPr algn="ctr">
              <a:lnSpc>
                <a:spcPts val="2000"/>
              </a:lnSpc>
            </a:pPr>
            <a:r>
              <a:rPr lang="uk-UA" sz="22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вищий орган виконавчої влади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48264" y="1841551"/>
            <a:ext cx="2016224" cy="1803473"/>
          </a:xfrm>
          <a:prstGeom prst="round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Державна рада</a:t>
            </a:r>
          </a:p>
          <a:p>
            <a:pPr algn="ctr">
              <a:lnSpc>
                <a:spcPts val="2000"/>
              </a:lnSpc>
            </a:pPr>
            <a:r>
              <a:rPr lang="uk-UA" sz="22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(1810-1917)</a:t>
            </a:r>
          </a:p>
          <a:p>
            <a:pPr algn="ctr">
              <a:lnSpc>
                <a:spcPts val="2000"/>
              </a:lnSpc>
            </a:pPr>
            <a:r>
              <a:rPr lang="uk-UA" sz="22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дорадчий і законодавчий орган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87824" y="4808079"/>
            <a:ext cx="3349400" cy="1919136"/>
          </a:xfrm>
          <a:prstGeom prst="roundRect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Власна його імператорської величності канцелярія</a:t>
            </a:r>
          </a:p>
          <a:p>
            <a:pPr algn="ctr">
              <a:lnSpc>
                <a:spcPts val="2000"/>
              </a:lnSpc>
            </a:pPr>
            <a:r>
              <a:rPr lang="uk-UA" sz="22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(1812-1917)</a:t>
            </a:r>
          </a:p>
          <a:p>
            <a:pPr algn="ctr">
              <a:lnSpc>
                <a:spcPts val="2000"/>
              </a:lnSpc>
            </a:pPr>
            <a:r>
              <a:rPr lang="uk-UA" sz="22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зв'язувала імператора з усіма державними установами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58536" y="5074257"/>
            <a:ext cx="2309642" cy="1652958"/>
          </a:xfrm>
          <a:prstGeom prst="round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Сенат</a:t>
            </a:r>
          </a:p>
          <a:p>
            <a:pPr algn="ctr">
              <a:lnSpc>
                <a:spcPts val="1800"/>
              </a:lnSpc>
            </a:pPr>
            <a:r>
              <a:rPr lang="uk-UA" sz="22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(1711-1917)</a:t>
            </a:r>
          </a:p>
          <a:p>
            <a:pPr algn="ctr">
              <a:lnSpc>
                <a:spcPts val="1800"/>
              </a:lnSpc>
            </a:pPr>
            <a:r>
              <a:rPr lang="uk-UA" sz="22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з середини ХІХ ст. вища судова та наглядова інстанція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1012" y="5074257"/>
            <a:ext cx="2507634" cy="1652958"/>
          </a:xfrm>
          <a:prstGeom prst="round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endParaRPr lang="uk-UA" sz="2200" b="1" dirty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000"/>
              </a:lnSpc>
            </a:pPr>
            <a:r>
              <a:rPr lang="uk-UA" sz="2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Комітет міністрів</a:t>
            </a:r>
          </a:p>
          <a:p>
            <a:pPr algn="ctr">
              <a:lnSpc>
                <a:spcPts val="2000"/>
              </a:lnSpc>
            </a:pPr>
            <a:r>
              <a:rPr lang="uk-UA" sz="22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(1802-1906)</a:t>
            </a:r>
          </a:p>
          <a:p>
            <a:pPr algn="ctr">
              <a:lnSpc>
                <a:spcPts val="2000"/>
              </a:lnSpc>
            </a:pPr>
            <a:r>
              <a:rPr lang="uk-UA" sz="22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нарада міністрів при особі імператора</a:t>
            </a:r>
          </a:p>
          <a:p>
            <a:pPr algn="ctr">
              <a:lnSpc>
                <a:spcPts val="2000"/>
              </a:lnSpc>
            </a:pPr>
            <a:endParaRPr lang="uk-UA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0347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10715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000" b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Зміни в системі державного управління Галичини </a:t>
            </a:r>
            <a:r>
              <a:rPr lang="uk-UA" sz="2400" i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(після 1848-1849 рр.)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00034" y="1124744"/>
            <a:ext cx="2571768" cy="428628"/>
          </a:xfrm>
          <a:prstGeom prst="roundRect">
            <a:avLst/>
          </a:prstGeom>
          <a:solidFill>
            <a:srgbClr val="99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Галичина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43636" y="1124744"/>
            <a:ext cx="2511298" cy="428628"/>
          </a:xfrm>
          <a:prstGeom prst="roundRect">
            <a:avLst/>
          </a:prstGeom>
          <a:solidFill>
            <a:srgbClr val="99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Буковина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3067" y="1803919"/>
            <a:ext cx="2643206" cy="661891"/>
          </a:xfrm>
          <a:prstGeom prst="roundRect">
            <a:avLst/>
          </a:prstGeom>
          <a:solidFill>
            <a:srgbClr val="99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Правління намісника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43635" y="1818174"/>
            <a:ext cx="2643207" cy="627380"/>
          </a:xfrm>
          <a:prstGeom prst="roundRect">
            <a:avLst/>
          </a:prstGeom>
          <a:solidFill>
            <a:srgbClr val="99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президентське правління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1607323" y="1601297"/>
            <a:ext cx="408678" cy="178595"/>
          </a:xfrm>
          <a:prstGeom prst="downArrow">
            <a:avLst/>
          </a:prstGeom>
          <a:solidFill>
            <a:srgbClr val="9999FF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елка вниз 7"/>
          <p:cNvSpPr/>
          <p:nvPr/>
        </p:nvSpPr>
        <p:spPr>
          <a:xfrm>
            <a:off x="7195774" y="1617747"/>
            <a:ext cx="407021" cy="178595"/>
          </a:xfrm>
          <a:prstGeom prst="downArrow">
            <a:avLst/>
          </a:prstGeom>
          <a:solidFill>
            <a:srgbClr val="9999FF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3714020" y="1750052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uk-UA" sz="2400" b="1" i="1" dirty="0">
                <a:solidFill>
                  <a:srgbClr val="5400A8"/>
                </a:solidFill>
                <a:latin typeface="Times New Roman" pitchFamily="18" charset="0"/>
                <a:cs typeface="Times New Roman" pitchFamily="18" charset="0"/>
              </a:rPr>
              <a:t>Одноосібні </a:t>
            </a:r>
          </a:p>
          <a:p>
            <a:pPr algn="ctr">
              <a:lnSpc>
                <a:spcPts val="1600"/>
              </a:lnSpc>
            </a:pPr>
            <a:r>
              <a:rPr lang="uk-UA" sz="2400" b="1" i="1" dirty="0">
                <a:solidFill>
                  <a:srgbClr val="5400A8"/>
                </a:solidFill>
                <a:latin typeface="Times New Roman" pitchFamily="18" charset="0"/>
                <a:cs typeface="Times New Roman" pitchFamily="18" charset="0"/>
              </a:rPr>
              <a:t>очільники краю</a:t>
            </a:r>
          </a:p>
        </p:txBody>
      </p:sp>
      <p:cxnSp>
        <p:nvCxnSpPr>
          <p:cNvPr id="11" name="Прямая со стрелкой 10"/>
          <p:cNvCxnSpPr>
            <a:stCxn id="5" idx="3"/>
            <a:endCxn id="9" idx="1"/>
          </p:cNvCxnSpPr>
          <p:nvPr/>
        </p:nvCxnSpPr>
        <p:spPr>
          <a:xfrm flipV="1">
            <a:off x="3166273" y="2103995"/>
            <a:ext cx="547747" cy="308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" idx="1"/>
            <a:endCxn id="9" idx="3"/>
          </p:cNvCxnSpPr>
          <p:nvPr/>
        </p:nvCxnSpPr>
        <p:spPr>
          <a:xfrm flipH="1" flipV="1">
            <a:off x="5571408" y="2103995"/>
            <a:ext cx="572227" cy="278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3863890" y="2786058"/>
            <a:ext cx="1500198" cy="428628"/>
          </a:xfrm>
          <a:prstGeom prst="ellipse">
            <a:avLst/>
          </a:prstGeom>
          <a:solidFill>
            <a:srgbClr val="67C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1861р.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5720" y="3214686"/>
            <a:ext cx="2643206" cy="642942"/>
          </a:xfrm>
          <a:prstGeom prst="roundRect">
            <a:avLst/>
          </a:prstGeom>
          <a:solidFill>
            <a:srgbClr val="67C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900"/>
              </a:lnSpc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Галицький крайовий сейм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143636" y="3286124"/>
            <a:ext cx="2643206" cy="642942"/>
          </a:xfrm>
          <a:prstGeom prst="roundRect">
            <a:avLst/>
          </a:prstGeom>
          <a:solidFill>
            <a:srgbClr val="67C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Буковинський крайовий сейм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571868" y="4000504"/>
            <a:ext cx="2214578" cy="1357322"/>
          </a:xfrm>
          <a:prstGeom prst="roundRect">
            <a:avLst/>
          </a:prstGeom>
          <a:solidFill>
            <a:srgbClr val="67C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500"/>
              </a:lnSpc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Представники панівних класів:</a:t>
            </a:r>
          </a:p>
          <a:p>
            <a:pPr algn="just">
              <a:lnSpc>
                <a:spcPts val="1500"/>
              </a:lnSpc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магнати;</a:t>
            </a:r>
          </a:p>
          <a:p>
            <a:pPr algn="just">
              <a:lnSpc>
                <a:spcPts val="1500"/>
              </a:lnSpc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єпископи;</a:t>
            </a:r>
          </a:p>
          <a:p>
            <a:pPr>
              <a:lnSpc>
                <a:spcPts val="1500"/>
              </a:lnSpc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ректори університетів</a:t>
            </a:r>
          </a:p>
        </p:txBody>
      </p:sp>
      <p:sp>
        <p:nvSpPr>
          <p:cNvPr id="18" name="Овал 17"/>
          <p:cNvSpPr/>
          <p:nvPr/>
        </p:nvSpPr>
        <p:spPr>
          <a:xfrm>
            <a:off x="321439" y="4274947"/>
            <a:ext cx="2500330" cy="571504"/>
          </a:xfrm>
          <a:prstGeom prst="ellipse">
            <a:avLst/>
          </a:prstGeom>
          <a:solidFill>
            <a:srgbClr val="67C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900"/>
              </a:lnSpc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Крайовий комітет</a:t>
            </a:r>
          </a:p>
        </p:txBody>
      </p:sp>
      <p:sp>
        <p:nvSpPr>
          <p:cNvPr id="19" name="Овал 18"/>
          <p:cNvSpPr/>
          <p:nvPr/>
        </p:nvSpPr>
        <p:spPr>
          <a:xfrm>
            <a:off x="6286512" y="4286256"/>
            <a:ext cx="2500330" cy="571504"/>
          </a:xfrm>
          <a:prstGeom prst="ellipse">
            <a:avLst/>
          </a:prstGeom>
          <a:solidFill>
            <a:srgbClr val="67C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900"/>
              </a:lnSpc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Крайовий комітет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57224" y="5072868"/>
            <a:ext cx="2000264" cy="571504"/>
          </a:xfrm>
          <a:prstGeom prst="roundRect">
            <a:avLst/>
          </a:prstGeom>
          <a:solidFill>
            <a:srgbClr val="67C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маршал;</a:t>
            </a:r>
          </a:p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-6 членів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286512" y="5155767"/>
            <a:ext cx="2000264" cy="571504"/>
          </a:xfrm>
          <a:prstGeom prst="roundRect">
            <a:avLst/>
          </a:prstGeom>
          <a:solidFill>
            <a:srgbClr val="67C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маршал;</a:t>
            </a:r>
          </a:p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-6 членів</a:t>
            </a:r>
          </a:p>
        </p:txBody>
      </p:sp>
      <p:sp>
        <p:nvSpPr>
          <p:cNvPr id="23" name="Блок-схема: альтернативный процесс 22"/>
          <p:cNvSpPr/>
          <p:nvPr/>
        </p:nvSpPr>
        <p:spPr>
          <a:xfrm>
            <a:off x="285720" y="6000768"/>
            <a:ext cx="8501122" cy="642942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Рішення затверджував імператор, він же мав право скликати або закривати засідання сеймів, розпускати їх </a:t>
            </a:r>
          </a:p>
        </p:txBody>
      </p:sp>
      <p:cxnSp>
        <p:nvCxnSpPr>
          <p:cNvPr id="25" name="Прямая со стрелкой 24"/>
          <p:cNvCxnSpPr>
            <a:stCxn id="15" idx="4"/>
            <a:endCxn id="16" idx="1"/>
          </p:cNvCxnSpPr>
          <p:nvPr/>
        </p:nvCxnSpPr>
        <p:spPr>
          <a:xfrm>
            <a:off x="4613989" y="3214686"/>
            <a:ext cx="1529647" cy="39290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5" idx="4"/>
            <a:endCxn id="14" idx="3"/>
          </p:cNvCxnSpPr>
          <p:nvPr/>
        </p:nvCxnSpPr>
        <p:spPr>
          <a:xfrm flipH="1">
            <a:off x="2928926" y="3214686"/>
            <a:ext cx="1685063" cy="3214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000364" y="3857628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5857884" y="3929066"/>
            <a:ext cx="285752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Стрелка вниз 31"/>
          <p:cNvSpPr/>
          <p:nvPr/>
        </p:nvSpPr>
        <p:spPr>
          <a:xfrm>
            <a:off x="1428728" y="3857628"/>
            <a:ext cx="285752" cy="35719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3" name="Стрелка вниз 32"/>
          <p:cNvSpPr/>
          <p:nvPr/>
        </p:nvSpPr>
        <p:spPr>
          <a:xfrm>
            <a:off x="7358082" y="3929066"/>
            <a:ext cx="285752" cy="35719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5" name="Прямая со стрелкой 34"/>
          <p:cNvCxnSpPr/>
          <p:nvPr/>
        </p:nvCxnSpPr>
        <p:spPr>
          <a:xfrm rot="5400000">
            <a:off x="937021" y="4928801"/>
            <a:ext cx="357983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8037357" y="4857760"/>
            <a:ext cx="0" cy="300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2" name="Выгнутая влево стрелка 41"/>
          <p:cNvSpPr/>
          <p:nvPr/>
        </p:nvSpPr>
        <p:spPr>
          <a:xfrm>
            <a:off x="142844" y="3857628"/>
            <a:ext cx="612732" cy="2235668"/>
          </a:xfrm>
          <a:prstGeom prst="curv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43" name="Выгнутая влево стрелка 42"/>
          <p:cNvSpPr/>
          <p:nvPr/>
        </p:nvSpPr>
        <p:spPr>
          <a:xfrm flipH="1">
            <a:off x="8388424" y="3929066"/>
            <a:ext cx="612732" cy="2164230"/>
          </a:xfrm>
          <a:prstGeom prst="curv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5770446" cy="107154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400" b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Місцеве самоврядування </a:t>
            </a:r>
            <a:br>
              <a:rPr lang="uk-UA" sz="3400" b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4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(ІІ пол. ХІХ ст.)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452650" y="1532897"/>
            <a:ext cx="2357454" cy="85725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3200" b="1" dirty="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Повітова рада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0702" y="1785926"/>
            <a:ext cx="2571768" cy="236682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Представники від:</a:t>
            </a:r>
          </a:p>
          <a:p>
            <a:pPr algn="ctr">
              <a:lnSpc>
                <a:spcPts val="2000"/>
              </a:lnSpc>
            </a:pPr>
            <a:r>
              <a:rPr lang="uk-UA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поміщиків;</a:t>
            </a:r>
          </a:p>
          <a:p>
            <a:pPr algn="ctr">
              <a:lnSpc>
                <a:spcPts val="2000"/>
              </a:lnSpc>
            </a:pPr>
            <a:r>
              <a:rPr lang="uk-UA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промисловців;</a:t>
            </a:r>
          </a:p>
          <a:p>
            <a:pPr algn="ctr">
              <a:lnSpc>
                <a:spcPts val="2000"/>
              </a:lnSpc>
            </a:pPr>
            <a:r>
              <a:rPr lang="uk-UA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купців;</a:t>
            </a:r>
          </a:p>
          <a:p>
            <a:pPr algn="ctr">
              <a:lnSpc>
                <a:spcPts val="2000"/>
              </a:lnSpc>
            </a:pPr>
            <a:r>
              <a:rPr lang="uk-UA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міських і сільських громад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00826" y="2784928"/>
            <a:ext cx="2428892" cy="178708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ts val="2100"/>
              </a:lnSpc>
            </a:pPr>
            <a:r>
              <a:rPr lang="uk-UA" sz="20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голова (староста)</a:t>
            </a:r>
          </a:p>
          <a:p>
            <a:pPr marL="342900" indent="-342900">
              <a:lnSpc>
                <a:spcPts val="2100"/>
              </a:lnSpc>
            </a:pPr>
            <a:r>
              <a:rPr lang="uk-UA" sz="24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- його заступник</a:t>
            </a:r>
          </a:p>
          <a:p>
            <a:pPr marL="342900" indent="-342900">
              <a:lnSpc>
                <a:spcPts val="2100"/>
              </a:lnSpc>
            </a:pPr>
            <a:r>
              <a:rPr lang="uk-UA" sz="24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5 членів і їх заступники</a:t>
            </a:r>
          </a:p>
        </p:txBody>
      </p:sp>
      <p:sp>
        <p:nvSpPr>
          <p:cNvPr id="6" name="Овал 5"/>
          <p:cNvSpPr/>
          <p:nvPr/>
        </p:nvSpPr>
        <p:spPr>
          <a:xfrm>
            <a:off x="3428992" y="3366934"/>
            <a:ext cx="2214578" cy="785818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4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Повітовий комітет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36149" y="4822041"/>
            <a:ext cx="2357454" cy="785818"/>
          </a:xfrm>
          <a:prstGeom prst="roundRect">
            <a:avLst/>
          </a:prstGeom>
          <a:solidFill>
            <a:srgbClr val="E1FF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400" b="1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Міські і сільські ради</a:t>
            </a:r>
          </a:p>
        </p:txBody>
      </p:sp>
      <p:sp>
        <p:nvSpPr>
          <p:cNvPr id="8" name="Овал 7"/>
          <p:cNvSpPr/>
          <p:nvPr/>
        </p:nvSpPr>
        <p:spPr>
          <a:xfrm>
            <a:off x="160702" y="4929198"/>
            <a:ext cx="2571768" cy="571504"/>
          </a:xfrm>
          <a:prstGeom prst="ellipse">
            <a:avLst/>
          </a:prstGeom>
          <a:solidFill>
            <a:srgbClr val="E1FF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управи</a:t>
            </a:r>
          </a:p>
        </p:txBody>
      </p:sp>
      <p:sp>
        <p:nvSpPr>
          <p:cNvPr id="9" name="Овал 8"/>
          <p:cNvSpPr/>
          <p:nvPr/>
        </p:nvSpPr>
        <p:spPr>
          <a:xfrm>
            <a:off x="6500826" y="4929198"/>
            <a:ext cx="2571768" cy="571504"/>
          </a:xfrm>
          <a:prstGeom prst="ellipse">
            <a:avLst/>
          </a:prstGeom>
          <a:solidFill>
            <a:srgbClr val="E1FF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магістрати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67859" y="5985050"/>
            <a:ext cx="2357454" cy="714380"/>
          </a:xfrm>
          <a:prstGeom prst="roundRect">
            <a:avLst/>
          </a:prstGeom>
          <a:solidFill>
            <a:srgbClr val="E1FF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920000"/>
                </a:solidFill>
                <a:latin typeface="Times New Roman" pitchFamily="18" charset="0"/>
                <a:cs typeface="Times New Roman" pitchFamily="18" charset="0"/>
              </a:rPr>
              <a:t>на чолі начальники рад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4464843" y="2428868"/>
            <a:ext cx="285752" cy="57150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TextBox 14"/>
          <p:cNvSpPr txBox="1"/>
          <p:nvPr/>
        </p:nvSpPr>
        <p:spPr>
          <a:xfrm>
            <a:off x="2878068" y="2784928"/>
            <a:ext cx="27258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Виконавчий     орган</a:t>
            </a:r>
          </a:p>
        </p:txBody>
      </p:sp>
      <p:cxnSp>
        <p:nvCxnSpPr>
          <p:cNvPr id="29" name="Прямая со стрелкой 28"/>
          <p:cNvCxnSpPr>
            <a:stCxn id="8" idx="4"/>
            <a:endCxn id="10" idx="0"/>
          </p:cNvCxnSpPr>
          <p:nvPr/>
        </p:nvCxnSpPr>
        <p:spPr>
          <a:xfrm>
            <a:off x="1446586" y="5500702"/>
            <a:ext cx="0" cy="484348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2339753" y="5607859"/>
            <a:ext cx="46805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Виконавчі                          органи</a:t>
            </a:r>
          </a:p>
        </p:txBody>
      </p:sp>
      <p:cxnSp>
        <p:nvCxnSpPr>
          <p:cNvPr id="22" name="Прямая со стрелкой 21"/>
          <p:cNvCxnSpPr>
            <a:stCxn id="7" idx="3"/>
            <a:endCxn id="9" idx="2"/>
          </p:cNvCxnSpPr>
          <p:nvPr/>
        </p:nvCxnSpPr>
        <p:spPr>
          <a:xfrm>
            <a:off x="5893603" y="5214950"/>
            <a:ext cx="607223" cy="0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3" idx="3"/>
            <a:endCxn id="5" idx="1"/>
          </p:cNvCxnSpPr>
          <p:nvPr/>
        </p:nvCxnSpPr>
        <p:spPr>
          <a:xfrm>
            <a:off x="5810104" y="1961525"/>
            <a:ext cx="690722" cy="1716943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3" idx="1"/>
            <a:endCxn id="4" idx="3"/>
          </p:cNvCxnSpPr>
          <p:nvPr/>
        </p:nvCxnSpPr>
        <p:spPr>
          <a:xfrm flipH="1">
            <a:off x="2732470" y="1961525"/>
            <a:ext cx="720180" cy="1007814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7" idx="1"/>
            <a:endCxn id="8" idx="6"/>
          </p:cNvCxnSpPr>
          <p:nvPr/>
        </p:nvCxnSpPr>
        <p:spPr>
          <a:xfrm flipH="1">
            <a:off x="2732470" y="5214950"/>
            <a:ext cx="803679" cy="0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022" y="116632"/>
            <a:ext cx="8686800" cy="6224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400" b="1" dirty="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Організація управління на Закарпатті</a:t>
            </a:r>
          </a:p>
        </p:txBody>
      </p:sp>
      <p:sp>
        <p:nvSpPr>
          <p:cNvPr id="3" name="Овал 2"/>
          <p:cNvSpPr/>
          <p:nvPr/>
        </p:nvSpPr>
        <p:spPr>
          <a:xfrm>
            <a:off x="571472" y="908720"/>
            <a:ext cx="8032976" cy="662892"/>
          </a:xfrm>
          <a:prstGeom prst="ellipse">
            <a:avLst/>
          </a:prstGeom>
          <a:solidFill>
            <a:srgbClr val="21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uk-UA" sz="2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Адміністративно-територіальний поділ</a:t>
            </a:r>
          </a:p>
        </p:txBody>
      </p:sp>
      <p:sp>
        <p:nvSpPr>
          <p:cNvPr id="4" name="Овал 3"/>
          <p:cNvSpPr/>
          <p:nvPr/>
        </p:nvSpPr>
        <p:spPr>
          <a:xfrm>
            <a:off x="571472" y="4643446"/>
            <a:ext cx="8176992" cy="50006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uk-UA" sz="2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Територіально-економічний поділ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1714488"/>
            <a:ext cx="2500330" cy="500066"/>
          </a:xfrm>
          <a:prstGeom prst="roundRect">
            <a:avLst/>
          </a:prstGeom>
          <a:solidFill>
            <a:srgbClr val="21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4 жупи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43504" y="3714752"/>
            <a:ext cx="3244920" cy="642942"/>
          </a:xfrm>
          <a:prstGeom prst="roundRect">
            <a:avLst/>
          </a:prstGeom>
          <a:solidFill>
            <a:srgbClr val="21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Апарат управління – близько 30 чиновників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14942" y="1785926"/>
            <a:ext cx="2500330" cy="562954"/>
          </a:xfrm>
          <a:prstGeom prst="roundRect">
            <a:avLst/>
          </a:prstGeom>
          <a:solidFill>
            <a:srgbClr val="21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На чолі:</a:t>
            </a:r>
          </a:p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жупан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7158" y="2714620"/>
            <a:ext cx="2500330" cy="500066"/>
          </a:xfrm>
          <a:prstGeom prst="roundRect">
            <a:avLst/>
          </a:prstGeom>
          <a:solidFill>
            <a:srgbClr val="21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комітати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214942" y="2636912"/>
            <a:ext cx="2500330" cy="577774"/>
          </a:xfrm>
          <a:prstGeom prst="roundRect">
            <a:avLst/>
          </a:prstGeom>
          <a:solidFill>
            <a:srgbClr val="21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На чолі:</a:t>
            </a:r>
          </a:p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журат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86116" y="5286388"/>
            <a:ext cx="2500330" cy="50006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домінії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85720" y="6143644"/>
            <a:ext cx="2500330" cy="50006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державні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86116" y="6143644"/>
            <a:ext cx="2500330" cy="50006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церковні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29388" y="6143644"/>
            <a:ext cx="2500330" cy="50006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феодальні</a:t>
            </a:r>
          </a:p>
        </p:txBody>
      </p:sp>
      <p:cxnSp>
        <p:nvCxnSpPr>
          <p:cNvPr id="19" name="Прямая со стрелкой 18"/>
          <p:cNvCxnSpPr>
            <a:endCxn id="16" idx="0"/>
          </p:cNvCxnSpPr>
          <p:nvPr/>
        </p:nvCxnSpPr>
        <p:spPr>
          <a:xfrm rot="16200000" flipH="1">
            <a:off x="4375545" y="5982908"/>
            <a:ext cx="285752" cy="357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 flipV="1">
            <a:off x="1214414" y="5857892"/>
            <a:ext cx="2714644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357818" y="5857892"/>
            <a:ext cx="2500330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Стрелка вправо 23"/>
          <p:cNvSpPr/>
          <p:nvPr/>
        </p:nvSpPr>
        <p:spPr>
          <a:xfrm>
            <a:off x="3000364" y="1857364"/>
            <a:ext cx="2071702" cy="285752"/>
          </a:xfrm>
          <a:prstGeom prst="rightArrow">
            <a:avLst/>
          </a:prstGeom>
          <a:solidFill>
            <a:srgbClr val="21778B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5" name="Стрелка вправо 24"/>
          <p:cNvSpPr/>
          <p:nvPr/>
        </p:nvSpPr>
        <p:spPr>
          <a:xfrm>
            <a:off x="3000364" y="2857496"/>
            <a:ext cx="2071702" cy="285752"/>
          </a:xfrm>
          <a:prstGeom prst="rightArrow">
            <a:avLst/>
          </a:prstGeom>
          <a:solidFill>
            <a:srgbClr val="21778B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Стрелка вниз 33"/>
          <p:cNvSpPr/>
          <p:nvPr/>
        </p:nvSpPr>
        <p:spPr>
          <a:xfrm>
            <a:off x="6286512" y="3286124"/>
            <a:ext cx="285752" cy="357190"/>
          </a:xfrm>
          <a:prstGeom prst="downArrow">
            <a:avLst/>
          </a:prstGeom>
          <a:solidFill>
            <a:srgbClr val="21778B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6" name="Стрелка вниз 25"/>
          <p:cNvSpPr/>
          <p:nvPr/>
        </p:nvSpPr>
        <p:spPr>
          <a:xfrm>
            <a:off x="1393009" y="2286786"/>
            <a:ext cx="285752" cy="357190"/>
          </a:xfrm>
          <a:prstGeom prst="downArrow">
            <a:avLst/>
          </a:prstGeom>
          <a:solidFill>
            <a:srgbClr val="21778B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9286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000" b="1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Судова система на </a:t>
            </a:r>
            <a:r>
              <a:rPr lang="uk-UA" sz="30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3000" b="1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ахідноукраїнських землях у першій пол. ХІХ ст.</a:t>
            </a:r>
            <a:endParaRPr lang="uk-UA" sz="3000" dirty="0">
              <a:solidFill>
                <a:srgbClr val="7000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99592" y="1428736"/>
            <a:ext cx="2428892" cy="642942"/>
          </a:xfrm>
          <a:prstGeom prst="roundRect">
            <a:avLst/>
          </a:prstGeom>
          <a:solidFill>
            <a:srgbClr val="0029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Цивільні справи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286512" y="1428736"/>
            <a:ext cx="2428892" cy="642942"/>
          </a:xfrm>
          <a:prstGeom prst="roundRect">
            <a:avLst/>
          </a:prstGeom>
          <a:solidFill>
            <a:srgbClr val="0029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4 крайові суди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19872" y="5075338"/>
            <a:ext cx="2428892" cy="49680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містах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19872" y="6096225"/>
            <a:ext cx="2428892" cy="64294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Магістратські суди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63439" y="6093296"/>
            <a:ext cx="2428892" cy="64294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Мандатори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363439" y="5072074"/>
            <a:ext cx="2428892" cy="50006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селах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5536" y="2406258"/>
            <a:ext cx="3670285" cy="642942"/>
          </a:xfrm>
          <a:prstGeom prst="roundRect">
            <a:avLst/>
          </a:prstGeom>
          <a:solidFill>
            <a:srgbClr val="0029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Кримінальні справи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286512" y="2495822"/>
            <a:ext cx="2428892" cy="642942"/>
          </a:xfrm>
          <a:prstGeom prst="roundRect">
            <a:avLst/>
          </a:prstGeom>
          <a:solidFill>
            <a:srgbClr val="0029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8 судів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63439" y="3861048"/>
            <a:ext cx="2428892" cy="936104"/>
          </a:xfrm>
          <a:prstGeom prst="roundRect">
            <a:avLst/>
          </a:prstGeom>
          <a:solidFill>
            <a:srgbClr val="0029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Апеляційна інстанція у Львові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4485172" y="1577312"/>
            <a:ext cx="1363592" cy="34579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Стрелка вправо 13"/>
          <p:cNvSpPr/>
          <p:nvPr/>
        </p:nvSpPr>
        <p:spPr>
          <a:xfrm>
            <a:off x="4485172" y="2713256"/>
            <a:ext cx="1363592" cy="32253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Стрелка вниз 14"/>
          <p:cNvSpPr/>
          <p:nvPr/>
        </p:nvSpPr>
        <p:spPr>
          <a:xfrm>
            <a:off x="7399290" y="3217533"/>
            <a:ext cx="357190" cy="428628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елка вниз 15"/>
          <p:cNvSpPr/>
          <p:nvPr/>
        </p:nvSpPr>
        <p:spPr>
          <a:xfrm>
            <a:off x="4485172" y="5682561"/>
            <a:ext cx="285752" cy="35719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Стрелка вниз 16"/>
          <p:cNvSpPr/>
          <p:nvPr/>
        </p:nvSpPr>
        <p:spPr>
          <a:xfrm>
            <a:off x="7522602" y="5646842"/>
            <a:ext cx="285752" cy="428628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158680" cy="10001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Судова система на Західноукраїнських землях у другій пол. ХІХ ст.</a:t>
            </a:r>
          </a:p>
        </p:txBody>
      </p:sp>
      <p:sp>
        <p:nvSpPr>
          <p:cNvPr id="3" name="Прямоугольник 2"/>
          <p:cNvSpPr/>
          <p:nvPr/>
        </p:nvSpPr>
        <p:spPr>
          <a:xfrm flipH="1">
            <a:off x="1378772" y="2636912"/>
            <a:ext cx="4654870" cy="1214446"/>
          </a:xfrm>
          <a:prstGeom prst="rect">
            <a:avLst/>
          </a:prstGeom>
          <a:solidFill>
            <a:srgbClr val="0029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Окружні</a:t>
            </a:r>
          </a:p>
          <a:p>
            <a:pPr algn="just">
              <a:lnSpc>
                <a:spcPts val="17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суди І інстанції для деяких цивільних справ;</a:t>
            </a:r>
          </a:p>
          <a:p>
            <a:pPr algn="just">
              <a:lnSpc>
                <a:spcPts val="1700"/>
              </a:lnSpc>
            </a:pPr>
            <a:r>
              <a:rPr lang="uk-UA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суди ІІ інстанції з тяжких кримінальних справ</a:t>
            </a:r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2439448" y="4077072"/>
            <a:ext cx="4735427" cy="1214446"/>
          </a:xfrm>
          <a:prstGeom prst="rect">
            <a:avLst/>
          </a:prstGeom>
          <a:solidFill>
            <a:srgbClr val="0029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Вищий крайовий суд</a:t>
            </a:r>
          </a:p>
          <a:p>
            <a:pPr algn="just">
              <a:lnSpc>
                <a:spcPts val="20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ІІ інстанція для окружних судів;</a:t>
            </a:r>
          </a:p>
          <a:p>
            <a:pPr>
              <a:lnSpc>
                <a:spcPts val="2000"/>
              </a:lnSpc>
            </a:pPr>
            <a:r>
              <a:rPr lang="uk-UA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остання інстанція для повітових судів в цивільних справах</a:t>
            </a:r>
          </a:p>
        </p:txBody>
      </p:sp>
      <p:sp>
        <p:nvSpPr>
          <p:cNvPr id="6" name="Прямоугольник 5"/>
          <p:cNvSpPr/>
          <p:nvPr/>
        </p:nvSpPr>
        <p:spPr>
          <a:xfrm flipH="1">
            <a:off x="285719" y="1381556"/>
            <a:ext cx="4714909" cy="1061880"/>
          </a:xfrm>
          <a:prstGeom prst="rect">
            <a:avLst/>
          </a:prstGeom>
          <a:solidFill>
            <a:srgbClr val="0029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200"/>
              </a:lnSpc>
            </a:pPr>
            <a:r>
              <a:rPr lang="uk-UA" sz="2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Повітові</a:t>
            </a:r>
          </a:p>
          <a:p>
            <a:pPr algn="ctr">
              <a:lnSpc>
                <a:spcPts val="2200"/>
              </a:lnSpc>
              <a:buFontTx/>
              <a:buChar char="-"/>
            </a:pPr>
            <a:r>
              <a:rPr lang="uk-UA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цивільний відділ</a:t>
            </a:r>
          </a:p>
          <a:p>
            <a:pPr algn="ctr">
              <a:lnSpc>
                <a:spcPts val="2200"/>
              </a:lnSpc>
              <a:buFontTx/>
              <a:buChar char="-"/>
            </a:pPr>
            <a:r>
              <a:rPr lang="uk-UA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кримінальний відділ</a:t>
            </a:r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3580406" y="5527065"/>
            <a:ext cx="4600532" cy="1271590"/>
          </a:xfrm>
          <a:prstGeom prst="rect">
            <a:avLst/>
          </a:prstGeom>
          <a:solidFill>
            <a:srgbClr val="0029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200"/>
              </a:lnSpc>
            </a:pPr>
            <a:r>
              <a:rPr lang="uk-UA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Верховний судовий і касаційний трибунал</a:t>
            </a:r>
          </a:p>
          <a:p>
            <a:pPr algn="just">
              <a:lnSpc>
                <a:spcPts val="2200"/>
              </a:lnSpc>
            </a:pPr>
            <a:r>
              <a:rPr lang="uk-UA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найвища судова інстанція в державі</a:t>
            </a:r>
          </a:p>
        </p:txBody>
      </p:sp>
      <p:sp>
        <p:nvSpPr>
          <p:cNvPr id="8" name="Овал 7"/>
          <p:cNvSpPr/>
          <p:nvPr/>
        </p:nvSpPr>
        <p:spPr>
          <a:xfrm>
            <a:off x="6732240" y="2447382"/>
            <a:ext cx="2304256" cy="928694"/>
          </a:xfrm>
          <a:prstGeom prst="ellipse">
            <a:avLst/>
          </a:prstGeom>
          <a:solidFill>
            <a:srgbClr val="0029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Крайовий суд у Львові</a:t>
            </a:r>
          </a:p>
        </p:txBody>
      </p:sp>
      <p:sp>
        <p:nvSpPr>
          <p:cNvPr id="9" name="Овал 8"/>
          <p:cNvSpPr/>
          <p:nvPr/>
        </p:nvSpPr>
        <p:spPr>
          <a:xfrm>
            <a:off x="107124" y="5527065"/>
            <a:ext cx="2750364" cy="928694"/>
          </a:xfrm>
          <a:prstGeom prst="ellipse">
            <a:avLst/>
          </a:prstGeom>
          <a:solidFill>
            <a:srgbClr val="0029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Крайовий суд у Кракові</a:t>
            </a:r>
          </a:p>
        </p:txBody>
      </p:sp>
      <p:cxnSp>
        <p:nvCxnSpPr>
          <p:cNvPr id="12" name="Соединительная линия уступом 11"/>
          <p:cNvCxnSpPr>
            <a:stCxn id="5" idx="3"/>
            <a:endCxn id="9" idx="0"/>
          </p:cNvCxnSpPr>
          <p:nvPr/>
        </p:nvCxnSpPr>
        <p:spPr>
          <a:xfrm rot="10800000" flipV="1">
            <a:off x="1482306" y="4684295"/>
            <a:ext cx="957142" cy="842770"/>
          </a:xfrm>
          <a:prstGeom prst="bentConnector2">
            <a:avLst/>
          </a:prstGeom>
          <a:ln w="317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Соединительная линия уступом 13"/>
          <p:cNvCxnSpPr>
            <a:stCxn id="5" idx="1"/>
            <a:endCxn id="8" idx="4"/>
          </p:cNvCxnSpPr>
          <p:nvPr/>
        </p:nvCxnSpPr>
        <p:spPr>
          <a:xfrm flipV="1">
            <a:off x="7174875" y="3376076"/>
            <a:ext cx="709493" cy="1308219"/>
          </a:xfrm>
          <a:prstGeom prst="bentConnector2">
            <a:avLst/>
          </a:prstGeom>
          <a:ln w="31750">
            <a:solidFill>
              <a:srgbClr val="92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72560" cy="76700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Судові органи, що знаходилися поза загальною судовою системою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85720" y="1714488"/>
            <a:ext cx="2286016" cy="64294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Імперський суд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28992" y="1714488"/>
            <a:ext cx="2428892" cy="7143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Адміністративний трибунал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00826" y="1714488"/>
            <a:ext cx="2286016" cy="7143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Верховний маршалківський суд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5720" y="3000372"/>
            <a:ext cx="2428892" cy="13647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суперечки між імперськими краями;</a:t>
            </a:r>
          </a:p>
          <a:p>
            <a:pPr>
              <a:lnSpc>
                <a:spcPts val="1800"/>
              </a:lnSpc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справи про зловживання владою з боку міністрів та намісників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28992" y="3071810"/>
            <a:ext cx="2500330" cy="129329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суперечки між державними органами та громадянами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72264" y="3071810"/>
            <a:ext cx="2286016" cy="129329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Правосуддя стосовно членів правлячої династії за винятком імператора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2910" y="4653136"/>
            <a:ext cx="3071834" cy="504000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Військовий суд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5854" y="5362671"/>
            <a:ext cx="3071834" cy="504000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Вищий військовий суд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2910" y="6021288"/>
            <a:ext cx="3071834" cy="622422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lang="uk-U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Верховний військовий трибунал</a:t>
            </a:r>
          </a:p>
        </p:txBody>
      </p:sp>
      <p:sp>
        <p:nvSpPr>
          <p:cNvPr id="12" name="Правая фигурная скобка 11"/>
          <p:cNvSpPr/>
          <p:nvPr/>
        </p:nvSpPr>
        <p:spPr>
          <a:xfrm>
            <a:off x="4000496" y="4653136"/>
            <a:ext cx="1357322" cy="1990574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766163" y="5184076"/>
            <a:ext cx="2286016" cy="928694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військового судочинства</a:t>
            </a:r>
          </a:p>
        </p:txBody>
      </p:sp>
      <p:sp>
        <p:nvSpPr>
          <p:cNvPr id="14" name="Стрелка вниз 13"/>
          <p:cNvSpPr/>
          <p:nvPr/>
        </p:nvSpPr>
        <p:spPr>
          <a:xfrm>
            <a:off x="1214414" y="2428868"/>
            <a:ext cx="500066" cy="500066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Стрелка вниз 14"/>
          <p:cNvSpPr/>
          <p:nvPr/>
        </p:nvSpPr>
        <p:spPr>
          <a:xfrm>
            <a:off x="4429124" y="2500306"/>
            <a:ext cx="500066" cy="500066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елка вниз 15"/>
          <p:cNvSpPr/>
          <p:nvPr/>
        </p:nvSpPr>
        <p:spPr>
          <a:xfrm>
            <a:off x="7429520" y="2500306"/>
            <a:ext cx="500066" cy="500066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22" y="0"/>
            <a:ext cx="8686800" cy="550414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Джерела права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8596" y="3784151"/>
            <a:ext cx="3855372" cy="714380"/>
          </a:xfrm>
          <a:prstGeom prst="roundRect">
            <a:avLst/>
          </a:prstGeom>
          <a:solidFill>
            <a:srgbClr val="FF85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Звичаєве право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5013176"/>
            <a:ext cx="8358214" cy="1630534"/>
          </a:xfrm>
          <a:prstGeom prst="roundRect">
            <a:avLst/>
          </a:prstGeom>
          <a:solidFill>
            <a:srgbClr val="FF85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Австрійське і угорське законодавство: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кодифіковане право;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закони (патенти, мандати, новели, декрети);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Конституції імператора</a:t>
            </a:r>
          </a:p>
        </p:txBody>
      </p:sp>
      <p:sp>
        <p:nvSpPr>
          <p:cNvPr id="5" name="Лента лицом вверх 4"/>
          <p:cNvSpPr/>
          <p:nvPr/>
        </p:nvSpPr>
        <p:spPr>
          <a:xfrm>
            <a:off x="500034" y="1052736"/>
            <a:ext cx="8286776" cy="2232248"/>
          </a:xfrm>
          <a:prstGeom prst="ribbon2">
            <a:avLst>
              <a:gd name="adj1" fmla="val 16667"/>
              <a:gd name="adj2" fmla="val 75000"/>
            </a:avLst>
          </a:prstGeom>
          <a:solidFill>
            <a:srgbClr val="FF85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Галичина була своєрідним плацдармом для правових експериментів Австрійської імперії.  Впровадження нових правових актів на теренах імперії відбувалося після їх вдалої апробації в Галичині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77663" y="2853969"/>
            <a:ext cx="3000396" cy="1428760"/>
          </a:xfrm>
          <a:prstGeom prst="roundRect">
            <a:avLst/>
          </a:prstGeom>
          <a:solidFill>
            <a:srgbClr val="93F5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Галузі права</a:t>
            </a:r>
          </a:p>
        </p:txBody>
      </p:sp>
      <p:sp>
        <p:nvSpPr>
          <p:cNvPr id="3" name="Овал 2"/>
          <p:cNvSpPr/>
          <p:nvPr/>
        </p:nvSpPr>
        <p:spPr>
          <a:xfrm>
            <a:off x="4572000" y="500042"/>
            <a:ext cx="3214710" cy="928694"/>
          </a:xfrm>
          <a:prstGeom prst="ellipse">
            <a:avLst/>
          </a:prstGeom>
          <a:solidFill>
            <a:srgbClr val="93F5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Цивільне</a:t>
            </a:r>
          </a:p>
        </p:txBody>
      </p:sp>
      <p:sp>
        <p:nvSpPr>
          <p:cNvPr id="4" name="Овал 3"/>
          <p:cNvSpPr/>
          <p:nvPr/>
        </p:nvSpPr>
        <p:spPr>
          <a:xfrm>
            <a:off x="4714876" y="5643578"/>
            <a:ext cx="3214710" cy="928694"/>
          </a:xfrm>
          <a:prstGeom prst="ellipse">
            <a:avLst/>
          </a:prstGeom>
          <a:solidFill>
            <a:srgbClr val="93F5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Кримінально-процесуальне</a:t>
            </a:r>
          </a:p>
        </p:txBody>
      </p:sp>
      <p:sp>
        <p:nvSpPr>
          <p:cNvPr id="5" name="Овал 4"/>
          <p:cNvSpPr/>
          <p:nvPr/>
        </p:nvSpPr>
        <p:spPr>
          <a:xfrm>
            <a:off x="4643438" y="2143116"/>
            <a:ext cx="3214710" cy="928694"/>
          </a:xfrm>
          <a:prstGeom prst="ellipse">
            <a:avLst/>
          </a:prstGeom>
          <a:solidFill>
            <a:srgbClr val="93F5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Цивільно-процесуальне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 flipH="1" flipV="1">
            <a:off x="2857488" y="1643050"/>
            <a:ext cx="2143140" cy="1143008"/>
          </a:xfrm>
          <a:prstGeom prst="straightConnector1">
            <a:avLst/>
          </a:prstGeom>
          <a:ln>
            <a:solidFill>
              <a:srgbClr val="93F5C9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3357554" y="2643182"/>
            <a:ext cx="1214446" cy="714380"/>
          </a:xfrm>
          <a:prstGeom prst="straightConnector1">
            <a:avLst/>
          </a:prstGeom>
          <a:ln>
            <a:solidFill>
              <a:srgbClr val="93F5C9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4" idx="2"/>
          </p:cNvCxnSpPr>
          <p:nvPr/>
        </p:nvCxnSpPr>
        <p:spPr>
          <a:xfrm rot="16200000" flipH="1">
            <a:off x="2839631" y="4232679"/>
            <a:ext cx="2464609" cy="1285882"/>
          </a:xfrm>
          <a:prstGeom prst="straightConnector1">
            <a:avLst/>
          </a:prstGeom>
          <a:ln>
            <a:solidFill>
              <a:srgbClr val="93F5C9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4643438" y="4077072"/>
            <a:ext cx="3353584" cy="914400"/>
          </a:xfrm>
          <a:prstGeom prst="ellipse">
            <a:avLst/>
          </a:prstGeom>
          <a:solidFill>
            <a:srgbClr val="93F5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Кримінальне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 стрелкой 11"/>
          <p:cNvCxnSpPr>
            <a:stCxn id="2" idx="3"/>
            <a:endCxn id="10" idx="2"/>
          </p:cNvCxnSpPr>
          <p:nvPr/>
        </p:nvCxnSpPr>
        <p:spPr>
          <a:xfrm>
            <a:off x="3378059" y="3568349"/>
            <a:ext cx="1265379" cy="965923"/>
          </a:xfrm>
          <a:prstGeom prst="straightConnector1">
            <a:avLst/>
          </a:prstGeom>
          <a:ln w="25400">
            <a:solidFill>
              <a:srgbClr val="93F5C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8834" y="0"/>
            <a:ext cx="8988552" cy="10001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Територіальний устрій українських земель у складі російської імперії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4282" y="2285992"/>
            <a:ext cx="2571768" cy="42862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Полтавська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57554" y="3714752"/>
            <a:ext cx="2571768" cy="42862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Волинська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357950" y="3714752"/>
            <a:ext cx="2571768" cy="42862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Катеринославська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3715546"/>
            <a:ext cx="2571768" cy="49927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Слобідсько-Українська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57554" y="2285992"/>
            <a:ext cx="2571768" cy="42862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Київська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57950" y="2285992"/>
            <a:ext cx="2571768" cy="42862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Таврійська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4282" y="3000372"/>
            <a:ext cx="2571768" cy="42862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Чернігівська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57554" y="3000372"/>
            <a:ext cx="2571768" cy="42862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Подільська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57950" y="3000372"/>
            <a:ext cx="2571768" cy="42862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Херсонська</a:t>
            </a:r>
          </a:p>
        </p:txBody>
      </p:sp>
      <p:sp>
        <p:nvSpPr>
          <p:cNvPr id="12" name="Овал 11"/>
          <p:cNvSpPr/>
          <p:nvPr/>
        </p:nvSpPr>
        <p:spPr>
          <a:xfrm>
            <a:off x="0" y="1142984"/>
            <a:ext cx="2643206" cy="928694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900"/>
              </a:lnSpc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Малоросійське генерал-губернаторство</a:t>
            </a:r>
          </a:p>
        </p:txBody>
      </p:sp>
      <p:sp>
        <p:nvSpPr>
          <p:cNvPr id="13" name="Овал 12"/>
          <p:cNvSpPr/>
          <p:nvPr/>
        </p:nvSpPr>
        <p:spPr>
          <a:xfrm>
            <a:off x="3214678" y="1142984"/>
            <a:ext cx="2643206" cy="928694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900"/>
              </a:lnSpc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Київське генерал-губернаторство</a:t>
            </a:r>
          </a:p>
        </p:txBody>
      </p:sp>
      <p:sp>
        <p:nvSpPr>
          <p:cNvPr id="14" name="Овал 13"/>
          <p:cNvSpPr/>
          <p:nvPr/>
        </p:nvSpPr>
        <p:spPr>
          <a:xfrm>
            <a:off x="5526716" y="4432506"/>
            <a:ext cx="3143272" cy="42862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Губернії</a:t>
            </a:r>
          </a:p>
        </p:txBody>
      </p:sp>
      <p:sp>
        <p:nvSpPr>
          <p:cNvPr id="15" name="Овал 14"/>
          <p:cNvSpPr/>
          <p:nvPr/>
        </p:nvSpPr>
        <p:spPr>
          <a:xfrm>
            <a:off x="6286512" y="1142984"/>
            <a:ext cx="2643206" cy="928694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900"/>
              </a:lnSpc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Новоросійське</a:t>
            </a:r>
          </a:p>
          <a:p>
            <a:pPr algn="ctr">
              <a:lnSpc>
                <a:spcPts val="1900"/>
              </a:lnSpc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генерал-губернаторство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1177901" y="3571876"/>
            <a:ext cx="35719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1215208" y="2857496"/>
            <a:ext cx="285752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4429918" y="2856702"/>
            <a:ext cx="285752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7514672" y="3555185"/>
            <a:ext cx="285752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7501752" y="2856702"/>
            <a:ext cx="285752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10" idx="2"/>
            <a:endCxn id="4" idx="0"/>
          </p:cNvCxnSpPr>
          <p:nvPr/>
        </p:nvCxnSpPr>
        <p:spPr>
          <a:xfrm rot="5400000">
            <a:off x="4500562" y="3571876"/>
            <a:ext cx="285752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0" name="Скругленный прямоугольник 49"/>
          <p:cNvSpPr/>
          <p:nvPr/>
        </p:nvSpPr>
        <p:spPr>
          <a:xfrm>
            <a:off x="5562435" y="5342654"/>
            <a:ext cx="3071834" cy="35719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 о в і т и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802208" y="6256298"/>
            <a:ext cx="2592288" cy="35719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о л о с т і</a:t>
            </a:r>
          </a:p>
        </p:txBody>
      </p:sp>
      <p:cxnSp>
        <p:nvCxnSpPr>
          <p:cNvPr id="22" name="Прямая со стрелкой 21"/>
          <p:cNvCxnSpPr>
            <a:stCxn id="14" idx="4"/>
            <a:endCxn id="50" idx="0"/>
          </p:cNvCxnSpPr>
          <p:nvPr/>
        </p:nvCxnSpPr>
        <p:spPr>
          <a:xfrm>
            <a:off x="7098352" y="4861134"/>
            <a:ext cx="0" cy="481520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50" idx="2"/>
            <a:endCxn id="51" idx="0"/>
          </p:cNvCxnSpPr>
          <p:nvPr/>
        </p:nvCxnSpPr>
        <p:spPr>
          <a:xfrm>
            <a:off x="7098352" y="5699844"/>
            <a:ext cx="0" cy="556454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7344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10001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 місцевого управління на українських землях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1491830"/>
            <a:ext cx="2891720" cy="135732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>
              <a:lnSpc>
                <a:spcPts val="2000"/>
              </a:lnSpc>
            </a:pPr>
            <a:endParaRPr lang="uk-UA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000"/>
              </a:lnSpc>
            </a:pPr>
            <a:r>
              <a:rPr lang="uk-U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Генерал-губернатор</a:t>
            </a:r>
          </a:p>
          <a:p>
            <a:pPr algn="ctr">
              <a:lnSpc>
                <a:spcPts val="2000"/>
              </a:lnSpc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(призначався імператором)</a:t>
            </a:r>
          </a:p>
          <a:p>
            <a:pPr algn="ctr">
              <a:lnSpc>
                <a:spcPts val="2000"/>
              </a:lnSpc>
            </a:pPr>
            <a:endParaRPr lang="uk-UA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3463864"/>
            <a:ext cx="2963728" cy="121615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Губернатор</a:t>
            </a:r>
          </a:p>
          <a:p>
            <a:pPr algn="ctr">
              <a:lnSpc>
                <a:spcPts val="2000"/>
              </a:lnSpc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(призначався імператором)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5301208"/>
            <a:ext cx="2963728" cy="1342502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uk-UA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Градоначальник</a:t>
            </a:r>
          </a:p>
          <a:p>
            <a:pPr algn="ctr">
              <a:lnSpc>
                <a:spcPts val="2000"/>
              </a:lnSpc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(призначався генерал-губернатором)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87788" y="1484784"/>
            <a:ext cx="4143404" cy="135732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000"/>
              </a:lnSpc>
              <a:buFontTx/>
              <a:buChar char="-"/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очолював   декілька губерній;</a:t>
            </a:r>
          </a:p>
          <a:p>
            <a:pPr>
              <a:lnSpc>
                <a:spcPts val="2000"/>
              </a:lnSpc>
              <a:buFontTx/>
              <a:buChar char="-"/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поєднував  цивільну  і військову  владу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14876" y="5301208"/>
            <a:ext cx="4143404" cy="1342502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000"/>
              </a:lnSpc>
              <a:buFontTx/>
              <a:buChar char="-"/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очолював градоначальство – особливу одиницю, що створювались в містах, котрі мали важливе політичне значення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43438" y="3463864"/>
            <a:ext cx="4143404" cy="121615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000"/>
              </a:lnSpc>
              <a:buFontTx/>
              <a:buChar char="-"/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зосереджував в губернії вищу адміністративну, поліцейську, наглядову та судову владу;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3214678" y="1913412"/>
            <a:ext cx="1428760" cy="500066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Стрелка вправо 13"/>
          <p:cNvSpPr/>
          <p:nvPr/>
        </p:nvSpPr>
        <p:spPr>
          <a:xfrm>
            <a:off x="3196754" y="3821909"/>
            <a:ext cx="1428760" cy="500066"/>
          </a:xfrm>
          <a:prstGeom prst="rightArrow">
            <a:avLst/>
          </a:prstGeom>
          <a:solidFill>
            <a:srgbClr val="FFFFCC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Стрелка вправо 14"/>
          <p:cNvSpPr/>
          <p:nvPr/>
        </p:nvSpPr>
        <p:spPr>
          <a:xfrm>
            <a:off x="3214678" y="5715016"/>
            <a:ext cx="1428760" cy="500066"/>
          </a:xfrm>
          <a:prstGeom prst="rightArrow">
            <a:avLst/>
          </a:prstGeom>
          <a:solidFill>
            <a:srgbClr val="CCFFCC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9406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9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Судоустрій на українських землях до реформи 1864 р.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87942" y="6148488"/>
            <a:ext cx="7643866" cy="592879"/>
          </a:xfrm>
          <a:prstGeom prst="roundRect">
            <a:avLst/>
          </a:prstGeom>
          <a:solidFill>
            <a:srgbClr val="93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Сенат – вища судова інстанція в імперії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0770" y="764704"/>
            <a:ext cx="2428892" cy="108012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800"/>
              </a:lnSpc>
            </a:pPr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Харківська</a:t>
            </a:r>
          </a:p>
          <a:p>
            <a:pPr algn="just">
              <a:lnSpc>
                <a:spcPts val="1800"/>
              </a:lnSpc>
            </a:pPr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Херсонська</a:t>
            </a:r>
          </a:p>
          <a:p>
            <a:pPr algn="just">
              <a:lnSpc>
                <a:spcPts val="1800"/>
              </a:lnSpc>
            </a:pPr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Катеринославська</a:t>
            </a:r>
          </a:p>
          <a:p>
            <a:pPr algn="just">
              <a:lnSpc>
                <a:spcPts val="1800"/>
              </a:lnSpc>
            </a:pPr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Таврійська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28992" y="767571"/>
            <a:ext cx="2428892" cy="105323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800"/>
              </a:lnSpc>
            </a:pPr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en-US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Київська</a:t>
            </a:r>
          </a:p>
          <a:p>
            <a:pPr algn="just">
              <a:lnSpc>
                <a:spcPts val="1800"/>
              </a:lnSpc>
            </a:pPr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Подільська</a:t>
            </a:r>
          </a:p>
          <a:p>
            <a:pPr algn="just">
              <a:lnSpc>
                <a:spcPts val="1800"/>
              </a:lnSpc>
            </a:pPr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Волинська</a:t>
            </a:r>
          </a:p>
          <a:p>
            <a:pPr algn="just">
              <a:lnSpc>
                <a:spcPts val="1800"/>
              </a:lnSpc>
            </a:pPr>
            <a:endParaRPr lang="uk-UA" sz="20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3248" y="788182"/>
            <a:ext cx="2428892" cy="105323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800"/>
              </a:lnSpc>
            </a:pPr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Полтавська</a:t>
            </a:r>
          </a:p>
          <a:p>
            <a:pPr algn="just">
              <a:lnSpc>
                <a:spcPts val="1800"/>
              </a:lnSpc>
            </a:pPr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Чернігівська</a:t>
            </a:r>
          </a:p>
        </p:txBody>
      </p:sp>
      <p:sp>
        <p:nvSpPr>
          <p:cNvPr id="7" name="Овал 6"/>
          <p:cNvSpPr/>
          <p:nvPr/>
        </p:nvSpPr>
        <p:spPr>
          <a:xfrm>
            <a:off x="589230" y="2003913"/>
            <a:ext cx="1857388" cy="428628"/>
          </a:xfrm>
          <a:prstGeom prst="ellips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І інстанція</a:t>
            </a:r>
          </a:p>
        </p:txBody>
      </p:sp>
      <p:sp>
        <p:nvSpPr>
          <p:cNvPr id="8" name="Овал 7"/>
          <p:cNvSpPr/>
          <p:nvPr/>
        </p:nvSpPr>
        <p:spPr>
          <a:xfrm>
            <a:off x="3710964" y="2003913"/>
            <a:ext cx="1857388" cy="428628"/>
          </a:xfrm>
          <a:prstGeom prst="ellips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І інстанція</a:t>
            </a:r>
          </a:p>
        </p:txBody>
      </p:sp>
      <p:sp>
        <p:nvSpPr>
          <p:cNvPr id="9" name="Овал 8"/>
          <p:cNvSpPr/>
          <p:nvPr/>
        </p:nvSpPr>
        <p:spPr>
          <a:xfrm>
            <a:off x="6786578" y="2003913"/>
            <a:ext cx="1857388" cy="428628"/>
          </a:xfrm>
          <a:prstGeom prst="ellips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І інстанція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2844" y="2607994"/>
            <a:ext cx="1143008" cy="36000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Земські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8986" y="3168739"/>
            <a:ext cx="1728757" cy="36000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Магістратськ</a:t>
            </a:r>
            <a:r>
              <a:rPr lang="uk-UA" sz="1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і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57995" y="2607994"/>
            <a:ext cx="1143008" cy="36000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Ратушні</a:t>
            </a:r>
          </a:p>
        </p:txBody>
      </p:sp>
      <p:sp>
        <p:nvSpPr>
          <p:cNvPr id="13" name="Овал 12"/>
          <p:cNvSpPr/>
          <p:nvPr/>
        </p:nvSpPr>
        <p:spPr>
          <a:xfrm>
            <a:off x="546522" y="3643314"/>
            <a:ext cx="1857388" cy="42862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16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Апеляційна інстанція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02941" y="4260130"/>
            <a:ext cx="2544550" cy="83806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Губернський суд</a:t>
            </a:r>
          </a:p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кримінальна палата</a:t>
            </a:r>
          </a:p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цивільна палата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365648" y="2610804"/>
            <a:ext cx="1143008" cy="35719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Повітові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43438" y="2595282"/>
            <a:ext cx="1643074" cy="35719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Підкоморські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646021" y="3166086"/>
            <a:ext cx="1714512" cy="35719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Магістратські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30023" y="3188348"/>
            <a:ext cx="1143008" cy="36000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Ратушні</a:t>
            </a:r>
          </a:p>
        </p:txBody>
      </p:sp>
      <p:sp>
        <p:nvSpPr>
          <p:cNvPr id="19" name="Овал 18"/>
          <p:cNvSpPr/>
          <p:nvPr/>
        </p:nvSpPr>
        <p:spPr>
          <a:xfrm>
            <a:off x="3750463" y="3676723"/>
            <a:ext cx="1857388" cy="42862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16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Апеляційна інстанція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365648" y="4272290"/>
            <a:ext cx="2488455" cy="83806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Головний суд у Києві</a:t>
            </a:r>
          </a:p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кримінальна палата</a:t>
            </a:r>
          </a:p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цивільна палата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215206" y="2610804"/>
            <a:ext cx="1143008" cy="36000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Повітові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965173" y="3166086"/>
            <a:ext cx="1643074" cy="35719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Підкоморські</a:t>
            </a:r>
          </a:p>
        </p:txBody>
      </p:sp>
      <p:sp>
        <p:nvSpPr>
          <p:cNvPr id="23" name="Овал 22"/>
          <p:cNvSpPr/>
          <p:nvPr/>
        </p:nvSpPr>
        <p:spPr>
          <a:xfrm>
            <a:off x="6858016" y="3676723"/>
            <a:ext cx="1857388" cy="42862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Апеляційна інстанція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534622" y="4296326"/>
            <a:ext cx="2317517" cy="16529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Генеральний суд у Чернігові</a:t>
            </a:r>
          </a:p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кримінальний департамент</a:t>
            </a:r>
          </a:p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 цивільний департамент</a:t>
            </a: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285719" y="5229200"/>
            <a:ext cx="5568383" cy="864096"/>
          </a:xfrm>
          <a:prstGeom prst="horizontalScroll">
            <a:avLst/>
          </a:prstGeom>
          <a:solidFill>
            <a:srgbClr val="D5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Також в губерніях діяли суди:</a:t>
            </a:r>
          </a:p>
          <a:p>
            <a:pPr algn="ctr"/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совісні,  надвірні,  комерційні</a:t>
            </a:r>
          </a:p>
        </p:txBody>
      </p:sp>
    </p:spTree>
    <p:extLst>
      <p:ext uri="{BB962C8B-B14F-4D97-AF65-F5344CB8AC3E}">
        <p14:creationId xmlns:p14="http://schemas.microsoft.com/office/powerpoint/2010/main" val="252050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9894" y="3171"/>
            <a:ext cx="6309659" cy="620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Селянська реформа 1861 року</a:t>
            </a: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3018223" y="714356"/>
            <a:ext cx="3214710" cy="4286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19 лютого 1861 року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4898" y="914320"/>
            <a:ext cx="228601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Маніфест про скасування кріпосного права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14678" y="1385303"/>
            <a:ext cx="2857520" cy="1016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Загальне положення про селян, звільнених від кріпосної залежності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99053" y="933669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17 додаткових законодавчих актів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 flipV="1">
            <a:off x="2553876" y="1099552"/>
            <a:ext cx="207170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634508" y="1099551"/>
            <a:ext cx="1964545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3" idx="2"/>
            <a:endCxn id="6" idx="0"/>
          </p:cNvCxnSpPr>
          <p:nvPr/>
        </p:nvCxnSpPr>
        <p:spPr>
          <a:xfrm>
            <a:off x="4625578" y="1089406"/>
            <a:ext cx="17860" cy="2958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254898" y="2636912"/>
            <a:ext cx="8603382" cy="396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Особисте звільнення селян з поміщицької залежності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089415" y="6088391"/>
            <a:ext cx="4934350" cy="72008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Для викупу землі Державний банк надавав селянам кредит на 49 років під 6 % річних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54898" y="3140968"/>
            <a:ext cx="8576164" cy="54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Заборона поміщику купувати, продавати, дарувати, одружувати, карати, насильно переселяти і т д. 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062198" y="3861047"/>
            <a:ext cx="4934351" cy="1476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Селяни отримували особисті й майнові права: самостійно вступати в шлюб, вільно обирати місце проживання, укладати угоди, займатися торговою, підприємницькою діяльністю… 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089415" y="5445224"/>
            <a:ext cx="4907134" cy="54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Присадибні та польові наділи селяни могли викупити </a:t>
            </a:r>
          </a:p>
        </p:txBody>
      </p:sp>
    </p:spTree>
    <p:extLst>
      <p:ext uri="{BB962C8B-B14F-4D97-AF65-F5344CB8AC3E}">
        <p14:creationId xmlns:p14="http://schemas.microsoft.com/office/powerpoint/2010/main" val="4178873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764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Реформа поліції 1862 року</a:t>
            </a: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107504" y="792536"/>
            <a:ext cx="2880320" cy="767959"/>
          </a:xfrm>
          <a:prstGeom prst="horizontalScroll">
            <a:avLst/>
          </a:prstGeom>
          <a:solidFill>
            <a:srgbClr val="66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25 грудня 1862 року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3338035" y="964388"/>
            <a:ext cx="1007682" cy="500066"/>
          </a:xfrm>
          <a:prstGeom prst="rightArrow">
            <a:avLst/>
          </a:prstGeom>
          <a:solidFill>
            <a:srgbClr val="660066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2000" y="767934"/>
            <a:ext cx="4286280" cy="892975"/>
          </a:xfrm>
          <a:prstGeom prst="roundRect">
            <a:avLst/>
          </a:prstGeom>
          <a:solidFill>
            <a:srgbClr val="66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«Тимчасові правила про устрій поліції в містах та повітах губерній»</a:t>
            </a:r>
          </a:p>
        </p:txBody>
      </p:sp>
      <p:sp>
        <p:nvSpPr>
          <p:cNvPr id="7" name="Овал 6"/>
          <p:cNvSpPr/>
          <p:nvPr/>
        </p:nvSpPr>
        <p:spPr>
          <a:xfrm>
            <a:off x="285720" y="1660909"/>
            <a:ext cx="2500330" cy="571504"/>
          </a:xfrm>
          <a:prstGeom prst="ellipse">
            <a:avLst/>
          </a:prstGeom>
          <a:solidFill>
            <a:srgbClr val="002F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Функції поліції</a:t>
            </a:r>
          </a:p>
        </p:txBody>
      </p:sp>
      <p:sp>
        <p:nvSpPr>
          <p:cNvPr id="8" name="Овал 7"/>
          <p:cNvSpPr/>
          <p:nvPr/>
        </p:nvSpPr>
        <p:spPr>
          <a:xfrm>
            <a:off x="6110095" y="1785926"/>
            <a:ext cx="2672846" cy="70697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поліції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7504" y="2357430"/>
            <a:ext cx="2880320" cy="571504"/>
          </a:xfrm>
          <a:prstGeom prst="roundRect">
            <a:avLst/>
          </a:prstGeom>
          <a:solidFill>
            <a:srgbClr val="002F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Охорона громадського порядку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7504" y="3068960"/>
            <a:ext cx="2880320" cy="500066"/>
          </a:xfrm>
          <a:prstGeom prst="roundRect">
            <a:avLst/>
          </a:prstGeom>
          <a:solidFill>
            <a:srgbClr val="002F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Контроль за населенням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7504" y="3722559"/>
            <a:ext cx="2880320" cy="500066"/>
          </a:xfrm>
          <a:prstGeom prst="roundRect">
            <a:avLst/>
          </a:prstGeom>
          <a:solidFill>
            <a:srgbClr val="002F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Розшук злочинців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9300" y="4964916"/>
            <a:ext cx="2858524" cy="552315"/>
          </a:xfrm>
          <a:prstGeom prst="roundRect">
            <a:avLst/>
          </a:prstGeom>
          <a:solidFill>
            <a:srgbClr val="002F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Охорона об'єктів (варта)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4083" y="6237312"/>
            <a:ext cx="2928958" cy="500066"/>
          </a:xfrm>
          <a:prstGeom prst="roundRect">
            <a:avLst/>
          </a:prstGeom>
          <a:solidFill>
            <a:srgbClr val="002F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Конвой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3185" y="4321975"/>
            <a:ext cx="2904639" cy="500066"/>
          </a:xfrm>
          <a:prstGeom prst="roundRect">
            <a:avLst/>
          </a:prstGeom>
          <a:solidFill>
            <a:srgbClr val="002F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Попереднє слідство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3185" y="5622727"/>
            <a:ext cx="2928958" cy="500066"/>
          </a:xfrm>
          <a:prstGeom prst="roundRect">
            <a:avLst/>
          </a:prstGeom>
          <a:solidFill>
            <a:srgbClr val="002F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 вироку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084168" y="2643182"/>
            <a:ext cx="2928958" cy="50006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Загальна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084168" y="3325227"/>
            <a:ext cx="2928958" cy="50006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Кримінальна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84168" y="4071942"/>
            <a:ext cx="2928958" cy="50006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Залізнична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084168" y="4754565"/>
            <a:ext cx="2928958" cy="50006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Фабрична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084168" y="5429264"/>
            <a:ext cx="2928958" cy="50006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Річкова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084168" y="6095802"/>
            <a:ext cx="2916370" cy="64157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Політична (окремий корпус жандармів)</a:t>
            </a:r>
          </a:p>
        </p:txBody>
      </p:sp>
    </p:spTree>
    <p:extLst>
      <p:ext uri="{BB962C8B-B14F-4D97-AF65-F5344CB8AC3E}">
        <p14:creationId xmlns:p14="http://schemas.microsoft.com/office/powerpoint/2010/main" val="2811454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764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Судова реформа 1864 року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6838" y="678153"/>
            <a:ext cx="3000396" cy="50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Місцеві суди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891030" y="730681"/>
            <a:ext cx="3000396" cy="50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Загальні суди</a:t>
            </a:r>
          </a:p>
        </p:txBody>
      </p:sp>
      <p:sp>
        <p:nvSpPr>
          <p:cNvPr id="6" name="Овал 5"/>
          <p:cNvSpPr/>
          <p:nvPr/>
        </p:nvSpPr>
        <p:spPr>
          <a:xfrm>
            <a:off x="451508" y="1394409"/>
            <a:ext cx="245754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І інстанція</a:t>
            </a:r>
          </a:p>
        </p:txBody>
      </p:sp>
      <p:sp>
        <p:nvSpPr>
          <p:cNvPr id="7" name="Овал 6"/>
          <p:cNvSpPr/>
          <p:nvPr/>
        </p:nvSpPr>
        <p:spPr>
          <a:xfrm>
            <a:off x="6228184" y="1357298"/>
            <a:ext cx="2304256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І інстанція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40692" y="2000240"/>
            <a:ext cx="2143140" cy="39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Мирові судді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26838" y="2676564"/>
            <a:ext cx="1414713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Дільничні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801398" y="2676564"/>
            <a:ext cx="1439385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Почесні</a:t>
            </a:r>
          </a:p>
        </p:txBody>
      </p:sp>
      <p:sp>
        <p:nvSpPr>
          <p:cNvPr id="12" name="Овал 11"/>
          <p:cNvSpPr/>
          <p:nvPr/>
        </p:nvSpPr>
        <p:spPr>
          <a:xfrm>
            <a:off x="265565" y="3115969"/>
            <a:ext cx="3000396" cy="464347"/>
          </a:xfrm>
          <a:prstGeom prst="ellipse">
            <a:avLst/>
          </a:prstGeom>
          <a:solidFill>
            <a:srgbClr val="B08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200"/>
              </a:lnSpc>
            </a:pPr>
            <a:endParaRPr lang="uk-UA" b="1" i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200"/>
              </a:lnSpc>
            </a:pPr>
            <a:r>
              <a:rPr lang="uk-UA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Апеляційна інстанція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65565" y="3749066"/>
            <a:ext cx="3000396" cy="360000"/>
          </a:xfrm>
          <a:prstGeom prst="roundRect">
            <a:avLst/>
          </a:prstGeom>
          <a:solidFill>
            <a:srgbClr val="B08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З'їзд мирових суддів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rot="10800000" flipV="1">
            <a:off x="651058" y="2432166"/>
            <a:ext cx="928694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618677" y="2439102"/>
            <a:ext cx="928694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6389300" y="1984207"/>
            <a:ext cx="2143140" cy="39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Окружні  суди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054494" y="2617051"/>
            <a:ext cx="1595855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Кримінальне відділення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781871" y="2605126"/>
            <a:ext cx="133934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Цивільне відділення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071068" y="3429000"/>
            <a:ext cx="134156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Коронний суд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650348" y="3429000"/>
            <a:ext cx="1453595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Суд присяжних</a:t>
            </a:r>
          </a:p>
        </p:txBody>
      </p:sp>
      <p:sp>
        <p:nvSpPr>
          <p:cNvPr id="33" name="Овал 32"/>
          <p:cNvSpPr/>
          <p:nvPr/>
        </p:nvSpPr>
        <p:spPr>
          <a:xfrm>
            <a:off x="6437253" y="4212304"/>
            <a:ext cx="2071702" cy="428628"/>
          </a:xfrm>
          <a:prstGeom prst="ellipse">
            <a:avLst/>
          </a:prstGeom>
          <a:solidFill>
            <a:srgbClr val="B08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200"/>
              </a:lnSpc>
            </a:pPr>
            <a:r>
              <a:rPr lang="uk-UA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Апеляційна інстанція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508103" y="5500702"/>
            <a:ext cx="1541617" cy="571504"/>
          </a:xfrm>
          <a:prstGeom prst="roundRect">
            <a:avLst/>
          </a:prstGeom>
          <a:solidFill>
            <a:srgbClr val="B08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Цивільний департамент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312262" y="5500702"/>
            <a:ext cx="1714512" cy="571504"/>
          </a:xfrm>
          <a:prstGeom prst="roundRect">
            <a:avLst/>
          </a:prstGeom>
          <a:solidFill>
            <a:srgbClr val="B08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Кримінальний департамент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316309" y="4811478"/>
            <a:ext cx="2192646" cy="396000"/>
          </a:xfrm>
          <a:prstGeom prst="roundRect">
            <a:avLst/>
          </a:prstGeom>
          <a:solidFill>
            <a:srgbClr val="B08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2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Судова палата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28596" y="6215082"/>
            <a:ext cx="8501122" cy="526286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uk-UA" sz="20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Сенат – верховний касаційний суд для всіх судових органів, а також суд першої інстанції зі справ особливого значення</a:t>
            </a:r>
          </a:p>
        </p:txBody>
      </p:sp>
      <p:cxnSp>
        <p:nvCxnSpPr>
          <p:cNvPr id="21" name="Прямая со стрелкой 20"/>
          <p:cNvCxnSpPr>
            <a:stCxn id="18" idx="2"/>
            <a:endCxn id="19" idx="0"/>
          </p:cNvCxnSpPr>
          <p:nvPr/>
        </p:nvCxnSpPr>
        <p:spPr>
          <a:xfrm flipH="1">
            <a:off x="6852422" y="2380207"/>
            <a:ext cx="608448" cy="236844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8" idx="2"/>
            <a:endCxn id="20" idx="0"/>
          </p:cNvCxnSpPr>
          <p:nvPr/>
        </p:nvCxnSpPr>
        <p:spPr>
          <a:xfrm>
            <a:off x="7460870" y="2380207"/>
            <a:ext cx="990672" cy="224919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9" idx="2"/>
            <a:endCxn id="26" idx="0"/>
          </p:cNvCxnSpPr>
          <p:nvPr/>
        </p:nvCxnSpPr>
        <p:spPr>
          <a:xfrm>
            <a:off x="6852422" y="3117117"/>
            <a:ext cx="1524724" cy="311883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9" idx="2"/>
            <a:endCxn id="25" idx="0"/>
          </p:cNvCxnSpPr>
          <p:nvPr/>
        </p:nvCxnSpPr>
        <p:spPr>
          <a:xfrm flipH="1">
            <a:off x="6741850" y="3117117"/>
            <a:ext cx="110572" cy="311883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37" idx="2"/>
            <a:endCxn id="35" idx="0"/>
          </p:cNvCxnSpPr>
          <p:nvPr/>
        </p:nvCxnSpPr>
        <p:spPr>
          <a:xfrm flipH="1">
            <a:off x="6278912" y="5207478"/>
            <a:ext cx="1133720" cy="293224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37" idx="2"/>
            <a:endCxn id="36" idx="0"/>
          </p:cNvCxnSpPr>
          <p:nvPr/>
        </p:nvCxnSpPr>
        <p:spPr>
          <a:xfrm>
            <a:off x="7412632" y="5207478"/>
            <a:ext cx="756886" cy="293224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248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0"/>
            <a:ext cx="6264696" cy="764704"/>
          </a:xfrm>
          <a:solidFill>
            <a:srgbClr val="00B0F0">
              <a:alpha val="75000"/>
            </a:srgb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Джерела права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76196" y="908720"/>
            <a:ext cx="3791748" cy="1008112"/>
          </a:xfrm>
          <a:prstGeom prst="roundRect">
            <a:avLst/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200" dirty="0">
                <a:solidFill>
                  <a:srgbClr val="001B50"/>
                </a:solidFill>
                <a:latin typeface="Times New Roman" pitchFamily="18" charset="0"/>
                <a:cs typeface="Times New Roman" pitchFamily="18" charset="0"/>
              </a:rPr>
              <a:t>1. Звичаєве право, </a:t>
            </a:r>
          </a:p>
          <a:p>
            <a:r>
              <a:rPr lang="uk-UA" sz="2200" dirty="0">
                <a:solidFill>
                  <a:srgbClr val="001B50"/>
                </a:solidFill>
                <a:latin typeface="Times New Roman" pitchFamily="18" charset="0"/>
                <a:cs typeface="Times New Roman" pitchFamily="18" charset="0"/>
              </a:rPr>
              <a:t>2. Магдебурзьке право</a:t>
            </a:r>
          </a:p>
          <a:p>
            <a:r>
              <a:rPr lang="uk-UA" sz="2200" dirty="0">
                <a:solidFill>
                  <a:srgbClr val="001B50"/>
                </a:solidFill>
                <a:latin typeface="Times New Roman" pitchFamily="18" charset="0"/>
                <a:cs typeface="Times New Roman" pitchFamily="18" charset="0"/>
              </a:rPr>
              <a:t>3. Третій Литовський статут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716016" y="908720"/>
            <a:ext cx="4104456" cy="1152128"/>
          </a:xfrm>
          <a:prstGeom prst="roundRect">
            <a:avLst/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2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Указ «Про запровадження в губерніях Чернігівській і Полтавській загальних про судочинство законів імперії»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6672" y="2780928"/>
            <a:ext cx="3500462" cy="1071570"/>
          </a:xfrm>
          <a:prstGeom prst="roundRect">
            <a:avLst/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Зібрання малоросійських прав (1807 р.)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5720" y="4293096"/>
            <a:ext cx="3490938" cy="1062046"/>
          </a:xfrm>
          <a:prstGeom prst="roundRect">
            <a:avLst/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3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Повне зібрання законів Російської імперії </a:t>
            </a:r>
          </a:p>
          <a:p>
            <a:pPr algn="just">
              <a:lnSpc>
                <a:spcPts val="23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(1830 р.)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69604" y="5764824"/>
            <a:ext cx="3950869" cy="792088"/>
          </a:xfrm>
          <a:prstGeom prst="roundRect">
            <a:avLst/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Звід законів Російської імперії (1832 р., 1842 р., 1857 р.)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7" y="2348880"/>
            <a:ext cx="4104456" cy="1224136"/>
          </a:xfrm>
          <a:prstGeom prst="roundRect">
            <a:avLst/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2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Уложення про покарання кримінальні та виправні    (1846 р., за редакціями 1866 і 1885 рр.)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16016" y="4221088"/>
            <a:ext cx="4104456" cy="930772"/>
          </a:xfrm>
          <a:prstGeom prst="roundRect">
            <a:avLst/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3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Зібрання узаконень і розпоряджень уряду</a:t>
            </a:r>
          </a:p>
          <a:p>
            <a:pPr algn="just">
              <a:lnSpc>
                <a:spcPts val="23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Постанови Сенату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5720" y="5925766"/>
            <a:ext cx="3500462" cy="631146"/>
          </a:xfrm>
          <a:prstGeom prst="roundRect">
            <a:avLst/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8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Фабричне законодавство</a:t>
            </a:r>
          </a:p>
        </p:txBody>
      </p:sp>
    </p:spTree>
    <p:extLst>
      <p:ext uri="{BB962C8B-B14F-4D97-AF65-F5344CB8AC3E}">
        <p14:creationId xmlns:p14="http://schemas.microsoft.com/office/powerpoint/2010/main" val="262104017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Жовтогарячи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3985</TotalTime>
  <Words>1466</Words>
  <Application>Microsoft Office PowerPoint</Application>
  <PresentationFormat>Екран (4:3)</PresentationFormat>
  <Paragraphs>423</Paragraphs>
  <Slides>27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27</vt:i4>
      </vt:variant>
    </vt:vector>
  </HeadingPairs>
  <TitlesOfParts>
    <vt:vector size="32" baseType="lpstr">
      <vt:lpstr>Calibri</vt:lpstr>
      <vt:lpstr>Georgia</vt:lpstr>
      <vt:lpstr>Times New Roman</vt:lpstr>
      <vt:lpstr>Trebuchet MS</vt:lpstr>
      <vt:lpstr>Воздушный поток</vt:lpstr>
      <vt:lpstr>Суспільний лад на українських землях у складі Російської імперії</vt:lpstr>
      <vt:lpstr>Центральні органи влади Російської імперії (кінець ХVІІІ-ХІХ cт.)</vt:lpstr>
      <vt:lpstr>Територіальний устрій українських земель у складі російської імперії</vt:lpstr>
      <vt:lpstr>Органи місцевого управління на українських землях </vt:lpstr>
      <vt:lpstr>Судоустрій на українських землях до реформи 1864 р.</vt:lpstr>
      <vt:lpstr>Селянська реформа 1861 року</vt:lpstr>
      <vt:lpstr>Реформа поліції 1862 року</vt:lpstr>
      <vt:lpstr>Судова реформа 1864 року</vt:lpstr>
      <vt:lpstr>Джерела права</vt:lpstr>
      <vt:lpstr>Презентація PowerPoint</vt:lpstr>
      <vt:lpstr>Кримінальне право</vt:lpstr>
      <vt:lpstr>Презентація PowerPoint</vt:lpstr>
      <vt:lpstr>Цивільне право</vt:lpstr>
      <vt:lpstr> </vt:lpstr>
      <vt:lpstr> </vt:lpstr>
      <vt:lpstr> </vt:lpstr>
      <vt:lpstr>Суспільний лад на українських землях  у складі Австро-Угорської імперії</vt:lpstr>
      <vt:lpstr> </vt:lpstr>
      <vt:lpstr>Органи влади Галичини  (станом на 1775 р.)</vt:lpstr>
      <vt:lpstr>Зміни в системі державного управління Галичини (після 1848-1849 рр.)</vt:lpstr>
      <vt:lpstr>Місцеве самоврядування  (ІІ пол. ХІХ ст.)</vt:lpstr>
      <vt:lpstr>Організація управління на Закарпатті</vt:lpstr>
      <vt:lpstr>Судова система на Західноукраїнських землях у першій пол. ХІХ ст.</vt:lpstr>
      <vt:lpstr>Судова система на Західноукраїнських землях у другій пол. ХІХ ст.</vt:lpstr>
      <vt:lpstr>Презентація PowerPoint</vt:lpstr>
      <vt:lpstr>Джерела права</vt:lpstr>
      <vt:lpstr>Презентація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Суспільно-політичний лад і право українських земель у складі двох імперій</dc:title>
  <dc:creator>самсунг</dc:creator>
  <cp:lastModifiedBy>Ія Пелех</cp:lastModifiedBy>
  <cp:revision>215</cp:revision>
  <dcterms:created xsi:type="dcterms:W3CDTF">2018-10-01T12:56:17Z</dcterms:created>
  <dcterms:modified xsi:type="dcterms:W3CDTF">2026-02-25T22:09:15Z</dcterms:modified>
</cp:coreProperties>
</file>