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27"/>
  </p:notesMasterIdLst>
  <p:sldIdLst>
    <p:sldId id="256" r:id="rId2"/>
    <p:sldId id="257" r:id="rId3"/>
    <p:sldId id="259" r:id="rId4"/>
    <p:sldId id="327" r:id="rId5"/>
    <p:sldId id="326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00" r:id="rId15"/>
    <p:sldId id="351" r:id="rId16"/>
    <p:sldId id="352" r:id="rId17"/>
    <p:sldId id="320" r:id="rId18"/>
    <p:sldId id="354" r:id="rId19"/>
    <p:sldId id="353" r:id="rId20"/>
    <p:sldId id="355" r:id="rId21"/>
    <p:sldId id="356" r:id="rId22"/>
    <p:sldId id="357" r:id="rId23"/>
    <p:sldId id="358" r:id="rId24"/>
    <p:sldId id="359" r:id="rId25"/>
    <p:sldId id="317" r:id="rId26"/>
  </p:sldIdLst>
  <p:sldSz cx="9144000" cy="5143500" type="screen16x9"/>
  <p:notesSz cx="6858000" cy="9144000"/>
  <p:embeddedFontLst>
    <p:embeddedFont>
      <p:font typeface="Lato" panose="020B0604020202020204" charset="0"/>
      <p:regular r:id="rId28"/>
      <p:bold r:id="rId29"/>
      <p:italic r:id="rId30"/>
      <p:boldItalic r:id="rId31"/>
    </p:embeddedFont>
    <p:embeddedFont>
      <p:font typeface="Raleway" panose="020B0604020202020204" charset="-52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715"/>
    <a:srgbClr val="218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98665B7-6574-423E-A4B5-A6C020D860FF}">
  <a:tblStyle styleId="{C98665B7-6574-423E-A4B5-A6C020D860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1A8698C-63BC-4B6A-AE92-7E62379B444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3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6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86766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098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63975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0503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1407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74157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72335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2569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37818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44167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6548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0651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31185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6066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14726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24906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31497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49387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9514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8504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2659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7504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1848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235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6994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221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45225" y="2762725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938246" y="2533163"/>
            <a:ext cx="7218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659861" y="2533163"/>
            <a:ext cx="7218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1" y="2533163"/>
            <a:ext cx="7218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21425" y="2533163"/>
            <a:ext cx="52167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399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3047704" y="3992850"/>
            <a:ext cx="3047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6096271" y="3992850"/>
            <a:ext cx="3047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1" y="3992850"/>
            <a:ext cx="3047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Char char="▷"/>
              <a:defRPr>
                <a:solidFill>
                  <a:schemeClr val="dk1"/>
                </a:solidFill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893625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4219456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Lato"/>
              <a:buChar char="▷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>
            <a:spLocks noGrp="1"/>
          </p:cNvSpPr>
          <p:nvPr>
            <p:ph type="ctrTitle"/>
          </p:nvPr>
        </p:nvSpPr>
        <p:spPr>
          <a:xfrm>
            <a:off x="600619" y="591954"/>
            <a:ext cx="7799965" cy="16382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uk-UA" sz="3600" dirty="0" smtClean="0"/>
              <a:t>Лекція 1. Опитувальні соціологічні методи у маркетингових дослідженнях</a:t>
            </a:r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20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600" dirty="0">
                <a:solidFill>
                  <a:schemeClr val="bg2"/>
                </a:solidFill>
                <a:latin typeface="Söhne"/>
              </a:rPr>
              <a:t>Основні характеристики панельних маркетингових досліджень:</a:t>
            </a:r>
          </a:p>
          <a:p>
            <a:pPr lvl="0" algn="just"/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lvl="0" algn="just"/>
            <a:r>
              <a:rPr lang="uk-UA" sz="1600" b="1" dirty="0">
                <a:solidFill>
                  <a:schemeClr val="bg2"/>
                </a:solidFill>
                <a:latin typeface="Söhne"/>
              </a:rPr>
              <a:t>Аналіз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тенденцій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Дослідження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тенденцій і змін дозволяє виявляти і аналізувати динаміку в уподобаннях та споживацькому підході респондентів, що може бути корисним для прогнозування майбутніх трендів.</a:t>
            </a:r>
          </a:p>
          <a:p>
            <a:pPr lvl="0" algn="just"/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lvl="0"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Панельні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маркетингові дослідження є потужним інструментом для детального вивчення поведінки споживачів та динаміки ринку протягом тривалого періоду, що дозволяє бізнесу більш ефективно реагувати на зміни та вдосконалювати стратегії маркетингу.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0460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8251903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600" b="1" dirty="0">
                <a:solidFill>
                  <a:schemeClr val="bg2"/>
                </a:solidFill>
                <a:latin typeface="Söhne"/>
              </a:rPr>
              <a:t>Основні особливості маркетингового онлайн анкетування:</a:t>
            </a:r>
          </a:p>
          <a:p>
            <a:pPr marL="114300" lvl="0" indent="0" algn="just">
              <a:buNone/>
            </a:pP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>
                <a:solidFill>
                  <a:schemeClr val="bg2"/>
                </a:solidFill>
                <a:latin typeface="Söhne"/>
              </a:rPr>
              <a:t>Анкети розміщуються в інтернеті, і респонденти можуть взяти участь в опитуванні через комп'ютер, планшет чи смартфон. Це забезпечує зручність і доступність для широкого кола учасників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Респонденти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можуть взяти участь у дослідженні у зручний для них час, що дозволяє отримати більше даних від різних груп аудиторії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Інтерактивність. Використання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різних типів питань, анімацій та мультимедійних елементів може покращити взаємодію респондентів з опитуванням, роблячи його більш привабливим і цікавим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>
                <a:solidFill>
                  <a:schemeClr val="bg2"/>
                </a:solidFill>
                <a:latin typeface="Söhne"/>
              </a:rPr>
              <a:t>Онлайн-анкети дозволяють дослідникам здійснювати дослідження на глобальному рівні, залучаючи респондентів з різних частин світу.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5194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8251903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600" b="1" dirty="0">
                <a:solidFill>
                  <a:schemeClr val="bg2"/>
                </a:solidFill>
                <a:latin typeface="Söhne"/>
              </a:rPr>
              <a:t>Основні особливості маркетингового онлайн анкетування:</a:t>
            </a:r>
          </a:p>
          <a:p>
            <a:pPr marL="114300" indent="0" algn="just">
              <a:buNone/>
            </a:pP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Автоматична обробка даних у онлайн анкетуванні дозволяє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легко зібрати та аналізувати дані, прискорюючи процес збору та обробки інформації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Онлайн анкетування у маркетингу дозволяє проводити дослідження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серед різних груп аудиторії, включаючи зацікавлені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групи постійних клієнтів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, або нових потенційних споживачів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>
                <a:solidFill>
                  <a:schemeClr val="bg2"/>
                </a:solidFill>
                <a:latin typeface="Söhne"/>
              </a:rPr>
              <a:t>Респонденти можуть відчувати більшу анонімність при відповіді на питання, що може сприяти більш відвертому висловленню їхніх поглядів і думок.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8644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>
                <a:solidFill>
                  <a:schemeClr val="bg2"/>
                </a:solidFill>
                <a:latin typeface="Söhne"/>
              </a:rPr>
              <a:t>Омнібусне анкетування (англ. </a:t>
            </a:r>
            <a:r>
              <a:rPr lang="en-GB" sz="1800" b="1" dirty="0">
                <a:solidFill>
                  <a:schemeClr val="bg2"/>
                </a:solidFill>
                <a:latin typeface="Söhne"/>
              </a:rPr>
              <a:t>Omnibus survey) -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це метод дослідження у маркетингу, при якому одна анкета використовується для збору даних від різних клієнтів чи замовників, які можуть представляти різні сфери бізнесу чи маркетингові цілі. </a:t>
            </a:r>
            <a:endParaRPr lang="uk-UA" sz="1800" dirty="0" smtClean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Цей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метод ефективно дозволяє різним організаціям вставляти свої питання в загальну анкету, знижуючи витрати та ефективно використовуючи ресурси для збору даних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b="1" dirty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r>
              <a:rPr lang="uk-UA" sz="1600" b="1" u="sng" dirty="0">
                <a:solidFill>
                  <a:schemeClr val="bg2"/>
                </a:solidFill>
                <a:latin typeface="Söhne"/>
              </a:rPr>
              <a:t>Основні риси омнібусного </a:t>
            </a:r>
            <a:r>
              <a:rPr lang="uk-UA" sz="1600" b="1" u="sng" dirty="0" smtClean="0">
                <a:solidFill>
                  <a:schemeClr val="bg2"/>
                </a:solidFill>
                <a:latin typeface="Söhne"/>
              </a:rPr>
              <a:t>анкетування:</a:t>
            </a:r>
          </a:p>
          <a:p>
            <a:pPr algn="just"/>
            <a:r>
              <a:rPr lang="uk-UA" sz="1600" dirty="0">
                <a:solidFill>
                  <a:schemeClr val="bg2"/>
                </a:solidFill>
                <a:latin typeface="Söhne"/>
              </a:rPr>
              <a:t>Загальний інструмент для багатьох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клієнтів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Зниження витрат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Сегментовані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результати</a:t>
            </a:r>
            <a:r>
              <a:rPr lang="en-US" sz="1600" dirty="0" smtClean="0">
                <a:solidFill>
                  <a:schemeClr val="bg2"/>
                </a:solidFill>
                <a:latin typeface="Söhne"/>
              </a:rPr>
              <a:t>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endParaRPr lang="uk-UA" sz="1600" u="sng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4037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rgbClr val="FFC000"/>
                </a:solidFill>
              </a:rPr>
              <a:t>2.</a:t>
            </a:r>
          </a:p>
          <a:p>
            <a:pPr lvl="0"/>
            <a:r>
              <a:rPr lang="uk-UA" sz="3200" dirty="0" smtClean="0"/>
              <a:t>Особливості проведення інтерв'ю у маркетингу. Телефонні інтерв'ю.</a:t>
            </a:r>
            <a:endParaRPr lang="uk-UA" sz="3200" dirty="0"/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7613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5684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Інтерв'ю - це один із основних методів збору даних у маркетингових дослідженнях, який дозволяє отримати глибокі та детальні відповіді від респондентів. </a:t>
            </a:r>
          </a:p>
          <a:p>
            <a:pPr marL="114300" lvl="0" indent="0" algn="just">
              <a:buNone/>
            </a:pP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Інтерв'ю може бути структурованим (зі строго визначеними питаннями) або неструктурованим (з відкритими питаннями для обговорення).</a:t>
            </a:r>
            <a:endParaRPr lang="uk-UA" sz="1600" u="sng" dirty="0">
              <a:solidFill>
                <a:schemeClr val="bg2"/>
              </a:solidFill>
              <a:latin typeface="Söhn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Інтерв'ю може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розкривати складні мотивації, уподобання та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уявлення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споживачів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щодо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продуктів чи послуг.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Інтерв'ю є більш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гнучким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форматом ніж анкетування,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де дослідник може адаптувати питання відповідно до відповідей та реакцій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респондента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Дослідники можуть надавати пояснення питань або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робити їх проєктивними, що не зручно у анкетуванні.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Під час інтерв'ю можна вивчати невербальні сигнали, такі як міміка, жести та тон голосу, що доповнює аналіз відповідей.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Інтерв'ю може включати в себе тестування продуктів або послуг, щоб дізнатись реакції та реальний досвід респондентів.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26161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55061" y="128520"/>
            <a:ext cx="7925514" cy="45684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Одним з найбільш популярних методів інтерв'ю у маркетингу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є 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телефонні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опитування (</a:t>
            </a:r>
            <a:r>
              <a:rPr lang="en-GB" sz="1800" b="1" dirty="0">
                <a:solidFill>
                  <a:schemeClr val="bg2"/>
                </a:solidFill>
                <a:latin typeface="Söhne"/>
              </a:rPr>
              <a:t>CATI</a:t>
            </a:r>
            <a:r>
              <a:rPr lang="en-GB" sz="1800" b="1" dirty="0" smtClean="0">
                <a:solidFill>
                  <a:schemeClr val="bg2"/>
                </a:solidFill>
                <a:latin typeface="Söhne"/>
              </a:rPr>
              <a:t>)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marL="114300" lvl="0" indent="0" algn="just">
              <a:buNone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Телефонне опитування або </a:t>
            </a:r>
            <a:r>
              <a:rPr lang="en-GB" sz="1400" dirty="0">
                <a:solidFill>
                  <a:schemeClr val="bg2"/>
                </a:solidFill>
                <a:latin typeface="Söhne"/>
              </a:rPr>
              <a:t>Computer-Assisted Telephone Interviewing (CATI) -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це метод збору даних у маркетингових дослідженнях, де опитування проводяться за допомогою телефону, а спеціалізоване програмне забезпечення використовується для автоматизації процесу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marL="114300" lvl="0" indent="0" algn="just">
              <a:buNone/>
            </a:pPr>
            <a:r>
              <a:rPr lang="uk-UA" sz="1400" dirty="0">
                <a:solidFill>
                  <a:schemeClr val="bg2"/>
                </a:solidFill>
                <a:latin typeface="Söhne"/>
              </a:rPr>
              <a:t>Однією з ключових особливостей </a:t>
            </a:r>
            <a:r>
              <a:rPr lang="en-GB" sz="1400" dirty="0">
                <a:solidFill>
                  <a:schemeClr val="bg2"/>
                </a:solidFill>
                <a:latin typeface="Söhne"/>
              </a:rPr>
              <a:t>CATI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є використання комп'ютерних програм для створення та адміністрування опитувань. Це дозволяє автоматизувати багато аспектів опитування, включаючи запис відповідей.</a:t>
            </a:r>
          </a:p>
          <a:p>
            <a:pPr marL="114300" lvl="0" indent="0" algn="just">
              <a:buNone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Тут використовуються структуровані 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опитувальники, де всі питання та варіанти відповідей заздалегідь визначені. Це допомагає забезпечити стандартизацію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відповідей</a:t>
            </a:r>
            <a:r>
              <a:rPr lang="uk-UA" sz="1400" dirty="0">
                <a:solidFill>
                  <a:schemeClr val="bg2"/>
                </a:solidFill>
                <a:latin typeface="Söhne"/>
              </a:rPr>
              <a:t>.</a:t>
            </a:r>
          </a:p>
          <a:p>
            <a:pPr marL="114300" lvl="0" indent="0" algn="just">
              <a:buNone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Для проведення CATI використовують спеціалізовані системи, які можуть забезпечити виклик номерів, запис відповідей та автоматичне створення статистичних звітів, а також надають можливість для відслідковування та контролю якості опитувань в реальному часі. </a:t>
            </a:r>
          </a:p>
          <a:p>
            <a:pPr marL="114300" lvl="0" indent="0" algn="just">
              <a:buNone/>
            </a:pP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Однак, така автоматизація та стандартизація – це вже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відхід </a:t>
            </a:r>
            <a:r>
              <a:rPr lang="uk-UA" sz="1400" dirty="0" smtClean="0">
                <a:solidFill>
                  <a:schemeClr val="bg2"/>
                </a:solidFill>
                <a:latin typeface="Söhne"/>
              </a:rPr>
              <a:t>від якісної стратегії, тож результатом будуть кількісні дані.</a:t>
            </a:r>
            <a:endParaRPr lang="uk-UA" sz="14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0411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>
                <a:solidFill>
                  <a:srgbClr val="FFC000"/>
                </a:solidFill>
              </a:rPr>
              <a:t>3</a:t>
            </a:r>
            <a:r>
              <a:rPr lang="uk-UA" sz="3200" b="1" dirty="0" smtClean="0">
                <a:solidFill>
                  <a:srgbClr val="FFC000"/>
                </a:solidFill>
              </a:rPr>
              <a:t>.</a:t>
            </a:r>
          </a:p>
          <a:p>
            <a:pPr lvl="0"/>
            <a:r>
              <a:rPr lang="uk-UA" sz="3200" dirty="0"/>
              <a:t>Використання фокус-груп у маркетингу</a:t>
            </a: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4942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>
                <a:solidFill>
                  <a:schemeClr val="bg2"/>
                </a:solidFill>
                <a:latin typeface="Söhne"/>
              </a:rPr>
              <a:t>Фокус-групи -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це метод дослідження, при якому невелика група учасників обговорює певну тему або продукт під керівництвом модератора. </a:t>
            </a:r>
            <a:endParaRPr lang="uk-UA" sz="1800" dirty="0" smtClean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Цей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метод часто використовується в маркетингу для збору якісної інформації, розуміння думок та вражень споживачів, вивчення їхніх уподобань та сприйняття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8975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Основні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переваги використання фокус-груп у маркетингу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:</a:t>
            </a:r>
            <a:endParaRPr lang="uk-UA" sz="1800" b="1" dirty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Фокус-групи дозволяють отримати глибше розуміння відповідей та реакцій учасників, що надає більше контексту для прийняття рішень.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Учасники можуть взаємодіяти один з одним, обмінюючись ідеями та думками, що може привести до нових інсайтів.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Групове середовище може стимулювати креативність та сприяти виникненню нових ідей.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Поєднання декількох учасників в одну сесію дозволяє збирати великий обсяг даних за короткий час.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99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628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2185C5"/>
                </a:solidFill>
              </a:rPr>
              <a:t>План:</a:t>
            </a:r>
            <a:endParaRPr b="1" dirty="0">
              <a:solidFill>
                <a:srgbClr val="2185C5"/>
              </a:solidFill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893700" y="1716689"/>
            <a:ext cx="6956760" cy="23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1. </a:t>
            </a: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Особливості анкетування у маркетингу.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2</a:t>
            </a:r>
            <a:r>
              <a:rPr lang="uk-UA" sz="1800" b="1" dirty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. </a:t>
            </a: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Особливості проведення інтерв'ю у маркетингу. Телефонні інтерв'ю.</a:t>
            </a:r>
            <a:endParaRPr lang="uk-UA" sz="1800" b="1" dirty="0">
              <a:solidFill>
                <a:srgbClr val="2185C5"/>
              </a:solidFill>
              <a:latin typeface="Raleway"/>
              <a:ea typeface="Raleway"/>
              <a:cs typeface="Raleway"/>
              <a:sym typeface="Lato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3</a:t>
            </a: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. Використання фокус-груп у маркетингу.</a:t>
            </a:r>
            <a:endParaRPr lang="uk-UA" sz="1800" b="1" dirty="0">
              <a:solidFill>
                <a:srgbClr val="2185C5"/>
              </a:solidFill>
              <a:latin typeface="Raleway"/>
              <a:ea typeface="Raleway"/>
              <a:cs typeface="Raleway"/>
              <a:sym typeface="Lato"/>
            </a:endParaRPr>
          </a:p>
        </p:txBody>
      </p:sp>
      <p:sp>
        <p:nvSpPr>
          <p:cNvPr id="97" name="Google Shape;97;p13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Основні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переваги використання фокус-груп у маркетингу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:</a:t>
            </a:r>
            <a:endParaRPr lang="uk-UA" sz="1800" b="1" dirty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Фокус-групи дозволяють отримати глибше розуміння відповідей та реакцій учасників, що надає більше контексту для прийняття рішень.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Учасники можуть взаємодіяти один з одним, обмінюючись ідеями та думками, що може привести до нових інсайтів.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Групове середовище може стимулювати креативність та сприяти виникненню нових ідей.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Поєднання декількох учасників в одну сесію дозволяє збирати великий обсяг даних за короткий час.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549805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Основні </a:t>
            </a:r>
            <a:r>
              <a:rPr lang="uk-UA" sz="1800" b="1" dirty="0">
                <a:solidFill>
                  <a:schemeClr val="bg2"/>
                </a:solidFill>
                <a:latin typeface="Söhne"/>
              </a:rPr>
              <a:t>переваги використання фокус-груп у маркетингу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:</a:t>
            </a:r>
            <a:endParaRPr lang="uk-UA" sz="1800" b="1" dirty="0">
              <a:solidFill>
                <a:schemeClr val="bg2"/>
              </a:solidFill>
              <a:latin typeface="Söhne"/>
            </a:endParaRPr>
          </a:p>
          <a:p>
            <a:pPr marL="114300" lvl="0" indent="0" algn="just">
              <a:buNone/>
            </a:pPr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Проєктивні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та зондувальні техніки - це стратегії в рамках фокус-груп, які використовуються для отримання більш глибокого розуміння психологічних, емоційних та підсвідомих аспектів учасників. </a:t>
            </a:r>
            <a:endParaRPr lang="uk-UA" sz="1600" dirty="0" smtClean="0">
              <a:solidFill>
                <a:schemeClr val="bg2"/>
              </a:solidFill>
              <a:latin typeface="Söhne"/>
            </a:endParaRPr>
          </a:p>
          <a:p>
            <a:pPr algn="just"/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Ці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методи дозволяють отримати не тільки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поверхові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відповіді, а й розкрити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приховані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аспекти думок та відчуттів учасників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algn="just"/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0217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Проєктивні 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техніки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базуються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на ідеї, що учасники можуть 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проєкціювати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свої власні думки, почуття та переконання на зовнішні об'єкти чи ситуації. </a:t>
            </a:r>
            <a:endParaRPr lang="uk-UA" sz="1800" dirty="0" smtClean="0">
              <a:solidFill>
                <a:schemeClr val="bg2"/>
              </a:solidFill>
              <a:latin typeface="Söhn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Асоціації</a:t>
            </a:r>
            <a:r>
              <a:rPr lang="en-US" sz="1600" b="1" dirty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Учасникам пропонуються ключові слова, і їхні асоціації з цими словами записуються.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Це може допомогти виявити психологічні зв'язки та співвідношення.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2"/>
                </a:solidFill>
                <a:latin typeface="Söhne"/>
              </a:rPr>
              <a:t>Завершення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речення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Учасникам пропонується неповне речення, і їм потрібно завершити його. Це може висвітлити невідомі аспекти їхніх думок та почуттів.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Проєктування </a:t>
            </a:r>
            <a:r>
              <a:rPr lang="uk-UA" sz="1600" b="1" dirty="0">
                <a:solidFill>
                  <a:schemeClr val="bg2"/>
                </a:solidFill>
                <a:latin typeface="Söhne"/>
              </a:rPr>
              <a:t>на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предмети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Учасникам можуть показати зображення предмета або персонажа, і їхнє завдання - описати,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яким для них є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цей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об'єкт, які має риси чи характер. 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68103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800" b="1" dirty="0">
                <a:solidFill>
                  <a:schemeClr val="bg2"/>
                </a:solidFill>
                <a:latin typeface="Söhne"/>
              </a:rPr>
              <a:t>Зондувальні 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техніки</a:t>
            </a:r>
            <a:r>
              <a:rPr lang="en-US" sz="1800" b="1" dirty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Зондувальні </a:t>
            </a:r>
            <a:r>
              <a:rPr lang="uk-UA" sz="1800" dirty="0">
                <a:solidFill>
                  <a:schemeClr val="bg2"/>
                </a:solidFill>
                <a:latin typeface="Söhne"/>
              </a:rPr>
              <a:t>техніки спрямовані на вивчення більш конкретних думок, уподобань та переживань учасників групи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Глибоке вивчення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думок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Модератор може глибше досліджувати відповіді учасників, ставлячи більше конкретних питань та стимулюючи детальніше висловлення думок.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Ранжування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пріоритетів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Учасникам може бути запропоновано ранжувати важливість різних аспектів продукту чи ідеї, що допомагає визначити їхні пріоритети.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2"/>
                </a:solidFill>
                <a:latin typeface="Söhne"/>
              </a:rPr>
              <a:t>Емоційні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реакції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Модератор може питати про емоційні реакції на конкретні аспекти продукту або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ситуації.</a:t>
            </a:r>
            <a:endParaRPr lang="uk-UA" sz="1600" dirty="0">
              <a:solidFill>
                <a:schemeClr val="bg2"/>
              </a:solidFill>
              <a:latin typeface="Söhne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58301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19"/>
            <a:ext cx="7652237" cy="42487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1800" b="1" dirty="0">
                <a:solidFill>
                  <a:schemeClr val="bg2"/>
                </a:solidFill>
                <a:latin typeface="Söhne"/>
              </a:rPr>
              <a:t>Зондувальні </a:t>
            </a:r>
            <a:r>
              <a:rPr lang="uk-UA" sz="1800" b="1" dirty="0" smtClean="0">
                <a:solidFill>
                  <a:schemeClr val="bg2"/>
                </a:solidFill>
                <a:latin typeface="Söhne"/>
              </a:rPr>
              <a:t>техніки:</a:t>
            </a:r>
            <a:r>
              <a:rPr lang="uk-UA" sz="1800" dirty="0" smtClean="0">
                <a:solidFill>
                  <a:schemeClr val="bg2"/>
                </a:solidFill>
                <a:latin typeface="Söhne"/>
              </a:rPr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Аналіз конкретних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сценаріїв</a:t>
            </a:r>
            <a:r>
              <a:rPr lang="en-US" sz="1600" b="1" dirty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Зондування думок учасників щодо конкретних сценаріїв або ситуацій, наприклад, їхніх очікувань щодо використання продукту в різних умовах.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Додаткові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стимули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Використання додаткових стимулів, таких як фотографії, відеоролики або зразки продукції, для виклику більш конкретних вражень та реакцій.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marL="114300" indent="0" algn="just">
              <a:buNone/>
            </a:pPr>
            <a:r>
              <a:rPr lang="uk-UA" sz="1600" dirty="0">
                <a:solidFill>
                  <a:schemeClr val="bg2"/>
                </a:solidFill>
                <a:latin typeface="Söhne"/>
              </a:rPr>
              <a:t>Використання цих технік дозволяє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отримати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глибше розуміння емоційних, психологічних та поведінкових аспектів учасників фокус-груп. Однак важливо бути обережним і враховувати етичні питання, такі як конфіденційність даних та комфорт учасників, під час використання таких технік.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34647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rgbClr val="FFC000"/>
                </a:solidFill>
              </a:rPr>
              <a:t>Дякую за увагу!</a:t>
            </a: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221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FFC000"/>
                </a:solidFill>
              </a:rPr>
              <a:t>1.</a:t>
            </a:r>
            <a:endParaRPr sz="3200" b="1" dirty="0">
              <a:solidFill>
                <a:srgbClr val="FFC000"/>
              </a:solidFill>
            </a:endParaRPr>
          </a:p>
          <a:p>
            <a:pPr lvl="0"/>
            <a:r>
              <a:rPr lang="uk-UA" sz="3200" dirty="0"/>
              <a:t>Особливості анкетування у маркетингу. </a:t>
            </a: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1367883"/>
            <a:ext cx="8251903" cy="34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Анкетні опитування є невід'ємною частиною маркетингових досліджень і грають ключову роль у зборі важливої інформації від цільової аудиторії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.</a:t>
            </a:r>
          </a:p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Маркетингове анкетування та соціологічне анкетування спільно використовують анкети як інструмент для збору даних, але є деякі ключові відмінності між ними: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276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37253" y="642925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Предмет дослідження:</a:t>
            </a:r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Маркетинг</a:t>
            </a:r>
            <a:r>
              <a:rPr lang="en-US" sz="2000" i="1" dirty="0">
                <a:solidFill>
                  <a:srgbClr val="2185C5"/>
                </a:solidFill>
                <a:latin typeface="Arial" panose="020B0604020202020204" pitchFamily="34" charset="0"/>
              </a:rPr>
              <a:t>.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Основна мета маркетингового анкетування - це збір інформації щодо товарів, послуг, брендів або ринкової діяльності з метою підвищення ефективності маркетингових стратегій.</a:t>
            </a:r>
          </a:p>
          <a:p>
            <a:pPr lvl="0" algn="just"/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Соціологія</a:t>
            </a:r>
            <a:r>
              <a:rPr lang="en-US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.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Соціологічне анкетування фокусується на розумінні соціальних явищ, вивченні суспільства та його складових частин.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3840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37253" y="642925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Завдання дослідження:</a:t>
            </a:r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114300" lvl="0" indent="0" algn="just">
              <a:buNone/>
            </a:pPr>
            <a:endParaRPr lang="uk-UA" sz="2000" i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Маркетинг</a:t>
            </a:r>
            <a:r>
              <a:rPr lang="en-US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.</a:t>
            </a:r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Зазвичай орієнтоване на ринкові дослідження, визначення попиту, усвідомлення споживачів та розробку маркетингових стратегій.</a:t>
            </a:r>
          </a:p>
          <a:p>
            <a:pPr lvl="0" algn="just"/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Соціологія</a:t>
            </a:r>
            <a:r>
              <a:rPr lang="en-US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.</a:t>
            </a:r>
            <a:r>
              <a:rPr lang="uk-UA" sz="2000" i="1" dirty="0" smtClean="0">
                <a:solidFill>
                  <a:srgbClr val="2185C5"/>
                </a:solidFill>
                <a:latin typeface="Arial" panose="020B0604020202020204" pitchFamily="34" charset="0"/>
              </a:rPr>
              <a:t>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Спрямоване на вивчення соціальних відносин, структур та явищ у суспільстві, таких як угруповання, нерівність та соціокультурні тенденції.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6311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37253" y="642925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Мета дослідження:</a:t>
            </a:r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endParaRPr lang="uk-UA" sz="2000" b="1" dirty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2000" i="1" dirty="0" smtClean="0">
                <a:solidFill>
                  <a:schemeClr val="bg2"/>
                </a:solidFill>
                <a:latin typeface="Söhne"/>
              </a:rPr>
              <a:t>Маркетинг</a:t>
            </a:r>
            <a:r>
              <a:rPr lang="en-US" sz="2000" i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20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2000" dirty="0">
                <a:solidFill>
                  <a:schemeClr val="bg2"/>
                </a:solidFill>
                <a:latin typeface="Söhne"/>
              </a:rPr>
              <a:t>Основною метою є здобуття даних для прийняття рішень, спрямованих на збільшення продажів, розробку рекламних кампаній та вдосконалення товарів чи послуг.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i="1" dirty="0" smtClean="0">
                <a:solidFill>
                  <a:schemeClr val="bg2"/>
                </a:solidFill>
                <a:latin typeface="Söhne"/>
              </a:rPr>
              <a:t>Соціологія</a:t>
            </a:r>
            <a:r>
              <a:rPr lang="en-US" sz="2000" i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20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2000" dirty="0">
                <a:solidFill>
                  <a:schemeClr val="bg2"/>
                </a:solidFill>
                <a:latin typeface="Söhne"/>
              </a:rPr>
              <a:t>Має на меті розкриття інсайтів у суспільні процеси, структури та взаємодії, щоб розуміти і пояснювати соціальні явища.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4366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37253" y="642925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b="1" u="sng" dirty="0">
                <a:solidFill>
                  <a:schemeClr val="bg2"/>
                </a:solidFill>
                <a:latin typeface="Söhne"/>
              </a:rPr>
              <a:t>Панельні маркетингові </a:t>
            </a:r>
            <a:r>
              <a:rPr lang="uk-UA" sz="2000" b="1" u="sng" dirty="0" smtClean="0">
                <a:solidFill>
                  <a:schemeClr val="bg2"/>
                </a:solidFill>
                <a:latin typeface="Söhne"/>
              </a:rPr>
              <a:t>опитування </a:t>
            </a:r>
          </a:p>
          <a:p>
            <a:pPr lvl="0" algn="just"/>
            <a:r>
              <a:rPr lang="uk-UA" sz="2000" dirty="0">
                <a:solidFill>
                  <a:schemeClr val="bg2"/>
                </a:solidFill>
                <a:latin typeface="Söhne"/>
              </a:rPr>
              <a:t>Ц</a:t>
            </a:r>
            <a:r>
              <a:rPr lang="uk-UA" sz="2000" dirty="0" smtClean="0">
                <a:solidFill>
                  <a:schemeClr val="bg2"/>
                </a:solidFill>
                <a:latin typeface="Söhne"/>
              </a:rPr>
              <a:t>е </a:t>
            </a:r>
            <a:r>
              <a:rPr lang="uk-UA" sz="2000" dirty="0">
                <a:solidFill>
                  <a:schemeClr val="bg2"/>
                </a:solidFill>
                <a:latin typeface="Söhne"/>
              </a:rPr>
              <a:t>метод дослідження, в якому велика група респондентів, які представляють певну цільову аудиторію, взаємодіє із дослідниками протягом тривалого періоду часу. </a:t>
            </a:r>
            <a:endParaRPr lang="uk-UA" sz="2000" dirty="0" smtClean="0">
              <a:solidFill>
                <a:schemeClr val="bg2"/>
              </a:solidFill>
              <a:latin typeface="Söhne"/>
            </a:endParaRPr>
          </a:p>
          <a:p>
            <a:pPr lvl="0" algn="just"/>
            <a:r>
              <a:rPr lang="uk-UA" sz="2000" dirty="0" smtClean="0">
                <a:solidFill>
                  <a:schemeClr val="bg2"/>
                </a:solidFill>
                <a:latin typeface="Söhne"/>
              </a:rPr>
              <a:t>У </a:t>
            </a:r>
            <a:r>
              <a:rPr lang="uk-UA" sz="2000" dirty="0">
                <a:solidFill>
                  <a:schemeClr val="bg2"/>
                </a:solidFill>
                <a:latin typeface="Söhne"/>
              </a:rPr>
              <a:t>цьому методі респонденти, відомі як панель, повторно беруть участь у дослідженні, надаючи інформацію та відповіді на певні запитання впродовж певного часу.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6010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293520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1600" dirty="0">
                <a:solidFill>
                  <a:schemeClr val="bg2"/>
                </a:solidFill>
                <a:latin typeface="Söhne"/>
              </a:rPr>
              <a:t>Основні характеристики панельних маркетингових досліджень:</a:t>
            </a:r>
          </a:p>
          <a:p>
            <a:pPr lvl="0" algn="just"/>
            <a:endParaRPr lang="uk-UA" sz="1600" dirty="0">
              <a:solidFill>
                <a:schemeClr val="bg2"/>
              </a:solidFill>
              <a:latin typeface="Söhne"/>
            </a:endParaRPr>
          </a:p>
          <a:p>
            <a:pPr lvl="0" algn="just"/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Довготривалість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Панельні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дослідження тривають протягом довшого часу, іноді від кількох місяців до декількох років. Це дозволяє вивчати динаміку змін у поведінці та уподобаннях респондентів.</a:t>
            </a:r>
          </a:p>
          <a:p>
            <a:pPr lvl="0" algn="just"/>
            <a:r>
              <a:rPr lang="uk-UA" sz="1600" b="1" dirty="0">
                <a:solidFill>
                  <a:schemeClr val="bg2"/>
                </a:solidFill>
                <a:latin typeface="Söhne"/>
              </a:rPr>
              <a:t>Стабільність складу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панелі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Учасники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панелі залишаються тими самими протягом дослідження. Це дозволяє дослідникам вивчати і враховувати особисті чинники та тенденції, що змінюються з часом.</a:t>
            </a:r>
          </a:p>
          <a:p>
            <a:pPr lvl="0" algn="just"/>
            <a:r>
              <a:rPr lang="uk-UA" sz="1600" b="1" dirty="0">
                <a:solidFill>
                  <a:schemeClr val="bg2"/>
                </a:solidFill>
                <a:latin typeface="Söhne"/>
              </a:rPr>
              <a:t>Збирання повторюваних 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даних</a:t>
            </a:r>
            <a:r>
              <a:rPr lang="en-US" sz="1600" b="1" dirty="0" smtClean="0">
                <a:solidFill>
                  <a:schemeClr val="bg2"/>
                </a:solidFill>
                <a:latin typeface="Söhne"/>
              </a:rPr>
              <a:t>.</a:t>
            </a:r>
            <a:r>
              <a:rPr lang="uk-UA" sz="1600" b="1" dirty="0" smtClean="0">
                <a:solidFill>
                  <a:schemeClr val="bg2"/>
                </a:solidFill>
                <a:latin typeface="Söhne"/>
              </a:rPr>
              <a:t> </a:t>
            </a:r>
            <a:r>
              <a:rPr lang="uk-UA" sz="1600" dirty="0" smtClean="0">
                <a:solidFill>
                  <a:schemeClr val="bg2"/>
                </a:solidFill>
                <a:latin typeface="Söhne"/>
              </a:rPr>
              <a:t>Респонденти </a:t>
            </a:r>
            <a:r>
              <a:rPr lang="uk-UA" sz="1600" dirty="0">
                <a:solidFill>
                  <a:schemeClr val="bg2"/>
                </a:solidFill>
                <a:latin typeface="Söhne"/>
              </a:rPr>
              <a:t>забезпечують повторювані дані, включаючи відповіді на питання, спрямовані на вивчення змін в їхніх уподобаннях, ставленні до товарів та послуг, а також споживацькому поведінці.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52434562"/>
      </p:ext>
    </p:extLst>
  </p:cSld>
  <p:clrMapOvr>
    <a:masterClrMapping/>
  </p:clrMapOvr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677480"/>
      </a:dk1>
      <a:lt1>
        <a:srgbClr val="FFFFFF"/>
      </a:lt1>
      <a:dk2>
        <a:srgbClr val="2185C5"/>
      </a:dk2>
      <a:lt2>
        <a:srgbClr val="DEE2E6"/>
      </a:lt2>
      <a:accent1>
        <a:srgbClr val="2185C5"/>
      </a:accent1>
      <a:accent2>
        <a:srgbClr val="7ECEFD"/>
      </a:accent2>
      <a:accent3>
        <a:srgbClr val="F20253"/>
      </a:accent3>
      <a:accent4>
        <a:srgbClr val="FF9715"/>
      </a:accent4>
      <a:accent5>
        <a:srgbClr val="1C3AA9"/>
      </a:accent5>
      <a:accent6>
        <a:srgbClr val="97ABBC"/>
      </a:accent6>
      <a:hlink>
        <a:srgbClr val="2185C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1513</Words>
  <Application>Microsoft Office PowerPoint</Application>
  <PresentationFormat>Екран (16:9)</PresentationFormat>
  <Paragraphs>124</Paragraphs>
  <Slides>25</Slides>
  <Notes>25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0" baseType="lpstr">
      <vt:lpstr>Arial</vt:lpstr>
      <vt:lpstr>Lato</vt:lpstr>
      <vt:lpstr>Raleway</vt:lpstr>
      <vt:lpstr>Söhne</vt:lpstr>
      <vt:lpstr>Antonio template</vt:lpstr>
      <vt:lpstr>Лекція 1. Опитувальні соціологічні методи у маркетингових дослідженнях</vt:lpstr>
      <vt:lpstr>План:</vt:lpstr>
      <vt:lpstr>1. Особливості анкетування у маркетингу.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2. Особливості проведення інтерв'ю у маркетингу. Телефонні інтерв'ю.</vt:lpstr>
      <vt:lpstr>Презентація PowerPoint</vt:lpstr>
      <vt:lpstr>Презентація PowerPoint</vt:lpstr>
      <vt:lpstr>3. Використання фокус-груп у маркетингу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Якісна та кількісна стратегії збору соціологічної інформації </dc:title>
  <cp:lastModifiedBy>Taisiia</cp:lastModifiedBy>
  <cp:revision>45</cp:revision>
  <dcterms:modified xsi:type="dcterms:W3CDTF">2026-02-26T09:05:13Z</dcterms:modified>
</cp:coreProperties>
</file>