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-52"/>
      <p:regular r:id="rId29"/>
      <p:bold r:id="rId30"/>
      <p:italic r:id="rId31"/>
      <p:boldItalic r:id="rId32"/>
    </p:embeddedFont>
    <p:embeddedFont>
      <p:font typeface="Montserrat Light" panose="020B0604020202020204" charset="-52"/>
      <p:regular r:id="rId33"/>
      <p:bold r:id="rId34"/>
      <p:italic r:id="rId35"/>
      <p:boldItalic r:id="rId36"/>
    </p:embeddedFont>
    <p:embeddedFont>
      <p:font typeface="Prata" panose="020B0604020202020204" charset="-52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90e46ab27_2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1d90e46ab27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d90e46ab27_2_2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1d90e46ab27_2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d90e46ab27_2_2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1d90e46ab27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d90e46ab27_2_3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d90e46ab27_2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933c79adf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3933c79adf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933c79adf0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3933c79ad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933c79adf0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933c79adf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933c79adf0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3933c79adf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933c79adf0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3933c79adf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933c79adf0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3933c79adf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d90e46ab27_2_3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1d90e46ab27_2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d90e46ab27_2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d90e46ab27_2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d90e46ab27_2_7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1d90e46ab27_2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d90e46ab27_2_7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1d90e46ab27_2_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d90e46ab27_2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d90e46ab27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d90e46ab27_2_2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d90e46ab27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d90e46ab27_2_2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d90e46ab27_2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d90e46ab27_2_2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1d90e46ab27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9338ed1f0d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9338ed1f0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9338ed1f0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39338ed1f0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9338ed1f0d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39338ed1f0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title">
  <p:cSld name="PPTMON 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4"/>
          <p:cNvPicPr preferRelativeResize="0"/>
          <p:nvPr/>
        </p:nvPicPr>
        <p:blipFill rotWithShape="1">
          <a:blip r:embed="rId6">
            <a:alphaModFix/>
          </a:blip>
          <a:srcRect r="12027"/>
          <a:stretch/>
        </p:blipFill>
        <p:spPr>
          <a:xfrm>
            <a:off x="4754880" y="0"/>
            <a:ext cx="438912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792589"/>
            <a:ext cx="2584352" cy="1350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7869" y="0"/>
            <a:ext cx="2966132" cy="1556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45520" y="1006813"/>
            <a:ext cx="4207764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PTMON slide">
  <p:cSld name="1_PPTMON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085853" cy="114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62531" y="3748210"/>
            <a:ext cx="2181469" cy="139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PTMON slide">
  <p:cSld name="2_PPTMON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003186"/>
            <a:ext cx="2181470" cy="11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0268" y="0"/>
            <a:ext cx="2503732" cy="1313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PTMON slide">
  <p:cSld name="3_PPTMON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9350" y="946401"/>
            <a:ext cx="4305300" cy="337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691900"/>
            <a:ext cx="2617915" cy="1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97407" y="0"/>
            <a:ext cx="2546593" cy="130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0"/>
            <a:ext cx="2471077" cy="13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59648" y="3490522"/>
            <a:ext cx="2584352" cy="165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PTMON slide">
  <p:cSld name="4_PPTMON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934200" y="3918194"/>
            <a:ext cx="2209800" cy="122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0" y="0"/>
            <a:ext cx="2149597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PTMON slide">
  <p:cSld name="10_PPTMON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426447" y="3425947"/>
            <a:ext cx="2209800" cy="122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-594946" y="594947"/>
            <a:ext cx="2503732" cy="131383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>
            <a:spLocks noGrp="1"/>
          </p:cNvSpPr>
          <p:nvPr>
            <p:ph type="pic" idx="2"/>
          </p:nvPr>
        </p:nvSpPr>
        <p:spPr>
          <a:xfrm>
            <a:off x="5674009" y="744583"/>
            <a:ext cx="2725408" cy="365433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PTMON slide">
  <p:cSld name="11_PPTMON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0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-469229" y="3526876"/>
            <a:ext cx="2085853" cy="114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7355620" y="393090"/>
            <a:ext cx="2181470" cy="139529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>
            <a:spLocks noGrp="1"/>
          </p:cNvSpPr>
          <p:nvPr>
            <p:ph type="pic" idx="2"/>
          </p:nvPr>
        </p:nvSpPr>
        <p:spPr>
          <a:xfrm>
            <a:off x="756268" y="1255269"/>
            <a:ext cx="3642871" cy="168534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3" name="Google Shape;93;p20"/>
          <p:cNvSpPr>
            <a:spLocks noGrp="1"/>
          </p:cNvSpPr>
          <p:nvPr>
            <p:ph type="pic" idx="3"/>
          </p:nvPr>
        </p:nvSpPr>
        <p:spPr>
          <a:xfrm>
            <a:off x="4754387" y="1255269"/>
            <a:ext cx="3642871" cy="168534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PTMON slide">
  <p:cSld name="5_PPTMON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1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0" y="3996104"/>
            <a:ext cx="2085853" cy="114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6962531" y="0"/>
            <a:ext cx="2181469" cy="139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PTMON slide">
  <p:cSld name="15_PPTMON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>
            <a:spLocks noGrp="1"/>
          </p:cNvSpPr>
          <p:nvPr>
            <p:ph type="pic" idx="2"/>
          </p:nvPr>
        </p:nvSpPr>
        <p:spPr>
          <a:xfrm>
            <a:off x="419099" y="1429789"/>
            <a:ext cx="1302509" cy="171618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1" name="Google Shape;101;p22"/>
          <p:cNvSpPr>
            <a:spLocks noGrp="1"/>
          </p:cNvSpPr>
          <p:nvPr>
            <p:ph type="pic" idx="3"/>
          </p:nvPr>
        </p:nvSpPr>
        <p:spPr>
          <a:xfrm>
            <a:off x="3161466" y="1429789"/>
            <a:ext cx="1302509" cy="171618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2" name="Google Shape;102;p22"/>
          <p:cNvSpPr>
            <a:spLocks noGrp="1"/>
          </p:cNvSpPr>
          <p:nvPr>
            <p:ph type="pic" idx="4"/>
          </p:nvPr>
        </p:nvSpPr>
        <p:spPr>
          <a:xfrm>
            <a:off x="5903834" y="1429789"/>
            <a:ext cx="1302509" cy="171618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03" name="Google Shape;103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-469229" y="3526876"/>
            <a:ext cx="2085853" cy="114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7355620" y="393090"/>
            <a:ext cx="2181470" cy="139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PTMON slide">
  <p:cSld name="16_PPTMON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>
            <a:spLocks noGrp="1"/>
          </p:cNvSpPr>
          <p:nvPr>
            <p:ph type="pic" idx="2"/>
          </p:nvPr>
        </p:nvSpPr>
        <p:spPr>
          <a:xfrm>
            <a:off x="3494315" y="1238161"/>
            <a:ext cx="2155371" cy="28900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09" name="Google Shape;109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3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7314929" y="4137356"/>
            <a:ext cx="1829071" cy="10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143567"/>
            <a:ext cx="1912916" cy="99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7206241" y="0"/>
            <a:ext cx="1937759" cy="107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0" y="0"/>
            <a:ext cx="1912916" cy="1223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3_PPTMON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426447" y="3425947"/>
            <a:ext cx="2209800" cy="122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-522348" y="522349"/>
            <a:ext cx="2149597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4"/>
          <p:cNvSpPr>
            <a:spLocks noGrp="1"/>
          </p:cNvSpPr>
          <p:nvPr>
            <p:ph type="pic" idx="2"/>
          </p:nvPr>
        </p:nvSpPr>
        <p:spPr>
          <a:xfrm>
            <a:off x="655183" y="0"/>
            <a:ext cx="1853804" cy="28566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1" name="Google Shape;121;p24"/>
          <p:cNvSpPr>
            <a:spLocks noGrp="1"/>
          </p:cNvSpPr>
          <p:nvPr>
            <p:ph type="pic" idx="3"/>
          </p:nvPr>
        </p:nvSpPr>
        <p:spPr>
          <a:xfrm>
            <a:off x="6635014" y="1687286"/>
            <a:ext cx="1853804" cy="28566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2" name="Google Shape;122;p24"/>
          <p:cNvSpPr>
            <a:spLocks noGrp="1"/>
          </p:cNvSpPr>
          <p:nvPr>
            <p:ph type="pic" idx="4"/>
          </p:nvPr>
        </p:nvSpPr>
        <p:spPr>
          <a:xfrm>
            <a:off x="4436099" y="1687286"/>
            <a:ext cx="1853804" cy="28566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PTMON slide">
  <p:cSld name="20_PPTMON slid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>
            <a:spLocks noGrp="1"/>
          </p:cNvSpPr>
          <p:nvPr>
            <p:ph type="pic" idx="2"/>
          </p:nvPr>
        </p:nvSpPr>
        <p:spPr>
          <a:xfrm>
            <a:off x="4071258" y="1228725"/>
            <a:ext cx="4233944" cy="26860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25" name="Google Shape;125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4403" y="0"/>
            <a:ext cx="2149597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2085853" cy="114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4003186"/>
            <a:ext cx="2181470" cy="11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62531" y="3748210"/>
            <a:ext cx="2181469" cy="139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PTMON slide">
  <p:cSld name="6_PPTMON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0" y="-1"/>
            <a:ext cx="2056518" cy="114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6994403" y="4038600"/>
            <a:ext cx="2149597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PTMON slide">
  <p:cSld name="7_PPTMON slid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962530" y="0"/>
            <a:ext cx="2181470" cy="11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0" y="3829661"/>
            <a:ext cx="2503732" cy="1313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PTMON slide">
  <p:cSld name="8_PPTMON sli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0"/>
            <a:ext cx="2149597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058147" y="0"/>
            <a:ext cx="2085853" cy="114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962530" y="4003186"/>
            <a:ext cx="2181470" cy="11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0" y="3748210"/>
            <a:ext cx="2181470" cy="139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PTMON slide">
  <p:cSld name="12_PPTMON slid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1155" y="4003186"/>
            <a:ext cx="2181469" cy="11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0268" y="0"/>
            <a:ext cx="2503732" cy="13138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9"/>
          <p:cNvSpPr>
            <a:spLocks noGrp="1"/>
          </p:cNvSpPr>
          <p:nvPr>
            <p:ph type="pic" idx="2"/>
          </p:nvPr>
        </p:nvSpPr>
        <p:spPr>
          <a:xfrm>
            <a:off x="14080" y="0"/>
            <a:ext cx="5976257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PTMON slide">
  <p:cSld name="14_PPTMON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>
            <a:spLocks noGrp="1"/>
          </p:cNvSpPr>
          <p:nvPr>
            <p:ph type="pic" idx="2"/>
          </p:nvPr>
        </p:nvSpPr>
        <p:spPr>
          <a:xfrm>
            <a:off x="3433873" y="1126709"/>
            <a:ext cx="2155371" cy="28900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p30"/>
          <p:cNvSpPr>
            <a:spLocks noGrp="1"/>
          </p:cNvSpPr>
          <p:nvPr>
            <p:ph type="pic" idx="3"/>
          </p:nvPr>
        </p:nvSpPr>
        <p:spPr>
          <a:xfrm>
            <a:off x="875900" y="1126709"/>
            <a:ext cx="2155371" cy="28900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57" name="Google Shape;157;p3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0"/>
            <a:ext cx="1884967" cy="96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7314929" y="4137356"/>
            <a:ext cx="1829071" cy="10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7231085" y="0"/>
            <a:ext cx="1912916" cy="99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0" y="3991402"/>
            <a:ext cx="2195507" cy="1152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PTMON slide">
  <p:cSld name="17_PPTMON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>
            <a:spLocks noGrp="1"/>
          </p:cNvSpPr>
          <p:nvPr>
            <p:ph type="pic" idx="2"/>
          </p:nvPr>
        </p:nvSpPr>
        <p:spPr>
          <a:xfrm>
            <a:off x="5905932" y="614815"/>
            <a:ext cx="1771218" cy="3913870"/>
          </a:xfrm>
          <a:prstGeom prst="roundRect">
            <a:avLst>
              <a:gd name="adj" fmla="val 20435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65" name="Google Shape;165;p3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0" y="0"/>
            <a:ext cx="2209800" cy="122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6640268" y="3829661"/>
            <a:ext cx="2503732" cy="131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0" y="4038600"/>
            <a:ext cx="2149597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6962530" y="0"/>
            <a:ext cx="2181470" cy="1140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PTMON slide">
  <p:cSld name="18_PPTMON slid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>
            <a:spLocks noGrp="1"/>
          </p:cNvSpPr>
          <p:nvPr>
            <p:ph type="pic" idx="2"/>
          </p:nvPr>
        </p:nvSpPr>
        <p:spPr>
          <a:xfrm>
            <a:off x="1030705" y="832333"/>
            <a:ext cx="5241013" cy="3417591"/>
          </a:xfrm>
          <a:prstGeom prst="roundRect">
            <a:avLst>
              <a:gd name="adj" fmla="val 3110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73" name="Google Shape;173;p3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2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6994403" y="4038600"/>
            <a:ext cx="2149597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0" y="3996104"/>
            <a:ext cx="2085853" cy="114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0" y="0"/>
            <a:ext cx="2181470" cy="11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6962531" y="0"/>
            <a:ext cx="2181469" cy="139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PTMON slide">
  <p:cSld name="19_PPTMON slid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>
            <a:spLocks noGrp="1"/>
          </p:cNvSpPr>
          <p:nvPr>
            <p:ph type="pic" idx="2"/>
          </p:nvPr>
        </p:nvSpPr>
        <p:spPr>
          <a:xfrm>
            <a:off x="3341288" y="1392391"/>
            <a:ext cx="5055299" cy="2899336"/>
          </a:xfrm>
          <a:prstGeom prst="roundRect">
            <a:avLst>
              <a:gd name="adj" fmla="val 1816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81" name="Google Shape;181;p3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3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18194"/>
            <a:ext cx="2209800" cy="122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0268" y="0"/>
            <a:ext cx="2503732" cy="131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0" y="0"/>
            <a:ext cx="2149597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6962530" y="4003186"/>
            <a:ext cx="2181470" cy="1140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slide">
  <p:cSld name="PPTMON slid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custom">
  <p:cSld name="PPTMON custom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5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PTMON slide">
  <p:cSld name="9_PPTMON slid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6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934200" y="3918194"/>
            <a:ext cx="2209800" cy="122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0" y="0"/>
            <a:ext cx="2503732" cy="131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94403" y="0"/>
            <a:ext cx="2149597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4003186"/>
            <a:ext cx="2181470" cy="1140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PPTMON slide">
  <p:cSld name="21_PPTMON slid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4328394" y="5173603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7">
            <a:hlinkClick r:id="rId4"/>
          </p:cNvPr>
          <p:cNvSpPr txBox="1"/>
          <p:nvPr/>
        </p:nvSpPr>
        <p:spPr>
          <a:xfrm>
            <a:off x="3136204" y="52090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78388" flipH="1">
            <a:off x="2419350" y="1117851"/>
            <a:ext cx="4305300" cy="337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526085" y="3691900"/>
            <a:ext cx="2617915" cy="1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0" y="0"/>
            <a:ext cx="2546593" cy="130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6672923" y="0"/>
            <a:ext cx="2471077" cy="13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3490522"/>
            <a:ext cx="2584352" cy="165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DTtJtI8ZY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50NaXemNgV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5QFmLpK7DV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k0WCwGToi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sBL-uhuH-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wiWiu3Gaj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Ox7J_lP2Q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.glavred.net/aura-rasskazhet-o-zdorove-i-emocionalnyh-perezhivaniyah-chto-znachat-cveta-chakr-10437371.html" TargetMode="External"/><Relationship Id="rId3" Type="http://schemas.openxmlformats.org/officeDocument/2006/relationships/hyperlink" Target="https://moodle.znu.edu.ua/pluginfile.php/1181182/mod_resource/content/2/%D0%9D%D0%B5%D1%82%D1%80%D0%B0%D0%B4%D0%B8%D1%86%D1%96%D0%B9%D0%BD%D1%96%20%D0%B7%D0%B0%D1%81%D0%BE%D0%B1%D0%B8%20%D0%BE%D0%B7%D0%B4%D0%BE%D1%80%D0%BE%D0%B2%D0%BB%D0%B5%D0%BD%D0%BD%D1%8F.pdf" TargetMode="External"/><Relationship Id="rId7" Type="http://schemas.openxmlformats.org/officeDocument/2006/relationships/hyperlink" Target="https://goodhouse.com.ua/poradi/14954-znachennya-koloriv-auri-lyudini-shho-take-aura-yak-pobachiti-viznachiti-za-datoyu-narodzhennyapovna-xarakteristika-yak-emocii-zminyuyut-kolir-nashoi-auri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online.ua/guide/yak-diznatisya-sviy-kolir-auri-ta-pro-shcho-vin-svidchit-840325/" TargetMode="External"/><Relationship Id="rId11" Type="http://schemas.openxmlformats.org/officeDocument/2006/relationships/hyperlink" Target="https://www.youtube.com/" TargetMode="External"/><Relationship Id="rId5" Type="http://schemas.openxmlformats.org/officeDocument/2006/relationships/hyperlink" Target="http://korrespondent.net" TargetMode="External"/><Relationship Id="rId10" Type="http://schemas.openxmlformats.org/officeDocument/2006/relationships/hyperlink" Target="https://inflottravel.com.ua/chakri-lyudini-shho-ce-take-i-de-voni-roztashovuyutsya/?gad_source=1&amp;gad_campaignid=22506207780&amp;gbraid=0AAAAA_hjSE8RWbJebmFUaERZiRcPkb5eI&amp;gclid=Cj0KCQiAkPzLBhD4ARIsAGfah8g3tjW8jdBwwo9aWb75oJaD3SA-QCuXzbzaIsBFkQ6d9TFZhP3rl6oaApZ6EALw_wcB" TargetMode="External"/><Relationship Id="rId4" Type="http://schemas.openxmlformats.org/officeDocument/2006/relationships/hyperlink" Target="https://ua.korrespondent.net/articles/4831464-scho-take-aura-luidyny-i-pro-scho-vona-hovoryt#:~:text=%D0%90%D1%83%D1%80%D0%B0%20%D1%81%D1%85%D0%BE%D0%B6%D0%B0%20%D0%BD%D0%B0%20%D0%BB%D0%B8%D1%81%D1%82%D0%BA%D0%BE%D0%B2%D0%B5%20%D0%B6%D0%B5%D0%BB%D0%B5,%D0%BC%D0%BE%D0%B6%D0%BB%D0%B8%D0%B2%D1%96%20%D0%BF%D1%80%D0%BE%D0%B1%D0%BE%D1%97%20%D1%82%D0%B0%20%D0%B7%D0%B0%D0%B1%D1%80%D1%83%D0%B4%D0%BD%D0%B5%D0%BD%D0%BD%D1%8F%20%D0%B0%D1%83%D1%80%D0%B8." TargetMode="External"/><Relationship Id="rId9" Type="http://schemas.openxmlformats.org/officeDocument/2006/relationships/hyperlink" Target="https://prosvetlenie.com.ua/ua/blog/chakras-and-their-meaning/?srsltid=AfmBOoqJOK3qtGSMjxyqybtSyCY_muu2b4m7Xr3iGFLo8V5EJQnP_8t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nUark8MD0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/>
        </p:nvSpPr>
        <p:spPr>
          <a:xfrm>
            <a:off x="741647" y="2337695"/>
            <a:ext cx="40305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 Поняття біоенергії та біополя людини.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 Аура людини, її кольори та функції.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 Загальна характеристика чакр та їх зв’язок з нервовою системою організму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3" name="Google Shape;213;p38"/>
          <p:cNvSpPr txBox="1"/>
          <p:nvPr/>
        </p:nvSpPr>
        <p:spPr>
          <a:xfrm>
            <a:off x="741709" y="3415203"/>
            <a:ext cx="4030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77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підготувала: Бородіна Катерина, група 6.0172-с-з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4" name="Google Shape;214;p38"/>
          <p:cNvSpPr txBox="1"/>
          <p:nvPr/>
        </p:nvSpPr>
        <p:spPr>
          <a:xfrm>
            <a:off x="741647" y="1557650"/>
            <a:ext cx="4030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Енергетична система людського організму. Духовне зцілення</a:t>
            </a:r>
            <a:endParaRPr sz="47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/>
        </p:nvSpPr>
        <p:spPr>
          <a:xfrm>
            <a:off x="1721600" y="577225"/>
            <a:ext cx="5484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Чакри, їх зв’язок з нервовою системою</a:t>
            </a:r>
            <a:endParaRPr sz="2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06" name="Google Shape;306;p47"/>
          <p:cNvSpPr/>
          <p:nvPr/>
        </p:nvSpPr>
        <p:spPr>
          <a:xfrm>
            <a:off x="691975" y="3524075"/>
            <a:ext cx="24687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Чакри</a:t>
            </a:r>
            <a:r>
              <a:rPr lang="ko" sz="1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 енергетичні центри організму</a:t>
            </a:r>
            <a:endParaRPr sz="12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7" name="Google Shape;307;p47"/>
          <p:cNvSpPr/>
          <p:nvPr/>
        </p:nvSpPr>
        <p:spPr>
          <a:xfrm>
            <a:off x="3160679" y="3524068"/>
            <a:ext cx="2552701" cy="2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Походять із йогічної традиції</a:t>
            </a:r>
            <a:endParaRPr sz="12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8" name="Google Shape;308;p47"/>
          <p:cNvSpPr/>
          <p:nvPr/>
        </p:nvSpPr>
        <p:spPr>
          <a:xfrm>
            <a:off x="5902258" y="3524068"/>
            <a:ext cx="2552702" cy="2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Пов’язані з органами та нервовими сплетеннями</a:t>
            </a:r>
            <a:endParaRPr sz="12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309" name="Google Shape;309;p47"/>
          <p:cNvCxnSpPr/>
          <p:nvPr/>
        </p:nvCxnSpPr>
        <p:spPr>
          <a:xfrm>
            <a:off x="3757613" y="1082263"/>
            <a:ext cx="1628775" cy="0"/>
          </a:xfrm>
          <a:prstGeom prst="straightConnector1">
            <a:avLst/>
          </a:prstGeom>
          <a:noFill/>
          <a:ln w="9525" cap="flat" cmpd="sng">
            <a:solidFill>
              <a:srgbClr val="99947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0" name="Google Shape;310;p47" descr="Female figure meditating in lotus position with colorful 7 chakras (источник: Getty Images)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052" r="12052"/>
          <a:stretch/>
        </p:blipFill>
        <p:spPr>
          <a:xfrm>
            <a:off x="918199" y="1445076"/>
            <a:ext cx="1302508" cy="171618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11" name="Google Shape;311;p47" descr="Enlightenment in nature (источник: Getty Images)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1706" r="21706"/>
          <a:stretch/>
        </p:blipFill>
        <p:spPr>
          <a:xfrm>
            <a:off x="3660566" y="1445076"/>
            <a:ext cx="1302508" cy="171618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12" name="Google Shape;312;p47" descr="Multicolored skeleton montage (источник: Getty Images)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592" b="583"/>
          <a:stretch/>
        </p:blipFill>
        <p:spPr>
          <a:xfrm>
            <a:off x="6402934" y="1445076"/>
            <a:ext cx="1302509" cy="171618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8" descr="Будда с чакрами Бесплатная фотография - Public Domain Picture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84" r="23684"/>
          <a:stretch/>
        </p:blipFill>
        <p:spPr>
          <a:xfrm>
            <a:off x="3494314" y="1238161"/>
            <a:ext cx="2155371" cy="28900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18" name="Google Shape;318;p48"/>
          <p:cNvSpPr/>
          <p:nvPr/>
        </p:nvSpPr>
        <p:spPr>
          <a:xfrm>
            <a:off x="1228995" y="3252568"/>
            <a:ext cx="258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Муладхара</a:t>
            </a:r>
            <a:endParaRPr sz="1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19" name="Google Shape;319;p48"/>
          <p:cNvSpPr/>
          <p:nvPr/>
        </p:nvSpPr>
        <p:spPr>
          <a:xfrm>
            <a:off x="1206995" y="2986642"/>
            <a:ext cx="258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Свадхістана</a:t>
            </a:r>
            <a:endParaRPr sz="1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20" name="Google Shape;320;p48"/>
          <p:cNvSpPr/>
          <p:nvPr/>
        </p:nvSpPr>
        <p:spPr>
          <a:xfrm>
            <a:off x="1277395" y="2661068"/>
            <a:ext cx="258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Маніпура</a:t>
            </a:r>
            <a:endParaRPr sz="1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21" name="Google Shape;321;p48"/>
          <p:cNvSpPr/>
          <p:nvPr/>
        </p:nvSpPr>
        <p:spPr>
          <a:xfrm>
            <a:off x="5246120" y="2411668"/>
            <a:ext cx="258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Анахата</a:t>
            </a:r>
            <a:endParaRPr sz="1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22" name="Google Shape;322;p48"/>
          <p:cNvSpPr/>
          <p:nvPr/>
        </p:nvSpPr>
        <p:spPr>
          <a:xfrm>
            <a:off x="5246120" y="2160068"/>
            <a:ext cx="258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Вішудха</a:t>
            </a:r>
            <a:endParaRPr sz="1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23" name="Google Shape;323;p48"/>
          <p:cNvSpPr/>
          <p:nvPr/>
        </p:nvSpPr>
        <p:spPr>
          <a:xfrm>
            <a:off x="5210920" y="1860068"/>
            <a:ext cx="258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Аджна</a:t>
            </a:r>
            <a:endParaRPr sz="1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24" name="Google Shape;324;p48"/>
          <p:cNvSpPr/>
          <p:nvPr/>
        </p:nvSpPr>
        <p:spPr>
          <a:xfrm>
            <a:off x="5342895" y="1577443"/>
            <a:ext cx="258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Сахасрара</a:t>
            </a:r>
            <a:endParaRPr sz="1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cxnSp>
        <p:nvCxnSpPr>
          <p:cNvPr id="325" name="Google Shape;325;p48"/>
          <p:cNvCxnSpPr/>
          <p:nvPr/>
        </p:nvCxnSpPr>
        <p:spPr>
          <a:xfrm rot="10800000" flipH="1">
            <a:off x="4769025" y="1705500"/>
            <a:ext cx="1377300" cy="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6" name="Google Shape;326;p48"/>
          <p:cNvCxnSpPr/>
          <p:nvPr/>
        </p:nvCxnSpPr>
        <p:spPr>
          <a:xfrm>
            <a:off x="4782225" y="1978200"/>
            <a:ext cx="1372800" cy="1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7" name="Google Shape;327;p48"/>
          <p:cNvCxnSpPr/>
          <p:nvPr/>
        </p:nvCxnSpPr>
        <p:spPr>
          <a:xfrm>
            <a:off x="4720725" y="2248900"/>
            <a:ext cx="1434300" cy="1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8" name="Google Shape;328;p48"/>
          <p:cNvCxnSpPr/>
          <p:nvPr/>
        </p:nvCxnSpPr>
        <p:spPr>
          <a:xfrm rot="10800000" flipH="1">
            <a:off x="4759000" y="2519300"/>
            <a:ext cx="1400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9" name="Google Shape;329;p48"/>
          <p:cNvCxnSpPr/>
          <p:nvPr/>
        </p:nvCxnSpPr>
        <p:spPr>
          <a:xfrm rot="10800000">
            <a:off x="3030925" y="2783400"/>
            <a:ext cx="1482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0" name="Google Shape;330;p48"/>
          <p:cNvCxnSpPr/>
          <p:nvPr/>
        </p:nvCxnSpPr>
        <p:spPr>
          <a:xfrm flipH="1">
            <a:off x="3057525" y="3104575"/>
            <a:ext cx="14739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1" name="Google Shape;331;p48"/>
          <p:cNvCxnSpPr/>
          <p:nvPr/>
        </p:nvCxnSpPr>
        <p:spPr>
          <a:xfrm flipH="1">
            <a:off x="3044325" y="3359775"/>
            <a:ext cx="1473900" cy="1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 txBox="1"/>
          <p:nvPr/>
        </p:nvSpPr>
        <p:spPr>
          <a:xfrm>
            <a:off x="860799" y="988815"/>
            <a:ext cx="3103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100">
                <a:solidFill>
                  <a:srgbClr val="FF0000"/>
                </a:solidFill>
                <a:latin typeface="Prata"/>
                <a:ea typeface="Prata"/>
                <a:cs typeface="Prata"/>
                <a:sym typeface="Prata"/>
              </a:rPr>
              <a:t>Муладхара </a:t>
            </a:r>
            <a:endParaRPr sz="700">
              <a:solidFill>
                <a:srgbClr val="FF0000"/>
              </a:solidFill>
            </a:endParaRPr>
          </a:p>
        </p:txBody>
      </p:sp>
      <p:sp>
        <p:nvSpPr>
          <p:cNvPr id="337" name="Google Shape;337;p49"/>
          <p:cNvSpPr/>
          <p:nvPr/>
        </p:nvSpPr>
        <p:spPr>
          <a:xfrm>
            <a:off x="934812" y="1752259"/>
            <a:ext cx="3103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коренева чакра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38" name="Google Shape;338;p49"/>
          <p:cNvSpPr txBox="1"/>
          <p:nvPr/>
        </p:nvSpPr>
        <p:spPr>
          <a:xfrm>
            <a:off x="934799" y="2209395"/>
            <a:ext cx="31035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пов’язує вас із Землею, будучи основою, на якій ви будуєте своє життя. Коренева чакра пов’язана з нашими основними потребами: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verpass Light"/>
              <a:buChar char="−"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їжа;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verpass Light"/>
              <a:buChar char="−"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вода;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verpass Light"/>
              <a:buChar char="−"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дах;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1590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verpass Light"/>
              <a:buChar char="−"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безпека.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39" name="Google Shape;339;p49" title="Активация корневой чакры Муладхара (Исток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4300" y="1243425"/>
            <a:ext cx="4517975" cy="25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0"/>
          <p:cNvSpPr txBox="1"/>
          <p:nvPr/>
        </p:nvSpPr>
        <p:spPr>
          <a:xfrm>
            <a:off x="5253850" y="988825"/>
            <a:ext cx="3388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100">
                <a:solidFill>
                  <a:srgbClr val="FF9900"/>
                </a:solidFill>
                <a:latin typeface="Prata"/>
                <a:ea typeface="Prata"/>
                <a:cs typeface="Prata"/>
                <a:sym typeface="Prata"/>
              </a:rPr>
              <a:t>Свадхістана</a:t>
            </a:r>
            <a:endParaRPr sz="700">
              <a:solidFill>
                <a:srgbClr val="FF9900"/>
              </a:solidFill>
            </a:endParaRPr>
          </a:p>
        </p:txBody>
      </p:sp>
      <p:sp>
        <p:nvSpPr>
          <p:cNvPr id="345" name="Google Shape;345;p50"/>
          <p:cNvSpPr/>
          <p:nvPr/>
        </p:nvSpPr>
        <p:spPr>
          <a:xfrm>
            <a:off x="5317162" y="1752259"/>
            <a:ext cx="3103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сакральна чакра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46" name="Google Shape;346;p50"/>
          <p:cNvSpPr txBox="1"/>
          <p:nvPr/>
        </p:nvSpPr>
        <p:spPr>
          <a:xfrm>
            <a:off x="5317149" y="2209395"/>
            <a:ext cx="31035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ототожнюється з вашою особистістю. Її також пов’язують із дітонародженням, емоціями, підсвідомістю, бажаннями, близькістю і т.д.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47" name="Google Shape;347;p50" title="#свадхистана #чакры #сакральнаячакра #втораячакра #чакрасвадхистана #активациясвадзистана #мантравам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544" y="1256775"/>
            <a:ext cx="4525555" cy="25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/>
          <p:nvPr/>
        </p:nvSpPr>
        <p:spPr>
          <a:xfrm>
            <a:off x="860799" y="988815"/>
            <a:ext cx="3103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ko" sz="4100">
                <a:solidFill>
                  <a:srgbClr val="FFFF00"/>
                </a:solidFill>
                <a:latin typeface="Prata"/>
                <a:ea typeface="Prata"/>
                <a:cs typeface="Prata"/>
                <a:sym typeface="Prata"/>
              </a:rPr>
              <a:t>Маніпура</a:t>
            </a:r>
            <a:endParaRPr sz="700">
              <a:solidFill>
                <a:srgbClr val="FFFF00"/>
              </a:solidFill>
            </a:endParaRPr>
          </a:p>
        </p:txBody>
      </p:sp>
      <p:sp>
        <p:nvSpPr>
          <p:cNvPr id="353" name="Google Shape;353;p51"/>
          <p:cNvSpPr/>
          <p:nvPr/>
        </p:nvSpPr>
        <p:spPr>
          <a:xfrm>
            <a:off x="934812" y="1752259"/>
            <a:ext cx="3103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чакра сонячного сплетіння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54" name="Google Shape;354;p51"/>
          <p:cNvSpPr txBox="1"/>
          <p:nvPr/>
        </p:nvSpPr>
        <p:spPr>
          <a:xfrm>
            <a:off x="934799" y="2209395"/>
            <a:ext cx="31035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у ній проявляється ваша сила та впевненість у собі. Жовтий колір символізує енергію, інтелект, зв’язок людини з Вогнем та Сонцем. Також колір означає молодість, нові починання, народження та відродження.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55" name="Google Shape;355;p51" title="Активация денежной чакры Манипура (Живот). Проявление финансового изобилия и успех. #манипура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294" y="1234775"/>
            <a:ext cx="4527850" cy="25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 txBox="1"/>
          <p:nvPr/>
        </p:nvSpPr>
        <p:spPr>
          <a:xfrm>
            <a:off x="5253850" y="988825"/>
            <a:ext cx="3388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ko" sz="4100">
                <a:solidFill>
                  <a:srgbClr val="00FF00"/>
                </a:solidFill>
                <a:latin typeface="Prata"/>
                <a:ea typeface="Prata"/>
                <a:cs typeface="Prata"/>
                <a:sym typeface="Prata"/>
              </a:rPr>
              <a:t>Анахата</a:t>
            </a:r>
            <a:endParaRPr sz="700">
              <a:solidFill>
                <a:srgbClr val="00FF00"/>
              </a:solidFill>
            </a:endParaRPr>
          </a:p>
        </p:txBody>
      </p:sp>
      <p:sp>
        <p:nvSpPr>
          <p:cNvPr id="361" name="Google Shape;361;p52"/>
          <p:cNvSpPr/>
          <p:nvPr/>
        </p:nvSpPr>
        <p:spPr>
          <a:xfrm>
            <a:off x="5317162" y="1752259"/>
            <a:ext cx="3103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чакра серця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62" name="Google Shape;362;p52"/>
          <p:cNvSpPr txBox="1"/>
          <p:nvPr/>
        </p:nvSpPr>
        <p:spPr>
          <a:xfrm>
            <a:off x="5317149" y="2209395"/>
            <a:ext cx="31035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пов’язана з безумовною любов’ю, співчуттям та радістю. Енергія Анахати дозволяє нам усвідомити, що ми є частиною чогось більшого. Серцева чакра безпосередньо впливає на серце, легені, груди, руки та кисті.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63" name="Google Shape;363;p52" title="Активация сердечной чакры Анахата (Ярло). Проявление безусловной любви. #мантра #чакры #энергия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175" y="1190625"/>
            <a:ext cx="4356900" cy="2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"/>
          <p:cNvSpPr txBox="1"/>
          <p:nvPr/>
        </p:nvSpPr>
        <p:spPr>
          <a:xfrm>
            <a:off x="860799" y="988815"/>
            <a:ext cx="3103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100">
                <a:solidFill>
                  <a:srgbClr val="00FFFF"/>
                </a:solidFill>
                <a:latin typeface="Prata"/>
                <a:ea typeface="Prata"/>
                <a:cs typeface="Prata"/>
                <a:sym typeface="Prata"/>
              </a:rPr>
              <a:t>Вішудха</a:t>
            </a:r>
            <a:endParaRPr sz="700">
              <a:solidFill>
                <a:srgbClr val="00FFFF"/>
              </a:solidFill>
            </a:endParaRPr>
          </a:p>
        </p:txBody>
      </p:sp>
      <p:sp>
        <p:nvSpPr>
          <p:cNvPr id="369" name="Google Shape;369;p53"/>
          <p:cNvSpPr/>
          <p:nvPr/>
        </p:nvSpPr>
        <p:spPr>
          <a:xfrm>
            <a:off x="934812" y="1752259"/>
            <a:ext cx="3103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горлова чакра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70" name="Google Shape;370;p53"/>
          <p:cNvSpPr txBox="1"/>
          <p:nvPr/>
        </p:nvSpPr>
        <p:spPr>
          <a:xfrm>
            <a:off x="934799" y="2209395"/>
            <a:ext cx="31035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відновлює енергію, виводить токсини з тіла та розуму. Оскільки горлова чакра керує ротом, язиком та шиєю, вона пов’язана із спілкуванням. Вона також уособлює натхнення та самовираження. Вішудха встановлює міцний зв’язок як з мовою, так і з мовою тіла.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71" name="Google Shape;371;p53" descr="5 чакра отвечает за коммуникацию, творчество, за проявление себя в окружающем мире 💙&#10;&#10;чакра блокируется ложью‼&#10;&#10;смотри или слушай видео 5 минут‼&#10;&#10;кому нужен просмотр чакр, пишите по ссылке в описании канала.&#10;&#10;В наличии есть мой авторский курс &quot;Чакры&quot;&#10;&#10;#чакры #чакра #вишудха #mandala #mantra #мантра #медитация #мандала" title="Вишудха💙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300" y="1239175"/>
            <a:ext cx="4527850" cy="254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"/>
          <p:cNvSpPr txBox="1"/>
          <p:nvPr/>
        </p:nvSpPr>
        <p:spPr>
          <a:xfrm>
            <a:off x="5253850" y="988825"/>
            <a:ext cx="3388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ko" sz="4100">
                <a:solidFill>
                  <a:srgbClr val="0000FF"/>
                </a:solidFill>
                <a:latin typeface="Prata"/>
                <a:ea typeface="Prata"/>
                <a:cs typeface="Prata"/>
                <a:sym typeface="Prata"/>
              </a:rPr>
              <a:t>Аджна</a:t>
            </a:r>
            <a:endParaRPr sz="700">
              <a:solidFill>
                <a:srgbClr val="0000FF"/>
              </a:solidFill>
            </a:endParaRPr>
          </a:p>
        </p:txBody>
      </p:sp>
      <p:sp>
        <p:nvSpPr>
          <p:cNvPr id="377" name="Google Shape;377;p54"/>
          <p:cNvSpPr/>
          <p:nvPr/>
        </p:nvSpPr>
        <p:spPr>
          <a:xfrm>
            <a:off x="5253862" y="1747859"/>
            <a:ext cx="3103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чакра “третього ока”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78" name="Google Shape;378;p54"/>
          <p:cNvSpPr txBox="1"/>
          <p:nvPr/>
        </p:nvSpPr>
        <p:spPr>
          <a:xfrm>
            <a:off x="5253849" y="2209395"/>
            <a:ext cx="31035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центр вашої інтуїції, який веде до внутрішнього знання. Чакра мудрості, інтелекту та інтуїції. Відкрита шоста чакра може сприяти ясновидінню, телепатії, усвідомленим сновидінням, розширеній уяві та візуалізації.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79" name="Google Shape;379;p54" descr="Активация Аджна - чакры&#10;Трек&#10;Meditative Mind — Om Chanting Meditation" title="Мандала - активация Аджна - чакры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175" y="1212628"/>
            <a:ext cx="4356900" cy="245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5"/>
          <p:cNvSpPr txBox="1"/>
          <p:nvPr/>
        </p:nvSpPr>
        <p:spPr>
          <a:xfrm>
            <a:off x="860799" y="988815"/>
            <a:ext cx="3103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100">
                <a:solidFill>
                  <a:srgbClr val="9900FF"/>
                </a:solidFill>
                <a:latin typeface="Prata"/>
                <a:ea typeface="Prata"/>
                <a:cs typeface="Prata"/>
                <a:sym typeface="Prata"/>
              </a:rPr>
              <a:t>Сахасрара</a:t>
            </a:r>
            <a:endParaRPr sz="700">
              <a:solidFill>
                <a:srgbClr val="9900FF"/>
              </a:solidFill>
            </a:endParaRPr>
          </a:p>
        </p:txBody>
      </p:sp>
      <p:sp>
        <p:nvSpPr>
          <p:cNvPr id="385" name="Google Shape;385;p55"/>
          <p:cNvSpPr/>
          <p:nvPr/>
        </p:nvSpPr>
        <p:spPr>
          <a:xfrm>
            <a:off x="934812" y="1752259"/>
            <a:ext cx="3103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корона чакра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386" name="Google Shape;386;p55"/>
          <p:cNvSpPr txBox="1"/>
          <p:nvPr/>
        </p:nvSpPr>
        <p:spPr>
          <a:xfrm>
            <a:off x="934799" y="2209395"/>
            <a:ext cx="3103500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це сила духу, яка втілена у нашому фізичному тілі. Чакра живить наше тіло, розум і дух, розподіляючи цю енергію по всій системі чакр. Сьома чакра впливає на основні системи організму. Енергія Сахасрари спонукає шукати більш глибокий зв’язок із божественним у всьому, що ми робимо.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87" name="Google Shape;387;p55" descr="Полная версия доступна на канале https://t.me/feonixom" title="Мандала - Баланс Сахасрара - чакры (фрагмент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1888" y="1230375"/>
            <a:ext cx="4527866" cy="25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6"/>
          <p:cNvSpPr txBox="1"/>
          <p:nvPr/>
        </p:nvSpPr>
        <p:spPr>
          <a:xfrm>
            <a:off x="6368350" y="1441638"/>
            <a:ext cx="2274900" cy="26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Багато проблем зі здоров’ям можна уникнути, якщо не забувати головне правило духовної практики – </a:t>
            </a:r>
            <a:r>
              <a:rPr lang="ko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прислухатися до власних відчуттів.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бійтеся вийти за межі звичного мислення. Все, що ми шукаємо у житті, приховано у нас самих. Залишається прислухатися до інтуїції і вибрати той шлях, який вам підійде. Адже всі дороги ведуть до однієї мети – просвітлення.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56"/>
          <p:cNvSpPr txBox="1"/>
          <p:nvPr/>
        </p:nvSpPr>
        <p:spPr>
          <a:xfrm>
            <a:off x="6477001" y="4110453"/>
            <a:ext cx="2166257" cy="2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94" name="Google Shape;39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8358" y="1270357"/>
            <a:ext cx="217285" cy="15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1815" y="4158536"/>
            <a:ext cx="217285" cy="15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6" descr="картинки : силуэт, Абстрактные, текстура, расслабиться, символ ..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9974" r="9974"/>
          <a:stretch/>
        </p:blipFill>
        <p:spPr>
          <a:xfrm>
            <a:off x="14080" y="0"/>
            <a:ext cx="5976259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9" descr="a colorful circular design with a flower in the center on a white background (источник: Tenor)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4603100" y="-1434450"/>
            <a:ext cx="5543775" cy="559370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9"/>
          <p:cNvSpPr txBox="1"/>
          <p:nvPr/>
        </p:nvSpPr>
        <p:spPr>
          <a:xfrm>
            <a:off x="1319728" y="2263450"/>
            <a:ext cx="309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концепція внутрішньої енергії організму</a:t>
            </a:r>
            <a:endParaRPr sz="9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1" name="Google Shape;221;p39"/>
          <p:cNvSpPr/>
          <p:nvPr/>
        </p:nvSpPr>
        <p:spPr>
          <a:xfrm>
            <a:off x="797526" y="2009529"/>
            <a:ext cx="776705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01.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22" name="Google Shape;222;p39"/>
          <p:cNvSpPr/>
          <p:nvPr/>
        </p:nvSpPr>
        <p:spPr>
          <a:xfrm>
            <a:off x="1304733" y="2009529"/>
            <a:ext cx="31043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Біоенергія</a:t>
            </a:r>
            <a:endParaRPr sz="14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23" name="Google Shape;223;p39"/>
          <p:cNvSpPr txBox="1"/>
          <p:nvPr/>
        </p:nvSpPr>
        <p:spPr>
          <a:xfrm>
            <a:off x="5252658" y="2263450"/>
            <a:ext cx="309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гіпотетичне енергетичне поле людини</a:t>
            </a:r>
            <a:endParaRPr sz="9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4" name="Google Shape;224;p39"/>
          <p:cNvSpPr/>
          <p:nvPr/>
        </p:nvSpPr>
        <p:spPr>
          <a:xfrm>
            <a:off x="4730456" y="2009529"/>
            <a:ext cx="776705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02.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25" name="Google Shape;225;p39"/>
          <p:cNvSpPr/>
          <p:nvPr/>
        </p:nvSpPr>
        <p:spPr>
          <a:xfrm>
            <a:off x="5237663" y="2009529"/>
            <a:ext cx="31043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Біополе </a:t>
            </a:r>
            <a:endParaRPr sz="14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26" name="Google Shape;226;p39"/>
          <p:cNvSpPr txBox="1"/>
          <p:nvPr/>
        </p:nvSpPr>
        <p:spPr>
          <a:xfrm>
            <a:off x="1319728" y="3492557"/>
            <a:ext cx="3093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у нетрадиційних практиках реабілітації</a:t>
            </a:r>
            <a:endParaRPr sz="9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27" name="Google Shape;227;p39"/>
          <p:cNvSpPr/>
          <p:nvPr/>
        </p:nvSpPr>
        <p:spPr>
          <a:xfrm>
            <a:off x="797526" y="3238637"/>
            <a:ext cx="77670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03.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28" name="Google Shape;228;p39"/>
          <p:cNvSpPr/>
          <p:nvPr/>
        </p:nvSpPr>
        <p:spPr>
          <a:xfrm>
            <a:off x="1304733" y="3238637"/>
            <a:ext cx="31043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Використовується</a:t>
            </a:r>
            <a:endParaRPr sz="14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29" name="Google Shape;229;p39"/>
          <p:cNvSpPr txBox="1"/>
          <p:nvPr/>
        </p:nvSpPr>
        <p:spPr>
          <a:xfrm>
            <a:off x="5252658" y="3492557"/>
            <a:ext cx="3093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9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не має однозначного підтвердження в класичній медицині</a:t>
            </a:r>
            <a:endParaRPr sz="9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30" name="Google Shape;230;p39"/>
          <p:cNvSpPr/>
          <p:nvPr/>
        </p:nvSpPr>
        <p:spPr>
          <a:xfrm>
            <a:off x="4730456" y="3238637"/>
            <a:ext cx="77670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04.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5237663" y="3238637"/>
            <a:ext cx="31043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Наука</a:t>
            </a:r>
            <a:endParaRPr sz="14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32" name="Google Shape;232;p39"/>
          <p:cNvSpPr txBox="1"/>
          <p:nvPr/>
        </p:nvSpPr>
        <p:spPr>
          <a:xfrm>
            <a:off x="1504949" y="1166195"/>
            <a:ext cx="6134102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Поняття біоенергії та біополя людини</a:t>
            </a:r>
            <a:endParaRPr sz="2100" b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7"/>
          <p:cNvSpPr txBox="1"/>
          <p:nvPr/>
        </p:nvSpPr>
        <p:spPr>
          <a:xfrm>
            <a:off x="2835118" y="1918076"/>
            <a:ext cx="35706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4500">
                <a:solidFill>
                  <a:schemeClr val="lt1"/>
                </a:solidFill>
                <a:latin typeface="Prata"/>
                <a:ea typeface="Prata"/>
                <a:cs typeface="Prata"/>
                <a:sym typeface="Prata"/>
              </a:rPr>
              <a:t>Дякую за увагу</a:t>
            </a:r>
            <a:r>
              <a:rPr lang="ko" sz="4500" b="0">
                <a:solidFill>
                  <a:schemeClr val="lt1"/>
                </a:solidFill>
                <a:latin typeface="Prata"/>
                <a:ea typeface="Prata"/>
                <a:cs typeface="Prata"/>
                <a:sym typeface="Prata"/>
              </a:rPr>
              <a:t>!</a:t>
            </a:r>
            <a:endParaRPr sz="1100"/>
          </a:p>
        </p:txBody>
      </p:sp>
      <p:pic>
        <p:nvPicPr>
          <p:cNvPr id="402" name="Google Shape;402;p57" descr="a cartoon of a cat sitting in a lotus position with two fish behind him (источник: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00" y="1186375"/>
            <a:ext cx="2530318" cy="259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7" descr="a rainbow colored flower with a white center (источник: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5718" y="1489975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8"/>
          <p:cNvSpPr txBox="1"/>
          <p:nvPr/>
        </p:nvSpPr>
        <p:spPr>
          <a:xfrm>
            <a:off x="1021175" y="1013631"/>
            <a:ext cx="7101600" cy="1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Використані джерела: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AutoNum type="arabicPeriod"/>
            </a:pPr>
            <a:r>
              <a:rPr lang="ko" sz="1100" u="sng">
                <a:solidFill>
                  <a:schemeClr val="hlink"/>
                </a:solidFill>
                <a:hlinkClick r:id="rId3"/>
              </a:rPr>
              <a:t>Навчальний посібник "Нетрадиційні засоби оздоровлення" Григус І.М., 2017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AutoNum type="arabicPeriod"/>
            </a:pPr>
            <a:r>
              <a:rPr lang="ko" sz="1100" u="sng">
                <a:solidFill>
                  <a:schemeClr val="hlink"/>
                </a:solidFill>
                <a:hlinkClick r:id="rId4"/>
              </a:rPr>
              <a:t>Що таке аура людини і про що вона говорить - </a:t>
            </a:r>
            <a:r>
              <a:rPr lang="ko" sz="1100" u="sng">
                <a:solidFill>
                  <a:schemeClr val="hlink"/>
                </a:solidFill>
                <a:hlinkClick r:id="rId5"/>
              </a:rPr>
              <a:t>Korrespondent.net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AutoNum type="arabicPeriod"/>
            </a:pPr>
            <a:r>
              <a:rPr lang="ko" sz="1100" u="sng">
                <a:solidFill>
                  <a:schemeClr val="hlink"/>
                </a:solidFill>
                <a:hlinkClick r:id="rId6"/>
              </a:rPr>
              <a:t>Колір аури - Що таке аура та як визначити енергетичне поле людини?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AutoNum type="arabicPeriod"/>
            </a:pPr>
            <a:r>
              <a:rPr lang="ko" sz="1100" u="sng">
                <a:solidFill>
                  <a:schemeClr val="hlink"/>
                </a:solidFill>
                <a:hlinkClick r:id="rId7"/>
              </a:rPr>
              <a:t>Значення кольорів аури людини: що таке аура, як побачити, визначити за датою народження — повна характеристика. Як емоції змінюють колір нашої аури?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AutoNum type="arabicPeriod"/>
            </a:pPr>
            <a:r>
              <a:rPr lang="ko" sz="1100" u="sng">
                <a:solidFill>
                  <a:schemeClr val="hlink"/>
                </a:solidFill>
                <a:hlinkClick r:id="rId8"/>
              </a:rPr>
              <a:t>Що означають кольори аури - як дізнатися свій колір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AutoNum type="arabicPeriod"/>
            </a:pPr>
            <a:r>
              <a:rPr lang="ko" sz="1100" u="sng">
                <a:solidFill>
                  <a:schemeClr val="hlink"/>
                </a:solidFill>
                <a:hlinkClick r:id="rId9"/>
              </a:rPr>
              <a:t>Чакри та їх значення | Блог Prosvetlenie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AutoNum type="arabicPeriod"/>
            </a:pPr>
            <a:r>
              <a:rPr lang="ko" sz="1100" u="sng">
                <a:solidFill>
                  <a:schemeClr val="hlink"/>
                </a:solidFill>
                <a:hlinkClick r:id="rId10"/>
              </a:rPr>
              <a:t>Чакри людини: що це таке і де вони розташовуються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AutoNum type="arabicPeriod"/>
            </a:pPr>
            <a:r>
              <a:rPr lang="ko" sz="1100" u="sng">
                <a:solidFill>
                  <a:schemeClr val="hlink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11"/>
              </a:rPr>
              <a:t>YouTube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0" descr="Man using mobile phone (источник: Getty Images)"/>
          <p:cNvPicPr preferRelativeResize="0"/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2259300" y="25"/>
            <a:ext cx="68847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0"/>
          <p:cNvSpPr/>
          <p:nvPr/>
        </p:nvSpPr>
        <p:spPr>
          <a:xfrm>
            <a:off x="3149084" y="2072413"/>
            <a:ext cx="944700" cy="944700"/>
          </a:xfrm>
          <a:prstGeom prst="ellipse">
            <a:avLst/>
          </a:prstGeom>
          <a:solidFill>
            <a:srgbClr val="7578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2489104" y="3312493"/>
            <a:ext cx="22647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Вважається індикатором фізичного й емоційного стану</a:t>
            </a:r>
            <a:endParaRPr sz="17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815211" y="2072413"/>
            <a:ext cx="944700" cy="944700"/>
          </a:xfrm>
          <a:prstGeom prst="ellipse">
            <a:avLst/>
          </a:prstGeom>
          <a:solidFill>
            <a:srgbClr val="7578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155232" y="3312493"/>
            <a:ext cx="22647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Аура — частина концепції біополя</a:t>
            </a:r>
            <a:endParaRPr sz="17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5413772" y="2072413"/>
            <a:ext cx="944700" cy="944700"/>
          </a:xfrm>
          <a:prstGeom prst="ellipse">
            <a:avLst/>
          </a:prstGeom>
          <a:solidFill>
            <a:srgbClr val="7578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4753794" y="3312493"/>
            <a:ext cx="22647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Описується</a:t>
            </a:r>
            <a:endParaRPr sz="17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через кольори</a:t>
            </a:r>
            <a:endParaRPr sz="17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44" name="Google Shape;244;p40"/>
          <p:cNvSpPr txBox="1"/>
          <p:nvPr/>
        </p:nvSpPr>
        <p:spPr>
          <a:xfrm>
            <a:off x="1503127" y="1184634"/>
            <a:ext cx="6134102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Аура людини, її кольори та функції</a:t>
            </a:r>
            <a:endParaRPr sz="2100" b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45" name="Google Shape;245;p40"/>
          <p:cNvSpPr/>
          <p:nvPr/>
        </p:nvSpPr>
        <p:spPr>
          <a:xfrm>
            <a:off x="7517947" y="2072413"/>
            <a:ext cx="944700" cy="944700"/>
          </a:xfrm>
          <a:prstGeom prst="ellipse">
            <a:avLst/>
          </a:prstGeom>
          <a:solidFill>
            <a:srgbClr val="7578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46" name="Google Shape;246;p40"/>
          <p:cNvSpPr/>
          <p:nvPr/>
        </p:nvSpPr>
        <p:spPr>
          <a:xfrm>
            <a:off x="6857969" y="3312493"/>
            <a:ext cx="22647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Використовується у діагностичних нетрадиційних практиках</a:t>
            </a:r>
            <a:br>
              <a:rPr lang="ko" sz="18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</a:br>
            <a:endParaRPr sz="18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pic>
        <p:nvPicPr>
          <p:cNvPr id="247" name="Google Shape;247;p40" descr="a blue lightning bolt in a circle on a white background with the letter o in the center (источник: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3610" y="2087810"/>
            <a:ext cx="967875" cy="9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 descr="a blue lightning bolt in a circle on a white background with the letter o in the center (источник: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7498" y="2087810"/>
            <a:ext cx="967875" cy="9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 descr="a blue lightning bolt in a circle on a white background with the letter o in the center (источник: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223" y="2060848"/>
            <a:ext cx="967875" cy="9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 descr="a blue lightning bolt in a circle on a white background with the letter o in the center (источник: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6398" y="2087823"/>
            <a:ext cx="967875" cy="96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1" title="ПРИЗНАКИ СИЛЬНОЙ АУРЫ 🔥☯️🕉⚛️  #AURA #АУРА #СильнаяАура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2600" y="1111308"/>
            <a:ext cx="5192700" cy="29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 txBox="1"/>
          <p:nvPr/>
        </p:nvSpPr>
        <p:spPr>
          <a:xfrm>
            <a:off x="873227" y="2302425"/>
            <a:ext cx="3322500" cy="21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100" b="1">
                <a:solidFill>
                  <a:srgbClr val="FF0000"/>
                </a:solidFill>
                <a:highlight>
                  <a:srgbClr val="A4C2F4"/>
                </a:highlight>
              </a:rPr>
              <a:t>Червоний</a:t>
            </a:r>
            <a:r>
              <a:rPr lang="ko" sz="1100">
                <a:solidFill>
                  <a:srgbClr val="FF0000"/>
                </a:solidFill>
                <a:highlight>
                  <a:srgbClr val="A4C2F4"/>
                </a:highlight>
              </a:rPr>
              <a:t> </a:t>
            </a:r>
            <a:r>
              <a:rPr lang="ko" sz="1100">
                <a:solidFill>
                  <a:schemeClr val="dk1"/>
                </a:solidFill>
              </a:rPr>
              <a:t>— активність, фізична енергія</a:t>
            </a:r>
            <a:br>
              <a:rPr lang="ko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100" b="1">
                <a:solidFill>
                  <a:srgbClr val="FF9900"/>
                </a:solidFill>
                <a:highlight>
                  <a:srgbClr val="3C78D8"/>
                </a:highlight>
              </a:rPr>
              <a:t>Помаранчевий</a:t>
            </a:r>
            <a:r>
              <a:rPr lang="ko" sz="1100">
                <a:solidFill>
                  <a:srgbClr val="FF9900"/>
                </a:solidFill>
                <a:highlight>
                  <a:srgbClr val="3C78D8"/>
                </a:highlight>
              </a:rPr>
              <a:t> </a:t>
            </a:r>
            <a:r>
              <a:rPr lang="ko" sz="1100">
                <a:solidFill>
                  <a:schemeClr val="dk1"/>
                </a:solidFill>
              </a:rPr>
              <a:t>— емоційність, життєва сила</a:t>
            </a:r>
            <a:br>
              <a:rPr lang="ko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100" b="1">
                <a:solidFill>
                  <a:srgbClr val="FFFF00"/>
                </a:solidFill>
                <a:highlight>
                  <a:srgbClr val="6D9EEB"/>
                </a:highlight>
              </a:rPr>
              <a:t>Жовтий</a:t>
            </a:r>
            <a:r>
              <a:rPr lang="ko" sz="1100">
                <a:solidFill>
                  <a:srgbClr val="FFFF00"/>
                </a:solidFill>
                <a:highlight>
                  <a:srgbClr val="6D9EEB"/>
                </a:highlight>
              </a:rPr>
              <a:t> </a:t>
            </a:r>
            <a:r>
              <a:rPr lang="ko" sz="1100">
                <a:solidFill>
                  <a:schemeClr val="dk1"/>
                </a:solidFill>
              </a:rPr>
              <a:t>— інтелектуальна активність</a:t>
            </a:r>
            <a:br>
              <a:rPr lang="ko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100" b="1">
                <a:solidFill>
                  <a:srgbClr val="00FF00"/>
                </a:solidFill>
                <a:highlight>
                  <a:srgbClr val="6D9EEB"/>
                </a:highlight>
              </a:rPr>
              <a:t>Зелений</a:t>
            </a:r>
            <a:r>
              <a:rPr lang="ko" sz="1100">
                <a:solidFill>
                  <a:srgbClr val="00FF00"/>
                </a:solidFill>
                <a:highlight>
                  <a:srgbClr val="6D9EEB"/>
                </a:highlight>
              </a:rPr>
              <a:t> </a:t>
            </a:r>
            <a:r>
              <a:rPr lang="ko" sz="1100">
                <a:solidFill>
                  <a:schemeClr val="dk1"/>
                </a:solidFill>
              </a:rPr>
              <a:t>— відновлення, баланс</a:t>
            </a:r>
            <a:br>
              <a:rPr lang="ko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100" b="1">
                <a:solidFill>
                  <a:srgbClr val="00FFFF"/>
                </a:solidFill>
                <a:highlight>
                  <a:srgbClr val="6D9EEB"/>
                </a:highlight>
              </a:rPr>
              <a:t>Блакитний</a:t>
            </a:r>
            <a:r>
              <a:rPr lang="ko" sz="1100">
                <a:solidFill>
                  <a:srgbClr val="00FFFF"/>
                </a:solidFill>
                <a:highlight>
                  <a:srgbClr val="6D9EEB"/>
                </a:highlight>
              </a:rPr>
              <a:t> </a:t>
            </a:r>
            <a:r>
              <a:rPr lang="ko" sz="1100">
                <a:solidFill>
                  <a:schemeClr val="dk1"/>
                </a:solidFill>
              </a:rPr>
              <a:t>— спокій, комунікація</a:t>
            </a:r>
            <a:br>
              <a:rPr lang="ko" sz="1100">
                <a:solidFill>
                  <a:schemeClr val="dk1"/>
                </a:solidFill>
              </a:rPr>
            </a:b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100" b="1">
                <a:solidFill>
                  <a:srgbClr val="9900FF"/>
                </a:solidFill>
                <a:highlight>
                  <a:srgbClr val="A4C2F4"/>
                </a:highlight>
              </a:rPr>
              <a:t>Фіолетовий</a:t>
            </a:r>
            <a:r>
              <a:rPr lang="ko" sz="1100">
                <a:solidFill>
                  <a:srgbClr val="9900FF"/>
                </a:solidFill>
                <a:highlight>
                  <a:srgbClr val="A4C2F4"/>
                </a:highlight>
              </a:rPr>
              <a:t> </a:t>
            </a:r>
            <a:r>
              <a:rPr lang="ko" sz="1100">
                <a:solidFill>
                  <a:schemeClr val="dk1"/>
                </a:solidFill>
              </a:rPr>
              <a:t>— духовний розвиток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61" name="Google Shape;261;p42"/>
          <p:cNvSpPr txBox="1"/>
          <p:nvPr/>
        </p:nvSpPr>
        <p:spPr>
          <a:xfrm>
            <a:off x="817140" y="1406047"/>
            <a:ext cx="4467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Кольори аури</a:t>
            </a:r>
            <a:endParaRPr sz="1100"/>
          </a:p>
        </p:txBody>
      </p:sp>
      <p:sp>
        <p:nvSpPr>
          <p:cNvPr id="262" name="Google Shape;262;p42"/>
          <p:cNvSpPr txBox="1"/>
          <p:nvPr/>
        </p:nvSpPr>
        <p:spPr>
          <a:xfrm>
            <a:off x="817140" y="1844628"/>
            <a:ext cx="4467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інтерпритація: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263" name="Google Shape;263;p42"/>
          <p:cNvCxnSpPr/>
          <p:nvPr/>
        </p:nvCxnSpPr>
        <p:spPr>
          <a:xfrm>
            <a:off x="3086100" y="1625337"/>
            <a:ext cx="1628775" cy="0"/>
          </a:xfrm>
          <a:prstGeom prst="straightConnector1">
            <a:avLst/>
          </a:prstGeom>
          <a:noFill/>
          <a:ln w="9525" cap="flat" cmpd="sng">
            <a:solidFill>
              <a:srgbClr val="99947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4" name="Google Shape;264;p42" descr="Silhouette of person glowing (источник: Getty Images)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285" b="5285"/>
          <a:stretch/>
        </p:blipFill>
        <p:spPr>
          <a:xfrm>
            <a:off x="5674009" y="744583"/>
            <a:ext cx="2725409" cy="365433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/>
          <p:nvPr/>
        </p:nvSpPr>
        <p:spPr>
          <a:xfrm>
            <a:off x="885521" y="3387550"/>
            <a:ext cx="19884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захисний бар’єр;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70" name="Google Shape;270;p43"/>
          <p:cNvSpPr/>
          <p:nvPr/>
        </p:nvSpPr>
        <p:spPr>
          <a:xfrm>
            <a:off x="3081850" y="3359800"/>
            <a:ext cx="22875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індикатор психоемоційного стану;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71" name="Google Shape;271;p43"/>
          <p:cNvSpPr txBox="1"/>
          <p:nvPr/>
        </p:nvSpPr>
        <p:spPr>
          <a:xfrm>
            <a:off x="838200" y="484637"/>
            <a:ext cx="7467600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Функціонально аура розглядається як:</a:t>
            </a:r>
            <a:endParaRPr sz="2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pic>
        <p:nvPicPr>
          <p:cNvPr id="272" name="Google Shape;272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99" b="14597"/>
          <a:stretch/>
        </p:blipFill>
        <p:spPr>
          <a:xfrm>
            <a:off x="751513" y="1141076"/>
            <a:ext cx="3642876" cy="19824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73" name="Google Shape;273;p4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13758" b="13751"/>
          <a:stretch/>
        </p:blipFill>
        <p:spPr>
          <a:xfrm>
            <a:off x="4749613" y="1141076"/>
            <a:ext cx="3642875" cy="19824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74" name="Google Shape;274;p43"/>
          <p:cNvSpPr/>
          <p:nvPr/>
        </p:nvSpPr>
        <p:spPr>
          <a:xfrm>
            <a:off x="5216800" y="3359800"/>
            <a:ext cx="34383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ko" sz="15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об’єкт впливу в практиках релаксації, медитації та енергетичного відновлення.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/>
          <p:nvPr/>
        </p:nvSpPr>
        <p:spPr>
          <a:xfrm>
            <a:off x="873225" y="2302425"/>
            <a:ext cx="36987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k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візуальний метод;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k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аурична фотографія;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k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астрологічний розрахунок;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k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розрахунок за датою народження;</a:t>
            </a:r>
            <a:endParaRPr sz="11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80" name="Google Shape;280;p44"/>
          <p:cNvSpPr txBox="1"/>
          <p:nvPr/>
        </p:nvSpPr>
        <p:spPr>
          <a:xfrm>
            <a:off x="817151" y="1406050"/>
            <a:ext cx="3225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Як дізнатись колір</a:t>
            </a:r>
            <a:endParaRPr sz="800"/>
          </a:p>
        </p:txBody>
      </p:sp>
      <p:sp>
        <p:nvSpPr>
          <p:cNvPr id="281" name="Google Shape;281;p44"/>
          <p:cNvSpPr txBox="1"/>
          <p:nvPr/>
        </p:nvSpPr>
        <p:spPr>
          <a:xfrm>
            <a:off x="817140" y="1752253"/>
            <a:ext cx="4467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своєї аури: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282" name="Google Shape;282;p44"/>
          <p:cNvCxnSpPr/>
          <p:nvPr/>
        </p:nvCxnSpPr>
        <p:spPr>
          <a:xfrm>
            <a:off x="3086100" y="1625337"/>
            <a:ext cx="1628700" cy="0"/>
          </a:xfrm>
          <a:prstGeom prst="straightConnector1">
            <a:avLst/>
          </a:prstGeom>
          <a:noFill/>
          <a:ln w="9525" cap="flat" cmpd="sng">
            <a:solidFill>
              <a:srgbClr val="99947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3" name="Google Shape;283;p44" descr="a silhouette of a person with purple energy surrounding it (источник: Tenor)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708" r="12708"/>
          <a:stretch/>
        </p:blipFill>
        <p:spPr>
          <a:xfrm>
            <a:off x="5674009" y="744583"/>
            <a:ext cx="2725410" cy="36543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/>
          <p:nvPr/>
        </p:nvSpPr>
        <p:spPr>
          <a:xfrm>
            <a:off x="4237525" y="2400475"/>
            <a:ext cx="4052400" cy="15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Montserrat"/>
              <a:buNone/>
            </a:pPr>
            <a:r>
              <a:rPr lang="ko" sz="12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Телець та Стрілець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мають </a:t>
            </a:r>
            <a:r>
              <a:rPr lang="ko" sz="120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червоний 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колір аури;</a:t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Times New Roman"/>
              <a:buNone/>
            </a:pPr>
            <a:r>
              <a:rPr lang="ko" sz="12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Близнюки 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ko" sz="1200">
                <a:solidFill>
                  <a:srgbClr val="FFFF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жовтий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Times New Roman"/>
              <a:buNone/>
            </a:pPr>
            <a:r>
              <a:rPr lang="ko" sz="12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Рак 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ko" sz="1200">
                <a:solidFill>
                  <a:srgbClr val="FF258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рожевий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Times New Roman"/>
              <a:buNone/>
            </a:pPr>
            <a:r>
              <a:rPr lang="ko" sz="12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Лев та Скорпіон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ko" sz="1200">
                <a:solidFill>
                  <a:srgbClr val="FF99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помаранчевий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Times New Roman"/>
              <a:buNone/>
            </a:pPr>
            <a:r>
              <a:rPr lang="ko" sz="12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Діва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ko" sz="1200">
                <a:solidFill>
                  <a:srgbClr val="00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блакитний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Times New Roman"/>
              <a:buNone/>
            </a:pPr>
            <a:r>
              <a:rPr lang="ko" sz="12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Риби, Терези та Водолій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ko" sz="1200">
                <a:solidFill>
                  <a:srgbClr val="00FF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зелений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Times New Roman"/>
              <a:buNone/>
            </a:pPr>
            <a:r>
              <a:rPr lang="ko" sz="1200" b="1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Овен 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ko" sz="1200">
                <a:solidFill>
                  <a:srgbClr val="99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фіолетовий</a:t>
            </a:r>
            <a:r>
              <a:rPr lang="ko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Google Shape;289;p45"/>
          <p:cNvSpPr txBox="1"/>
          <p:nvPr/>
        </p:nvSpPr>
        <p:spPr>
          <a:xfrm>
            <a:off x="4708276" y="1504088"/>
            <a:ext cx="32259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Астрологічний розрахунок</a:t>
            </a:r>
            <a:endParaRPr sz="800" b="1"/>
          </a:p>
        </p:txBody>
      </p:sp>
      <p:sp>
        <p:nvSpPr>
          <p:cNvPr id="290" name="Google Shape;290;p45"/>
          <p:cNvSpPr txBox="1"/>
          <p:nvPr/>
        </p:nvSpPr>
        <p:spPr>
          <a:xfrm>
            <a:off x="4708265" y="1850290"/>
            <a:ext cx="4467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кольору аури:</a:t>
            </a:r>
            <a:endParaRPr sz="1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291" name="Google Shape;291;p45"/>
          <p:cNvCxnSpPr/>
          <p:nvPr/>
        </p:nvCxnSpPr>
        <p:spPr>
          <a:xfrm>
            <a:off x="6991100" y="1728000"/>
            <a:ext cx="1628700" cy="0"/>
          </a:xfrm>
          <a:prstGeom prst="straightConnector1">
            <a:avLst/>
          </a:prstGeom>
          <a:noFill/>
          <a:ln w="9525" cap="flat" cmpd="sng">
            <a:solidFill>
              <a:srgbClr val="99947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2" name="Google Shape;292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1150" b="11143"/>
          <a:stretch/>
        </p:blipFill>
        <p:spPr>
          <a:xfrm>
            <a:off x="1043459" y="744583"/>
            <a:ext cx="2725410" cy="365433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/>
          <p:nvPr/>
        </p:nvSpPr>
        <p:spPr>
          <a:xfrm>
            <a:off x="838200" y="484637"/>
            <a:ext cx="7467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21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Розрахунок кольору аури за датою народження</a:t>
            </a:r>
            <a:endParaRPr sz="21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pic>
        <p:nvPicPr>
          <p:cNvPr id="298" name="Google Shape;298;p46" descr="картинки : силуэт, Абстрактные, текстура, расслабиться, символ ..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271" b="3271"/>
          <a:stretch/>
        </p:blipFill>
        <p:spPr>
          <a:xfrm>
            <a:off x="751525" y="966225"/>
            <a:ext cx="3642875" cy="234571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99" name="Google Shape;299;p46" title="Снимок экрана 2026-02-01 000939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749625" y="966225"/>
            <a:ext cx="3642876" cy="23322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00" name="Google Shape;300;p46"/>
          <p:cNvSpPr/>
          <p:nvPr/>
        </p:nvSpPr>
        <p:spPr>
          <a:xfrm>
            <a:off x="1233375" y="3512300"/>
            <a:ext cx="7398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Н-д: якщо ви народилися 13.11.1991 року, потрібно скласти цифри 1+3+1+1+1+9+9+1 = 26. Враховуючи, що 26 більше ніж 12, необхідно додати 2+6 = 8 (рожевий).</a:t>
            </a:r>
            <a:endParaRPr sz="150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MON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Office PowerPoint</Application>
  <PresentationFormat>Экран (16:9)</PresentationFormat>
  <Paragraphs>103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Calibri</vt:lpstr>
      <vt:lpstr>Montserrat Light</vt:lpstr>
      <vt:lpstr>Montserrat</vt:lpstr>
      <vt:lpstr>Arial</vt:lpstr>
      <vt:lpstr>Times New Roman</vt:lpstr>
      <vt:lpstr>Prata</vt:lpstr>
      <vt:lpstr>Overpass Light</vt:lpstr>
      <vt:lpstr>Simple Light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modified xsi:type="dcterms:W3CDTF">2026-02-12T20:55:31Z</dcterms:modified>
</cp:coreProperties>
</file>