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0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bana81" initials="k" lastIdx="1" clrIdx="0">
    <p:extLst>
      <p:ext uri="{19B8F6BF-5375-455C-9EA6-DF929625EA0E}">
        <p15:presenceInfo xmlns:p15="http://schemas.microsoft.com/office/powerpoint/2012/main" userId="kabana8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DF37C-ABE0-4D9F-AABE-8D13BBC1D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A4250DC-913A-4A4F-BC57-FA83CA230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B8E698-6FC6-4F18-BC45-7EB5FEB9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D64F72-7491-4D83-8758-DDC1085F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5E0B99-B660-46AB-91CA-7FB98578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44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19D83-CB55-41B4-8B42-B03D9BD0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7345E11-9B56-4D53-BF99-EA6C59270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F18408-F3AB-4982-9EEB-B2D769A2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4A5F61-BD59-453F-B5F3-5B5817AE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91039F-9CB0-467F-810A-041E3B21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01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0E5AAC7-D54F-42CB-842C-868B786B5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4D35424-1AA9-44FE-B067-D078D7D3B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47C8CD-F6D9-4E36-9798-D0B64CD5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446D04-7037-4E3A-BA0D-EFCCCCF7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FBCB24-24DF-43D2-90B7-5398DBC9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249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630BD-A334-4521-8A3A-DC9CB6BA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217CFF-DFB8-457B-A63F-D569D989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81C77C-DEC9-457B-AC70-E2098B07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91F05D-DBA6-4540-94E7-4C136273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7AA6EF-F77B-43A3-A7F5-78C4B8EF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812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6F7F1-1908-4266-8033-2EE3272C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8FC87A-85CA-4640-BDEA-E2FCACD41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66139B-0A19-43F2-9AF2-A76433A3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0C90F3-6CA3-4428-8B2C-0EFEEFAE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3D060F-0F89-46F3-9B0E-8DDFD9FB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247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4D6D2-3F24-4D40-93E1-1FC3199A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236454-37B2-40E4-ABF3-CFAA1A55D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38ECBE8-4A84-4052-9A72-1B0DB048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1BB5CC-0CD0-4493-AA22-6218E589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AAEC81-2D97-418C-A879-194E03CE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539FA2-1BE7-469C-9CF1-F2DD3FC1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05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C079-50A5-421D-AEFE-17972B24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EB87F9-53F5-416E-9664-3DC6BFC9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6C67D82-2B2E-4A3B-91AF-989FD4242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36BB287-F783-4763-BCED-A818A96CC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510316F-4094-4248-A7A3-A2CE7DE8B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E1B3302-886A-4CBE-87C7-5568A805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3ED0633-B78E-49D2-949B-02C86E53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45B729-C751-4B46-A586-AB003D3C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894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6FC8A-0E60-4B44-A929-44F3F1B2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EB3C72-B7D2-4F5E-8E7D-6FDDDB8C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5401976-85B7-4646-B146-F54E25ADE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B660C16-DCC2-41A7-8E8D-64EF2485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052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8210AC-6B81-43DF-BF23-221E39A4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003D48-3A07-41B3-8163-C9A8BC93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F8C639-A7DF-4B20-A1F8-F6261089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33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93CF9-A3D1-433F-8B5E-E483C407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9A49CA4-86FC-4DC8-8510-8AAB11B0D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413AB0-B811-4417-86CE-97038AE19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019DA6-BCC2-411A-983E-855D3156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08F218-EC13-4EFA-83B4-11967CAF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256579-E8ED-46CC-ABDC-2A853358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43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0880D-78C7-4B36-A7C8-F7DCD2C7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4A3BEE3-89D0-4467-937B-7637786E2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06FB2C-10E0-4AC3-A61F-6919028F5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A6CF3DE-826E-43F1-845C-F845BE6E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998AFB-F69E-4327-BE60-B8F47432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C7A25C4-0345-4939-BAE9-EB71602B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890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C8BBFE-6742-49C6-AEB0-4C5373F8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0362BF-D80E-4360-B79A-46EC00C2C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40BEDD-9A9A-4B0F-A8C5-FB55C3073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FA7D6-F4C7-42A4-A243-387094749112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CAC6BD-ED8E-4B0F-ADED-4DB6FC190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5FBCD9-D35A-4CA1-AF5D-40C9720B3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93B4E-F90B-487B-BF9B-76B8BD64FA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27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uk/%D1%80%D0%BE%D1%81%D0%BB%D0%B8%D0%BD%D0%B8/%D0%BA%D0%B2%D1%96%D1%82%D0%B8/%D0%BB%D1%96%D0%BB%D1%96%D1%97/%D1%81%D0%B0%D0%B4-pistil-%D0%BF%D0%B8%D0%BB%D0%BE%D0%BA-%D0%BA%D0%B2%D1%96%D1%82%D0%BA%D0%B0-%D0%BB%D1%96%D0%BB%D1%96%D1%97-%D0%BF%D1%80%D0%B8%D1%80%D0%BE%D0%B4%D0%B0-%D0%BA%D1%80%D0%B0%D1%81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ivilvoicesmuseum.org/articles/shlyah-do-spokoyu-yak-medytatsiya-dopomagae-pozbutysya-stresu-ta-ochystyty-rozu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285590-C9B9-4E58-953B-CBB9265C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50" y="0"/>
            <a:ext cx="4222750" cy="2862955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942D5-1B86-4EFF-AFFD-E1FFF6743BFE}"/>
              </a:ext>
            </a:extLst>
          </p:cNvPr>
          <p:cNvSpPr txBox="1"/>
          <p:nvPr/>
        </p:nvSpPr>
        <p:spPr>
          <a:xfrm>
            <a:off x="2794000" y="1788160"/>
            <a:ext cx="7197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Медитація та візуалізація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077E8-9595-4973-8BA0-25F054D429AC}"/>
              </a:ext>
            </a:extLst>
          </p:cNvPr>
          <p:cNvSpPr txBox="1"/>
          <p:nvPr/>
        </p:nvSpPr>
        <p:spPr>
          <a:xfrm>
            <a:off x="9001760" y="5709920"/>
            <a:ext cx="3119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Кондратьєва Ганна</a:t>
            </a:r>
          </a:p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6.0142 ф-з</a:t>
            </a:r>
          </a:p>
        </p:txBody>
      </p:sp>
      <p:pic>
        <p:nvPicPr>
          <p:cNvPr id="9" name="Рисунок 8" descr="Floating shapes in the light">
            <a:extLst>
              <a:ext uri="{FF2B5EF4-FFF2-40B4-BE49-F238E27FC236}">
                <a16:creationId xmlns:a16="http://schemas.microsoft.com/office/drawing/2014/main" id="{F01BCFD1-9BC9-4A82-899B-645D612A5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4355703"/>
            <a:ext cx="4103536" cy="2308324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F0F8AC-BA5A-44FA-B382-C620F320A2E7}"/>
              </a:ext>
            </a:extLst>
          </p:cNvPr>
          <p:cNvSpPr txBox="1"/>
          <p:nvPr/>
        </p:nvSpPr>
        <p:spPr>
          <a:xfrm>
            <a:off x="589280" y="193973"/>
            <a:ext cx="7518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uk-UA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…шлях до внутрішньої гармонії та  емоційної рівноваги…</a:t>
            </a:r>
            <a:endParaRPr lang="uk-UA" sz="18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5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20AFF7-2C85-4AA4-86E2-ADB5DA121026}"/>
              </a:ext>
            </a:extLst>
          </p:cNvPr>
          <p:cNvSpPr txBox="1"/>
          <p:nvPr/>
        </p:nvSpPr>
        <p:spPr>
          <a:xfrm>
            <a:off x="2743200" y="223520"/>
            <a:ext cx="71628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 стабільність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218B63-E0DB-415F-8444-84BE63CBAA08}"/>
              </a:ext>
            </a:extLst>
          </p:cNvPr>
          <p:cNvSpPr txBox="1"/>
          <p:nvPr/>
        </p:nvSpPr>
        <p:spPr>
          <a:xfrm>
            <a:off x="4318000" y="1319034"/>
            <a:ext cx="7620000" cy="5016758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 усвідомлення своїх емоцій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uk-UA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спокійніша реакція на складні ситуації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uk-UA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менша ймовірність стресових зривів</a:t>
            </a:r>
          </a:p>
        </p:txBody>
      </p:sp>
      <p:pic>
        <p:nvPicPr>
          <p:cNvPr id="8" name="Графіка 7" descr="Angel face outline with solid fill">
            <a:extLst>
              <a:ext uri="{FF2B5EF4-FFF2-40B4-BE49-F238E27FC236}">
                <a16:creationId xmlns:a16="http://schemas.microsoft.com/office/drawing/2014/main" id="{C2C04F49-8D6C-4B8E-92E2-C93EA3E0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6560" y="1964303"/>
            <a:ext cx="914400" cy="914400"/>
          </a:xfrm>
          <a:prstGeom prst="rect">
            <a:avLst/>
          </a:prstGeom>
        </p:spPr>
      </p:pic>
      <p:pic>
        <p:nvPicPr>
          <p:cNvPr id="10" name="Графіка 9" descr="Brain in head with solid fill">
            <a:extLst>
              <a:ext uri="{FF2B5EF4-FFF2-40B4-BE49-F238E27FC236}">
                <a16:creationId xmlns:a16="http://schemas.microsoft.com/office/drawing/2014/main" id="{438C88F7-433E-4DE3-AC14-D326D945A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0080" y="3827413"/>
            <a:ext cx="914400" cy="914400"/>
          </a:xfrm>
          <a:prstGeom prst="rect">
            <a:avLst/>
          </a:prstGeom>
        </p:spPr>
      </p:pic>
      <p:pic>
        <p:nvPicPr>
          <p:cNvPr id="12" name="Графіка 11" descr="Crying face outline with solid fill">
            <a:extLst>
              <a:ext uri="{FF2B5EF4-FFF2-40B4-BE49-F238E27FC236}">
                <a16:creationId xmlns:a16="http://schemas.microsoft.com/office/drawing/2014/main" id="{A4D91F85-626F-463C-9183-EB2DFAC99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2880" y="5669280"/>
            <a:ext cx="914400" cy="914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E950C6-C779-4CBE-B155-7282F3C287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75" y="792480"/>
            <a:ext cx="308800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7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2CF49-1494-4A5B-B212-DAA90E444EB6}"/>
              </a:ext>
            </a:extLst>
          </p:cNvPr>
          <p:cNvSpPr txBox="1"/>
          <p:nvPr/>
        </p:nvSpPr>
        <p:spPr>
          <a:xfrm>
            <a:off x="2621280" y="24384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Фізіологічна релаксація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F5263B-4207-4399-9F6F-D7974F0D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0" y="1331596"/>
            <a:ext cx="2667000" cy="15615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07E4F5-7280-4CAC-875F-8A88F34B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60" y="1539694"/>
            <a:ext cx="1965960" cy="148515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1B0F0A-67F5-48BB-B8FD-E6D4891D8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154" y="1452999"/>
            <a:ext cx="1654652" cy="165854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DB13F6-9440-4821-87C0-B5EFE377ACAC}"/>
              </a:ext>
            </a:extLst>
          </p:cNvPr>
          <p:cNvSpPr txBox="1"/>
          <p:nvPr/>
        </p:nvSpPr>
        <p:spPr>
          <a:xfrm>
            <a:off x="762000" y="3820161"/>
            <a:ext cx="2529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частоти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серцевих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скорочень</a:t>
            </a:r>
            <a:endParaRPr lang="uk-UA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61A58-0978-4A2A-BF99-E2EA8A1DBE5B}"/>
              </a:ext>
            </a:extLst>
          </p:cNvPr>
          <p:cNvSpPr txBox="1"/>
          <p:nvPr/>
        </p:nvSpPr>
        <p:spPr>
          <a:xfrm>
            <a:off x="4650740" y="393192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язової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напруги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73D1E-ECE5-4973-A0B6-E7CF5FF2BAA4}"/>
              </a:ext>
            </a:extLst>
          </p:cNvPr>
          <p:cNvSpPr txBox="1"/>
          <p:nvPr/>
        </p:nvSpPr>
        <p:spPr>
          <a:xfrm>
            <a:off x="8818880" y="3931920"/>
            <a:ext cx="2936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нормалізація артеріального тиску</a:t>
            </a:r>
          </a:p>
        </p:txBody>
      </p:sp>
    </p:spTree>
    <p:extLst>
      <p:ext uri="{BB962C8B-B14F-4D97-AF65-F5344CB8AC3E}">
        <p14:creationId xmlns:p14="http://schemas.microsoft.com/office/powerpoint/2010/main" val="102017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2E5E2E-9ACE-4186-A2C3-77D1037B8FB9}"/>
              </a:ext>
            </a:extLst>
          </p:cNvPr>
          <p:cNvSpPr txBox="1"/>
          <p:nvPr/>
        </p:nvSpPr>
        <p:spPr>
          <a:xfrm>
            <a:off x="964247" y="447040"/>
            <a:ext cx="4389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Медитація і сон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E0E60F-9615-4EC2-A3B1-2AAEC21D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527" y="354974"/>
            <a:ext cx="3963353" cy="283297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F6F4D-18D6-4CA3-9A41-499C5D238DFD}"/>
              </a:ext>
            </a:extLst>
          </p:cNvPr>
          <p:cNvSpPr txBox="1"/>
          <p:nvPr/>
        </p:nvSpPr>
        <p:spPr>
          <a:xfrm>
            <a:off x="425767" y="1706880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 розслабити тіло і розум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FBD5-7B13-4F5C-950F-DF5061E2BC0D}"/>
              </a:ext>
            </a:extLst>
          </p:cNvPr>
          <p:cNvSpPr txBox="1"/>
          <p:nvPr/>
        </p:nvSpPr>
        <p:spPr>
          <a:xfrm>
            <a:off x="4093527" y="3510281"/>
            <a:ext cx="330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 </a:t>
            </a:r>
            <a:r>
              <a:rPr lang="uk-UA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язливі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EDF1D-E05B-4DF1-A6E7-6E6D98D2949D}"/>
              </a:ext>
            </a:extLst>
          </p:cNvPr>
          <p:cNvSpPr txBox="1"/>
          <p:nvPr/>
        </p:nvSpPr>
        <p:spPr>
          <a:xfrm>
            <a:off x="8239760" y="449072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глибшому та якісному сну</a:t>
            </a:r>
          </a:p>
        </p:txBody>
      </p:sp>
    </p:spTree>
    <p:extLst>
      <p:ext uri="{BB962C8B-B14F-4D97-AF65-F5344CB8AC3E}">
        <p14:creationId xmlns:p14="http://schemas.microsoft.com/office/powerpoint/2010/main" val="171208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75EC69-AA8B-4AE9-96DB-82A00041DF38}"/>
              </a:ext>
            </a:extLst>
          </p:cNvPr>
          <p:cNvSpPr txBox="1"/>
          <p:nvPr/>
        </p:nvSpPr>
        <p:spPr>
          <a:xfrm>
            <a:off x="2153920" y="254000"/>
            <a:ext cx="8382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техніки медитації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0006E-9501-4661-94E3-E9BD8B22E53D}"/>
              </a:ext>
            </a:extLst>
          </p:cNvPr>
          <p:cNvSpPr txBox="1"/>
          <p:nvPr/>
        </p:nvSpPr>
        <p:spPr>
          <a:xfrm>
            <a:off x="4805680" y="1747520"/>
            <a:ext cx="678688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uk-UA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медитація дихання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uk-UA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uk-UA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майндфулнес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uk-UA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uk-UA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візуалізація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9C0F0-BE8B-46D8-9A10-D48F882D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" y="1933466"/>
            <a:ext cx="3603548" cy="341376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35805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D21D2-86E2-4D92-879E-F8F908918227}"/>
              </a:ext>
            </a:extLst>
          </p:cNvPr>
          <p:cNvSpPr txBox="1"/>
          <p:nvPr/>
        </p:nvSpPr>
        <p:spPr>
          <a:xfrm>
            <a:off x="3718560" y="396240"/>
            <a:ext cx="47548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дихання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2593B9-DF20-4C23-92C0-EE64B1DEFF1A}"/>
              </a:ext>
            </a:extLst>
          </p:cNvPr>
          <p:cNvSpPr/>
          <p:nvPr/>
        </p:nvSpPr>
        <p:spPr>
          <a:xfrm>
            <a:off x="386080" y="1605280"/>
            <a:ext cx="3007360" cy="268224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 на вдиху та видиху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416B4A2-BF26-4EF6-A960-D9ED3CD529CC}"/>
              </a:ext>
            </a:extLst>
          </p:cNvPr>
          <p:cNvSpPr/>
          <p:nvPr/>
        </p:nvSpPr>
        <p:spPr>
          <a:xfrm>
            <a:off x="4264483" y="2418080"/>
            <a:ext cx="3931920" cy="2875280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 уваги до дихання</a:t>
            </a:r>
          </a:p>
        </p:txBody>
      </p:sp>
      <p:sp>
        <p:nvSpPr>
          <p:cNvPr id="6" name="Рівнобедрений трикутник 5">
            <a:extLst>
              <a:ext uri="{FF2B5EF4-FFF2-40B4-BE49-F238E27FC236}">
                <a16:creationId xmlns:a16="http://schemas.microsoft.com/office/drawing/2014/main" id="{84E96056-7B8C-4A74-96A3-3E0AD6224722}"/>
              </a:ext>
            </a:extLst>
          </p:cNvPr>
          <p:cNvSpPr/>
          <p:nvPr/>
        </p:nvSpPr>
        <p:spPr>
          <a:xfrm>
            <a:off x="7813040" y="2946400"/>
            <a:ext cx="4124960" cy="3484880"/>
          </a:xfrm>
          <a:prstGeom prst="triangl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 знімає стрес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E0FA8-83D5-4A66-8C4A-B95319D2C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67447" y="-143553"/>
            <a:ext cx="3236313" cy="211831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1C6F65-F6FE-4F8A-9A9C-DA16F614D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824687"/>
            <a:ext cx="3236313" cy="2118313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72553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7E8">
            <a:alpha val="2078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280E5-118B-40B5-A20C-48DFAA8E0E19}"/>
              </a:ext>
            </a:extLst>
          </p:cNvPr>
          <p:cNvSpPr txBox="1"/>
          <p:nvPr/>
        </p:nvSpPr>
        <p:spPr>
          <a:xfrm>
            <a:off x="2458720" y="223520"/>
            <a:ext cx="765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Майндфулнес (усвідомлення)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38105-5D88-4233-9256-5EB7D5762E75}"/>
              </a:ext>
            </a:extLst>
          </p:cNvPr>
          <p:cNvSpPr txBox="1"/>
          <p:nvPr/>
        </p:nvSpPr>
        <p:spPr>
          <a:xfrm>
            <a:off x="309880" y="1397061"/>
            <a:ext cx="38658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 думок і емоцій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0CD65-69C5-46AE-A32F-774AAB3F94E1}"/>
              </a:ext>
            </a:extLst>
          </p:cNvPr>
          <p:cNvSpPr txBox="1"/>
          <p:nvPr/>
        </p:nvSpPr>
        <p:spPr>
          <a:xfrm>
            <a:off x="4521200" y="2821840"/>
            <a:ext cx="35255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оцінювання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6A23B-B160-4AB8-AC82-89F8B917FEB6}"/>
              </a:ext>
            </a:extLst>
          </p:cNvPr>
          <p:cNvSpPr txBox="1"/>
          <p:nvPr/>
        </p:nvSpPr>
        <p:spPr>
          <a:xfrm>
            <a:off x="8320035" y="3336053"/>
            <a:ext cx="352552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 реальності такою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 вона є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A9BDC2-8C43-4462-B49E-9C19FC0E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1734"/>
            <a:ext cx="3784654" cy="2566266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405481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B2729-06D7-4802-8BFF-56451F4F6104}"/>
              </a:ext>
            </a:extLst>
          </p:cNvPr>
          <p:cNvSpPr txBox="1"/>
          <p:nvPr/>
        </p:nvSpPr>
        <p:spPr>
          <a:xfrm>
            <a:off x="2011680" y="325120"/>
            <a:ext cx="798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Візуалізація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5A12E-58FA-48FA-B366-A0F983FB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3" y="1238885"/>
            <a:ext cx="4722177" cy="2437519"/>
          </a:xfrm>
          <a:prstGeom prst="rect">
            <a:avLst/>
          </a:prstGeom>
          <a:effectLst>
            <a:reflection blurRad="114300" stA="66000" endPos="81000" dir="5400000" sy="-100000" algn="bl" rotWithShape="0"/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3E2F1-4237-4ADB-8A3B-5B73A9D61B10}"/>
              </a:ext>
            </a:extLst>
          </p:cNvPr>
          <p:cNvSpPr txBox="1"/>
          <p:nvPr/>
        </p:nvSpPr>
        <p:spPr>
          <a:xfrm>
            <a:off x="5537200" y="1429901"/>
            <a:ext cx="319024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 тихого та безпечного місця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D038D-1D29-491C-A8BE-445D5ACB3FB5}"/>
              </a:ext>
            </a:extLst>
          </p:cNvPr>
          <p:cNvSpPr txBox="1"/>
          <p:nvPr/>
        </p:nvSpPr>
        <p:spPr>
          <a:xfrm>
            <a:off x="6776722" y="3370461"/>
            <a:ext cx="26924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 уяви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311C-2866-4F60-8B76-CEA6A50D1C9C}"/>
              </a:ext>
            </a:extLst>
          </p:cNvPr>
          <p:cNvSpPr txBox="1"/>
          <p:nvPr/>
        </p:nvSpPr>
        <p:spPr>
          <a:xfrm>
            <a:off x="8122922" y="5100320"/>
            <a:ext cx="309371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 тривожності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86C129-28A7-4E4E-B123-A2965E863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74" y="36760"/>
            <a:ext cx="3049226" cy="1057801"/>
          </a:xfrm>
          <a:prstGeom prst="rect">
            <a:avLst/>
          </a:prstGeom>
          <a:effectLst>
            <a:reflection stA="45000" endPos="65000" dist="508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0938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9A12A-4BCA-451B-9FF8-47E070E188E3}"/>
              </a:ext>
            </a:extLst>
          </p:cNvPr>
          <p:cNvSpPr txBox="1"/>
          <p:nvPr/>
        </p:nvSpPr>
        <p:spPr>
          <a:xfrm>
            <a:off x="2407920" y="386080"/>
            <a:ext cx="86055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зробити медитацію звичкою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D4B43-DD8A-4116-81B9-66D2983ABF92}"/>
              </a:ext>
            </a:extLst>
          </p:cNvPr>
          <p:cNvSpPr txBox="1"/>
          <p:nvPr/>
        </p:nvSpPr>
        <p:spPr>
          <a:xfrm>
            <a:off x="4734560" y="1947091"/>
            <a:ext cx="6939280" cy="3785652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починати з 5-10 хв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uk-UA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практикувати регулярно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uk-UA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терплячим до результату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BBAF2-AE98-42DE-BBAD-0D3C5B2C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" y="1658981"/>
            <a:ext cx="3298949" cy="436187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15377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9FE3F-EE31-4CAD-B024-7D8106E57574}"/>
              </a:ext>
            </a:extLst>
          </p:cNvPr>
          <p:cNvSpPr txBox="1"/>
          <p:nvPr/>
        </p:nvSpPr>
        <p:spPr>
          <a:xfrm>
            <a:off x="2070104" y="474345"/>
            <a:ext cx="8551425" cy="5909310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Нехай подих стане усвідомленим…</a:t>
            </a:r>
          </a:p>
          <a:p>
            <a:pPr algn="ctr"/>
            <a:endParaRPr lang="uk-UA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Гармонії всім Вам і рівноваги…</a:t>
            </a:r>
          </a:p>
          <a:p>
            <a:pPr algn="ctr"/>
            <a:endParaRPr lang="uk-UA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Дякую за увагу!!!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-модель 13" descr="Purple flower patch">
                <a:extLst>
                  <a:ext uri="{FF2B5EF4-FFF2-40B4-BE49-F238E27FC236}">
                    <a16:creationId xmlns:a16="http://schemas.microsoft.com/office/drawing/2014/main" id="{21D571EB-DFD4-4EFC-A20E-5FBE8BC263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184299"/>
                  </p:ext>
                </p:extLst>
              </p:nvPr>
            </p:nvGraphicFramePr>
            <p:xfrm>
              <a:off x="733218" y="4108107"/>
              <a:ext cx="2673772" cy="274989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73772" cy="2749893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3561" ay="-178477" az="-2953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674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-модель 13" descr="Purple flower patch">
                <a:extLst>
                  <a:ext uri="{FF2B5EF4-FFF2-40B4-BE49-F238E27FC236}">
                    <a16:creationId xmlns:a16="http://schemas.microsoft.com/office/drawing/2014/main" id="{21D571EB-DFD4-4EFC-A20E-5FBE8BC263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218" y="4108107"/>
                <a:ext cx="2673772" cy="2749893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Графіка 15" descr="Heart with solid fill">
            <a:extLst>
              <a:ext uri="{FF2B5EF4-FFF2-40B4-BE49-F238E27FC236}">
                <a16:creationId xmlns:a16="http://schemas.microsoft.com/office/drawing/2014/main" id="{3D98C6D8-AE21-4A51-A381-44A4A4377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9548" y="54692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2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B4E296-51DC-4675-A9B0-756191601054}"/>
              </a:ext>
            </a:extLst>
          </p:cNvPr>
          <p:cNvSpPr txBox="1"/>
          <p:nvPr/>
        </p:nvSpPr>
        <p:spPr>
          <a:xfrm>
            <a:off x="1747520" y="274320"/>
            <a:ext cx="40436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B157F-3B22-40ED-B394-79DF252FB786}"/>
              </a:ext>
            </a:extLst>
          </p:cNvPr>
          <p:cNvSpPr txBox="1"/>
          <p:nvPr/>
        </p:nvSpPr>
        <p:spPr>
          <a:xfrm>
            <a:off x="1676400" y="1544320"/>
            <a:ext cx="912368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 fontAlgn="base">
              <a:buAutoNum type="arabicPeriod"/>
            </a:pP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Часовнікова А. «Шлях до спокою: як медитація допомагає позбутися стресу та очистити розум?» (матеріали Фонду Ріната Ахметова).</a:t>
            </a:r>
          </a:p>
          <a:p>
            <a:pPr marL="457200" indent="-457200" algn="just" fontAlgn="base">
              <a:buAutoNum type="arabicPeriod"/>
            </a:pPr>
            <a:endParaRPr lang="ru-RU" sz="20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16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https://civilvoicesmuseum.org/articles/shlyah-do-spokoyu-yak-medytatsiya-dopomagae-pozbutysya</a:t>
            </a:r>
            <a:endParaRPr lang="uk-UA" sz="16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 fontAlgn="base"/>
            <a:r>
              <a:rPr lang="en-US" sz="16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-stresu-ta-ochystyty-rozum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endParaRPr lang="ru-RU" sz="16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D5738-621A-4340-BA38-ABE80078A9C6}"/>
              </a:ext>
            </a:extLst>
          </p:cNvPr>
          <p:cNvSpPr txBox="1"/>
          <p:nvPr/>
        </p:nvSpPr>
        <p:spPr>
          <a:xfrm>
            <a:off x="1747520" y="3937873"/>
            <a:ext cx="90525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Вільямс М., Пенман Д. «Усвідомленість. Як знайти гармонію в нашому шаленому світі</a:t>
            </a:r>
            <a:r>
              <a:rPr lang="uk-UA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Харків : Моноліт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Bizz, 264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uk-UA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1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5A4798-D21A-490F-9F6C-421FBBA9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43" y="395834"/>
            <a:ext cx="4318071" cy="4302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FB0E0F-CB70-4149-8D04-3BC51B666F54}"/>
              </a:ext>
            </a:extLst>
          </p:cNvPr>
          <p:cNvSpPr txBox="1"/>
          <p:nvPr/>
        </p:nvSpPr>
        <p:spPr>
          <a:xfrm>
            <a:off x="6308603" y="395832"/>
            <a:ext cx="52999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ЩОДНЯ:</a:t>
            </a:r>
            <a:endParaRPr lang="uk-UA" sz="3600" b="1" dirty="0">
              <a:solidFill>
                <a:srgbClr val="7030A0"/>
              </a:solidFill>
            </a:endParaRPr>
          </a:p>
          <a:p>
            <a:endParaRPr lang="uk-UA" sz="4000" b="1" dirty="0">
              <a:solidFill>
                <a:srgbClr val="7030A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</a:rPr>
              <a:t>стрес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4000" dirty="0">
              <a:solidFill>
                <a:srgbClr val="7030A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</a:rPr>
              <a:t>інформаційне перевантаження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4000" dirty="0">
              <a:solidFill>
                <a:srgbClr val="7030A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</a:rPr>
              <a:t>емоційна напруга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92CF3-08CE-4289-B3E6-6A192BC67920}"/>
              </a:ext>
            </a:extLst>
          </p:cNvPr>
          <p:cNvSpPr txBox="1"/>
          <p:nvPr/>
        </p:nvSpPr>
        <p:spPr>
          <a:xfrm>
            <a:off x="264160" y="5657671"/>
            <a:ext cx="1183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!!!!!Зростає потреба швидко і доступно відновитись!!!!!</a:t>
            </a:r>
          </a:p>
        </p:txBody>
      </p:sp>
    </p:spTree>
    <p:extLst>
      <p:ext uri="{BB962C8B-B14F-4D97-AF65-F5344CB8AC3E}">
        <p14:creationId xmlns:p14="http://schemas.microsoft.com/office/powerpoint/2010/main" val="272249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60B21-1E24-4456-A3D2-FFC453023A5C}"/>
              </a:ext>
            </a:extLst>
          </p:cNvPr>
          <p:cNvSpPr txBox="1"/>
          <p:nvPr/>
        </p:nvSpPr>
        <p:spPr>
          <a:xfrm>
            <a:off x="975360" y="294640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стрес – проблема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ульбашка думок: хмарка 3">
            <a:extLst>
              <a:ext uri="{FF2B5EF4-FFF2-40B4-BE49-F238E27FC236}">
                <a16:creationId xmlns:a16="http://schemas.microsoft.com/office/drawing/2014/main" id="{54DC018A-8625-480A-9D4F-D54425DFC960}"/>
              </a:ext>
            </a:extLst>
          </p:cNvPr>
          <p:cNvSpPr/>
          <p:nvPr/>
        </p:nvSpPr>
        <p:spPr>
          <a:xfrm>
            <a:off x="107091" y="1109069"/>
            <a:ext cx="3855308" cy="3256985"/>
          </a:xfrm>
          <a:prstGeom prst="cloudCallou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2700">
            <a:contourClr>
              <a:srgbClr val="7030A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</a:t>
            </a:r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endParaRPr lang="uk-UA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ульбашка думок: хмарка 4">
            <a:extLst>
              <a:ext uri="{FF2B5EF4-FFF2-40B4-BE49-F238E27FC236}">
                <a16:creationId xmlns:a16="http://schemas.microsoft.com/office/drawing/2014/main" id="{0A918BD6-8C6B-4E75-B8FC-B0C0AD43CA05}"/>
              </a:ext>
            </a:extLst>
          </p:cNvPr>
          <p:cNvSpPr/>
          <p:nvPr/>
        </p:nvSpPr>
        <p:spPr>
          <a:xfrm>
            <a:off x="3538840" y="2946107"/>
            <a:ext cx="4616619" cy="3361880"/>
          </a:xfrm>
          <a:prstGeom prst="cloudCallou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2700">
            <a:contourClr>
              <a:srgbClr val="7030A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7030A0"/>
                </a:solidFill>
              </a:rPr>
              <a:t>короткочасний </a:t>
            </a:r>
            <a:r>
              <a:rPr lang="uk-UA" sz="2800" dirty="0">
                <a:solidFill>
                  <a:srgbClr val="7030A0"/>
                </a:solidFill>
              </a:rPr>
              <a:t> - мобілізує внутрішні сили організму</a:t>
            </a:r>
          </a:p>
        </p:txBody>
      </p:sp>
      <p:sp>
        <p:nvSpPr>
          <p:cNvPr id="6" name="Бульбашка думок: хмарка 5">
            <a:extLst>
              <a:ext uri="{FF2B5EF4-FFF2-40B4-BE49-F238E27FC236}">
                <a16:creationId xmlns:a16="http://schemas.microsoft.com/office/drawing/2014/main" id="{E3F95EDA-B466-4D86-8D40-B7AA717442B8}"/>
              </a:ext>
            </a:extLst>
          </p:cNvPr>
          <p:cNvSpPr/>
          <p:nvPr/>
        </p:nvSpPr>
        <p:spPr>
          <a:xfrm>
            <a:off x="7817708" y="879654"/>
            <a:ext cx="4127157" cy="3074508"/>
          </a:xfrm>
          <a:prstGeom prst="cloudCallou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2700">
            <a:contourClr>
              <a:srgbClr val="7030A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7030A0"/>
                </a:solidFill>
              </a:rPr>
              <a:t>хронічний</a:t>
            </a:r>
            <a:r>
              <a:rPr lang="uk-UA" sz="2800" dirty="0">
                <a:solidFill>
                  <a:srgbClr val="7030A0"/>
                </a:solidFill>
              </a:rPr>
              <a:t> – виснажує нервову систему</a:t>
            </a:r>
          </a:p>
        </p:txBody>
      </p:sp>
    </p:spTree>
    <p:extLst>
      <p:ext uri="{BB962C8B-B14F-4D97-AF65-F5344CB8AC3E}">
        <p14:creationId xmlns:p14="http://schemas.microsoft.com/office/powerpoint/2010/main" val="347053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012E2-3324-4668-962B-AB847538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680" y="2376487"/>
            <a:ext cx="3686175" cy="2105025"/>
          </a:xfrm>
          <a:prstGeom prst="rect">
            <a:avLst/>
          </a:prstGeom>
          <a:effectLst>
            <a:glow rad="279400">
              <a:srgbClr val="7030A0">
                <a:alpha val="22000"/>
              </a:srgbClr>
            </a:glow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43651-1E6E-4802-837F-EAE366CF5D43}"/>
              </a:ext>
            </a:extLst>
          </p:cNvPr>
          <p:cNvSpPr txBox="1"/>
          <p:nvPr/>
        </p:nvSpPr>
        <p:spPr>
          <a:xfrm>
            <a:off x="1188720" y="223520"/>
            <a:ext cx="920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ХРОНІЧНОГО СТРЕСУ: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DA785-71B8-4AD0-B552-E581CABD457E}"/>
              </a:ext>
            </a:extLst>
          </p:cNvPr>
          <p:cNvSpPr txBox="1"/>
          <p:nvPr/>
        </p:nvSpPr>
        <p:spPr>
          <a:xfrm>
            <a:off x="193039" y="1950720"/>
            <a:ext cx="2692401" cy="1200329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постійна втома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B4FF2A-B559-4B23-9F17-7730AB8C345F}"/>
              </a:ext>
            </a:extLst>
          </p:cNvPr>
          <p:cNvSpPr txBox="1"/>
          <p:nvPr/>
        </p:nvSpPr>
        <p:spPr>
          <a:xfrm>
            <a:off x="193039" y="4666159"/>
            <a:ext cx="3088641" cy="646331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тривожність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9E62A-8564-4E18-836F-D9588CA6AA40}"/>
              </a:ext>
            </a:extLst>
          </p:cNvPr>
          <p:cNvSpPr txBox="1"/>
          <p:nvPr/>
        </p:nvSpPr>
        <p:spPr>
          <a:xfrm>
            <a:off x="8991600" y="1950720"/>
            <a:ext cx="2550160" cy="1200329"/>
          </a:xfrm>
          <a:prstGeom prst="rect">
            <a:avLst/>
          </a:prstGeom>
          <a:solidFill>
            <a:schemeClr val="bg1"/>
          </a:solidFill>
          <a:effectLst>
            <a:glow rad="3302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сну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9726B-AB55-4981-BCAA-A393E1A6B295}"/>
              </a:ext>
            </a:extLst>
          </p:cNvPr>
          <p:cNvSpPr txBox="1"/>
          <p:nvPr/>
        </p:nvSpPr>
        <p:spPr>
          <a:xfrm>
            <a:off x="9154160" y="4389159"/>
            <a:ext cx="2550160" cy="1200329"/>
          </a:xfrm>
          <a:prstGeom prst="rect">
            <a:avLst/>
          </a:prstGeom>
          <a:solidFill>
            <a:schemeClr val="bg1"/>
          </a:solidFill>
          <a:effectLst>
            <a:glow rad="3302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емоційне виснаження</a:t>
            </a:r>
          </a:p>
        </p:txBody>
      </p:sp>
    </p:spTree>
    <p:extLst>
      <p:ext uri="{BB962C8B-B14F-4D97-AF65-F5344CB8AC3E}">
        <p14:creationId xmlns:p14="http://schemas.microsoft.com/office/powerpoint/2010/main" val="124871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514658-0216-422D-9255-F052D3F9369A}"/>
              </a:ext>
            </a:extLst>
          </p:cNvPr>
          <p:cNvSpPr txBox="1"/>
          <p:nvPr/>
        </p:nvSpPr>
        <p:spPr>
          <a:xfrm>
            <a:off x="355600" y="355600"/>
            <a:ext cx="6990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Медитація і візуалізація – це практики </a:t>
            </a: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664E6-093E-422C-BAEB-45A9E34ADF1B}"/>
              </a:ext>
            </a:extLst>
          </p:cNvPr>
          <p:cNvSpPr txBox="1"/>
          <p:nvPr/>
        </p:nvSpPr>
        <p:spPr>
          <a:xfrm>
            <a:off x="3172391" y="2533457"/>
            <a:ext cx="9215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внутрішнього балансу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енергетичного потенціалу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 психоемоційного здоров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1EE2C-5388-4110-BCBC-A437A2375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040" y="0"/>
            <a:ext cx="3616960" cy="19869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265F86-875B-4C21-A7E9-47A6A82D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040" y="5212080"/>
            <a:ext cx="3616960" cy="19869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8442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233BD-47EA-43D8-8BF8-35A9EC167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360" y="1630035"/>
            <a:ext cx="3545840" cy="3474720"/>
          </a:xfrm>
          <a:prstGeom prst="rect">
            <a:avLst/>
          </a:prstGeom>
          <a:effectLst>
            <a:glow rad="736600">
              <a:srgbClr val="7030A0">
                <a:alpha val="28000"/>
              </a:srgbClr>
            </a:glow>
            <a:reflection stA="92000" endPos="35000" dist="508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95AEC-F21B-4A9E-A113-11078FF21C4A}"/>
              </a:ext>
            </a:extLst>
          </p:cNvPr>
          <p:cNvSpPr txBox="1"/>
          <p:nvPr/>
        </p:nvSpPr>
        <p:spPr>
          <a:xfrm>
            <a:off x="670560" y="365760"/>
            <a:ext cx="1121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Медитація – </a:t>
            </a:r>
            <a:r>
              <a:rPr lang="uk-UA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давня духовна практика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54B0B-50AF-4A40-B74C-97113954855B}"/>
              </a:ext>
            </a:extLst>
          </p:cNvPr>
          <p:cNvSpPr txBox="1"/>
          <p:nvPr/>
        </p:nvSpPr>
        <p:spPr>
          <a:xfrm>
            <a:off x="426720" y="1822103"/>
            <a:ext cx="7071360" cy="1754326"/>
          </a:xfrm>
          <a:prstGeom prst="rect">
            <a:avLst/>
          </a:prstGeom>
          <a:solidFill>
            <a:schemeClr val="lt1"/>
          </a:solidFill>
          <a:effectLst>
            <a:glow rad="76200">
              <a:srgbClr val="7030A0">
                <a:alpha val="0"/>
              </a:srgbClr>
            </a:glow>
            <a:reflection stA="97000" endPos="0" dist="50800" dir="5400000" sy="-100000" algn="bl" rotWithShape="0"/>
            <a:softEdge rad="2794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rgbClr val="7030A0"/>
                </a:solidFill>
              </a:rPr>
              <a:t>заспокоєння розуму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rgbClr val="7030A0"/>
                </a:solidFill>
              </a:rPr>
              <a:t>досягнення внутрішньої</a:t>
            </a:r>
          </a:p>
          <a:p>
            <a:r>
              <a:rPr lang="uk-UA" sz="3600" dirty="0">
                <a:solidFill>
                  <a:srgbClr val="7030A0"/>
                </a:solidFill>
              </a:rPr>
              <a:t> гармонії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4A4B2-9E01-424D-AA5F-1A7BF7EF9D17}"/>
              </a:ext>
            </a:extLst>
          </p:cNvPr>
          <p:cNvSpPr txBox="1"/>
          <p:nvPr/>
        </p:nvSpPr>
        <p:spPr>
          <a:xfrm>
            <a:off x="2085340" y="4073704"/>
            <a:ext cx="5659120" cy="2062103"/>
          </a:xfrm>
          <a:prstGeom prst="rect">
            <a:avLst/>
          </a:prstGeom>
          <a:effectLst>
            <a:glow>
              <a:srgbClr val="7030A0">
                <a:alpha val="5000"/>
              </a:srgbClr>
            </a:glow>
            <a:softEdge rad="3429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rgbClr val="7030A0"/>
                </a:solidFill>
              </a:rPr>
              <a:t>доступна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rgbClr val="7030A0"/>
                </a:solidFill>
              </a:rPr>
              <a:t>проста у виконанні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rgbClr val="7030A0"/>
                </a:solidFill>
              </a:rPr>
              <a:t>ефективна для психічного здоров</a:t>
            </a:r>
            <a:r>
              <a:rPr lang="en-US" sz="3200" dirty="0">
                <a:solidFill>
                  <a:srgbClr val="7030A0"/>
                </a:solidFill>
              </a:rPr>
              <a:t>`</a:t>
            </a:r>
            <a:r>
              <a:rPr lang="uk-UA" sz="3200" dirty="0">
                <a:solidFill>
                  <a:srgbClr val="7030A0"/>
                </a:solidFill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269850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A26954-7A85-4ECD-85DD-C1DF6BA6A246}"/>
              </a:ext>
            </a:extLst>
          </p:cNvPr>
          <p:cNvSpPr txBox="1"/>
          <p:nvPr/>
        </p:nvSpPr>
        <p:spPr>
          <a:xfrm>
            <a:off x="980303" y="354227"/>
            <a:ext cx="10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медитації на нервову систему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C9D854-F1DC-4993-A0E2-DCB5A2EA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37" y="1283206"/>
            <a:ext cx="2480876" cy="23913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0AFAFB-EA4F-45E2-B3D3-FDF579989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602" y="1933273"/>
            <a:ext cx="2382795" cy="2411853"/>
          </a:xfrm>
          <a:prstGeom prst="rect">
            <a:avLst/>
          </a:prstGeom>
          <a:solidFill>
            <a:srgbClr val="7030A0"/>
          </a:solidFill>
          <a:effectLst>
            <a:softEdge rad="254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C36FE9-ED04-4881-92C4-B83B71252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618" y="1172679"/>
            <a:ext cx="2732518" cy="2411853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B2C0E4-FE5A-409C-8488-CEBDB03B7188}"/>
              </a:ext>
            </a:extLst>
          </p:cNvPr>
          <p:cNvSpPr txBox="1"/>
          <p:nvPr/>
        </p:nvSpPr>
        <p:spPr>
          <a:xfrm>
            <a:off x="341957" y="3895659"/>
            <a:ext cx="3407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активує парасимпатичну нервову систему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F6B9EA-802D-4B07-84DC-1D6EAA010726}"/>
              </a:ext>
            </a:extLst>
          </p:cNvPr>
          <p:cNvSpPr txBox="1"/>
          <p:nvPr/>
        </p:nvSpPr>
        <p:spPr>
          <a:xfrm>
            <a:off x="4257040" y="4450080"/>
            <a:ext cx="4185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запускає </a:t>
            </a:r>
          </a:p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 відновлення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0580CD-34F7-4B80-ADB3-3C3A31B88803}"/>
              </a:ext>
            </a:extLst>
          </p:cNvPr>
          <p:cNvSpPr txBox="1"/>
          <p:nvPr/>
        </p:nvSpPr>
        <p:spPr>
          <a:xfrm>
            <a:off x="9418320" y="3895659"/>
            <a:ext cx="256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стану спокою</a:t>
            </a:r>
          </a:p>
        </p:txBody>
      </p:sp>
    </p:spTree>
    <p:extLst>
      <p:ext uri="{BB962C8B-B14F-4D97-AF65-F5344CB8AC3E}">
        <p14:creationId xmlns:p14="http://schemas.microsoft.com/office/powerpoint/2010/main" val="310708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1B994-771B-4396-B2E5-66634F5C7E79}"/>
              </a:ext>
            </a:extLst>
          </p:cNvPr>
          <p:cNvSpPr txBox="1"/>
          <p:nvPr/>
        </p:nvSpPr>
        <p:spPr>
          <a:xfrm>
            <a:off x="2023745" y="282896"/>
            <a:ext cx="760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Медитація та </a:t>
            </a:r>
            <a:r>
              <a:rPr lang="uk-UA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гормони</a:t>
            </a:r>
            <a:r>
              <a:rPr lang="uk-UA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стресу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CBB036-4B70-445A-AE29-D38B7316C907}"/>
              </a:ext>
            </a:extLst>
          </p:cNvPr>
          <p:cNvSpPr txBox="1"/>
          <p:nvPr/>
        </p:nvSpPr>
        <p:spPr>
          <a:xfrm>
            <a:off x="609600" y="1747520"/>
            <a:ext cx="2783840" cy="175432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</a:p>
          <a:p>
            <a:pPr algn="ctr"/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рівень </a:t>
            </a:r>
            <a:r>
              <a:rPr lang="uk-UA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кортизолу</a:t>
            </a:r>
            <a:endParaRPr lang="uk-UA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B941E-5067-49FB-8DF1-C8E6929FED94}"/>
              </a:ext>
            </a:extLst>
          </p:cNvPr>
          <p:cNvSpPr txBox="1"/>
          <p:nvPr/>
        </p:nvSpPr>
        <p:spPr>
          <a:xfrm>
            <a:off x="3393440" y="4255949"/>
            <a:ext cx="270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 адреналін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3E81E-5C32-4C88-8D30-D06C8BEA10F8}"/>
              </a:ext>
            </a:extLst>
          </p:cNvPr>
          <p:cNvSpPr txBox="1"/>
          <p:nvPr/>
        </p:nvSpPr>
        <p:spPr>
          <a:xfrm>
            <a:off x="5565140" y="1806440"/>
            <a:ext cx="3741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відновлює баланс в організмі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C00374-68BF-4F2E-BE77-2CDAA4E0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040" y="3501846"/>
            <a:ext cx="4721860" cy="3255115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352884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93C684-2758-47D1-9354-E3E555D743EC}"/>
              </a:ext>
            </a:extLst>
          </p:cNvPr>
          <p:cNvSpPr txBox="1"/>
          <p:nvPr/>
        </p:nvSpPr>
        <p:spPr>
          <a:xfrm>
            <a:off x="1635760" y="38608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 на теперішньому моменті – «ЧАС ЗУПИНЯЄТЬСЯ»</a:t>
            </a:r>
          </a:p>
        </p:txBody>
      </p:sp>
      <p:sp>
        <p:nvSpPr>
          <p:cNvPr id="4" name="Бульбашка думок: хмарка 3">
            <a:extLst>
              <a:ext uri="{FF2B5EF4-FFF2-40B4-BE49-F238E27FC236}">
                <a16:creationId xmlns:a16="http://schemas.microsoft.com/office/drawing/2014/main" id="{BCBBAB2F-83A4-48C8-9E1D-324860324E9F}"/>
              </a:ext>
            </a:extLst>
          </p:cNvPr>
          <p:cNvSpPr/>
          <p:nvPr/>
        </p:nvSpPr>
        <p:spPr>
          <a:xfrm>
            <a:off x="20320" y="1513840"/>
            <a:ext cx="3291840" cy="3027680"/>
          </a:xfrm>
          <a:prstGeom prst="cloudCallou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вчить жити тут і зараз</a:t>
            </a:r>
          </a:p>
        </p:txBody>
      </p:sp>
      <p:sp>
        <p:nvSpPr>
          <p:cNvPr id="5" name="Бульбашка думок: хмарка 4">
            <a:extLst>
              <a:ext uri="{FF2B5EF4-FFF2-40B4-BE49-F238E27FC236}">
                <a16:creationId xmlns:a16="http://schemas.microsoft.com/office/drawing/2014/main" id="{5B00D44F-9B67-4954-8236-850C430DD56A}"/>
              </a:ext>
            </a:extLst>
          </p:cNvPr>
          <p:cNvSpPr/>
          <p:nvPr/>
        </p:nvSpPr>
        <p:spPr>
          <a:xfrm>
            <a:off x="3637280" y="3139440"/>
            <a:ext cx="3535680" cy="3261360"/>
          </a:xfrm>
          <a:prstGeom prst="cloudCallou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 тривогу про майбутнє</a:t>
            </a:r>
          </a:p>
        </p:txBody>
      </p:sp>
      <p:sp>
        <p:nvSpPr>
          <p:cNvPr id="6" name="Бульбашка думок: хмарка 5">
            <a:extLst>
              <a:ext uri="{FF2B5EF4-FFF2-40B4-BE49-F238E27FC236}">
                <a16:creationId xmlns:a16="http://schemas.microsoft.com/office/drawing/2014/main" id="{33BBEEFA-D574-4F04-86FC-CB1509881A25}"/>
              </a:ext>
            </a:extLst>
          </p:cNvPr>
          <p:cNvSpPr/>
          <p:nvPr/>
        </p:nvSpPr>
        <p:spPr>
          <a:xfrm>
            <a:off x="8077200" y="1447800"/>
            <a:ext cx="4013200" cy="3962400"/>
          </a:xfrm>
          <a:prstGeom prst="cloudCallou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 відпустити минуле</a:t>
            </a:r>
          </a:p>
        </p:txBody>
      </p:sp>
    </p:spTree>
    <p:extLst>
      <p:ext uri="{BB962C8B-B14F-4D97-AF65-F5344CB8AC3E}">
        <p14:creationId xmlns:p14="http://schemas.microsoft.com/office/powerpoint/2010/main" val="1579126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346</Words>
  <Application>Microsoft Office PowerPoint</Application>
  <PresentationFormat>Широкоэкранный</PresentationFormat>
  <Paragraphs>97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kabana81</dc:creator>
  <cp:lastModifiedBy>Пользователь</cp:lastModifiedBy>
  <cp:revision>67</cp:revision>
  <dcterms:created xsi:type="dcterms:W3CDTF">2026-02-04T13:23:29Z</dcterms:created>
  <dcterms:modified xsi:type="dcterms:W3CDTF">2026-02-12T20:58:09Z</dcterms:modified>
</cp:coreProperties>
</file>