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76" r:id="rId3"/>
    <p:sldId id="258" r:id="rId4"/>
    <p:sldId id="259" r:id="rId5"/>
    <p:sldId id="260" r:id="rId6"/>
    <p:sldId id="261" r:id="rId7"/>
    <p:sldId id="264" r:id="rId8"/>
    <p:sldId id="262" r:id="rId9"/>
    <p:sldId id="263" r:id="rId10"/>
    <p:sldId id="267" r:id="rId11"/>
    <p:sldId id="268" r:id="rId12"/>
    <p:sldId id="277" r:id="rId13"/>
    <p:sldId id="278" r:id="rId14"/>
    <p:sldId id="274" r:id="rId15"/>
    <p:sldId id="275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70337" autoAdjust="0"/>
  </p:normalViewPr>
  <p:slideViewPr>
    <p:cSldViewPr>
      <p:cViewPr varScale="1">
        <p:scale>
          <a:sx n="114" d="100"/>
          <a:sy n="114" d="100"/>
        </p:scale>
        <p:origin x="152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7C46E-19F2-47CF-B3C3-56196A715575}" type="datetimeFigureOut">
              <a:rPr lang="ru-RU" smtClean="0"/>
              <a:t>12.02.2026</a:t>
            </a:fld>
            <a:endParaRPr lang="ru-RU" dirty="0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E6C0174-5333-4CAE-AC8E-0E6087EA123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7C46E-19F2-47CF-B3C3-56196A715575}" type="datetimeFigureOut">
              <a:rPr lang="ru-RU" smtClean="0"/>
              <a:t>12.02.2026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C0174-5333-4CAE-AC8E-0E6087EA123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7C46E-19F2-47CF-B3C3-56196A715575}" type="datetimeFigureOut">
              <a:rPr lang="ru-RU" smtClean="0"/>
              <a:t>12.02.2026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C0174-5333-4CAE-AC8E-0E6087EA123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7C46E-19F2-47CF-B3C3-56196A715575}" type="datetimeFigureOut">
              <a:rPr lang="ru-RU" smtClean="0"/>
              <a:t>12.02.2026</a:t>
            </a:fld>
            <a:endParaRPr lang="ru-RU" dirty="0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E6C0174-5333-4CAE-AC8E-0E6087EA123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7C46E-19F2-47CF-B3C3-56196A715575}" type="datetimeFigureOut">
              <a:rPr lang="ru-RU" smtClean="0"/>
              <a:t>12.02.2026</a:t>
            </a:fld>
            <a:endParaRPr lang="ru-RU" dirty="0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C0174-5333-4CAE-AC8E-0E6087EA123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7C46E-19F2-47CF-B3C3-56196A715575}" type="datetimeFigureOut">
              <a:rPr lang="ru-RU" smtClean="0"/>
              <a:t>12.02.2026</a:t>
            </a:fld>
            <a:endParaRPr lang="ru-RU" dirty="0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C0174-5333-4CAE-AC8E-0E6087EA123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7C46E-19F2-47CF-B3C3-56196A715575}" type="datetimeFigureOut">
              <a:rPr lang="ru-RU" smtClean="0"/>
              <a:t>12.02.2026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6E6C0174-5333-4CAE-AC8E-0E6087EA123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7C46E-19F2-47CF-B3C3-56196A715575}" type="datetimeFigureOut">
              <a:rPr lang="ru-RU" smtClean="0"/>
              <a:t>12.02.2026</a:t>
            </a:fld>
            <a:endParaRPr lang="ru-RU" dirty="0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C0174-5333-4CAE-AC8E-0E6087EA123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7C46E-19F2-47CF-B3C3-56196A715575}" type="datetimeFigureOut">
              <a:rPr lang="ru-RU" smtClean="0"/>
              <a:t>12.02.2026</a:t>
            </a:fld>
            <a:endParaRPr lang="ru-RU" dirty="0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C0174-5333-4CAE-AC8E-0E6087EA123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7C46E-19F2-47CF-B3C3-56196A715575}" type="datetimeFigureOut">
              <a:rPr lang="ru-RU" smtClean="0"/>
              <a:t>12.02.2026</a:t>
            </a:fld>
            <a:endParaRPr lang="ru-RU" dirty="0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C0174-5333-4CAE-AC8E-0E6087EA1230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dirty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7C46E-19F2-47CF-B3C3-56196A715575}" type="datetimeFigureOut">
              <a:rPr lang="ru-RU" smtClean="0"/>
              <a:t>12.02.2026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6C0174-5333-4CAE-AC8E-0E6087EA123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CC7C46E-19F2-47CF-B3C3-56196A715575}" type="datetimeFigureOut">
              <a:rPr lang="ru-RU" smtClean="0"/>
              <a:t>12.02.2026</a:t>
            </a:fld>
            <a:endParaRPr lang="ru-RU" dirty="0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E6C0174-5333-4CAE-AC8E-0E6087EA1230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1115616" y="0"/>
            <a:ext cx="7128792" cy="26009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800" b="1" dirty="0">
                <a:solidFill>
                  <a:schemeClr val="tx2">
                    <a:lumMod val="75000"/>
                  </a:schemeClr>
                </a:solidFill>
              </a:rPr>
              <a:t>Нетрадиційні засоби реалібітації</a:t>
            </a:r>
            <a:endParaRPr lang="ru-RU" sz="2800" b="1" dirty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Тема: Історія становлення психології здоров’я та здорового способу життя. Поняття про психологію здоров’я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719572" y="5301208"/>
            <a:ext cx="7920880" cy="14401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solidFill>
                  <a:schemeClr val="bg2">
                    <a:lumMod val="25000"/>
                  </a:schemeClr>
                </a:solidFill>
              </a:rPr>
              <a:t>Виконала студентка 4 курсу</a:t>
            </a:r>
          </a:p>
          <a:p>
            <a:pPr algn="ctr"/>
            <a:r>
              <a:rPr lang="uk-UA" dirty="0">
                <a:solidFill>
                  <a:schemeClr val="bg2">
                    <a:lumMod val="25000"/>
                  </a:schemeClr>
                </a:solidFill>
              </a:rPr>
              <a:t>Групи 6.0533-з-с2</a:t>
            </a:r>
          </a:p>
          <a:p>
            <a:pPr algn="ctr"/>
            <a:r>
              <a:rPr lang="uk-UA" dirty="0">
                <a:solidFill>
                  <a:schemeClr val="bg2">
                    <a:lumMod val="25000"/>
                  </a:schemeClr>
                </a:solidFill>
              </a:rPr>
              <a:t>Рибаченок Дар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</a:rPr>
              <a:t>`</a:t>
            </a:r>
            <a:r>
              <a:rPr lang="uk-UA" dirty="0">
                <a:solidFill>
                  <a:schemeClr val="bg2">
                    <a:lumMod val="25000"/>
                  </a:schemeClr>
                </a:solidFill>
              </a:rPr>
              <a:t>я Володимирівна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2600908"/>
            <a:ext cx="5850396" cy="27003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23972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763688" y="260648"/>
            <a:ext cx="6192688" cy="1080120"/>
          </a:xfrm>
          <a:prstGeom prst="roundRect">
            <a:avLst>
              <a:gd name="adj" fmla="val 3812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/>
              <a:t>Ключові компоненти для аналізу</a:t>
            </a:r>
            <a:endParaRPr lang="ru-RU" sz="2800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51520" y="2060848"/>
            <a:ext cx="2808312" cy="4536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Ціннісно-мотиваційний аспект </a:t>
            </a:r>
            <a:r>
              <a:rPr lang="ru-RU" dirty="0"/>
              <a:t> </a:t>
            </a:r>
          </a:p>
          <a:p>
            <a:pPr algn="ctr"/>
            <a:endParaRPr lang="ru-RU" dirty="0"/>
          </a:p>
          <a:p>
            <a:pPr algn="ctr"/>
            <a:r>
              <a:rPr lang="ru-RU" dirty="0"/>
              <a:t>Сприйняття здоров’я як вищого блага та особистої цінності, що стає внутрішнім двигуном для самовдосконалення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275856" y="2060848"/>
            <a:ext cx="2808312" cy="4536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Поведінковий компонент</a:t>
            </a:r>
          </a:p>
          <a:p>
            <a:pPr algn="ctr"/>
            <a:endParaRPr lang="ru-RU" b="1" dirty="0"/>
          </a:p>
          <a:p>
            <a:pPr algn="ctr"/>
            <a:r>
              <a:rPr lang="ru-RU" dirty="0"/>
              <a:t>Формування стійких установок на подолання адиктивної (саморуйнівної) поведінки, зокрема свідома відмова від тютюнопаління та вживання алкоголю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300192" y="2060848"/>
            <a:ext cx="2664296" cy="4536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Психогігієнічний компонент</a:t>
            </a:r>
          </a:p>
          <a:p>
            <a:pPr algn="ctr"/>
            <a:endParaRPr lang="ru-RU" b="1" dirty="0"/>
          </a:p>
          <a:p>
            <a:pPr algn="ctr"/>
            <a:r>
              <a:rPr lang="ru-RU" dirty="0"/>
              <a:t> Вміння раціонально організовувати власну діяльність, впроваджувати методи самоконтролю та ефективно долати повсякденні стреси</a:t>
            </a:r>
          </a:p>
        </p:txBody>
      </p:sp>
      <p:sp>
        <p:nvSpPr>
          <p:cNvPr id="6" name="Стрелка вниз 5"/>
          <p:cNvSpPr/>
          <p:nvPr/>
        </p:nvSpPr>
        <p:spPr>
          <a:xfrm>
            <a:off x="2123728" y="1340768"/>
            <a:ext cx="144016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Стрелка вниз 6"/>
          <p:cNvSpPr/>
          <p:nvPr/>
        </p:nvSpPr>
        <p:spPr>
          <a:xfrm>
            <a:off x="4680012" y="1340768"/>
            <a:ext cx="180020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Стрелка вниз 7"/>
          <p:cNvSpPr/>
          <p:nvPr/>
        </p:nvSpPr>
        <p:spPr>
          <a:xfrm>
            <a:off x="7452320" y="1340768"/>
            <a:ext cx="180020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59843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403648" y="116632"/>
            <a:ext cx="6480720" cy="1584176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Суб’єктивні механізми підтримки здоров’я</a:t>
            </a:r>
          </a:p>
          <a:p>
            <a:pPr algn="ctr"/>
            <a:r>
              <a:rPr lang="ru-RU" dirty="0"/>
              <a:t>Психологія здоров’я фокусується на тому, як людина стає «автором» власного стану через внутрішні когнітивні та емоційні процеси</a:t>
            </a:r>
          </a:p>
        </p:txBody>
      </p:sp>
      <p:sp>
        <p:nvSpPr>
          <p:cNvPr id="3" name="Овал 2"/>
          <p:cNvSpPr/>
          <p:nvPr/>
        </p:nvSpPr>
        <p:spPr>
          <a:xfrm>
            <a:off x="1151620" y="1909999"/>
            <a:ext cx="6984776" cy="18129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sz="1600" b="1" dirty="0"/>
              <a:t>         «Внутрішня картина здоров’я» (ВКЗ)</a:t>
            </a:r>
          </a:p>
          <a:p>
            <a:pPr lvl="0"/>
            <a:r>
              <a:rPr lang="ru-RU" sz="1600" dirty="0"/>
              <a:t> Це особлива інтелектуальна та емоційна модель, у якій людина оцінює свої біологічні можливості та духовний потенціал.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3727940"/>
            <a:ext cx="5040560" cy="27363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64308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899592" y="188640"/>
            <a:ext cx="7632848" cy="19442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Свідома активність</a:t>
            </a:r>
          </a:p>
          <a:p>
            <a:pPr algn="ctr"/>
            <a:r>
              <a:rPr lang="ru-RU" dirty="0"/>
              <a:t> ВКЗ визначає, наскільки людина готова до активних дій - від раціонального харчування до рухової активності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920" y="2708920"/>
            <a:ext cx="828675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71274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899592" y="116632"/>
            <a:ext cx="7632848" cy="17281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Саморегуляція та ресурсність</a:t>
            </a:r>
          </a:p>
          <a:p>
            <a:pPr algn="ctr"/>
            <a:r>
              <a:rPr lang="ru-RU" dirty="0"/>
              <a:t> Здоров’я розглядається як здатність особистості підтримувати «інформаційний та енергетичний потік» через гармонію між власним організмом і навколишнім світом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2276872"/>
            <a:ext cx="5688632" cy="4176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61139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323528" y="3573016"/>
            <a:ext cx="8568952" cy="31683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/>
              <a:t>Список використаних джерел</a:t>
            </a:r>
          </a:p>
          <a:p>
            <a:endParaRPr lang="ru-RU" sz="2000" b="1" dirty="0"/>
          </a:p>
          <a:p>
            <a:pPr lvl="0"/>
            <a:r>
              <a:rPr lang="ru-RU" dirty="0"/>
              <a:t>1. Психічне здоров'я особистості: підручник для вищих навчальних закладів / С. Д. Максименко, Я. В. Руденко, А. М. Кушнерьова, В. М. Невмержицький; за заг. ред. С. Д. Максименка. — Київ: «Видавництво Людмила», 2021. — 438 с..</a:t>
            </a:r>
          </a:p>
          <a:p>
            <a:pPr lvl="0"/>
            <a:r>
              <a:rPr lang="ru-RU" dirty="0"/>
              <a:t>2. Психологія здоров'я людини: навчальний посібник / І. В. Толкунова, О. Р. Гринь, І. І. Смоляр, О. В. Голець; за ред. І. В. Толкунової. — Київ, 2018. — 156 с..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26609"/>
            <a:ext cx="5040559" cy="3546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43940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125" y="0"/>
            <a:ext cx="7143750" cy="4762500"/>
          </a:xfrm>
          <a:prstGeom prst="rect">
            <a:avLst/>
          </a:prstGeom>
        </p:spPr>
      </p:pic>
      <p:sp>
        <p:nvSpPr>
          <p:cNvPr id="3" name="Скругленный прямоугольник 2"/>
          <p:cNvSpPr/>
          <p:nvPr/>
        </p:nvSpPr>
        <p:spPr>
          <a:xfrm>
            <a:off x="323528" y="4869160"/>
            <a:ext cx="8568952" cy="18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5400" b="1" dirty="0"/>
              <a:t>Дякую за увагу!</a:t>
            </a:r>
            <a:endParaRPr lang="ru-RU" sz="5400" b="1" dirty="0"/>
          </a:p>
        </p:txBody>
      </p:sp>
    </p:spTree>
    <p:extLst>
      <p:ext uri="{BB962C8B-B14F-4D97-AF65-F5344CB8AC3E}">
        <p14:creationId xmlns:p14="http://schemas.microsoft.com/office/powerpoint/2010/main" val="3400442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92623" y="188640"/>
            <a:ext cx="8352928" cy="136815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Психологія здоров’я є новою міждисциплінарною галуззю психологічної науки, яка стрімко розвивається в сучасному світі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683568" y="3150452"/>
            <a:ext cx="2016223" cy="34469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вплив психологічних чинників на стан здоров’я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543701" y="3150452"/>
            <a:ext cx="2050772" cy="345638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поведінку особистості у випадку хвороби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444208" y="3150452"/>
            <a:ext cx="2088232" cy="34469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психологічні аспекти здорового способу життя (ЗСЖ)</a:t>
            </a:r>
          </a:p>
        </p:txBody>
      </p:sp>
      <p:sp>
        <p:nvSpPr>
          <p:cNvPr id="6" name="Овал 5"/>
          <p:cNvSpPr/>
          <p:nvPr/>
        </p:nvSpPr>
        <p:spPr>
          <a:xfrm>
            <a:off x="2192823" y="1772816"/>
            <a:ext cx="4752528" cy="72008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b="1" dirty="0"/>
              <a:t>Вивчає</a:t>
            </a:r>
            <a:endParaRPr lang="ru-RU" sz="2000" b="1" dirty="0"/>
          </a:p>
        </p:txBody>
      </p:sp>
      <p:cxnSp>
        <p:nvCxnSpPr>
          <p:cNvPr id="8" name="Прямая со стрелкой 7"/>
          <p:cNvCxnSpPr>
            <a:stCxn id="6" idx="4"/>
          </p:cNvCxnSpPr>
          <p:nvPr/>
        </p:nvCxnSpPr>
        <p:spPr>
          <a:xfrm flipH="1">
            <a:off x="1547664" y="2492896"/>
            <a:ext cx="3021423" cy="6575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stCxn id="6" idx="4"/>
            <a:endCxn id="4" idx="0"/>
          </p:cNvCxnSpPr>
          <p:nvPr/>
        </p:nvCxnSpPr>
        <p:spPr>
          <a:xfrm>
            <a:off x="4569087" y="2492896"/>
            <a:ext cx="0" cy="6575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stCxn id="6" idx="4"/>
            <a:endCxn id="5" idx="0"/>
          </p:cNvCxnSpPr>
          <p:nvPr/>
        </p:nvCxnSpPr>
        <p:spPr>
          <a:xfrm>
            <a:off x="4569087" y="2492896"/>
            <a:ext cx="2919237" cy="65755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53530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475656" y="116632"/>
            <a:ext cx="6480720" cy="9361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Згідно з визначенням ВООЗ</a:t>
            </a:r>
          </a:p>
        </p:txBody>
      </p:sp>
      <p:sp>
        <p:nvSpPr>
          <p:cNvPr id="3" name="Овал 2"/>
          <p:cNvSpPr/>
          <p:nvPr/>
        </p:nvSpPr>
        <p:spPr>
          <a:xfrm>
            <a:off x="2843808" y="1331996"/>
            <a:ext cx="3744416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Здоров</a:t>
            </a:r>
            <a:r>
              <a:rPr lang="en-US" dirty="0"/>
              <a:t>`</a:t>
            </a:r>
            <a:r>
              <a:rPr lang="uk-UA" dirty="0"/>
              <a:t>я</a:t>
            </a:r>
            <a:endParaRPr lang="ru-RU" dirty="0"/>
          </a:p>
        </p:txBody>
      </p:sp>
      <p:sp>
        <p:nvSpPr>
          <p:cNvPr id="4" name="Овал 3"/>
          <p:cNvSpPr/>
          <p:nvPr/>
        </p:nvSpPr>
        <p:spPr>
          <a:xfrm>
            <a:off x="532415" y="2740687"/>
            <a:ext cx="2304256" cy="12961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Відсутність хвороб</a:t>
            </a:r>
            <a:endParaRPr lang="ru-RU" dirty="0"/>
          </a:p>
        </p:txBody>
      </p:sp>
      <p:sp>
        <p:nvSpPr>
          <p:cNvPr id="5" name="Овал 4"/>
          <p:cNvSpPr/>
          <p:nvPr/>
        </p:nvSpPr>
        <p:spPr>
          <a:xfrm>
            <a:off x="3768971" y="2716992"/>
            <a:ext cx="936104" cy="381642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Б</a:t>
            </a:r>
          </a:p>
          <a:p>
            <a:pPr algn="ctr"/>
            <a:r>
              <a:rPr lang="uk-UA" dirty="0"/>
              <a:t>Л</a:t>
            </a:r>
          </a:p>
          <a:p>
            <a:pPr algn="ctr"/>
            <a:r>
              <a:rPr lang="uk-UA" dirty="0"/>
              <a:t>А</a:t>
            </a:r>
          </a:p>
          <a:p>
            <a:pPr algn="ctr"/>
            <a:r>
              <a:rPr lang="uk-UA" dirty="0"/>
              <a:t>Г</a:t>
            </a:r>
          </a:p>
          <a:p>
            <a:pPr algn="ctr"/>
            <a:r>
              <a:rPr lang="uk-UA" dirty="0"/>
              <a:t>О</a:t>
            </a:r>
          </a:p>
          <a:p>
            <a:pPr algn="ctr"/>
            <a:r>
              <a:rPr lang="uk-UA" dirty="0"/>
              <a:t>П</a:t>
            </a:r>
          </a:p>
          <a:p>
            <a:pPr algn="ctr"/>
            <a:r>
              <a:rPr lang="uk-UA" dirty="0"/>
              <a:t>О</a:t>
            </a:r>
          </a:p>
          <a:p>
            <a:pPr algn="ctr"/>
            <a:r>
              <a:rPr lang="uk-UA" dirty="0"/>
              <a:t>Ч</a:t>
            </a:r>
          </a:p>
          <a:p>
            <a:pPr algn="ctr"/>
            <a:r>
              <a:rPr lang="uk-UA" dirty="0"/>
              <a:t>Ч</a:t>
            </a:r>
          </a:p>
          <a:p>
            <a:pPr algn="ctr"/>
            <a:r>
              <a:rPr lang="uk-UA" dirty="0"/>
              <a:t>Я</a:t>
            </a:r>
          </a:p>
          <a:p>
            <a:pPr algn="ctr"/>
            <a:endParaRPr lang="ru-RU" dirty="0"/>
          </a:p>
        </p:txBody>
      </p:sp>
      <p:sp>
        <p:nvSpPr>
          <p:cNvPr id="6" name="Овал 5"/>
          <p:cNvSpPr/>
          <p:nvPr/>
        </p:nvSpPr>
        <p:spPr>
          <a:xfrm>
            <a:off x="5058041" y="2924944"/>
            <a:ext cx="3744416" cy="7920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фізизне</a:t>
            </a:r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5058041" y="4131078"/>
            <a:ext cx="3744416" cy="9721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соціальне</a:t>
            </a:r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5058041" y="5509057"/>
            <a:ext cx="3888432" cy="86409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духовного</a:t>
            </a:r>
            <a:endParaRPr lang="ru-RU" dirty="0"/>
          </a:p>
        </p:txBody>
      </p:sp>
      <p:sp>
        <p:nvSpPr>
          <p:cNvPr id="22" name="Стрелка углом 21"/>
          <p:cNvSpPr/>
          <p:nvPr/>
        </p:nvSpPr>
        <p:spPr>
          <a:xfrm rot="10800000">
            <a:off x="2198029" y="2325875"/>
            <a:ext cx="1583359" cy="955184"/>
          </a:xfrm>
          <a:prstGeom prst="bentArrow">
            <a:avLst>
              <a:gd name="adj1" fmla="val 25000"/>
              <a:gd name="adj2" fmla="val 29351"/>
              <a:gd name="adj3" fmla="val 23549"/>
              <a:gd name="adj4" fmla="val 8314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4" name="Стрелка вниз 23"/>
          <p:cNvSpPr/>
          <p:nvPr/>
        </p:nvSpPr>
        <p:spPr>
          <a:xfrm rot="16200000">
            <a:off x="4760634" y="2991232"/>
            <a:ext cx="282244" cy="6595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6" name="Стрелка вправо 25"/>
          <p:cNvSpPr/>
          <p:nvPr/>
        </p:nvSpPr>
        <p:spPr>
          <a:xfrm>
            <a:off x="4572000" y="4509120"/>
            <a:ext cx="659512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7" name="Стрелка вправо 26"/>
          <p:cNvSpPr/>
          <p:nvPr/>
        </p:nvSpPr>
        <p:spPr>
          <a:xfrm>
            <a:off x="4555392" y="5733257"/>
            <a:ext cx="659512" cy="3199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21505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1043608" y="476672"/>
            <a:ext cx="6480720" cy="10801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/>
              <a:t>                    </a:t>
            </a:r>
            <a:r>
              <a:rPr lang="ru-RU" sz="2400" b="1" dirty="0"/>
              <a:t>Предметом психології здоров’я є:</a:t>
            </a:r>
            <a:endParaRPr lang="ru-RU" sz="2400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95536" y="2204864"/>
            <a:ext cx="2376264" cy="25202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dirty="0"/>
              <a:t>вивчення психологічних причин збереження, зміцнення та відновлення здоров’я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635896" y="2852936"/>
            <a:ext cx="2016224" cy="28803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аналіз здорового способу життя та пропаганда здоров’я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732240" y="2204864"/>
            <a:ext cx="2088232" cy="338437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оптимізація системи охорони здоров’я через врахування людського фактору</a:t>
            </a:r>
          </a:p>
        </p:txBody>
      </p:sp>
      <p:sp>
        <p:nvSpPr>
          <p:cNvPr id="6" name="Стрелка вниз 5"/>
          <p:cNvSpPr/>
          <p:nvPr/>
        </p:nvSpPr>
        <p:spPr>
          <a:xfrm>
            <a:off x="1331640" y="1556792"/>
            <a:ext cx="252028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Стрелка вниз 6"/>
          <p:cNvSpPr/>
          <p:nvPr/>
        </p:nvSpPr>
        <p:spPr>
          <a:xfrm>
            <a:off x="4499992" y="1556792"/>
            <a:ext cx="288032" cy="129614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8" name="Стрелка вниз 7"/>
          <p:cNvSpPr/>
          <p:nvPr/>
        </p:nvSpPr>
        <p:spPr>
          <a:xfrm>
            <a:off x="7164288" y="1556792"/>
            <a:ext cx="21602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43842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1007604" y="23563"/>
            <a:ext cx="7056784" cy="9807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Історія становлення та передумови виникнення</a:t>
            </a:r>
            <a:endParaRPr lang="ru-RU" sz="2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9" y="4581128"/>
            <a:ext cx="3390134" cy="227687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81128"/>
            <a:ext cx="3347864" cy="2267781"/>
          </a:xfrm>
          <a:prstGeom prst="rect">
            <a:avLst/>
          </a:prstGeom>
        </p:spPr>
      </p:pic>
      <p:sp>
        <p:nvSpPr>
          <p:cNvPr id="6" name="Двойная стрелка влево/вправо 5"/>
          <p:cNvSpPr/>
          <p:nvPr/>
        </p:nvSpPr>
        <p:spPr>
          <a:xfrm>
            <a:off x="3347864" y="5719564"/>
            <a:ext cx="2376265" cy="517748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31540" y="2996952"/>
            <a:ext cx="8208912" cy="154989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dirty="0"/>
              <a:t>Перші уявлення про зв’язок моралі та здоров’я містилися в давньоіндійській «Аюрведі» та працях Гіппократа, де наголошувалося на важливості «чистого серця» та гуманного ставлення до пацієнта. Авіценна у «Каноні лікарської науки» підкреслював, що лікар має поєднувати мудрість та психологічну стійкість.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487612" y="2108024"/>
            <a:ext cx="4248472" cy="50485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Античність та Середньовіччя</a:t>
            </a:r>
            <a:endParaRPr lang="ru-RU" dirty="0"/>
          </a:p>
        </p:txBody>
      </p:sp>
      <p:sp>
        <p:nvSpPr>
          <p:cNvPr id="9" name="Стрелка вниз 8"/>
          <p:cNvSpPr/>
          <p:nvPr/>
        </p:nvSpPr>
        <p:spPr>
          <a:xfrm>
            <a:off x="4247964" y="2636912"/>
            <a:ext cx="504056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951676" y="1154215"/>
            <a:ext cx="7168640" cy="8392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Становлення психології здоров’я відбувалося протягом тривалого часу, трансформуючись від загальних етичних уявлень про лікаря до сучасної наукової дисципліни.</a:t>
            </a:r>
          </a:p>
        </p:txBody>
      </p:sp>
    </p:spTree>
    <p:extLst>
      <p:ext uri="{BB962C8B-B14F-4D97-AF65-F5344CB8AC3E}">
        <p14:creationId xmlns:p14="http://schemas.microsoft.com/office/powerpoint/2010/main" val="9589315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843808" y="116632"/>
            <a:ext cx="3888432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Новий час</a:t>
            </a:r>
            <a:r>
              <a:rPr lang="ru-RU" sz="2400" dirty="0"/>
              <a:t> 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043608" y="1196752"/>
            <a:ext cx="7488832" cy="144016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У XVIII–XIX ст. вчені (Д. Самойлович, М. Мудров) почали більше уваги приділяти створенню сприятливої психологічної обстановки для одужання.</a:t>
            </a:r>
          </a:p>
        </p:txBody>
      </p:sp>
      <p:sp>
        <p:nvSpPr>
          <p:cNvPr id="6" name="Стрелка вниз 5"/>
          <p:cNvSpPr/>
          <p:nvPr/>
        </p:nvSpPr>
        <p:spPr>
          <a:xfrm>
            <a:off x="4499992" y="836712"/>
            <a:ext cx="576064" cy="3600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3213100"/>
            <a:ext cx="5976664" cy="3384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60921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2879812" y="188640"/>
            <a:ext cx="3456384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/>
              <a:t>Сучасний етап</a:t>
            </a:r>
            <a:endParaRPr lang="ru-RU" sz="2400" dirty="0"/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827584" y="1340768"/>
            <a:ext cx="7848872" cy="18002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ru-RU" dirty="0"/>
              <a:t> Активне формування психології здоров’я як окремої науки почалося у другій половині XX століття. Це було зумовлено зміною парадигми в медицині: від орієнтації на хворобу до орієнтації на здоров’я.</a:t>
            </a:r>
          </a:p>
          <a:p>
            <a:endParaRPr lang="ru-RU" dirty="0"/>
          </a:p>
        </p:txBody>
      </p:sp>
      <p:sp>
        <p:nvSpPr>
          <p:cNvPr id="4" name="Стрелка вниз 3"/>
          <p:cNvSpPr/>
          <p:nvPr/>
        </p:nvSpPr>
        <p:spPr>
          <a:xfrm>
            <a:off x="4247964" y="908720"/>
            <a:ext cx="720080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3573016"/>
            <a:ext cx="5400600" cy="2678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78816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827584" y="260648"/>
            <a:ext cx="7776864" cy="122413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Важливою віхою стала стратегічна концепція «Здоров’я для всіх», проголошена ВООЗ у 1977 році в Алма-Аті, яка підкреслила роль самої людини у збереженні свого стану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799692" y="2204864"/>
            <a:ext cx="5832648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Сьогодні психологія здоров’я інтегрує знання з </a:t>
            </a:r>
          </a:p>
        </p:txBody>
      </p:sp>
      <p:sp>
        <p:nvSpPr>
          <p:cNvPr id="4" name="Овал 3"/>
          <p:cNvSpPr/>
          <p:nvPr/>
        </p:nvSpPr>
        <p:spPr>
          <a:xfrm>
            <a:off x="0" y="4365104"/>
            <a:ext cx="2411760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психосоматики</a:t>
            </a:r>
          </a:p>
        </p:txBody>
      </p:sp>
      <p:sp>
        <p:nvSpPr>
          <p:cNvPr id="5" name="Овал 4"/>
          <p:cNvSpPr/>
          <p:nvPr/>
        </p:nvSpPr>
        <p:spPr>
          <a:xfrm>
            <a:off x="2412328" y="4365104"/>
            <a:ext cx="2175542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деонтології</a:t>
            </a:r>
          </a:p>
        </p:txBody>
      </p:sp>
      <p:sp>
        <p:nvSpPr>
          <p:cNvPr id="6" name="Овал 5"/>
          <p:cNvSpPr/>
          <p:nvPr/>
        </p:nvSpPr>
        <p:spPr>
          <a:xfrm>
            <a:off x="4587870" y="4365104"/>
            <a:ext cx="2216378" cy="108012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Вікової психології</a:t>
            </a:r>
          </a:p>
        </p:txBody>
      </p:sp>
      <p:sp>
        <p:nvSpPr>
          <p:cNvPr id="7" name="Овал 6"/>
          <p:cNvSpPr/>
          <p:nvPr/>
        </p:nvSpPr>
        <p:spPr>
          <a:xfrm>
            <a:off x="6777502" y="4365104"/>
            <a:ext cx="2366497" cy="102915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соціальної психології</a:t>
            </a:r>
          </a:p>
        </p:txBody>
      </p:sp>
      <p:cxnSp>
        <p:nvCxnSpPr>
          <p:cNvPr id="11" name="Прямая со стрелкой 10"/>
          <p:cNvCxnSpPr>
            <a:stCxn id="3" idx="2"/>
            <a:endCxn id="4" idx="0"/>
          </p:cNvCxnSpPr>
          <p:nvPr/>
        </p:nvCxnSpPr>
        <p:spPr>
          <a:xfrm flipH="1">
            <a:off x="1205880" y="3212976"/>
            <a:ext cx="3510136" cy="11521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stCxn id="3" idx="2"/>
            <a:endCxn id="5" idx="0"/>
          </p:cNvCxnSpPr>
          <p:nvPr/>
        </p:nvCxnSpPr>
        <p:spPr>
          <a:xfrm flipH="1">
            <a:off x="3500099" y="3212976"/>
            <a:ext cx="1215917" cy="11521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stCxn id="3" idx="2"/>
            <a:endCxn id="6" idx="0"/>
          </p:cNvCxnSpPr>
          <p:nvPr/>
        </p:nvCxnSpPr>
        <p:spPr>
          <a:xfrm>
            <a:off x="4716016" y="3212976"/>
            <a:ext cx="980043" cy="11521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stCxn id="3" idx="2"/>
            <a:endCxn id="7" idx="0"/>
          </p:cNvCxnSpPr>
          <p:nvPr/>
        </p:nvCxnSpPr>
        <p:spPr>
          <a:xfrm>
            <a:off x="4716016" y="3212976"/>
            <a:ext cx="3244735" cy="11521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71593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1363381" y="1844824"/>
            <a:ext cx="6696744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Здоровий спосіб життя — це не просто набір дій, а індивідуальна система поведінки, що базується на свідомому виборі особистості з метою збереження та розвитку її життєвих ресурсів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547664" y="188640"/>
            <a:ext cx="6408712" cy="1008112"/>
          </a:xfrm>
          <a:prstGeom prst="roundRect">
            <a:avLst>
              <a:gd name="adj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/>
              <a:t>             Психологічна структура (ЗСЖ)</a:t>
            </a:r>
            <a:endParaRPr lang="ru-RU" sz="2400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5" y="3429000"/>
            <a:ext cx="6872500" cy="2520280"/>
          </a:xfrm>
          <a:prstGeom prst="rect">
            <a:avLst/>
          </a:prstGeom>
        </p:spPr>
      </p:pic>
      <p:sp>
        <p:nvSpPr>
          <p:cNvPr id="8" name="Стрелка вниз 7"/>
          <p:cNvSpPr/>
          <p:nvPr/>
        </p:nvSpPr>
        <p:spPr>
          <a:xfrm>
            <a:off x="4355976" y="2852936"/>
            <a:ext cx="792088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085809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Другая 5">
      <a:dk1>
        <a:srgbClr val="000000"/>
      </a:dk1>
      <a:lt1>
        <a:srgbClr val="01303D"/>
      </a:lt1>
      <a:dk2>
        <a:srgbClr val="04617B"/>
      </a:dk2>
      <a:lt2>
        <a:srgbClr val="DBF5F9"/>
      </a:lt2>
      <a:accent1>
        <a:srgbClr val="89DEFF"/>
      </a:accent1>
      <a:accent2>
        <a:srgbClr val="90C6F6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783</TotalTime>
  <Words>602</Words>
  <Application>Microsoft Office PowerPoint</Application>
  <PresentationFormat>Экран (4:3)</PresentationFormat>
  <Paragraphs>69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9" baseType="lpstr">
      <vt:lpstr>Arial</vt:lpstr>
      <vt:lpstr>Times New Roman</vt:lpstr>
      <vt:lpstr>Wingdings 2</vt:lpstr>
      <vt:lpstr>Трек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Даша</dc:creator>
  <cp:lastModifiedBy>Пользователь</cp:lastModifiedBy>
  <cp:revision>34</cp:revision>
  <dcterms:created xsi:type="dcterms:W3CDTF">2026-02-05T10:28:28Z</dcterms:created>
  <dcterms:modified xsi:type="dcterms:W3CDTF">2026-02-12T21:02:22Z</dcterms:modified>
</cp:coreProperties>
</file>