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9C6E1B-C3BA-E58B-B3DE-106EFCEA2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028" y="2690037"/>
            <a:ext cx="9215069" cy="4004747"/>
          </a:xfrm>
        </p:spPr>
        <p:txBody>
          <a:bodyPr/>
          <a:lstStyle/>
          <a:p>
            <a:pPr algn="ctr"/>
            <a:r>
              <a:rPr lang="ru-RU" dirty="0"/>
              <a:t>Виконавець: Купар маргарита, гр.6.0533-з-с2,ЗАОЧНЕ ВІДДІЛЕННЯ, спп, Психологія.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626432D-6F74-1168-71F4-29DB721473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052" y="505074"/>
            <a:ext cx="1006903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Основні 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положення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Аюрведи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класифікація хвороб та методи 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лікування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Давня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мудрість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сучасному 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світі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Изображение: Ayurveda balance elements stones and herbs banner">
            <a:extLst>
              <a:ext uri="{FF2B5EF4-FFF2-40B4-BE49-F238E27FC236}">
                <a16:creationId xmlns:a16="http://schemas.microsoft.com/office/drawing/2014/main" id="{53C389C5-88B7-4F36-2BCF-C1BB7F10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9" y="3429000"/>
            <a:ext cx="4646428" cy="29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8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56EB1-C9D2-95E6-ED6B-1EA3EE04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452718"/>
            <a:ext cx="11706447" cy="3162352"/>
          </a:xfrm>
        </p:spPr>
        <p:txBody>
          <a:bodyPr/>
          <a:lstStyle/>
          <a:p>
            <a:pPr algn="ctr"/>
            <a:r>
              <a:rPr lang="ru-RU" sz="2000" b="1" dirty="0"/>
              <a:t>Класифікація хвороб за </a:t>
            </a:r>
            <a:r>
              <a:rPr lang="ru-RU" sz="2000" b="1" dirty="0" err="1"/>
              <a:t>походженням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dirty="0"/>
              <a:t>Аюрведа </a:t>
            </a:r>
            <a:r>
              <a:rPr lang="ru-RU" sz="2000" dirty="0" err="1"/>
              <a:t>виділяє</a:t>
            </a:r>
            <a:r>
              <a:rPr lang="ru-RU" sz="2000" dirty="0"/>
              <a:t> три основні групи причин (</a:t>
            </a:r>
            <a:r>
              <a:rPr lang="ru-RU" sz="2000" i="1" dirty="0" err="1"/>
              <a:t>Трівідха</a:t>
            </a:r>
            <a:r>
              <a:rPr lang="ru-RU" sz="2000" i="1" dirty="0"/>
              <a:t> Рога</a:t>
            </a:r>
            <a:r>
              <a:rPr lang="ru-RU" sz="2000" dirty="0"/>
              <a:t>), що </a:t>
            </a:r>
            <a:r>
              <a:rPr lang="ru-RU" sz="2000" dirty="0" err="1"/>
              <a:t>викликають</a:t>
            </a:r>
            <a:r>
              <a:rPr lang="ru-RU" sz="2000" dirty="0"/>
              <a:t> недуги:</a:t>
            </a:r>
            <a:br>
              <a:rPr lang="ru-RU" sz="2000" dirty="0"/>
            </a:br>
            <a:r>
              <a:rPr lang="ru-RU" sz="2000" b="1" dirty="0" err="1"/>
              <a:t>Адіатміка</a:t>
            </a:r>
            <a:r>
              <a:rPr lang="ru-RU" sz="2000" b="1" dirty="0"/>
              <a:t> (</a:t>
            </a:r>
            <a:r>
              <a:rPr lang="en-US" sz="2000" b="1" dirty="0"/>
              <a:t>Adhyatmika) — </a:t>
            </a:r>
            <a:r>
              <a:rPr lang="ru-RU" sz="2000" b="1" dirty="0"/>
              <a:t>Внутрішні чинники:</a:t>
            </a:r>
            <a:br>
              <a:rPr lang="ru-RU" sz="2000" dirty="0"/>
            </a:br>
            <a:r>
              <a:rPr lang="ru-RU" sz="2000" dirty="0" err="1"/>
              <a:t>Генетичні</a:t>
            </a:r>
            <a:r>
              <a:rPr lang="ru-RU" sz="2000" dirty="0"/>
              <a:t> </a:t>
            </a:r>
            <a:r>
              <a:rPr lang="ru-RU" sz="2000" dirty="0" err="1"/>
              <a:t>спадкові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(</a:t>
            </a:r>
            <a:r>
              <a:rPr lang="ru-RU" sz="2000" dirty="0" err="1"/>
              <a:t>передані</a:t>
            </a:r>
            <a:r>
              <a:rPr lang="ru-RU" sz="2000" dirty="0"/>
              <a:t> від батьків).</a:t>
            </a:r>
            <a:br>
              <a:rPr lang="ru-RU" sz="2000" dirty="0"/>
            </a:br>
            <a:r>
              <a:rPr lang="ru-RU" sz="2000" dirty="0"/>
              <a:t>Дисбаланс </a:t>
            </a:r>
            <a:r>
              <a:rPr lang="ru-RU" sz="2000" dirty="0" err="1"/>
              <a:t>дош</a:t>
            </a:r>
            <a:r>
              <a:rPr lang="ru-RU" sz="2000" dirty="0"/>
              <a:t> через неправильне </a:t>
            </a:r>
            <a:r>
              <a:rPr lang="ru-RU" sz="2000" dirty="0" err="1"/>
              <a:t>харчування</a:t>
            </a:r>
            <a:r>
              <a:rPr lang="ru-RU" sz="2000" dirty="0"/>
              <a:t> або емоції.</a:t>
            </a:r>
            <a:br>
              <a:rPr lang="ru-RU" sz="2000" dirty="0"/>
            </a:br>
            <a:r>
              <a:rPr lang="ru-RU" sz="2000" b="1" dirty="0" err="1"/>
              <a:t>Адібхаутіка</a:t>
            </a:r>
            <a:r>
              <a:rPr lang="ru-RU" sz="2000" b="1" dirty="0"/>
              <a:t> (</a:t>
            </a:r>
            <a:r>
              <a:rPr lang="en-US" sz="2000" b="1" dirty="0" err="1"/>
              <a:t>Adhibhautika</a:t>
            </a:r>
            <a:r>
              <a:rPr lang="en-US" sz="2000" b="1" dirty="0"/>
              <a:t>) — </a:t>
            </a:r>
            <a:r>
              <a:rPr lang="ru-RU" sz="2000" b="1" dirty="0"/>
              <a:t>Зовнішні чинники:</a:t>
            </a:r>
            <a:br>
              <a:rPr lang="ru-RU" sz="2000" dirty="0"/>
            </a:br>
            <a:r>
              <a:rPr lang="ru-RU" sz="2000" dirty="0" err="1"/>
              <a:t>Травми</a:t>
            </a:r>
            <a:r>
              <a:rPr lang="ru-RU" sz="2000" dirty="0"/>
              <a:t>, </a:t>
            </a:r>
            <a:r>
              <a:rPr lang="ru-RU" sz="2000" dirty="0" err="1"/>
              <a:t>аварії</a:t>
            </a:r>
            <a:r>
              <a:rPr lang="ru-RU" sz="2000" dirty="0"/>
              <a:t>, укуси комах.</a:t>
            </a:r>
            <a:br>
              <a:rPr lang="ru-RU" sz="2000" dirty="0"/>
            </a:br>
            <a:r>
              <a:rPr lang="ru-RU" sz="2000" dirty="0"/>
              <a:t>Вплив навколишнього середовища (</a:t>
            </a:r>
            <a:r>
              <a:rPr lang="ru-RU" sz="2000" dirty="0" err="1"/>
              <a:t>забруднення</a:t>
            </a:r>
            <a:r>
              <a:rPr lang="ru-RU" sz="2000" dirty="0"/>
              <a:t>, клімат).</a:t>
            </a:r>
            <a:br>
              <a:rPr lang="ru-RU" sz="2000" dirty="0"/>
            </a:br>
            <a:r>
              <a:rPr lang="ru-RU" sz="2000" dirty="0" err="1"/>
              <a:t>Інфекції</a:t>
            </a:r>
            <a:r>
              <a:rPr lang="ru-RU" sz="2000" dirty="0"/>
              <a:t> (</a:t>
            </a:r>
            <a:r>
              <a:rPr lang="ru-RU" sz="2000" dirty="0" err="1"/>
              <a:t>мікроби</a:t>
            </a:r>
            <a:r>
              <a:rPr lang="ru-RU" sz="2000" dirty="0"/>
              <a:t> та </a:t>
            </a:r>
            <a:r>
              <a:rPr lang="ru-RU" sz="2000" dirty="0" err="1"/>
              <a:t>віруси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b="1" dirty="0" err="1"/>
              <a:t>Адідайвіка</a:t>
            </a:r>
            <a:r>
              <a:rPr lang="ru-RU" sz="2000" b="1" dirty="0"/>
              <a:t> (</a:t>
            </a:r>
            <a:r>
              <a:rPr lang="en-US" sz="2000" b="1" dirty="0" err="1"/>
              <a:t>Adhidaivika</a:t>
            </a:r>
            <a:r>
              <a:rPr lang="en-US" sz="2000" b="1" dirty="0"/>
              <a:t>) — </a:t>
            </a:r>
            <a:r>
              <a:rPr lang="ru-RU" sz="2000" b="1" dirty="0"/>
              <a:t>Природні та </a:t>
            </a:r>
            <a:r>
              <a:rPr lang="ru-RU" sz="2000" b="1" dirty="0" err="1"/>
              <a:t>духовні</a:t>
            </a:r>
            <a:r>
              <a:rPr lang="ru-RU" sz="2000" b="1" dirty="0"/>
              <a:t> чинники:</a:t>
            </a:r>
            <a:br>
              <a:rPr lang="ru-RU" sz="2000" dirty="0"/>
            </a:br>
            <a:r>
              <a:rPr lang="ru-RU" sz="2000" dirty="0" err="1"/>
              <a:t>Сезонні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(наприклад, застуди </a:t>
            </a:r>
            <a:r>
              <a:rPr lang="ru-RU" sz="2000" dirty="0" err="1"/>
              <a:t>взимку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/>
              <a:t>Вплив віку (</a:t>
            </a:r>
            <a:r>
              <a:rPr lang="ru-RU" sz="2000" dirty="0" err="1"/>
              <a:t>старіння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/>
              <a:t>"</a:t>
            </a:r>
            <a:r>
              <a:rPr lang="ru-RU" sz="2000" dirty="0" err="1"/>
              <a:t>Кармічні</a:t>
            </a:r>
            <a:r>
              <a:rPr lang="ru-RU" sz="2000" dirty="0"/>
              <a:t>" </a:t>
            </a:r>
            <a:r>
              <a:rPr lang="ru-RU" sz="2000" dirty="0" err="1"/>
              <a:t>хвороби</a:t>
            </a:r>
            <a:r>
              <a:rPr lang="ru-RU" sz="2000" dirty="0"/>
              <a:t> або вплив </a:t>
            </a:r>
            <a:r>
              <a:rPr lang="ru-RU" sz="2000" dirty="0" err="1"/>
              <a:t>невідомих</a:t>
            </a:r>
            <a:r>
              <a:rPr lang="ru-RU" sz="2000" dirty="0"/>
              <a:t> сил.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55E75E-65C1-26D5-8CB7-A1A917A6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06" y="5177502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6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5216-339F-DD7F-E94B-4219773D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1262354" cy="2875273"/>
          </a:xfrm>
        </p:spPr>
        <p:txBody>
          <a:bodyPr/>
          <a:lstStyle/>
          <a:p>
            <a:pPr algn="ctr"/>
            <a:r>
              <a:rPr lang="ru-RU" sz="2400" b="1" dirty="0" err="1"/>
              <a:t>Шість</a:t>
            </a:r>
            <a:r>
              <a:rPr lang="ru-RU" sz="2400" b="1" dirty="0"/>
              <a:t> </a:t>
            </a:r>
            <a:r>
              <a:rPr lang="ru-RU" sz="2400" b="1" dirty="0" err="1"/>
              <a:t>стадій</a:t>
            </a:r>
            <a:r>
              <a:rPr lang="ru-RU" sz="2400" b="1" dirty="0"/>
              <a:t> </a:t>
            </a:r>
            <a:r>
              <a:rPr lang="ru-RU" sz="2400" b="1" dirty="0" err="1"/>
              <a:t>хвороби</a:t>
            </a:r>
            <a:r>
              <a:rPr lang="ru-RU" sz="2400" b="1" dirty="0"/>
              <a:t> (</a:t>
            </a:r>
            <a:r>
              <a:rPr lang="ru-RU" sz="2400" b="1" dirty="0" err="1"/>
              <a:t>Шат</a:t>
            </a:r>
            <a:r>
              <a:rPr lang="ru-RU" sz="2400" b="1" dirty="0"/>
              <a:t> </a:t>
            </a:r>
            <a:r>
              <a:rPr lang="ru-RU" sz="2400" b="1" dirty="0" err="1"/>
              <a:t>Крія</a:t>
            </a:r>
            <a:r>
              <a:rPr lang="ru-RU" sz="2400" b="1" dirty="0"/>
              <a:t> Кала)</a:t>
            </a:r>
            <a:br>
              <a:rPr lang="ru-RU" sz="2400" b="1" dirty="0"/>
            </a:br>
            <a:br>
              <a:rPr lang="ru-RU" sz="1800" dirty="0"/>
            </a:br>
            <a:r>
              <a:rPr lang="ru-RU" sz="1800" dirty="0"/>
              <a:t>1. </a:t>
            </a:r>
            <a:r>
              <a:rPr lang="ru-RU" sz="1800" dirty="0" err="1"/>
              <a:t>Санчая</a:t>
            </a:r>
            <a:r>
              <a:rPr lang="ru-RU" sz="1800" dirty="0"/>
              <a:t> (</a:t>
            </a:r>
            <a:r>
              <a:rPr lang="ru-RU" sz="1800" dirty="0" err="1"/>
              <a:t>Накопичення</a:t>
            </a:r>
            <a:r>
              <a:rPr lang="ru-RU" sz="1800" dirty="0"/>
              <a:t>): </a:t>
            </a:r>
            <a:r>
              <a:rPr lang="ru-RU" sz="1800" dirty="0" err="1"/>
              <a:t>Доша</a:t>
            </a:r>
            <a:r>
              <a:rPr lang="ru-RU" sz="1800" dirty="0"/>
              <a:t> починає </a:t>
            </a:r>
            <a:r>
              <a:rPr lang="ru-RU" sz="1800" dirty="0" err="1"/>
              <a:t>накопичуватися</a:t>
            </a:r>
            <a:r>
              <a:rPr lang="ru-RU" sz="1800" dirty="0"/>
              <a:t> в </a:t>
            </a:r>
            <a:r>
              <a:rPr lang="ru-RU" sz="1800" dirty="0" err="1"/>
              <a:t>своєму</a:t>
            </a:r>
            <a:r>
              <a:rPr lang="ru-RU" sz="1800" dirty="0"/>
              <a:t> "</a:t>
            </a:r>
            <a:r>
              <a:rPr lang="ru-RU" sz="1800" dirty="0" err="1"/>
              <a:t>рідному</a:t>
            </a:r>
            <a:r>
              <a:rPr lang="ru-RU" sz="1800" dirty="0"/>
              <a:t>" </a:t>
            </a:r>
            <a:r>
              <a:rPr lang="ru-RU" sz="1800" dirty="0" err="1"/>
              <a:t>місці</a:t>
            </a:r>
            <a:r>
              <a:rPr lang="ru-RU" sz="1800" dirty="0"/>
              <a:t> (наприклад, Вата в </a:t>
            </a:r>
            <a:r>
              <a:rPr lang="ru-RU" sz="1800" dirty="0" err="1"/>
              <a:t>товстій</a:t>
            </a:r>
            <a:r>
              <a:rPr lang="ru-RU" sz="1800" dirty="0"/>
              <a:t> </a:t>
            </a:r>
            <a:r>
              <a:rPr lang="ru-RU" sz="1800" dirty="0" err="1"/>
              <a:t>кишці</a:t>
            </a:r>
            <a:r>
              <a:rPr lang="ru-RU" sz="1800" dirty="0"/>
              <a:t>). </a:t>
            </a:r>
            <a:r>
              <a:rPr lang="ru-RU" sz="1800" dirty="0" err="1"/>
              <a:t>З’являється</a:t>
            </a:r>
            <a:r>
              <a:rPr lang="ru-RU" sz="1800" dirty="0"/>
              <a:t> легкий дискомфорт.</a:t>
            </a:r>
            <a:br>
              <a:rPr lang="ru-RU" sz="1800" dirty="0"/>
            </a:br>
            <a:r>
              <a:rPr lang="ru-RU" sz="1800" dirty="0"/>
              <a:t>2. </a:t>
            </a:r>
            <a:r>
              <a:rPr lang="ru-RU" sz="1800" dirty="0" err="1"/>
              <a:t>Пракопа</a:t>
            </a:r>
            <a:r>
              <a:rPr lang="ru-RU" sz="1800" dirty="0"/>
              <a:t> (</a:t>
            </a:r>
            <a:r>
              <a:rPr lang="ru-RU" sz="1800" dirty="0" err="1"/>
              <a:t>Збудження</a:t>
            </a:r>
            <a:r>
              <a:rPr lang="ru-RU" sz="1800" dirty="0"/>
              <a:t>): </a:t>
            </a:r>
            <a:r>
              <a:rPr lang="ru-RU" sz="1800" dirty="0" err="1"/>
              <a:t>Доша</a:t>
            </a:r>
            <a:r>
              <a:rPr lang="ru-RU" sz="1800" dirty="0"/>
              <a:t> "</a:t>
            </a:r>
            <a:r>
              <a:rPr lang="ru-RU" sz="1800" dirty="0" err="1"/>
              <a:t>переповнює</a:t>
            </a:r>
            <a:r>
              <a:rPr lang="ru-RU" sz="1800" dirty="0"/>
              <a:t>" своє місце, стає активною, але ще не виходить за його межі.</a:t>
            </a:r>
            <a:br>
              <a:rPr lang="ru-RU" sz="1800" dirty="0"/>
            </a:br>
            <a:r>
              <a:rPr lang="ru-RU" sz="1800" dirty="0"/>
              <a:t>3. </a:t>
            </a:r>
            <a:r>
              <a:rPr lang="ru-RU" sz="1800" dirty="0" err="1"/>
              <a:t>Прасара</a:t>
            </a:r>
            <a:r>
              <a:rPr lang="ru-RU" sz="1800" dirty="0"/>
              <a:t> (Поширення): </a:t>
            </a:r>
            <a:r>
              <a:rPr lang="ru-RU" sz="1800" dirty="0" err="1"/>
              <a:t>Доша</a:t>
            </a:r>
            <a:r>
              <a:rPr lang="ru-RU" sz="1800" dirty="0"/>
              <a:t> виходить зі свого місця і починає </a:t>
            </a:r>
            <a:r>
              <a:rPr lang="ru-RU" sz="1800" dirty="0" err="1"/>
              <a:t>циркулювати</a:t>
            </a:r>
            <a:r>
              <a:rPr lang="ru-RU" sz="1800" dirty="0"/>
              <a:t> по </a:t>
            </a:r>
            <a:r>
              <a:rPr lang="ru-RU" sz="1800" dirty="0" err="1"/>
              <a:t>всьому</a:t>
            </a:r>
            <a:r>
              <a:rPr lang="ru-RU" sz="1800" dirty="0"/>
              <a:t> </a:t>
            </a:r>
            <a:r>
              <a:rPr lang="ru-RU" sz="1800" dirty="0" err="1"/>
              <a:t>тілу</a:t>
            </a:r>
            <a:r>
              <a:rPr lang="ru-RU" sz="1800" dirty="0"/>
              <a:t> через </a:t>
            </a:r>
            <a:r>
              <a:rPr lang="ru-RU" sz="1800" dirty="0" err="1"/>
              <a:t>канали</a:t>
            </a:r>
            <a:r>
              <a:rPr lang="ru-RU" sz="1800" dirty="0"/>
              <a:t> (</a:t>
            </a:r>
            <a:r>
              <a:rPr lang="ru-RU" sz="1800" dirty="0" err="1"/>
              <a:t>шроти</a:t>
            </a:r>
            <a:r>
              <a:rPr lang="ru-RU" sz="1800" dirty="0"/>
              <a:t>).</a:t>
            </a:r>
            <a:br>
              <a:rPr lang="ru-RU" sz="1800" dirty="0"/>
            </a:br>
            <a:r>
              <a:rPr lang="ru-RU" sz="1800" dirty="0"/>
              <a:t>4. </a:t>
            </a:r>
            <a:r>
              <a:rPr lang="ru-RU" sz="1800" dirty="0" err="1"/>
              <a:t>Стхана-самшрая</a:t>
            </a:r>
            <a:r>
              <a:rPr lang="ru-RU" sz="1800" dirty="0"/>
              <a:t> (</a:t>
            </a:r>
            <a:r>
              <a:rPr lang="ru-RU" sz="1800" dirty="0" err="1"/>
              <a:t>Осідання</a:t>
            </a:r>
            <a:r>
              <a:rPr lang="ru-RU" sz="1800" dirty="0"/>
              <a:t>): </a:t>
            </a:r>
            <a:r>
              <a:rPr lang="ru-RU" sz="1800" dirty="0" err="1"/>
              <a:t>Доша</a:t>
            </a:r>
            <a:r>
              <a:rPr lang="ru-RU" sz="1800" dirty="0"/>
              <a:t> знаходить </a:t>
            </a:r>
            <a:r>
              <a:rPr lang="ru-RU" sz="1800" dirty="0" err="1"/>
              <a:t>слабке</a:t>
            </a:r>
            <a:r>
              <a:rPr lang="ru-RU" sz="1800" dirty="0"/>
              <a:t> місце в </a:t>
            </a:r>
            <a:r>
              <a:rPr lang="ru-RU" sz="1800" dirty="0" err="1"/>
              <a:t>організмі</a:t>
            </a:r>
            <a:r>
              <a:rPr lang="ru-RU" sz="1800" dirty="0"/>
              <a:t> (орган чи тканину) і "</a:t>
            </a:r>
            <a:r>
              <a:rPr lang="ru-RU" sz="1800" dirty="0" err="1"/>
              <a:t>осідає</a:t>
            </a:r>
            <a:r>
              <a:rPr lang="ru-RU" sz="1800" dirty="0"/>
              <a:t>" там. Саме тут </a:t>
            </a:r>
            <a:r>
              <a:rPr lang="ru-RU" sz="1800" dirty="0" err="1"/>
              <a:t>закладається</a:t>
            </a:r>
            <a:r>
              <a:rPr lang="ru-RU" sz="1800" dirty="0"/>
              <a:t> </a:t>
            </a:r>
            <a:r>
              <a:rPr lang="ru-RU" sz="1800" dirty="0" err="1"/>
              <a:t>корінь</a:t>
            </a:r>
            <a:r>
              <a:rPr lang="ru-RU" sz="1800" dirty="0"/>
              <a:t> </a:t>
            </a:r>
            <a:r>
              <a:rPr lang="ru-RU" sz="1800" dirty="0" err="1"/>
              <a:t>майбутньої</a:t>
            </a:r>
            <a:r>
              <a:rPr lang="ru-RU" sz="1800" dirty="0"/>
              <a:t> </a:t>
            </a:r>
            <a:r>
              <a:rPr lang="ru-RU" sz="1800" dirty="0" err="1"/>
              <a:t>хвороби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5. </a:t>
            </a:r>
            <a:r>
              <a:rPr lang="ru-RU" sz="1800" dirty="0" err="1"/>
              <a:t>В’якті</a:t>
            </a:r>
            <a:r>
              <a:rPr lang="ru-RU" sz="1800" dirty="0"/>
              <a:t> (Прояв): </a:t>
            </a:r>
            <a:r>
              <a:rPr lang="ru-RU" sz="1800" dirty="0" err="1"/>
              <a:t>З’являються</a:t>
            </a:r>
            <a:r>
              <a:rPr lang="ru-RU" sz="1800" dirty="0"/>
              <a:t> </a:t>
            </a:r>
            <a:r>
              <a:rPr lang="ru-RU" sz="1800" dirty="0" err="1"/>
              <a:t>чіткі</a:t>
            </a:r>
            <a:r>
              <a:rPr lang="ru-RU" sz="1800" dirty="0"/>
              <a:t> </a:t>
            </a:r>
            <a:r>
              <a:rPr lang="ru-RU" sz="1800" dirty="0" err="1"/>
              <a:t>клінічні</a:t>
            </a:r>
            <a:r>
              <a:rPr lang="ru-RU" sz="1800" dirty="0"/>
              <a:t> </a:t>
            </a:r>
            <a:r>
              <a:rPr lang="ru-RU" sz="1800" dirty="0" err="1"/>
              <a:t>симптоми</a:t>
            </a:r>
            <a:r>
              <a:rPr lang="ru-RU" sz="1800" dirty="0"/>
              <a:t>, які може </a:t>
            </a:r>
            <a:r>
              <a:rPr lang="ru-RU" sz="1800" dirty="0" err="1"/>
              <a:t>діагностувати</a:t>
            </a:r>
            <a:r>
              <a:rPr lang="ru-RU" sz="1800" dirty="0"/>
              <a:t> </a:t>
            </a:r>
            <a:r>
              <a:rPr lang="ru-RU" sz="1800" dirty="0" err="1"/>
              <a:t>звичайний</a:t>
            </a:r>
            <a:r>
              <a:rPr lang="ru-RU" sz="1800" dirty="0"/>
              <a:t> </a:t>
            </a:r>
            <a:r>
              <a:rPr lang="ru-RU" sz="1800" dirty="0" err="1"/>
              <a:t>лікар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6. </a:t>
            </a:r>
            <a:r>
              <a:rPr lang="ru-RU" sz="1800" dirty="0" err="1"/>
              <a:t>Бхеда</a:t>
            </a:r>
            <a:r>
              <a:rPr lang="ru-RU" sz="1800" dirty="0"/>
              <a:t> (</a:t>
            </a:r>
            <a:r>
              <a:rPr lang="ru-RU" sz="1800" dirty="0" err="1"/>
              <a:t>Диференціація</a:t>
            </a:r>
            <a:r>
              <a:rPr lang="ru-RU" sz="1800" dirty="0"/>
              <a:t>/</a:t>
            </a:r>
            <a:r>
              <a:rPr lang="ru-RU" sz="1800" dirty="0" err="1"/>
              <a:t>Хронізація</a:t>
            </a:r>
            <a:r>
              <a:rPr lang="ru-RU" sz="1800" dirty="0"/>
              <a:t>): Хвороба стає </a:t>
            </a:r>
            <a:r>
              <a:rPr lang="ru-RU" sz="1800" dirty="0" err="1"/>
              <a:t>хронічною</a:t>
            </a:r>
            <a:r>
              <a:rPr lang="ru-RU" sz="1800" dirty="0"/>
              <a:t>, </a:t>
            </a:r>
            <a:r>
              <a:rPr lang="ru-RU" sz="1800" dirty="0" err="1"/>
              <a:t>вражає</a:t>
            </a:r>
            <a:r>
              <a:rPr lang="ru-RU" sz="1800" dirty="0"/>
              <a:t> </a:t>
            </a:r>
            <a:r>
              <a:rPr lang="ru-RU" sz="1800" dirty="0" err="1"/>
              <a:t>глибокі</a:t>
            </a:r>
            <a:r>
              <a:rPr lang="ru-RU" sz="1800" dirty="0"/>
              <a:t> </a:t>
            </a:r>
            <a:r>
              <a:rPr lang="ru-RU" sz="1800" dirty="0" err="1"/>
              <a:t>тканини</a:t>
            </a:r>
            <a:r>
              <a:rPr lang="ru-RU" sz="1800" dirty="0"/>
              <a:t> або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ускладнень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263C27-E698-8DF5-C1CF-25242B75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926" y="4199860"/>
            <a:ext cx="4465674" cy="25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3D39F-9B88-95BB-2911-288B800E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0968" cy="1400530"/>
          </a:xfrm>
        </p:spPr>
        <p:txBody>
          <a:bodyPr/>
          <a:lstStyle/>
          <a:p>
            <a:pPr algn="ctr"/>
            <a:r>
              <a:rPr lang="ru-RU" sz="2400" b="1" dirty="0"/>
              <a:t>Діагностика в </a:t>
            </a:r>
            <a:r>
              <a:rPr lang="ru-RU" sz="2400" b="1" dirty="0" err="1"/>
              <a:t>Аюрведі</a:t>
            </a:r>
            <a:br>
              <a:rPr lang="ru-RU" sz="2000" dirty="0"/>
            </a:br>
            <a:r>
              <a:rPr lang="ru-RU" sz="2000" dirty="0"/>
              <a:t>Рога </a:t>
            </a:r>
            <a:r>
              <a:rPr lang="ru-RU" sz="2000" dirty="0" err="1"/>
              <a:t>Парікша</a:t>
            </a:r>
            <a:r>
              <a:rPr lang="ru-RU" sz="2000" dirty="0"/>
              <a:t> (дослідження </a:t>
            </a:r>
            <a:r>
              <a:rPr lang="ru-RU" sz="2000" dirty="0" err="1"/>
              <a:t>хвороби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 err="1"/>
              <a:t>Рогі</a:t>
            </a:r>
            <a:r>
              <a:rPr lang="ru-RU" sz="2000" dirty="0"/>
              <a:t> </a:t>
            </a:r>
            <a:r>
              <a:rPr lang="ru-RU" sz="2000" dirty="0" err="1"/>
              <a:t>Парікша</a:t>
            </a:r>
            <a:r>
              <a:rPr lang="ru-RU" sz="2000" dirty="0"/>
              <a:t> (дослідження </a:t>
            </a:r>
            <a:r>
              <a:rPr lang="ru-RU" sz="2000" dirty="0" err="1"/>
              <a:t>пацієнта</a:t>
            </a:r>
            <a:r>
              <a:rPr lang="ru-RU" sz="2000" dirty="0"/>
              <a:t>):</a:t>
            </a:r>
            <a:r>
              <a:rPr lang="ru-RU" sz="2000" dirty="0" err="1"/>
              <a:t>Пульсова</a:t>
            </a:r>
            <a:r>
              <a:rPr lang="ru-RU" sz="2000" dirty="0"/>
              <a:t> </a:t>
            </a:r>
            <a:r>
              <a:rPr lang="ru-RU" sz="2000" dirty="0" err="1"/>
              <a:t>діагностика</a:t>
            </a:r>
            <a:r>
              <a:rPr lang="ru-RU" sz="2000" dirty="0"/>
              <a:t> (</a:t>
            </a:r>
            <a:r>
              <a:rPr lang="ru-RU" sz="2000" dirty="0" err="1"/>
              <a:t>Наді</a:t>
            </a:r>
            <a:r>
              <a:rPr lang="ru-RU" sz="2000" dirty="0"/>
              <a:t> </a:t>
            </a:r>
            <a:r>
              <a:rPr lang="ru-RU" sz="2000" dirty="0" err="1"/>
              <a:t>Парікша</a:t>
            </a:r>
            <a:r>
              <a:rPr lang="ru-RU" sz="2000" dirty="0"/>
              <a:t>).</a:t>
            </a:r>
            <a:r>
              <a:rPr lang="ru-RU" sz="2000" dirty="0" err="1"/>
              <a:t>Огляд</a:t>
            </a:r>
            <a:r>
              <a:rPr lang="ru-RU" sz="2000" dirty="0"/>
              <a:t> </a:t>
            </a:r>
            <a:r>
              <a:rPr lang="ru-RU" sz="2000" dirty="0" err="1"/>
              <a:t>язика</a:t>
            </a:r>
            <a:r>
              <a:rPr lang="ru-RU" sz="2000" dirty="0"/>
              <a:t>, очей, </a:t>
            </a:r>
            <a:r>
              <a:rPr lang="ru-RU" sz="2000" dirty="0" err="1"/>
              <a:t>шкіри</a:t>
            </a:r>
            <a:r>
              <a:rPr lang="ru-RU" sz="2000" dirty="0"/>
              <a:t>, </a:t>
            </a:r>
            <a:r>
              <a:rPr lang="ru-RU" sz="2000" dirty="0" err="1"/>
              <a:t>сечі</a:t>
            </a:r>
            <a:r>
              <a:rPr lang="ru-RU" sz="2000" dirty="0"/>
              <a:t> та </a:t>
            </a:r>
            <a:r>
              <a:rPr lang="ru-RU" sz="2000" dirty="0" err="1"/>
              <a:t>випорожнень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94AED-C7D5-9F92-5732-038F66E5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938337"/>
            <a:ext cx="5829300" cy="3895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421814-B842-702D-9286-E9A82D9E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164" y="5764950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EC8C6-A2C9-2BDA-66CE-C4DA697E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8317" cy="1400530"/>
          </a:xfrm>
        </p:spPr>
        <p:txBody>
          <a:bodyPr/>
          <a:lstStyle/>
          <a:p>
            <a:pPr algn="ctr"/>
            <a:r>
              <a:rPr lang="ru-RU" sz="2400" b="1" dirty="0"/>
              <a:t>Методи </a:t>
            </a:r>
            <a:r>
              <a:rPr lang="ru-RU" sz="2400" b="1" dirty="0" err="1"/>
              <a:t>лікування</a:t>
            </a:r>
            <a:r>
              <a:rPr lang="ru-RU" sz="2400" b="1" dirty="0"/>
              <a:t>: </a:t>
            </a:r>
            <a:br>
              <a:rPr lang="ru-RU" sz="2400" b="1" dirty="0"/>
            </a:br>
            <a:r>
              <a:rPr lang="ru-RU" sz="2000" dirty="0" err="1"/>
              <a:t>Шодхана</a:t>
            </a:r>
            <a:r>
              <a:rPr lang="ru-RU" sz="2000" dirty="0"/>
              <a:t> (</a:t>
            </a:r>
            <a:r>
              <a:rPr lang="ru-RU" sz="2000" dirty="0" err="1"/>
              <a:t>Очищення</a:t>
            </a:r>
            <a:r>
              <a:rPr lang="ru-RU" sz="2000" dirty="0"/>
              <a:t>)</a:t>
            </a:r>
            <a:r>
              <a:rPr lang="ru-RU" sz="2000" dirty="0" err="1"/>
              <a:t>Панчакарма</a:t>
            </a:r>
            <a:r>
              <a:rPr lang="ru-RU" sz="2000" dirty="0"/>
              <a:t> — </a:t>
            </a:r>
            <a:r>
              <a:rPr lang="ru-RU" sz="2000" dirty="0" err="1"/>
              <a:t>п'ять</a:t>
            </a:r>
            <a:r>
              <a:rPr lang="ru-RU" sz="2000" dirty="0"/>
              <a:t> процедур </a:t>
            </a:r>
            <a:r>
              <a:rPr lang="ru-RU" sz="2000" dirty="0" err="1"/>
              <a:t>глибокого</a:t>
            </a:r>
            <a:r>
              <a:rPr lang="ru-RU" sz="2000" dirty="0"/>
              <a:t> </a:t>
            </a:r>
            <a:r>
              <a:rPr lang="ru-RU" sz="2000" dirty="0" err="1"/>
              <a:t>очищення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 err="1"/>
              <a:t>Вамана</a:t>
            </a:r>
            <a:r>
              <a:rPr lang="ru-RU" sz="2000" dirty="0"/>
              <a:t> (</a:t>
            </a:r>
            <a:r>
              <a:rPr lang="ru-RU" sz="2000" dirty="0" err="1"/>
              <a:t>терапевтичне</a:t>
            </a:r>
            <a:r>
              <a:rPr lang="ru-RU" sz="2000" dirty="0"/>
              <a:t> </a:t>
            </a:r>
            <a:r>
              <a:rPr lang="ru-RU" sz="2000" dirty="0" err="1"/>
              <a:t>блювання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 err="1"/>
              <a:t>Віречана</a:t>
            </a:r>
            <a:r>
              <a:rPr lang="ru-RU" sz="2000" dirty="0"/>
              <a:t> (</a:t>
            </a:r>
            <a:r>
              <a:rPr lang="ru-RU" sz="2000" dirty="0" err="1"/>
              <a:t>очищення</a:t>
            </a:r>
            <a:r>
              <a:rPr lang="ru-RU" sz="2000" dirty="0"/>
              <a:t> </a:t>
            </a:r>
            <a:r>
              <a:rPr lang="ru-RU" sz="2000" dirty="0" err="1"/>
              <a:t>кишківника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 err="1"/>
              <a:t>Басті</a:t>
            </a:r>
            <a:r>
              <a:rPr lang="ru-RU" sz="2000" dirty="0"/>
              <a:t> (</a:t>
            </a:r>
            <a:r>
              <a:rPr lang="ru-RU" sz="2000" dirty="0" err="1"/>
              <a:t>клізми</a:t>
            </a:r>
            <a:r>
              <a:rPr lang="ru-RU" sz="2000" dirty="0"/>
              <a:t> з </a:t>
            </a:r>
            <a:r>
              <a:rPr lang="ru-RU" sz="2000" dirty="0" err="1"/>
              <a:t>оліями</a:t>
            </a:r>
            <a:r>
              <a:rPr lang="ru-RU" sz="2000" dirty="0"/>
              <a:t> та </a:t>
            </a:r>
            <a:r>
              <a:rPr lang="ru-RU" sz="2000" dirty="0" err="1"/>
              <a:t>відварами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 err="1"/>
              <a:t>Насья</a:t>
            </a:r>
            <a:r>
              <a:rPr lang="ru-RU" sz="2000" dirty="0"/>
              <a:t> (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ліків</a:t>
            </a:r>
            <a:r>
              <a:rPr lang="ru-RU" sz="2000" dirty="0"/>
              <a:t> через </a:t>
            </a:r>
            <a:r>
              <a:rPr lang="ru-RU" sz="2000" dirty="0" err="1"/>
              <a:t>ніс</a:t>
            </a:r>
            <a:r>
              <a:rPr lang="ru-RU" sz="2000" dirty="0"/>
              <a:t>).</a:t>
            </a:r>
            <a:r>
              <a:rPr lang="ru-RU" sz="2000" dirty="0" err="1"/>
              <a:t>Ракта-мокшана</a:t>
            </a:r>
            <a:r>
              <a:rPr lang="ru-RU" sz="2000" dirty="0"/>
              <a:t> (</a:t>
            </a:r>
            <a:r>
              <a:rPr lang="ru-RU" sz="2000" dirty="0" err="1"/>
              <a:t>кровопускання</a:t>
            </a:r>
            <a:r>
              <a:rPr lang="ru-RU" sz="2000" dirty="0"/>
              <a:t> — </a:t>
            </a:r>
            <a:r>
              <a:rPr lang="ru-RU" sz="2000" dirty="0" err="1"/>
              <a:t>рідко</a:t>
            </a:r>
            <a:r>
              <a:rPr lang="ru-RU" sz="2000" dirty="0"/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3BE7A-B065-7A41-ABBE-96025E00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27" y="2519082"/>
            <a:ext cx="5829300" cy="388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7D0D1-7BF4-3E78-3E2E-3F27BDCD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127" y="2519082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C008E-F8BC-96BA-8547-BE54F7E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1991" cy="1400530"/>
          </a:xfrm>
        </p:spPr>
        <p:txBody>
          <a:bodyPr/>
          <a:lstStyle/>
          <a:p>
            <a:pPr algn="ctr"/>
            <a:r>
              <a:rPr lang="ru-RU" sz="2400" b="1" dirty="0"/>
              <a:t>Методи </a:t>
            </a:r>
            <a:r>
              <a:rPr lang="ru-RU" sz="2400" b="1" dirty="0" err="1"/>
              <a:t>лікування</a:t>
            </a:r>
            <a:r>
              <a:rPr lang="ru-RU" sz="2400" b="1" dirty="0"/>
              <a:t>: Шамана (</a:t>
            </a:r>
            <a:r>
              <a:rPr lang="ru-RU" sz="2400" b="1" dirty="0" err="1"/>
              <a:t>Пом'якшення</a:t>
            </a:r>
            <a:r>
              <a:rPr lang="ru-RU" sz="2400" b="1" dirty="0"/>
              <a:t>)</a:t>
            </a:r>
            <a:br>
              <a:rPr lang="ru-RU" sz="2000" dirty="0"/>
            </a:br>
            <a:r>
              <a:rPr lang="ru-RU" sz="2000" dirty="0"/>
              <a:t>Використовується, коли </a:t>
            </a:r>
            <a:r>
              <a:rPr lang="ru-RU" sz="2000" dirty="0" err="1"/>
              <a:t>очищення</a:t>
            </a:r>
            <a:r>
              <a:rPr lang="ru-RU" sz="2000" dirty="0"/>
              <a:t> </a:t>
            </a:r>
            <a:r>
              <a:rPr lang="ru-RU" sz="2000" dirty="0" err="1"/>
              <a:t>неможливе:Дієтотерапія</a:t>
            </a:r>
            <a:r>
              <a:rPr lang="ru-RU" sz="2000" dirty="0"/>
              <a:t> (Ахара).</a:t>
            </a:r>
            <a:r>
              <a:rPr lang="ru-RU" sz="2000" dirty="0" err="1"/>
              <a:t>Траволікування</a:t>
            </a:r>
            <a:r>
              <a:rPr lang="ru-RU" sz="2000" dirty="0"/>
              <a:t> (</a:t>
            </a:r>
            <a:r>
              <a:rPr lang="ru-RU" sz="2000" dirty="0" err="1"/>
              <a:t>Аушадха</a:t>
            </a:r>
            <a:r>
              <a:rPr lang="ru-RU" sz="2000" dirty="0"/>
              <a:t>).</a:t>
            </a:r>
            <a:r>
              <a:rPr lang="ru-RU" sz="2000" dirty="0" err="1"/>
              <a:t>Фізичні</a:t>
            </a:r>
            <a:r>
              <a:rPr lang="ru-RU" sz="2000" dirty="0"/>
              <a:t> вправи та </a:t>
            </a:r>
            <a:r>
              <a:rPr lang="ru-RU" sz="2000" dirty="0" err="1"/>
              <a:t>йога.Перебування</a:t>
            </a:r>
            <a:r>
              <a:rPr lang="ru-RU" sz="2000" dirty="0"/>
              <a:t> на </a:t>
            </a:r>
            <a:r>
              <a:rPr lang="ru-RU" sz="2000" dirty="0" err="1"/>
              <a:t>сонці</a:t>
            </a:r>
            <a:r>
              <a:rPr lang="ru-RU" sz="2000" dirty="0"/>
              <a:t> та </a:t>
            </a:r>
            <a:r>
              <a:rPr lang="ru-RU" sz="2000" dirty="0" err="1"/>
              <a:t>свіжому</a:t>
            </a:r>
            <a:r>
              <a:rPr lang="ru-RU" sz="2000" dirty="0"/>
              <a:t> </a:t>
            </a:r>
            <a:r>
              <a:rPr lang="ru-RU" sz="2000" dirty="0" err="1"/>
              <a:t>повітрі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8A85C1-93A3-8DBF-A6E2-25430B58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989618"/>
            <a:ext cx="5829300" cy="37719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AA5FA9-6EED-E432-71ED-A517FA9A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5761518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9BF78-FF05-2FFA-46A9-9AC2FF5B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79582" cy="1400530"/>
          </a:xfrm>
        </p:spPr>
        <p:txBody>
          <a:bodyPr/>
          <a:lstStyle/>
          <a:p>
            <a:pPr algn="ctr"/>
            <a:r>
              <a:rPr lang="ru-RU" sz="2400" b="1" dirty="0"/>
              <a:t>Роль </a:t>
            </a:r>
            <a:r>
              <a:rPr lang="ru-RU" sz="2400" b="1" dirty="0" err="1"/>
              <a:t>дієтології</a:t>
            </a:r>
            <a:r>
              <a:rPr lang="ru-RU" sz="2400" b="1" dirty="0"/>
              <a:t> в </a:t>
            </a:r>
            <a:r>
              <a:rPr lang="ru-RU" sz="2400" b="1" dirty="0" err="1"/>
              <a:t>Аюрведі</a:t>
            </a:r>
            <a:br>
              <a:rPr lang="ru-RU" sz="2000" dirty="0"/>
            </a:br>
            <a:r>
              <a:rPr lang="ru-RU" sz="2000" dirty="0"/>
              <a:t>"Ми є те, що ми </a:t>
            </a:r>
            <a:r>
              <a:rPr lang="ru-RU" sz="2000" dirty="0" err="1"/>
              <a:t>їмо</a:t>
            </a:r>
            <a:r>
              <a:rPr lang="ru-RU" sz="2000" dirty="0"/>
              <a:t> і що ми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перетравити</a:t>
            </a:r>
            <a:r>
              <a:rPr lang="ru-RU" sz="2000" dirty="0"/>
              <a:t>".</a:t>
            </a:r>
            <a:r>
              <a:rPr lang="ru-RU" sz="2000" dirty="0" err="1"/>
              <a:t>Шість</a:t>
            </a:r>
            <a:r>
              <a:rPr lang="ru-RU" sz="2000" dirty="0"/>
              <a:t> </a:t>
            </a:r>
            <a:r>
              <a:rPr lang="ru-RU" sz="2000" dirty="0" err="1"/>
              <a:t>смаків</a:t>
            </a:r>
            <a:r>
              <a:rPr lang="ru-RU" sz="2000" dirty="0"/>
              <a:t> (Раса): </a:t>
            </a:r>
            <a:r>
              <a:rPr lang="ru-RU" sz="2000" dirty="0" err="1"/>
              <a:t>солодкий</a:t>
            </a:r>
            <a:r>
              <a:rPr lang="ru-RU" sz="2000" dirty="0"/>
              <a:t>, </a:t>
            </a:r>
            <a:r>
              <a:rPr lang="ru-RU" sz="2000" dirty="0" err="1"/>
              <a:t>кислий</a:t>
            </a:r>
            <a:r>
              <a:rPr lang="ru-RU" sz="2000" dirty="0"/>
              <a:t>, </a:t>
            </a:r>
            <a:r>
              <a:rPr lang="ru-RU" sz="2000" dirty="0" err="1"/>
              <a:t>солоний</a:t>
            </a:r>
            <a:r>
              <a:rPr lang="ru-RU" sz="2000" dirty="0"/>
              <a:t>, </a:t>
            </a:r>
            <a:r>
              <a:rPr lang="ru-RU" sz="2000" dirty="0" err="1"/>
              <a:t>гострий</a:t>
            </a:r>
            <a:r>
              <a:rPr lang="ru-RU" sz="2000" dirty="0"/>
              <a:t>, </a:t>
            </a:r>
            <a:r>
              <a:rPr lang="ru-RU" sz="2000" dirty="0" err="1"/>
              <a:t>гіркий</a:t>
            </a:r>
            <a:r>
              <a:rPr lang="ru-RU" sz="2000" dirty="0"/>
              <a:t>, </a:t>
            </a:r>
            <a:r>
              <a:rPr lang="ru-RU" sz="2000" dirty="0" err="1"/>
              <a:t>в'яжучий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Харчування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доші</a:t>
            </a:r>
            <a:r>
              <a:rPr lang="ru-RU" sz="2000" dirty="0"/>
              <a:t> та сезону.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5386E-FBEA-8803-5A06-37E5A0B0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52" y="1853248"/>
            <a:ext cx="5829300" cy="388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C5CC44-53F4-2AB7-BB73-4509BF6E9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252" y="5739448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A16F1-344A-4B9D-8457-9401AF6F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3256" cy="1400530"/>
          </a:xfrm>
        </p:spPr>
        <p:txBody>
          <a:bodyPr/>
          <a:lstStyle/>
          <a:p>
            <a:pPr algn="ctr"/>
            <a:r>
              <a:rPr lang="ru-RU" sz="2400" b="1" dirty="0" err="1"/>
              <a:t>Аюрведична</a:t>
            </a:r>
            <a:r>
              <a:rPr lang="ru-RU" sz="2400" b="1" dirty="0"/>
              <a:t> </a:t>
            </a:r>
            <a:r>
              <a:rPr lang="ru-RU" sz="2400" b="1" dirty="0" err="1"/>
              <a:t>фармакологія</a:t>
            </a:r>
            <a:r>
              <a:rPr lang="ru-RU" sz="2400" b="1" dirty="0"/>
              <a:t> (</a:t>
            </a:r>
            <a:r>
              <a:rPr lang="ru-RU" sz="2400" b="1" dirty="0" err="1"/>
              <a:t>Дравьягуна</a:t>
            </a:r>
            <a:r>
              <a:rPr lang="ru-RU" sz="2400" b="1" dirty="0"/>
              <a:t>)</a:t>
            </a:r>
            <a:br>
              <a:rPr lang="ru-RU" sz="2000" dirty="0"/>
            </a:br>
            <a:r>
              <a:rPr lang="ru-RU" sz="1600" dirty="0"/>
              <a:t>Використання </a:t>
            </a:r>
            <a:r>
              <a:rPr lang="ru-RU" sz="1600" dirty="0" err="1"/>
              <a:t>рослинних</a:t>
            </a:r>
            <a:r>
              <a:rPr lang="ru-RU" sz="1600" dirty="0"/>
              <a:t>, </a:t>
            </a:r>
            <a:r>
              <a:rPr lang="ru-RU" sz="1600" dirty="0" err="1"/>
              <a:t>мінеральних</a:t>
            </a:r>
            <a:r>
              <a:rPr lang="ru-RU" sz="1600" dirty="0"/>
              <a:t> та </a:t>
            </a:r>
            <a:r>
              <a:rPr lang="ru-RU" sz="1600" dirty="0" err="1"/>
              <a:t>тваринних</a:t>
            </a:r>
            <a:r>
              <a:rPr lang="ru-RU" sz="1600" dirty="0"/>
              <a:t> </a:t>
            </a:r>
            <a:r>
              <a:rPr lang="ru-RU" sz="1600" dirty="0" err="1"/>
              <a:t>компонентів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b="1" dirty="0" err="1"/>
              <a:t>Трифала</a:t>
            </a:r>
            <a:r>
              <a:rPr lang="ru-RU" sz="1600" b="1" dirty="0"/>
              <a:t> (</a:t>
            </a:r>
            <a:r>
              <a:rPr lang="en-US" sz="1600" dirty="0" err="1"/>
              <a:t>Triphala</a:t>
            </a:r>
            <a:r>
              <a:rPr lang="en-US" sz="1600" dirty="0"/>
              <a:t>): «</a:t>
            </a:r>
            <a:r>
              <a:rPr lang="ru-RU" sz="1600" dirty="0"/>
              <a:t>Король </a:t>
            </a:r>
            <a:r>
              <a:rPr lang="ru-RU" sz="1600" dirty="0" err="1"/>
              <a:t>очищення</a:t>
            </a:r>
            <a:r>
              <a:rPr lang="ru-RU" sz="1600" dirty="0"/>
              <a:t>». </a:t>
            </a:r>
            <a:r>
              <a:rPr lang="ru-RU" sz="1600" dirty="0" err="1"/>
              <a:t>Суміш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плодів</a:t>
            </a:r>
            <a:r>
              <a:rPr lang="ru-RU" sz="1600" dirty="0"/>
              <a:t> (</a:t>
            </a:r>
            <a:r>
              <a:rPr lang="ru-RU" sz="1600" dirty="0" err="1"/>
              <a:t>Амалакі</a:t>
            </a:r>
            <a:r>
              <a:rPr lang="ru-RU" sz="1600" dirty="0"/>
              <a:t>, </a:t>
            </a:r>
            <a:r>
              <a:rPr lang="ru-RU" sz="1600" dirty="0" err="1"/>
              <a:t>Бібхітакі</a:t>
            </a:r>
            <a:r>
              <a:rPr lang="ru-RU" sz="1600" dirty="0"/>
              <a:t>, </a:t>
            </a:r>
            <a:r>
              <a:rPr lang="ru-RU" sz="1600" dirty="0" err="1"/>
              <a:t>Харітакі</a:t>
            </a:r>
            <a:r>
              <a:rPr lang="ru-RU" sz="1600" dirty="0"/>
              <a:t>). </a:t>
            </a:r>
            <a:r>
              <a:rPr lang="ru-RU" sz="1600" dirty="0" err="1"/>
              <a:t>М'яко</a:t>
            </a:r>
            <a:r>
              <a:rPr lang="ru-RU" sz="1600" dirty="0"/>
              <a:t> </a:t>
            </a:r>
            <a:r>
              <a:rPr lang="ru-RU" sz="1600" dirty="0" err="1"/>
              <a:t>очищує</a:t>
            </a:r>
            <a:r>
              <a:rPr lang="ru-RU" sz="1600" dirty="0"/>
              <a:t> кишечник від </a:t>
            </a:r>
            <a:r>
              <a:rPr lang="ru-RU" sz="1600" dirty="0" err="1"/>
              <a:t>токсинів</a:t>
            </a:r>
            <a:r>
              <a:rPr lang="ru-RU" sz="1600" dirty="0"/>
              <a:t> (Ами), </a:t>
            </a:r>
            <a:r>
              <a:rPr lang="ru-RU" sz="1600" dirty="0" err="1"/>
              <a:t>покращує</a:t>
            </a:r>
            <a:r>
              <a:rPr lang="ru-RU" sz="1600" dirty="0"/>
              <a:t> </a:t>
            </a:r>
            <a:r>
              <a:rPr lang="ru-RU" sz="1600" dirty="0" err="1"/>
              <a:t>травлення</a:t>
            </a:r>
            <a:r>
              <a:rPr lang="ru-RU" sz="1600" dirty="0"/>
              <a:t> та </a:t>
            </a:r>
            <a:r>
              <a:rPr lang="ru-RU" sz="1600" dirty="0" err="1"/>
              <a:t>омолоджує</a:t>
            </a:r>
            <a:r>
              <a:rPr lang="ru-RU" sz="1600" dirty="0"/>
              <a:t> </a:t>
            </a:r>
            <a:r>
              <a:rPr lang="ru-RU" sz="1600" dirty="0" err="1"/>
              <a:t>тканини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b="1" dirty="0" err="1"/>
              <a:t>Ашваганда</a:t>
            </a:r>
            <a:r>
              <a:rPr lang="ru-RU" sz="1600" b="1" dirty="0"/>
              <a:t> </a:t>
            </a:r>
            <a:r>
              <a:rPr lang="ru-RU" sz="1600" dirty="0"/>
              <a:t>(</a:t>
            </a:r>
            <a:r>
              <a:rPr lang="en-US" sz="1600" dirty="0"/>
              <a:t>Ashwagandha): «</a:t>
            </a:r>
            <a:r>
              <a:rPr lang="ru-RU" sz="1600" dirty="0" err="1"/>
              <a:t>Антистрес-рослина</a:t>
            </a:r>
            <a:r>
              <a:rPr lang="ru-RU" sz="1600" dirty="0"/>
              <a:t>». </a:t>
            </a:r>
            <a:r>
              <a:rPr lang="ru-RU" sz="1600" dirty="0" err="1"/>
              <a:t>Потужний</a:t>
            </a:r>
            <a:r>
              <a:rPr lang="ru-RU" sz="1600" dirty="0"/>
              <a:t> адаптоген, який допомагає організму </a:t>
            </a:r>
            <a:r>
              <a:rPr lang="ru-RU" sz="1600" dirty="0" err="1"/>
              <a:t>справлятися</a:t>
            </a:r>
            <a:r>
              <a:rPr lang="ru-RU" sz="1600" dirty="0"/>
              <a:t> зі стресом, </a:t>
            </a:r>
            <a:r>
              <a:rPr lang="ru-RU" sz="1600" dirty="0" err="1"/>
              <a:t>підвищує</a:t>
            </a:r>
            <a:r>
              <a:rPr lang="ru-RU" sz="1600" dirty="0"/>
              <a:t> рівень </a:t>
            </a:r>
            <a:r>
              <a:rPr lang="ru-RU" sz="1600" dirty="0" err="1"/>
              <a:t>енергії</a:t>
            </a:r>
            <a:r>
              <a:rPr lang="ru-RU" sz="1600" dirty="0"/>
              <a:t>, </a:t>
            </a:r>
            <a:r>
              <a:rPr lang="ru-RU" sz="1600" dirty="0" err="1"/>
              <a:t>покращує</a:t>
            </a:r>
            <a:r>
              <a:rPr lang="ru-RU" sz="1600" dirty="0"/>
              <a:t> сон та </a:t>
            </a:r>
            <a:r>
              <a:rPr lang="ru-RU" sz="1600" dirty="0" err="1"/>
              <a:t>зміцнює</a:t>
            </a:r>
            <a:r>
              <a:rPr lang="ru-RU" sz="1600" dirty="0"/>
              <a:t> </a:t>
            </a:r>
            <a:r>
              <a:rPr lang="ru-RU" sz="1600" dirty="0" err="1"/>
              <a:t>імунітет</a:t>
            </a:r>
            <a:r>
              <a:rPr lang="ru-RU" sz="1600" dirty="0"/>
              <a:t>. Її часто називають «</a:t>
            </a:r>
            <a:r>
              <a:rPr lang="ru-RU" sz="1600" dirty="0" err="1"/>
              <a:t>індійським</a:t>
            </a:r>
            <a:r>
              <a:rPr lang="ru-RU" sz="1600" dirty="0"/>
              <a:t> женьшенем».</a:t>
            </a:r>
            <a:br>
              <a:rPr lang="ru-RU" sz="1600" dirty="0"/>
            </a:br>
            <a:r>
              <a:rPr lang="ru-RU" sz="1600" b="1" dirty="0" err="1"/>
              <a:t>Чаванпраш</a:t>
            </a:r>
            <a:r>
              <a:rPr lang="ru-RU" sz="1600" b="1" dirty="0"/>
              <a:t> </a:t>
            </a:r>
            <a:r>
              <a:rPr lang="ru-RU" sz="1600" dirty="0"/>
              <a:t>(</a:t>
            </a:r>
            <a:r>
              <a:rPr lang="en-US" sz="1600" dirty="0" err="1"/>
              <a:t>Chyawanprash</a:t>
            </a:r>
            <a:r>
              <a:rPr lang="en-US" sz="1600" dirty="0"/>
              <a:t>): «</a:t>
            </a:r>
            <a:r>
              <a:rPr lang="ru-RU" sz="1600" dirty="0" err="1"/>
              <a:t>Еліксир</a:t>
            </a:r>
            <a:r>
              <a:rPr lang="ru-RU" sz="1600" dirty="0"/>
              <a:t> </a:t>
            </a:r>
            <a:r>
              <a:rPr lang="ru-RU" sz="1600" dirty="0" err="1"/>
              <a:t>молодості</a:t>
            </a:r>
            <a:r>
              <a:rPr lang="ru-RU" sz="1600" dirty="0"/>
              <a:t>». Густа паста (джем) на основі </a:t>
            </a:r>
            <a:r>
              <a:rPr lang="ru-RU" sz="1600" dirty="0" err="1"/>
              <a:t>м'якоті</a:t>
            </a:r>
            <a:r>
              <a:rPr lang="ru-RU" sz="1600" dirty="0"/>
              <a:t> </a:t>
            </a:r>
            <a:r>
              <a:rPr lang="ru-RU" sz="1600" dirty="0" err="1"/>
              <a:t>Амалакі</a:t>
            </a:r>
            <a:r>
              <a:rPr lang="ru-RU" sz="1600" dirty="0"/>
              <a:t> (дикого </a:t>
            </a:r>
            <a:r>
              <a:rPr lang="ru-RU" sz="1600" dirty="0" err="1"/>
              <a:t>індійського</a:t>
            </a:r>
            <a:r>
              <a:rPr lang="ru-RU" sz="1600" dirty="0"/>
              <a:t> </a:t>
            </a:r>
            <a:r>
              <a:rPr lang="ru-RU" sz="1600" dirty="0" err="1"/>
              <a:t>аґрусу</a:t>
            </a:r>
            <a:r>
              <a:rPr lang="ru-RU" sz="1600" dirty="0"/>
              <a:t>) та понад 40 трав. </a:t>
            </a:r>
            <a:r>
              <a:rPr lang="ru-RU" sz="1600" dirty="0" err="1"/>
              <a:t>Найпотужніший</a:t>
            </a:r>
            <a:r>
              <a:rPr lang="ru-RU" sz="1600" dirty="0"/>
              <a:t> </a:t>
            </a:r>
            <a:r>
              <a:rPr lang="ru-RU" sz="1600" dirty="0" err="1"/>
              <a:t>імуномодулятор</a:t>
            </a:r>
            <a:r>
              <a:rPr lang="ru-RU" sz="1600" dirty="0"/>
              <a:t>, що </a:t>
            </a:r>
            <a:r>
              <a:rPr lang="ru-RU" sz="1600" dirty="0" err="1"/>
              <a:t>захищає</a:t>
            </a:r>
            <a:r>
              <a:rPr lang="ru-RU" sz="1600" dirty="0"/>
              <a:t> від </a:t>
            </a:r>
            <a:r>
              <a:rPr lang="ru-RU" sz="1600" dirty="0" err="1"/>
              <a:t>вірусів</a:t>
            </a:r>
            <a:r>
              <a:rPr lang="ru-RU" sz="1600" dirty="0"/>
              <a:t> та </a:t>
            </a:r>
            <a:r>
              <a:rPr lang="ru-RU" sz="1600" dirty="0" err="1"/>
              <a:t>зміцнює</a:t>
            </a:r>
            <a:r>
              <a:rPr lang="ru-RU" sz="1600" dirty="0"/>
              <a:t> загальні сили організму.</a:t>
            </a:r>
            <a:br>
              <a:rPr lang="ru-RU" sz="1600" dirty="0"/>
            </a:br>
            <a:r>
              <a:rPr lang="ru-RU" sz="1600" b="1" dirty="0"/>
              <a:t>Куркума</a:t>
            </a:r>
            <a:r>
              <a:rPr lang="ru-RU" sz="1600" dirty="0"/>
              <a:t> (</a:t>
            </a:r>
            <a:r>
              <a:rPr lang="en-US" sz="1600" dirty="0"/>
              <a:t>Turmeric / Haridra): «</a:t>
            </a:r>
            <a:r>
              <a:rPr lang="ru-RU" sz="1600" dirty="0"/>
              <a:t>Природний </a:t>
            </a:r>
            <a:r>
              <a:rPr lang="ru-RU" sz="1600" dirty="0" err="1"/>
              <a:t>антибіотик</a:t>
            </a:r>
            <a:r>
              <a:rPr lang="ru-RU" sz="1600" dirty="0"/>
              <a:t>». Має сильні </a:t>
            </a:r>
            <a:r>
              <a:rPr lang="ru-RU" sz="1600" dirty="0" err="1"/>
              <a:t>протизапальні</a:t>
            </a:r>
            <a:r>
              <a:rPr lang="ru-RU" sz="1600" dirty="0"/>
              <a:t>, </a:t>
            </a:r>
            <a:r>
              <a:rPr lang="ru-RU" sz="1600" dirty="0" err="1"/>
              <a:t>антисептичні</a:t>
            </a:r>
            <a:r>
              <a:rPr lang="ru-RU" sz="1600" dirty="0"/>
              <a:t> та </a:t>
            </a:r>
            <a:r>
              <a:rPr lang="ru-RU" sz="1600" dirty="0" err="1"/>
              <a:t>очищувальні</a:t>
            </a:r>
            <a:r>
              <a:rPr lang="ru-RU" sz="1600" dirty="0"/>
              <a:t> </a:t>
            </a:r>
            <a:r>
              <a:rPr lang="ru-RU" sz="1600" dirty="0" err="1"/>
              <a:t>властивості</a:t>
            </a:r>
            <a:r>
              <a:rPr lang="ru-RU" sz="1600" dirty="0"/>
              <a:t>. В </a:t>
            </a:r>
            <a:r>
              <a:rPr lang="ru-RU" sz="1600" dirty="0" err="1"/>
              <a:t>Аюрведі</a:t>
            </a:r>
            <a:r>
              <a:rPr lang="ru-RU" sz="1600" dirty="0"/>
              <a:t> </a:t>
            </a:r>
            <a:r>
              <a:rPr lang="ru-RU" sz="1600" dirty="0" err="1"/>
              <a:t>вважається</a:t>
            </a:r>
            <a:r>
              <a:rPr lang="ru-RU" sz="1600" dirty="0"/>
              <a:t> </a:t>
            </a:r>
            <a:r>
              <a:rPr lang="ru-RU" sz="1600" dirty="0" err="1"/>
              <a:t>засобом</a:t>
            </a:r>
            <a:r>
              <a:rPr lang="ru-RU" sz="1600" dirty="0"/>
              <a:t>, що </a:t>
            </a:r>
            <a:r>
              <a:rPr lang="ru-RU" sz="1600" dirty="0" err="1"/>
              <a:t>очищує</a:t>
            </a:r>
            <a:r>
              <a:rPr lang="ru-RU" sz="1600" dirty="0"/>
              <a:t> кров та </a:t>
            </a:r>
            <a:r>
              <a:rPr lang="ru-RU" sz="1600" dirty="0" err="1"/>
              <a:t>покращує</a:t>
            </a:r>
            <a:r>
              <a:rPr lang="ru-RU" sz="1600" dirty="0"/>
              <a:t> стан </a:t>
            </a:r>
            <a:r>
              <a:rPr lang="ru-RU" sz="1600" dirty="0" err="1"/>
              <a:t>шкіри</a:t>
            </a:r>
            <a:r>
              <a:rPr lang="ru-RU" sz="16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8B6EC-C380-39DA-E22E-C5F2716A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63" y="3598971"/>
            <a:ext cx="5071730" cy="3124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98C67-D836-4CDB-467E-55477149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9" y="3598971"/>
            <a:ext cx="530919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FF84E-F056-0653-2102-90695C0C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7052" cy="1400530"/>
          </a:xfrm>
        </p:spPr>
        <p:txBody>
          <a:bodyPr/>
          <a:lstStyle/>
          <a:p>
            <a:pPr algn="ctr"/>
            <a:r>
              <a:rPr lang="ru-RU" sz="2400" b="1" dirty="0"/>
              <a:t>Психосоматика та режим дня (</a:t>
            </a:r>
            <a:r>
              <a:rPr lang="ru-RU" sz="2400" b="1" dirty="0" err="1"/>
              <a:t>Діначар’я</a:t>
            </a:r>
            <a:r>
              <a:rPr lang="ru-RU" sz="2000" dirty="0"/>
              <a:t>)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Важливість режиму сну та пробудження.</a:t>
            </a:r>
            <a:br>
              <a:rPr lang="ru-RU" sz="2000" dirty="0"/>
            </a:br>
            <a:r>
              <a:rPr lang="ru-RU" sz="2000" dirty="0" err="1"/>
              <a:t>Гігієнічні</a:t>
            </a:r>
            <a:r>
              <a:rPr lang="ru-RU" sz="2000" dirty="0"/>
              <a:t> процедури (</a:t>
            </a:r>
            <a:r>
              <a:rPr lang="ru-RU" sz="2000" dirty="0" err="1"/>
              <a:t>чищення</a:t>
            </a:r>
            <a:r>
              <a:rPr lang="ru-RU" sz="2000" dirty="0"/>
              <a:t> </a:t>
            </a:r>
            <a:r>
              <a:rPr lang="ru-RU" sz="2000" dirty="0" err="1"/>
              <a:t>язика</a:t>
            </a:r>
            <a:r>
              <a:rPr lang="ru-RU" sz="2000" dirty="0"/>
              <a:t>, </a:t>
            </a:r>
            <a:r>
              <a:rPr lang="ru-RU" sz="2000" dirty="0" err="1"/>
              <a:t>промазування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олією</a:t>
            </a:r>
            <a:r>
              <a:rPr lang="ru-RU" sz="2000" dirty="0"/>
              <a:t> — </a:t>
            </a:r>
            <a:r>
              <a:rPr lang="ru-RU" sz="2000" dirty="0" err="1"/>
              <a:t>Абх'янга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 err="1"/>
              <a:t>Медитація</a:t>
            </a:r>
            <a:r>
              <a:rPr lang="ru-RU" sz="2000" dirty="0"/>
              <a:t> як </a:t>
            </a:r>
            <a:r>
              <a:rPr lang="ru-RU" sz="2000" dirty="0" err="1"/>
              <a:t>засіб</a:t>
            </a:r>
            <a:r>
              <a:rPr lang="ru-RU" sz="2000" dirty="0"/>
              <a:t> </a:t>
            </a:r>
            <a:r>
              <a:rPr lang="ru-RU" sz="2000" dirty="0" err="1"/>
              <a:t>заспокоєння</a:t>
            </a:r>
            <a:r>
              <a:rPr lang="ru-RU" sz="2000" dirty="0"/>
              <a:t> розуму.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80B33A-8B2C-B93B-88F9-940A0C13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06" y="2208914"/>
            <a:ext cx="5829300" cy="388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2EB9B6-38AF-41AC-CFD4-9801D0A0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06" y="5642676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BEEB1-B797-0772-D18E-7800C2D0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603136" cy="2077831"/>
          </a:xfrm>
        </p:spPr>
        <p:txBody>
          <a:bodyPr/>
          <a:lstStyle/>
          <a:p>
            <a:pPr algn="ctr"/>
            <a:r>
              <a:rPr lang="ru-RU" sz="2400" b="1" dirty="0"/>
              <a:t>Ефективність методу</a:t>
            </a:r>
            <a:br>
              <a:rPr lang="ru-RU" sz="2400" b="1" dirty="0"/>
            </a:br>
            <a:r>
              <a:rPr lang="ru-RU" sz="2000" dirty="0" err="1"/>
              <a:t>Персоналізація</a:t>
            </a:r>
            <a:r>
              <a:rPr lang="ru-RU" sz="2000" dirty="0"/>
              <a:t>: </a:t>
            </a:r>
            <a:r>
              <a:rPr lang="ru-RU" sz="2000" dirty="0" err="1"/>
              <a:t>Лікують</a:t>
            </a:r>
            <a:r>
              <a:rPr lang="ru-RU" sz="2000" dirty="0"/>
              <a:t> не хворобу, а людину.</a:t>
            </a:r>
            <a:br>
              <a:rPr lang="ru-RU" sz="2000" dirty="0"/>
            </a:br>
            <a:r>
              <a:rPr lang="ru-RU" sz="2000" dirty="0" err="1"/>
              <a:t>Профілактична</a:t>
            </a:r>
            <a:r>
              <a:rPr lang="ru-RU" sz="2000" dirty="0"/>
              <a:t> </a:t>
            </a:r>
            <a:r>
              <a:rPr lang="ru-RU" sz="2000" dirty="0" err="1"/>
              <a:t>спрямованість</a:t>
            </a:r>
            <a:r>
              <a:rPr lang="ru-RU" sz="2000" dirty="0"/>
              <a:t>: </a:t>
            </a:r>
            <a:r>
              <a:rPr lang="ru-RU" sz="2000" dirty="0" err="1"/>
              <a:t>Попередження</a:t>
            </a:r>
            <a:r>
              <a:rPr lang="ru-RU" sz="2000" dirty="0"/>
              <a:t> хвороб на ранніх </a:t>
            </a:r>
            <a:r>
              <a:rPr lang="ru-RU" sz="2000" dirty="0" err="1"/>
              <a:t>стадіях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Відсутність </a:t>
            </a:r>
            <a:r>
              <a:rPr lang="ru-RU" sz="2000" dirty="0" err="1"/>
              <a:t>токсичності</a:t>
            </a:r>
            <a:r>
              <a:rPr lang="ru-RU" sz="2000" dirty="0"/>
              <a:t>: Використання </a:t>
            </a:r>
            <a:r>
              <a:rPr lang="ru-RU" sz="2000" dirty="0" err="1"/>
              <a:t>натуральних</a:t>
            </a:r>
            <a:r>
              <a:rPr lang="ru-RU" sz="2000" dirty="0"/>
              <a:t> </a:t>
            </a:r>
            <a:r>
              <a:rPr lang="ru-RU" sz="2000" dirty="0" err="1"/>
              <a:t>засобів.Доведена</a:t>
            </a:r>
            <a:r>
              <a:rPr lang="ru-RU" sz="2000" dirty="0"/>
              <a:t> ефективність: </a:t>
            </a:r>
            <a:br>
              <a:rPr lang="ru-RU" sz="2000" dirty="0"/>
            </a:br>
            <a:r>
              <a:rPr lang="ru-RU" sz="2000" dirty="0"/>
              <a:t>Дослідження </a:t>
            </a:r>
            <a:r>
              <a:rPr lang="ru-RU" sz="2000" dirty="0" err="1"/>
              <a:t>показують</a:t>
            </a:r>
            <a:r>
              <a:rPr lang="ru-RU" sz="2000" dirty="0"/>
              <a:t> </a:t>
            </a:r>
            <a:r>
              <a:rPr lang="ru-RU" sz="2000" dirty="0" err="1"/>
              <a:t>позитивні</a:t>
            </a:r>
            <a:r>
              <a:rPr lang="ru-RU" sz="2000" dirty="0"/>
              <a:t> результати при </a:t>
            </a:r>
            <a:r>
              <a:rPr lang="ru-RU" sz="2000" dirty="0" err="1"/>
              <a:t>лікуванні</a:t>
            </a:r>
            <a:r>
              <a:rPr lang="ru-RU" sz="2000" dirty="0"/>
              <a:t> </a:t>
            </a:r>
            <a:r>
              <a:rPr lang="ru-RU" sz="2000" dirty="0" err="1"/>
              <a:t>артритів</a:t>
            </a:r>
            <a:r>
              <a:rPr lang="ru-RU" sz="2000" dirty="0"/>
              <a:t>, </a:t>
            </a:r>
            <a:r>
              <a:rPr lang="ru-RU" sz="2000" dirty="0" err="1"/>
              <a:t>діабету</a:t>
            </a:r>
            <a:r>
              <a:rPr lang="ru-RU" sz="2000" dirty="0"/>
              <a:t> </a:t>
            </a:r>
            <a:r>
              <a:rPr lang="en-US" sz="2000" dirty="0"/>
              <a:t>II </a:t>
            </a:r>
            <a:r>
              <a:rPr lang="ru-RU" sz="2000" dirty="0"/>
              <a:t>типу, </a:t>
            </a:r>
            <a:r>
              <a:rPr lang="ru-RU" sz="2000" dirty="0" err="1"/>
              <a:t>стресових</a:t>
            </a:r>
            <a:r>
              <a:rPr lang="ru-RU" sz="2000" dirty="0"/>
              <a:t> </a:t>
            </a:r>
            <a:r>
              <a:rPr lang="ru-RU" sz="2000" dirty="0" err="1"/>
              <a:t>розладів</a:t>
            </a:r>
            <a:r>
              <a:rPr lang="ru-RU" sz="2000" dirty="0"/>
              <a:t> та проблем ТКТ.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1459C-BD27-5290-8F4C-4763D18A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4" y="2806995"/>
            <a:ext cx="4061637" cy="32429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0813D-68B3-25C4-D58F-3DB21348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39" y="2806995"/>
            <a:ext cx="4061637" cy="32429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8A8296-1141-F00B-77D7-DC85E31FA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029" y="5878698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2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FD087-0A79-21A2-2C76-81F46455B59D}"/>
              </a:ext>
            </a:extLst>
          </p:cNvPr>
          <p:cNvSpPr txBox="1"/>
          <p:nvPr/>
        </p:nvSpPr>
        <p:spPr>
          <a:xfrm>
            <a:off x="1084521" y="3244334"/>
            <a:ext cx="9731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 err="1"/>
              <a:t>Дякую</a:t>
            </a:r>
            <a:r>
              <a:rPr lang="ru-RU" sz="4800" dirty="0"/>
              <a:t> за увагу!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42A7F-9546-37C6-9F6C-53ECE4B7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4379727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F009E-32EA-F82F-3554-0C18DA7D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Актуальність проблеми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B4FBF-939D-68F7-868A-26109E47E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Зростання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пов'язаних зі способом життя.</a:t>
            </a:r>
          </a:p>
          <a:p>
            <a:r>
              <a:rPr lang="ru-RU" dirty="0"/>
              <a:t>Потреба у комплексному (</a:t>
            </a:r>
            <a:r>
              <a:rPr lang="ru-RU" dirty="0" err="1"/>
              <a:t>холістичному</a:t>
            </a:r>
            <a:r>
              <a:rPr lang="ru-RU" dirty="0"/>
              <a:t>) підході до здоров’я.</a:t>
            </a:r>
          </a:p>
          <a:p>
            <a:r>
              <a:rPr lang="ru-RU" dirty="0"/>
              <a:t>Пошук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та </a:t>
            </a:r>
            <a:r>
              <a:rPr lang="ru-RU" dirty="0" err="1"/>
              <a:t>реабілітації</a:t>
            </a:r>
            <a:r>
              <a:rPr lang="ru-RU" dirty="0"/>
              <a:t> без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.</a:t>
            </a:r>
          </a:p>
          <a:p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Аюрведи</a:t>
            </a:r>
            <a:r>
              <a:rPr lang="ru-RU" dirty="0"/>
              <a:t> ВООЗ як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8C7E73-A2ED-928A-DAB8-315B1B44E4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200940"/>
            <a:ext cx="5829300" cy="4316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E2DD1-9D91-FD13-D8F3-8C2871F5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22" y="1047553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CBBD2-E8E6-2AEE-842C-09737B07D3E6}"/>
              </a:ext>
            </a:extLst>
          </p:cNvPr>
          <p:cNvSpPr txBox="1"/>
          <p:nvPr/>
        </p:nvSpPr>
        <p:spPr>
          <a:xfrm>
            <a:off x="1424763" y="1156210"/>
            <a:ext cx="97713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Література: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Григус</a:t>
            </a:r>
            <a:r>
              <a:rPr lang="ru-RU" dirty="0"/>
              <a:t> І. М. </a:t>
            </a:r>
            <a:r>
              <a:rPr lang="ru-RU" dirty="0" err="1"/>
              <a:t>Нетрадиційні</a:t>
            </a:r>
            <a:r>
              <a:rPr lang="ru-RU" dirty="0"/>
              <a:t> засоби </a:t>
            </a:r>
            <a:r>
              <a:rPr lang="ru-RU" dirty="0" err="1"/>
              <a:t>оздоровлення</a:t>
            </a:r>
            <a:r>
              <a:rPr lang="ru-RU" dirty="0"/>
              <a:t> 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/ І. М. </a:t>
            </a:r>
            <a:r>
              <a:rPr lang="ru-RU" dirty="0" err="1"/>
              <a:t>Григус</a:t>
            </a:r>
            <a:r>
              <a:rPr lang="ru-RU" dirty="0"/>
              <a:t>.– </a:t>
            </a:r>
            <a:r>
              <a:rPr lang="ru-RU" dirty="0" err="1"/>
              <a:t>Рівне</a:t>
            </a:r>
            <a:r>
              <a:rPr lang="ru-RU" dirty="0"/>
              <a:t> : НУВГП, 2017. – 242 с.</a:t>
            </a:r>
          </a:p>
          <a:p>
            <a:r>
              <a:rPr lang="ru-RU" dirty="0"/>
              <a:t>2. </a:t>
            </a:r>
            <a:r>
              <a:rPr lang="ru-RU" dirty="0" err="1"/>
              <a:t>Григус</a:t>
            </a:r>
            <a:r>
              <a:rPr lang="ru-RU" dirty="0"/>
              <a:t> І.М. </a:t>
            </a:r>
            <a:r>
              <a:rPr lang="ru-RU" dirty="0" err="1"/>
              <a:t>Нетрадиційні</a:t>
            </a:r>
            <a:r>
              <a:rPr lang="ru-RU" dirty="0"/>
              <a:t> методи </a:t>
            </a:r>
            <a:r>
              <a:rPr lang="ru-RU" dirty="0" err="1"/>
              <a:t>оздоровлення</a:t>
            </a:r>
            <a:r>
              <a:rPr lang="ru-RU" dirty="0"/>
              <a:t>. – </a:t>
            </a:r>
            <a:r>
              <a:rPr lang="ru-RU" dirty="0" err="1"/>
              <a:t>Рівне</a:t>
            </a:r>
            <a:r>
              <a:rPr lang="ru-RU" dirty="0"/>
              <a:t>, 2007. 188 с</a:t>
            </a:r>
          </a:p>
          <a:p>
            <a:r>
              <a:rPr lang="ru-RU" dirty="0"/>
              <a:t>3. Стасюк О. М. Основи </a:t>
            </a:r>
            <a:r>
              <a:rPr lang="ru-RU" dirty="0" err="1"/>
              <a:t>нетрадиційних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 : Навч. посіб. / О. М.</a:t>
            </a:r>
          </a:p>
          <a:p>
            <a:r>
              <a:rPr lang="ru-RU" dirty="0"/>
              <a:t>Стасюк, Б. М. </a:t>
            </a:r>
            <a:r>
              <a:rPr lang="ru-RU" dirty="0" err="1"/>
              <a:t>Кіндзер</a:t>
            </a:r>
            <a:r>
              <a:rPr lang="ru-RU" dirty="0"/>
              <a:t>. – Л. : ЛДУФК, 2011. – 250 с.</a:t>
            </a:r>
          </a:p>
          <a:p>
            <a:r>
              <a:rPr lang="ru-RU" dirty="0"/>
              <a:t>4. </a:t>
            </a:r>
            <a:r>
              <a:rPr lang="ru-RU" dirty="0" err="1"/>
              <a:t>Анікьєва</a:t>
            </a:r>
            <a:r>
              <a:rPr lang="ru-RU" dirty="0"/>
              <a:t> Е.Ю. </a:t>
            </a:r>
            <a:r>
              <a:rPr lang="ru-RU" dirty="0" err="1"/>
              <a:t>Довідник</a:t>
            </a:r>
            <a:r>
              <a:rPr lang="ru-RU" dirty="0"/>
              <a:t> з </a:t>
            </a:r>
            <a:r>
              <a:rPr lang="ru-RU" dirty="0" err="1"/>
              <a:t>традиційної</a:t>
            </a:r>
            <a:r>
              <a:rPr lang="ru-RU" dirty="0"/>
              <a:t> та </a:t>
            </a:r>
            <a:r>
              <a:rPr lang="ru-RU" dirty="0" err="1"/>
              <a:t>нетрадиційної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. М.: Ексмо-Прес.2002.</a:t>
            </a:r>
          </a:p>
          <a:p>
            <a:r>
              <a:rPr lang="ru-RU" dirty="0"/>
              <a:t>5. </a:t>
            </a:r>
            <a:r>
              <a:rPr lang="ru-RU" dirty="0" err="1"/>
              <a:t>Берсенєва</a:t>
            </a:r>
            <a:r>
              <a:rPr lang="ru-RU" dirty="0"/>
              <a:t> М. </a:t>
            </a:r>
            <a:r>
              <a:rPr lang="ru-RU" dirty="0" err="1"/>
              <a:t>Нетрадиційні</a:t>
            </a:r>
            <a:r>
              <a:rPr lang="ru-RU" dirty="0"/>
              <a:t> методи </a:t>
            </a:r>
            <a:r>
              <a:rPr lang="ru-RU" dirty="0" err="1"/>
              <a:t>лікування</a:t>
            </a:r>
            <a:r>
              <a:rPr lang="ru-RU" dirty="0"/>
              <a:t> / М. </a:t>
            </a:r>
            <a:r>
              <a:rPr lang="ru-RU" dirty="0" err="1"/>
              <a:t>Берсенєва</a:t>
            </a:r>
            <a:r>
              <a:rPr lang="ru-RU" dirty="0"/>
              <a:t>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фонду України. – 2011. – № 9.</a:t>
            </a:r>
          </a:p>
          <a:p>
            <a:r>
              <a:rPr lang="ru-RU" dirty="0"/>
              <a:t>6. </a:t>
            </a:r>
            <a:r>
              <a:rPr lang="ru-RU" dirty="0" err="1"/>
              <a:t>Рейдерман</a:t>
            </a:r>
            <a:r>
              <a:rPr lang="ru-RU" dirty="0"/>
              <a:t> М. І. </a:t>
            </a:r>
            <a:r>
              <a:rPr lang="ru-RU" dirty="0" err="1"/>
              <a:t>Традиційна</a:t>
            </a:r>
            <a:r>
              <a:rPr lang="ru-RU" dirty="0"/>
              <a:t> і </a:t>
            </a:r>
            <a:r>
              <a:rPr lang="ru-RU" dirty="0" err="1"/>
              <a:t>нетрадиційна</a:t>
            </a:r>
            <a:r>
              <a:rPr lang="ru-RU" dirty="0"/>
              <a:t> медицина / М. І. </a:t>
            </a:r>
            <a:r>
              <a:rPr lang="ru-RU" dirty="0" err="1"/>
              <a:t>Рейдерман</a:t>
            </a:r>
            <a:r>
              <a:rPr lang="ru-RU" dirty="0"/>
              <a:t>. –Київ : Знання, 1991. – 32 с.</a:t>
            </a:r>
          </a:p>
        </p:txBody>
      </p:sp>
    </p:spTree>
    <p:extLst>
      <p:ext uri="{BB962C8B-B14F-4D97-AF65-F5344CB8AC3E}">
        <p14:creationId xmlns:p14="http://schemas.microsoft.com/office/powerpoint/2010/main" val="278764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7B5949-CCE7-891D-809C-80FD36F12381}"/>
              </a:ext>
            </a:extLst>
          </p:cNvPr>
          <p:cNvSpPr txBox="1"/>
          <p:nvPr/>
        </p:nvSpPr>
        <p:spPr>
          <a:xfrm>
            <a:off x="1169580" y="467832"/>
            <a:ext cx="1048370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err="1"/>
              <a:t>Термінологія</a:t>
            </a:r>
            <a:endParaRPr lang="ru-RU" sz="2800" b="1" dirty="0"/>
          </a:p>
          <a:p>
            <a:pPr>
              <a:buNone/>
            </a:pPr>
            <a:r>
              <a:rPr lang="ru-RU" b="1" dirty="0"/>
              <a:t>Аюрведа (</a:t>
            </a:r>
            <a:r>
              <a:rPr lang="en-US" b="1" dirty="0"/>
              <a:t>Ayurveda): </a:t>
            </a:r>
            <a:r>
              <a:rPr lang="ru-RU" b="1" dirty="0"/>
              <a:t>Походить від </a:t>
            </a:r>
            <a:r>
              <a:rPr lang="ru-RU" b="1" dirty="0" err="1"/>
              <a:t>санскритських</a:t>
            </a:r>
            <a:r>
              <a:rPr lang="ru-RU" b="1" dirty="0"/>
              <a:t> слів «</a:t>
            </a:r>
            <a:r>
              <a:rPr lang="en-US" b="1" dirty="0"/>
              <a:t>Ayur» (</a:t>
            </a:r>
            <a:r>
              <a:rPr lang="ru-RU" b="1" dirty="0"/>
              <a:t>життя) та «</a:t>
            </a:r>
            <a:r>
              <a:rPr lang="en-US" b="1" dirty="0"/>
              <a:t>Veda» (</a:t>
            </a:r>
            <a:r>
              <a:rPr lang="ru-RU" b="1" dirty="0"/>
              <a:t>знання/наука). Це </a:t>
            </a:r>
            <a:r>
              <a:rPr lang="ru-RU" b="1" dirty="0" err="1"/>
              <a:t>цілісна</a:t>
            </a:r>
            <a:r>
              <a:rPr lang="ru-RU" b="1" dirty="0"/>
              <a:t> система </a:t>
            </a:r>
            <a:r>
              <a:rPr lang="ru-RU" b="1" dirty="0" err="1"/>
              <a:t>знань</a:t>
            </a:r>
            <a:r>
              <a:rPr lang="ru-RU" b="1" dirty="0"/>
              <a:t> про те, як </a:t>
            </a:r>
            <a:r>
              <a:rPr lang="ru-RU" b="1" dirty="0" err="1"/>
              <a:t>жити</a:t>
            </a:r>
            <a:r>
              <a:rPr lang="ru-RU" b="1" dirty="0"/>
              <a:t> в </a:t>
            </a:r>
            <a:r>
              <a:rPr lang="ru-RU" b="1" dirty="0" err="1"/>
              <a:t>гармонії</a:t>
            </a:r>
            <a:r>
              <a:rPr lang="ru-RU" b="1" dirty="0"/>
              <a:t> з природою.</a:t>
            </a:r>
          </a:p>
          <a:p>
            <a:pPr>
              <a:buNone/>
            </a:pPr>
            <a:r>
              <a:rPr lang="ru-RU" b="1" dirty="0" err="1"/>
              <a:t>Доша</a:t>
            </a:r>
            <a:r>
              <a:rPr lang="ru-RU" b="1" dirty="0"/>
              <a:t> (</a:t>
            </a:r>
            <a:r>
              <a:rPr lang="en-US" b="1" dirty="0"/>
              <a:t>Dosha): </a:t>
            </a:r>
            <a:r>
              <a:rPr lang="ru-RU" b="1" dirty="0" err="1"/>
              <a:t>Біологічні</a:t>
            </a:r>
            <a:r>
              <a:rPr lang="ru-RU" b="1" dirty="0"/>
              <a:t> сили або типи </a:t>
            </a:r>
            <a:r>
              <a:rPr lang="ru-RU" b="1" dirty="0" err="1"/>
              <a:t>енергій</a:t>
            </a:r>
            <a:r>
              <a:rPr lang="ru-RU" b="1" dirty="0"/>
              <a:t>, що </a:t>
            </a:r>
            <a:r>
              <a:rPr lang="ru-RU" b="1" dirty="0" err="1"/>
              <a:t>керують</a:t>
            </a:r>
            <a:r>
              <a:rPr lang="ru-RU" b="1" dirty="0"/>
              <a:t> </a:t>
            </a:r>
            <a:r>
              <a:rPr lang="ru-RU" b="1" dirty="0" err="1"/>
              <a:t>усіма</a:t>
            </a:r>
            <a:r>
              <a:rPr lang="ru-RU" b="1" dirty="0"/>
              <a:t> </a:t>
            </a:r>
            <a:r>
              <a:rPr lang="ru-RU" b="1" dirty="0" err="1"/>
              <a:t>процесами</a:t>
            </a:r>
            <a:r>
              <a:rPr lang="ru-RU" b="1" dirty="0"/>
              <a:t> в тілі. </a:t>
            </a:r>
          </a:p>
          <a:p>
            <a:pPr>
              <a:buNone/>
            </a:pPr>
            <a:r>
              <a:rPr lang="ru-RU" b="1" dirty="0" err="1"/>
              <a:t>Існує</a:t>
            </a:r>
            <a:r>
              <a:rPr lang="ru-RU" b="1" dirty="0"/>
              <a:t> три основні </a:t>
            </a:r>
            <a:r>
              <a:rPr lang="ru-RU" b="1" dirty="0" err="1"/>
              <a:t>доші</a:t>
            </a:r>
            <a:r>
              <a:rPr lang="ru-RU" b="1" dirty="0"/>
              <a:t>: Вата, </a:t>
            </a:r>
            <a:r>
              <a:rPr lang="ru-RU" b="1" dirty="0" err="1"/>
              <a:t>Пітта</a:t>
            </a:r>
            <a:r>
              <a:rPr lang="ru-RU" b="1" dirty="0"/>
              <a:t> та </a:t>
            </a:r>
            <a:r>
              <a:rPr lang="ru-RU" b="1" dirty="0" err="1"/>
              <a:t>Капха.Пракріті</a:t>
            </a:r>
            <a:r>
              <a:rPr lang="ru-RU" b="1" dirty="0"/>
              <a:t> </a:t>
            </a:r>
          </a:p>
          <a:p>
            <a:pPr>
              <a:buNone/>
            </a:pPr>
            <a:r>
              <a:rPr lang="ru-RU" b="1" dirty="0"/>
              <a:t>(</a:t>
            </a:r>
            <a:r>
              <a:rPr lang="en-US" b="1" dirty="0"/>
              <a:t>Prakriti): </a:t>
            </a:r>
            <a:r>
              <a:rPr lang="ru-RU" b="1" dirty="0"/>
              <a:t>Індивідуальна природа людини, її унікальний </a:t>
            </a:r>
            <a:r>
              <a:rPr lang="ru-RU" b="1" dirty="0" err="1"/>
              <a:t>генетичний</a:t>
            </a:r>
            <a:r>
              <a:rPr lang="ru-RU" b="1" dirty="0"/>
              <a:t> та </a:t>
            </a:r>
            <a:r>
              <a:rPr lang="ru-RU" b="1" dirty="0" err="1"/>
              <a:t>енергетичний</a:t>
            </a:r>
            <a:r>
              <a:rPr lang="ru-RU" b="1" dirty="0"/>
              <a:t> код, </a:t>
            </a:r>
            <a:r>
              <a:rPr lang="ru-RU" b="1" dirty="0" err="1"/>
              <a:t>визначений</a:t>
            </a:r>
            <a:r>
              <a:rPr lang="ru-RU" b="1" dirty="0"/>
              <a:t> у момент </a:t>
            </a:r>
            <a:r>
              <a:rPr lang="ru-RU" b="1" dirty="0" err="1"/>
              <a:t>зачаття</a:t>
            </a:r>
            <a:r>
              <a:rPr lang="ru-RU" b="1" dirty="0"/>
              <a:t>. Це стан «</a:t>
            </a:r>
            <a:r>
              <a:rPr lang="ru-RU" b="1" dirty="0" err="1"/>
              <a:t>ідеального</a:t>
            </a:r>
            <a:r>
              <a:rPr lang="ru-RU" b="1" dirty="0"/>
              <a:t> балансу».</a:t>
            </a:r>
          </a:p>
          <a:p>
            <a:pPr>
              <a:buNone/>
            </a:pPr>
            <a:r>
              <a:rPr lang="ru-RU" b="1" dirty="0" err="1"/>
              <a:t>Вікріті</a:t>
            </a:r>
            <a:r>
              <a:rPr lang="ru-RU" b="1" dirty="0"/>
              <a:t> (</a:t>
            </a:r>
            <a:r>
              <a:rPr lang="en-US" b="1" dirty="0"/>
              <a:t>Vikriti): </a:t>
            </a:r>
            <a:r>
              <a:rPr lang="ru-RU" b="1" dirty="0" err="1"/>
              <a:t>Поточний</a:t>
            </a:r>
            <a:r>
              <a:rPr lang="ru-RU" b="1" dirty="0"/>
              <a:t> стан організму, що </a:t>
            </a:r>
            <a:r>
              <a:rPr lang="ru-RU" b="1" dirty="0" err="1"/>
              <a:t>відображає</a:t>
            </a:r>
            <a:r>
              <a:rPr lang="ru-RU" b="1" dirty="0"/>
              <a:t> наявні </a:t>
            </a:r>
            <a:r>
              <a:rPr lang="ru-RU" b="1" dirty="0" err="1"/>
              <a:t>дисбаланси</a:t>
            </a:r>
            <a:r>
              <a:rPr lang="ru-RU" b="1" dirty="0"/>
              <a:t> або </a:t>
            </a:r>
            <a:r>
              <a:rPr lang="ru-RU" b="1" dirty="0" err="1"/>
              <a:t>хвороби</a:t>
            </a:r>
            <a:r>
              <a:rPr lang="ru-RU" b="1" dirty="0"/>
              <a:t>. Мета </a:t>
            </a:r>
            <a:r>
              <a:rPr lang="ru-RU" b="1" dirty="0" err="1"/>
              <a:t>лікування</a:t>
            </a:r>
            <a:r>
              <a:rPr lang="ru-RU" b="1" dirty="0"/>
              <a:t> — </a:t>
            </a:r>
            <a:r>
              <a:rPr lang="ru-RU" b="1" dirty="0" err="1"/>
              <a:t>повернути</a:t>
            </a:r>
            <a:r>
              <a:rPr lang="ru-RU" b="1" dirty="0"/>
              <a:t> стан від </a:t>
            </a:r>
            <a:r>
              <a:rPr lang="ru-RU" b="1" dirty="0" err="1"/>
              <a:t>Вікріті</a:t>
            </a:r>
            <a:r>
              <a:rPr lang="ru-RU" b="1" dirty="0"/>
              <a:t> до </a:t>
            </a:r>
            <a:r>
              <a:rPr lang="ru-RU" b="1" dirty="0" err="1"/>
              <a:t>Пракріті</a:t>
            </a:r>
            <a:r>
              <a:rPr lang="ru-RU" b="1" dirty="0"/>
              <a:t>.</a:t>
            </a:r>
          </a:p>
          <a:p>
            <a:pPr>
              <a:buNone/>
            </a:pPr>
            <a:r>
              <a:rPr lang="ru-RU" b="1" dirty="0" err="1"/>
              <a:t>Агні</a:t>
            </a:r>
            <a:r>
              <a:rPr lang="ru-RU" b="1" dirty="0"/>
              <a:t> (</a:t>
            </a:r>
            <a:r>
              <a:rPr lang="en-US" b="1" dirty="0"/>
              <a:t>Agni): «</a:t>
            </a:r>
            <a:r>
              <a:rPr lang="ru-RU" b="1" dirty="0" err="1"/>
              <a:t>Вогонь</a:t>
            </a:r>
            <a:r>
              <a:rPr lang="ru-RU" b="1" dirty="0"/>
              <a:t> </a:t>
            </a:r>
            <a:r>
              <a:rPr lang="ru-RU" b="1" dirty="0" err="1"/>
              <a:t>травлення</a:t>
            </a:r>
            <a:r>
              <a:rPr lang="ru-RU" b="1" dirty="0"/>
              <a:t>». Це не лише </a:t>
            </a:r>
            <a:r>
              <a:rPr lang="ru-RU" b="1" dirty="0" err="1"/>
              <a:t>шлунковий</a:t>
            </a:r>
            <a:r>
              <a:rPr lang="ru-RU" b="1" dirty="0"/>
              <a:t> </a:t>
            </a:r>
            <a:r>
              <a:rPr lang="ru-RU" b="1" dirty="0" err="1"/>
              <a:t>сік</a:t>
            </a:r>
            <a:r>
              <a:rPr lang="ru-RU" b="1" dirty="0"/>
              <a:t>, а й здатність організму </a:t>
            </a:r>
            <a:r>
              <a:rPr lang="ru-RU" b="1" dirty="0" err="1"/>
              <a:t>засвоювати</a:t>
            </a:r>
            <a:r>
              <a:rPr lang="ru-RU" b="1" dirty="0"/>
              <a:t> </a:t>
            </a:r>
            <a:r>
              <a:rPr lang="ru-RU" b="1" dirty="0" err="1"/>
              <a:t>їжу</a:t>
            </a:r>
            <a:r>
              <a:rPr lang="ru-RU" b="1" dirty="0"/>
              <a:t>, інформацію та емоції.</a:t>
            </a:r>
          </a:p>
          <a:p>
            <a:pPr>
              <a:buNone/>
            </a:pPr>
            <a:r>
              <a:rPr lang="ru-RU" b="1" dirty="0" err="1"/>
              <a:t>Ама</a:t>
            </a:r>
            <a:r>
              <a:rPr lang="ru-RU" b="1" dirty="0"/>
              <a:t> (</a:t>
            </a:r>
            <a:r>
              <a:rPr lang="en-US" b="1" dirty="0"/>
              <a:t>Ama): </a:t>
            </a:r>
            <a:r>
              <a:rPr lang="ru-RU" b="1" dirty="0" err="1"/>
              <a:t>Токсини</a:t>
            </a:r>
            <a:r>
              <a:rPr lang="ru-RU" b="1" dirty="0"/>
              <a:t>, шлаки та </a:t>
            </a:r>
            <a:r>
              <a:rPr lang="ru-RU" b="1" dirty="0" err="1"/>
              <a:t>продукти</a:t>
            </a:r>
            <a:r>
              <a:rPr lang="ru-RU" b="1" dirty="0"/>
              <a:t> </a:t>
            </a:r>
            <a:r>
              <a:rPr lang="ru-RU" b="1" dirty="0" err="1"/>
              <a:t>неповного</a:t>
            </a:r>
            <a:r>
              <a:rPr lang="ru-RU" b="1" dirty="0"/>
              <a:t> </a:t>
            </a:r>
            <a:r>
              <a:rPr lang="ru-RU" b="1" dirty="0" err="1"/>
              <a:t>метаболізму</a:t>
            </a:r>
            <a:r>
              <a:rPr lang="ru-RU" b="1" dirty="0"/>
              <a:t>. Згідно з Аюрведою, </a:t>
            </a:r>
            <a:r>
              <a:rPr lang="ru-RU" b="1" dirty="0" err="1"/>
              <a:t>накопичення</a:t>
            </a:r>
            <a:r>
              <a:rPr lang="ru-RU" b="1" dirty="0"/>
              <a:t> Ами є головною причиною більшості хвороб.</a:t>
            </a:r>
          </a:p>
          <a:p>
            <a:pPr>
              <a:buNone/>
            </a:pPr>
            <a:r>
              <a:rPr lang="ru-RU" b="1" dirty="0" err="1"/>
              <a:t>Дхату</a:t>
            </a:r>
            <a:r>
              <a:rPr lang="ru-RU" b="1" dirty="0"/>
              <a:t> (</a:t>
            </a:r>
            <a:r>
              <a:rPr lang="en-US" b="1" dirty="0"/>
              <a:t>Dhatu): </a:t>
            </a:r>
            <a:r>
              <a:rPr lang="ru-RU" b="1" dirty="0" err="1"/>
              <a:t>Сім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тканин </a:t>
            </a:r>
            <a:r>
              <a:rPr lang="ru-RU" b="1" dirty="0" err="1"/>
              <a:t>тіла</a:t>
            </a:r>
            <a:r>
              <a:rPr lang="ru-RU" b="1" dirty="0"/>
              <a:t> (кров, </a:t>
            </a:r>
            <a:r>
              <a:rPr lang="ru-RU" b="1" dirty="0" err="1"/>
              <a:t>м'язи</a:t>
            </a:r>
            <a:r>
              <a:rPr lang="ru-RU" b="1" dirty="0"/>
              <a:t>, жир, </a:t>
            </a:r>
            <a:r>
              <a:rPr lang="ru-RU" b="1" dirty="0" err="1"/>
              <a:t>кістки</a:t>
            </a:r>
            <a:r>
              <a:rPr lang="ru-RU" b="1" dirty="0"/>
              <a:t> тощо), які </a:t>
            </a:r>
            <a:r>
              <a:rPr lang="ru-RU" b="1" dirty="0" err="1"/>
              <a:t>підтримують</a:t>
            </a:r>
            <a:r>
              <a:rPr lang="ru-RU" b="1" dirty="0"/>
              <a:t> структуру організму.</a:t>
            </a:r>
          </a:p>
          <a:p>
            <a:pPr>
              <a:buNone/>
            </a:pPr>
            <a:r>
              <a:rPr lang="ru-RU" b="1" dirty="0"/>
              <a:t>Гуни (</a:t>
            </a:r>
            <a:r>
              <a:rPr lang="en-US" b="1" dirty="0"/>
              <a:t>Gunas): </a:t>
            </a:r>
            <a:r>
              <a:rPr lang="ru-RU" b="1" dirty="0" err="1"/>
              <a:t>Якості</a:t>
            </a:r>
            <a:r>
              <a:rPr lang="ru-RU" b="1" dirty="0"/>
              <a:t> природи (Саттва — чистота, </a:t>
            </a:r>
            <a:r>
              <a:rPr lang="ru-RU" b="1" dirty="0" err="1"/>
              <a:t>Раджас</a:t>
            </a:r>
            <a:r>
              <a:rPr lang="ru-RU" b="1" dirty="0"/>
              <a:t> — активність, Тамас — </a:t>
            </a:r>
            <a:r>
              <a:rPr lang="ru-RU" b="1" dirty="0" err="1"/>
              <a:t>інерція</a:t>
            </a:r>
            <a:r>
              <a:rPr lang="ru-RU" b="1" dirty="0"/>
              <a:t>), що </a:t>
            </a:r>
            <a:r>
              <a:rPr lang="ru-RU" b="1" dirty="0" err="1"/>
              <a:t>визначають</a:t>
            </a:r>
            <a:r>
              <a:rPr lang="ru-RU" b="1" dirty="0"/>
              <a:t> наш психологічний стан.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F55B0B-7852-9697-9D85-7E17A8F5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43" y="5092994"/>
            <a:ext cx="1628554" cy="1565695"/>
          </a:xfrm>
          <a:prstGeom prst="rect">
            <a:avLst/>
          </a:prstGeom>
        </p:spPr>
      </p:pic>
      <p:pic>
        <p:nvPicPr>
          <p:cNvPr id="2050" name="Picture 2" descr="слово аюрведа. векторный декоративный объект zentangle - аюрведа stock illustrations">
            <a:extLst>
              <a:ext uri="{FF2B5EF4-FFF2-40B4-BE49-F238E27FC236}">
                <a16:creationId xmlns:a16="http://schemas.microsoft.com/office/drawing/2014/main" id="{8D90B2C8-5A6C-A139-22A5-B81F6BC8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05" y="5348178"/>
            <a:ext cx="8697432" cy="11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3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E6D87-2C54-536E-8D6A-BB11F076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397136"/>
            <a:ext cx="9404723" cy="1400530"/>
          </a:xfrm>
        </p:spPr>
        <p:txBody>
          <a:bodyPr/>
          <a:lstStyle/>
          <a:p>
            <a:pPr algn="ctr"/>
            <a:r>
              <a:rPr lang="ru-RU" sz="4000" dirty="0"/>
              <a:t>Що </a:t>
            </a:r>
            <a:r>
              <a:rPr lang="ru-RU" sz="4000" dirty="0" err="1"/>
              <a:t>таке</a:t>
            </a:r>
            <a:r>
              <a:rPr lang="ru-RU" sz="4000" dirty="0"/>
              <a:t> Аюрведа?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94CE6-262C-FD97-BD8E-95516FE7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1536" y="1080732"/>
            <a:ext cx="4396338" cy="1400530"/>
          </a:xfrm>
        </p:spPr>
        <p:txBody>
          <a:bodyPr/>
          <a:lstStyle/>
          <a:p>
            <a:pPr algn="ctr"/>
            <a:r>
              <a:rPr lang="ru-RU" sz="1800" b="1" dirty="0"/>
              <a:t>Головний </a:t>
            </a:r>
            <a:r>
              <a:rPr lang="ru-RU" sz="1800" b="1" dirty="0" err="1"/>
              <a:t>девіз</a:t>
            </a:r>
            <a:r>
              <a:rPr lang="ru-RU" sz="1800" b="1" dirty="0"/>
              <a:t> </a:t>
            </a:r>
            <a:r>
              <a:rPr lang="ru-RU" sz="1800" b="1" dirty="0" err="1"/>
              <a:t>Аюрведи</a:t>
            </a:r>
            <a:r>
              <a:rPr lang="ru-RU" sz="1800" b="1" dirty="0"/>
              <a:t>:</a:t>
            </a:r>
            <a:r>
              <a:rPr lang="ru-RU" sz="1800" dirty="0"/>
              <a:t> </a:t>
            </a:r>
            <a:r>
              <a:rPr lang="ru-RU" sz="1800" i="1" dirty="0"/>
              <a:t>«</a:t>
            </a:r>
            <a:r>
              <a:rPr lang="en-US" sz="1800" i="1" dirty="0" err="1"/>
              <a:t>Swasthyasya</a:t>
            </a:r>
            <a:r>
              <a:rPr lang="en-US" sz="1800" i="1" dirty="0"/>
              <a:t> </a:t>
            </a:r>
            <a:r>
              <a:rPr lang="en-US" sz="1800" i="1" dirty="0" err="1"/>
              <a:t>swasthya</a:t>
            </a:r>
            <a:r>
              <a:rPr lang="en-US" sz="1800" i="1" dirty="0"/>
              <a:t> </a:t>
            </a:r>
            <a:r>
              <a:rPr lang="en-US" sz="1800" i="1" dirty="0" err="1"/>
              <a:t>rakshanam</a:t>
            </a:r>
            <a:r>
              <a:rPr lang="en-US" sz="1800" i="1" dirty="0"/>
              <a:t>, </a:t>
            </a:r>
            <a:r>
              <a:rPr lang="en-US" sz="1800" i="1" dirty="0" err="1"/>
              <a:t>aturasya</a:t>
            </a:r>
            <a:r>
              <a:rPr lang="en-US" sz="1800" i="1" dirty="0"/>
              <a:t> </a:t>
            </a:r>
            <a:r>
              <a:rPr lang="en-US" sz="1800" i="1" dirty="0" err="1"/>
              <a:t>vikara</a:t>
            </a:r>
            <a:r>
              <a:rPr lang="en-US" sz="1800" i="1" dirty="0"/>
              <a:t> </a:t>
            </a:r>
            <a:r>
              <a:rPr lang="en-US" sz="1800" i="1" dirty="0" err="1"/>
              <a:t>prashamanam</a:t>
            </a:r>
            <a:r>
              <a:rPr lang="en-US" sz="1800" i="1" dirty="0"/>
              <a:t> cha»</a:t>
            </a:r>
            <a:r>
              <a:rPr lang="en-US" sz="1800" dirty="0"/>
              <a:t> (</a:t>
            </a:r>
            <a:r>
              <a:rPr lang="ru-RU" sz="1800" dirty="0"/>
              <a:t>Зберегти здоров’я здорового та </a:t>
            </a:r>
            <a:r>
              <a:rPr lang="ru-RU" sz="1800" dirty="0" err="1"/>
              <a:t>вилікувати</a:t>
            </a:r>
            <a:r>
              <a:rPr lang="ru-RU" sz="1800" dirty="0"/>
              <a:t> хворобу хворого).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697C5FB-314F-53F2-55A4-FC4C206C21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9340" y="2658140"/>
            <a:ext cx="5433237" cy="37107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5B24A-63E5-BF75-BE10-48AEEA8B3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098" y="1345228"/>
            <a:ext cx="5829300" cy="90487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B56EA2B-B2BB-C9AE-4122-E7D3ED9C5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6098" y="1345228"/>
            <a:ext cx="5829300" cy="904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FC4293-6CEA-9987-CF11-E65532D99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481262"/>
            <a:ext cx="5829300" cy="39796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Ключові принципи: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Холістичний</a:t>
            </a:r>
            <a:r>
              <a:rPr lang="ru-RU" b="1" dirty="0"/>
              <a:t> підхід: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людину як єдність </a:t>
            </a:r>
            <a:r>
              <a:rPr lang="ru-RU" dirty="0" err="1"/>
              <a:t>тіла</a:t>
            </a:r>
            <a:r>
              <a:rPr lang="ru-RU" dirty="0"/>
              <a:t>, розуму та духу. Неможливо </a:t>
            </a:r>
            <a:r>
              <a:rPr lang="ru-RU" dirty="0" err="1"/>
              <a:t>вилікувати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не </a:t>
            </a:r>
            <a:r>
              <a:rPr lang="ru-RU" dirty="0" err="1"/>
              <a:t>враховуючи</a:t>
            </a:r>
            <a:r>
              <a:rPr lang="ru-RU" dirty="0"/>
              <a:t> психологічний стан.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Закон </a:t>
            </a:r>
            <a:r>
              <a:rPr lang="ru-RU" b="1" dirty="0" err="1"/>
              <a:t>мікрокосму</a:t>
            </a:r>
            <a:r>
              <a:rPr lang="ru-RU" b="1" dirty="0"/>
              <a:t>:</a:t>
            </a:r>
            <a:r>
              <a:rPr lang="ru-RU" dirty="0"/>
              <a:t> Людина — це віддзеркалення </a:t>
            </a:r>
            <a:r>
              <a:rPr lang="ru-RU" dirty="0" err="1"/>
              <a:t>Всесвіту</a:t>
            </a:r>
            <a:r>
              <a:rPr lang="ru-RU" dirty="0"/>
              <a:t>. Все, що є в </a:t>
            </a:r>
            <a:r>
              <a:rPr lang="ru-RU" dirty="0" err="1"/>
              <a:t>природі</a:t>
            </a:r>
            <a:r>
              <a:rPr lang="ru-RU" dirty="0"/>
              <a:t> (</a:t>
            </a:r>
            <a:r>
              <a:rPr lang="ru-RU" dirty="0" err="1"/>
              <a:t>елементи</a:t>
            </a:r>
            <a:r>
              <a:rPr lang="ru-RU" dirty="0"/>
              <a:t>, цикли, </a:t>
            </a:r>
            <a:r>
              <a:rPr lang="ru-RU" dirty="0" err="1"/>
              <a:t>енергії</a:t>
            </a:r>
            <a:r>
              <a:rPr lang="ru-RU" dirty="0"/>
              <a:t>), </a:t>
            </a:r>
            <a:r>
              <a:rPr lang="ru-RU" dirty="0" err="1"/>
              <a:t>присутнє</a:t>
            </a:r>
            <a:r>
              <a:rPr lang="ru-RU" dirty="0"/>
              <a:t> і </a:t>
            </a:r>
            <a:r>
              <a:rPr lang="ru-RU" dirty="0" err="1"/>
              <a:t>всередині</a:t>
            </a:r>
            <a:r>
              <a:rPr lang="ru-RU" dirty="0"/>
              <a:t> нас.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Концепція</a:t>
            </a:r>
            <a:r>
              <a:rPr lang="ru-RU" b="1" dirty="0"/>
              <a:t> балансу:</a:t>
            </a:r>
            <a:r>
              <a:rPr lang="ru-RU" dirty="0"/>
              <a:t> Здоров'я — це не просто відсутність хвороб, а стан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між </a:t>
            </a:r>
            <a:r>
              <a:rPr lang="ru-RU" dirty="0" err="1"/>
              <a:t>енергіями</a:t>
            </a:r>
            <a:r>
              <a:rPr lang="ru-RU" dirty="0"/>
              <a:t> (</a:t>
            </a:r>
            <a:r>
              <a:rPr lang="ru-RU" dirty="0" err="1"/>
              <a:t>дошами</a:t>
            </a:r>
            <a:r>
              <a:rPr lang="ru-RU" dirty="0"/>
              <a:t>), тканинами (</a:t>
            </a:r>
            <a:r>
              <a:rPr lang="ru-RU" dirty="0" err="1"/>
              <a:t>дхату</a:t>
            </a:r>
            <a:r>
              <a:rPr lang="ru-RU" dirty="0"/>
              <a:t>) та продуктами </a:t>
            </a:r>
            <a:r>
              <a:rPr lang="ru-RU" dirty="0" err="1"/>
              <a:t>виділення</a:t>
            </a:r>
            <a:r>
              <a:rPr lang="ru-RU" dirty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Індивідуальність:</a:t>
            </a:r>
            <a:r>
              <a:rPr lang="ru-RU" dirty="0"/>
              <a:t> "Те, що для одного є </a:t>
            </a:r>
            <a:r>
              <a:rPr lang="ru-RU" dirty="0" err="1"/>
              <a:t>ліками</a:t>
            </a:r>
            <a:r>
              <a:rPr lang="ru-RU" dirty="0"/>
              <a:t>, для іншого може бути </a:t>
            </a:r>
            <a:r>
              <a:rPr lang="ru-RU" dirty="0" err="1"/>
              <a:t>отрутою</a:t>
            </a:r>
            <a:r>
              <a:rPr lang="ru-RU" dirty="0"/>
              <a:t>". Аюрведа не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дієт</a:t>
            </a:r>
            <a:r>
              <a:rPr lang="ru-RU" dirty="0"/>
              <a:t> чи </a:t>
            </a:r>
            <a:r>
              <a:rPr lang="ru-RU" dirty="0" err="1"/>
              <a:t>ліків</a:t>
            </a:r>
            <a:r>
              <a:rPr lang="ru-RU" dirty="0"/>
              <a:t> — усе </a:t>
            </a:r>
            <a:r>
              <a:rPr lang="ru-RU" dirty="0" err="1"/>
              <a:t>підбирається</a:t>
            </a:r>
            <a:r>
              <a:rPr lang="ru-RU" dirty="0"/>
              <a:t> під </a:t>
            </a:r>
            <a:r>
              <a:rPr lang="ru-RU" dirty="0" err="1"/>
              <a:t>конкретний</a:t>
            </a:r>
            <a:r>
              <a:rPr lang="ru-RU" dirty="0"/>
              <a:t> тип </a:t>
            </a:r>
            <a:r>
              <a:rPr lang="ru-RU" dirty="0" err="1"/>
              <a:t>конституції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3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E822D-C3DA-09CA-8852-821C1685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/>
              <a:t>П’ять</a:t>
            </a:r>
            <a:r>
              <a:rPr lang="ru-RU" sz="4000" dirty="0"/>
              <a:t> </a:t>
            </a:r>
            <a:r>
              <a:rPr lang="ru-RU" sz="4000" dirty="0" err="1"/>
              <a:t>першоелементів</a:t>
            </a:r>
            <a:r>
              <a:rPr lang="ru-RU" sz="40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53C8D-5D11-1B4E-2622-CABAC5C6C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233377"/>
            <a:ext cx="4396339" cy="4093535"/>
          </a:xfrm>
        </p:spPr>
        <p:txBody>
          <a:bodyPr>
            <a:normAutofit/>
          </a:bodyPr>
          <a:lstStyle/>
          <a:p>
            <a:r>
              <a:rPr lang="ru-RU" sz="2400" dirty="0"/>
              <a:t>(Аюрведа стверджує, що </a:t>
            </a:r>
            <a:r>
              <a:rPr lang="ru-RU" sz="2400" dirty="0" err="1"/>
              <a:t>всесвіт</a:t>
            </a:r>
            <a:r>
              <a:rPr lang="ru-RU" sz="2400" dirty="0"/>
              <a:t> складається з:</a:t>
            </a:r>
          </a:p>
          <a:p>
            <a:r>
              <a:rPr lang="ru-RU" sz="2800" dirty="0" err="1"/>
              <a:t>Ефір</a:t>
            </a:r>
            <a:r>
              <a:rPr lang="ru-RU" sz="2800" dirty="0"/>
              <a:t>(Простір)</a:t>
            </a:r>
          </a:p>
          <a:p>
            <a:r>
              <a:rPr lang="ru-RU" sz="2800" dirty="0" err="1"/>
              <a:t>Повітря</a:t>
            </a:r>
            <a:endParaRPr lang="ru-RU" sz="2800" dirty="0"/>
          </a:p>
          <a:p>
            <a:r>
              <a:rPr lang="ru-RU" sz="2800" dirty="0" err="1"/>
              <a:t>Вогонь</a:t>
            </a:r>
            <a:endParaRPr lang="ru-RU" sz="2800" dirty="0"/>
          </a:p>
          <a:p>
            <a:r>
              <a:rPr lang="ru-RU" sz="2800" dirty="0"/>
              <a:t>Вода</a:t>
            </a:r>
          </a:p>
          <a:p>
            <a:r>
              <a:rPr lang="ru-RU" sz="2800" dirty="0"/>
              <a:t>Земля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7C6BDB-A2D9-3750-E6B3-9094F36E6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4381" y="1233376"/>
            <a:ext cx="6385331" cy="4391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DAE7C-C580-F2B5-6F97-E0E76312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32" y="5624623"/>
            <a:ext cx="683673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086F3-C193-AF00-0D4E-03F5508C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33122"/>
            <a:ext cx="3401064" cy="985046"/>
          </a:xfrm>
        </p:spPr>
        <p:txBody>
          <a:bodyPr/>
          <a:lstStyle/>
          <a:p>
            <a:pPr algn="ctr"/>
            <a:r>
              <a:rPr lang="ru-RU" sz="3200" dirty="0" err="1"/>
              <a:t>Концепція</a:t>
            </a:r>
            <a:r>
              <a:rPr lang="ru-RU" sz="3200" dirty="0"/>
              <a:t> </a:t>
            </a:r>
            <a:r>
              <a:rPr lang="ru-RU" sz="3200" dirty="0" err="1"/>
              <a:t>Трьох</a:t>
            </a:r>
            <a:r>
              <a:rPr lang="ru-RU" sz="3200" dirty="0"/>
              <a:t> </a:t>
            </a:r>
            <a:r>
              <a:rPr lang="ru-RU" sz="3200" dirty="0" err="1"/>
              <a:t>Дош</a:t>
            </a:r>
            <a:r>
              <a:rPr lang="ru-RU" sz="32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8BBFE7-5AAC-EBFD-6935-CBB567D41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295" y="318977"/>
            <a:ext cx="6386457" cy="470560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5F4946-54CB-4156-E417-B0A805E25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913860"/>
            <a:ext cx="3401063" cy="4111019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(</a:t>
            </a:r>
            <a:r>
              <a:rPr lang="ru-RU" sz="2000" dirty="0" err="1"/>
              <a:t>Тридоша</a:t>
            </a:r>
            <a:r>
              <a:rPr lang="ru-RU" sz="2000" dirty="0"/>
              <a:t>)</a:t>
            </a:r>
          </a:p>
          <a:p>
            <a:pPr algn="ctr"/>
            <a:r>
              <a:rPr lang="ru-RU" sz="2000" dirty="0"/>
              <a:t>Поєднання елементів </a:t>
            </a:r>
            <a:r>
              <a:rPr lang="ru-RU" sz="2000" dirty="0" err="1"/>
              <a:t>формує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/>
              <a:t>Вата (</a:t>
            </a:r>
            <a:r>
              <a:rPr lang="ru-RU" sz="2000" dirty="0" err="1"/>
              <a:t>Ефір</a:t>
            </a:r>
            <a:r>
              <a:rPr lang="ru-RU" sz="2000" dirty="0"/>
              <a:t> + </a:t>
            </a:r>
            <a:r>
              <a:rPr lang="ru-RU" sz="2000" dirty="0" err="1"/>
              <a:t>Повітря</a:t>
            </a:r>
            <a:r>
              <a:rPr lang="ru-RU" sz="2000" dirty="0"/>
              <a:t>) — рух.</a:t>
            </a:r>
          </a:p>
          <a:p>
            <a:pPr algn="ctr"/>
            <a:r>
              <a:rPr lang="ru-RU" sz="2000" dirty="0" err="1"/>
              <a:t>Пітта</a:t>
            </a:r>
            <a:r>
              <a:rPr lang="ru-RU" sz="2000" dirty="0"/>
              <a:t> (</a:t>
            </a:r>
            <a:r>
              <a:rPr lang="ru-RU" sz="2000" dirty="0" err="1"/>
              <a:t>Вогонь</a:t>
            </a:r>
            <a:r>
              <a:rPr lang="ru-RU" sz="2000" dirty="0"/>
              <a:t> + Вода) — </a:t>
            </a:r>
            <a:r>
              <a:rPr lang="ru-RU" sz="2000" dirty="0" err="1"/>
              <a:t>трансформація</a:t>
            </a:r>
            <a:r>
              <a:rPr lang="ru-RU" sz="2000" dirty="0"/>
              <a:t>/</a:t>
            </a:r>
            <a:r>
              <a:rPr lang="ru-RU" sz="2000" dirty="0" err="1"/>
              <a:t>метаболізм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Капха (Вода + Земля) — структура/стабільність.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53D37F-BB71-BD9F-65F8-ADF265D9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294" y="5120004"/>
            <a:ext cx="6386457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388F4F-139D-4C55-D24B-8C0ACE83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10" y="2057503"/>
            <a:ext cx="6262577" cy="3875464"/>
          </a:xfrm>
          <a:prstGeom prst="rect">
            <a:avLst/>
          </a:prstGeom>
        </p:spPr>
      </p:pic>
      <p:pic>
        <p:nvPicPr>
          <p:cNvPr id="3076" name="Picture 4" descr="слово аюрведа. векторный декоративный объект zentangle - аюрведа stock illustrations">
            <a:extLst>
              <a:ext uri="{FF2B5EF4-FFF2-40B4-BE49-F238E27FC236}">
                <a16:creationId xmlns:a16="http://schemas.microsoft.com/office/drawing/2014/main" id="{E03790BA-1B2A-2F25-346B-64648D8A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10" y="5480529"/>
            <a:ext cx="626257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66B6A-97F8-871E-250F-A453009FBBC7}"/>
              </a:ext>
            </a:extLst>
          </p:cNvPr>
          <p:cNvSpPr txBox="1"/>
          <p:nvPr/>
        </p:nvSpPr>
        <p:spPr>
          <a:xfrm>
            <a:off x="520995" y="106326"/>
            <a:ext cx="111003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/>
              <a:t>Вата-</a:t>
            </a:r>
            <a:r>
              <a:rPr lang="ru-RU" sz="2400" b="1" dirty="0" err="1"/>
              <a:t>доша</a:t>
            </a:r>
            <a:endParaRPr lang="ru-RU" sz="24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 err="1"/>
              <a:t>Візуал</a:t>
            </a:r>
            <a:r>
              <a:rPr lang="ru-RU" sz="2400" b="1" dirty="0"/>
              <a:t>:</a:t>
            </a:r>
            <a:r>
              <a:rPr lang="ru-RU" sz="2400" dirty="0"/>
              <a:t> Тонка, </a:t>
            </a:r>
            <a:r>
              <a:rPr lang="ru-RU" sz="2400" dirty="0" err="1"/>
              <a:t>рухлива</a:t>
            </a:r>
            <a:r>
              <a:rPr lang="ru-RU" sz="2400" dirty="0"/>
              <a:t> </a:t>
            </a:r>
            <a:r>
              <a:rPr lang="ru-RU" sz="2400" dirty="0" err="1"/>
              <a:t>фігура</a:t>
            </a:r>
            <a:r>
              <a:rPr lang="ru-RU" sz="2400" dirty="0"/>
              <a:t> на </a:t>
            </a:r>
            <a:r>
              <a:rPr lang="ru-RU" sz="2400" dirty="0" err="1"/>
              <a:t>фоні</a:t>
            </a:r>
            <a:r>
              <a:rPr lang="ru-RU" sz="2400" dirty="0"/>
              <a:t> неба або </a:t>
            </a:r>
            <a:r>
              <a:rPr lang="ru-RU" sz="2400" dirty="0" err="1"/>
              <a:t>вітру</a:t>
            </a:r>
            <a:r>
              <a:rPr lang="ru-RU" sz="2400" dirty="0"/>
              <a:t>. Вата </a:t>
            </a:r>
            <a:r>
              <a:rPr lang="ru-RU" sz="2400" dirty="0" err="1"/>
              <a:t>пов'язана</a:t>
            </a:r>
            <a:r>
              <a:rPr lang="ru-RU" sz="2400" dirty="0"/>
              <a:t> з </a:t>
            </a:r>
            <a:r>
              <a:rPr lang="ru-RU" sz="2400" dirty="0" err="1"/>
              <a:t>творчістю</a:t>
            </a:r>
            <a:r>
              <a:rPr lang="ru-RU" sz="2400" dirty="0"/>
              <a:t> та </a:t>
            </a:r>
            <a:r>
              <a:rPr lang="ru-RU" sz="2400" dirty="0" err="1"/>
              <a:t>гнучкістю</a:t>
            </a:r>
            <a:r>
              <a:rPr lang="ru-RU" sz="2400" dirty="0"/>
              <a:t>;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керує</a:t>
            </a:r>
            <a:r>
              <a:rPr lang="ru-RU" sz="2400" dirty="0"/>
              <a:t> </a:t>
            </a:r>
            <a:r>
              <a:rPr lang="ru-RU" sz="2400" dirty="0" err="1"/>
              <a:t>всіма</a:t>
            </a:r>
            <a:r>
              <a:rPr lang="ru-RU" sz="2400" dirty="0"/>
              <a:t> рухами - потоком </a:t>
            </a:r>
            <a:r>
              <a:rPr lang="ru-RU" sz="2400" dirty="0" err="1"/>
              <a:t>дихання</a:t>
            </a:r>
            <a:r>
              <a:rPr lang="ru-RU" sz="2400" dirty="0"/>
              <a:t>, </a:t>
            </a:r>
            <a:r>
              <a:rPr lang="ru-RU" sz="2400" dirty="0" err="1"/>
              <a:t>пульсацією</a:t>
            </a:r>
            <a:r>
              <a:rPr lang="ru-RU" sz="2400" dirty="0"/>
              <a:t> </a:t>
            </a:r>
            <a:r>
              <a:rPr lang="ru-RU" sz="2400" dirty="0" err="1"/>
              <a:t>серця</a:t>
            </a:r>
            <a:r>
              <a:rPr lang="ru-RU" sz="2400" dirty="0"/>
              <a:t>, </a:t>
            </a:r>
            <a:r>
              <a:rPr lang="ru-RU" sz="2400" dirty="0" err="1"/>
              <a:t>всіма</a:t>
            </a:r>
            <a:r>
              <a:rPr lang="ru-RU" sz="2400" dirty="0"/>
              <a:t> </a:t>
            </a:r>
            <a:r>
              <a:rPr lang="ru-RU" sz="2400" dirty="0" err="1"/>
              <a:t>м'язовими</a:t>
            </a:r>
            <a:r>
              <a:rPr lang="ru-RU" sz="2400" dirty="0"/>
              <a:t> </a:t>
            </a:r>
            <a:r>
              <a:rPr lang="ru-RU" sz="2400" dirty="0" err="1"/>
              <a:t>скороченнями</a:t>
            </a:r>
            <a:r>
              <a:rPr lang="ru-RU" sz="2400" dirty="0"/>
              <a:t>, рухами тканин, </a:t>
            </a:r>
            <a:r>
              <a:rPr lang="ru-RU" sz="2400" dirty="0" err="1"/>
              <a:t>рухливістю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- і </a:t>
            </a:r>
            <a:r>
              <a:rPr lang="ru-RU" sz="2400" dirty="0" err="1"/>
              <a:t>комунікацією</a:t>
            </a:r>
            <a:r>
              <a:rPr lang="ru-RU" sz="2400" dirty="0"/>
              <a:t> в </a:t>
            </a:r>
            <a:r>
              <a:rPr lang="ru-RU" sz="2400" dirty="0" err="1"/>
              <a:t>розумі</a:t>
            </a:r>
            <a:r>
              <a:rPr lang="ru-RU" sz="2400" dirty="0"/>
              <a:t> та </a:t>
            </a:r>
            <a:r>
              <a:rPr lang="ru-RU" sz="2400" dirty="0" err="1"/>
              <a:t>нервовій</a:t>
            </a:r>
            <a:r>
              <a:rPr lang="ru-RU" sz="2400" dirty="0"/>
              <a:t> системі.</a:t>
            </a:r>
          </a:p>
        </p:txBody>
      </p:sp>
    </p:spTree>
    <p:extLst>
      <p:ext uri="{BB962C8B-B14F-4D97-AF65-F5344CB8AC3E}">
        <p14:creationId xmlns:p14="http://schemas.microsoft.com/office/powerpoint/2010/main" val="314009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40702-85FD-25BD-73AF-A61881EC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215" cy="1400530"/>
          </a:xfrm>
        </p:spPr>
        <p:txBody>
          <a:bodyPr/>
          <a:lstStyle/>
          <a:p>
            <a:pPr algn="ctr"/>
            <a:r>
              <a:rPr lang="ru-RU" sz="2400" b="1" dirty="0" err="1"/>
              <a:t>Пітта-доша</a:t>
            </a:r>
            <a:r>
              <a:rPr lang="ru-RU" sz="2000" dirty="0"/>
              <a:t>: </a:t>
            </a:r>
            <a:r>
              <a:rPr lang="ru-RU" sz="2000" dirty="0" err="1"/>
              <a:t>Енергійна</a:t>
            </a:r>
            <a:r>
              <a:rPr lang="ru-RU" sz="2000" dirty="0"/>
              <a:t> людина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статури</a:t>
            </a:r>
            <a:r>
              <a:rPr lang="ru-RU" sz="2000" dirty="0"/>
              <a:t> на </a:t>
            </a:r>
            <a:r>
              <a:rPr lang="ru-RU" sz="2000" dirty="0" err="1"/>
              <a:t>фоні</a:t>
            </a:r>
            <a:r>
              <a:rPr lang="ru-RU" sz="2000" dirty="0"/>
              <a:t> </a:t>
            </a:r>
            <a:r>
              <a:rPr lang="ru-RU" sz="2000" dirty="0" err="1"/>
              <a:t>сонця</a:t>
            </a:r>
            <a:r>
              <a:rPr lang="ru-RU" sz="2000" dirty="0"/>
              <a:t> чи </a:t>
            </a:r>
            <a:r>
              <a:rPr lang="ru-RU" sz="2000" dirty="0" err="1"/>
              <a:t>вогню</a:t>
            </a:r>
            <a:r>
              <a:rPr lang="ru-RU" sz="2000" dirty="0"/>
              <a:t>. </a:t>
            </a:r>
            <a:r>
              <a:rPr lang="ru-RU" sz="2000" dirty="0" err="1"/>
              <a:t>Пітта</a:t>
            </a:r>
            <a:r>
              <a:rPr lang="ru-RU" sz="2000" dirty="0"/>
              <a:t>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пов'язана</a:t>
            </a:r>
            <a:r>
              <a:rPr lang="ru-RU" sz="2000" dirty="0"/>
              <a:t> з </a:t>
            </a:r>
            <a:r>
              <a:rPr lang="ru-RU" sz="2000" dirty="0" err="1"/>
              <a:t>інтелектом</a:t>
            </a:r>
            <a:r>
              <a:rPr lang="ru-RU" sz="2000" dirty="0"/>
              <a:t>, розумінням та </a:t>
            </a:r>
            <a:r>
              <a:rPr lang="ru-RU" sz="2000" dirty="0" err="1"/>
              <a:t>перетравленням</a:t>
            </a:r>
            <a:r>
              <a:rPr lang="ru-RU" sz="2000" dirty="0"/>
              <a:t> </a:t>
            </a:r>
            <a:r>
              <a:rPr lang="ru-RU" sz="2000" dirty="0" err="1"/>
              <a:t>їжі</a:t>
            </a:r>
            <a:r>
              <a:rPr lang="ru-RU" sz="2000" dirty="0"/>
              <a:t>, думок, </a:t>
            </a:r>
            <a:r>
              <a:rPr lang="ru-RU" sz="2000" dirty="0" err="1"/>
              <a:t>емоцій</a:t>
            </a:r>
            <a:r>
              <a:rPr lang="ru-RU" sz="2000" dirty="0"/>
              <a:t> та переживань;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керує</a:t>
            </a:r>
            <a:r>
              <a:rPr lang="ru-RU" sz="2000" dirty="0"/>
              <a:t> </a:t>
            </a:r>
            <a:r>
              <a:rPr lang="ru-RU" sz="2000" dirty="0" err="1"/>
              <a:t>харчуванням</a:t>
            </a:r>
            <a:r>
              <a:rPr lang="ru-RU" sz="2000" dirty="0"/>
              <a:t> та </a:t>
            </a:r>
            <a:r>
              <a:rPr lang="ru-RU" sz="2000" dirty="0" err="1"/>
              <a:t>обміном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температурою </a:t>
            </a:r>
            <a:r>
              <a:rPr lang="ru-RU" sz="2000" dirty="0" err="1"/>
              <a:t>тіла</a:t>
            </a:r>
            <a:r>
              <a:rPr lang="ru-RU" sz="2000" dirty="0"/>
              <a:t> та </a:t>
            </a:r>
            <a:r>
              <a:rPr lang="ru-RU" sz="2000" dirty="0" err="1"/>
              <a:t>світлом</a:t>
            </a:r>
            <a:r>
              <a:rPr lang="ru-RU" sz="2000" dirty="0"/>
              <a:t> розуміння.</a:t>
            </a:r>
          </a:p>
        </p:txBody>
      </p:sp>
      <p:pic>
        <p:nvPicPr>
          <p:cNvPr id="4098" name="Picture 2" descr="Изображение: Pitta dosha type person fire element illustration">
            <a:extLst>
              <a:ext uri="{FF2B5EF4-FFF2-40B4-BE49-F238E27FC236}">
                <a16:creationId xmlns:a16="http://schemas.microsoft.com/office/drawing/2014/main" id="{BB0C8AF5-4259-ED9E-FBE5-50FB7874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3" y="1935126"/>
            <a:ext cx="6345780" cy="36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76984-B892-B4E7-1996-66F355CCF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43" y="5688954"/>
            <a:ext cx="634577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0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B7ED-A82E-84BB-9828-DB79466B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42" y="463350"/>
            <a:ext cx="10868950" cy="1400530"/>
          </a:xfrm>
        </p:spPr>
        <p:txBody>
          <a:bodyPr/>
          <a:lstStyle/>
          <a:p>
            <a:pPr algn="ctr"/>
            <a:r>
              <a:rPr lang="ru-RU" sz="2800" b="1" dirty="0"/>
              <a:t>Капха-</a:t>
            </a:r>
            <a:r>
              <a:rPr lang="ru-RU" sz="2800" b="1" dirty="0" err="1"/>
              <a:t>доша</a:t>
            </a:r>
            <a:br>
              <a:rPr lang="ru-RU" sz="2400" b="1" dirty="0"/>
            </a:br>
            <a:r>
              <a:rPr lang="ru-RU" sz="2000" b="1" dirty="0" err="1"/>
              <a:t>Візуал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Спокійна</a:t>
            </a:r>
            <a:r>
              <a:rPr lang="ru-RU" sz="2000" dirty="0"/>
              <a:t>, </a:t>
            </a:r>
            <a:r>
              <a:rPr lang="ru-RU" sz="2000" dirty="0" err="1"/>
              <a:t>міцна</a:t>
            </a:r>
            <a:r>
              <a:rPr lang="ru-RU" sz="2000" dirty="0"/>
              <a:t> </a:t>
            </a:r>
            <a:r>
              <a:rPr lang="ru-RU" sz="2000" dirty="0" err="1"/>
              <a:t>постать</a:t>
            </a:r>
            <a:r>
              <a:rPr lang="ru-RU" sz="2000" dirty="0"/>
              <a:t> на </a:t>
            </a:r>
            <a:r>
              <a:rPr lang="ru-RU" sz="2000" dirty="0" err="1"/>
              <a:t>фоні</a:t>
            </a:r>
            <a:r>
              <a:rPr lang="ru-RU" sz="2000" dirty="0"/>
              <a:t> </a:t>
            </a:r>
            <a:r>
              <a:rPr lang="ru-RU" sz="2000" dirty="0" err="1"/>
              <a:t>родючої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або води. </a:t>
            </a:r>
            <a:br>
              <a:rPr lang="ru-RU" sz="2000" dirty="0"/>
            </a:br>
            <a:r>
              <a:rPr lang="ru-RU" sz="2000" dirty="0"/>
              <a:t>Капха </a:t>
            </a:r>
            <a:r>
              <a:rPr lang="ru-RU" sz="2000" dirty="0" err="1"/>
              <a:t>втілює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 та </a:t>
            </a:r>
            <a:r>
              <a:rPr lang="ru-RU" sz="2000" dirty="0" err="1"/>
              <a:t>співчуття</a:t>
            </a:r>
            <a:r>
              <a:rPr lang="ru-RU" sz="2000" dirty="0"/>
              <a:t>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доша</a:t>
            </a:r>
            <a:r>
              <a:rPr lang="ru-RU" sz="2000" dirty="0"/>
              <a:t> </a:t>
            </a:r>
            <a:r>
              <a:rPr lang="ru-RU" sz="2000" dirty="0" err="1"/>
              <a:t>зволожує</a:t>
            </a:r>
            <a:r>
              <a:rPr lang="ru-RU" sz="2000" dirty="0"/>
              <a:t> всі </a:t>
            </a:r>
            <a:r>
              <a:rPr lang="ru-RU" sz="2000" dirty="0" err="1"/>
              <a:t>клітини</a:t>
            </a:r>
            <a:r>
              <a:rPr lang="ru-RU" sz="2000" dirty="0"/>
              <a:t> та системи, </a:t>
            </a:r>
            <a:r>
              <a:rPr lang="ru-RU" sz="2000" dirty="0" err="1"/>
              <a:t>змащує</a:t>
            </a:r>
            <a:r>
              <a:rPr lang="ru-RU" sz="2000" dirty="0"/>
              <a:t> </a:t>
            </a:r>
            <a:r>
              <a:rPr lang="ru-RU" sz="2000" dirty="0" err="1"/>
              <a:t>суглоби</a:t>
            </a:r>
            <a:r>
              <a:rPr lang="ru-RU" sz="2000" dirty="0"/>
              <a:t>, </a:t>
            </a:r>
            <a:r>
              <a:rPr lang="ru-RU" sz="2000" dirty="0" err="1"/>
              <a:t>зволожує</a:t>
            </a:r>
            <a:r>
              <a:rPr lang="ru-RU" sz="2000" dirty="0"/>
              <a:t> </a:t>
            </a:r>
            <a:r>
              <a:rPr lang="ru-RU" sz="2000" dirty="0" err="1"/>
              <a:t>шкіру</a:t>
            </a:r>
            <a:r>
              <a:rPr lang="ru-RU" sz="2000" dirty="0"/>
              <a:t>, </a:t>
            </a:r>
            <a:r>
              <a:rPr lang="ru-RU" sz="2000" dirty="0" err="1"/>
              <a:t>підтримує</a:t>
            </a:r>
            <a:r>
              <a:rPr lang="ru-RU" sz="2000" dirty="0"/>
              <a:t> </a:t>
            </a:r>
            <a:r>
              <a:rPr lang="ru-RU" sz="2000" dirty="0" err="1"/>
              <a:t>імунітет</a:t>
            </a:r>
            <a:r>
              <a:rPr lang="ru-RU" sz="2000" dirty="0"/>
              <a:t> та </a:t>
            </a:r>
            <a:r>
              <a:rPr lang="ru-RU" sz="2000" dirty="0" err="1"/>
              <a:t>захищає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400" dirty="0"/>
              <a:t>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Изображение: Kapha dosha type person earth water element illustration">
            <a:extLst>
              <a:ext uri="{FF2B5EF4-FFF2-40B4-BE49-F238E27FC236}">
                <a16:creationId xmlns:a16="http://schemas.microsoft.com/office/drawing/2014/main" id="{BB69C098-2CBA-35DB-AC25-F58B80C7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95" y="2158409"/>
            <a:ext cx="5829300" cy="34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4ABDA5-0C2D-4FA0-C0E3-4D18B67E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95" y="5645888"/>
            <a:ext cx="5829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5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1471</Words>
  <Application>Microsoft Office PowerPoint</Application>
  <PresentationFormat>Широкоэкранный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Основні положення Аюрведи: класифікація хвороб та методи лікування.  Давня мудрість у сучасному світі. </vt:lpstr>
      <vt:lpstr>Актуальність проблеми</vt:lpstr>
      <vt:lpstr>Презентация PowerPoint</vt:lpstr>
      <vt:lpstr>Що таке Аюрведа? </vt:lpstr>
      <vt:lpstr>П’ять першоелементів </vt:lpstr>
      <vt:lpstr>Концепція Трьох Дош.</vt:lpstr>
      <vt:lpstr>Презентация PowerPoint</vt:lpstr>
      <vt:lpstr>Пітта-доша: Енергійна людина середньої статури на фоні сонця чи вогню. Пітта тісно пов'язана з інтелектом, розумінням та перетравленням їжі, думок, емоцій та переживань; він керує харчуванням та обміном речовин, температурою тіла та світлом розуміння.</vt:lpstr>
      <vt:lpstr>Капха-доша Візуал: Спокійна, міцна постать на фоні родючої землі або води.  Капха втілює енергії кохання та співчуття. Ця доша зволожує всі клітини та системи, змащує суглоби, зволожує шкіру, підтримує імунітет та захищає тканини.  </vt:lpstr>
      <vt:lpstr>Класифікація хвороб за походженням  Аюрведа виділяє три основні групи причин (Трівідха Рога), що викликають недуги: Адіатміка (Adhyatmika) — Внутрішні чинники: Генетичні спадкові хвороби (передані від батьків). Дисбаланс дош через неправильне харчування або емоції. Адібхаутіка (Adhibhautika) — Зовнішні чинники: Травми, аварії, укуси комах. Вплив навколишнього середовища (забруднення, клімат). Інфекції (мікроби та віруси). Адідайвіка (Adhidaivika) — Природні та духовні чинники: Сезонні хвороби (наприклад, застуди взимку). Вплив віку (старіння). "Кармічні" хвороби або вплив невідомих сил. </vt:lpstr>
      <vt:lpstr>Шість стадій хвороби (Шат Крія Кала)  1. Санчая (Накопичення): Доша починає накопичуватися в своєму "рідному" місці (наприклад, Вата в товстій кишці). З’являється легкий дискомфорт. 2. Пракопа (Збудження): Доша "переповнює" своє місце, стає активною, але ще не виходить за його межі. 3. Прасара (Поширення): Доша виходить зі свого місця і починає циркулювати по всьому тілу через канали (шроти). 4. Стхана-самшрая (Осідання): Доша знаходить слабке місце в організмі (орган чи тканину) і "осідає" там. Саме тут закладається корінь майбутньої хвороби. 5. В’якті (Прояв): З’являються чіткі клінічні симптоми, які може діагностувати звичайний лікар. 6. Бхеда (Диференціація/Хронізація): Хвороба стає хронічною, вражає глибокі тканини або призводить до ускладнень.</vt:lpstr>
      <vt:lpstr>Діагностика в Аюрведі Рога Парікша (дослідження хвороби). Рогі Парікша (дослідження пацієнта):Пульсова діагностика (Наді Парікша).Огляд язика, очей, шкіри, сечі та випорожнень.</vt:lpstr>
      <vt:lpstr>Методи лікування:  Шодхана (Очищення)Панчакарма — п'ять процедур глибокого очищення: Вамана (терапевтичне блювання). Віречана (очищення кишківника). Басті (клізми з оліями та відварами). Насья (введення ліків через ніс).Ракта-мокшана (кровопускання — рідко).</vt:lpstr>
      <vt:lpstr>Методи лікування: Шамана (Пом'якшення) Використовується, коли очищення неможливе:Дієтотерапія (Ахара).Траволікування (Аушадха).Фізичні вправи та йога.Перебування на сонці та свіжому повітрі.</vt:lpstr>
      <vt:lpstr>Роль дієтології в Аюрведі "Ми є те, що ми їмо і що ми здатні перетравити".Шість смаків (Раса): солодкий, кислий, солоний, гострий, гіркий, в'яжучий. Харчування відповідно до доші та сезону.</vt:lpstr>
      <vt:lpstr>Аюрведична фармакологія (Дравьягуна) Використання рослинних, мінеральних та тваринних компонентів. Трифала (Triphala): «Король очищення». Суміш трьох плодів (Амалакі, Бібхітакі, Харітакі). М'яко очищує кишечник від токсинів (Ами), покращує травлення та омолоджує тканини. Ашваганда (Ashwagandha): «Антистрес-рослина». Потужний адаптоген, який допомагає організму справлятися зі стресом, підвищує рівень енергії, покращує сон та зміцнює імунітет. Її часто називають «індійським женьшенем». Чаванпраш (Chyawanprash): «Еліксир молодості». Густа паста (джем) на основі м'якоті Амалакі (дикого індійського аґрусу) та понад 40 трав. Найпотужніший імуномодулятор, що захищає від вірусів та зміцнює загальні сили організму. Куркума (Turmeric / Haridra): «Природний антибіотик». Має сильні протизапальні, антисептичні та очищувальні властивості. В Аюрведі вважається засобом, що очищує кров та покращує стан шкіри.</vt:lpstr>
      <vt:lpstr>Психосоматика та режим дня (Діначар’я)  Важливість режиму сну та пробудження. Гігієнічні процедури (чищення язика, промазування тіла олією — Абх'янга). Медитація як засіб заспокоєння розуму.</vt:lpstr>
      <vt:lpstr>Ефективність методу Персоналізація: Лікують не хворобу, а людину. Профілактична спрямованість: Попередження хвороб на ранніх стадіях. Відсутність токсичності: Використання натуральних засобів.Доведена ефективність:  Дослідження показують позитивні результати при лікуванні артритів, діабету II типу, стресових розладів та проблем ТКТ.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положення Аюрведи: класифікація хвороб та методи лікування.  Давня мудрість у сучасному світі. </dc:title>
  <dc:creator>Пользователь</dc:creator>
  <cp:lastModifiedBy>Пользователь</cp:lastModifiedBy>
  <cp:revision>61</cp:revision>
  <dcterms:created xsi:type="dcterms:W3CDTF">2026-02-04T13:21:04Z</dcterms:created>
  <dcterms:modified xsi:type="dcterms:W3CDTF">2026-02-12T20:59:25Z</dcterms:modified>
</cp:coreProperties>
</file>