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3" r:id="rId2"/>
    <p:sldId id="256" r:id="rId3"/>
    <p:sldId id="257" r:id="rId4"/>
    <p:sldId id="296" r:id="rId5"/>
    <p:sldId id="293" r:id="rId6"/>
    <p:sldId id="297" r:id="rId7"/>
    <p:sldId id="298" r:id="rId8"/>
    <p:sldId id="299" r:id="rId9"/>
    <p:sldId id="300" r:id="rId10"/>
    <p:sldId id="310" r:id="rId11"/>
    <p:sldId id="301" r:id="rId12"/>
    <p:sldId id="302" r:id="rId13"/>
    <p:sldId id="304" r:id="rId14"/>
    <p:sldId id="306" r:id="rId15"/>
    <p:sldId id="305" r:id="rId16"/>
    <p:sldId id="303" r:id="rId17"/>
    <p:sldId id="258" r:id="rId18"/>
    <p:sldId id="264" r:id="rId19"/>
    <p:sldId id="311" r:id="rId20"/>
    <p:sldId id="259" r:id="rId21"/>
    <p:sldId id="265" r:id="rId22"/>
    <p:sldId id="260" r:id="rId23"/>
    <p:sldId id="294" r:id="rId24"/>
    <p:sldId id="295" r:id="rId25"/>
    <p:sldId id="261" r:id="rId26"/>
    <p:sldId id="262" r:id="rId27"/>
    <p:sldId id="267" r:id="rId28"/>
    <p:sldId id="266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7" r:id="rId37"/>
    <p:sldId id="278" r:id="rId38"/>
    <p:sldId id="307" r:id="rId39"/>
    <p:sldId id="279" r:id="rId40"/>
    <p:sldId id="281" r:id="rId41"/>
    <p:sldId id="280" r:id="rId42"/>
    <p:sldId id="282" r:id="rId43"/>
    <p:sldId id="308" r:id="rId44"/>
    <p:sldId id="283" r:id="rId45"/>
    <p:sldId id="284" r:id="rId46"/>
    <p:sldId id="309" r:id="rId47"/>
    <p:sldId id="312" r:id="rId48"/>
    <p:sldId id="285" r:id="rId49"/>
    <p:sldId id="286" r:id="rId50"/>
    <p:sldId id="287" r:id="rId51"/>
    <p:sldId id="292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5490-67C3-46B5-BC73-640E0F08017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C0E9-4FE8-46A9-8972-ED57493F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6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5490-67C3-46B5-BC73-640E0F08017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C0E9-4FE8-46A9-8972-ED57493F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3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5490-67C3-46B5-BC73-640E0F08017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C0E9-4FE8-46A9-8972-ED57493F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5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5490-67C3-46B5-BC73-640E0F08017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C0E9-4FE8-46A9-8972-ED57493F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5490-67C3-46B5-BC73-640E0F08017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C0E9-4FE8-46A9-8972-ED57493F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12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5490-67C3-46B5-BC73-640E0F08017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C0E9-4FE8-46A9-8972-ED57493F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9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5490-67C3-46B5-BC73-640E0F08017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C0E9-4FE8-46A9-8972-ED57493F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7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5490-67C3-46B5-BC73-640E0F08017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C0E9-4FE8-46A9-8972-ED57493F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2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5490-67C3-46B5-BC73-640E0F08017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C0E9-4FE8-46A9-8972-ED57493F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5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5490-67C3-46B5-BC73-640E0F08017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C0E9-4FE8-46A9-8972-ED57493F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6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5490-67C3-46B5-BC73-640E0F08017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C0E9-4FE8-46A9-8972-ED57493F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5490-67C3-46B5-BC73-640E0F08017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3C0E9-4FE8-46A9-8972-ED57493F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0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044-13#Text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651-10#Text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990-07#Text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782" y="333218"/>
            <a:ext cx="74121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БАЗОВА ДОМЕДИЧНА ДОПОМОГА ВЧИТЕЛЯ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Лекція 1,2. </a:t>
            </a:r>
          </a:p>
          <a:p>
            <a:pPr algn="ctr"/>
            <a:r>
              <a:rPr lang="uk-UA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 Вступ. Загальні принципи та правові засади надання </a:t>
            </a:r>
            <a:r>
              <a:rPr lang="uk-UA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домедичної</a:t>
            </a:r>
            <a:r>
              <a:rPr lang="uk-UA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допомоги. </a:t>
            </a:r>
            <a:endParaRPr lang="uk-UA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Організація медичної допомоги населенню. Медична </a:t>
            </a:r>
            <a:r>
              <a:rPr lang="uk-UA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маніпуляційна</a:t>
            </a:r>
            <a:r>
              <a:rPr lang="uk-UA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техніка.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Домедична допомога: як врятувати людині 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1330036"/>
            <a:ext cx="3792970" cy="284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8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510" t="25663" r="22954" b="25473"/>
          <a:stretch/>
        </p:blipFill>
        <p:spPr>
          <a:xfrm>
            <a:off x="706581" y="401783"/>
            <a:ext cx="10760145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3" y="198221"/>
            <a:ext cx="115962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Медицина катастроф та тактична медицина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Медицина катастроф </a:t>
            </a:r>
            <a:r>
              <a:rPr lang="ru-RU" b="1" dirty="0"/>
              <a:t>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галузь</a:t>
            </a:r>
            <a:r>
              <a:rPr lang="ru-RU" b="1" dirty="0"/>
              <a:t> </a:t>
            </a:r>
            <a:r>
              <a:rPr lang="ru-RU" b="1" dirty="0" err="1"/>
              <a:t>медицини</a:t>
            </a:r>
            <a:r>
              <a:rPr lang="ru-RU" b="1" dirty="0"/>
              <a:t>, яка </a:t>
            </a:r>
            <a:r>
              <a:rPr lang="ru-RU" b="1" dirty="0" err="1"/>
              <a:t>являє</a:t>
            </a:r>
            <a:r>
              <a:rPr lang="ru-RU" b="1" dirty="0"/>
              <a:t> собою </a:t>
            </a:r>
            <a:r>
              <a:rPr lang="ru-RU" b="1" dirty="0" err="1"/>
              <a:t>особливу</a:t>
            </a:r>
            <a:r>
              <a:rPr lang="ru-RU" b="1" dirty="0"/>
              <a:t> систему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 та </a:t>
            </a:r>
            <a:r>
              <a:rPr lang="ru-RU" b="1" dirty="0" err="1"/>
              <a:t>своєрідну</a:t>
            </a:r>
            <a:r>
              <a:rPr lang="ru-RU" b="1" dirty="0"/>
              <a:t> форму </a:t>
            </a:r>
            <a:r>
              <a:rPr lang="ru-RU" b="1" dirty="0" err="1"/>
              <a:t>практичної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, </a:t>
            </a:r>
            <a:r>
              <a:rPr lang="ru-RU" b="1" dirty="0" err="1"/>
              <a:t>спрямовану</a:t>
            </a:r>
            <a:r>
              <a:rPr lang="ru-RU" b="1" dirty="0"/>
              <a:t> на </a:t>
            </a:r>
            <a:r>
              <a:rPr lang="ru-RU" b="1" dirty="0" err="1"/>
              <a:t>розробку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 та тактики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екстреної</a:t>
            </a:r>
            <a:r>
              <a:rPr lang="ru-RU" b="1" dirty="0"/>
              <a:t> </a:t>
            </a:r>
            <a:r>
              <a:rPr lang="ru-RU" b="1" dirty="0" err="1"/>
              <a:t>медичної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</a:t>
            </a:r>
            <a:r>
              <a:rPr lang="ru-RU" b="1" dirty="0" err="1"/>
              <a:t>великій</a:t>
            </a:r>
            <a:r>
              <a:rPr lang="ru-RU" b="1" dirty="0"/>
              <a:t> </a:t>
            </a:r>
            <a:r>
              <a:rPr lang="ru-RU" b="1" dirty="0" err="1"/>
              <a:t>кількості</a:t>
            </a:r>
            <a:r>
              <a:rPr lang="ru-RU" b="1" dirty="0"/>
              <a:t> </a:t>
            </a:r>
            <a:r>
              <a:rPr lang="ru-RU" b="1" dirty="0" err="1"/>
              <a:t>постраждалих</a:t>
            </a:r>
            <a:r>
              <a:rPr lang="ru-RU" b="1" dirty="0"/>
              <a:t> у </a:t>
            </a:r>
            <a:r>
              <a:rPr lang="ru-RU" b="1" dirty="0" err="1"/>
              <a:t>надзвичайних</a:t>
            </a:r>
            <a:r>
              <a:rPr lang="ru-RU" b="1" dirty="0"/>
              <a:t> </a:t>
            </a:r>
            <a:r>
              <a:rPr lang="ru-RU" b="1" dirty="0" err="1"/>
              <a:t>ситуаціях</a:t>
            </a:r>
            <a:r>
              <a:rPr lang="ru-RU" b="1" dirty="0"/>
              <a:t> (НС) за </a:t>
            </a:r>
            <a:r>
              <a:rPr lang="ru-RU" b="1" dirty="0" err="1"/>
              <a:t>умови</a:t>
            </a:r>
            <a:r>
              <a:rPr lang="ru-RU" b="1" dirty="0"/>
              <a:t> </a:t>
            </a:r>
            <a:r>
              <a:rPr lang="ru-RU" b="1" dirty="0" err="1"/>
              <a:t>гострої</a:t>
            </a:r>
            <a:r>
              <a:rPr lang="ru-RU" b="1" dirty="0"/>
              <a:t> </a:t>
            </a:r>
            <a:r>
              <a:rPr lang="ru-RU" b="1" dirty="0" err="1"/>
              <a:t>нестачі</a:t>
            </a:r>
            <a:r>
              <a:rPr lang="ru-RU" b="1" dirty="0"/>
              <a:t> </a:t>
            </a:r>
            <a:r>
              <a:rPr lang="ru-RU" b="1" dirty="0" err="1"/>
              <a:t>медичних</a:t>
            </a:r>
            <a:r>
              <a:rPr lang="ru-RU" b="1" dirty="0"/>
              <a:t> сил та </a:t>
            </a:r>
            <a:r>
              <a:rPr lang="ru-RU" b="1" dirty="0" err="1"/>
              <a:t>засобів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Центр </a:t>
            </a:r>
            <a:r>
              <a:rPr lang="ru-RU" b="1" dirty="0" err="1">
                <a:solidFill>
                  <a:srgbClr val="FF0000"/>
                </a:solidFill>
              </a:rPr>
              <a:t>екстреної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медичної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допомоги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медицини</a:t>
            </a:r>
            <a:r>
              <a:rPr lang="ru-RU" b="1" dirty="0">
                <a:solidFill>
                  <a:srgbClr val="FF0000"/>
                </a:solidFill>
              </a:rPr>
              <a:t> катастроф (ЕМД та МК) </a:t>
            </a:r>
            <a:r>
              <a:rPr lang="ru-RU" b="1" dirty="0"/>
              <a:t>є закладом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, </a:t>
            </a:r>
            <a:r>
              <a:rPr lang="ru-RU" b="1" dirty="0" err="1"/>
              <a:t>основним</a:t>
            </a:r>
            <a:r>
              <a:rPr lang="ru-RU" b="1" dirty="0"/>
              <a:t> </a:t>
            </a:r>
            <a:r>
              <a:rPr lang="ru-RU" b="1" dirty="0" err="1"/>
              <a:t>завданням</a:t>
            </a:r>
            <a:r>
              <a:rPr lang="ru-RU" b="1" dirty="0"/>
              <a:t> </a:t>
            </a:r>
            <a:r>
              <a:rPr lang="ru-RU" b="1" dirty="0" err="1"/>
              <a:t>якого</a:t>
            </a:r>
            <a:r>
              <a:rPr lang="ru-RU" b="1" dirty="0"/>
              <a:t> є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та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екстреної</a:t>
            </a:r>
            <a:r>
              <a:rPr lang="ru-RU" b="1" dirty="0"/>
              <a:t> </a:t>
            </a:r>
            <a:r>
              <a:rPr lang="ru-RU" b="1" dirty="0" err="1"/>
              <a:t>медичної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на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відповідної</a:t>
            </a:r>
            <a:r>
              <a:rPr lang="ru-RU" b="1" dirty="0"/>
              <a:t> </a:t>
            </a:r>
            <a:r>
              <a:rPr lang="ru-RU" b="1" dirty="0" err="1"/>
              <a:t>адміністративно-територіальної</a:t>
            </a:r>
            <a:r>
              <a:rPr lang="ru-RU" b="1" dirty="0"/>
              <a:t> </a:t>
            </a:r>
            <a:r>
              <a:rPr lang="ru-RU" b="1" dirty="0" err="1"/>
              <a:t>одиниці</a:t>
            </a:r>
            <a:r>
              <a:rPr lang="ru-RU" b="1" dirty="0"/>
              <a:t> </a:t>
            </a:r>
            <a:r>
              <a:rPr lang="ru-RU" b="1" dirty="0" err="1"/>
              <a:t>згідно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Законом.</a:t>
            </a:r>
          </a:p>
          <a:p>
            <a:pPr algn="just"/>
            <a:r>
              <a:rPr lang="ru-RU" b="1" dirty="0" err="1">
                <a:solidFill>
                  <a:srgbClr val="FF0000"/>
                </a:solidFill>
              </a:rPr>
              <a:t>Основними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завданнями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служби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медицини</a:t>
            </a:r>
            <a:r>
              <a:rPr lang="ru-RU" b="1" dirty="0">
                <a:solidFill>
                  <a:srgbClr val="FF0000"/>
                </a:solidFill>
              </a:rPr>
              <a:t> катастроф є: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7030A0"/>
                </a:solidFill>
              </a:rPr>
              <a:t>Надання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медичної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допомоги</a:t>
            </a:r>
            <a:r>
              <a:rPr lang="ru-RU" sz="1600" b="1" dirty="0"/>
              <a:t>: </a:t>
            </a:r>
            <a:r>
              <a:rPr lang="ru-RU" sz="1600" b="1" dirty="0" err="1"/>
              <a:t>забезпечення</a:t>
            </a:r>
            <a:r>
              <a:rPr lang="ru-RU" sz="1600" b="1" dirty="0"/>
              <a:t> </a:t>
            </a:r>
            <a:r>
              <a:rPr lang="ru-RU" sz="1600" b="1" dirty="0" err="1"/>
              <a:t>допомоги</a:t>
            </a:r>
            <a:r>
              <a:rPr lang="ru-RU" sz="1600" b="1" dirty="0"/>
              <a:t> </a:t>
            </a:r>
            <a:r>
              <a:rPr lang="ru-RU" sz="1600" b="1" dirty="0" err="1"/>
              <a:t>постраждалим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НС, </a:t>
            </a:r>
            <a:r>
              <a:rPr lang="ru-RU" sz="1600" b="1" dirty="0" err="1"/>
              <a:t>рятувальникам</a:t>
            </a:r>
            <a:r>
              <a:rPr lang="ru-RU" sz="1600" b="1" dirty="0"/>
              <a:t> та особам, </a:t>
            </a:r>
            <a:r>
              <a:rPr lang="ru-RU" sz="1600" b="1" dirty="0" err="1"/>
              <a:t>які</a:t>
            </a:r>
            <a:r>
              <a:rPr lang="ru-RU" sz="1600" b="1" dirty="0"/>
              <a:t> </a:t>
            </a:r>
            <a:r>
              <a:rPr lang="ru-RU" sz="1600" b="1" dirty="0" err="1"/>
              <a:t>беруть</a:t>
            </a:r>
            <a:r>
              <a:rPr lang="ru-RU" sz="1600" b="1" dirty="0"/>
              <a:t> участь у </a:t>
            </a:r>
            <a:r>
              <a:rPr lang="ru-RU" sz="1600" b="1" dirty="0" err="1"/>
              <a:t>ліквідації</a:t>
            </a:r>
            <a:r>
              <a:rPr lang="ru-RU" sz="1600" b="1" dirty="0"/>
              <a:t> </a:t>
            </a:r>
            <a:r>
              <a:rPr lang="ru-RU" sz="1600" b="1" dirty="0" err="1"/>
              <a:t>наслідків</a:t>
            </a:r>
            <a:r>
              <a:rPr lang="ru-RU" sz="1600" b="1" dirty="0"/>
              <a:t>, на </a:t>
            </a:r>
            <a:r>
              <a:rPr lang="ru-RU" sz="1600" b="1" dirty="0" err="1"/>
              <a:t>догоспітальному</a:t>
            </a:r>
            <a:r>
              <a:rPr lang="ru-RU" sz="1600" b="1" dirty="0"/>
              <a:t> і </a:t>
            </a:r>
            <a:r>
              <a:rPr lang="ru-RU" sz="1600" b="1" dirty="0" err="1"/>
              <a:t>госпітальному</a:t>
            </a:r>
            <a:r>
              <a:rPr lang="ru-RU" sz="1600" b="1" dirty="0"/>
              <a:t> </a:t>
            </a:r>
            <a:r>
              <a:rPr lang="ru-RU" sz="1600" b="1" dirty="0" err="1"/>
              <a:t>етапах</a:t>
            </a:r>
            <a:r>
              <a:rPr lang="ru-RU" sz="16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7030A0"/>
                </a:solidFill>
              </a:rPr>
              <a:t>Ліквідація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наслідків</a:t>
            </a:r>
            <a:r>
              <a:rPr lang="ru-RU" sz="1600" b="1" dirty="0"/>
              <a:t>: </a:t>
            </a:r>
            <a:r>
              <a:rPr lang="ru-RU" sz="1600" b="1" dirty="0" err="1"/>
              <a:t>усунення</a:t>
            </a:r>
            <a:r>
              <a:rPr lang="ru-RU" sz="1600" b="1" dirty="0"/>
              <a:t> медико-</a:t>
            </a:r>
            <a:r>
              <a:rPr lang="ru-RU" sz="1600" b="1" dirty="0" err="1"/>
              <a:t>санітарних</a:t>
            </a:r>
            <a:r>
              <a:rPr lang="ru-RU" sz="1600" b="1" dirty="0"/>
              <a:t> </a:t>
            </a:r>
            <a:r>
              <a:rPr lang="ru-RU" sz="1600" b="1" dirty="0" err="1"/>
              <a:t>наслідків</a:t>
            </a:r>
            <a:r>
              <a:rPr lang="ru-RU" sz="1600" b="1" dirty="0"/>
              <a:t> </a:t>
            </a:r>
            <a:r>
              <a:rPr lang="ru-RU" sz="1600" b="1" dirty="0" err="1"/>
              <a:t>надзвичайних</a:t>
            </a:r>
            <a:r>
              <a:rPr lang="ru-RU" sz="1600" b="1" dirty="0"/>
              <a:t> </a:t>
            </a:r>
            <a:r>
              <a:rPr lang="ru-RU" sz="1600" b="1" dirty="0" err="1"/>
              <a:t>ситуацій</a:t>
            </a:r>
            <a:r>
              <a:rPr lang="ru-RU" sz="16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7030A0"/>
                </a:solidFill>
              </a:rPr>
              <a:t>Санітарно-епідемічний</a:t>
            </a:r>
            <a:r>
              <a:rPr lang="ru-RU" sz="1600" b="1" dirty="0">
                <a:solidFill>
                  <a:srgbClr val="7030A0"/>
                </a:solidFill>
              </a:rPr>
              <a:t> контроль</a:t>
            </a:r>
            <a:r>
              <a:rPr lang="ru-RU" sz="1600" b="1" dirty="0"/>
              <a:t>: участь в </a:t>
            </a:r>
            <a:r>
              <a:rPr lang="ru-RU" sz="1600" b="1" dirty="0" err="1"/>
              <a:t>організації</a:t>
            </a:r>
            <a:r>
              <a:rPr lang="ru-RU" sz="1600" b="1" dirty="0"/>
              <a:t> комплексу </a:t>
            </a:r>
            <a:r>
              <a:rPr lang="ru-RU" sz="1600" b="1" dirty="0" err="1"/>
              <a:t>санітарно-гігієнічних</a:t>
            </a:r>
            <a:r>
              <a:rPr lang="ru-RU" sz="1600" b="1" dirty="0"/>
              <a:t> та </a:t>
            </a:r>
            <a:r>
              <a:rPr lang="ru-RU" sz="1600" b="1" dirty="0" err="1"/>
              <a:t>протиепідемічних</a:t>
            </a:r>
            <a:r>
              <a:rPr lang="ru-RU" sz="1600" b="1" dirty="0"/>
              <a:t> </a:t>
            </a:r>
            <a:r>
              <a:rPr lang="ru-RU" sz="1600" b="1" dirty="0" err="1"/>
              <a:t>заходів</a:t>
            </a:r>
            <a:r>
              <a:rPr lang="ru-RU" sz="1600" b="1" dirty="0"/>
              <a:t> у районах НС разом </a:t>
            </a:r>
            <a:r>
              <a:rPr lang="ru-RU" sz="1600" b="1" dirty="0" err="1"/>
              <a:t>із</a:t>
            </a:r>
            <a:r>
              <a:rPr lang="ru-RU" sz="1600" b="1" dirty="0"/>
              <a:t> </a:t>
            </a:r>
            <a:r>
              <a:rPr lang="ru-RU" sz="1600" b="1" dirty="0" err="1"/>
              <a:t>санепідемслужбою</a:t>
            </a:r>
            <a:r>
              <a:rPr lang="ru-RU" sz="1600" b="1" dirty="0"/>
              <a:t> МОЗ </a:t>
            </a:r>
            <a:r>
              <a:rPr lang="ru-RU" sz="1600" b="1" dirty="0" err="1"/>
              <a:t>України</a:t>
            </a:r>
            <a:r>
              <a:rPr lang="ru-RU" sz="16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7030A0"/>
                </a:solidFill>
              </a:rPr>
              <a:t>Координація</a:t>
            </a:r>
            <a:r>
              <a:rPr lang="ru-RU" sz="1600" b="1" dirty="0">
                <a:solidFill>
                  <a:srgbClr val="7030A0"/>
                </a:solidFill>
              </a:rPr>
              <a:t> та </a:t>
            </a:r>
            <a:r>
              <a:rPr lang="ru-RU" sz="1600" b="1" dirty="0" err="1">
                <a:solidFill>
                  <a:srgbClr val="7030A0"/>
                </a:solidFill>
              </a:rPr>
              <a:t>взаємодія</a:t>
            </a:r>
            <a:r>
              <a:rPr lang="ru-RU" sz="1600" b="1" dirty="0"/>
              <a:t>: </a:t>
            </a:r>
            <a:r>
              <a:rPr lang="ru-RU" sz="1600" b="1" dirty="0" err="1"/>
              <a:t>організація</a:t>
            </a:r>
            <a:r>
              <a:rPr lang="ru-RU" sz="1600" b="1" dirty="0"/>
              <a:t> </a:t>
            </a:r>
            <a:r>
              <a:rPr lang="ru-RU" sz="1600" b="1" dirty="0" err="1"/>
              <a:t>взаємодії</a:t>
            </a:r>
            <a:r>
              <a:rPr lang="ru-RU" sz="1600" b="1" dirty="0"/>
              <a:t> </a:t>
            </a:r>
            <a:r>
              <a:rPr lang="ru-RU" sz="1600" b="1" dirty="0" err="1"/>
              <a:t>медичних</a:t>
            </a:r>
            <a:r>
              <a:rPr lang="ru-RU" sz="1600" b="1" dirty="0"/>
              <a:t> сил, </a:t>
            </a:r>
            <a:r>
              <a:rPr lang="ru-RU" sz="1600" b="1" dirty="0" err="1"/>
              <a:t>засобів</a:t>
            </a:r>
            <a:r>
              <a:rPr lang="ru-RU" sz="1600" b="1" dirty="0"/>
              <a:t> та </a:t>
            </a:r>
            <a:r>
              <a:rPr lang="ru-RU" sz="1600" b="1" dirty="0" err="1"/>
              <a:t>лікувальних</a:t>
            </a:r>
            <a:r>
              <a:rPr lang="ru-RU" sz="1600" b="1" dirty="0"/>
              <a:t> </a:t>
            </a:r>
            <a:r>
              <a:rPr lang="ru-RU" sz="1600" b="1" dirty="0" err="1"/>
              <a:t>закладів</a:t>
            </a:r>
            <a:r>
              <a:rPr lang="ru-RU" sz="1600" b="1" dirty="0"/>
              <a:t> на центральному і </a:t>
            </a:r>
            <a:r>
              <a:rPr lang="ru-RU" sz="1600" b="1" dirty="0" err="1"/>
              <a:t>територіальному</a:t>
            </a:r>
            <a:r>
              <a:rPr lang="ru-RU" sz="1600" b="1" dirty="0"/>
              <a:t> </a:t>
            </a:r>
            <a:r>
              <a:rPr lang="ru-RU" sz="1600" b="1" dirty="0" err="1"/>
              <a:t>рівнях</a:t>
            </a:r>
            <a:r>
              <a:rPr lang="ru-RU" sz="1600" b="1" dirty="0"/>
              <a:t>; </a:t>
            </a:r>
            <a:r>
              <a:rPr lang="ru-RU" sz="1600" b="1" dirty="0" err="1"/>
              <a:t>забезпечення</a:t>
            </a:r>
            <a:r>
              <a:rPr lang="ru-RU" sz="1600" b="1" dirty="0"/>
              <a:t> </a:t>
            </a:r>
            <a:r>
              <a:rPr lang="ru-RU" sz="1600" b="1" dirty="0" err="1"/>
              <a:t>готовності</a:t>
            </a:r>
            <a:r>
              <a:rPr lang="ru-RU" sz="1600" b="1" dirty="0"/>
              <a:t> систем </a:t>
            </a:r>
            <a:r>
              <a:rPr lang="ru-RU" sz="1600" b="1" dirty="0" err="1"/>
              <a:t>зв'язку</a:t>
            </a:r>
            <a:r>
              <a:rPr lang="ru-RU" sz="1600" b="1" dirty="0"/>
              <a:t> та </a:t>
            </a:r>
            <a:r>
              <a:rPr lang="ru-RU" sz="1600" b="1" dirty="0" err="1"/>
              <a:t>оповіщення</a:t>
            </a:r>
            <a:r>
              <a:rPr lang="ru-RU" sz="16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7030A0"/>
                </a:solidFill>
              </a:rPr>
              <a:t>Прогнозування</a:t>
            </a:r>
            <a:r>
              <a:rPr lang="ru-RU" sz="1600" b="1" dirty="0">
                <a:solidFill>
                  <a:srgbClr val="7030A0"/>
                </a:solidFill>
              </a:rPr>
              <a:t> та </a:t>
            </a:r>
            <a:r>
              <a:rPr lang="ru-RU" sz="1600" b="1" dirty="0" err="1">
                <a:solidFill>
                  <a:srgbClr val="7030A0"/>
                </a:solidFill>
              </a:rPr>
              <a:t>аналіз</a:t>
            </a:r>
            <a:r>
              <a:rPr lang="ru-RU" sz="1600" b="1" dirty="0"/>
              <a:t>: </a:t>
            </a:r>
            <a:r>
              <a:rPr lang="ru-RU" sz="1600" b="1" dirty="0" err="1"/>
              <a:t>оцінка</a:t>
            </a:r>
            <a:r>
              <a:rPr lang="ru-RU" sz="1600" b="1" dirty="0"/>
              <a:t> </a:t>
            </a:r>
            <a:r>
              <a:rPr lang="ru-RU" sz="1600" b="1" dirty="0" err="1"/>
              <a:t>можливих</a:t>
            </a:r>
            <a:r>
              <a:rPr lang="ru-RU" sz="1600" b="1" dirty="0"/>
              <a:t> медико-</a:t>
            </a:r>
            <a:r>
              <a:rPr lang="ru-RU" sz="1600" b="1" dirty="0" err="1"/>
              <a:t>санітарних</a:t>
            </a:r>
            <a:r>
              <a:rPr lang="ru-RU" sz="1600" b="1" dirty="0"/>
              <a:t> </a:t>
            </a:r>
            <a:r>
              <a:rPr lang="ru-RU" sz="1600" b="1" dirty="0" err="1"/>
              <a:t>наслідків</a:t>
            </a:r>
            <a:r>
              <a:rPr lang="ru-RU" sz="1600" b="1" dirty="0"/>
              <a:t> НС та </a:t>
            </a:r>
            <a:r>
              <a:rPr lang="ru-RU" sz="1600" b="1" dirty="0" err="1"/>
              <a:t>розроблення</a:t>
            </a:r>
            <a:r>
              <a:rPr lang="ru-RU" sz="1600" b="1" dirty="0"/>
              <a:t> </a:t>
            </a:r>
            <a:r>
              <a:rPr lang="ru-RU" sz="1600" b="1" dirty="0" err="1"/>
              <a:t>рекомендацій</a:t>
            </a:r>
            <a:r>
              <a:rPr lang="ru-RU" sz="1600" b="1" dirty="0"/>
              <a:t> для </a:t>
            </a:r>
            <a:r>
              <a:rPr lang="ru-RU" sz="1600" b="1" dirty="0" err="1"/>
              <a:t>зниження</a:t>
            </a:r>
            <a:r>
              <a:rPr lang="ru-RU" sz="1600" b="1" dirty="0"/>
              <a:t> негативного </a:t>
            </a:r>
            <a:r>
              <a:rPr lang="ru-RU" sz="1600" b="1" dirty="0" err="1"/>
              <a:t>впливу</a:t>
            </a:r>
            <a:r>
              <a:rPr lang="ru-RU" sz="16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7030A0"/>
                </a:solidFill>
              </a:rPr>
              <a:t>Інформаційна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діяльність</a:t>
            </a:r>
            <a:r>
              <a:rPr lang="ru-RU" sz="1600" b="1" dirty="0"/>
              <a:t>: </a:t>
            </a:r>
            <a:r>
              <a:rPr lang="ru-RU" sz="1600" b="1" dirty="0" err="1"/>
              <a:t>збір</a:t>
            </a:r>
            <a:r>
              <a:rPr lang="ru-RU" sz="1600" b="1" dirty="0"/>
              <a:t> та </a:t>
            </a:r>
            <a:r>
              <a:rPr lang="ru-RU" sz="1600" b="1" dirty="0" err="1"/>
              <a:t>аналіз</a:t>
            </a:r>
            <a:r>
              <a:rPr lang="ru-RU" sz="1600" b="1" dirty="0"/>
              <a:t> </a:t>
            </a:r>
            <a:r>
              <a:rPr lang="ru-RU" sz="1600" b="1" dirty="0" err="1"/>
              <a:t>даних</a:t>
            </a:r>
            <a:r>
              <a:rPr lang="ru-RU" sz="1600" b="1" dirty="0"/>
              <a:t> про медико-</a:t>
            </a:r>
            <a:r>
              <a:rPr lang="ru-RU" sz="1600" b="1" dirty="0" err="1"/>
              <a:t>соціальні</a:t>
            </a:r>
            <a:r>
              <a:rPr lang="ru-RU" sz="1600" b="1" dirty="0"/>
              <a:t> </a:t>
            </a:r>
            <a:r>
              <a:rPr lang="ru-RU" sz="1600" b="1" dirty="0" err="1"/>
              <a:t>наслідки</a:t>
            </a:r>
            <a:r>
              <a:rPr lang="ru-RU" sz="1600" b="1" dirty="0"/>
              <a:t> НС у межах </a:t>
            </a:r>
            <a:r>
              <a:rPr lang="ru-RU" sz="1600" b="1" dirty="0" err="1"/>
              <a:t>Урядової</a:t>
            </a:r>
            <a:r>
              <a:rPr lang="ru-RU" sz="1600" b="1" dirty="0"/>
              <a:t> </a:t>
            </a:r>
            <a:r>
              <a:rPr lang="ru-RU" sz="1600" b="1" dirty="0" err="1"/>
              <a:t>інформаційно-аналітичної</a:t>
            </a:r>
            <a:r>
              <a:rPr lang="ru-RU" sz="1600" b="1" dirty="0"/>
              <a:t> </a:t>
            </a:r>
            <a:r>
              <a:rPr lang="ru-RU" sz="1600" b="1" dirty="0" err="1"/>
              <a:t>системи</a:t>
            </a:r>
            <a:r>
              <a:rPr lang="ru-RU" sz="16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7030A0"/>
                </a:solidFill>
              </a:rPr>
              <a:t>Резервування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ресурсів</a:t>
            </a:r>
            <a:r>
              <a:rPr lang="ru-RU" sz="1600" b="1" dirty="0">
                <a:solidFill>
                  <a:srgbClr val="7030A0"/>
                </a:solidFill>
              </a:rPr>
              <a:t>: </a:t>
            </a:r>
            <a:r>
              <a:rPr lang="ru-RU" sz="1600" b="1" dirty="0" err="1"/>
              <a:t>створення</a:t>
            </a:r>
            <a:r>
              <a:rPr lang="ru-RU" sz="1600" b="1" dirty="0"/>
              <a:t> та </a:t>
            </a:r>
            <a:r>
              <a:rPr lang="ru-RU" sz="1600" b="1" dirty="0" err="1"/>
              <a:t>раціональне</a:t>
            </a:r>
            <a:r>
              <a:rPr lang="ru-RU" sz="1600" b="1" dirty="0"/>
              <a:t> </a:t>
            </a:r>
            <a:r>
              <a:rPr lang="ru-RU" sz="1600" b="1" dirty="0" err="1"/>
              <a:t>використання</a:t>
            </a:r>
            <a:r>
              <a:rPr lang="ru-RU" sz="1600" b="1" dirty="0"/>
              <a:t> резерву </a:t>
            </a:r>
            <a:r>
              <a:rPr lang="ru-RU" sz="1600" b="1" dirty="0" err="1"/>
              <a:t>матеріально-технічних</a:t>
            </a:r>
            <a:r>
              <a:rPr lang="ru-RU" sz="1600" b="1" dirty="0"/>
              <a:t> </a:t>
            </a:r>
            <a:r>
              <a:rPr lang="ru-RU" sz="1600" b="1" dirty="0" err="1"/>
              <a:t>ресурсів</a:t>
            </a:r>
            <a:r>
              <a:rPr lang="ru-RU" sz="1600" b="1" dirty="0"/>
              <a:t> для потреб </a:t>
            </a:r>
            <a:r>
              <a:rPr lang="ru-RU" sz="1600" b="1" dirty="0" err="1"/>
              <a:t>Служби</a:t>
            </a:r>
            <a:r>
              <a:rPr lang="ru-RU" sz="16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7030A0"/>
                </a:solidFill>
              </a:rPr>
              <a:t>Підготовка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кадрів</a:t>
            </a:r>
            <a:r>
              <a:rPr lang="ru-RU" sz="1600" b="1" dirty="0">
                <a:solidFill>
                  <a:srgbClr val="7030A0"/>
                </a:solidFill>
              </a:rPr>
              <a:t>: </a:t>
            </a:r>
            <a:r>
              <a:rPr lang="ru-RU" sz="1600" b="1" dirty="0"/>
              <a:t>участь у </a:t>
            </a:r>
            <a:r>
              <a:rPr lang="ru-RU" sz="1600" b="1" dirty="0" err="1"/>
              <a:t>підготовці</a:t>
            </a:r>
            <a:r>
              <a:rPr lang="ru-RU" sz="1600" b="1" dirty="0"/>
              <a:t> та </a:t>
            </a:r>
            <a:r>
              <a:rPr lang="ru-RU" sz="1600" b="1" dirty="0" err="1"/>
              <a:t>атестації</a:t>
            </a:r>
            <a:r>
              <a:rPr lang="ru-RU" sz="1600" b="1" dirty="0"/>
              <a:t> </a:t>
            </a:r>
            <a:r>
              <a:rPr lang="ru-RU" sz="1600" b="1" dirty="0" err="1"/>
              <a:t>медичних</a:t>
            </a:r>
            <a:r>
              <a:rPr lang="ru-RU" sz="1600" b="1" dirty="0"/>
              <a:t> </a:t>
            </a:r>
            <a:r>
              <a:rPr lang="ru-RU" sz="1600" b="1" dirty="0" err="1"/>
              <a:t>формувань</a:t>
            </a:r>
            <a:r>
              <a:rPr lang="ru-RU" sz="1600" b="1" dirty="0"/>
              <a:t> та </a:t>
            </a:r>
            <a:r>
              <a:rPr lang="ru-RU" sz="1600" b="1" dirty="0" err="1"/>
              <a:t>їх</a:t>
            </a:r>
            <a:r>
              <a:rPr lang="ru-RU" sz="1600" b="1" dirty="0"/>
              <a:t> </a:t>
            </a:r>
            <a:r>
              <a:rPr lang="ru-RU" sz="1600" b="1" dirty="0" err="1"/>
              <a:t>особового</a:t>
            </a:r>
            <a:r>
              <a:rPr lang="ru-RU" sz="1600" b="1" dirty="0"/>
              <a:t> складу.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7030A0"/>
                </a:solidFill>
              </a:rPr>
              <a:t>Наукова</a:t>
            </a:r>
            <a:r>
              <a:rPr lang="ru-RU" sz="1600" b="1" dirty="0">
                <a:solidFill>
                  <a:srgbClr val="7030A0"/>
                </a:solidFill>
              </a:rPr>
              <a:t> робота</a:t>
            </a:r>
            <a:r>
              <a:rPr lang="ru-RU" sz="1600" b="1" dirty="0"/>
              <a:t>: </a:t>
            </a:r>
            <a:r>
              <a:rPr lang="ru-RU" sz="1600" b="1" dirty="0" err="1"/>
              <a:t>проведення</a:t>
            </a:r>
            <a:r>
              <a:rPr lang="ru-RU" sz="1600" b="1" dirty="0"/>
              <a:t> </a:t>
            </a:r>
            <a:r>
              <a:rPr lang="ru-RU" sz="1600" b="1" dirty="0" err="1"/>
              <a:t>науково-дослідних</a:t>
            </a:r>
            <a:r>
              <a:rPr lang="ru-RU" sz="1600" b="1" dirty="0"/>
              <a:t> </a:t>
            </a:r>
            <a:r>
              <a:rPr lang="ru-RU" sz="1600" b="1" dirty="0" err="1"/>
              <a:t>робіт</a:t>
            </a:r>
            <a:r>
              <a:rPr lang="ru-RU" sz="1600" b="1" dirty="0"/>
              <a:t> для </a:t>
            </a:r>
            <a:r>
              <a:rPr lang="ru-RU" sz="1600" b="1" dirty="0" err="1"/>
              <a:t>вдосконалення</a:t>
            </a:r>
            <a:r>
              <a:rPr lang="ru-RU" sz="1600" b="1" dirty="0"/>
              <a:t> </a:t>
            </a:r>
            <a:r>
              <a:rPr lang="ru-RU" sz="1600" b="1" dirty="0" err="1"/>
              <a:t>методів</a:t>
            </a:r>
            <a:r>
              <a:rPr lang="ru-RU" sz="1600" b="1" dirty="0"/>
              <a:t> </a:t>
            </a:r>
            <a:r>
              <a:rPr lang="ru-RU" sz="1600" b="1" dirty="0" err="1"/>
              <a:t>організації</a:t>
            </a:r>
            <a:r>
              <a:rPr lang="ru-RU" sz="1600" b="1" dirty="0"/>
              <a:t> </a:t>
            </a:r>
            <a:r>
              <a:rPr lang="ru-RU" sz="1600" b="1" dirty="0" err="1"/>
              <a:t>екстреної</a:t>
            </a:r>
            <a:r>
              <a:rPr lang="ru-RU" sz="1600" b="1" dirty="0"/>
              <a:t> </a:t>
            </a:r>
            <a:r>
              <a:rPr lang="ru-RU" sz="1600" b="1" dirty="0" err="1"/>
              <a:t>допомоги</a:t>
            </a:r>
            <a:r>
              <a:rPr lang="ru-RU" sz="1600" b="1" dirty="0"/>
              <a:t> в </a:t>
            </a:r>
            <a:r>
              <a:rPr lang="ru-RU" sz="1600" b="1" dirty="0" err="1"/>
              <a:t>умовах</a:t>
            </a:r>
            <a:r>
              <a:rPr lang="ru-RU" sz="1600" b="1" dirty="0"/>
              <a:t> НС.</a:t>
            </a:r>
          </a:p>
        </p:txBody>
      </p:sp>
    </p:spTree>
    <p:extLst>
      <p:ext uri="{BB962C8B-B14F-4D97-AF65-F5344CB8AC3E}">
        <p14:creationId xmlns:p14="http://schemas.microsoft.com/office/powerpoint/2010/main" val="7714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580" y="224088"/>
            <a:ext cx="9906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 </a:t>
            </a:r>
            <a:r>
              <a:rPr lang="ru-RU" sz="2400" b="1" dirty="0" err="1">
                <a:solidFill>
                  <a:srgbClr val="FF0000"/>
                </a:solidFill>
              </a:rPr>
              <a:t>схемі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зображена</a:t>
            </a:r>
            <a:r>
              <a:rPr lang="ru-RU" sz="2400" b="1" dirty="0">
                <a:solidFill>
                  <a:srgbClr val="FF0000"/>
                </a:solidFill>
              </a:rPr>
              <a:t> структура </a:t>
            </a:r>
            <a:r>
              <a:rPr lang="ru-RU" sz="2400" b="1" dirty="0" err="1">
                <a:solidFill>
                  <a:srgbClr val="FF0000"/>
                </a:solidFill>
              </a:rPr>
              <a:t>державної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служби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медицини</a:t>
            </a:r>
            <a:r>
              <a:rPr lang="ru-RU" sz="2400" b="1" dirty="0">
                <a:solidFill>
                  <a:srgbClr val="FF0000"/>
                </a:solidFill>
              </a:rPr>
              <a:t> катастроф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463" t="28125" r="21782" b="16761"/>
          <a:stretch/>
        </p:blipFill>
        <p:spPr>
          <a:xfrm>
            <a:off x="486480" y="845020"/>
            <a:ext cx="10361629" cy="53710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480" y="6375353"/>
            <a:ext cx="12053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Тактична медицина </a:t>
            </a:r>
            <a:r>
              <a:rPr lang="ru-RU" sz="2000" b="1" dirty="0"/>
              <a:t>–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надання</a:t>
            </a:r>
            <a:r>
              <a:rPr lang="ru-RU" sz="2000" b="1" dirty="0"/>
              <a:t> </a:t>
            </a:r>
            <a:r>
              <a:rPr lang="ru-RU" sz="2000" b="1" dirty="0" err="1"/>
              <a:t>медичної</a:t>
            </a:r>
            <a:r>
              <a:rPr lang="ru-RU" sz="2000" b="1" dirty="0"/>
              <a:t> </a:t>
            </a:r>
            <a:r>
              <a:rPr lang="ru-RU" sz="2000" b="1" dirty="0" err="1"/>
              <a:t>допомоги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час </a:t>
            </a:r>
            <a:r>
              <a:rPr lang="ru-RU" sz="2000" b="1" dirty="0" err="1" smtClean="0"/>
              <a:t>військових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дій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9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68035" y="290946"/>
            <a:ext cx="1100050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</a:rPr>
              <a:t>Медичне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сортування</a:t>
            </a:r>
            <a:endParaRPr lang="ru-RU" sz="4000" b="1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/>
              <a:t>При </a:t>
            </a:r>
            <a:r>
              <a:rPr lang="ru-RU" sz="2400" b="1" dirty="0" err="1"/>
              <a:t>виникненні</a:t>
            </a:r>
            <a:r>
              <a:rPr lang="ru-RU" sz="2400" b="1" dirty="0"/>
              <a:t> </a:t>
            </a:r>
            <a:r>
              <a:rPr lang="ru-RU" sz="2400" b="1" dirty="0" err="1"/>
              <a:t>надзвичайних</a:t>
            </a:r>
            <a:r>
              <a:rPr lang="ru-RU" sz="2400" b="1" dirty="0"/>
              <a:t> </a:t>
            </a:r>
            <a:r>
              <a:rPr lang="ru-RU" sz="2400" b="1" dirty="0" err="1"/>
              <a:t>ситуацій</a:t>
            </a:r>
            <a:r>
              <a:rPr lang="ru-RU" sz="2400" b="1" dirty="0"/>
              <a:t> та за </a:t>
            </a:r>
            <a:r>
              <a:rPr lang="ru-RU" sz="2400" b="1" dirty="0" err="1"/>
              <a:t>наявності</a:t>
            </a:r>
            <a:r>
              <a:rPr lang="ru-RU" sz="2400" b="1" dirty="0"/>
              <a:t> </a:t>
            </a:r>
            <a:r>
              <a:rPr lang="ru-RU" sz="2400" b="1" dirty="0" err="1"/>
              <a:t>декількох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</a:t>
            </a:r>
            <a:r>
              <a:rPr lang="ru-RU" sz="2400" b="1" dirty="0" err="1"/>
              <a:t>постає</a:t>
            </a:r>
            <a:r>
              <a:rPr lang="ru-RU" sz="2400" b="1" dirty="0"/>
              <a:t> </a:t>
            </a:r>
            <a:r>
              <a:rPr lang="ru-RU" sz="2400" b="1" dirty="0" err="1"/>
              <a:t>питання</a:t>
            </a:r>
            <a:r>
              <a:rPr lang="ru-RU" sz="2400" b="1" dirty="0"/>
              <a:t>: кому </a:t>
            </a:r>
            <a:r>
              <a:rPr lang="ru-RU" sz="2400" b="1" dirty="0" err="1"/>
              <a:t>першому</a:t>
            </a:r>
            <a:r>
              <a:rPr lang="ru-RU" sz="2400" b="1" dirty="0"/>
              <a:t> </a:t>
            </a:r>
            <a:r>
              <a:rPr lang="ru-RU" sz="2400" b="1" dirty="0" err="1"/>
              <a:t>надати</a:t>
            </a:r>
            <a:r>
              <a:rPr lang="ru-RU" sz="2400" b="1" dirty="0"/>
              <a:t> </a:t>
            </a:r>
            <a:r>
              <a:rPr lang="ru-RU" sz="2400" b="1" dirty="0" err="1"/>
              <a:t>медичну</a:t>
            </a:r>
            <a:r>
              <a:rPr lang="ru-RU" sz="2400" b="1" dirty="0"/>
              <a:t> </a:t>
            </a:r>
            <a:r>
              <a:rPr lang="ru-RU" sz="2400" b="1" dirty="0" err="1"/>
              <a:t>допомогу</a:t>
            </a:r>
            <a:r>
              <a:rPr lang="ru-RU" sz="2400" b="1" dirty="0"/>
              <a:t>? Для </a:t>
            </a:r>
            <a:r>
              <a:rPr lang="ru-RU" sz="2400" b="1" dirty="0" err="1"/>
              <a:t>вирішення</a:t>
            </a:r>
            <a:r>
              <a:rPr lang="ru-RU" sz="2400" b="1" dirty="0"/>
              <a:t>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err="1"/>
              <a:t>завдання</a:t>
            </a:r>
            <a:r>
              <a:rPr lang="ru-RU" sz="2400" b="1" dirty="0"/>
              <a:t> </a:t>
            </a:r>
            <a:r>
              <a:rPr lang="ru-RU" sz="2400" b="1" dirty="0" err="1"/>
              <a:t>застосовують</a:t>
            </a:r>
            <a:r>
              <a:rPr lang="ru-RU" sz="2400" b="1" dirty="0"/>
              <a:t> метод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сортування</a:t>
            </a:r>
            <a:r>
              <a:rPr lang="ru-RU" sz="2400" b="1" dirty="0"/>
              <a:t>.</a:t>
            </a:r>
          </a:p>
          <a:p>
            <a:pPr algn="just"/>
            <a:r>
              <a:rPr lang="ru-RU" sz="3200" b="1" dirty="0" err="1">
                <a:solidFill>
                  <a:srgbClr val="FF0000"/>
                </a:solidFill>
              </a:rPr>
              <a:t>Медичне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сортування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процес</a:t>
            </a:r>
            <a:r>
              <a:rPr lang="ru-RU" sz="2400" b="1" dirty="0"/>
              <a:t> </a:t>
            </a:r>
            <a:r>
              <a:rPr lang="ru-RU" sz="2400" b="1" dirty="0" err="1"/>
              <a:t>визначення</a:t>
            </a:r>
            <a:r>
              <a:rPr lang="ru-RU" sz="2400" b="1" dirty="0"/>
              <a:t> </a:t>
            </a:r>
            <a:r>
              <a:rPr lang="ru-RU" sz="2400" b="1" dirty="0" err="1"/>
              <a:t>пріоритету</a:t>
            </a:r>
            <a:r>
              <a:rPr lang="ru-RU" sz="2400" b="1" dirty="0"/>
              <a:t> </a:t>
            </a:r>
            <a:r>
              <a:rPr lang="ru-RU" sz="2400" b="1" dirty="0" err="1"/>
              <a:t>надання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</a:t>
            </a:r>
            <a:r>
              <a:rPr lang="ru-RU" sz="2400" b="1" dirty="0" err="1"/>
              <a:t>пацієнтам</a:t>
            </a:r>
            <a:r>
              <a:rPr lang="ru-RU" sz="2400" b="1" dirty="0"/>
              <a:t> </a:t>
            </a:r>
            <a:r>
              <a:rPr lang="ru-RU" sz="2400" b="1" dirty="0" err="1"/>
              <a:t>залежно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тяжкості</a:t>
            </a:r>
            <a:r>
              <a:rPr lang="ru-RU" sz="2400" b="1" dirty="0"/>
              <a:t> </a:t>
            </a:r>
            <a:r>
              <a:rPr lang="ru-RU" sz="2400" b="1" dirty="0" err="1"/>
              <a:t>їхнього</a:t>
            </a:r>
            <a:r>
              <a:rPr lang="ru-RU" sz="2400" b="1" dirty="0"/>
              <a:t> стану. </a:t>
            </a:r>
            <a:r>
              <a:rPr lang="ru-RU" sz="2400" b="1" dirty="0" err="1"/>
              <a:t>Воно</a:t>
            </a:r>
            <a:r>
              <a:rPr lang="ru-RU" sz="2400" b="1" dirty="0"/>
              <a:t> </a:t>
            </a:r>
            <a:r>
              <a:rPr lang="ru-RU" sz="2400" b="1" dirty="0" err="1"/>
              <a:t>визначає</a:t>
            </a:r>
            <a:r>
              <a:rPr lang="ru-RU" sz="2400" b="1" dirty="0"/>
              <a:t> </a:t>
            </a:r>
            <a:r>
              <a:rPr lang="ru-RU" sz="2400" b="1" dirty="0" err="1"/>
              <a:t>черговість</a:t>
            </a:r>
            <a:r>
              <a:rPr lang="ru-RU" sz="2400" b="1" dirty="0"/>
              <a:t> </a:t>
            </a:r>
            <a:r>
              <a:rPr lang="ru-RU" sz="2400" b="1" dirty="0" err="1"/>
              <a:t>надання</a:t>
            </a:r>
            <a:r>
              <a:rPr lang="ru-RU" sz="2400" b="1" dirty="0"/>
              <a:t> </a:t>
            </a:r>
            <a:r>
              <a:rPr lang="ru-RU" sz="2400" b="1" dirty="0" err="1"/>
              <a:t>невідкладної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та </a:t>
            </a:r>
            <a:r>
              <a:rPr lang="ru-RU" sz="2400" b="1" dirty="0" err="1"/>
              <a:t>пріоритетність</a:t>
            </a:r>
            <a:r>
              <a:rPr lang="ru-RU" sz="2400" b="1" dirty="0"/>
              <a:t> </a:t>
            </a:r>
            <a:r>
              <a:rPr lang="ru-RU" sz="2400" b="1" dirty="0" err="1"/>
              <a:t>транспортування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. В </a:t>
            </a:r>
            <a:r>
              <a:rPr lang="ru-RU" sz="2400" b="1" dirty="0" err="1"/>
              <a:t>Україні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використовується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змішана</a:t>
            </a:r>
            <a:r>
              <a:rPr lang="ru-RU" sz="2400" b="1" dirty="0">
                <a:solidFill>
                  <a:srgbClr val="FF0000"/>
                </a:solidFill>
              </a:rPr>
              <a:t> система </a:t>
            </a:r>
            <a:r>
              <a:rPr lang="ru-RU" sz="2400" b="1" dirty="0" err="1"/>
              <a:t>лікувально-евакуаційного</a:t>
            </a:r>
            <a:r>
              <a:rPr lang="ru-RU" sz="2400" b="1" dirty="0"/>
              <a:t> </a:t>
            </a:r>
            <a:r>
              <a:rPr lang="ru-RU" sz="2400" b="1" dirty="0" err="1"/>
              <a:t>забезпечення</a:t>
            </a:r>
            <a:r>
              <a:rPr lang="ru-RU" sz="2400" b="1" dirty="0"/>
              <a:t>, яка </a:t>
            </a:r>
            <a:r>
              <a:rPr lang="ru-RU" sz="2400" b="1" dirty="0" err="1"/>
              <a:t>поєднує</a:t>
            </a:r>
            <a:r>
              <a:rPr lang="ru-RU" sz="2400" b="1" dirty="0"/>
              <a:t> </a:t>
            </a:r>
            <a:r>
              <a:rPr lang="ru-RU" sz="2400" b="1" dirty="0" err="1"/>
              <a:t>принципи</a:t>
            </a:r>
            <a:r>
              <a:rPr lang="ru-RU" sz="2400" b="1" dirty="0"/>
              <a:t> </a:t>
            </a:r>
            <a:r>
              <a:rPr lang="ru-RU" sz="2400" b="1" dirty="0" err="1"/>
              <a:t>лікування</a:t>
            </a:r>
            <a:r>
              <a:rPr lang="ru-RU" sz="2400" b="1" dirty="0"/>
              <a:t> «на </a:t>
            </a:r>
            <a:r>
              <a:rPr lang="ru-RU" sz="2400" b="1" dirty="0" err="1"/>
              <a:t>місці</a:t>
            </a:r>
            <a:r>
              <a:rPr lang="ru-RU" sz="2400" b="1" dirty="0"/>
              <a:t>» та </a:t>
            </a:r>
            <a:r>
              <a:rPr lang="ru-RU" sz="2400" b="1" dirty="0" err="1"/>
              <a:t>евакуації</a:t>
            </a:r>
            <a:r>
              <a:rPr lang="ru-RU" sz="2400" b="1" dirty="0"/>
              <a:t> «за </a:t>
            </a:r>
            <a:r>
              <a:rPr lang="ru-RU" sz="2400" b="1" dirty="0" err="1"/>
              <a:t>призначенням</a:t>
            </a:r>
            <a:r>
              <a:rPr lang="ru-RU" sz="2400" b="1" dirty="0"/>
              <a:t>».</a:t>
            </a:r>
          </a:p>
          <a:p>
            <a:pPr algn="just"/>
            <a:r>
              <a:rPr lang="ru-RU" sz="3200" b="1" dirty="0" err="1">
                <a:solidFill>
                  <a:srgbClr val="FF0000"/>
                </a:solidFill>
              </a:rPr>
              <a:t>Види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медичного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сортування</a:t>
            </a:r>
            <a:r>
              <a:rPr lang="ru-RU" sz="3200" b="1" dirty="0">
                <a:solidFill>
                  <a:srgbClr val="FF0000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/>
              <a:t>Внутрішньопунктове</a:t>
            </a:r>
            <a:r>
              <a:rPr lang="ru-RU" sz="2400" b="1" dirty="0"/>
              <a:t> </a:t>
            </a:r>
            <a:r>
              <a:rPr lang="ru-RU" sz="2400" b="1" dirty="0" err="1"/>
              <a:t>медичне</a:t>
            </a:r>
            <a:r>
              <a:rPr lang="ru-RU" sz="2400" b="1" dirty="0"/>
              <a:t> </a:t>
            </a:r>
            <a:r>
              <a:rPr lang="ru-RU" sz="2400" b="1" dirty="0" err="1"/>
              <a:t>сортування</a:t>
            </a:r>
            <a:r>
              <a:rPr lang="ru-RU" sz="2400" b="1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/>
              <a:t>Евакуаційно-транспортне</a:t>
            </a:r>
            <a:r>
              <a:rPr lang="ru-RU" sz="2400" b="1" dirty="0"/>
              <a:t> </a:t>
            </a:r>
            <a:r>
              <a:rPr lang="ru-RU" sz="2400" b="1" dirty="0" err="1"/>
              <a:t>медичне</a:t>
            </a:r>
            <a:r>
              <a:rPr lang="ru-RU" sz="2400" b="1" dirty="0"/>
              <a:t> </a:t>
            </a:r>
            <a:r>
              <a:rPr lang="ru-RU" sz="2400" b="1" dirty="0" err="1"/>
              <a:t>сортування</a:t>
            </a:r>
            <a:r>
              <a:rPr lang="ru-RU" sz="2400" b="1" dirty="0" smtClean="0"/>
              <a:t>.</a:t>
            </a:r>
          </a:p>
          <a:p>
            <a:pPr algn="just">
              <a:buFont typeface="+mj-lt"/>
              <a:buAutoNum type="arabicPeriod"/>
            </a:pPr>
            <a:endParaRPr lang="uk-UA" b="1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695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977" t="59943" r="57986" b="23769"/>
          <a:stretch/>
        </p:blipFill>
        <p:spPr>
          <a:xfrm>
            <a:off x="0" y="1704109"/>
            <a:ext cx="3789055" cy="20366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8277" t="26799" r="35838" b="10701"/>
          <a:stretch/>
        </p:blipFill>
        <p:spPr>
          <a:xfrm>
            <a:off x="4114801" y="115317"/>
            <a:ext cx="6885710" cy="67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221674"/>
            <a:ext cx="1083425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7030A0"/>
                </a:solidFill>
              </a:rPr>
              <a:t>Завдання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внутрішньопунктового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сортування</a:t>
            </a:r>
            <a:r>
              <a:rPr lang="ru-RU" sz="2400" b="1" dirty="0">
                <a:solidFill>
                  <a:srgbClr val="7030A0"/>
                </a:solidFill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/>
              <a:t>Визначити</a:t>
            </a:r>
            <a:r>
              <a:rPr lang="ru-RU" sz="2400" b="1" dirty="0"/>
              <a:t> 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потерпілих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потребують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/>
              <a:t>Визначити</a:t>
            </a:r>
            <a:r>
              <a:rPr lang="ru-RU" sz="2400" b="1" dirty="0"/>
              <a:t> </a:t>
            </a:r>
            <a:r>
              <a:rPr lang="ru-RU" sz="2400" b="1" dirty="0" err="1"/>
              <a:t>черговість</a:t>
            </a:r>
            <a:r>
              <a:rPr lang="ru-RU" sz="2400" b="1" dirty="0"/>
              <a:t> </a:t>
            </a:r>
            <a:r>
              <a:rPr lang="ru-RU" sz="2400" b="1" dirty="0" err="1"/>
              <a:t>надання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/>
              <a:t>Визначити</a:t>
            </a:r>
            <a:r>
              <a:rPr lang="ru-RU" sz="2400" b="1" dirty="0"/>
              <a:t> </a:t>
            </a:r>
            <a:r>
              <a:rPr lang="ru-RU" sz="2400" b="1" dirty="0" err="1"/>
              <a:t>функціональний</a:t>
            </a:r>
            <a:r>
              <a:rPr lang="ru-RU" sz="2400" b="1" dirty="0"/>
              <a:t> </a:t>
            </a:r>
            <a:r>
              <a:rPr lang="ru-RU" sz="2400" b="1" dirty="0" err="1"/>
              <a:t>підрозділ</a:t>
            </a:r>
            <a:r>
              <a:rPr lang="ru-RU" sz="2400" b="1" dirty="0"/>
              <a:t>, де повинна бути </a:t>
            </a:r>
            <a:r>
              <a:rPr lang="ru-RU" sz="2400" b="1" dirty="0" err="1"/>
              <a:t>надана</a:t>
            </a:r>
            <a:r>
              <a:rPr lang="ru-RU" sz="2400" b="1" dirty="0"/>
              <a:t> </a:t>
            </a:r>
            <a:r>
              <a:rPr lang="ru-RU" sz="2400" b="1" dirty="0" err="1"/>
              <a:t>медична</a:t>
            </a:r>
            <a:r>
              <a:rPr lang="ru-RU" sz="2400" b="1" dirty="0"/>
              <a:t> </a:t>
            </a:r>
            <a:r>
              <a:rPr lang="ru-RU" sz="2400" b="1" dirty="0" err="1"/>
              <a:t>допомога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 err="1">
                <a:solidFill>
                  <a:srgbClr val="7030A0"/>
                </a:solidFill>
              </a:rPr>
              <a:t>Завдання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евакуаційно</a:t>
            </a:r>
            <a:r>
              <a:rPr lang="ru-RU" sz="2400" b="1" dirty="0">
                <a:solidFill>
                  <a:srgbClr val="7030A0"/>
                </a:solidFill>
              </a:rPr>
              <a:t>-транспортного </a:t>
            </a:r>
            <a:r>
              <a:rPr lang="ru-RU" sz="2400" b="1" dirty="0" err="1">
                <a:solidFill>
                  <a:srgbClr val="7030A0"/>
                </a:solidFill>
              </a:rPr>
              <a:t>сортування</a:t>
            </a:r>
            <a:r>
              <a:rPr lang="ru-RU" sz="2400" b="1" dirty="0">
                <a:solidFill>
                  <a:srgbClr val="7030A0"/>
                </a:solidFill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/>
              <a:t>Визначити</a:t>
            </a:r>
            <a:r>
              <a:rPr lang="ru-RU" sz="2400" b="1" dirty="0"/>
              <a:t> </a:t>
            </a:r>
            <a:r>
              <a:rPr lang="ru-RU" sz="2400" b="1" dirty="0" err="1"/>
              <a:t>осіб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потребують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 на </a:t>
            </a:r>
            <a:r>
              <a:rPr lang="ru-RU" sz="2400" b="1" dirty="0" err="1"/>
              <a:t>наступний</a:t>
            </a:r>
            <a:r>
              <a:rPr lang="ru-RU" sz="2400" b="1" dirty="0"/>
              <a:t> </a:t>
            </a:r>
            <a:r>
              <a:rPr lang="ru-RU" sz="2400" b="1" dirty="0" err="1"/>
              <a:t>етап</a:t>
            </a:r>
            <a:r>
              <a:rPr lang="ru-RU" sz="24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/>
              <a:t>Визначити</a:t>
            </a:r>
            <a:r>
              <a:rPr lang="ru-RU" sz="2400" b="1" dirty="0"/>
              <a:t> вид </a:t>
            </a:r>
            <a:r>
              <a:rPr lang="ru-RU" sz="2400" b="1" dirty="0" err="1"/>
              <a:t>транспортних</a:t>
            </a:r>
            <a:r>
              <a:rPr lang="ru-RU" sz="2400" b="1" dirty="0"/>
              <a:t> </a:t>
            </a:r>
            <a:r>
              <a:rPr lang="ru-RU" sz="2400" b="1" dirty="0" err="1"/>
              <a:t>засобів</a:t>
            </a:r>
            <a:r>
              <a:rPr lang="ru-RU" sz="2400" b="1" dirty="0"/>
              <a:t> для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/>
              <a:t>Визначити</a:t>
            </a:r>
            <a:r>
              <a:rPr lang="ru-RU" sz="2400" b="1" dirty="0"/>
              <a:t> </a:t>
            </a:r>
            <a:r>
              <a:rPr lang="ru-RU" sz="2400" b="1" dirty="0" err="1"/>
              <a:t>положення</a:t>
            </a:r>
            <a:r>
              <a:rPr lang="ru-RU" sz="2400" b="1" dirty="0"/>
              <a:t> </a:t>
            </a:r>
            <a:r>
              <a:rPr lang="ru-RU" sz="2400" b="1" dirty="0" err="1"/>
              <a:t>потерпілих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транспортування</a:t>
            </a:r>
            <a:r>
              <a:rPr lang="ru-RU" sz="2400" b="1" dirty="0"/>
              <a:t> (</a:t>
            </a:r>
            <a:r>
              <a:rPr lang="ru-RU" sz="2400" b="1" dirty="0" err="1"/>
              <a:t>лежачи</a:t>
            </a:r>
            <a:r>
              <a:rPr lang="ru-RU" sz="2400" b="1" dirty="0"/>
              <a:t>, </a:t>
            </a:r>
            <a:r>
              <a:rPr lang="ru-RU" sz="2400" b="1" dirty="0" err="1"/>
              <a:t>сидячи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/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/>
              <a:t>Визначити</a:t>
            </a:r>
            <a:r>
              <a:rPr lang="ru-RU" sz="2400" b="1" dirty="0"/>
              <a:t> пункт </a:t>
            </a:r>
            <a:r>
              <a:rPr lang="ru-RU" sz="2400" b="1" dirty="0" err="1"/>
              <a:t>слідування</a:t>
            </a:r>
            <a:r>
              <a:rPr lang="ru-RU" sz="2400" b="1" dirty="0"/>
              <a:t> транспорту (</a:t>
            </a:r>
            <a:r>
              <a:rPr lang="ru-RU" sz="2400" b="1" dirty="0" err="1"/>
              <a:t>евакуаційне</a:t>
            </a:r>
            <a:r>
              <a:rPr lang="ru-RU" sz="2400" b="1" dirty="0"/>
              <a:t> </a:t>
            </a:r>
            <a:r>
              <a:rPr lang="ru-RU" sz="2400" b="1" dirty="0" err="1"/>
              <a:t>призначення</a:t>
            </a:r>
            <a:r>
              <a:rPr lang="ru-RU" sz="2400" b="1" dirty="0" smtClean="0"/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uk-UA" sz="2400" b="1" dirty="0"/>
          </a:p>
          <a:p>
            <a:pPr algn="just"/>
            <a:r>
              <a:rPr lang="ru-RU" sz="2400" b="1" dirty="0" err="1">
                <a:solidFill>
                  <a:srgbClr val="7030A0"/>
                </a:solidFill>
              </a:rPr>
              <a:t>Первинне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сортування</a:t>
            </a:r>
            <a:r>
              <a:rPr lang="ru-RU" sz="2400" b="1" dirty="0">
                <a:solidFill>
                  <a:srgbClr val="7030A0"/>
                </a:solidFill>
              </a:rPr>
              <a:t> при </a:t>
            </a:r>
            <a:r>
              <a:rPr lang="ru-RU" sz="2400" b="1" dirty="0" err="1">
                <a:solidFill>
                  <a:srgbClr val="7030A0"/>
                </a:solidFill>
              </a:rPr>
              <a:t>масових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випадках</a:t>
            </a:r>
            <a:endParaRPr lang="ru-RU" sz="2400" b="1" dirty="0">
              <a:solidFill>
                <a:srgbClr val="7030A0"/>
              </a:solidFill>
            </a:endParaRPr>
          </a:p>
          <a:p>
            <a:pPr algn="just"/>
            <a:r>
              <a:rPr lang="ru-RU" sz="2400" b="1" dirty="0" err="1"/>
              <a:t>Якщо</a:t>
            </a:r>
            <a:r>
              <a:rPr lang="ru-RU" sz="2400" b="1" dirty="0"/>
              <a:t> на </a:t>
            </a:r>
            <a:r>
              <a:rPr lang="ru-RU" sz="2400" b="1" dirty="0" err="1"/>
              <a:t>місці</a:t>
            </a:r>
            <a:r>
              <a:rPr lang="ru-RU" sz="2400" b="1" dirty="0"/>
              <a:t> </a:t>
            </a:r>
            <a:r>
              <a:rPr lang="ru-RU" sz="2400" b="1" dirty="0" err="1"/>
              <a:t>події</a:t>
            </a:r>
            <a:r>
              <a:rPr lang="ru-RU" sz="2400" b="1" dirty="0"/>
              <a:t> 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перевищує</a:t>
            </a:r>
            <a:r>
              <a:rPr lang="ru-RU" sz="2400" b="1" dirty="0">
                <a:solidFill>
                  <a:srgbClr val="7030A0"/>
                </a:solidFill>
              </a:rPr>
              <a:t> 15 </a:t>
            </a:r>
            <a:r>
              <a:rPr lang="ru-RU" sz="2400" b="1" dirty="0" err="1">
                <a:solidFill>
                  <a:srgbClr val="7030A0"/>
                </a:solidFill>
              </a:rPr>
              <a:t>осіб</a:t>
            </a:r>
            <a:r>
              <a:rPr lang="ru-RU" sz="2400" b="1" dirty="0"/>
              <a:t>, </a:t>
            </a:r>
            <a:r>
              <a:rPr lang="ru-RU" sz="2400" b="1" dirty="0" err="1"/>
              <a:t>надання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</a:t>
            </a:r>
            <a:r>
              <a:rPr lang="ru-RU" sz="2400" b="1" dirty="0" err="1"/>
              <a:t>передбачає</a:t>
            </a:r>
            <a:r>
              <a:rPr lang="ru-RU" sz="2400" b="1" dirty="0"/>
              <a:t> </a:t>
            </a:r>
            <a:r>
              <a:rPr lang="ru-RU" sz="2400" b="1" dirty="0" err="1"/>
              <a:t>первинне</a:t>
            </a:r>
            <a:r>
              <a:rPr lang="ru-RU" sz="2400" b="1" dirty="0"/>
              <a:t> </a:t>
            </a:r>
            <a:r>
              <a:rPr lang="ru-RU" sz="2400" b="1" dirty="0" err="1"/>
              <a:t>сортування</a:t>
            </a:r>
            <a:r>
              <a:rPr lang="ru-RU" sz="2400" b="1" dirty="0"/>
              <a:t> з </a:t>
            </a:r>
            <a:r>
              <a:rPr lang="ru-RU" sz="2400" b="1" dirty="0" err="1"/>
              <a:t>використанням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кольорових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стрічок</a:t>
            </a:r>
            <a:r>
              <a:rPr lang="ru-RU" sz="2400" b="1" dirty="0">
                <a:solidFill>
                  <a:srgbClr val="7030A0"/>
                </a:solidFill>
              </a:rPr>
              <a:t> (</a:t>
            </a:r>
            <a:r>
              <a:rPr lang="ru-RU" sz="2400" b="1" dirty="0" err="1">
                <a:solidFill>
                  <a:srgbClr val="7030A0"/>
                </a:solidFill>
              </a:rPr>
              <a:t>карток</a:t>
            </a:r>
            <a:r>
              <a:rPr lang="ru-RU" sz="2400" b="1" dirty="0">
                <a:solidFill>
                  <a:srgbClr val="7030A0"/>
                </a:solidFill>
              </a:rPr>
              <a:t>)</a:t>
            </a:r>
            <a:r>
              <a:rPr lang="ru-RU" sz="2400" b="1" dirty="0"/>
              <a:t>, </a:t>
            </a:r>
            <a:r>
              <a:rPr lang="ru-RU" sz="2400" b="1" dirty="0" err="1"/>
              <a:t>якими</a:t>
            </a:r>
            <a:r>
              <a:rPr lang="ru-RU" sz="2400" b="1" dirty="0"/>
              <a:t> </a:t>
            </a:r>
            <a:r>
              <a:rPr lang="ru-RU" sz="2400" b="1" dirty="0" err="1"/>
              <a:t>позначають</a:t>
            </a:r>
            <a:r>
              <a:rPr lang="ru-RU" sz="2400" b="1" dirty="0"/>
              <a:t> </a:t>
            </a:r>
            <a:r>
              <a:rPr lang="ru-RU" sz="2400" b="1" dirty="0" err="1"/>
              <a:t>категорії</a:t>
            </a:r>
            <a:r>
              <a:rPr lang="ru-RU" sz="2400" b="1" dirty="0"/>
              <a:t> </a:t>
            </a:r>
            <a:r>
              <a:rPr lang="ru-RU" sz="2400" b="1" dirty="0" err="1"/>
              <a:t>осіб</a:t>
            </a:r>
            <a:r>
              <a:rPr lang="ru-RU" sz="24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75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338" t="20170" r="25722" b="4829"/>
          <a:stretch/>
        </p:blipFill>
        <p:spPr>
          <a:xfrm>
            <a:off x="263237" y="124691"/>
            <a:ext cx="8146472" cy="66211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1600" y="1720381"/>
            <a:ext cx="213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Стрічки</a:t>
            </a:r>
            <a:r>
              <a:rPr lang="ru-RU" sz="2800" b="1" dirty="0">
                <a:solidFill>
                  <a:srgbClr val="7030A0"/>
                </a:solidFill>
              </a:rPr>
              <a:t> для </a:t>
            </a:r>
            <a:r>
              <a:rPr lang="ru-RU" sz="2800" b="1" dirty="0" err="1">
                <a:solidFill>
                  <a:srgbClr val="7030A0"/>
                </a:solidFill>
              </a:rPr>
              <a:t>медичного</a:t>
            </a:r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2800" b="1" dirty="0" err="1" smtClean="0">
                <a:solidFill>
                  <a:srgbClr val="7030A0"/>
                </a:solidFill>
              </a:rPr>
              <a:t>сортування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0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8" y="176435"/>
            <a:ext cx="11790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НОРМАТИВНО-ПРАВОВЕ ОБҐРУНТУВАННЯ НАВЧАННЯ З ДОМЕДИЧНОЇ ДОПОМОГИ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819" y="638100"/>
            <a:ext cx="116932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Значення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домедичної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допомоги</a:t>
            </a:r>
            <a:r>
              <a:rPr lang="ru-RU" sz="2000" b="1" dirty="0" smtClean="0">
                <a:solidFill>
                  <a:srgbClr val="FF0000"/>
                </a:solidFill>
              </a:rPr>
              <a:t> та статистика</a:t>
            </a:r>
          </a:p>
          <a:p>
            <a:pPr algn="just"/>
            <a:r>
              <a:rPr lang="ru-RU" sz="2000" b="1" dirty="0" err="1" smtClean="0"/>
              <a:t>Згідно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даними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Всесвітньої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охорони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здоров’я</a:t>
            </a:r>
            <a:r>
              <a:rPr lang="ru-RU" sz="2000" b="1" dirty="0" smtClean="0"/>
              <a:t> (ВООЗ), </a:t>
            </a:r>
            <a:r>
              <a:rPr lang="ru-RU" sz="2000" b="1" dirty="0" err="1" smtClean="0"/>
              <a:t>близько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третини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разі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надзвичайних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ситуацій</a:t>
            </a:r>
            <a:r>
              <a:rPr lang="ru-RU" sz="2000" b="1" dirty="0" smtClean="0"/>
              <a:t> (НС) та катастроф мирного часу </a:t>
            </a:r>
            <a:r>
              <a:rPr lang="ru-RU" sz="2000" b="1" dirty="0" err="1" smtClean="0"/>
              <a:t>вимагають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життєвими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показниками</a:t>
            </a:r>
            <a:r>
              <a:rPr lang="ru-RU" sz="2000" b="1" dirty="0" smtClean="0"/>
              <a:t>. За </a:t>
            </a:r>
            <a:r>
              <a:rPr lang="ru-RU" sz="2000" b="1" dirty="0" err="1" smtClean="0"/>
              <a:t>тими</a:t>
            </a:r>
            <a:r>
              <a:rPr lang="ru-RU" sz="2000" b="1" dirty="0" smtClean="0"/>
              <a:t> ж </a:t>
            </a:r>
            <a:r>
              <a:rPr lang="ru-RU" sz="2000" b="1" dirty="0" err="1" smtClean="0"/>
              <a:t>даними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кожен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п’ятий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числа </a:t>
            </a:r>
            <a:r>
              <a:rPr lang="ru-RU" sz="2000" b="1" dirty="0" err="1" smtClean="0"/>
              <a:t>загиблих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місці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міг</a:t>
            </a:r>
            <a:r>
              <a:rPr lang="ru-RU" sz="2000" b="1" dirty="0" smtClean="0"/>
              <a:t> бути </a:t>
            </a:r>
            <a:r>
              <a:rPr lang="ru-RU" sz="2000" b="1" dirty="0" err="1" smtClean="0"/>
              <a:t>врятований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своєчасно</a:t>
            </a:r>
            <a:r>
              <a:rPr lang="ru-RU" sz="2000" b="1" dirty="0" smtClean="0"/>
              <a:t> та правильно.</a:t>
            </a:r>
          </a:p>
          <a:p>
            <a:pPr algn="just"/>
            <a:r>
              <a:rPr lang="ru-RU" sz="2000" b="1" dirty="0" err="1" smtClean="0"/>
              <a:t>Пошкодження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НС </a:t>
            </a:r>
            <a:r>
              <a:rPr lang="ru-RU" sz="2000" b="1" dirty="0" err="1" smtClean="0"/>
              <a:t>характеризуються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множинних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комбінованих</a:t>
            </a:r>
            <a:r>
              <a:rPr lang="ru-RU" sz="2000" b="1" dirty="0" smtClean="0"/>
              <a:t> травм,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супроводжуються</a:t>
            </a:r>
            <a:r>
              <a:rPr lang="ru-RU" sz="2000" b="1" dirty="0" smtClean="0"/>
              <a:t> шоком, </a:t>
            </a:r>
            <a:r>
              <a:rPr lang="ru-RU" sz="2000" b="1" dirty="0" err="1" smtClean="0"/>
              <a:t>гострою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крововтратою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асфіксією</a:t>
            </a:r>
            <a:r>
              <a:rPr lang="ru-RU" sz="2000" b="1" dirty="0" smtClean="0"/>
              <a:t> та синдромом </a:t>
            </a:r>
            <a:r>
              <a:rPr lang="ru-RU" sz="2000" b="1" dirty="0" err="1" smtClean="0"/>
              <a:t>тривалого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стиснення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стани</a:t>
            </a:r>
            <a:r>
              <a:rPr lang="ru-RU" sz="2000" b="1" dirty="0" smtClean="0"/>
              <a:t> часто </a:t>
            </a:r>
            <a:r>
              <a:rPr lang="ru-RU" sz="2000" b="1" dirty="0" err="1" smtClean="0"/>
              <a:t>призводять</a:t>
            </a:r>
            <a:r>
              <a:rPr lang="ru-RU" sz="2000" b="1" dirty="0" smtClean="0"/>
              <a:t> до «синдрому </a:t>
            </a:r>
            <a:r>
              <a:rPr lang="ru-RU" sz="2000" b="1" dirty="0" err="1" smtClean="0"/>
              <a:t>взаємного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обтяження</a:t>
            </a:r>
            <a:r>
              <a:rPr lang="ru-RU" sz="2000" b="1" dirty="0" smtClean="0"/>
              <a:t>» та </a:t>
            </a:r>
            <a:r>
              <a:rPr lang="ru-RU" sz="2000" b="1" dirty="0" err="1" smtClean="0"/>
              <a:t>психогенних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реакцій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ускладнює</a:t>
            </a:r>
            <a:r>
              <a:rPr lang="ru-RU" sz="2000" b="1" dirty="0" smtClean="0"/>
              <a:t> роботу </a:t>
            </a:r>
            <a:r>
              <a:rPr lang="ru-RU" sz="2000" b="1" dirty="0" err="1" smtClean="0"/>
              <a:t>медиків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підкреслює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величезну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відповідальність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рятувальників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очевидців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першими </a:t>
            </a:r>
            <a:r>
              <a:rPr lang="ru-RU" sz="2000" b="1" dirty="0" err="1" smtClean="0"/>
              <a:t>опиняються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місці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події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Стан </a:t>
            </a:r>
            <a:r>
              <a:rPr lang="ru-RU" sz="2000" b="1" dirty="0" err="1" smtClean="0">
                <a:solidFill>
                  <a:srgbClr val="FF0000"/>
                </a:solidFill>
              </a:rPr>
              <a:t>смертності</a:t>
            </a:r>
            <a:r>
              <a:rPr lang="ru-RU" sz="2000" b="1" dirty="0" smtClean="0">
                <a:solidFill>
                  <a:srgbClr val="FF0000"/>
                </a:solidFill>
              </a:rPr>
              <a:t> та </a:t>
            </a:r>
            <a:r>
              <a:rPr lang="ru-RU" sz="2000" b="1" dirty="0" err="1" smtClean="0">
                <a:solidFill>
                  <a:srgbClr val="FF0000"/>
                </a:solidFill>
              </a:rPr>
              <a:t>летальності</a:t>
            </a:r>
            <a:r>
              <a:rPr lang="ru-RU" sz="2000" b="1" dirty="0" smtClean="0">
                <a:solidFill>
                  <a:srgbClr val="FF0000"/>
                </a:solidFill>
              </a:rPr>
              <a:t> в </a:t>
            </a:r>
            <a:r>
              <a:rPr lang="ru-RU" sz="2000" b="1" dirty="0" err="1" smtClean="0">
                <a:solidFill>
                  <a:srgbClr val="FF0000"/>
                </a:solidFill>
              </a:rPr>
              <a:t>Україні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err="1" smtClean="0"/>
              <a:t>Останніми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десятиліттями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спостерігається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зростання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аварій</a:t>
            </a:r>
            <a:r>
              <a:rPr lang="ru-RU" sz="2000" b="1" dirty="0" smtClean="0"/>
              <a:t> техногенного та природного характеру. </a:t>
            </a:r>
            <a:r>
              <a:rPr lang="ru-RU" sz="2000" b="1" dirty="0" err="1" smtClean="0"/>
              <a:t>Серед</a:t>
            </a:r>
            <a:r>
              <a:rPr lang="ru-RU" sz="2000" b="1" dirty="0" smtClean="0"/>
              <a:t> причин </a:t>
            </a:r>
            <a:r>
              <a:rPr lang="ru-RU" sz="2000" b="1" dirty="0" err="1" smtClean="0"/>
              <a:t>смертності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третє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належить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нещасним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випадкам</a:t>
            </a:r>
            <a:r>
              <a:rPr lang="ru-RU" sz="2000" b="1" dirty="0" smtClean="0"/>
              <a:t>, травмам та </a:t>
            </a:r>
            <a:r>
              <a:rPr lang="ru-RU" sz="2000" b="1" dirty="0" err="1" smtClean="0"/>
              <a:t>отруєнням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Ситуація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Україні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залишається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гострою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наприклад</a:t>
            </a:r>
            <a:r>
              <a:rPr lang="ru-RU" sz="2000" b="1" dirty="0" smtClean="0"/>
              <a:t>, у 2012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 76% </a:t>
            </a:r>
            <a:r>
              <a:rPr lang="ru-RU" sz="2000" b="1" dirty="0" err="1" smtClean="0"/>
              <a:t>смертельних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випадків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унаслідок</a:t>
            </a:r>
            <a:r>
              <a:rPr lang="ru-RU" sz="2000" b="1" dirty="0" smtClean="0"/>
              <a:t> НС </a:t>
            </a:r>
            <a:r>
              <a:rPr lang="ru-RU" sz="2000" b="1" dirty="0" err="1" smtClean="0"/>
              <a:t>сталися</a:t>
            </a:r>
            <a:r>
              <a:rPr lang="ru-RU" sz="2000" b="1" dirty="0" smtClean="0"/>
              <a:t> за межами </a:t>
            </a:r>
            <a:r>
              <a:rPr lang="ru-RU" sz="2000" b="1" dirty="0" err="1" smtClean="0"/>
              <a:t>медичних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закладів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Такий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високий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летальності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зумовлений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передусім</a:t>
            </a:r>
            <a:r>
              <a:rPr lang="ru-RU" sz="2000" b="1" dirty="0" smtClean="0"/>
              <a:t> медико-</a:t>
            </a:r>
            <a:r>
              <a:rPr lang="ru-RU" sz="2000" b="1" dirty="0" err="1" smtClean="0"/>
              <a:t>тактичними</a:t>
            </a:r>
            <a:r>
              <a:rPr lang="ru-RU" sz="2000" b="1" dirty="0" smtClean="0"/>
              <a:t> характеристиками </a:t>
            </a:r>
            <a:r>
              <a:rPr lang="ru-RU" sz="2000" b="1" dirty="0" err="1" smtClean="0"/>
              <a:t>подій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ризиком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загибелі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ще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прибуття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Перша </a:t>
            </a:r>
            <a:r>
              <a:rPr lang="ru-RU" sz="2000" b="1" dirty="0" err="1" smtClean="0">
                <a:solidFill>
                  <a:srgbClr val="FF0000"/>
                </a:solidFill>
              </a:rPr>
              <a:t>допомога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—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доцільні</a:t>
            </a:r>
            <a:r>
              <a:rPr lang="ru-RU" sz="2000" b="1" dirty="0" smtClean="0"/>
              <a:t> заходи для </a:t>
            </a:r>
            <a:r>
              <a:rPr lang="ru-RU" sz="2000" b="1" dirty="0" err="1" smtClean="0"/>
              <a:t>порятунку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бути природною </a:t>
            </a:r>
            <a:r>
              <a:rPr lang="ru-RU" sz="2000" b="1" dirty="0" err="1" smtClean="0"/>
              <a:t>частиною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нашого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обов’язком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кожної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506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8763" y="263236"/>
            <a:ext cx="1126374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Історичний</a:t>
            </a:r>
            <a:r>
              <a:rPr lang="ru-RU" sz="2000" b="1" dirty="0" smtClean="0">
                <a:solidFill>
                  <a:srgbClr val="FF0000"/>
                </a:solidFill>
              </a:rPr>
              <a:t> аспект</a:t>
            </a:r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 err="1" smtClean="0"/>
              <a:t>історії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першої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знаменним</a:t>
            </a:r>
            <a:r>
              <a:rPr lang="ru-RU" sz="2000" b="1" dirty="0" smtClean="0"/>
              <a:t> є 1859 </a:t>
            </a:r>
            <a:r>
              <a:rPr lang="ru-RU" sz="2000" b="1" dirty="0" err="1" smtClean="0"/>
              <a:t>рік</a:t>
            </a:r>
            <a:r>
              <a:rPr lang="ru-RU" sz="2000" b="1" dirty="0" smtClean="0"/>
              <a:t>, коли </a:t>
            </a:r>
            <a:r>
              <a:rPr lang="ru-RU" sz="2000" b="1" dirty="0" err="1" smtClean="0"/>
              <a:t>швейцарець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Дюнан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запропонував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створити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міжнародну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організацію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пораненим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призвело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виникнення</a:t>
            </a:r>
            <a:r>
              <a:rPr lang="ru-RU" sz="2000" b="1" dirty="0" smtClean="0"/>
              <a:t> Червоного </a:t>
            </a:r>
            <a:r>
              <a:rPr lang="ru-RU" sz="2000" b="1" dirty="0" err="1" smtClean="0"/>
              <a:t>Хреста</a:t>
            </a:r>
            <a:r>
              <a:rPr lang="ru-RU" sz="2000" b="1" dirty="0" smtClean="0"/>
              <a:t> у 1864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Сьогодні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потужна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об’єднує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понад</a:t>
            </a:r>
            <a:r>
              <a:rPr lang="ru-RU" sz="2000" b="1" dirty="0" smtClean="0"/>
              <a:t> 150 </a:t>
            </a:r>
            <a:r>
              <a:rPr lang="ru-RU" sz="2000" b="1" dirty="0" err="1" smtClean="0"/>
              <a:t>мільйонів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членів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значна</a:t>
            </a:r>
            <a:r>
              <a:rPr lang="ru-RU" sz="2000" b="1" dirty="0" smtClean="0"/>
              <a:t> заслуга </a:t>
            </a:r>
            <a:r>
              <a:rPr lang="ru-RU" sz="2000" b="1" dirty="0" err="1" smtClean="0"/>
              <a:t>належить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хірургу</a:t>
            </a:r>
            <a:r>
              <a:rPr lang="ru-RU" sz="2000" b="1" dirty="0" smtClean="0"/>
              <a:t> М. Пирогову,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у 1853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ввів</a:t>
            </a:r>
            <a:r>
              <a:rPr lang="ru-RU" sz="2000" b="1" dirty="0" smtClean="0"/>
              <a:t> систему </a:t>
            </a:r>
            <a:r>
              <a:rPr lang="ru-RU" sz="2000" b="1" dirty="0" err="1" smtClean="0"/>
              <a:t>цілеспрямованої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обробки</a:t>
            </a:r>
            <a:r>
              <a:rPr lang="ru-RU" sz="2000" b="1" dirty="0" smtClean="0"/>
              <a:t> ран у </a:t>
            </a:r>
            <a:r>
              <a:rPr lang="ru-RU" sz="2000" b="1" dirty="0" err="1" smtClean="0"/>
              <a:t>польових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умовах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Законодавче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регулювання</a:t>
            </a:r>
            <a:r>
              <a:rPr lang="ru-RU" sz="2000" b="1" dirty="0" smtClean="0">
                <a:solidFill>
                  <a:srgbClr val="FF0000"/>
                </a:solidFill>
              </a:rPr>
              <a:t> в </a:t>
            </a:r>
            <a:r>
              <a:rPr lang="ru-RU" sz="2000" b="1" dirty="0" err="1" smtClean="0">
                <a:solidFill>
                  <a:srgbClr val="FF0000"/>
                </a:solidFill>
              </a:rPr>
              <a:t>Україні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err="1" smtClean="0"/>
              <a:t>Важливим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етапом</a:t>
            </a:r>
            <a:r>
              <a:rPr lang="ru-RU" sz="2000" b="1" dirty="0" smtClean="0"/>
              <a:t> стало </a:t>
            </a:r>
            <a:r>
              <a:rPr lang="ru-RU" sz="2000" b="1" dirty="0" err="1" smtClean="0"/>
              <a:t>прийняття</a:t>
            </a:r>
            <a:r>
              <a:rPr lang="ru-RU" sz="2000" b="1" dirty="0" smtClean="0"/>
              <a:t> Постанови КМУ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05.11.2007 № 1290, яка </a:t>
            </a:r>
            <a:r>
              <a:rPr lang="ru-RU" sz="2000" b="1" dirty="0" err="1" smtClean="0"/>
              <a:t>запровадила</a:t>
            </a:r>
            <a:r>
              <a:rPr lang="ru-RU" sz="2000" b="1" dirty="0" smtClean="0"/>
              <a:t> систему </a:t>
            </a:r>
            <a:r>
              <a:rPr lang="ru-RU" sz="2000" b="1" dirty="0" err="1" smtClean="0"/>
              <a:t>підготовки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домедичної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рятувальників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водіїв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військових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Згодом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прийнято</a:t>
            </a:r>
            <a:r>
              <a:rPr lang="ru-RU" sz="2000" b="1" dirty="0" smtClean="0"/>
              <a:t> Закон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«Про систему </a:t>
            </a:r>
            <a:r>
              <a:rPr lang="ru-RU" sz="2000" b="1" dirty="0" err="1" smtClean="0"/>
              <a:t>екстреної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населенню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єдиним</a:t>
            </a:r>
            <a:r>
              <a:rPr lang="ru-RU" sz="2000" b="1" dirty="0" smtClean="0"/>
              <a:t> номером 112» (2011 р.),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мав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меті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об’єднати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розпорошені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служби</a:t>
            </a:r>
            <a:r>
              <a:rPr lang="ru-RU" sz="2000" b="1" dirty="0" smtClean="0"/>
              <a:t> (101, 102, 103) для </a:t>
            </a:r>
            <a:r>
              <a:rPr lang="ru-RU" sz="2000" b="1" dirty="0" err="1" smtClean="0"/>
              <a:t>оперативної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взаємодії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Медичне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сортування</a:t>
            </a:r>
            <a:r>
              <a:rPr lang="ru-RU" sz="2000" b="1" dirty="0" smtClean="0">
                <a:solidFill>
                  <a:srgbClr val="FF0000"/>
                </a:solidFill>
              </a:rPr>
              <a:t> та "золота година"</a:t>
            </a:r>
          </a:p>
          <a:p>
            <a:pPr algn="just"/>
            <a:r>
              <a:rPr lang="ru-RU" sz="2000" b="1" dirty="0" smtClean="0"/>
              <a:t>Наказом МОЗ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№ 366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18.05.2012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регламентовано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медичне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сортування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розподіл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групи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залежно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тяжкості</a:t>
            </a:r>
            <a:r>
              <a:rPr lang="ru-RU" sz="2000" b="1" dirty="0" smtClean="0"/>
              <a:t> травм,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дозволяє</a:t>
            </a:r>
            <a:r>
              <a:rPr lang="ru-RU" sz="2000" b="1" dirty="0" smtClean="0"/>
              <a:t> максимально </a:t>
            </a:r>
            <a:r>
              <a:rPr lang="ru-RU" sz="2000" b="1" dirty="0" err="1" smtClean="0"/>
              <a:t>ефективно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обмежені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масових</a:t>
            </a:r>
            <a:r>
              <a:rPr lang="ru-RU" sz="2000" b="1" dirty="0" smtClean="0"/>
              <a:t> катастроф. </a:t>
            </a:r>
            <a:r>
              <a:rPr lang="ru-RU" sz="2000" b="1" dirty="0" err="1" smtClean="0"/>
              <a:t>Первинне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сортування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зоні</a:t>
            </a:r>
            <a:r>
              <a:rPr lang="ru-RU" sz="2000" b="1" dirty="0" smtClean="0"/>
              <a:t> НС </a:t>
            </a:r>
            <a:r>
              <a:rPr lang="ru-RU" sz="2000" b="1" dirty="0" err="1" smtClean="0"/>
              <a:t>покладене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рятувальників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Статистично</a:t>
            </a:r>
            <a:r>
              <a:rPr lang="ru-RU" sz="2000" b="1" dirty="0" smtClean="0"/>
              <a:t> доведено: </a:t>
            </a:r>
            <a:r>
              <a:rPr lang="ru-RU" sz="2000" b="1" dirty="0" err="1" smtClean="0"/>
              <a:t>шанси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виживання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зростають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починається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пізніше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 через </a:t>
            </a:r>
            <a:r>
              <a:rPr lang="ru-RU" sz="2000" b="1" dirty="0" smtClean="0">
                <a:solidFill>
                  <a:srgbClr val="FF0000"/>
                </a:solidFill>
              </a:rPr>
              <a:t>4 </a:t>
            </a:r>
            <a:r>
              <a:rPr lang="ru-RU" sz="2000" b="1" dirty="0" err="1" smtClean="0">
                <a:solidFill>
                  <a:srgbClr val="FF0000"/>
                </a:solidFill>
              </a:rPr>
              <a:t>хвилини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події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завдяки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ефективним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безпосередніх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свідків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забезпечують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базову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підтримку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прибуття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професіоналів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2062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824" t="21496" r="21994" b="25095"/>
          <a:stretch/>
        </p:blipFill>
        <p:spPr>
          <a:xfrm>
            <a:off x="886691" y="568036"/>
            <a:ext cx="10447504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5" y="128625"/>
            <a:ext cx="1156854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 Вступ. Загальні принципи та правові засади надання </a:t>
            </a:r>
            <a:r>
              <a:rPr lang="uk-UA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домедичної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допомоги.</a:t>
            </a:r>
            <a:endParaRPr lang="ru-RU" sz="20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Загальні принципи надання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домедичної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допомоги, нормальні життєві показники. Правила здійснення загального огляду постраждалого на місті події; надання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домедичної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допомоги при наявності декількох постраждалих. Визначення стану постраждалого. Огляд місця події та виклик 103. Оцінка безпеки середовища (клас, спортзал, вулиця). Відпрацювання алгоритму дзвінка в диспетчерську службу. Аналіз показання до направлення пацієнта до стаціонару. Використання засобів індивідуального захисту (рукавички, маски). Навички обробляти руки до і після виконання маніпуляцій; здійснювати профілактику передачі вірусів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парентеральних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гепатитів і ВІЛ-інфекції при наданні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домедичної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допомоги. Законодавча база України щодо надання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домедичної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допомоги вчителями. Алгоритм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Safety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Airways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Breathing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Circulation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Психологічна підготовка: як не впасти в паніку та заспокоїти клас.</a:t>
            </a: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 Організація медичної допомоги населенню. Медична </a:t>
            </a:r>
            <a:r>
              <a:rPr lang="uk-UA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маніпуляційна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техніка.</a:t>
            </a:r>
            <a:endParaRPr lang="ru-RU" sz="20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 поняття «невідкладні стани людини», «екстрена медична допомога».  Принципи побудови системи охорони здоров’я в Україні. Види лікувально-профілактичної допомоги. Організація медичного забезпечення населення в надзвичайних ситуаціях. Принципи організації, завдання, сили і засоби Державної служби медицини катастроф та медичної служби цивільної оборони України. </a:t>
            </a: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Медична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маніпуляційна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техніка. Шляхи і способи введення лікарських засобів. Правила застосування лікарських препаратів різними способами. Причини ускладнень, що виникають при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парентеральному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способі введення лікарських засобів. Сутність долікарської допомоги при анафілактичному шоці. Види шприців та голок.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83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3" y="185101"/>
            <a:ext cx="1163781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Законодавча</a:t>
            </a:r>
            <a:r>
              <a:rPr lang="ru-RU" sz="2000" b="1" dirty="0" smtClean="0">
                <a:solidFill>
                  <a:srgbClr val="FF0000"/>
                </a:solidFill>
              </a:rPr>
              <a:t> база </a:t>
            </a:r>
            <a:r>
              <a:rPr lang="ru-RU" sz="2000" b="1" dirty="0" err="1" smtClean="0">
                <a:solidFill>
                  <a:srgbClr val="FF0000"/>
                </a:solidFill>
              </a:rPr>
              <a:t>екстреної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медичної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допомоги</a:t>
            </a:r>
            <a:r>
              <a:rPr lang="ru-RU" sz="2000" b="1" dirty="0" smtClean="0">
                <a:solidFill>
                  <a:srgbClr val="FF0000"/>
                </a:solidFill>
              </a:rPr>
              <a:t> (ЕМД)</a:t>
            </a:r>
          </a:p>
          <a:p>
            <a:pPr algn="just"/>
            <a:r>
              <a:rPr lang="ru-RU" sz="2000" b="1" dirty="0" smtClean="0"/>
              <a:t>У </a:t>
            </a:r>
            <a:r>
              <a:rPr lang="ru-RU" sz="2000" b="1" dirty="0" err="1" smtClean="0"/>
              <a:t>Законі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05.07.2012 р. № 5081-</a:t>
            </a:r>
            <a:r>
              <a:rPr lang="en-US" sz="2000" b="1" dirty="0" smtClean="0"/>
              <a:t>VI </a:t>
            </a:r>
            <a:r>
              <a:rPr lang="en-US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</a:rPr>
              <a:t>Про </a:t>
            </a:r>
            <a:r>
              <a:rPr lang="ru-RU" sz="2000" b="1" dirty="0" err="1" smtClean="0">
                <a:solidFill>
                  <a:srgbClr val="FF0000"/>
                </a:solidFill>
              </a:rPr>
              <a:t>екстрену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медичну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допомогу</a:t>
            </a:r>
            <a:r>
              <a:rPr lang="ru-RU" sz="2000" b="1" dirty="0" smtClean="0">
                <a:solidFill>
                  <a:srgbClr val="FF0000"/>
                </a:solidFill>
              </a:rPr>
              <a:t>» </a:t>
            </a:r>
            <a:r>
              <a:rPr lang="ru-RU" sz="2000" b="1" dirty="0" err="1" smtClean="0"/>
              <a:t>визначено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відділення</a:t>
            </a:r>
            <a:r>
              <a:rPr lang="ru-RU" sz="2000" b="1" dirty="0" smtClean="0"/>
              <a:t> ЕМД є </a:t>
            </a:r>
            <a:r>
              <a:rPr lang="ru-RU" sz="2000" b="1" dirty="0" err="1" smtClean="0"/>
              <a:t>структурним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підрозділом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багатопрофільної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інтенсивного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, у </a:t>
            </a:r>
            <a:r>
              <a:rPr lang="ru-RU" sz="2000" b="1" dirty="0" err="1" smtClean="0"/>
              <a:t>якому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цілодобовому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режимі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забезпечується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екстреної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Цей</a:t>
            </a:r>
            <a:r>
              <a:rPr lang="ru-RU" sz="2000" b="1" dirty="0" smtClean="0"/>
              <a:t> закон </a:t>
            </a:r>
            <a:r>
              <a:rPr lang="ru-RU" sz="2000" b="1" dirty="0" err="1" smtClean="0"/>
              <a:t>визначає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організаційно-правові</a:t>
            </a:r>
            <a:r>
              <a:rPr lang="ru-RU" sz="2000" b="1" dirty="0" smtClean="0"/>
              <a:t> засади </a:t>
            </a:r>
            <a:r>
              <a:rPr lang="ru-RU" sz="2000" b="1" dirty="0" err="1" smtClean="0"/>
              <a:t>забезпечення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громадян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осіб</a:t>
            </a:r>
            <a:r>
              <a:rPr lang="ru-RU" sz="2000" b="1" dirty="0" smtClean="0"/>
              <a:t> ЕМД, </a:t>
            </a:r>
            <a:r>
              <a:rPr lang="ru-RU" sz="2000" b="1" dirty="0" err="1" smtClean="0"/>
              <a:t>зокрема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виникнення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надзвичайних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ситуацій</a:t>
            </a:r>
            <a:r>
              <a:rPr lang="ru-RU" sz="2000" b="1" dirty="0" smtClean="0"/>
              <a:t> (НС) та </a:t>
            </a:r>
            <a:r>
              <a:rPr lang="ru-RU" sz="2000" b="1" dirty="0" err="1" smtClean="0"/>
              <a:t>ліквідації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наслідків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Згідно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законом, особами,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зобов’язані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надавати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домедичну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допомогу</a:t>
            </a:r>
            <a:r>
              <a:rPr lang="ru-RU" sz="2000" b="1" dirty="0" smtClean="0"/>
              <a:t>, є: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рятувальники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аварійно-рятувальних</a:t>
            </a:r>
            <a:r>
              <a:rPr lang="ru-RU" sz="2000" b="1" dirty="0" smtClean="0"/>
              <a:t> служб ДСНС;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поліцейські</a:t>
            </a:r>
            <a:r>
              <a:rPr lang="ru-RU" sz="2000" b="1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фармацевтичні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працівники</a:t>
            </a:r>
            <a:r>
              <a:rPr lang="ru-RU" sz="2000" b="1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провідники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пасажирських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вагонів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бортпровідники</a:t>
            </a:r>
            <a:r>
              <a:rPr lang="ru-RU" sz="2000" b="1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інші</a:t>
            </a:r>
            <a:r>
              <a:rPr lang="ru-RU" sz="2000" b="1" dirty="0" smtClean="0"/>
              <a:t> особи,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освіти</a:t>
            </a:r>
            <a:r>
              <a:rPr lang="ru-RU" sz="2000" b="1" dirty="0" smtClean="0"/>
              <a:t>, але за </a:t>
            </a:r>
            <a:r>
              <a:rPr lang="ru-RU" sz="2000" b="1" dirty="0" err="1" smtClean="0"/>
              <a:t>посадовими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обов’язками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повинні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володіти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практичними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навичками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Кримінальна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відповідальність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err="1" smtClean="0"/>
              <a:t>Чинний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Кримінальний</a:t>
            </a:r>
            <a:r>
              <a:rPr lang="ru-RU" sz="2000" b="1" dirty="0" smtClean="0"/>
              <a:t> кодекс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(ККУ) </a:t>
            </a:r>
            <a:r>
              <a:rPr lang="ru-RU" sz="2000" b="1" dirty="0" err="1" smtClean="0"/>
              <a:t>передбачає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відповідальність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сфері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:</a:t>
            </a:r>
          </a:p>
          <a:p>
            <a:pPr algn="just"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FF0000"/>
                </a:solidFill>
              </a:rPr>
              <a:t>Стаття</a:t>
            </a:r>
            <a:r>
              <a:rPr lang="ru-RU" sz="2000" b="1" dirty="0" smtClean="0">
                <a:solidFill>
                  <a:srgbClr val="FF0000"/>
                </a:solidFill>
              </a:rPr>
              <a:t> 136 ККУ: </a:t>
            </a:r>
            <a:r>
              <a:rPr lang="ru-RU" sz="2000" b="1" dirty="0" err="1" smtClean="0"/>
              <a:t>Кримінальна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відповідальність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ненадання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особі</a:t>
            </a:r>
            <a:r>
              <a:rPr lang="ru-RU" sz="2000" b="1" dirty="0" smtClean="0"/>
              <a:t>, яка </a:t>
            </a:r>
            <a:r>
              <a:rPr lang="ru-RU" sz="2000" b="1" dirty="0" err="1" smtClean="0"/>
              <a:t>перебуває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небезпечному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неповідомлення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такий</a:t>
            </a:r>
            <a:r>
              <a:rPr lang="ru-RU" sz="2000" b="1" dirty="0" smtClean="0"/>
              <a:t> стан </a:t>
            </a:r>
            <a:r>
              <a:rPr lang="ru-RU" sz="2000" b="1" dirty="0" err="1" smtClean="0"/>
              <a:t>відповідним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установам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призвело</a:t>
            </a:r>
            <a:r>
              <a:rPr lang="ru-RU" sz="2000" b="1" dirty="0" smtClean="0"/>
              <a:t> до тяжких </a:t>
            </a:r>
            <a:r>
              <a:rPr lang="ru-RU" sz="2000" b="1" dirty="0" err="1" smtClean="0"/>
              <a:t>наслідків</a:t>
            </a:r>
            <a:r>
              <a:rPr lang="ru-RU" sz="2000" b="1" dirty="0" smtClean="0"/>
              <a:t>).</a:t>
            </a:r>
          </a:p>
          <a:p>
            <a:pPr algn="just"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FF0000"/>
                </a:solidFill>
              </a:rPr>
              <a:t>Стаття</a:t>
            </a:r>
            <a:r>
              <a:rPr lang="ru-RU" sz="2000" b="1" dirty="0" smtClean="0">
                <a:solidFill>
                  <a:srgbClr val="FF0000"/>
                </a:solidFill>
              </a:rPr>
              <a:t> 135 ККУ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Залишення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небезпеці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Стосується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випадків</a:t>
            </a:r>
            <a:r>
              <a:rPr lang="ru-RU" sz="2000" b="1" dirty="0" smtClean="0"/>
              <a:t>, коли особа сама поставила </a:t>
            </a:r>
            <a:r>
              <a:rPr lang="ru-RU" sz="2000" b="1" dirty="0" err="1" smtClean="0"/>
              <a:t>іншу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небезпечний</a:t>
            </a:r>
            <a:r>
              <a:rPr lang="ru-RU" sz="2000" b="1" dirty="0" smtClean="0"/>
              <a:t> стан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зобов’язана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піклуватися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неї</a:t>
            </a:r>
            <a:r>
              <a:rPr lang="ru-RU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074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7" y="226665"/>
            <a:ext cx="1154083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Роль Кодексу </a:t>
            </a:r>
            <a:r>
              <a:rPr lang="ru-RU" sz="2000" b="1" dirty="0" err="1" smtClean="0">
                <a:solidFill>
                  <a:srgbClr val="FF0000"/>
                </a:solidFill>
              </a:rPr>
              <a:t>цивільного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захисту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/>
              <a:t>Кодекс </a:t>
            </a:r>
            <a:r>
              <a:rPr lang="ru-RU" sz="2000" b="1" dirty="0" err="1" smtClean="0"/>
              <a:t>цивільного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захисту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02.10.2012 р. № 5403-</a:t>
            </a:r>
            <a:r>
              <a:rPr lang="en-US" sz="2000" b="1" dirty="0" smtClean="0"/>
              <a:t>VI </a:t>
            </a:r>
            <a:r>
              <a:rPr lang="ru-RU" sz="2000" b="1" dirty="0" smtClean="0"/>
              <a:t>є «</a:t>
            </a:r>
            <a:r>
              <a:rPr lang="ru-RU" sz="2000" b="1" dirty="0" err="1" smtClean="0"/>
              <a:t>дорожньою</a:t>
            </a:r>
            <a:r>
              <a:rPr lang="ru-RU" sz="2000" b="1" dirty="0" smtClean="0"/>
              <a:t> картою» для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 ДСНС: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Ст. 23: </a:t>
            </a:r>
            <a:r>
              <a:rPr lang="ru-RU" sz="2000" b="1" dirty="0" err="1" smtClean="0"/>
              <a:t>Визначає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обов'язок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аварійно-рятувальних</a:t>
            </a:r>
            <a:r>
              <a:rPr lang="ru-RU" sz="2000" b="1" dirty="0" smtClean="0"/>
              <a:t> служб </a:t>
            </a:r>
            <a:r>
              <a:rPr lang="ru-RU" sz="2000" b="1" dirty="0" err="1" smtClean="0"/>
              <a:t>проводити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пошук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рятування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невідкладної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зокрема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місці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евакуації</a:t>
            </a:r>
            <a:r>
              <a:rPr lang="ru-RU" sz="2000" b="1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Ст. 110: </a:t>
            </a:r>
            <a:r>
              <a:rPr lang="ru-RU" sz="2000" b="1" dirty="0" err="1" smtClean="0"/>
              <a:t>Зобов’язує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рятувальників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проходити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періодичну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підготовку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питань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Навчання</a:t>
            </a:r>
            <a:r>
              <a:rPr lang="ru-RU" sz="2000" b="1" dirty="0" smtClean="0">
                <a:solidFill>
                  <a:srgbClr val="FF0000"/>
                </a:solidFill>
              </a:rPr>
              <a:t> та тактична медицина</a:t>
            </a:r>
          </a:p>
          <a:p>
            <a:pPr algn="just"/>
            <a:r>
              <a:rPr lang="ru-RU" sz="2000" b="1" dirty="0" err="1" smtClean="0"/>
              <a:t>Певні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категорії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працівників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безкоштовно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спеціалізованих</a:t>
            </a:r>
            <a:r>
              <a:rPr lang="ru-RU" sz="2000" b="1" dirty="0" smtClean="0"/>
              <a:t> центрах. </a:t>
            </a:r>
            <a:r>
              <a:rPr lang="ru-RU" sz="2000" b="1" dirty="0" err="1" smtClean="0"/>
              <a:t>Фахівці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силових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міністерств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насамперед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вивчають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тактичну</a:t>
            </a:r>
            <a:r>
              <a:rPr lang="ru-RU" sz="2000" b="1" dirty="0" smtClean="0">
                <a:solidFill>
                  <a:srgbClr val="FF0000"/>
                </a:solidFill>
              </a:rPr>
              <a:t> медицину</a:t>
            </a:r>
            <a:r>
              <a:rPr lang="ru-RU" sz="2000" b="1" dirty="0" smtClean="0"/>
              <a:t>, де </a:t>
            </a:r>
            <a:r>
              <a:rPr lang="ru-RU" sz="2000" b="1" dirty="0" err="1" smtClean="0"/>
              <a:t>відпрацьовують</a:t>
            </a:r>
            <a:r>
              <a:rPr lang="ru-RU" sz="2000" b="1" dirty="0" smtClean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огляд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пораненого</a:t>
            </a:r>
            <a:r>
              <a:rPr lang="ru-RU" sz="2000" b="1" dirty="0" smtClean="0"/>
              <a:t> без </a:t>
            </a:r>
            <a:r>
              <a:rPr lang="ru-RU" sz="2000" b="1" dirty="0" err="1" smtClean="0"/>
              <a:t>свідомості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полі</a:t>
            </a:r>
            <a:r>
              <a:rPr lang="ru-RU" sz="2000" b="1" dirty="0" smtClean="0"/>
              <a:t> бою;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зупинку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масивної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зовнішньої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кровотечі</a:t>
            </a:r>
            <a:r>
              <a:rPr lang="ru-RU" sz="2000" b="1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стабільного</a:t>
            </a:r>
            <a:r>
              <a:rPr lang="ru-RU" sz="2000" b="1" dirty="0" smtClean="0"/>
              <a:t> бокового </a:t>
            </a:r>
            <a:r>
              <a:rPr lang="ru-RU" sz="2000" b="1" dirty="0" err="1" smtClean="0"/>
              <a:t>положення</a:t>
            </a:r>
            <a:r>
              <a:rPr lang="ru-RU" sz="2000" b="1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серцево-легеневу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реанімацію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евакуацію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Порядок </a:t>
            </a:r>
            <a:r>
              <a:rPr lang="ru-RU" sz="2000" b="1" dirty="0" err="1" smtClean="0">
                <a:solidFill>
                  <a:srgbClr val="FF0000"/>
                </a:solidFill>
              </a:rPr>
              <a:t>підготовки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кадрів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err="1" smtClean="0"/>
              <a:t>Постановою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Кабінету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Міністрів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21.11.2012 р. № 1115 </a:t>
            </a:r>
            <a:r>
              <a:rPr lang="ru-RU" sz="2000" b="1" dirty="0" err="1" smtClean="0"/>
              <a:t>затверджено</a:t>
            </a:r>
            <a:r>
              <a:rPr lang="ru-RU" sz="2000" b="1" dirty="0" smtClean="0"/>
              <a:t> порядок </a:t>
            </a:r>
            <a:r>
              <a:rPr lang="ru-RU" sz="2000" b="1" dirty="0" err="1" smtClean="0"/>
              <a:t>підготовки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осіб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зобов'язаних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Навчання</a:t>
            </a:r>
            <a:r>
              <a:rPr lang="ru-RU" sz="2000" b="1" dirty="0" smtClean="0"/>
              <a:t> проводиться на </a:t>
            </a:r>
            <a:r>
              <a:rPr lang="ru-RU" sz="2000" b="1" dirty="0" err="1" smtClean="0"/>
              <a:t>базі</a:t>
            </a:r>
            <a:r>
              <a:rPr lang="ru-RU" sz="2000" b="1" dirty="0" smtClean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вищих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медичних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фармацевтичних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навчальних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закладів</a:t>
            </a:r>
            <a:r>
              <a:rPr lang="ru-RU" sz="2000" b="1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навчально-тренувальних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відділів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центрів</a:t>
            </a:r>
            <a:r>
              <a:rPr lang="ru-RU" sz="2000" b="1" dirty="0" smtClean="0"/>
              <a:t> ЕМД та </a:t>
            </a:r>
            <a:r>
              <a:rPr lang="ru-RU" sz="2000" b="1" dirty="0" err="1" smtClean="0"/>
              <a:t>медицини</a:t>
            </a:r>
            <a:r>
              <a:rPr lang="ru-RU" sz="2000" b="1" dirty="0" smtClean="0"/>
              <a:t> катастроф;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підрозділів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Товариства</a:t>
            </a:r>
            <a:r>
              <a:rPr lang="ru-RU" sz="2000" b="1" dirty="0" smtClean="0"/>
              <a:t> Червоного </a:t>
            </a:r>
            <a:r>
              <a:rPr lang="ru-RU" sz="2000" b="1" dirty="0" err="1" smtClean="0"/>
              <a:t>Хреста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Програми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навчання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затверджуються</a:t>
            </a:r>
            <a:r>
              <a:rPr lang="ru-RU" sz="2000" b="1" dirty="0" smtClean="0"/>
              <a:t> МОЗ і </a:t>
            </a:r>
            <a:r>
              <a:rPr lang="ru-RU" sz="2000" b="1" dirty="0" err="1" smtClean="0"/>
              <a:t>погоджуються</a:t>
            </a:r>
            <a:r>
              <a:rPr lang="ru-RU" sz="2000" b="1" dirty="0" smtClean="0"/>
              <a:t> з МОН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77353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170328"/>
            <a:ext cx="1174865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Наукове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методологічне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забезпечення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err="1" smtClean="0"/>
              <a:t>Відповідальним</a:t>
            </a:r>
            <a:r>
              <a:rPr lang="ru-RU" b="1" dirty="0" smtClean="0"/>
              <a:t> за </a:t>
            </a:r>
            <a:r>
              <a:rPr lang="ru-RU" b="1" dirty="0" err="1" smtClean="0"/>
              <a:t>наукове</a:t>
            </a:r>
            <a:r>
              <a:rPr lang="ru-RU" b="1" dirty="0" smtClean="0"/>
              <a:t> та </a:t>
            </a:r>
            <a:r>
              <a:rPr lang="ru-RU" b="1" dirty="0" err="1" smtClean="0"/>
              <a:t>методологічне</a:t>
            </a:r>
            <a:r>
              <a:rPr lang="ru-RU" b="1" dirty="0" smtClean="0"/>
              <a:t> </a:t>
            </a:r>
            <a:r>
              <a:rPr lang="ru-RU" b="1" dirty="0" err="1" smtClean="0"/>
              <a:t>забезпечення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підготовки</a:t>
            </a:r>
            <a:r>
              <a:rPr lang="ru-RU" b="1" dirty="0" smtClean="0"/>
              <a:t> й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кваліфікації</a:t>
            </a:r>
            <a:r>
              <a:rPr lang="ru-RU" b="1" dirty="0" smtClean="0"/>
              <a:t> </a:t>
            </a:r>
            <a:r>
              <a:rPr lang="ru-RU" b="1" dirty="0" err="1" smtClean="0"/>
              <a:t>викладачів</a:t>
            </a:r>
            <a:r>
              <a:rPr lang="ru-RU" b="1" dirty="0" smtClean="0"/>
              <a:t> та </a:t>
            </a:r>
            <a:r>
              <a:rPr lang="ru-RU" b="1" dirty="0" err="1" smtClean="0"/>
              <a:t>викладачів-інструкторів</a:t>
            </a:r>
            <a:r>
              <a:rPr lang="ru-RU" b="1" dirty="0" smtClean="0"/>
              <a:t> є </a:t>
            </a:r>
            <a:r>
              <a:rPr lang="ru-RU" b="1" dirty="0" err="1" smtClean="0"/>
              <a:t>Державний</a:t>
            </a:r>
            <a:r>
              <a:rPr lang="ru-RU" b="1" dirty="0" smtClean="0"/>
              <a:t> заклад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Український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науково-практичний</a:t>
            </a:r>
            <a:r>
              <a:rPr lang="ru-RU" b="1" dirty="0" smtClean="0">
                <a:solidFill>
                  <a:srgbClr val="FF0000"/>
                </a:solidFill>
              </a:rPr>
              <a:t> центр </a:t>
            </a:r>
            <a:r>
              <a:rPr lang="ru-RU" b="1" dirty="0" err="1" smtClean="0">
                <a:solidFill>
                  <a:srgbClr val="FF0000"/>
                </a:solidFill>
              </a:rPr>
              <a:t>екстреної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медичної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допомоги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медицини</a:t>
            </a:r>
            <a:r>
              <a:rPr lang="ru-RU" b="1" dirty="0" smtClean="0">
                <a:solidFill>
                  <a:srgbClr val="FF0000"/>
                </a:solidFill>
              </a:rPr>
              <a:t> катастроф МОЗ </a:t>
            </a:r>
            <a:r>
              <a:rPr lang="ru-RU" b="1" dirty="0" err="1" smtClean="0">
                <a:solidFill>
                  <a:srgbClr val="FF0000"/>
                </a:solidFill>
              </a:rPr>
              <a:t>України</a:t>
            </a:r>
            <a:r>
              <a:rPr lang="ru-RU" b="1" dirty="0" smtClean="0">
                <a:solidFill>
                  <a:srgbClr val="FF0000"/>
                </a:solidFill>
              </a:rPr>
              <a:t>».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Рівні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терміни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підготовки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/>
              <a:t>Підготовка</a:t>
            </a:r>
            <a:r>
              <a:rPr lang="ru-RU" b="1" dirty="0" smtClean="0"/>
              <a:t> та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кваліфікації</a:t>
            </a:r>
            <a:r>
              <a:rPr lang="ru-RU" b="1" dirty="0" smtClean="0"/>
              <a:t> </a:t>
            </a:r>
            <a:r>
              <a:rPr lang="ru-RU" b="1" dirty="0" err="1" smtClean="0"/>
              <a:t>проводяться</a:t>
            </a:r>
            <a:r>
              <a:rPr lang="ru-RU" b="1" dirty="0" smtClean="0"/>
              <a:t> за очною формою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 та </a:t>
            </a:r>
            <a:r>
              <a:rPr lang="ru-RU" b="1" dirty="0" err="1" smtClean="0"/>
              <a:t>поділяються</a:t>
            </a:r>
            <a:r>
              <a:rPr lang="ru-RU" b="1" dirty="0" smtClean="0"/>
              <a:t> на </a:t>
            </a:r>
            <a:r>
              <a:rPr lang="ru-RU" b="1" dirty="0" smtClean="0">
                <a:solidFill>
                  <a:srgbClr val="FF0000"/>
                </a:solidFill>
              </a:rPr>
              <a:t>перший, </a:t>
            </a:r>
            <a:r>
              <a:rPr lang="ru-RU" b="1" dirty="0" err="1" smtClean="0">
                <a:solidFill>
                  <a:srgbClr val="FF0000"/>
                </a:solidFill>
              </a:rPr>
              <a:t>другий</a:t>
            </a:r>
            <a:r>
              <a:rPr lang="ru-RU" b="1" dirty="0" smtClean="0">
                <a:solidFill>
                  <a:srgbClr val="FF0000"/>
                </a:solidFill>
              </a:rPr>
              <a:t> і </a:t>
            </a:r>
            <a:r>
              <a:rPr lang="ru-RU" b="1" dirty="0" err="1" smtClean="0">
                <a:solidFill>
                  <a:srgbClr val="FF0000"/>
                </a:solidFill>
              </a:rPr>
              <a:t>третій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рівні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/>
              <a:t>Строк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 </a:t>
            </a:r>
            <a:r>
              <a:rPr lang="ru-RU" b="1" dirty="0" err="1" smtClean="0"/>
              <a:t>залежить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рівня</a:t>
            </a:r>
            <a:r>
              <a:rPr lang="ru-RU" b="1" dirty="0" smtClean="0"/>
              <a:t> </a:t>
            </a:r>
            <a:r>
              <a:rPr lang="ru-RU" b="1" dirty="0" err="1" smtClean="0"/>
              <a:t>знань</a:t>
            </a:r>
            <a:r>
              <a:rPr lang="ru-RU" b="1" dirty="0" smtClean="0"/>
              <a:t> і </a:t>
            </a:r>
            <a:r>
              <a:rPr lang="ru-RU" b="1" dirty="0" err="1" smtClean="0"/>
              <a:t>практичних</a:t>
            </a:r>
            <a:r>
              <a:rPr lang="ru-RU" b="1" dirty="0" smtClean="0"/>
              <a:t> </a:t>
            </a:r>
            <a:r>
              <a:rPr lang="ru-RU" b="1" dirty="0" err="1" smtClean="0"/>
              <a:t>навичок</a:t>
            </a:r>
            <a:r>
              <a:rPr lang="ru-RU" b="1" dirty="0" smtClean="0"/>
              <a:t> особи. </a:t>
            </a:r>
            <a:r>
              <a:rPr lang="ru-RU" b="1" dirty="0" err="1" smtClean="0"/>
              <a:t>Вимоги</a:t>
            </a:r>
            <a:r>
              <a:rPr lang="ru-RU" b="1" dirty="0" smtClean="0"/>
              <a:t> до </a:t>
            </a:r>
            <a:r>
              <a:rPr lang="ru-RU" b="1" dirty="0" err="1" smtClean="0"/>
              <a:t>знань</a:t>
            </a:r>
            <a:r>
              <a:rPr lang="ru-RU" b="1" dirty="0" smtClean="0"/>
              <a:t> та </a:t>
            </a:r>
            <a:r>
              <a:rPr lang="ru-RU" b="1" dirty="0" err="1" smtClean="0"/>
              <a:t>відповідні</a:t>
            </a:r>
            <a:r>
              <a:rPr lang="ru-RU" b="1" dirty="0" smtClean="0"/>
              <a:t> </a:t>
            </a:r>
            <a:r>
              <a:rPr lang="ru-RU" b="1" dirty="0" err="1" smtClean="0"/>
              <a:t>терміни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підготовки</a:t>
            </a:r>
            <a:r>
              <a:rPr lang="ru-RU" b="1" dirty="0" smtClean="0"/>
              <a:t> </a:t>
            </a:r>
            <a:r>
              <a:rPr lang="ru-RU" b="1" dirty="0" err="1" smtClean="0"/>
              <a:t>затверджуються</a:t>
            </a:r>
            <a:r>
              <a:rPr lang="ru-RU" b="1" dirty="0" smtClean="0"/>
              <a:t> МОЗ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законодавством</a:t>
            </a:r>
            <a:r>
              <a:rPr lang="ru-RU" b="1" dirty="0" smtClean="0"/>
              <a:t> </a:t>
            </a:r>
            <a:r>
              <a:rPr lang="ru-RU" b="1" dirty="0" err="1" smtClean="0"/>
              <a:t>затверджено</a:t>
            </a:r>
            <a:r>
              <a:rPr lang="ru-RU" b="1" dirty="0" smtClean="0"/>
              <a:t> </a:t>
            </a:r>
            <a:r>
              <a:rPr lang="ru-RU" b="1" dirty="0" err="1" smtClean="0"/>
              <a:t>зразок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посвідчення</a:t>
            </a:r>
            <a:r>
              <a:rPr lang="ru-RU" b="1" dirty="0" smtClean="0"/>
              <a:t> про </a:t>
            </a:r>
            <a:r>
              <a:rPr lang="ru-RU" b="1" dirty="0" err="1" smtClean="0"/>
              <a:t>підготовку</a:t>
            </a:r>
            <a:r>
              <a:rPr lang="ru-RU" b="1" dirty="0" smtClean="0"/>
              <a:t> з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домедичної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. </a:t>
            </a:r>
            <a:r>
              <a:rPr lang="ru-RU" b="1" dirty="0" err="1" smtClean="0"/>
              <a:t>Підготовка</a:t>
            </a:r>
            <a:r>
              <a:rPr lang="ru-RU" b="1" dirty="0" smtClean="0"/>
              <a:t> </a:t>
            </a:r>
            <a:r>
              <a:rPr lang="ru-RU" b="1" dirty="0" err="1" smtClean="0"/>
              <a:t>здійснюється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підставі</a:t>
            </a:r>
            <a:r>
              <a:rPr lang="ru-RU" b="1" dirty="0" smtClean="0"/>
              <a:t> </a:t>
            </a:r>
            <a:r>
              <a:rPr lang="ru-RU" b="1" dirty="0" err="1" smtClean="0"/>
              <a:t>договорів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укладаються</a:t>
            </a:r>
            <a:r>
              <a:rPr lang="ru-RU" b="1" dirty="0" smtClean="0"/>
              <a:t> з органами </a:t>
            </a:r>
            <a:r>
              <a:rPr lang="ru-RU" b="1" dirty="0" err="1" smtClean="0"/>
              <a:t>виконавчої</a:t>
            </a:r>
            <a:r>
              <a:rPr lang="ru-RU" b="1" dirty="0" smtClean="0"/>
              <a:t> </a:t>
            </a:r>
            <a:r>
              <a:rPr lang="ru-RU" b="1" dirty="0" err="1" smtClean="0"/>
              <a:t>влади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підприємствами</a:t>
            </a:r>
            <a:r>
              <a:rPr lang="ru-RU" b="1" dirty="0" smtClean="0"/>
              <a:t>. Порядок і </a:t>
            </a:r>
            <a:r>
              <a:rPr lang="ru-RU" b="1" dirty="0" err="1" smtClean="0"/>
              <a:t>розмір</a:t>
            </a:r>
            <a:r>
              <a:rPr lang="ru-RU" b="1" dirty="0" smtClean="0"/>
              <a:t> плати за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встановлюються</a:t>
            </a:r>
            <a:r>
              <a:rPr lang="ru-RU" b="1" dirty="0" smtClean="0"/>
              <a:t> МОЗ за </a:t>
            </a:r>
            <a:r>
              <a:rPr lang="ru-RU" b="1" dirty="0" err="1" smtClean="0"/>
              <a:t>погодженням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Міністерством</a:t>
            </a:r>
            <a:r>
              <a:rPr lang="ru-RU" b="1" dirty="0" smtClean="0"/>
              <a:t> </a:t>
            </a:r>
            <a:r>
              <a:rPr lang="ru-RU" b="1" dirty="0" err="1" smtClean="0"/>
              <a:t>фінансів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Міжнародний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досвід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вдосконалення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програм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/>
              <a:t>Досвід</a:t>
            </a:r>
            <a:r>
              <a:rPr lang="ru-RU" b="1" dirty="0" smtClean="0"/>
              <a:t> </a:t>
            </a:r>
            <a:r>
              <a:rPr lang="ru-RU" b="1" dirty="0" err="1" smtClean="0"/>
              <a:t>розвинених</a:t>
            </a:r>
            <a:r>
              <a:rPr lang="ru-RU" b="1" dirty="0" smtClean="0"/>
              <a:t> </a:t>
            </a:r>
            <a:r>
              <a:rPr lang="ru-RU" b="1" dirty="0" err="1" smtClean="0"/>
              <a:t>країн</a:t>
            </a:r>
            <a:r>
              <a:rPr lang="ru-RU" b="1" dirty="0" smtClean="0"/>
              <a:t> </a:t>
            </a:r>
            <a:r>
              <a:rPr lang="ru-RU" b="1" dirty="0" err="1" smtClean="0"/>
              <a:t>свідчить</a:t>
            </a:r>
            <a:r>
              <a:rPr lang="ru-RU" b="1" dirty="0" smtClean="0"/>
              <a:t>: для </a:t>
            </a:r>
            <a:r>
              <a:rPr lang="ru-RU" b="1" dirty="0" err="1" smtClean="0"/>
              <a:t>своєчасного</a:t>
            </a:r>
            <a:r>
              <a:rPr lang="ru-RU" b="1" dirty="0" smtClean="0"/>
              <a:t>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</a:t>
            </a:r>
            <a:r>
              <a:rPr lang="ru-RU" b="1" dirty="0" err="1" smtClean="0"/>
              <a:t>залучати</a:t>
            </a:r>
            <a:r>
              <a:rPr lang="ru-RU" b="1" dirty="0" smtClean="0"/>
              <a:t> </a:t>
            </a:r>
            <a:r>
              <a:rPr lang="ru-RU" b="1" dirty="0" err="1" smtClean="0"/>
              <a:t>широке</a:t>
            </a:r>
            <a:r>
              <a:rPr lang="ru-RU" b="1" dirty="0" smtClean="0"/>
              <a:t> коло </a:t>
            </a:r>
            <a:r>
              <a:rPr lang="ru-RU" b="1" dirty="0" err="1" smtClean="0"/>
              <a:t>немедичних</a:t>
            </a:r>
            <a:r>
              <a:rPr lang="ru-RU" b="1" dirty="0" smtClean="0"/>
              <a:t> </a:t>
            </a:r>
            <a:r>
              <a:rPr lang="ru-RU" b="1" dirty="0" err="1" smtClean="0"/>
              <a:t>працівників</a:t>
            </a:r>
            <a:r>
              <a:rPr lang="ru-RU" b="1" dirty="0" smtClean="0"/>
              <a:t>.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</a:t>
            </a:r>
            <a:r>
              <a:rPr lang="ru-RU" b="1" dirty="0" err="1" smtClean="0"/>
              <a:t>процес</a:t>
            </a:r>
            <a:r>
              <a:rPr lang="ru-RU" b="1" dirty="0" smtClean="0"/>
              <a:t> </a:t>
            </a:r>
            <a:r>
              <a:rPr lang="ru-RU" b="1" dirty="0" err="1" smtClean="0"/>
              <a:t>регламентується</a:t>
            </a:r>
            <a:r>
              <a:rPr lang="ru-RU" b="1" dirty="0" smtClean="0"/>
              <a:t> </a:t>
            </a:r>
            <a:r>
              <a:rPr lang="ru-RU" b="1" dirty="0" err="1" smtClean="0"/>
              <a:t>Постановою</a:t>
            </a:r>
            <a:r>
              <a:rPr lang="ru-RU" b="1" dirty="0" smtClean="0"/>
              <a:t> КМУ № 1115 та Наказом МОЗ № 346 </a:t>
            </a:r>
            <a:r>
              <a:rPr lang="ru-RU" b="1" dirty="0" err="1" smtClean="0"/>
              <a:t>від</a:t>
            </a:r>
            <a:r>
              <a:rPr lang="ru-RU" b="1" dirty="0" smtClean="0"/>
              <a:t> 29.03.2017 р. «Про </a:t>
            </a:r>
            <a:r>
              <a:rPr lang="ru-RU" b="1" dirty="0" err="1" smtClean="0"/>
              <a:t>удосконалення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підготовки</a:t>
            </a:r>
            <a:r>
              <a:rPr lang="ru-RU" b="1" dirty="0" smtClean="0"/>
              <a:t> з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домедичної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 </a:t>
            </a:r>
            <a:r>
              <a:rPr lang="ru-RU" b="1" dirty="0" err="1" smtClean="0"/>
              <a:t>осіб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не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медичної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».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розроблено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урахуванням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стандартів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smtClean="0"/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Основи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підтримки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життя</a:t>
            </a:r>
            <a:r>
              <a:rPr lang="ru-RU" b="1" dirty="0" smtClean="0"/>
              <a:t>» (</a:t>
            </a:r>
            <a:r>
              <a:rPr lang="en-US" b="1" dirty="0" smtClean="0"/>
              <a:t>Basic Life Support — BLS);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smtClean="0"/>
              <a:t>«</a:t>
            </a:r>
            <a:r>
              <a:rPr lang="ru-RU" b="1" dirty="0" smtClean="0">
                <a:solidFill>
                  <a:srgbClr val="FF0000"/>
                </a:solidFill>
              </a:rPr>
              <a:t>Перший на </a:t>
            </a:r>
            <a:r>
              <a:rPr lang="ru-RU" b="1" dirty="0" err="1" smtClean="0">
                <a:solidFill>
                  <a:srgbClr val="FF0000"/>
                </a:solidFill>
              </a:rPr>
              <a:t>місці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події</a:t>
            </a:r>
            <a:r>
              <a:rPr lang="ru-RU" b="1" dirty="0" smtClean="0"/>
              <a:t>» (</a:t>
            </a:r>
            <a:r>
              <a:rPr lang="en-US" b="1" dirty="0" smtClean="0"/>
              <a:t>First Responder);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smtClean="0"/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Професійна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підтримка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життя</a:t>
            </a:r>
            <a:r>
              <a:rPr lang="ru-RU" b="1" dirty="0" smtClean="0"/>
              <a:t>» (</a:t>
            </a:r>
            <a:r>
              <a:rPr lang="en-US" b="1" dirty="0" smtClean="0"/>
              <a:t>Advanced Life Support — ALS).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Тривалість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навчання</a:t>
            </a:r>
            <a:r>
              <a:rPr lang="ru-RU" b="1" dirty="0" smtClean="0">
                <a:solidFill>
                  <a:srgbClr val="FF0000"/>
                </a:solidFill>
              </a:rPr>
              <a:t> за </a:t>
            </a:r>
            <a:r>
              <a:rPr lang="ru-RU" b="1" dirty="0" err="1" smtClean="0">
                <a:solidFill>
                  <a:srgbClr val="FF0000"/>
                </a:solidFill>
              </a:rPr>
              <a:t>рівнями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підготовки</a:t>
            </a:r>
            <a:r>
              <a:rPr lang="ru-RU" b="1" dirty="0" smtClean="0"/>
              <a:t> та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кваліфікації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наступний</a:t>
            </a:r>
            <a:r>
              <a:rPr lang="ru-RU" b="1" dirty="0" smtClean="0"/>
              <a:t> </a:t>
            </a:r>
            <a:r>
              <a:rPr lang="ru-RU" b="1" dirty="0" err="1" smtClean="0"/>
              <a:t>обсяг</a:t>
            </a:r>
            <a:r>
              <a:rPr lang="ru-RU" b="1" dirty="0" smtClean="0"/>
              <a:t> </a:t>
            </a:r>
            <a:r>
              <a:rPr lang="ru-RU" b="1" dirty="0" err="1" smtClean="0"/>
              <a:t>астрономічних</a:t>
            </a:r>
            <a:r>
              <a:rPr lang="ru-RU" b="1" dirty="0" smtClean="0"/>
              <a:t> годин: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ru-RU" b="1" dirty="0" err="1" smtClean="0">
                <a:solidFill>
                  <a:srgbClr val="FF0000"/>
                </a:solidFill>
              </a:rPr>
              <a:t>рівень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— 8 годин;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II </a:t>
            </a:r>
            <a:r>
              <a:rPr lang="ru-RU" b="1" dirty="0" err="1" smtClean="0">
                <a:solidFill>
                  <a:srgbClr val="FF0000"/>
                </a:solidFill>
              </a:rPr>
              <a:t>рівень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— 48 годин;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III </a:t>
            </a:r>
            <a:r>
              <a:rPr lang="ru-RU" b="1" dirty="0" err="1" smtClean="0">
                <a:solidFill>
                  <a:srgbClr val="FF0000"/>
                </a:solidFill>
              </a:rPr>
              <a:t>рівень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— 120 годин.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535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6" y="346365"/>
            <a:ext cx="1148541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u="none" strike="noStrike" dirty="0" err="1" smtClean="0">
                <a:solidFill>
                  <a:srgbClr val="FF0000"/>
                </a:solidFill>
                <a:effectLst/>
                <a:latin typeface="Alegreya"/>
              </a:rPr>
              <a:t>Надання</a:t>
            </a:r>
            <a:r>
              <a:rPr lang="ru-RU" sz="2800" b="1" i="0" u="none" strike="noStrike" dirty="0" smtClean="0">
                <a:solidFill>
                  <a:srgbClr val="FF0000"/>
                </a:solidFill>
                <a:effectLst/>
                <a:latin typeface="Alegreya"/>
              </a:rPr>
              <a:t> </a:t>
            </a:r>
            <a:r>
              <a:rPr lang="ru-RU" sz="2800" b="1" i="0" u="none" strike="noStrike" dirty="0" err="1" smtClean="0">
                <a:solidFill>
                  <a:srgbClr val="FF0000"/>
                </a:solidFill>
                <a:effectLst/>
                <a:latin typeface="Alegreya"/>
              </a:rPr>
              <a:t>першої</a:t>
            </a:r>
            <a:r>
              <a:rPr lang="ru-RU" sz="2800" b="1" i="0" u="none" strike="noStrike" dirty="0" smtClean="0">
                <a:solidFill>
                  <a:srgbClr val="FF0000"/>
                </a:solidFill>
                <a:effectLst/>
                <a:latin typeface="Alegreya"/>
              </a:rPr>
              <a:t> </a:t>
            </a:r>
            <a:r>
              <a:rPr lang="ru-RU" sz="2800" b="1" i="0" u="none" strike="noStrike" dirty="0" err="1" smtClean="0">
                <a:solidFill>
                  <a:srgbClr val="FF0000"/>
                </a:solidFill>
                <a:effectLst/>
                <a:latin typeface="Alegreya"/>
              </a:rPr>
              <a:t>домедичної</a:t>
            </a:r>
            <a:r>
              <a:rPr lang="ru-RU" sz="2800" b="1" i="0" u="none" strike="noStrike" dirty="0" smtClean="0">
                <a:solidFill>
                  <a:srgbClr val="FF0000"/>
                </a:solidFill>
                <a:effectLst/>
                <a:latin typeface="Alegreya"/>
              </a:rPr>
              <a:t> </a:t>
            </a:r>
            <a:r>
              <a:rPr lang="ru-RU" sz="2800" b="1" i="0" u="none" strike="noStrike" dirty="0" err="1" smtClean="0">
                <a:solidFill>
                  <a:srgbClr val="FF0000"/>
                </a:solidFill>
                <a:effectLst/>
                <a:latin typeface="Alegreya"/>
              </a:rPr>
              <a:t>допомоги</a:t>
            </a:r>
            <a:r>
              <a:rPr lang="ru-RU" sz="2800" b="1" i="0" u="none" strike="noStrike" dirty="0" smtClean="0">
                <a:solidFill>
                  <a:srgbClr val="FF0000"/>
                </a:solidFill>
                <a:effectLst/>
                <a:latin typeface="Alegreya"/>
              </a:rPr>
              <a:t> в </a:t>
            </a:r>
            <a:r>
              <a:rPr lang="ru-RU" sz="2800" b="1" i="0" u="none" strike="noStrike" dirty="0" err="1" smtClean="0">
                <a:solidFill>
                  <a:srgbClr val="FF0000"/>
                </a:solidFill>
                <a:effectLst/>
                <a:latin typeface="Alegreya"/>
              </a:rPr>
              <a:t>навчальних</a:t>
            </a:r>
            <a:r>
              <a:rPr lang="ru-RU" sz="2800" b="1" i="0" u="none" strike="noStrike" dirty="0" smtClean="0">
                <a:solidFill>
                  <a:srgbClr val="FF0000"/>
                </a:solidFill>
                <a:effectLst/>
                <a:latin typeface="Alegreya"/>
              </a:rPr>
              <a:t> закладах</a:t>
            </a:r>
            <a:endParaRPr lang="ru-RU" sz="2800" b="1" i="0" dirty="0" smtClean="0">
              <a:solidFill>
                <a:srgbClr val="FF0000"/>
              </a:solidFill>
              <a:effectLst/>
              <a:latin typeface="Alegreya"/>
            </a:endParaRPr>
          </a:p>
          <a:p>
            <a:pPr algn="just"/>
            <a:endParaRPr lang="ru-RU" sz="2000" b="1" i="0" dirty="0" smtClean="0">
              <a:solidFill>
                <a:srgbClr val="000000"/>
              </a:solidFill>
              <a:effectLst/>
              <a:latin typeface="Alegreya"/>
            </a:endParaRPr>
          </a:p>
          <a:p>
            <a:pPr algn="just"/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Надання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першої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домедичної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допомоги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в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навчальних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закладах є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надзвичайно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важливим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елементом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забезпечення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безпеки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учнів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та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працівників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Шкільні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установи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повинні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бути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готовими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до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різних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надзвичайних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ситуацій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які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можуть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виникнути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в будь-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який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момент — </a:t>
            </a:r>
            <a:r>
              <a:rPr lang="ru-RU" sz="20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від</a:t>
            </a:r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незначних</a:t>
            </a:r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 травм до </a:t>
            </a:r>
            <a:r>
              <a:rPr lang="ru-RU" sz="20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серйозних</a:t>
            </a:r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медичних</a:t>
            </a:r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інцидентів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 </a:t>
            </a:r>
          </a:p>
          <a:p>
            <a:pPr algn="just"/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Оволодіння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базовими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навичками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надання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першої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допомоги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дозволяє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вчасно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й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ефективно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реагувати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на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такі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випадки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мінімізуючи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ризики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здоров'я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життя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Завдяки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належному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навчанню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підготовці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освітні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заклади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можуть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створити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безпечне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середовище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де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кожен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учасник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процесу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навчання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відчуває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захист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підтримку</a:t>
            </a:r>
            <a:endParaRPr lang="ru-RU" sz="2000" b="1" i="0" dirty="0" smtClean="0">
              <a:solidFill>
                <a:srgbClr val="000000"/>
              </a:solidFill>
              <a:effectLst/>
              <a:latin typeface="Alegreya"/>
            </a:endParaRPr>
          </a:p>
          <a:p>
            <a:pPr algn="just"/>
            <a:endParaRPr lang="ru-RU" sz="2000" b="1" i="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"/>
            </a:endParaRPr>
          </a:p>
          <a:p>
            <a:pPr algn="just"/>
            <a:r>
              <a:rPr lang="ru-RU" sz="2000" b="1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Правила </a:t>
            </a:r>
            <a:r>
              <a:rPr lang="ru-RU" sz="2000" b="1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надання</a:t>
            </a:r>
            <a:r>
              <a:rPr lang="ru-RU" sz="2000" b="1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 </a:t>
            </a:r>
            <a:r>
              <a:rPr lang="ru-RU" sz="2000" b="1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першої</a:t>
            </a:r>
            <a:r>
              <a:rPr lang="ru-RU" sz="2000" b="1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 (</a:t>
            </a:r>
            <a:r>
              <a:rPr lang="ru-RU" sz="2000" b="1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долікарської</a:t>
            </a:r>
            <a:r>
              <a:rPr lang="ru-RU" sz="2000" b="1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) </a:t>
            </a:r>
            <a:r>
              <a:rPr lang="ru-RU" sz="2000" b="1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/>
              </a:rPr>
              <a:t>допомоги</a:t>
            </a:r>
            <a:endParaRPr lang="ru-RU" sz="20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"/>
            </a:endParaRPr>
          </a:p>
          <a:p>
            <a:pPr algn="just"/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Різні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види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травм як то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забої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переломи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вивихи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чи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поранення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вимагають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різних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підходів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методів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допомоги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Кожен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вид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травми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має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свої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особливості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які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потрібно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враховувати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щоб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уникнути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ускладнень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забезпечити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ефективне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відновлення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Важливо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швидко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оцінити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ситуацію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надати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постраждалому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належну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допомогу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до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прибуття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медичного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персоналу.</a:t>
            </a:r>
            <a:endParaRPr lang="ru-RU" sz="2000" b="1" i="0" dirty="0">
              <a:solidFill>
                <a:srgbClr val="000000"/>
              </a:solidFill>
              <a:effectLst/>
              <a:latin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55459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945" y="612845"/>
            <a:ext cx="1023851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legreya"/>
              </a:rPr>
              <a:t>Що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legreya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legreya"/>
              </a:rPr>
              <a:t>має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legreya"/>
              </a:rPr>
              <a:t> бути в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legreya"/>
              </a:rPr>
              <a:t>аптечці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legreya"/>
              </a:rPr>
              <a:t> для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legreya"/>
              </a:rPr>
              <a:t>школи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legreya"/>
              </a:rPr>
              <a:t>? </a:t>
            </a:r>
          </a:p>
          <a:p>
            <a:pPr algn="just"/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Аптечка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школи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повинна бути укомплектована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відповідно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до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стандартів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першої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допомоги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враховуючи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специфічні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потреби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учнів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 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Засоби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обробки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ран і травм, 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Засоби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надання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допомоги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при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опіках</a:t>
            </a:r>
            <a:endParaRPr lang="ru-RU" sz="2000" b="1" i="0" dirty="0" smtClean="0">
              <a:solidFill>
                <a:srgbClr val="000000"/>
              </a:solidFill>
              <a:effectLst/>
              <a:latin typeface="Alegreya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Засоби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обробки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переломів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розтягнень</a:t>
            </a:r>
            <a:endParaRPr lang="ru-RU" sz="2000" b="1" i="0" dirty="0" smtClean="0">
              <a:solidFill>
                <a:srgbClr val="000000"/>
              </a:solidFill>
              <a:effectLst/>
              <a:latin typeface="Alegreya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Список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контактних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телефонів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екстрених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служб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Медичні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карти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учнів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із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зазначенням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особливих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станів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(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алергії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хронічні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захворювання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Інструкції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щодо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використання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аптечки</a:t>
            </a:r>
          </a:p>
          <a:p>
            <a:pPr algn="just"/>
            <a:endParaRPr lang="ru-RU" sz="2000" b="1" i="0" dirty="0" smtClean="0">
              <a:solidFill>
                <a:srgbClr val="000000"/>
              </a:solidFill>
              <a:effectLst/>
              <a:latin typeface="Alegreya"/>
            </a:endParaRPr>
          </a:p>
          <a:p>
            <a:pPr algn="just"/>
            <a:r>
              <a:rPr lang="ru-RU" sz="2000" b="1" i="0" dirty="0" smtClean="0">
                <a:solidFill>
                  <a:srgbClr val="FF0000"/>
                </a:solidFill>
                <a:effectLst/>
                <a:latin typeface="Alegreya"/>
              </a:rPr>
              <a:t>Де повинна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legreya"/>
              </a:rPr>
              <a:t>знаходитись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legreya"/>
              </a:rPr>
              <a:t> аптечка?</a:t>
            </a:r>
          </a:p>
          <a:p>
            <a:pPr algn="just"/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Аптечка повинна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знаходитися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в добре видимому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місці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позначеному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спеціальним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знаком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першої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допомоги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(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білий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хрест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на зеленому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фоні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).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Місце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розташування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аптечки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має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бути таким,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щоб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її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легко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можна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було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знайти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навіть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у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стресовій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ситуації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 Аптечка повинна бути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захищена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від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прямих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сонячних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променів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вологи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екстремальних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температур,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які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можуть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вплинути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на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збереження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ліків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та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інших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матеріалів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</a:t>
            </a:r>
            <a:endParaRPr lang="ru-RU" sz="2000" b="1" i="0" dirty="0">
              <a:solidFill>
                <a:srgbClr val="000000"/>
              </a:solidFill>
              <a:effectLst/>
              <a:latin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104955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265745"/>
            <a:ext cx="11845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ОСНАЩЕННЯ, ЩО ВИКОРИСТОВУЄТЬСЯ ДЛЯ НАДАННЯ ДОМЕДИЧНОЇ ДОПОМОГИ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383" y="655859"/>
            <a:ext cx="1008610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Аптечка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медична</a:t>
            </a:r>
            <a:endParaRPr lang="uk-UA" b="1" dirty="0"/>
          </a:p>
          <a:p>
            <a:pPr algn="just"/>
            <a:r>
              <a:rPr lang="ru-RU" b="1" dirty="0" err="1"/>
              <a:t>Безпека</a:t>
            </a:r>
            <a:r>
              <a:rPr lang="ru-RU" b="1" dirty="0"/>
              <a:t> та </a:t>
            </a:r>
            <a:r>
              <a:rPr lang="ru-RU" b="1" dirty="0" err="1"/>
              <a:t>здоров'я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 — </a:t>
            </a:r>
            <a:r>
              <a:rPr lang="ru-RU" b="1" dirty="0" err="1"/>
              <a:t>ключові</a:t>
            </a:r>
            <a:r>
              <a:rPr lang="ru-RU" b="1" dirty="0"/>
              <a:t> </a:t>
            </a:r>
            <a:r>
              <a:rPr lang="ru-RU" b="1" dirty="0" err="1"/>
              <a:t>пріоритети</a:t>
            </a:r>
            <a:r>
              <a:rPr lang="ru-RU" b="1" dirty="0"/>
              <a:t> для будь-</a:t>
            </a:r>
            <a:r>
              <a:rPr lang="ru-RU" b="1" dirty="0" err="1"/>
              <a:t>якої</a:t>
            </a:r>
            <a:r>
              <a:rPr lang="ru-RU" b="1" dirty="0"/>
              <a:t> </a:t>
            </a:r>
            <a:r>
              <a:rPr lang="ru-RU" b="1" dirty="0" err="1"/>
              <a:t>школи</a:t>
            </a:r>
            <a:r>
              <a:rPr lang="ru-RU" b="1" dirty="0"/>
              <a:t>. 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відповідно</a:t>
            </a:r>
            <a:r>
              <a:rPr lang="ru-RU" b="1" dirty="0"/>
              <a:t> </a:t>
            </a:r>
            <a:r>
              <a:rPr lang="ru-RU" b="1" dirty="0" err="1"/>
              <a:t>укомплектованих</a:t>
            </a:r>
            <a:r>
              <a:rPr lang="ru-RU" b="1" dirty="0"/>
              <a:t> </a:t>
            </a:r>
            <a:r>
              <a:rPr lang="ru-RU" b="1" dirty="0" err="1"/>
              <a:t>аптечок</a:t>
            </a:r>
            <a:r>
              <a:rPr lang="ru-RU" b="1" dirty="0"/>
              <a:t> в </a:t>
            </a:r>
            <a:r>
              <a:rPr lang="ru-RU" b="1" dirty="0" err="1"/>
              <a:t>навчальному</a:t>
            </a:r>
            <a:r>
              <a:rPr lang="ru-RU" b="1" dirty="0"/>
              <a:t> </a:t>
            </a:r>
            <a:r>
              <a:rPr lang="ru-RU" b="1" dirty="0" err="1"/>
              <a:t>закладі</a:t>
            </a:r>
            <a:r>
              <a:rPr lang="ru-RU" b="1" dirty="0"/>
              <a:t> є не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вимогою</a:t>
            </a:r>
            <a:r>
              <a:rPr lang="ru-RU" b="1" dirty="0"/>
              <a:t> </a:t>
            </a:r>
            <a:r>
              <a:rPr lang="ru-RU" b="1" dirty="0" err="1"/>
              <a:t>законодавства</a:t>
            </a:r>
            <a:r>
              <a:rPr lang="ru-RU" b="1" dirty="0"/>
              <a:t>, але й </a:t>
            </a:r>
            <a:r>
              <a:rPr lang="ru-RU" b="1" dirty="0" err="1"/>
              <a:t>показником</a:t>
            </a:r>
            <a:r>
              <a:rPr lang="ru-RU" b="1" dirty="0"/>
              <a:t> </a:t>
            </a:r>
            <a:r>
              <a:rPr lang="ru-RU" b="1" dirty="0" err="1"/>
              <a:t>відповідальності</a:t>
            </a:r>
            <a:r>
              <a:rPr lang="ru-RU" b="1" dirty="0"/>
              <a:t> </a:t>
            </a:r>
            <a:r>
              <a:rPr lang="ru-RU" b="1" dirty="0" err="1"/>
              <a:t>адміністрації</a:t>
            </a:r>
            <a:r>
              <a:rPr lang="ru-RU" b="1" dirty="0"/>
              <a:t>. Вона повинна бути готова до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ситуацій</a:t>
            </a:r>
            <a:r>
              <a:rPr lang="ru-RU" b="1" dirty="0"/>
              <a:t>, </a:t>
            </a:r>
            <a:r>
              <a:rPr lang="ru-RU" b="1" dirty="0" err="1"/>
              <a:t>від</a:t>
            </a:r>
            <a:r>
              <a:rPr lang="ru-RU" b="1" dirty="0"/>
              <a:t> невеликих </a:t>
            </a:r>
            <a:r>
              <a:rPr lang="ru-RU" b="1" dirty="0" err="1"/>
              <a:t>подряпин</a:t>
            </a:r>
            <a:r>
              <a:rPr lang="ru-RU" b="1" dirty="0"/>
              <a:t> до </a:t>
            </a:r>
            <a:r>
              <a:rPr lang="ru-RU" b="1" dirty="0" err="1"/>
              <a:t>більш</a:t>
            </a:r>
            <a:r>
              <a:rPr lang="ru-RU" b="1" dirty="0"/>
              <a:t> </a:t>
            </a:r>
            <a:r>
              <a:rPr lang="ru-RU" b="1" dirty="0" err="1"/>
              <a:t>серйозних</a:t>
            </a:r>
            <a:r>
              <a:rPr lang="ru-RU" b="1" dirty="0"/>
              <a:t> </a:t>
            </a:r>
            <a:r>
              <a:rPr lang="ru-RU" b="1" dirty="0" err="1"/>
              <a:t>травмувань</a:t>
            </a:r>
            <a:r>
              <a:rPr lang="ru-RU" b="1" dirty="0"/>
              <a:t>.</a:t>
            </a:r>
          </a:p>
          <a:p>
            <a:pPr algn="just"/>
            <a:r>
              <a:rPr lang="ru-RU" b="1" dirty="0" err="1"/>
              <a:t>Р</a:t>
            </a:r>
            <a:r>
              <a:rPr lang="ru-RU" b="1" dirty="0" err="1" smtClean="0"/>
              <a:t>озглянемо</a:t>
            </a:r>
            <a:r>
              <a:rPr lang="ru-RU" b="1" dirty="0" smtClean="0"/>
              <a:t>, яка ж вона - АПТЕЧКА,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відповідає</a:t>
            </a:r>
            <a:r>
              <a:rPr lang="ru-RU" b="1" dirty="0" smtClean="0"/>
              <a:t> </a:t>
            </a:r>
            <a:r>
              <a:rPr lang="ru-RU" b="1" dirty="0" err="1" smtClean="0"/>
              <a:t>всім</a:t>
            </a:r>
            <a:r>
              <a:rPr lang="ru-RU" b="1" dirty="0" smtClean="0"/>
              <a:t> стандартам та </a:t>
            </a:r>
            <a:r>
              <a:rPr lang="ru-RU" b="1" dirty="0" err="1" smtClean="0"/>
              <a:t>забезпечить</a:t>
            </a:r>
            <a:r>
              <a:rPr lang="ru-RU" b="1" dirty="0" smtClean="0"/>
              <a:t> </a:t>
            </a:r>
            <a:r>
              <a:rPr lang="ru-RU" b="1" dirty="0" err="1" smtClean="0"/>
              <a:t>оперативне</a:t>
            </a:r>
            <a:r>
              <a:rPr lang="ru-RU" b="1" dirty="0" smtClean="0"/>
              <a:t>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 </a:t>
            </a:r>
            <a:r>
              <a:rPr lang="ru-RU" b="1" dirty="0" err="1" smtClean="0"/>
              <a:t>учням</a:t>
            </a:r>
            <a:r>
              <a:rPr lang="ru-RU" b="1" dirty="0" smtClean="0"/>
              <a:t> і педагогам у </a:t>
            </a:r>
            <a:r>
              <a:rPr lang="ru-RU" b="1" dirty="0" err="1" smtClean="0"/>
              <a:t>разі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необхідності</a:t>
            </a:r>
            <a:r>
              <a:rPr lang="ru-RU" b="1" dirty="0" smtClean="0"/>
              <a:t>.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можливо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декілька</a:t>
            </a:r>
            <a:r>
              <a:rPr lang="ru-RU" b="1" dirty="0" smtClean="0"/>
              <a:t>?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Особливості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відмінності</a:t>
            </a:r>
            <a:r>
              <a:rPr lang="ru-RU" b="1" dirty="0" smtClean="0">
                <a:solidFill>
                  <a:srgbClr val="FF0000"/>
                </a:solidFill>
              </a:rPr>
              <a:t> аптечки для </a:t>
            </a:r>
            <a:r>
              <a:rPr lang="ru-RU" b="1" dirty="0" err="1" smtClean="0">
                <a:solidFill>
                  <a:srgbClr val="FF0000"/>
                </a:solidFill>
              </a:rPr>
              <a:t>школи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класичної</a:t>
            </a:r>
            <a:r>
              <a:rPr lang="ru-RU" b="1" dirty="0" smtClean="0">
                <a:solidFill>
                  <a:srgbClr val="FF0000"/>
                </a:solidFill>
              </a:rPr>
              <a:t> аптечки</a:t>
            </a:r>
          </a:p>
          <a:p>
            <a:pPr algn="just"/>
            <a:r>
              <a:rPr lang="ru-RU" b="1" dirty="0" smtClean="0"/>
              <a:t>Аптечка </a:t>
            </a:r>
            <a:r>
              <a:rPr lang="ru-RU" b="1" dirty="0" err="1"/>
              <a:t>першої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є </a:t>
            </a:r>
            <a:r>
              <a:rPr lang="ru-RU" b="1" dirty="0" err="1"/>
              <a:t>незамінним</a:t>
            </a:r>
            <a:r>
              <a:rPr lang="ru-RU" b="1" dirty="0"/>
              <a:t> </a:t>
            </a:r>
            <a:r>
              <a:rPr lang="ru-RU" b="1" dirty="0" err="1"/>
              <a:t>елементом</a:t>
            </a:r>
            <a:r>
              <a:rPr lang="ru-RU" b="1" dirty="0"/>
              <a:t> для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r>
              <a:rPr lang="ru-RU" b="1" dirty="0"/>
              <a:t> та </a:t>
            </a:r>
            <a:r>
              <a:rPr lang="ru-RU" b="1" dirty="0" err="1"/>
              <a:t>здоров’я</a:t>
            </a:r>
            <a:r>
              <a:rPr lang="ru-RU" b="1" dirty="0"/>
              <a:t> в будь-</a:t>
            </a:r>
            <a:r>
              <a:rPr lang="ru-RU" b="1" dirty="0" err="1"/>
              <a:t>якому</a:t>
            </a:r>
            <a:r>
              <a:rPr lang="ru-RU" b="1" dirty="0"/>
              <a:t> </a:t>
            </a:r>
            <a:r>
              <a:rPr lang="ru-RU" b="1" dirty="0" err="1"/>
              <a:t>середовищі</a:t>
            </a:r>
            <a:r>
              <a:rPr lang="ru-RU" b="1" dirty="0"/>
              <a:t>. </a:t>
            </a:r>
            <a:r>
              <a:rPr lang="ru-RU" b="1" dirty="0" err="1"/>
              <a:t>Проте</a:t>
            </a:r>
            <a:r>
              <a:rPr lang="ru-RU" b="1" dirty="0"/>
              <a:t>, коли </a:t>
            </a:r>
            <a:r>
              <a:rPr lang="ru-RU" b="1" dirty="0" err="1"/>
              <a:t>мова</a:t>
            </a:r>
            <a:r>
              <a:rPr lang="ru-RU" b="1" dirty="0"/>
              <a:t> </a:t>
            </a:r>
            <a:r>
              <a:rPr lang="ru-RU" b="1" dirty="0" err="1"/>
              <a:t>йде</a:t>
            </a:r>
            <a:r>
              <a:rPr lang="ru-RU" b="1" dirty="0"/>
              <a:t> про школу, </a:t>
            </a:r>
            <a:r>
              <a:rPr lang="ru-RU" b="1" dirty="0" err="1"/>
              <a:t>ця</a:t>
            </a:r>
            <a:r>
              <a:rPr lang="ru-RU" b="1" dirty="0"/>
              <a:t> аптечка повинна </a:t>
            </a:r>
            <a:r>
              <a:rPr lang="ru-RU" b="1" dirty="0" err="1"/>
              <a:t>відповідати</a:t>
            </a:r>
            <a:r>
              <a:rPr lang="ru-RU" b="1" dirty="0"/>
              <a:t> </a:t>
            </a:r>
            <a:r>
              <a:rPr lang="ru-RU" b="1" dirty="0" err="1"/>
              <a:t>особливим</a:t>
            </a:r>
            <a:r>
              <a:rPr lang="ru-RU" b="1" dirty="0"/>
              <a:t> </a:t>
            </a:r>
            <a:r>
              <a:rPr lang="ru-RU" b="1" dirty="0" err="1"/>
              <a:t>вимогам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ефективно</a:t>
            </a:r>
            <a:r>
              <a:rPr lang="ru-RU" b="1" dirty="0"/>
              <a:t> </a:t>
            </a:r>
            <a:r>
              <a:rPr lang="ru-RU" b="1" dirty="0" err="1"/>
              <a:t>впоратися</a:t>
            </a:r>
            <a:r>
              <a:rPr lang="ru-RU" b="1" dirty="0"/>
              <a:t> з </a:t>
            </a:r>
            <a:r>
              <a:rPr lang="ru-RU" b="1" dirty="0" err="1"/>
              <a:t>типовими</a:t>
            </a:r>
            <a:r>
              <a:rPr lang="ru-RU" b="1" dirty="0"/>
              <a:t> для </a:t>
            </a:r>
            <a:r>
              <a:rPr lang="ru-RU" b="1" dirty="0" err="1"/>
              <a:t>цього</a:t>
            </a:r>
            <a:r>
              <a:rPr lang="ru-RU" b="1" dirty="0"/>
              <a:t> простору травмами та </a:t>
            </a:r>
            <a:r>
              <a:rPr lang="ru-RU" b="1" dirty="0" err="1"/>
              <a:t>випадками</a:t>
            </a:r>
            <a:r>
              <a:rPr lang="ru-RU" b="1" dirty="0"/>
              <a:t>.</a:t>
            </a:r>
          </a:p>
          <a:p>
            <a:pPr algn="just"/>
            <a:r>
              <a:rPr lang="ru-RU" b="1" dirty="0" err="1"/>
              <a:t>Важливо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аптечка </a:t>
            </a:r>
            <a:r>
              <a:rPr lang="ru-RU" b="1" dirty="0" err="1"/>
              <a:t>містила</a:t>
            </a:r>
            <a:r>
              <a:rPr lang="ru-RU" b="1" dirty="0"/>
              <a:t> </a:t>
            </a:r>
            <a:r>
              <a:rPr lang="ru-RU" b="1" dirty="0" err="1"/>
              <a:t>інструкції</a:t>
            </a:r>
            <a:r>
              <a:rPr lang="ru-RU" b="1" dirty="0"/>
              <a:t> з </a:t>
            </a:r>
            <a:r>
              <a:rPr lang="ru-RU" b="1" dirty="0" err="1"/>
              <a:t>правильної</a:t>
            </a:r>
            <a:r>
              <a:rPr lang="ru-RU" b="1" dirty="0"/>
              <a:t> </a:t>
            </a:r>
            <a:r>
              <a:rPr lang="ru-RU" b="1" dirty="0" err="1"/>
              <a:t>обробки</a:t>
            </a:r>
            <a:r>
              <a:rPr lang="ru-RU" b="1" dirty="0"/>
              <a:t> травм і </a:t>
            </a:r>
            <a:r>
              <a:rPr lang="ru-RU" b="1" dirty="0" err="1"/>
              <a:t>випадкових</a:t>
            </a:r>
            <a:r>
              <a:rPr lang="ru-RU" b="1" dirty="0"/>
              <a:t> </a:t>
            </a:r>
            <a:r>
              <a:rPr lang="ru-RU" b="1" dirty="0" err="1"/>
              <a:t>інцидентів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дозволяє</a:t>
            </a:r>
            <a:r>
              <a:rPr lang="ru-RU" b="1" dirty="0"/>
              <a:t> </a:t>
            </a:r>
            <a:r>
              <a:rPr lang="ru-RU" b="1" dirty="0" err="1"/>
              <a:t>забезпечити</a:t>
            </a:r>
            <a:r>
              <a:rPr lang="ru-RU" b="1" dirty="0"/>
              <a:t> </a:t>
            </a:r>
            <a:r>
              <a:rPr lang="ru-RU" b="1" dirty="0" err="1"/>
              <a:t>оперативну</a:t>
            </a:r>
            <a:r>
              <a:rPr lang="ru-RU" b="1" dirty="0"/>
              <a:t> та </a:t>
            </a:r>
            <a:r>
              <a:rPr lang="ru-RU" b="1" dirty="0" err="1"/>
              <a:t>адекватну</a:t>
            </a:r>
            <a:r>
              <a:rPr lang="ru-RU" b="1" dirty="0"/>
              <a:t> </a:t>
            </a:r>
            <a:r>
              <a:rPr lang="ru-RU" b="1" dirty="0" err="1"/>
              <a:t>реакцію</a:t>
            </a:r>
            <a:r>
              <a:rPr lang="ru-RU" b="1" dirty="0"/>
              <a:t> в </a:t>
            </a:r>
            <a:r>
              <a:rPr lang="ru-RU" b="1" dirty="0" err="1"/>
              <a:t>критичних</a:t>
            </a:r>
            <a:r>
              <a:rPr lang="ru-RU" b="1" dirty="0"/>
              <a:t> </a:t>
            </a:r>
            <a:r>
              <a:rPr lang="ru-RU" b="1" dirty="0" err="1"/>
              <a:t>ситуаціях</a:t>
            </a:r>
            <a:r>
              <a:rPr lang="ru-RU" b="1" dirty="0"/>
              <a:t>. </a:t>
            </a:r>
            <a:r>
              <a:rPr lang="ru-RU" b="1" dirty="0" err="1"/>
              <a:t>Наявність</a:t>
            </a:r>
            <a:r>
              <a:rPr lang="ru-RU" b="1" dirty="0"/>
              <a:t> таких </a:t>
            </a:r>
            <a:r>
              <a:rPr lang="ru-RU" b="1" dirty="0" err="1"/>
              <a:t>інструкцій</a:t>
            </a:r>
            <a:r>
              <a:rPr lang="ru-RU" b="1" dirty="0"/>
              <a:t> </a:t>
            </a:r>
            <a:r>
              <a:rPr lang="ru-RU" b="1" dirty="0" err="1"/>
              <a:t>допомагає</a:t>
            </a:r>
            <a:r>
              <a:rPr lang="ru-RU" b="1" dirty="0"/>
              <a:t> </a:t>
            </a:r>
            <a:r>
              <a:rPr lang="ru-RU" b="1" dirty="0" err="1"/>
              <a:t>знизити</a:t>
            </a:r>
            <a:r>
              <a:rPr lang="ru-RU" b="1" dirty="0"/>
              <a:t> </a:t>
            </a:r>
            <a:r>
              <a:rPr lang="ru-RU" b="1" dirty="0" err="1"/>
              <a:t>ризик</a:t>
            </a:r>
            <a:r>
              <a:rPr lang="ru-RU" b="1" dirty="0"/>
              <a:t> </a:t>
            </a:r>
            <a:r>
              <a:rPr lang="ru-RU" b="1" dirty="0" err="1"/>
              <a:t>ускладнень</a:t>
            </a:r>
            <a:r>
              <a:rPr lang="ru-RU" b="1" dirty="0"/>
              <a:t> та </a:t>
            </a:r>
            <a:r>
              <a:rPr lang="ru-RU" b="1" dirty="0" err="1"/>
              <a:t>полегшити</a:t>
            </a:r>
            <a:r>
              <a:rPr lang="ru-RU" b="1" dirty="0"/>
              <a:t> процедуру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до </a:t>
            </a:r>
            <a:r>
              <a:rPr lang="ru-RU" b="1" dirty="0" err="1"/>
              <a:t>прибуття</a:t>
            </a:r>
            <a:r>
              <a:rPr lang="ru-RU" b="1" dirty="0"/>
              <a:t> </a:t>
            </a:r>
            <a:r>
              <a:rPr lang="ru-RU" b="1" dirty="0" err="1"/>
              <a:t>медичних</a:t>
            </a:r>
            <a:r>
              <a:rPr lang="ru-RU" b="1" dirty="0"/>
              <a:t> </a:t>
            </a:r>
            <a:r>
              <a:rPr lang="ru-RU" b="1" dirty="0" err="1"/>
              <a:t>працівників</a:t>
            </a:r>
            <a:r>
              <a:rPr lang="ru-RU" b="1" dirty="0"/>
              <a:t>.</a:t>
            </a:r>
          </a:p>
          <a:p>
            <a:pPr algn="just"/>
            <a:r>
              <a:rPr lang="ru-RU" b="1" dirty="0" err="1"/>
              <a:t>Крім</a:t>
            </a:r>
            <a:r>
              <a:rPr lang="ru-RU" b="1" dirty="0"/>
              <a:t> того, аптечка для </a:t>
            </a:r>
            <a:r>
              <a:rPr lang="ru-RU" b="1" dirty="0" err="1"/>
              <a:t>школи</a:t>
            </a:r>
            <a:r>
              <a:rPr lang="ru-RU" b="1" dirty="0"/>
              <a:t> повинна бути легкодоступною і </a:t>
            </a:r>
            <a:r>
              <a:rPr lang="ru-RU" b="1" dirty="0" err="1"/>
              <a:t>постійно</a:t>
            </a:r>
            <a:r>
              <a:rPr lang="ru-RU" b="1" dirty="0"/>
              <a:t> </a:t>
            </a:r>
            <a:r>
              <a:rPr lang="ru-RU" b="1" dirty="0" err="1"/>
              <a:t>перевірятися</a:t>
            </a:r>
            <a:r>
              <a:rPr lang="ru-RU" b="1" dirty="0"/>
              <a:t> на 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прострочених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використаних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забезпечує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готовність</a:t>
            </a:r>
            <a:r>
              <a:rPr lang="ru-RU" b="1" dirty="0"/>
              <a:t> до </a:t>
            </a:r>
            <a:r>
              <a:rPr lang="ru-RU" b="1" dirty="0" err="1"/>
              <a:t>використання</a:t>
            </a:r>
            <a:r>
              <a:rPr lang="ru-RU" b="1" dirty="0"/>
              <a:t> в будь-</a:t>
            </a:r>
            <a:r>
              <a:rPr lang="ru-RU" b="1" dirty="0" err="1"/>
              <a:t>який</a:t>
            </a:r>
            <a:r>
              <a:rPr lang="ru-RU" b="1" dirty="0"/>
              <a:t> момент. </a:t>
            </a:r>
            <a:r>
              <a:rPr lang="ru-RU" b="1" dirty="0" err="1"/>
              <a:t>Правильне</a:t>
            </a:r>
            <a:r>
              <a:rPr lang="ru-RU" b="1" dirty="0"/>
              <a:t> </a:t>
            </a:r>
            <a:r>
              <a:rPr lang="ru-RU" b="1" dirty="0" err="1"/>
              <a:t>наповнення</a:t>
            </a:r>
            <a:r>
              <a:rPr lang="ru-RU" b="1" dirty="0"/>
              <a:t> та </a:t>
            </a:r>
            <a:r>
              <a:rPr lang="ru-RU" b="1" dirty="0" err="1"/>
              <a:t>обслуговування</a:t>
            </a:r>
            <a:r>
              <a:rPr lang="ru-RU" b="1" dirty="0"/>
              <a:t> аптечки є </a:t>
            </a:r>
            <a:r>
              <a:rPr lang="ru-RU" b="1" dirty="0" err="1"/>
              <a:t>важливим</a:t>
            </a:r>
            <a:r>
              <a:rPr lang="ru-RU" b="1" dirty="0"/>
              <a:t> аспектом </a:t>
            </a:r>
            <a:r>
              <a:rPr lang="ru-RU" b="1" dirty="0" err="1"/>
              <a:t>підтримки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r>
              <a:rPr lang="ru-RU" b="1" dirty="0"/>
              <a:t> та </a:t>
            </a:r>
            <a:r>
              <a:rPr lang="ru-RU" b="1" dirty="0" err="1"/>
              <a:t>здоров'я</a:t>
            </a:r>
            <a:r>
              <a:rPr lang="ru-RU" b="1" dirty="0"/>
              <a:t> в </a:t>
            </a:r>
            <a:r>
              <a:rPr lang="ru-RU" b="1" dirty="0" err="1"/>
              <a:t>навчальному</a:t>
            </a:r>
            <a:r>
              <a:rPr lang="ru-RU" b="1" dirty="0"/>
              <a:t> </a:t>
            </a:r>
            <a:r>
              <a:rPr lang="ru-RU" b="1" dirty="0" err="1"/>
              <a:t>середовищі</a:t>
            </a:r>
            <a:r>
              <a:rPr lang="ru-RU" b="1" dirty="0"/>
              <a:t>. </a:t>
            </a:r>
            <a:r>
              <a:rPr lang="ru-RU" b="1" dirty="0" err="1"/>
              <a:t>Розгляньмо</a:t>
            </a:r>
            <a:r>
              <a:rPr lang="ru-RU" b="1" dirty="0"/>
              <a:t> </a:t>
            </a:r>
            <a:r>
              <a:rPr lang="ru-RU" b="1" dirty="0" err="1"/>
              <a:t>порівняльну</a:t>
            </a:r>
            <a:r>
              <a:rPr lang="ru-RU" b="1" dirty="0"/>
              <a:t> </a:t>
            </a:r>
            <a:r>
              <a:rPr lang="ru-RU" b="1" dirty="0" err="1"/>
              <a:t>таблицю</a:t>
            </a:r>
            <a:r>
              <a:rPr lang="ru-RU" b="1" dirty="0"/>
              <a:t> де </a:t>
            </a:r>
            <a:r>
              <a:rPr lang="ru-RU" b="1" dirty="0" err="1"/>
              <a:t>представлені</a:t>
            </a:r>
            <a:r>
              <a:rPr lang="ru-RU" b="1" dirty="0"/>
              <a:t> </a:t>
            </a:r>
            <a:r>
              <a:rPr lang="ru-RU" b="1" u="sng" dirty="0">
                <a:solidFill>
                  <a:srgbClr val="FF0000"/>
                </a:solidFill>
              </a:rPr>
              <a:t>Аптечка </a:t>
            </a:r>
            <a:r>
              <a:rPr lang="ru-RU" b="1" u="sng" dirty="0" err="1">
                <a:solidFill>
                  <a:srgbClr val="FF0000"/>
                </a:solidFill>
              </a:rPr>
              <a:t>медична</a:t>
            </a:r>
            <a:r>
              <a:rPr lang="ru-RU" b="1" u="sng" dirty="0">
                <a:solidFill>
                  <a:srgbClr val="FF0000"/>
                </a:solidFill>
              </a:rPr>
              <a:t> для </a:t>
            </a:r>
            <a:r>
              <a:rPr lang="ru-RU" b="1" u="sng" dirty="0" err="1">
                <a:solidFill>
                  <a:srgbClr val="FF0000"/>
                </a:solidFill>
              </a:rPr>
              <a:t>навчального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класу</a:t>
            </a:r>
            <a:r>
              <a:rPr lang="ru-RU" b="1" u="sng" dirty="0">
                <a:solidFill>
                  <a:srgbClr val="FF0000"/>
                </a:solidFill>
              </a:rPr>
              <a:t> (02-070-М)</a:t>
            </a:r>
            <a:r>
              <a:rPr lang="ru-RU" b="1" dirty="0"/>
              <a:t> та </a:t>
            </a:r>
            <a:r>
              <a:rPr lang="ru-RU" b="1" u="sng" dirty="0">
                <a:solidFill>
                  <a:srgbClr val="FF0000"/>
                </a:solidFill>
              </a:rPr>
              <a:t>Аптечка "</a:t>
            </a:r>
            <a:r>
              <a:rPr lang="ru-RU" b="1" u="sng" dirty="0" err="1">
                <a:solidFill>
                  <a:srgbClr val="FF0000"/>
                </a:solidFill>
              </a:rPr>
              <a:t>Першої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допомоги</a:t>
            </a:r>
            <a:r>
              <a:rPr lang="ru-RU" b="1" u="sng" dirty="0">
                <a:solidFill>
                  <a:srgbClr val="FF0000"/>
                </a:solidFill>
              </a:rPr>
              <a:t>" ТУ (02-040-М)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Аптечка для кабінету біології загальноосвітнього навчального закладу, ціна з ПДВ - фото 1 - id-p13358678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473" y="1773382"/>
            <a:ext cx="1779358" cy="14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72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51712"/>
              </p:ext>
            </p:extLst>
          </p:nvPr>
        </p:nvGraphicFramePr>
        <p:xfrm>
          <a:off x="360218" y="166252"/>
          <a:ext cx="11596254" cy="6194496"/>
        </p:xfrm>
        <a:graphic>
          <a:graphicData uri="http://schemas.openxmlformats.org/drawingml/2006/table">
            <a:tbl>
              <a:tblPr/>
              <a:tblGrid>
                <a:gridCol w="5798127">
                  <a:extLst>
                    <a:ext uri="{9D8B030D-6E8A-4147-A177-3AD203B41FA5}">
                      <a16:colId xmlns:a16="http://schemas.microsoft.com/office/drawing/2014/main" val="2318937180"/>
                    </a:ext>
                  </a:extLst>
                </a:gridCol>
                <a:gridCol w="5798127">
                  <a:extLst>
                    <a:ext uri="{9D8B030D-6E8A-4147-A177-3AD203B41FA5}">
                      <a16:colId xmlns:a16="http://schemas.microsoft.com/office/drawing/2014/main" val="296892722"/>
                    </a:ext>
                  </a:extLst>
                </a:gridCol>
              </a:tblGrid>
              <a:tr h="23547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392B"/>
                          </a:solidFill>
                          <a:effectLst/>
                        </a:rPr>
                        <a:t>Аптечка </a:t>
                      </a:r>
                      <a:r>
                        <a:rPr lang="ru-RU" sz="2000" b="1" dirty="0" err="1">
                          <a:solidFill>
                            <a:srgbClr val="C0392B"/>
                          </a:solidFill>
                          <a:effectLst/>
                        </a:rPr>
                        <a:t>медична</a:t>
                      </a:r>
                      <a:r>
                        <a:rPr lang="ru-RU" sz="2000" b="1" dirty="0">
                          <a:solidFill>
                            <a:srgbClr val="C0392B"/>
                          </a:solidFill>
                          <a:effectLst/>
                        </a:rPr>
                        <a:t> для </a:t>
                      </a:r>
                      <a:r>
                        <a:rPr lang="ru-RU" sz="2000" b="1" dirty="0" err="1">
                          <a:solidFill>
                            <a:srgbClr val="C0392B"/>
                          </a:solidFill>
                          <a:effectLst/>
                        </a:rPr>
                        <a:t>навчального</a:t>
                      </a:r>
                      <a:r>
                        <a:rPr lang="ru-RU" sz="2000" b="1" dirty="0">
                          <a:solidFill>
                            <a:srgbClr val="C0392B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C0392B"/>
                          </a:solidFill>
                          <a:effectLst/>
                        </a:rPr>
                        <a:t>класу</a:t>
                      </a:r>
                      <a:r>
                        <a:rPr lang="ru-RU" sz="2000" b="1" dirty="0">
                          <a:solidFill>
                            <a:srgbClr val="C0392B"/>
                          </a:solidFill>
                          <a:effectLst/>
                        </a:rPr>
                        <a:t>  </a:t>
                      </a:r>
                      <a:br>
                        <a:rPr lang="ru-RU" sz="2000" b="1" dirty="0">
                          <a:solidFill>
                            <a:srgbClr val="C0392B"/>
                          </a:solidFill>
                          <a:effectLst/>
                        </a:rPr>
                      </a:br>
                      <a:r>
                        <a:rPr lang="ru-RU" sz="2000" b="1" dirty="0">
                          <a:solidFill>
                            <a:srgbClr val="C0392B"/>
                          </a:solidFill>
                          <a:effectLst/>
                        </a:rPr>
                        <a:t>(02-070-М)</a:t>
                      </a:r>
                      <a:endParaRPr lang="ru-RU" sz="20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392B"/>
                          </a:solidFill>
                          <a:effectLst/>
                        </a:rPr>
                        <a:t>Аптечка "</a:t>
                      </a:r>
                      <a:r>
                        <a:rPr lang="ru-RU" sz="2000" b="1" dirty="0" err="1">
                          <a:solidFill>
                            <a:srgbClr val="C0392B"/>
                          </a:solidFill>
                          <a:effectLst/>
                        </a:rPr>
                        <a:t>Першої</a:t>
                      </a:r>
                      <a:r>
                        <a:rPr lang="ru-RU" sz="2000" b="1" dirty="0">
                          <a:solidFill>
                            <a:srgbClr val="C0392B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C0392B"/>
                          </a:solidFill>
                          <a:effectLst/>
                        </a:rPr>
                        <a:t>допомоги</a:t>
                      </a:r>
                      <a:r>
                        <a:rPr lang="ru-RU" sz="2000" b="1" dirty="0">
                          <a:solidFill>
                            <a:srgbClr val="C0392B"/>
                          </a:solidFill>
                          <a:effectLst/>
                        </a:rPr>
                        <a:t>" ТУ          </a:t>
                      </a:r>
                      <a:br>
                        <a:rPr lang="ru-RU" sz="2000" b="1" dirty="0">
                          <a:solidFill>
                            <a:srgbClr val="C0392B"/>
                          </a:solidFill>
                          <a:effectLst/>
                        </a:rPr>
                      </a:br>
                      <a:r>
                        <a:rPr lang="ru-RU" sz="2000" b="1" dirty="0">
                          <a:solidFill>
                            <a:srgbClr val="C0392B"/>
                          </a:solidFill>
                          <a:effectLst/>
                        </a:rPr>
                        <a:t>(02-040-М)</a:t>
                      </a:r>
                      <a:endParaRPr lang="ru-RU" sz="20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34698"/>
                  </a:ext>
                </a:extLst>
              </a:tr>
              <a:tr h="1003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Набір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№1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Набір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№1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288615"/>
                  </a:ext>
                </a:extLst>
              </a:tr>
              <a:tr h="235470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Засоби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для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зупинки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кровотечі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накладання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пов'язок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в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разі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травм  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Засоби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для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зупинки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кровотечі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накладання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пов'язок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в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разі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травм  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26264"/>
                  </a:ext>
                </a:extLst>
              </a:tr>
              <a:tr h="23547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1. Лейкопластир бактерицидний (на ПВХ основі) 2,5х7,6 см - 5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1.Лейкопластир </a:t>
                      </a:r>
                      <a:r>
                        <a:rPr lang="ru-RU" sz="1600" b="1" dirty="0" err="1">
                          <a:effectLst/>
                        </a:rPr>
                        <a:t>бактерицидний</a:t>
                      </a:r>
                      <a:r>
                        <a:rPr lang="ru-RU" sz="1600" b="1" dirty="0">
                          <a:effectLst/>
                        </a:rPr>
                        <a:t> (на ПВХ </a:t>
                      </a:r>
                      <a:r>
                        <a:rPr lang="ru-RU" sz="1600" b="1" dirty="0" err="1">
                          <a:effectLst/>
                        </a:rPr>
                        <a:t>основі</a:t>
                      </a:r>
                      <a:r>
                        <a:rPr lang="ru-RU" sz="1600" b="1" dirty="0">
                          <a:effectLst/>
                        </a:rPr>
                        <a:t>) 2,5х7,6 см - 4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740981"/>
                  </a:ext>
                </a:extLst>
              </a:tr>
              <a:tr h="167925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2. </a:t>
                      </a:r>
                      <a:r>
                        <a:rPr lang="ru-RU" sz="1600" b="1" dirty="0" err="1">
                          <a:effectLst/>
                        </a:rPr>
                        <a:t>Джгут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гумовий</a:t>
                      </a:r>
                      <a:r>
                        <a:rPr lang="ru-RU" sz="1600" b="1" dirty="0">
                          <a:effectLst/>
                        </a:rPr>
                        <a:t> - 1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2. </a:t>
                      </a:r>
                      <a:r>
                        <a:rPr lang="ru-RU" sz="1600" b="1" dirty="0" err="1">
                          <a:effectLst/>
                        </a:rPr>
                        <a:t>Джгут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тканинний</a:t>
                      </a:r>
                      <a:r>
                        <a:rPr lang="ru-RU" sz="1600" b="1" dirty="0">
                          <a:effectLst/>
                        </a:rPr>
                        <a:t> з маячком - 1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15331"/>
                  </a:ext>
                </a:extLst>
              </a:tr>
              <a:tr h="167925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3. Бинт стерильний 5м х 10см - 2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3. Бинт </a:t>
                      </a:r>
                      <a:r>
                        <a:rPr lang="ru-RU" sz="1600" b="1" dirty="0" err="1">
                          <a:effectLst/>
                        </a:rPr>
                        <a:t>стерильний</a:t>
                      </a:r>
                      <a:r>
                        <a:rPr lang="ru-RU" sz="1600" b="1" dirty="0">
                          <a:effectLst/>
                        </a:rPr>
                        <a:t> 5м х 10см - 1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84332"/>
                  </a:ext>
                </a:extLst>
              </a:tr>
              <a:tr h="167925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4. Бинт нестерильний 5м х 10см - 2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4. Бинт </a:t>
                      </a:r>
                      <a:r>
                        <a:rPr lang="ru-RU" sz="1600" b="1" dirty="0" err="1">
                          <a:effectLst/>
                        </a:rPr>
                        <a:t>нестерильний</a:t>
                      </a:r>
                      <a:r>
                        <a:rPr lang="ru-RU" sz="1600" b="1" dirty="0">
                          <a:effectLst/>
                        </a:rPr>
                        <a:t> 5м х 5см - 1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409984"/>
                  </a:ext>
                </a:extLst>
              </a:tr>
              <a:tr h="10038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5. Вата нестерильна 50 г - 2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5. Вата нестерильна 25 г - 1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480235"/>
                  </a:ext>
                </a:extLst>
              </a:tr>
              <a:tr h="167925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6. Пластир медичний бавовняний 2х500 - 1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6. </a:t>
                      </a:r>
                      <a:r>
                        <a:rPr lang="ru-RU" sz="1600" b="1" dirty="0" err="1">
                          <a:effectLst/>
                        </a:rPr>
                        <a:t>Лейкопластир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котушковий</a:t>
                      </a:r>
                      <a:r>
                        <a:rPr lang="ru-RU" sz="1600" b="1" dirty="0">
                          <a:effectLst/>
                        </a:rPr>
                        <a:t> - 1см х 5м - 1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141601"/>
                  </a:ext>
                </a:extLst>
              </a:tr>
              <a:tr h="23547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7. </a:t>
                      </a:r>
                      <a:r>
                        <a:rPr lang="ru-RU" sz="1600" b="1" dirty="0" err="1">
                          <a:effectLst/>
                        </a:rPr>
                        <a:t>Хірургічна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пов'язка</a:t>
                      </a:r>
                      <a:r>
                        <a:rPr lang="ru-RU" sz="1600" b="1" dirty="0">
                          <a:effectLst/>
                        </a:rPr>
                        <a:t> тип </a:t>
                      </a:r>
                      <a:r>
                        <a:rPr lang="ru-RU" sz="1600" b="1" dirty="0" err="1">
                          <a:effectLst/>
                        </a:rPr>
                        <a:t>Лайтпор</a:t>
                      </a:r>
                      <a:r>
                        <a:rPr lang="ru-RU" sz="1600" b="1" dirty="0">
                          <a:effectLst/>
                        </a:rPr>
                        <a:t/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6см х 10см -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227625"/>
                  </a:ext>
                </a:extLst>
              </a:tr>
              <a:tr h="23547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8. </a:t>
                      </a:r>
                      <a:r>
                        <a:rPr lang="ru-RU" sz="1600" b="1" dirty="0" err="1">
                          <a:effectLst/>
                        </a:rPr>
                        <a:t>Серветка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медична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антимікробна</a:t>
                      </a:r>
                      <a:r>
                        <a:rPr lang="ru-RU" sz="1600" b="1" dirty="0">
                          <a:effectLst/>
                        </a:rPr>
                        <a:t> з </a:t>
                      </a:r>
                      <a:r>
                        <a:rPr lang="ru-RU" sz="1600" b="1" dirty="0" err="1">
                          <a:effectLst/>
                        </a:rPr>
                        <a:t>фурагіном</a:t>
                      </a:r>
                      <a:r>
                        <a:rPr lang="ru-RU" sz="1600" b="1" dirty="0">
                          <a:effectLst/>
                        </a:rPr>
                        <a:t> 10х13 см - 2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18497"/>
                  </a:ext>
                </a:extLst>
              </a:tr>
              <a:tr h="167925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Антисептичні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та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дезінфікуючи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засоби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для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обробки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шкіри</a:t>
                      </a:r>
                      <a:r>
                        <a:rPr lang="ru-RU" sz="1600" b="1" dirty="0">
                          <a:effectLst/>
                        </a:rPr>
                        <a:t>  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Антисептичні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та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дезінфікуючи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засоби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для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обробки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шкіри</a:t>
                      </a:r>
                      <a:r>
                        <a:rPr lang="ru-RU" sz="1600" b="1" dirty="0">
                          <a:effectLst/>
                        </a:rPr>
                        <a:t>  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47183"/>
                  </a:ext>
                </a:extLst>
              </a:tr>
              <a:tr h="167925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1. Діамантовий зелений розчин 1% 20 мл - 1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1. </a:t>
                      </a:r>
                      <a:r>
                        <a:rPr lang="ru-RU" sz="1600" b="1" dirty="0" err="1">
                          <a:effectLst/>
                        </a:rPr>
                        <a:t>Діамантовий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зелений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розчин</a:t>
                      </a:r>
                      <a:r>
                        <a:rPr lang="ru-RU" sz="1600" b="1" dirty="0">
                          <a:effectLst/>
                        </a:rPr>
                        <a:t> 1% 20 мл - 1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518360"/>
                  </a:ext>
                </a:extLst>
              </a:tr>
              <a:tr h="23547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2. Серветка для обробки ран стерильна 2 шт в компл 7,5х7,5 см - 5 компл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2. </a:t>
                      </a:r>
                      <a:r>
                        <a:rPr lang="ru-RU" sz="1600" b="1" dirty="0" err="1">
                          <a:effectLst/>
                        </a:rPr>
                        <a:t>Серветка</a:t>
                      </a:r>
                      <a:r>
                        <a:rPr lang="ru-RU" sz="1600" b="1" dirty="0">
                          <a:effectLst/>
                        </a:rPr>
                        <a:t> для </a:t>
                      </a:r>
                      <a:r>
                        <a:rPr lang="ru-RU" sz="1600" b="1" dirty="0" err="1">
                          <a:effectLst/>
                        </a:rPr>
                        <a:t>обробки</a:t>
                      </a:r>
                      <a:r>
                        <a:rPr lang="ru-RU" sz="1600" b="1" dirty="0">
                          <a:effectLst/>
                        </a:rPr>
                        <a:t> ран стерильна 2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r>
                        <a:rPr lang="ru-RU" sz="1600" b="1" dirty="0">
                          <a:effectLst/>
                        </a:rPr>
                        <a:t> в </a:t>
                      </a:r>
                      <a:r>
                        <a:rPr lang="ru-RU" sz="1600" b="1" dirty="0" err="1">
                          <a:effectLst/>
                        </a:rPr>
                        <a:t>компл</a:t>
                      </a:r>
                      <a:r>
                        <a:rPr lang="ru-RU" sz="1600" b="1" dirty="0">
                          <a:effectLst/>
                        </a:rPr>
                        <a:t> 7,5х7,5 см - 3 </a:t>
                      </a:r>
                      <a:r>
                        <a:rPr lang="ru-RU" sz="1600" b="1" dirty="0" err="1">
                          <a:effectLst/>
                        </a:rPr>
                        <a:t>компл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23431"/>
                  </a:ext>
                </a:extLst>
              </a:tr>
              <a:tr h="167925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3. Перекис </a:t>
                      </a:r>
                      <a:r>
                        <a:rPr lang="ru-RU" sz="1600" b="1" dirty="0" err="1">
                          <a:effectLst/>
                        </a:rPr>
                        <a:t>водню</a:t>
                      </a:r>
                      <a:r>
                        <a:rPr lang="ru-RU" sz="1600" b="1" dirty="0">
                          <a:effectLst/>
                        </a:rPr>
                        <a:t> 3% 40 мл - 1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3. Перекис </a:t>
                      </a:r>
                      <a:r>
                        <a:rPr lang="ru-RU" sz="1600" b="1" dirty="0" err="1">
                          <a:effectLst/>
                        </a:rPr>
                        <a:t>водню</a:t>
                      </a:r>
                      <a:r>
                        <a:rPr lang="ru-RU" sz="1600" b="1" dirty="0">
                          <a:effectLst/>
                        </a:rPr>
                        <a:t> 3% 40 мл - 1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71487"/>
                  </a:ext>
                </a:extLst>
              </a:tr>
              <a:tr h="235470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4. </a:t>
                      </a:r>
                      <a:r>
                        <a:rPr lang="ru-RU" sz="1600" b="1" dirty="0" err="1">
                          <a:effectLst/>
                        </a:rPr>
                        <a:t>Пов'язка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гелева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антимікробна</a:t>
                      </a:r>
                      <a:r>
                        <a:rPr lang="ru-RU" sz="1600" b="1" dirty="0">
                          <a:effectLst/>
                        </a:rPr>
                        <a:t> "</a:t>
                      </a:r>
                      <a:r>
                        <a:rPr lang="ru-RU" sz="1600" b="1" dirty="0" err="1">
                          <a:effectLst/>
                        </a:rPr>
                        <a:t>ОпікУн</a:t>
                      </a:r>
                      <a:r>
                        <a:rPr lang="ru-RU" sz="1600" b="1" dirty="0">
                          <a:effectLst/>
                        </a:rPr>
                        <a:t>"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5х5 см - 1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4.Пов'язка </a:t>
                      </a:r>
                      <a:r>
                        <a:rPr lang="ru-RU" sz="1600" b="1" dirty="0" err="1">
                          <a:effectLst/>
                        </a:rPr>
                        <a:t>гелева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антимікробна</a:t>
                      </a:r>
                      <a:r>
                        <a:rPr lang="ru-RU" sz="1600" b="1" dirty="0">
                          <a:effectLst/>
                        </a:rPr>
                        <a:t> "</a:t>
                      </a:r>
                      <a:r>
                        <a:rPr lang="ru-RU" sz="1600" b="1" dirty="0" err="1">
                          <a:effectLst/>
                        </a:rPr>
                        <a:t>ОпікУн</a:t>
                      </a:r>
                      <a:r>
                        <a:rPr lang="ru-RU" sz="1600" b="1" dirty="0">
                          <a:effectLst/>
                        </a:rPr>
                        <a:t>"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5х5 см - 1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81227"/>
                  </a:ext>
                </a:extLst>
              </a:tr>
              <a:tr h="167925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5. Йод розчин 5% 20 мл - 1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5. Аміаку розчин 10% фл, 40 мл - 1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82225"/>
                  </a:ext>
                </a:extLst>
              </a:tr>
              <a:tr h="167925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6. </a:t>
                      </a:r>
                      <a:r>
                        <a:rPr lang="ru-RU" sz="1600" b="1" dirty="0" err="1">
                          <a:effectLst/>
                        </a:rPr>
                        <a:t>Серветка</a:t>
                      </a:r>
                      <a:r>
                        <a:rPr lang="ru-RU" sz="1600" b="1" dirty="0">
                          <a:effectLst/>
                        </a:rPr>
                        <a:t> для </a:t>
                      </a:r>
                      <a:r>
                        <a:rPr lang="ru-RU" sz="1600" b="1" dirty="0" err="1">
                          <a:effectLst/>
                        </a:rPr>
                        <a:t>обробки</a:t>
                      </a:r>
                      <a:r>
                        <a:rPr lang="ru-RU" sz="1600" b="1" dirty="0">
                          <a:effectLst/>
                        </a:rPr>
                        <a:t> ран №1 45х29 см - 1 </a:t>
                      </a:r>
                      <a:r>
                        <a:rPr lang="ru-RU" sz="1600" b="1" dirty="0" err="1">
                          <a:effectLst/>
                        </a:rPr>
                        <a:t>шт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39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824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05536"/>
              </p:ext>
            </p:extLst>
          </p:nvPr>
        </p:nvGraphicFramePr>
        <p:xfrm>
          <a:off x="817418" y="207814"/>
          <a:ext cx="10612582" cy="6398365"/>
        </p:xfrm>
        <a:graphic>
          <a:graphicData uri="http://schemas.openxmlformats.org/drawingml/2006/table">
            <a:tbl>
              <a:tblPr/>
              <a:tblGrid>
                <a:gridCol w="5306291">
                  <a:extLst>
                    <a:ext uri="{9D8B030D-6E8A-4147-A177-3AD203B41FA5}">
                      <a16:colId xmlns:a16="http://schemas.microsoft.com/office/drawing/2014/main" val="2318937180"/>
                    </a:ext>
                  </a:extLst>
                </a:gridCol>
                <a:gridCol w="5306291">
                  <a:extLst>
                    <a:ext uri="{9D8B030D-6E8A-4147-A177-3AD203B41FA5}">
                      <a16:colId xmlns:a16="http://schemas.microsoft.com/office/drawing/2014/main" val="296892722"/>
                    </a:ext>
                  </a:extLst>
                </a:gridCol>
              </a:tblGrid>
              <a:tr h="32537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Набір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№2  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Набір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№2 </a:t>
                      </a:r>
                      <a:r>
                        <a:rPr lang="ru-RU" sz="1800" b="1" dirty="0">
                          <a:effectLst/>
                        </a:rPr>
                        <a:t> 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201846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Знеболюючі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засоби</a:t>
                      </a:r>
                      <a:r>
                        <a:rPr lang="ru-RU" sz="1800" b="1" dirty="0">
                          <a:effectLst/>
                        </a:rPr>
                        <a:t>  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Засоби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для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штучної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вентиляції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легень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11344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1. </a:t>
                      </a:r>
                      <a:r>
                        <a:rPr lang="ru-RU" sz="1800" b="1" dirty="0" err="1">
                          <a:effectLst/>
                        </a:rPr>
                        <a:t>Анальгін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табл</a:t>
                      </a:r>
                      <a:r>
                        <a:rPr lang="ru-RU" sz="1800" b="1" dirty="0">
                          <a:effectLst/>
                        </a:rPr>
                        <a:t> 0,5 №10 - 1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1. </a:t>
                      </a:r>
                      <a:r>
                        <a:rPr lang="ru-RU" sz="1800" b="1" dirty="0" err="1">
                          <a:effectLst/>
                        </a:rPr>
                        <a:t>Пристрій</a:t>
                      </a:r>
                      <a:r>
                        <a:rPr lang="ru-RU" sz="1800" b="1" dirty="0">
                          <a:effectLst/>
                        </a:rPr>
                        <a:t> для штучного </a:t>
                      </a:r>
                      <a:r>
                        <a:rPr lang="ru-RU" sz="1800" b="1" dirty="0" err="1">
                          <a:effectLst/>
                        </a:rPr>
                        <a:t>дихання</a:t>
                      </a:r>
                      <a:r>
                        <a:rPr lang="ru-RU" sz="1800" b="1" dirty="0">
                          <a:effectLst/>
                        </a:rPr>
                        <a:t> - 1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106885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Серцеві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засоби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877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1. Валідол табл 0,66 г №10 - 1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55585"/>
                  </a:ext>
                </a:extLst>
              </a:tr>
              <a:tr h="622788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Засоби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що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використовуються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при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пошкодженнях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шкіри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441723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1. </a:t>
                      </a:r>
                      <a:r>
                        <a:rPr lang="ru-RU" sz="1800" b="1" dirty="0" err="1">
                          <a:effectLst/>
                        </a:rPr>
                        <a:t>Вазелін</a:t>
                      </a:r>
                      <a:r>
                        <a:rPr lang="ru-RU" sz="1800" b="1" dirty="0">
                          <a:effectLst/>
                        </a:rPr>
                        <a:t> 30 </a:t>
                      </a:r>
                      <a:r>
                        <a:rPr lang="ru-RU" sz="1800" b="1" dirty="0" err="1">
                          <a:effectLst/>
                        </a:rPr>
                        <a:t>гр</a:t>
                      </a:r>
                      <a:r>
                        <a:rPr lang="ru-RU" sz="1800" b="1" dirty="0">
                          <a:effectLst/>
                        </a:rPr>
                        <a:t> - 1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123734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Додаткові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засоби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та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вкладення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Додаткові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засоби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та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</a:rPr>
                        <a:t>вкладення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855569"/>
                  </a:ext>
                </a:extLst>
              </a:tr>
              <a:tr h="286129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1. Ватні палички - 2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1. </a:t>
                      </a:r>
                      <a:r>
                        <a:rPr lang="ru-RU" sz="1800" b="1" dirty="0" err="1">
                          <a:effectLst/>
                        </a:rPr>
                        <a:t>Ватні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палички</a:t>
                      </a:r>
                      <a:r>
                        <a:rPr lang="ru-RU" sz="1800" b="1" dirty="0">
                          <a:effectLst/>
                        </a:rPr>
                        <a:t> - 4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826827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2. Ножиці тупокінцеві - 1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2. </a:t>
                      </a:r>
                      <a:r>
                        <a:rPr lang="ru-RU" sz="1800" b="1" dirty="0" err="1">
                          <a:effectLst/>
                        </a:rPr>
                        <a:t>Ножиці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тупокінцеві</a:t>
                      </a:r>
                      <a:r>
                        <a:rPr lang="ru-RU" sz="1800" b="1" dirty="0">
                          <a:effectLst/>
                        </a:rPr>
                        <a:t> - 1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93076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3. Пінцет стерильний - 1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3. </a:t>
                      </a:r>
                      <a:r>
                        <a:rPr lang="ru-RU" sz="1800" b="1" dirty="0" err="1">
                          <a:effectLst/>
                        </a:rPr>
                        <a:t>Пінцет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стерильний</a:t>
                      </a:r>
                      <a:r>
                        <a:rPr lang="ru-RU" sz="1800" b="1" dirty="0">
                          <a:effectLst/>
                        </a:rPr>
                        <a:t> - 1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88559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4. 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4. Булавка </a:t>
                      </a:r>
                      <a:r>
                        <a:rPr lang="ru-RU" sz="1800" b="1" dirty="0" err="1">
                          <a:effectLst/>
                        </a:rPr>
                        <a:t>англійська</a:t>
                      </a:r>
                      <a:r>
                        <a:rPr lang="ru-RU" sz="1800" b="1" dirty="0">
                          <a:effectLst/>
                        </a:rPr>
                        <a:t> - 2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07384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5. Рукавички п/е - 1 пара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5. Рукавички п/е - 2 пари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52073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6. Довідник надання першої допомоги - 1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6. </a:t>
                      </a:r>
                      <a:r>
                        <a:rPr lang="ru-RU" sz="1800" b="1" dirty="0" err="1">
                          <a:effectLst/>
                        </a:rPr>
                        <a:t>Довідник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надання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першої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допомоги</a:t>
                      </a:r>
                      <a:r>
                        <a:rPr lang="ru-RU" sz="1800" b="1" dirty="0">
                          <a:effectLst/>
                        </a:rPr>
                        <a:t> - 1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488559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7. Перелік вкладень - 1 шт</a:t>
                      </a: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7. </a:t>
                      </a:r>
                      <a:r>
                        <a:rPr lang="ru-RU" sz="1800" b="1" dirty="0" err="1">
                          <a:effectLst/>
                        </a:rPr>
                        <a:t>Перелік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вкладень</a:t>
                      </a:r>
                      <a:r>
                        <a:rPr lang="ru-RU" sz="1800" b="1" dirty="0">
                          <a:effectLst/>
                        </a:rPr>
                        <a:t> - 1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904859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8. </a:t>
                      </a:r>
                      <a:r>
                        <a:rPr lang="ru-RU" sz="1800" b="1" dirty="0" err="1">
                          <a:effectLst/>
                        </a:rPr>
                        <a:t>Сертифікат</a:t>
                      </a:r>
                      <a:r>
                        <a:rPr lang="ru-RU" sz="1800" b="1" dirty="0">
                          <a:effectLst/>
                        </a:rPr>
                        <a:t> - 1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8. </a:t>
                      </a:r>
                      <a:r>
                        <a:rPr lang="ru-RU" sz="1800" b="1" dirty="0" err="1">
                          <a:effectLst/>
                        </a:rPr>
                        <a:t>Сертифікат</a:t>
                      </a:r>
                      <a:r>
                        <a:rPr lang="ru-RU" sz="1800" b="1" dirty="0">
                          <a:effectLst/>
                        </a:rPr>
                        <a:t> - 1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084051"/>
                  </a:ext>
                </a:extLst>
              </a:tr>
              <a:tr h="920201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9. Футляр для аптечки Ф-016-М </a:t>
                      </a:r>
                      <a:r>
                        <a:rPr lang="ru-RU" sz="1800" b="1" dirty="0" err="1">
                          <a:effectLst/>
                        </a:rPr>
                        <a:t>колір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червоний</a:t>
                      </a:r>
                      <a:r>
                        <a:rPr lang="ru-RU" sz="1800" b="1" dirty="0">
                          <a:effectLst/>
                        </a:rPr>
                        <a:t/>
                      </a:r>
                      <a:br>
                        <a:rPr lang="ru-RU" sz="1800" b="1" dirty="0">
                          <a:effectLst/>
                        </a:rPr>
                      </a:br>
                      <a:r>
                        <a:rPr lang="ru-RU" sz="1800" b="1" dirty="0">
                          <a:effectLst/>
                        </a:rPr>
                        <a:t>30х18х11 см -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9. Футляр для аптечки </a:t>
                      </a:r>
                      <a:r>
                        <a:rPr lang="ru-RU" sz="1800" b="1" dirty="0" err="1">
                          <a:effectLst/>
                        </a:rPr>
                        <a:t>червоний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середній</a:t>
                      </a:r>
                      <a:r>
                        <a:rPr lang="ru-RU" sz="1800" b="1" dirty="0">
                          <a:effectLst/>
                        </a:rPr>
                        <a:t> з </a:t>
                      </a:r>
                      <a:r>
                        <a:rPr lang="ru-RU" sz="1800" b="1" dirty="0" err="1">
                          <a:effectLst/>
                        </a:rPr>
                        <a:t>окантовкою</a:t>
                      </a:r>
                      <a:r>
                        <a:rPr lang="ru-RU" sz="1800" b="1" dirty="0">
                          <a:effectLst/>
                        </a:rPr>
                        <a:t> 21х15х8 см - 1 </a:t>
                      </a:r>
                      <a:r>
                        <a:rPr lang="ru-RU" sz="1800" b="1" dirty="0" err="1">
                          <a:effectLst/>
                        </a:rPr>
                        <a:t>шт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18422" marR="18422" marT="12896" marB="1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518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988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9" y="196748"/>
            <a:ext cx="10764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Порівнюючи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дві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аптечки—</a:t>
            </a:r>
            <a:r>
              <a:rPr lang="ru-RU" b="1" i="0" u="sng" strike="noStrike" dirty="0" smtClean="0">
                <a:solidFill>
                  <a:srgbClr val="C0392B"/>
                </a:solidFill>
                <a:effectLst/>
                <a:latin typeface="Alegreya"/>
              </a:rPr>
              <a:t>"Аптечка </a:t>
            </a:r>
            <a:r>
              <a:rPr lang="ru-RU" b="1" i="0" u="sng" strike="noStrike" dirty="0" err="1" smtClean="0">
                <a:solidFill>
                  <a:srgbClr val="C0392B"/>
                </a:solidFill>
                <a:effectLst/>
                <a:latin typeface="Alegreya"/>
              </a:rPr>
              <a:t>медична</a:t>
            </a:r>
            <a:r>
              <a:rPr lang="ru-RU" b="1" i="0" u="sng" strike="noStrike" dirty="0" smtClean="0">
                <a:solidFill>
                  <a:srgbClr val="C0392B"/>
                </a:solidFill>
                <a:effectLst/>
                <a:latin typeface="Alegreya"/>
              </a:rPr>
              <a:t> для </a:t>
            </a:r>
            <a:r>
              <a:rPr lang="ru-RU" b="1" i="0" u="sng" strike="noStrike" dirty="0" err="1" smtClean="0">
                <a:solidFill>
                  <a:srgbClr val="C0392B"/>
                </a:solidFill>
                <a:effectLst/>
                <a:latin typeface="Alegreya"/>
              </a:rPr>
              <a:t>навчального</a:t>
            </a:r>
            <a:r>
              <a:rPr lang="ru-RU" b="1" i="0" u="sng" strike="noStrike" dirty="0" smtClean="0">
                <a:solidFill>
                  <a:srgbClr val="C0392B"/>
                </a:solidFill>
                <a:effectLst/>
                <a:latin typeface="Alegreya"/>
              </a:rPr>
              <a:t> </a:t>
            </a:r>
            <a:r>
              <a:rPr lang="ru-RU" b="1" i="0" u="sng" strike="noStrike" dirty="0" err="1" smtClean="0">
                <a:solidFill>
                  <a:srgbClr val="C0392B"/>
                </a:solidFill>
                <a:effectLst/>
                <a:latin typeface="Alegreya"/>
              </a:rPr>
              <a:t>класу</a:t>
            </a:r>
            <a:r>
              <a:rPr lang="ru-RU" b="1" i="0" u="sng" strike="noStrike" dirty="0" smtClean="0">
                <a:solidFill>
                  <a:srgbClr val="C0392B"/>
                </a:solidFill>
                <a:effectLst/>
                <a:latin typeface="Alegreya"/>
              </a:rPr>
              <a:t> (02-070-М)"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 та </a:t>
            </a:r>
            <a:r>
              <a:rPr lang="ru-RU" b="1" i="0" u="sng" strike="noStrike" dirty="0" smtClean="0">
                <a:solidFill>
                  <a:srgbClr val="C0392B"/>
                </a:solidFill>
                <a:effectLst/>
                <a:latin typeface="Alegreya"/>
              </a:rPr>
              <a:t>"Аптечка '</a:t>
            </a:r>
            <a:r>
              <a:rPr lang="ru-RU" b="1" i="0" u="sng" strike="noStrike" dirty="0" err="1" smtClean="0">
                <a:solidFill>
                  <a:srgbClr val="C0392B"/>
                </a:solidFill>
                <a:effectLst/>
                <a:latin typeface="Alegreya"/>
              </a:rPr>
              <a:t>Першої</a:t>
            </a:r>
            <a:r>
              <a:rPr lang="ru-RU" b="1" i="0" u="sng" strike="noStrike" dirty="0" smtClean="0">
                <a:solidFill>
                  <a:srgbClr val="C0392B"/>
                </a:solidFill>
                <a:effectLst/>
                <a:latin typeface="Alegreya"/>
              </a:rPr>
              <a:t> </a:t>
            </a:r>
            <a:r>
              <a:rPr lang="ru-RU" b="1" i="0" u="sng" strike="noStrike" dirty="0" err="1" smtClean="0">
                <a:solidFill>
                  <a:srgbClr val="C0392B"/>
                </a:solidFill>
                <a:effectLst/>
                <a:latin typeface="Alegreya"/>
              </a:rPr>
              <a:t>допомоги</a:t>
            </a:r>
            <a:r>
              <a:rPr lang="ru-RU" b="1" i="0" u="sng" strike="noStrike" dirty="0" smtClean="0">
                <a:solidFill>
                  <a:srgbClr val="C0392B"/>
                </a:solidFill>
                <a:effectLst/>
                <a:latin typeface="Alegreya"/>
              </a:rPr>
              <a:t>' ТУ (02-040-М)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,"—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можна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зробити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кілька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ключових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висновків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Аптечка для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навчального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класу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(02-070-М)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 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більшою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розміром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ширший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набір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компонентів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включають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як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засоби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зупинки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кровотечі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обробки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ран, так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спеціальні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засоби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такі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як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вазелін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серцеві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препарати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. Вона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більшу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кількість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бинтів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ватних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матеріалів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антисептичних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засобів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legreya"/>
            </a:endParaRPr>
          </a:p>
        </p:txBody>
      </p:sp>
      <p:pic>
        <p:nvPicPr>
          <p:cNvPr id="4098" name="Picture 2" descr="Аптечка для навчальних клас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2352855"/>
            <a:ext cx="5721927" cy="417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омплектація аптечки для навчальних закладі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2559626"/>
            <a:ext cx="4585855" cy="34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52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417" y="362772"/>
            <a:ext cx="10626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FF0000"/>
                </a:solidFill>
                <a:effectLst/>
                <a:latin typeface="Alegreya"/>
              </a:rPr>
              <a:t>Аптечка "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legreya"/>
              </a:rPr>
              <a:t>Першої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legreya"/>
              </a:rPr>
              <a:t>допомоги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legreya"/>
              </a:rPr>
              <a:t>" ТУ (02-040-М)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legreya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компактніші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розміри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трохи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менше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засобів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зупинки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кровотечі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, але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включає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пристрій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для штучного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дихання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який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може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бути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важливим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надзвичайних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legreya"/>
              </a:rPr>
              <a:t>ситуаціях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.</a:t>
            </a:r>
            <a:endParaRPr lang="ru-RU" dirty="0"/>
          </a:p>
        </p:txBody>
      </p:sp>
      <p:pic>
        <p:nvPicPr>
          <p:cNvPr id="6146" name="Picture 2" descr="Аптечка першої допомо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1717964"/>
            <a:ext cx="5441797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омплектація аптечки першої допомо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34" y="1717964"/>
            <a:ext cx="6002193" cy="45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2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10026"/>
            <a:ext cx="1133301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особистої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— одна з </a:t>
            </a:r>
            <a:r>
              <a:rPr lang="ru-RU" sz="2000" b="1" dirty="0" err="1" smtClean="0"/>
              <a:t>найважливіших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практичних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інтересів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, особливо в </a:t>
            </a:r>
            <a:r>
              <a:rPr lang="ru-RU" sz="2000" b="1" dirty="0" err="1" smtClean="0"/>
              <a:t>умовах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сьогодення</a:t>
            </a:r>
            <a:r>
              <a:rPr lang="ru-RU" sz="2000" b="1" dirty="0" smtClean="0"/>
              <a:t>. В </a:t>
            </a:r>
            <a:r>
              <a:rPr lang="ru-RU" sz="2000" b="1" dirty="0" err="1" smtClean="0"/>
              <a:t>Україні</a:t>
            </a:r>
            <a:r>
              <a:rPr lang="ru-RU" sz="2000" b="1" dirty="0" smtClean="0"/>
              <a:t> та у </a:t>
            </a:r>
            <a:r>
              <a:rPr lang="ru-RU" sz="2000" b="1" dirty="0" err="1" smtClean="0"/>
              <a:t>світі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загалом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минає</a:t>
            </a:r>
            <a:r>
              <a:rPr lang="ru-RU" sz="2000" b="1" dirty="0" smtClean="0"/>
              <a:t> і дня без </a:t>
            </a:r>
            <a:r>
              <a:rPr lang="ru-RU" sz="2000" b="1" dirty="0" err="1" smtClean="0"/>
              <a:t>чергової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аварії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стихійного</a:t>
            </a:r>
            <a:r>
              <a:rPr lang="ru-RU" sz="2000" b="1" dirty="0" smtClean="0"/>
              <a:t> лиха, </a:t>
            </a:r>
            <a:r>
              <a:rPr lang="ru-RU" sz="2000" b="1" dirty="0" err="1" smtClean="0"/>
              <a:t>соціального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конфлікту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кримінальної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спричиняють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загибель</a:t>
            </a:r>
            <a:r>
              <a:rPr lang="ru-RU" sz="2000" b="1" dirty="0" smtClean="0"/>
              <a:t> людей і </a:t>
            </a:r>
            <a:r>
              <a:rPr lang="ru-RU" sz="2000" b="1" dirty="0" err="1" smtClean="0"/>
              <a:t>завдають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величезних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збитків</a:t>
            </a:r>
            <a:r>
              <a:rPr lang="ru-RU" sz="2000" b="1" dirty="0" smtClean="0"/>
              <a:t>. Зараз, коли в будь-яку </a:t>
            </a:r>
            <a:r>
              <a:rPr lang="ru-RU" sz="2000" b="1" dirty="0" err="1" smtClean="0"/>
              <a:t>хвилину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гостро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рятування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, особливо </a:t>
            </a:r>
            <a:r>
              <a:rPr lang="ru-RU" sz="2000" b="1" dirty="0" err="1" smtClean="0"/>
              <a:t>актуальним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вміння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домедичну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допомогу</a:t>
            </a:r>
            <a:r>
              <a:rPr lang="ru-RU" sz="2000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Основне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домедичної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нещасного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— </a:t>
            </a:r>
            <a:r>
              <a:rPr lang="ru-RU" sz="2000" b="1" dirty="0" err="1" smtClean="0"/>
              <a:t>зберегти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постраждалого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прибуття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рятувальників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екстреної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(ЕМД) та </a:t>
            </a:r>
            <a:r>
              <a:rPr lang="ru-RU" sz="2000" b="1" dirty="0" err="1" smtClean="0"/>
              <a:t>ефективно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використати</a:t>
            </a:r>
            <a:r>
              <a:rPr lang="ru-RU" sz="2000" b="1" dirty="0" smtClean="0"/>
              <a:t> будь-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шанс для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порятунку</a:t>
            </a:r>
            <a:r>
              <a:rPr lang="ru-RU" sz="2000" b="1" dirty="0" smtClean="0"/>
              <a:t>. У </a:t>
            </a:r>
            <a:r>
              <a:rPr lang="ru-RU" sz="2000" b="1" dirty="0" err="1" smtClean="0"/>
              <a:t>повсякденному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виникнути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ситуація</a:t>
            </a:r>
            <a:r>
              <a:rPr lang="ru-RU" sz="2000" b="1" dirty="0" smtClean="0"/>
              <a:t>, коли </a:t>
            </a:r>
            <a:r>
              <a:rPr lang="ru-RU" sz="2000" b="1" dirty="0" err="1" smtClean="0"/>
              <a:t>поряд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особою, яка </a:t>
            </a:r>
            <a:r>
              <a:rPr lang="ru-RU" sz="2000" b="1" dirty="0" err="1" smtClean="0"/>
              <a:t>перебуває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невідкладному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нікого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хто</a:t>
            </a:r>
            <a:r>
              <a:rPr lang="ru-RU" sz="2000" b="1" dirty="0" smtClean="0"/>
              <a:t> б </a:t>
            </a:r>
            <a:r>
              <a:rPr lang="ru-RU" sz="2000" b="1" dirty="0" err="1" smtClean="0"/>
              <a:t>володів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необхідними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навичками</a:t>
            </a:r>
            <a:r>
              <a:rPr lang="ru-RU" sz="2000" b="1" dirty="0" smtClean="0"/>
              <a:t>. Тому в </a:t>
            </a:r>
            <a:r>
              <a:rPr lang="ru-RU" sz="2000" b="1" dirty="0" err="1" smtClean="0"/>
              <a:t>умовах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збільшення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проявів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терористичних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актів</a:t>
            </a:r>
            <a:r>
              <a:rPr lang="ru-RU" sz="2000" b="1" dirty="0" smtClean="0"/>
              <a:t> на перше </a:t>
            </a:r>
            <a:r>
              <a:rPr lang="ru-RU" sz="2000" b="1" dirty="0" err="1" smtClean="0"/>
              <a:t>місце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питання</a:t>
            </a:r>
            <a:r>
              <a:rPr lang="ru-RU" sz="2000" b="1" dirty="0" smtClean="0"/>
              <a:t>: як </a:t>
            </a:r>
            <a:r>
              <a:rPr lang="ru-RU" sz="2000" b="1" dirty="0" err="1" smtClean="0"/>
              <a:t>навчити</a:t>
            </a:r>
            <a:r>
              <a:rPr lang="ru-RU" sz="2000" b="1" dirty="0" smtClean="0"/>
              <a:t> кожного </a:t>
            </a:r>
            <a:r>
              <a:rPr lang="ru-RU" sz="2000" b="1" dirty="0" err="1" smtClean="0"/>
              <a:t>пересічного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громадянина</a:t>
            </a:r>
            <a:r>
              <a:rPr lang="ru-RU" sz="2000" b="1" dirty="0" smtClean="0"/>
              <a:t> правильно </a:t>
            </a:r>
            <a:r>
              <a:rPr lang="ru-RU" sz="2000" b="1" dirty="0" err="1" smtClean="0"/>
              <a:t>надавати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людині</a:t>
            </a:r>
            <a:r>
              <a:rPr lang="ru-RU" sz="2000" b="1" dirty="0" smtClean="0"/>
              <a:t> в критичному </a:t>
            </a:r>
            <a:r>
              <a:rPr lang="ru-RU" sz="2000" b="1" dirty="0" err="1" smtClean="0"/>
              <a:t>стані</a:t>
            </a:r>
            <a:r>
              <a:rPr lang="ru-RU" sz="2000" b="1" dirty="0" smtClean="0"/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«Про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екстрену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медичну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допомогу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багатьох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фахівців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покладено</a:t>
            </a:r>
            <a:r>
              <a:rPr lang="ru-RU" sz="2000" b="1" dirty="0" smtClean="0"/>
              <a:t> </a:t>
            </a:r>
            <a:r>
              <a:rPr lang="ru-RU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обов’язок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домедичної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— </a:t>
            </a:r>
            <a:r>
              <a:rPr lang="ru-RU" sz="2000" b="1" dirty="0" err="1" smtClean="0"/>
              <a:t>невідкладних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дій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заходів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спрямованих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порятунок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мінімізацію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негативних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наслідків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здоров’я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Така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місці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рятувальниками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аварійно-рятувальних</a:t>
            </a:r>
            <a:r>
              <a:rPr lang="ru-RU" sz="2000" b="1" dirty="0" smtClean="0"/>
              <a:t> служб, </a:t>
            </a:r>
            <a:r>
              <a:rPr lang="ru-RU" sz="2000" b="1" dirty="0" err="1" smtClean="0"/>
              <a:t>поліцейськими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фармацевтичними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працівниками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провідниками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пасажирських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вагонів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бортпровідниками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іншими</a:t>
            </a:r>
            <a:r>
              <a:rPr lang="ru-RU" sz="2000" b="1" dirty="0" smtClean="0"/>
              <a:t> особами,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освіти</a:t>
            </a:r>
            <a:r>
              <a:rPr lang="ru-RU" sz="2000" b="1" dirty="0" smtClean="0"/>
              <a:t>, але за </a:t>
            </a:r>
            <a:r>
              <a:rPr lang="ru-RU" sz="2000" b="1" dirty="0" err="1" smtClean="0"/>
              <a:t>своїми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службовими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обов’язками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повинні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володіти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знаннями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навичками</a:t>
            </a:r>
            <a:r>
              <a:rPr lang="ru-RU" sz="2000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295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8" y="696295"/>
            <a:ext cx="109589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2000" b="1" i="0" dirty="0" smtClean="0">
                <a:solidFill>
                  <a:srgbClr val="FF0000"/>
                </a:solidFill>
                <a:effectLst/>
                <a:latin typeface="Alegreya"/>
              </a:rPr>
              <a:t>Аптечка для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legreya"/>
              </a:rPr>
              <a:t>навчального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legreya"/>
              </a:rPr>
              <a:t>класу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 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орієнтована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на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ширший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спектр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ситуацій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містить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більше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знеболюючих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та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серцевих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засобів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що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може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бути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важливим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у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шкільному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середовищі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Також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має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більший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набір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інструментів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таких як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ножиці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пінцет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і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більшу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кількість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рукавичок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2000" b="1" i="0" dirty="0" smtClean="0">
                <a:solidFill>
                  <a:srgbClr val="FF0000"/>
                </a:solidFill>
                <a:effectLst/>
                <a:latin typeface="Alegreya"/>
              </a:rPr>
              <a:t>Аптечка "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legreya"/>
              </a:rPr>
              <a:t>Першої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legreya"/>
              </a:rPr>
              <a:t>допомоги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legreya"/>
              </a:rPr>
              <a:t>"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 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більш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універсальна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та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підходить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загальних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потреб, але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зосереджується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на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основних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засобах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надання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невідкладної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допомоги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що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робить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її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зручною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використання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в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різних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умовах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Також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включає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додаткові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засоби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такі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як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англійські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булавки і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пристрій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штучного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дихання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що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може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бути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корисним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у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випадках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аварійних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ситуацій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2000" b="1" i="0" dirty="0" smtClean="0">
                <a:solidFill>
                  <a:srgbClr val="FF0000"/>
                </a:solidFill>
                <a:effectLst/>
                <a:latin typeface="Alegreya"/>
              </a:rPr>
              <a:t>Аптечка для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legreya"/>
              </a:rPr>
              <a:t>навчального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legreya"/>
              </a:rPr>
              <a:t>класу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 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має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більший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футляр,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що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робить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її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менш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мобільною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але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більш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місткою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2000" b="1" i="0" dirty="0" smtClean="0">
                <a:solidFill>
                  <a:srgbClr val="FF0000"/>
                </a:solidFill>
                <a:effectLst/>
                <a:latin typeface="Alegreya"/>
              </a:rPr>
              <a:t>Аптечка "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legreya"/>
              </a:rPr>
              <a:t>Першої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legreya"/>
              </a:rPr>
              <a:t>допомоги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legreya"/>
              </a:rPr>
              <a:t>"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що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робить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її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зручнішою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транспортування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використання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в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умовах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де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потрібна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мобільність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</a:t>
            </a:r>
          </a:p>
          <a:p>
            <a:pPr algn="just"/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Обидві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аптечки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мають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свої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переваги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залежно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від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умов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використання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 Аптечка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навчального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класу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підходить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більш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спеціалізованого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використання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у школах, де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важливо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мати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широкий спектр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засобів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різних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ситуацій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. Аптечка "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Першої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допомоги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"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більш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універсальна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та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зручна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носіння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що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робить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її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підходящою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використання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в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різних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умовах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поза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legreya"/>
              </a:rPr>
              <a:t>навчальними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legreya"/>
              </a:rPr>
              <a:t> закладами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legreya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327839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10" y="221673"/>
            <a:ext cx="1136072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none" strike="noStrike" dirty="0" err="1" smtClean="0">
                <a:solidFill>
                  <a:srgbClr val="C0392B"/>
                </a:solidFill>
                <a:effectLst/>
                <a:latin typeface="Alegreya"/>
              </a:rPr>
              <a:t>Перелік</a:t>
            </a:r>
            <a:r>
              <a:rPr lang="ru-RU" sz="2000" b="1" i="0" u="none" strike="noStrike" dirty="0" smtClean="0">
                <a:solidFill>
                  <a:srgbClr val="C0392B"/>
                </a:solidFill>
                <a:effectLst/>
                <a:latin typeface="Alegreya"/>
              </a:rPr>
              <a:t> </a:t>
            </a:r>
            <a:r>
              <a:rPr lang="ru-RU" sz="2000" b="1" i="0" u="none" strike="noStrike" dirty="0" err="1" smtClean="0">
                <a:solidFill>
                  <a:srgbClr val="C0392B"/>
                </a:solidFill>
                <a:effectLst/>
                <a:latin typeface="Alegreya"/>
              </a:rPr>
              <a:t>лікарських</a:t>
            </a:r>
            <a:r>
              <a:rPr lang="ru-RU" sz="2000" b="1" i="0" u="none" strike="noStrike" dirty="0" smtClean="0">
                <a:solidFill>
                  <a:srgbClr val="C0392B"/>
                </a:solidFill>
                <a:effectLst/>
                <a:latin typeface="Alegreya"/>
              </a:rPr>
              <a:t> </a:t>
            </a:r>
            <a:r>
              <a:rPr lang="ru-RU" sz="2000" b="1" i="0" u="none" strike="noStrike" dirty="0" err="1" smtClean="0">
                <a:solidFill>
                  <a:srgbClr val="C0392B"/>
                </a:solidFill>
                <a:effectLst/>
                <a:latin typeface="Alegreya"/>
              </a:rPr>
              <a:t>засобів</a:t>
            </a:r>
            <a:r>
              <a:rPr lang="ru-RU" sz="2000" b="1" i="0" u="none" strike="noStrike" dirty="0" smtClean="0">
                <a:solidFill>
                  <a:srgbClr val="C0392B"/>
                </a:solidFill>
                <a:effectLst/>
                <a:latin typeface="Alegreya"/>
              </a:rPr>
              <a:t> для </a:t>
            </a:r>
            <a:r>
              <a:rPr lang="ru-RU" sz="2000" b="1" i="0" u="none" strike="noStrike" dirty="0" err="1" smtClean="0">
                <a:solidFill>
                  <a:srgbClr val="C0392B"/>
                </a:solidFill>
                <a:effectLst/>
                <a:latin typeface="Alegreya"/>
              </a:rPr>
              <a:t>закладів</a:t>
            </a:r>
            <a:r>
              <a:rPr lang="ru-RU" sz="2000" b="1" i="0" u="none" strike="noStrike" dirty="0" smtClean="0">
                <a:solidFill>
                  <a:srgbClr val="C0392B"/>
                </a:solidFill>
                <a:effectLst/>
                <a:latin typeface="Alegreya"/>
              </a:rPr>
              <a:t> </a:t>
            </a:r>
            <a:r>
              <a:rPr lang="ru-RU" sz="2000" b="1" i="0" u="none" strike="noStrike" dirty="0" err="1" smtClean="0">
                <a:solidFill>
                  <a:srgbClr val="C0392B"/>
                </a:solidFill>
                <a:effectLst/>
                <a:latin typeface="Alegreya"/>
              </a:rPr>
              <a:t>освіти</a:t>
            </a:r>
            <a:r>
              <a:rPr lang="ru-RU" sz="2000" b="1" i="0" u="none" strike="noStrike" dirty="0" smtClean="0">
                <a:solidFill>
                  <a:srgbClr val="C0392B"/>
                </a:solidFill>
                <a:effectLst/>
                <a:latin typeface="Alegreya"/>
              </a:rPr>
              <a:t> та </a:t>
            </a:r>
            <a:r>
              <a:rPr lang="ru-RU" sz="2000" b="1" i="0" u="none" strike="noStrike" dirty="0" err="1" smtClean="0">
                <a:solidFill>
                  <a:srgbClr val="C0392B"/>
                </a:solidFill>
                <a:effectLst/>
                <a:latin typeface="Alegreya"/>
              </a:rPr>
              <a:t>шкіл</a:t>
            </a:r>
            <a:endParaRPr lang="ru-RU" sz="2000" b="1" i="0" dirty="0" smtClean="0">
              <a:solidFill>
                <a:srgbClr val="000000"/>
              </a:solidFill>
              <a:effectLst/>
              <a:latin typeface="Alegreya"/>
            </a:endParaRPr>
          </a:p>
          <a:p>
            <a:pPr algn="just"/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Міністерство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охорони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здоров'я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(МОЗ)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України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затвердило </a:t>
            </a:r>
            <a:r>
              <a:rPr lang="ru-RU" b="1" i="0" u="sng" strike="noStrike" dirty="0" err="1" smtClean="0">
                <a:solidFill>
                  <a:srgbClr val="C0392B"/>
                </a:solidFill>
                <a:effectLst/>
                <a:latin typeface="Alegreya"/>
              </a:rPr>
              <a:t>перелік</a:t>
            </a:r>
            <a:r>
              <a:rPr lang="ru-RU" b="1" i="0" u="sng" strike="noStrike" dirty="0" smtClean="0">
                <a:solidFill>
                  <a:srgbClr val="C0392B"/>
                </a:solidFill>
                <a:effectLst/>
                <a:latin typeface="Alegreya"/>
              </a:rPr>
              <a:t> </a:t>
            </a:r>
            <a:r>
              <a:rPr lang="ru-RU" b="1" i="0" u="sng" strike="noStrike" dirty="0" err="1" smtClean="0">
                <a:solidFill>
                  <a:srgbClr val="C0392B"/>
                </a:solidFill>
                <a:effectLst/>
                <a:latin typeface="Alegreya"/>
              </a:rPr>
              <a:t>лікарських</a:t>
            </a:r>
            <a:r>
              <a:rPr lang="ru-RU" b="1" i="0" u="sng" strike="noStrike" dirty="0" smtClean="0">
                <a:solidFill>
                  <a:srgbClr val="C0392B"/>
                </a:solidFill>
                <a:effectLst/>
                <a:latin typeface="Alegreya"/>
              </a:rPr>
              <a:t> </a:t>
            </a:r>
            <a:r>
              <a:rPr lang="ru-RU" b="1" i="0" u="sng" strike="noStrike" dirty="0" err="1" smtClean="0">
                <a:solidFill>
                  <a:srgbClr val="C0392B"/>
                </a:solidFill>
                <a:effectLst/>
                <a:latin typeface="Alegreya"/>
              </a:rPr>
              <a:t>засобів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 (Наказ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Міністерства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охорони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здоров'я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України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06.04.2021  № 637),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які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повинні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бути 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медичних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кабінетах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закладів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освіти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та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шкіл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для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надання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першої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допомоги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. Ось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основний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перелік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 таких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"/>
              </a:rPr>
              <a:t>засобів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"/>
              </a:rPr>
              <a:t>:</a:t>
            </a:r>
            <a:endParaRPr lang="ru-RU" b="1" i="0" dirty="0">
              <a:solidFill>
                <a:srgbClr val="000000"/>
              </a:solidFill>
              <a:effectLst/>
              <a:latin typeface="Alegrey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6389"/>
              </p:ext>
            </p:extLst>
          </p:nvPr>
        </p:nvGraphicFramePr>
        <p:xfrm>
          <a:off x="734290" y="1599591"/>
          <a:ext cx="11249891" cy="4888530"/>
        </p:xfrm>
        <a:graphic>
          <a:graphicData uri="http://schemas.openxmlformats.org/drawingml/2006/table">
            <a:tbl>
              <a:tblPr/>
              <a:tblGrid>
                <a:gridCol w="842975">
                  <a:extLst>
                    <a:ext uri="{9D8B030D-6E8A-4147-A177-3AD203B41FA5}">
                      <a16:colId xmlns:a16="http://schemas.microsoft.com/office/drawing/2014/main" val="1532078606"/>
                    </a:ext>
                  </a:extLst>
                </a:gridCol>
                <a:gridCol w="7770701">
                  <a:extLst>
                    <a:ext uri="{9D8B030D-6E8A-4147-A177-3AD203B41FA5}">
                      <a16:colId xmlns:a16="http://schemas.microsoft.com/office/drawing/2014/main" val="2664237692"/>
                    </a:ext>
                  </a:extLst>
                </a:gridCol>
                <a:gridCol w="2636215">
                  <a:extLst>
                    <a:ext uri="{9D8B030D-6E8A-4147-A177-3AD203B41FA5}">
                      <a16:colId xmlns:a16="http://schemas.microsoft.com/office/drawing/2014/main" val="3905652199"/>
                    </a:ext>
                  </a:extLst>
                </a:gridCol>
              </a:tblGrid>
              <a:tr h="119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Рукавички оглядові нітрилові нестерильні (різних розмірів)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10 пар  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971102"/>
                  </a:ext>
                </a:extLst>
              </a:tr>
              <a:tr h="119728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Шприц ін'єкційний одноразового використання 2 мл з голкою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5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849312"/>
                  </a:ext>
                </a:extLst>
              </a:tr>
              <a:tr h="119728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3.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Шприц ін'єкційний одноразового використання 5 мл з голкою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5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855778"/>
                  </a:ext>
                </a:extLst>
              </a:tr>
              <a:tr h="119728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4.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Шприц ін'єкційний одноразового використання 20 мл з голкою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5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74554"/>
                  </a:ext>
                </a:extLst>
              </a:tr>
              <a:tr h="119728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5.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Катетер внутрішньовенний різних розмірів (16G - 22G)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 шт кожного розміру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245590"/>
                  </a:ext>
                </a:extLst>
              </a:tr>
              <a:tr h="39662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6.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Джгут венозний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34778"/>
                  </a:ext>
                </a:extLst>
              </a:tr>
              <a:tr h="93039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7.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Маска-клапан для штучної вентиляції легень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53476"/>
                  </a:ext>
                </a:extLst>
              </a:tr>
              <a:tr h="146416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8.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Механічний виріб для зупинки кровотечі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(турнікет типу </a:t>
                      </a:r>
                      <a:r>
                        <a:rPr lang="en-US" sz="1400" b="1">
                          <a:effectLst/>
                        </a:rPr>
                        <a:t>CAT </a:t>
                      </a:r>
                      <a:r>
                        <a:rPr lang="ru-RU" sz="1400" b="1">
                          <a:effectLst/>
                        </a:rPr>
                        <a:t>або типу </a:t>
                      </a:r>
                      <a:r>
                        <a:rPr lang="en-US" sz="1400" b="1">
                          <a:effectLst/>
                        </a:rPr>
                        <a:t>SWAT)</a:t>
                      </a:r>
                      <a:endParaRPr lang="en-US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72842"/>
                  </a:ext>
                </a:extLst>
              </a:tr>
              <a:tr h="39662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9.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Серветка спиртова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20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94806"/>
                  </a:ext>
                </a:extLst>
              </a:tr>
              <a:tr h="93039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10.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Система для переливання інфузійних розчинів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228559"/>
                  </a:ext>
                </a:extLst>
              </a:tr>
              <a:tr h="93039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11.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Пластир для фіксації катетера внутрішньовенного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3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936107"/>
                  </a:ext>
                </a:extLst>
              </a:tr>
              <a:tr h="119728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12.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Лейкопластир на нетканій основі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завдовжки 3 - 5 м, завширшки 2 - 3 см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087298"/>
                  </a:ext>
                </a:extLst>
              </a:tr>
              <a:tr h="279859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13.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Sodium chloride (</a:t>
                      </a:r>
                      <a:r>
                        <a:rPr lang="ru-RU" sz="1400" b="1">
                          <a:effectLst/>
                        </a:rPr>
                        <a:t>натрію хлорид) розчин для інфузій 9 мг/мл, 400 мл</a:t>
                      </a: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або 500 мл в полімерних контейнерах (пакетах)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або полімерних флаконах (пляшках)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120922"/>
                  </a:ext>
                </a:extLst>
              </a:tr>
              <a:tr h="279859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14.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Salbutamol (сальбутамол), інгаляція під тиском, або Аерозоль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для інгаляцій, дозований, 100 мкг/доза по 200 доз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у контейнерах або у балонах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263368"/>
                  </a:ext>
                </a:extLst>
              </a:tr>
              <a:tr h="146416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15.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Glucose (глюкоза), розчин для ін'єкцій 0,4 г/мл по 10 мл або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по 20 мл в ампулах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5 </a:t>
                      </a:r>
                      <a:r>
                        <a:rPr lang="ru-RU" sz="1400" b="1" dirty="0" err="1">
                          <a:effectLst/>
                        </a:rPr>
                        <a:t>шт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4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339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48301"/>
              </p:ext>
            </p:extLst>
          </p:nvPr>
        </p:nvGraphicFramePr>
        <p:xfrm>
          <a:off x="678871" y="200281"/>
          <a:ext cx="10169238" cy="642097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1532078606"/>
                    </a:ext>
                  </a:extLst>
                </a:gridCol>
                <a:gridCol w="7024255">
                  <a:extLst>
                    <a:ext uri="{9D8B030D-6E8A-4147-A177-3AD203B41FA5}">
                      <a16:colId xmlns:a16="http://schemas.microsoft.com/office/drawing/2014/main" val="2664237692"/>
                    </a:ext>
                  </a:extLst>
                </a:gridCol>
                <a:gridCol w="2382983">
                  <a:extLst>
                    <a:ext uri="{9D8B030D-6E8A-4147-A177-3AD203B41FA5}">
                      <a16:colId xmlns:a16="http://schemas.microsoft.com/office/drawing/2014/main" val="3905652199"/>
                    </a:ext>
                  </a:extLst>
                </a:gridCol>
              </a:tblGrid>
              <a:tr h="1464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16.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Diphenhydramine (</a:t>
                      </a:r>
                      <a:r>
                        <a:rPr lang="ru-RU" sz="1400" b="1" dirty="0" err="1">
                          <a:effectLst/>
                        </a:rPr>
                        <a:t>дифенгідрамін</a:t>
                      </a:r>
                      <a:r>
                        <a:rPr lang="ru-RU" sz="1400" b="1" dirty="0">
                          <a:effectLst/>
                        </a:rPr>
                        <a:t>), </a:t>
                      </a:r>
                      <a:r>
                        <a:rPr lang="ru-RU" sz="1400" b="1" dirty="0" err="1">
                          <a:effectLst/>
                        </a:rPr>
                        <a:t>розчин</a:t>
                      </a:r>
                      <a:r>
                        <a:rPr lang="ru-RU" sz="1400" b="1" dirty="0">
                          <a:effectLst/>
                        </a:rPr>
                        <a:t> для </a:t>
                      </a:r>
                      <a:r>
                        <a:rPr lang="ru-RU" sz="1400" b="1" dirty="0" err="1">
                          <a:effectLst/>
                        </a:rPr>
                        <a:t>ін'єкцій</a:t>
                      </a:r>
                      <a:r>
                        <a:rPr lang="ru-RU" sz="1400" b="1" dirty="0">
                          <a:effectLst/>
                        </a:rPr>
                        <a:t>,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10 мг/мл по 1 мл в ампулах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10 ампул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472252"/>
                  </a:ext>
                </a:extLst>
              </a:tr>
              <a:tr h="199793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17.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Epinephrine (</a:t>
                      </a:r>
                      <a:r>
                        <a:rPr lang="ru-RU" sz="1400" b="1" dirty="0" err="1">
                          <a:effectLst/>
                        </a:rPr>
                        <a:t>епінефрин</a:t>
                      </a:r>
                      <a:r>
                        <a:rPr lang="ru-RU" sz="1400" b="1" dirty="0">
                          <a:effectLst/>
                        </a:rPr>
                        <a:t>), </a:t>
                      </a:r>
                      <a:r>
                        <a:rPr lang="ru-RU" sz="1400" b="1" dirty="0" err="1">
                          <a:effectLst/>
                        </a:rPr>
                        <a:t>розчин</a:t>
                      </a:r>
                      <a:r>
                        <a:rPr lang="ru-RU" sz="1400" b="1" dirty="0">
                          <a:effectLst/>
                        </a:rPr>
                        <a:t> для </a:t>
                      </a:r>
                      <a:r>
                        <a:rPr lang="ru-RU" sz="1400" b="1" dirty="0" err="1">
                          <a:effectLst/>
                        </a:rPr>
                        <a:t>ін'єкцій</a:t>
                      </a:r>
                      <a:r>
                        <a:rPr lang="ru-RU" sz="1400" b="1" dirty="0">
                          <a:effectLst/>
                        </a:rPr>
                        <a:t>, 1,8 мг/мл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 err="1">
                          <a:effectLst/>
                        </a:rPr>
                        <a:t>або</a:t>
                      </a:r>
                      <a:r>
                        <a:rPr lang="ru-RU" sz="1400" b="1" dirty="0">
                          <a:effectLst/>
                        </a:rPr>
                        <a:t> 1,82 мг/мл, </a:t>
                      </a:r>
                      <a:r>
                        <a:rPr lang="ru-RU" sz="1400" b="1" dirty="0" err="1">
                          <a:effectLst/>
                        </a:rPr>
                        <a:t>або</a:t>
                      </a:r>
                      <a:r>
                        <a:rPr lang="ru-RU" sz="1400" b="1" dirty="0">
                          <a:effectLst/>
                        </a:rPr>
                        <a:t> 1,0 мг/мл по 1 мл в ампулах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10 ампул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96924"/>
                  </a:ext>
                </a:extLst>
              </a:tr>
              <a:tr h="279859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18.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Chlorhexidine (хлоргексидину біглюконат), розчин для зовнішнього застосування 0,05 % по по 50 мл або 100 мл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або по 200 мл у флаконах, контейнерах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1 </a:t>
                      </a:r>
                      <a:r>
                        <a:rPr lang="ru-RU" sz="1400" b="1" dirty="0" err="1">
                          <a:effectLst/>
                        </a:rPr>
                        <a:t>шт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69032"/>
                  </a:ext>
                </a:extLst>
              </a:tr>
              <a:tr h="279859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19.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Povidone-iodine (повідон-йоду), розчин для зовнішнього застосування (нашкірний) 100 мг/мл (10 %), по 30 мл або по 50 мл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або по 100 мл у флаконах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1 </a:t>
                      </a:r>
                      <a:r>
                        <a:rPr lang="ru-RU" sz="1400" b="1" dirty="0" err="1">
                          <a:effectLst/>
                        </a:rPr>
                        <a:t>шт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339337"/>
                  </a:ext>
                </a:extLst>
              </a:tr>
              <a:tr h="93039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20.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Шина на кінцівку для надання першої допомоги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2 </a:t>
                      </a:r>
                      <a:r>
                        <a:rPr lang="ru-RU" sz="1400" b="1" dirty="0" err="1">
                          <a:effectLst/>
                        </a:rPr>
                        <a:t>шт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26527"/>
                  </a:ext>
                </a:extLst>
              </a:tr>
              <a:tr h="1464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21.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Бинт еластичний нестерильний,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завширшки 8 - 15 см, завдовжки 2 - 3 метри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2 </a:t>
                      </a:r>
                      <a:r>
                        <a:rPr lang="ru-RU" sz="1400" b="1" dirty="0" err="1">
                          <a:effectLst/>
                        </a:rPr>
                        <a:t>шт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5841"/>
                  </a:ext>
                </a:extLst>
              </a:tr>
              <a:tr h="146416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22.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Лейкопластир гіпоалергенний,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завширшки не менше 2,5 см, завдовжки від 5 м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01235"/>
                  </a:ext>
                </a:extLst>
              </a:tr>
              <a:tr h="119728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23.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Лейкопластир бактерицидний розміром не менше 1,9 х 7,0 см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20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399456"/>
                  </a:ext>
                </a:extLst>
              </a:tr>
              <a:tr h="119728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24.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Серветка марлева стерильна розміром не менше 10 х 15 см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10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774748"/>
                  </a:ext>
                </a:extLst>
              </a:tr>
              <a:tr h="146416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25.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Бинт марлевий нестерильний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завширшки не менше 10 см, завдовжки від 5 м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5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64013"/>
                  </a:ext>
                </a:extLst>
              </a:tr>
              <a:tr h="93039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26.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Дезінфекційний засіб для обробки рук і шкіри 100 мл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56086"/>
                  </a:ext>
                </a:extLst>
              </a:tr>
              <a:tr h="146416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27.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Футляр або сумка-укладка (саквояж) для зберігання,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транспортування медичних виробів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56672"/>
                  </a:ext>
                </a:extLst>
              </a:tr>
              <a:tr h="173105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28.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Термометр (для вимірювання температури тіла),</a:t>
                      </a:r>
                      <a:br>
                        <a:rPr lang="ru-RU" sz="1400" b="1">
                          <a:effectLst/>
                        </a:rPr>
                      </a:br>
                      <a:r>
                        <a:rPr lang="ru-RU" sz="1400" b="1">
                          <a:effectLst/>
                        </a:rPr>
                        <a:t>в тому числі цифровий або інфрачервоний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51769"/>
                  </a:ext>
                </a:extLst>
              </a:tr>
              <a:tr h="119728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29.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Тонометр з малими, середніми і великими манжетами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061240"/>
                  </a:ext>
                </a:extLst>
              </a:tr>
              <a:tr h="6635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30.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Пульсоксиметр портативний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30148"/>
                  </a:ext>
                </a:extLst>
              </a:tr>
              <a:tr h="6635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31.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Ножиці медичні тактичні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49428"/>
                  </a:ext>
                </a:extLst>
              </a:tr>
              <a:tr h="39662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32.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Пінцет анатомічний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 шт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26600"/>
                  </a:ext>
                </a:extLst>
              </a:tr>
              <a:tr h="39662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33.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Стетофонендоскоп</a:t>
                      </a:r>
                      <a:endParaRPr lang="ru-RU" sz="140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1 </a:t>
                      </a:r>
                      <a:r>
                        <a:rPr lang="ru-RU" sz="1400" b="1" dirty="0" err="1">
                          <a:effectLst/>
                        </a:rPr>
                        <a:t>шт</a:t>
                      </a:r>
                      <a:endParaRPr lang="ru-RU" sz="1400" dirty="0">
                        <a:effectLst/>
                      </a:endParaRPr>
                    </a:p>
                  </a:txBody>
                  <a:tcPr marL="9267" marR="9267" marT="6487" marB="6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41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244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7091" y="46158"/>
            <a:ext cx="11651673" cy="66825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legreya"/>
              </a:rPr>
              <a:t>В</a:t>
            </a:r>
            <a:r>
              <a:rPr kumimoji="0" lang="ru-RU" altLang="ru-RU" sz="2400" b="1" i="0" u="none" strike="noStrike" cap="none" normalizeH="0" baseline="0" dirty="0" err="1" smtClean="0" bmk="">
                <a:ln>
                  <a:noFill/>
                </a:ln>
                <a:solidFill>
                  <a:srgbClr val="FF0000"/>
                </a:solidFill>
                <a:effectLst/>
                <a:latin typeface="Alegreya"/>
              </a:rPr>
              <a:t>имоги</a:t>
            </a:r>
            <a:r>
              <a:rPr kumimoji="0" lang="ru-RU" altLang="ru-RU" sz="24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Alegreya"/>
              </a:rPr>
              <a:t> до </a:t>
            </a:r>
            <a:r>
              <a:rPr kumimoji="0" lang="ru-RU" altLang="ru-RU" sz="2400" b="1" i="0" u="none" strike="noStrike" cap="none" normalizeH="0" baseline="0" dirty="0" err="1" smtClean="0" bmk="">
                <a:ln>
                  <a:noFill/>
                </a:ln>
                <a:solidFill>
                  <a:srgbClr val="FF0000"/>
                </a:solidFill>
                <a:effectLst/>
                <a:latin typeface="Alegreya"/>
              </a:rPr>
              <a:t>шкільних</a:t>
            </a:r>
            <a:r>
              <a:rPr kumimoji="0" lang="ru-RU" altLang="ru-RU" sz="24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Alegreya"/>
              </a:rPr>
              <a:t> </a:t>
            </a:r>
            <a:r>
              <a:rPr kumimoji="0" lang="ru-RU" altLang="ru-RU" sz="2400" b="1" i="0" u="none" strike="noStrike" cap="none" normalizeH="0" baseline="0" dirty="0" err="1" smtClean="0" bmk="">
                <a:ln>
                  <a:noFill/>
                </a:ln>
                <a:solidFill>
                  <a:srgbClr val="FF0000"/>
                </a:solidFill>
                <a:effectLst/>
                <a:latin typeface="Alegreya"/>
              </a:rPr>
              <a:t>аптечок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legrey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Окрім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того як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вироби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мають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знаходитись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в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медичних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кабінетах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Також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я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визначено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додаткові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кабінети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де аптечки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мають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бути в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наявності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обов’язково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.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Також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визначивши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перелік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медичних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виробів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та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лікарських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засобів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окремо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.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Це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навчальні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приміщення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, де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існує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підвищений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ризик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травмування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учнів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під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час занять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або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іншого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ушкодження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здоров'я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.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Тож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відповідно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до нормативно-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правових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актів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,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медичну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аптечку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необхідно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обов’язково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розміщувати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У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кабінетах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де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викладаються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природничо-математичні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дисципліни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саме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кабінети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географії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математики,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фізики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біології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хімії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аптечка повинна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мати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таку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комплектацію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Аміаку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10 %, 40 мл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флакон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Бинти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марлеві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стерильний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нестерильний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, 10 м х 5 см - по 2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Болезаспокійливі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засоби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анальгін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, цитрамон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тощо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)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Борної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кислоти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спиртовий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2 % (3 %), 10 (20) мл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фл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Брильянтового зеленого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спиртовий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1 %, 15 (20) мл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фл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Вазелін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мазь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, 20 (25) г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Валідол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0,06 № 10, таблетки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Вата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гігроскопічна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стерильна - 100 г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Джгут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кровоспинний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гумовий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Йоду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спиртовий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5 %, 20 мл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фл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Лейкопластир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0,05 х 5 м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2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Ножиці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3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Перекису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водню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3 %, 25 (40) мл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фл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4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Пінцет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5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Пластир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бактерицидний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2,3 х 7,2 см - 5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6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Серветки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марлеві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стерильні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- 2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Відповідно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до наказу 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НАКАЗ 14.12.2012 № 1423 Про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затвердження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Положення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про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навчальні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кабінети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з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природничо-математичних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предметів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загальноосвітніх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навчальних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закладів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1284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363" y="223648"/>
            <a:ext cx="10841182" cy="51898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Аптечка,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розміщена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в спортзалах та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спортивних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зонах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навчальних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закладів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має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орієнтовно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такий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перелік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комплектації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Аміаку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10% 40 мл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фл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Бинт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марлевий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нестерильний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10 м х 5 см - 2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Бинт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марлевий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стерильний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10 м х 5 см - 2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Болезаспокійливі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засоби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анальгін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, цитрамон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тощо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)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Борної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кислоти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спиртовий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2% (3%) 10 (20) мл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фл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Брильянтового зеленого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спиртовий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1%  15 (20)  мл  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фл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Вазелін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мазь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20 (25) г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Валідол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0,06 N 10, таблетки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Вата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гігроскопічна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стерильна 100 г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Джгут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кровоспинний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гумовий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Йоду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спиртовий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5% 20 мл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фл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2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Лейкопластир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0,05 х 5 м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3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Ножиці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4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Перекису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водню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3% 25 (40) мл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фл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5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Пінцет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шт. 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6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Пластир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бактерицидний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2,3 х 7,2 см - 5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7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Серветки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марлеві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стерильні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- 2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altLang="ru-RU" sz="1600" dirty="0">
              <a:solidFill>
                <a:srgbClr val="000000"/>
              </a:solidFill>
              <a:latin typeface="Alegrey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7363" y="5413500"/>
            <a:ext cx="10716492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Відповідно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до 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НАКАЗ  01.06.2010  N 521 Про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затвердження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Правил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безпеки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під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час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проведення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занять з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фізичної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культури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і спорту в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загальноосвітніх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навчальних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закладах 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1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5745" y="381644"/>
            <a:ext cx="10709564" cy="60670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шкільних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майстернях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, аптечка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має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містити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такий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набір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виробів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медичного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Бинт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стерильний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і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нестерильний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по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Серветки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стерильні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Вата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гігроскопічна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(у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банці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з притертою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пробкою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) - 50 г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Спирт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етиловий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- 30-50 мл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Мазь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від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опіків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(з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анестезіном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тощо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)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Перманганат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калію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- 15-20 г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Йодна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настоянка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фл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борної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кислоти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5%-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спиртовий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фл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оцтової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кислоти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2%-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- 100-150 мл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аміаку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10%-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фл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Валідол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2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Вазелін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борний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3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Розчин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пероксиду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водню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3%-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- 50 мл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4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Активоване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вугілля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в таблетках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- 4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уп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5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Сульфацил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натрію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30%-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у тюбиках по 1,5 мл - 5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6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Сода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питна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пачка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7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Ножиці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медичні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8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Пінцет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- 1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9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Клей БФ-6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або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лейкопластир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) - 25 мл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0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Джгут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-1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шт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egre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Відповідно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greya"/>
              </a:rPr>
              <a:t> 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до НАКАЗ 13.08.2007  N 730 Про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затвердження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Правил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безпеки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під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час занять у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навчальних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і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навчально-виробничих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майстернях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навчальних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закладів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системи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загальної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середньої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392B"/>
                </a:solidFill>
                <a:effectLst/>
                <a:latin typeface="Alegreya"/>
                <a:hlinkClick r:id="rId2"/>
              </a:rPr>
              <a:t>освіти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52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6" y="182708"/>
            <a:ext cx="112914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МЕДИЧНІ ВИРОБИ ДЛЯ ПРОВЕДЕННЯ СЕРЦЕВО-ЛЕГЕНЕВОЇ РЕАНІМАЦІЇ</a:t>
            </a:r>
          </a:p>
          <a:p>
            <a:pPr algn="just"/>
            <a:r>
              <a:rPr lang="ru-RU" sz="2000" b="1" dirty="0" err="1" smtClean="0"/>
              <a:t>Засоби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проведення</a:t>
            </a:r>
            <a:r>
              <a:rPr lang="ru-RU" sz="2000" b="1" dirty="0" smtClean="0"/>
              <a:t> штучного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: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маска клапан </a:t>
            </a:r>
            <a:r>
              <a:rPr lang="ru-RU" sz="2000" b="1" dirty="0" smtClean="0"/>
              <a:t>(див. рис. 3) та </a:t>
            </a:r>
            <a:r>
              <a:rPr lang="ru-RU" sz="2000" b="1" dirty="0" err="1" smtClean="0">
                <a:solidFill>
                  <a:srgbClr val="FF0000"/>
                </a:solidFill>
              </a:rPr>
              <a:t>дихальний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мішок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Амбу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дорослий</a:t>
            </a:r>
            <a:r>
              <a:rPr lang="ru-RU" sz="2000" b="1" dirty="0" smtClean="0"/>
              <a:t>/дитячий (див. рис. 4).</a:t>
            </a:r>
          </a:p>
          <a:p>
            <a:pPr algn="just"/>
            <a:r>
              <a:rPr lang="ru-RU" sz="2000" b="1" dirty="0" smtClean="0"/>
              <a:t>Для </a:t>
            </a:r>
            <a:r>
              <a:rPr lang="ru-RU" sz="2000" b="1" dirty="0" err="1" smtClean="0"/>
              <a:t>проведення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серцево-легеневої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реанімації</a:t>
            </a:r>
            <a:r>
              <a:rPr lang="ru-RU" sz="2000" b="1" dirty="0" smtClean="0"/>
              <a:t> (СЛР), а </a:t>
            </a:r>
            <a:r>
              <a:rPr lang="ru-RU" sz="2000" b="1" dirty="0" err="1" smtClean="0"/>
              <a:t>саме</a:t>
            </a:r>
            <a:r>
              <a:rPr lang="ru-RU" sz="2000" b="1" dirty="0"/>
              <a:t> </a:t>
            </a:r>
            <a:r>
              <a:rPr lang="ru-RU" sz="2000" b="1" dirty="0" err="1" smtClean="0"/>
              <a:t>рятувальних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вдихів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штучної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вентиляції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легенів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необхідно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використовувати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надійний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бар’єр</a:t>
            </a:r>
            <a:r>
              <a:rPr lang="ru-RU" sz="2000" b="1" dirty="0" smtClean="0">
                <a:solidFill>
                  <a:srgbClr val="FF0000"/>
                </a:solidFill>
              </a:rPr>
              <a:t> (</a:t>
            </a:r>
            <a:r>
              <a:rPr lang="ru-RU" sz="2000" b="1" dirty="0" err="1" smtClean="0">
                <a:solidFill>
                  <a:srgbClr val="FF0000"/>
                </a:solidFill>
              </a:rPr>
              <a:t>засоби</a:t>
            </a:r>
            <a:r>
              <a:rPr lang="ru-RU" sz="2000" b="1" dirty="0" smtClean="0">
                <a:solidFill>
                  <a:srgbClr val="FF0000"/>
                </a:solidFill>
              </a:rPr>
              <a:t>) </a:t>
            </a:r>
            <a:r>
              <a:rPr lang="ru-RU" sz="2000" b="1" dirty="0" err="1" smtClean="0">
                <a:solidFill>
                  <a:srgbClr val="FF0000"/>
                </a:solidFill>
              </a:rPr>
              <a:t>між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рятувальником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і </a:t>
            </a:r>
            <a:r>
              <a:rPr lang="ru-RU" sz="2000" b="1" dirty="0" err="1" smtClean="0">
                <a:solidFill>
                  <a:srgbClr val="FF0000"/>
                </a:solidFill>
              </a:rPr>
              <a:t>постраждалим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змогу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торкатися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постраждалого</a:t>
            </a:r>
            <a:r>
              <a:rPr lang="ru-RU" sz="2000" b="1" dirty="0"/>
              <a:t> </a:t>
            </a:r>
            <a:r>
              <a:rPr lang="ru-RU" sz="2000" b="1" dirty="0" err="1" smtClean="0"/>
              <a:t>своїми</a:t>
            </a:r>
            <a:r>
              <a:rPr lang="ru-RU" sz="2000" b="1" dirty="0" smtClean="0"/>
              <a:t> губами, але при </a:t>
            </a:r>
            <a:r>
              <a:rPr lang="ru-RU" sz="2000" b="1" dirty="0" err="1" smtClean="0"/>
              <a:t>цьому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ефективно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проводити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штучну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вентиляцію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легенів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засоби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пропускають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в одну сторону −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рятувальника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постраждалого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662" t="40436" r="27000" b="20360"/>
          <a:stretch/>
        </p:blipFill>
        <p:spPr>
          <a:xfrm>
            <a:off x="2008908" y="2842807"/>
            <a:ext cx="7426037" cy="3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98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3" y="360219"/>
            <a:ext cx="732905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Автоматичний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дефібрилятор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сучасний</a:t>
            </a:r>
            <a:r>
              <a:rPr lang="ru-RU" sz="2000" b="1" dirty="0"/>
              <a:t> </a:t>
            </a:r>
            <a:r>
              <a:rPr lang="ru-RU" sz="2000" b="1" dirty="0" smtClean="0"/>
              <a:t>комплекс </a:t>
            </a:r>
            <a:r>
              <a:rPr lang="ru-RU" sz="2000" b="1" dirty="0" err="1" smtClean="0"/>
              <a:t>моніторингу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немедиками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рятувальниками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лікарями</a:t>
            </a:r>
            <a:r>
              <a:rPr lang="ru-RU" sz="2000" b="1" dirty="0" smtClean="0"/>
              <a:t> (див. рис. 5).</a:t>
            </a:r>
          </a:p>
          <a:p>
            <a:pPr algn="just"/>
            <a:r>
              <a:rPr lang="ru-RU" sz="2000" b="1" dirty="0" err="1" smtClean="0"/>
              <a:t>Проводячи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серцево-легеневу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реанімацію</a:t>
            </a:r>
            <a:r>
              <a:rPr lang="ru-RU" sz="2000" b="1" dirty="0" smtClean="0"/>
              <a:t> (СЛР), </a:t>
            </a:r>
            <a:r>
              <a:rPr lang="ru-RU" sz="2000" b="1" dirty="0" err="1" smtClean="0"/>
              <a:t>неможливо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домогтися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зміни</a:t>
            </a:r>
            <a:r>
              <a:rPr lang="ru-RU" sz="2000" b="1" dirty="0" smtClean="0"/>
              <a:t> ритму </a:t>
            </a:r>
            <a:r>
              <a:rPr lang="ru-RU" sz="2000" b="1" dirty="0" err="1" smtClean="0"/>
              <a:t>серцевої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та переходу з </a:t>
            </a:r>
            <a:r>
              <a:rPr lang="ru-RU" sz="2000" b="1" dirty="0" err="1" smtClean="0"/>
              <a:t>фібриляції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нормальний</a:t>
            </a:r>
            <a:r>
              <a:rPr lang="ru-RU" sz="2000" b="1" dirty="0" smtClean="0"/>
              <a:t> ритм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допомогою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компресій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Найефективнішим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засобом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в такому </a:t>
            </a:r>
            <a:r>
              <a:rPr lang="ru-RU" sz="2000" b="1" dirty="0" err="1" smtClean="0"/>
              <a:t>разі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автоматичного </a:t>
            </a:r>
            <a:r>
              <a:rPr lang="ru-RU" sz="2000" b="1" dirty="0" err="1" smtClean="0">
                <a:solidFill>
                  <a:srgbClr val="FF0000"/>
                </a:solidFill>
              </a:rPr>
              <a:t>зовнішнього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дефібрилятора</a:t>
            </a:r>
            <a:r>
              <a:rPr lang="ru-RU" sz="2000" b="1" dirty="0" smtClean="0">
                <a:solidFill>
                  <a:srgbClr val="FF0000"/>
                </a:solidFill>
              </a:rPr>
              <a:t> (АЗД).</a:t>
            </a:r>
          </a:p>
          <a:p>
            <a:pPr algn="just"/>
            <a:r>
              <a:rPr lang="ru-RU" sz="2000" b="1" dirty="0" err="1" smtClean="0"/>
              <a:t>Інтерфейс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екран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голосовий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супровід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допомагають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розгубитися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екстреній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ситуації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чітко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виконувати</a:t>
            </a:r>
            <a:r>
              <a:rPr lang="ru-RU" sz="2000" b="1" dirty="0" smtClean="0"/>
              <a:t> протокол </a:t>
            </a:r>
            <a:r>
              <a:rPr lang="ru-RU" sz="2000" b="1" dirty="0" err="1" smtClean="0"/>
              <a:t>проведення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реанімації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використанням</a:t>
            </a:r>
            <a:r>
              <a:rPr lang="ru-RU" sz="2000" b="1" dirty="0" smtClean="0"/>
              <a:t> АЗД. </a:t>
            </a:r>
            <a:r>
              <a:rPr lang="ru-RU" sz="2000" b="1" dirty="0" err="1" smtClean="0"/>
              <a:t>Апарат</a:t>
            </a:r>
            <a:r>
              <a:rPr lang="ru-RU" sz="2000" b="1" dirty="0" smtClean="0"/>
              <a:t> проводить </a:t>
            </a:r>
            <a:r>
              <a:rPr lang="ru-RU" sz="2000" b="1" dirty="0" err="1" smtClean="0"/>
              <a:t>моніторинг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правильності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здійснених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компресій</a:t>
            </a:r>
            <a:r>
              <a:rPr lang="ru-RU" sz="2000" b="1" dirty="0" smtClean="0"/>
              <a:t> і за </a:t>
            </a:r>
            <a:r>
              <a:rPr lang="ru-RU" sz="2000" b="1" dirty="0" err="1" smtClean="0"/>
              <a:t>необхідності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підкаже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варто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проводити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натискання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сильніше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слабше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Технічні</a:t>
            </a:r>
            <a:r>
              <a:rPr lang="ru-RU" sz="2000" b="1" dirty="0" smtClean="0">
                <a:solidFill>
                  <a:srgbClr val="FF0000"/>
                </a:solidFill>
              </a:rPr>
              <a:t> характеристики та </a:t>
            </a:r>
            <a:r>
              <a:rPr lang="ru-RU" sz="2000" b="1" dirty="0" err="1" smtClean="0">
                <a:solidFill>
                  <a:srgbClr val="FF0000"/>
                </a:solidFill>
              </a:rPr>
              <a:t>параметри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Форма </a:t>
            </a:r>
            <a:r>
              <a:rPr lang="ru-RU" sz="2000" b="1" dirty="0" err="1" smtClean="0">
                <a:solidFill>
                  <a:srgbClr val="FF0000"/>
                </a:solidFill>
              </a:rPr>
              <a:t>дефібриляційного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імпульсу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прямолінійна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двофазна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Величина заряду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автоматичний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вибір</a:t>
            </a:r>
            <a:r>
              <a:rPr lang="ru-RU" sz="2000" b="1" dirty="0" smtClean="0"/>
              <a:t> (120, 150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200 Дж).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Час набору заряду</a:t>
            </a:r>
            <a:r>
              <a:rPr lang="ru-RU" sz="2000" b="1" dirty="0" smtClean="0"/>
              <a:t>: до 10 секунд.</a:t>
            </a:r>
          </a:p>
          <a:p>
            <a:pPr algn="just"/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096" t="26438" r="38511" b="36062"/>
          <a:stretch/>
        </p:blipFill>
        <p:spPr>
          <a:xfrm>
            <a:off x="7578436" y="1468582"/>
            <a:ext cx="4504740" cy="33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190" t="45554" r="29129" b="26420"/>
          <a:stretch/>
        </p:blipFill>
        <p:spPr>
          <a:xfrm>
            <a:off x="512617" y="1200150"/>
            <a:ext cx="11261557" cy="38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98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519798"/>
            <a:ext cx="10225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МЕДИЧНІ ВИРОБИ ДЛЯ ТИМЧАСОВОЇ ЗУПИНКИ ЗОВНІШНЬОЇ КРОВОТЕЧІ ТА ОБРОБКИ РАН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964" t="35352" r="33053" b="34375"/>
          <a:stretch/>
        </p:blipFill>
        <p:spPr>
          <a:xfrm>
            <a:off x="1457325" y="2014536"/>
            <a:ext cx="8715221" cy="38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9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349930"/>
            <a:ext cx="109450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rgbClr val="7030A0"/>
                </a:solidFill>
              </a:rPr>
              <a:t>Домедична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допомога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2400" b="1" dirty="0"/>
              <a:t>- </a:t>
            </a:r>
            <a:r>
              <a:rPr lang="ru-RU" sz="2400" b="1" dirty="0" err="1"/>
              <a:t>невідкладні</a:t>
            </a:r>
            <a:r>
              <a:rPr lang="ru-RU" sz="2400" b="1" dirty="0"/>
              <a:t> </a:t>
            </a:r>
            <a:r>
              <a:rPr lang="ru-RU" sz="2400" b="1" dirty="0" err="1"/>
              <a:t>дії</a:t>
            </a:r>
            <a:r>
              <a:rPr lang="ru-RU" sz="2400" b="1" dirty="0"/>
              <a:t> та </a:t>
            </a:r>
            <a:r>
              <a:rPr lang="ru-RU" sz="2400" b="1" dirty="0" err="1"/>
              <a:t>організаційні</a:t>
            </a:r>
            <a:r>
              <a:rPr lang="ru-RU" sz="2400" b="1" dirty="0"/>
              <a:t> </a:t>
            </a:r>
            <a:r>
              <a:rPr lang="ru-RU" sz="2400" b="1" dirty="0" smtClean="0"/>
              <a:t>заходи, </a:t>
            </a:r>
            <a:r>
              <a:rPr lang="ru-RU" sz="2400" b="1" dirty="0" err="1" smtClean="0"/>
              <a:t>спрямовані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врятування</a:t>
            </a:r>
            <a:r>
              <a:rPr lang="ru-RU" sz="2400" b="1" dirty="0"/>
              <a:t> та </a:t>
            </a:r>
            <a:r>
              <a:rPr lang="ru-RU" sz="2400" b="1" dirty="0" err="1"/>
              <a:t>збереження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 у </a:t>
            </a:r>
            <a:r>
              <a:rPr lang="ru-RU" sz="2400" b="1" dirty="0" err="1"/>
              <a:t>невідкладному</a:t>
            </a:r>
            <a:r>
              <a:rPr lang="ru-RU" sz="2400" b="1" dirty="0"/>
              <a:t> </a:t>
            </a:r>
            <a:r>
              <a:rPr lang="ru-RU" sz="2400" b="1" dirty="0" err="1" smtClean="0"/>
              <a:t>стані</a:t>
            </a:r>
            <a:r>
              <a:rPr lang="ru-RU" sz="2400" b="1" dirty="0" smtClean="0"/>
              <a:t> та </a:t>
            </a:r>
            <a:r>
              <a:rPr lang="ru-RU" sz="2400" b="1" dirty="0" err="1"/>
              <a:t>мінімізацію</a:t>
            </a:r>
            <a:r>
              <a:rPr lang="ru-RU" sz="2400" b="1" dirty="0"/>
              <a:t> </a:t>
            </a:r>
            <a:r>
              <a:rPr lang="ru-RU" sz="2400" b="1" dirty="0" err="1"/>
              <a:t>наслідків</a:t>
            </a:r>
            <a:r>
              <a:rPr lang="ru-RU" sz="2400" b="1" dirty="0"/>
              <a:t> </a:t>
            </a:r>
            <a:r>
              <a:rPr lang="ru-RU" sz="2400" b="1" dirty="0" err="1"/>
              <a:t>впливу</a:t>
            </a:r>
            <a:r>
              <a:rPr lang="ru-RU" sz="2400" b="1" dirty="0"/>
              <a:t> такого стану на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здоров’я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 smtClean="0"/>
              <a:t>здійснюються</a:t>
            </a:r>
            <a:r>
              <a:rPr lang="ru-RU" sz="2400" b="1" dirty="0" smtClean="0"/>
              <a:t> на </a:t>
            </a:r>
            <a:r>
              <a:rPr lang="ru-RU" sz="2400" b="1" dirty="0" err="1"/>
              <a:t>місці</a:t>
            </a:r>
            <a:r>
              <a:rPr lang="ru-RU" sz="2400" b="1" dirty="0"/>
              <a:t> </a:t>
            </a:r>
            <a:r>
              <a:rPr lang="ru-RU" sz="2400" b="1" dirty="0" err="1"/>
              <a:t>події</a:t>
            </a:r>
            <a:r>
              <a:rPr lang="ru-RU" sz="2400" b="1" dirty="0"/>
              <a:t> особами, </a:t>
            </a:r>
            <a:r>
              <a:rPr lang="ru-RU" sz="2400" b="1" dirty="0" err="1"/>
              <a:t>які</a:t>
            </a:r>
            <a:r>
              <a:rPr lang="ru-RU" sz="2400" b="1" dirty="0"/>
              <a:t> не </a:t>
            </a:r>
            <a:r>
              <a:rPr lang="ru-RU" sz="2400" b="1" dirty="0" err="1"/>
              <a:t>мають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освіти</a:t>
            </a:r>
            <a:r>
              <a:rPr lang="ru-RU" sz="2400" b="1" dirty="0"/>
              <a:t>, але за </a:t>
            </a:r>
            <a:r>
              <a:rPr lang="ru-RU" sz="2400" b="1" dirty="0" err="1" smtClean="0"/>
              <a:t>своїми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службовими</a:t>
            </a:r>
            <a:r>
              <a:rPr lang="ru-RU" sz="2400" b="1" dirty="0" smtClean="0"/>
              <a:t> </a:t>
            </a:r>
            <a:r>
              <a:rPr lang="ru-RU" sz="2400" b="1" dirty="0" err="1"/>
              <a:t>обов’язками</a:t>
            </a:r>
            <a:r>
              <a:rPr lang="ru-RU" sz="2400" b="1" dirty="0"/>
              <a:t> </a:t>
            </a:r>
            <a:r>
              <a:rPr lang="ru-RU" sz="2400" b="1" dirty="0" err="1"/>
              <a:t>повинні</a:t>
            </a:r>
            <a:r>
              <a:rPr lang="ru-RU" sz="2400" b="1" dirty="0"/>
              <a:t> </a:t>
            </a:r>
            <a:r>
              <a:rPr lang="ru-RU" sz="2400" b="1" dirty="0" err="1"/>
              <a:t>володіти</a:t>
            </a:r>
            <a:r>
              <a:rPr lang="ru-RU" sz="2400" b="1" dirty="0"/>
              <a:t> </a:t>
            </a:r>
            <a:r>
              <a:rPr lang="ru-RU" sz="2400" b="1" dirty="0" err="1"/>
              <a:t>основними</a:t>
            </a:r>
            <a:r>
              <a:rPr lang="ru-RU" sz="2400" b="1" dirty="0"/>
              <a:t> </a:t>
            </a:r>
            <a:r>
              <a:rPr lang="ru-RU" sz="2400" b="1" dirty="0" err="1"/>
              <a:t>практичними</a:t>
            </a:r>
            <a:endParaRPr lang="ru-RU" sz="2400" b="1" dirty="0"/>
          </a:p>
          <a:p>
            <a:pPr algn="just"/>
            <a:r>
              <a:rPr lang="ru-RU" sz="2400" b="1" dirty="0" err="1"/>
              <a:t>навичками</a:t>
            </a:r>
            <a:r>
              <a:rPr lang="ru-RU" sz="2400" b="1" dirty="0"/>
              <a:t> з </a:t>
            </a:r>
            <a:r>
              <a:rPr lang="ru-RU" sz="2400" b="1" dirty="0" err="1"/>
              <a:t>рятування</a:t>
            </a:r>
            <a:r>
              <a:rPr lang="ru-RU" sz="2400" b="1" dirty="0"/>
              <a:t> та </a:t>
            </a:r>
            <a:r>
              <a:rPr lang="ru-RU" sz="2400" b="1" dirty="0" err="1"/>
              <a:t>збереження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, яка </a:t>
            </a:r>
            <a:r>
              <a:rPr lang="ru-RU" sz="2400" b="1" dirty="0" err="1"/>
              <a:t>перебуває</a:t>
            </a:r>
            <a:r>
              <a:rPr lang="ru-RU" sz="2400" b="1" dirty="0"/>
              <a:t> </a:t>
            </a:r>
            <a:r>
              <a:rPr lang="ru-RU" sz="2400" b="1" dirty="0" smtClean="0"/>
              <a:t>у </a:t>
            </a:r>
            <a:r>
              <a:rPr lang="ru-RU" sz="2400" b="1" dirty="0" err="1" smtClean="0"/>
              <a:t>невідкладному</a:t>
            </a:r>
            <a:r>
              <a:rPr lang="ru-RU" sz="2400" b="1" dirty="0" smtClean="0"/>
              <a:t> </a:t>
            </a:r>
            <a:r>
              <a:rPr lang="ru-RU" sz="2400" b="1" dirty="0" err="1"/>
              <a:t>стані</a:t>
            </a:r>
            <a:r>
              <a:rPr lang="ru-RU" sz="2400" b="1" dirty="0"/>
              <a:t>, та </a:t>
            </a:r>
            <a:r>
              <a:rPr lang="ru-RU" sz="2400" b="1" dirty="0" err="1"/>
              <a:t>відповідно</a:t>
            </a:r>
            <a:r>
              <a:rPr lang="ru-RU" sz="2400" b="1" dirty="0"/>
              <a:t> до закону </a:t>
            </a:r>
            <a:r>
              <a:rPr lang="ru-RU" sz="2400" b="1" dirty="0" err="1"/>
              <a:t>зобов’язані</a:t>
            </a:r>
            <a:r>
              <a:rPr lang="ru-RU" sz="2400" b="1" dirty="0"/>
              <a:t> </a:t>
            </a:r>
            <a:r>
              <a:rPr lang="ru-RU" sz="2400" b="1" dirty="0" err="1"/>
              <a:t>здійснювати</a:t>
            </a:r>
            <a:r>
              <a:rPr lang="ru-RU" sz="2400" b="1" dirty="0"/>
              <a:t> </a:t>
            </a:r>
            <a:r>
              <a:rPr lang="ru-RU" sz="2400" b="1" dirty="0" err="1"/>
              <a:t>такі</a:t>
            </a:r>
            <a:r>
              <a:rPr lang="ru-RU" sz="2400" b="1" dirty="0"/>
              <a:t> </a:t>
            </a:r>
            <a:r>
              <a:rPr lang="ru-RU" sz="2400" b="1" dirty="0" err="1" smtClean="0"/>
              <a:t>дії</a:t>
            </a:r>
            <a:r>
              <a:rPr lang="ru-RU" sz="2400" b="1" dirty="0" smtClean="0"/>
              <a:t> та </a:t>
            </a:r>
            <a:r>
              <a:rPr lang="ru-RU" sz="2400" b="1" dirty="0"/>
              <a:t>заходи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800" b="1" dirty="0">
                <a:solidFill>
                  <a:srgbClr val="FF0000"/>
                </a:solidFill>
              </a:rPr>
              <a:t>Перша </a:t>
            </a:r>
            <a:r>
              <a:rPr lang="ru-RU" sz="2800" b="1" dirty="0" err="1">
                <a:solidFill>
                  <a:srgbClr val="FF0000"/>
                </a:solidFill>
              </a:rPr>
              <a:t>медична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домедична</a:t>
            </a:r>
            <a:r>
              <a:rPr lang="ru-RU" sz="2800" b="1" dirty="0">
                <a:solidFill>
                  <a:srgbClr val="FF0000"/>
                </a:solidFill>
              </a:rPr>
              <a:t>) </a:t>
            </a:r>
            <a:r>
              <a:rPr lang="ru-RU" sz="2800" b="1" dirty="0" err="1">
                <a:solidFill>
                  <a:srgbClr val="FF0000"/>
                </a:solidFill>
              </a:rPr>
              <a:t>допомога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включає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такі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групи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заходів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1. </a:t>
            </a:r>
            <a:r>
              <a:rPr lang="ru-RU" sz="2400" b="1" dirty="0" err="1"/>
              <a:t>Негайна</a:t>
            </a:r>
            <a:r>
              <a:rPr lang="ru-RU" sz="2400" b="1" dirty="0"/>
              <a:t> </a:t>
            </a:r>
            <a:r>
              <a:rPr lang="ru-RU" sz="2400" b="1" dirty="0" err="1"/>
              <a:t>зупинка</a:t>
            </a:r>
            <a:r>
              <a:rPr lang="ru-RU" sz="2400" b="1" dirty="0"/>
              <a:t> </a:t>
            </a:r>
            <a:r>
              <a:rPr lang="ru-RU" sz="2400" b="1" dirty="0" err="1"/>
              <a:t>дії</a:t>
            </a:r>
            <a:r>
              <a:rPr lang="ru-RU" sz="2400" b="1" dirty="0"/>
              <a:t> </a:t>
            </a:r>
            <a:r>
              <a:rPr lang="ru-RU" sz="2400" b="1" dirty="0" err="1"/>
              <a:t>ушкоджуючих</a:t>
            </a:r>
            <a:r>
              <a:rPr lang="ru-RU" sz="2400" b="1" dirty="0"/>
              <a:t> </a:t>
            </a:r>
            <a:r>
              <a:rPr lang="ru-RU" sz="2400" b="1" dirty="0" err="1"/>
              <a:t>факторів</a:t>
            </a:r>
            <a:r>
              <a:rPr lang="ru-RU" sz="2400" b="1" dirty="0"/>
              <a:t> і </a:t>
            </a:r>
            <a:r>
              <a:rPr lang="ru-RU" sz="2400" b="1" dirty="0" err="1"/>
              <a:t>надання</a:t>
            </a:r>
            <a:r>
              <a:rPr lang="ru-RU" sz="2400" b="1" dirty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потерпілому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витягнути</a:t>
            </a:r>
            <a:r>
              <a:rPr lang="ru-RU" sz="2400" b="1" dirty="0"/>
              <a:t> з води, </a:t>
            </a:r>
            <a:r>
              <a:rPr lang="ru-RU" sz="2400" b="1" dirty="0" err="1"/>
              <a:t>видалити</a:t>
            </a:r>
            <a:r>
              <a:rPr lang="ru-RU" sz="2400" b="1" dirty="0"/>
              <a:t> з </a:t>
            </a:r>
            <a:r>
              <a:rPr lang="ru-RU" sz="2400" b="1" dirty="0" err="1"/>
              <a:t>палаючого</a:t>
            </a:r>
            <a:r>
              <a:rPr lang="ru-RU" sz="2400" b="1" dirty="0"/>
              <a:t> </a:t>
            </a:r>
            <a:r>
              <a:rPr lang="ru-RU" sz="2400" b="1" dirty="0" err="1"/>
              <a:t>приміщення</a:t>
            </a:r>
            <a:r>
              <a:rPr lang="ru-RU" sz="2400" b="1" dirty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приміщення</a:t>
            </a:r>
            <a:r>
              <a:rPr lang="ru-RU" sz="2400" b="1" dirty="0" smtClean="0"/>
              <a:t> </a:t>
            </a:r>
            <a:r>
              <a:rPr lang="ru-RU" sz="2400" b="1" dirty="0"/>
              <a:t>з </a:t>
            </a:r>
            <a:r>
              <a:rPr lang="ru-RU" sz="2400" b="1" dirty="0" err="1"/>
              <a:t>отруйним</a:t>
            </a:r>
            <a:r>
              <a:rPr lang="ru-RU" sz="2400" b="1" dirty="0"/>
              <a:t> газом </a:t>
            </a:r>
            <a:r>
              <a:rPr lang="ru-RU" sz="2400" b="1" dirty="0" err="1"/>
              <a:t>тощо</a:t>
            </a:r>
            <a:r>
              <a:rPr lang="ru-RU" sz="2400" b="1" dirty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2. </a:t>
            </a:r>
            <a:r>
              <a:rPr lang="ru-RU" sz="2400" b="1" dirty="0" err="1"/>
              <a:t>Надання</a:t>
            </a:r>
            <a:r>
              <a:rPr lang="ru-RU" sz="2400" b="1" dirty="0"/>
              <a:t> </a:t>
            </a:r>
            <a:r>
              <a:rPr lang="ru-RU" sz="2400" b="1" dirty="0" err="1"/>
              <a:t>домедичної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</a:t>
            </a:r>
            <a:r>
              <a:rPr lang="ru-RU" sz="2400" b="1" dirty="0" err="1"/>
              <a:t>потерпілому</a:t>
            </a:r>
            <a:r>
              <a:rPr lang="ru-RU" sz="2400" b="1" dirty="0"/>
              <a:t> </a:t>
            </a:r>
            <a:r>
              <a:rPr lang="ru-RU" sz="2400" b="1" dirty="0" err="1"/>
              <a:t>залежно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характеру </a:t>
            </a:r>
            <a:r>
              <a:rPr lang="ru-RU" sz="2400" b="1" dirty="0" smtClean="0"/>
              <a:t>і виду </a:t>
            </a:r>
            <a:r>
              <a:rPr lang="ru-RU" sz="2400" b="1" dirty="0" err="1"/>
              <a:t>травми</a:t>
            </a:r>
            <a:r>
              <a:rPr lang="ru-RU" sz="2400" b="1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3. </a:t>
            </a:r>
            <a:r>
              <a:rPr lang="ru-RU" sz="2400" b="1" dirty="0" err="1"/>
              <a:t>Організація</a:t>
            </a:r>
            <a:r>
              <a:rPr lang="ru-RU" sz="2400" b="1" dirty="0"/>
              <a:t> </a:t>
            </a:r>
            <a:r>
              <a:rPr lang="ru-RU" sz="2400" b="1" dirty="0" err="1"/>
              <a:t>транспортування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постраждалого</a:t>
            </a:r>
            <a:r>
              <a:rPr lang="ru-RU" sz="2400" b="1" dirty="0"/>
              <a:t> до </a:t>
            </a:r>
            <a:r>
              <a:rPr lang="ru-RU" sz="2400" b="1" dirty="0" err="1"/>
              <a:t>лікувального</a:t>
            </a:r>
            <a:r>
              <a:rPr lang="ru-RU" sz="2400" b="1" dirty="0"/>
              <a:t> </a:t>
            </a:r>
            <a:r>
              <a:rPr lang="ru-RU" sz="2400" b="1" dirty="0" smtClean="0"/>
              <a:t>закладу.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81244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327" y="221674"/>
            <a:ext cx="10958946" cy="641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Перев’язувальні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засоби</a:t>
            </a:r>
            <a:r>
              <a:rPr 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</a:rPr>
              <a:t>їх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призначення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err="1" smtClean="0"/>
              <a:t>Стерильні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перев’язувальні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засоби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призначені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накладання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пов’язок</a:t>
            </a:r>
            <a:r>
              <a:rPr lang="ru-RU" sz="2400" b="1" dirty="0" smtClean="0"/>
              <a:t> на рани й </a:t>
            </a:r>
            <a:r>
              <a:rPr lang="ru-RU" sz="2400" b="1" dirty="0" err="1" smtClean="0"/>
              <a:t>опікові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поверхні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домедичної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До </a:t>
            </a:r>
            <a:r>
              <a:rPr lang="ru-RU" sz="2400" b="1" dirty="0" err="1" smtClean="0">
                <a:solidFill>
                  <a:srgbClr val="FF0000"/>
                </a:solidFill>
              </a:rPr>
              <a:t>основних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готових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засобів</a:t>
            </a:r>
            <a:r>
              <a:rPr lang="ru-RU" sz="2400" b="1" dirty="0" smtClean="0">
                <a:solidFill>
                  <a:srgbClr val="FF0000"/>
                </a:solidFill>
              </a:rPr>
              <a:t> належать: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7030A0"/>
                </a:solidFill>
              </a:rPr>
              <a:t>Бинти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марлеві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стерильні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нестерильні</a:t>
            </a:r>
            <a:r>
              <a:rPr lang="ru-RU" sz="2400" b="1" dirty="0" smtClean="0"/>
              <a:t>): </a:t>
            </a:r>
            <a:r>
              <a:rPr lang="ru-RU" sz="2400" b="1" dirty="0" err="1" smtClean="0"/>
              <a:t>довжиною</a:t>
            </a:r>
            <a:r>
              <a:rPr lang="ru-RU" sz="2400" b="1" dirty="0" smtClean="0"/>
              <a:t> 5, 7 та 10 м; шириною 10, 14 та 16 см.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7030A0"/>
                </a:solidFill>
              </a:rPr>
              <a:t>Пов’язки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медичні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великі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малі</a:t>
            </a:r>
            <a:r>
              <a:rPr lang="ru-RU" sz="2400" b="1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Подушечки ватно-</a:t>
            </a:r>
            <a:r>
              <a:rPr lang="ru-RU" sz="2400" b="1" dirty="0" err="1" smtClean="0">
                <a:solidFill>
                  <a:srgbClr val="7030A0"/>
                </a:solidFill>
              </a:rPr>
              <a:t>марлеві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великі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малі</a:t>
            </a:r>
            <a:r>
              <a:rPr lang="ru-RU" sz="2400" b="1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Косинка </a:t>
            </a:r>
            <a:r>
              <a:rPr lang="ru-RU" sz="2400" b="1" dirty="0" err="1" smtClean="0">
                <a:solidFill>
                  <a:srgbClr val="7030A0"/>
                </a:solidFill>
              </a:rPr>
              <a:t>медична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перев’язувальна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використовується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фіксації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пов’язок</a:t>
            </a:r>
            <a:r>
              <a:rPr lang="ru-RU" sz="2400" b="1" dirty="0" smtClean="0"/>
              <a:t> (на </a:t>
            </a:r>
            <a:r>
              <a:rPr lang="ru-RU" sz="2400" b="1" dirty="0" err="1" smtClean="0"/>
              <a:t>голові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плечі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тулубі</a:t>
            </a:r>
            <a:r>
              <a:rPr lang="ru-RU" sz="2400" b="1" dirty="0" smtClean="0"/>
              <a:t>) та </a:t>
            </a:r>
            <a:r>
              <a:rPr lang="ru-RU" sz="2400" b="1" dirty="0" err="1" smtClean="0"/>
              <a:t>короткочасної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іммобілізації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кінцівок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наприклад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фіксація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пошкодженої</a:t>
            </a:r>
            <a:r>
              <a:rPr lang="ru-RU" sz="2400" b="1" dirty="0" smtClean="0"/>
              <a:t> руки до </a:t>
            </a:r>
            <a:r>
              <a:rPr lang="ru-RU" sz="2400" b="1" dirty="0" err="1" smtClean="0"/>
              <a:t>тулуба</a:t>
            </a:r>
            <a:r>
              <a:rPr lang="ru-RU" sz="2400" b="1" dirty="0" smtClean="0"/>
              <a:t>).</a:t>
            </a: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Вимоги</a:t>
            </a:r>
            <a:r>
              <a:rPr lang="ru-RU" sz="2400" b="1" dirty="0" smtClean="0">
                <a:solidFill>
                  <a:srgbClr val="FF0000"/>
                </a:solidFill>
              </a:rPr>
              <a:t> до </a:t>
            </a:r>
            <a:r>
              <a:rPr lang="ru-RU" sz="2400" b="1" dirty="0" err="1" smtClean="0">
                <a:solidFill>
                  <a:srgbClr val="FF0000"/>
                </a:solidFill>
              </a:rPr>
              <a:t>перев’язувального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матеріалу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err="1" smtClean="0"/>
              <a:t>Перев’язувальний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матеріал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операцій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перев’язок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осушення</a:t>
            </a:r>
            <a:r>
              <a:rPr lang="ru-RU" sz="2400" b="1" dirty="0" smtClean="0"/>
              <a:t> рани, </a:t>
            </a:r>
            <a:r>
              <a:rPr lang="ru-RU" sz="2400" b="1" dirty="0" err="1" smtClean="0"/>
              <a:t>тампонади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захисту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Основні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вимоги</a:t>
            </a:r>
            <a:r>
              <a:rPr lang="ru-RU" sz="2400" b="1" dirty="0" smtClean="0"/>
              <a:t>: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 smtClean="0"/>
              <a:t>Не </a:t>
            </a:r>
            <a:r>
              <a:rPr lang="ru-RU" sz="2400" b="1" dirty="0" err="1" smtClean="0"/>
              <a:t>змінювати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властивостей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стерилізації</a:t>
            </a:r>
            <a:r>
              <a:rPr lang="ru-RU" sz="2400" b="1" dirty="0" smtClean="0"/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 err="1" smtClean="0"/>
              <a:t>Мати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високу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гігроскопічність</a:t>
            </a:r>
            <a:r>
              <a:rPr lang="ru-RU" sz="2400" b="1" dirty="0" smtClean="0"/>
              <a:t> (добре </a:t>
            </a:r>
            <a:r>
              <a:rPr lang="ru-RU" sz="2400" b="1" dirty="0" err="1" smtClean="0"/>
              <a:t>всмоктувати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виділення</a:t>
            </a:r>
            <a:r>
              <a:rPr lang="ru-RU" sz="2400" b="1" dirty="0" smtClean="0"/>
              <a:t>).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 smtClean="0"/>
              <a:t>Не </a:t>
            </a:r>
            <a:r>
              <a:rPr lang="ru-RU" sz="2400" b="1" dirty="0" err="1" smtClean="0"/>
              <a:t>викликати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подразнення</a:t>
            </a:r>
            <a:r>
              <a:rPr lang="ru-RU" sz="2400" b="1" dirty="0" smtClean="0"/>
              <a:t> тканин рани.</a:t>
            </a:r>
          </a:p>
        </p:txBody>
      </p:sp>
    </p:spTree>
    <p:extLst>
      <p:ext uri="{BB962C8B-B14F-4D97-AF65-F5344CB8AC3E}">
        <p14:creationId xmlns:p14="http://schemas.microsoft.com/office/powerpoint/2010/main" val="2872564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37" y="378283"/>
            <a:ext cx="108758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Пакет </a:t>
            </a:r>
            <a:r>
              <a:rPr lang="ru-RU" sz="3200" b="1" dirty="0" err="1" smtClean="0">
                <a:solidFill>
                  <a:srgbClr val="FF0000"/>
                </a:solidFill>
              </a:rPr>
              <a:t>перев’язувальний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індивідуальний</a:t>
            </a:r>
            <a:r>
              <a:rPr lang="ru-RU" sz="3200" b="1" dirty="0" smtClean="0">
                <a:solidFill>
                  <a:srgbClr val="FF0000"/>
                </a:solidFill>
              </a:rPr>
              <a:t> (ППІ)</a:t>
            </a:r>
          </a:p>
          <a:p>
            <a:pPr algn="just"/>
            <a:r>
              <a:rPr lang="ru-RU" sz="2400" b="1" dirty="0" err="1" smtClean="0"/>
              <a:t>Стерильний</a:t>
            </a:r>
            <a:r>
              <a:rPr lang="ru-RU" sz="2400" b="1" dirty="0" smtClean="0"/>
              <a:t> пакет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зовнішньою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прогумованою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обгорткою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призначений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пораненнях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опіках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мета — </a:t>
            </a:r>
            <a:r>
              <a:rPr lang="ru-RU" sz="2400" b="1" dirty="0" err="1" smtClean="0"/>
              <a:t>зупинка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кровотечі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захист</a:t>
            </a:r>
            <a:r>
              <a:rPr lang="ru-RU" sz="2400" b="1" dirty="0" smtClean="0"/>
              <a:t> рани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вторинного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забруднення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Склад та характеристики: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7030A0"/>
                </a:solidFill>
              </a:rPr>
              <a:t>Дві</a:t>
            </a:r>
            <a:r>
              <a:rPr lang="ru-RU" sz="2400" b="1" dirty="0" smtClean="0">
                <a:solidFill>
                  <a:srgbClr val="7030A0"/>
                </a:solidFill>
              </a:rPr>
              <a:t> ватно-</a:t>
            </a:r>
            <a:r>
              <a:rPr lang="ru-RU" sz="2400" b="1" dirty="0" err="1" smtClean="0">
                <a:solidFill>
                  <a:srgbClr val="7030A0"/>
                </a:solidFill>
              </a:rPr>
              <a:t>марлеві</a:t>
            </a:r>
            <a:r>
              <a:rPr lang="ru-RU" sz="2400" b="1" dirty="0" smtClean="0">
                <a:solidFill>
                  <a:srgbClr val="7030A0"/>
                </a:solidFill>
              </a:rPr>
              <a:t> подушечки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розміром</a:t>
            </a:r>
            <a:r>
              <a:rPr lang="ru-RU" sz="2400" b="1" dirty="0" smtClean="0"/>
              <a:t> 17,5 см × 32 см </a:t>
            </a:r>
            <a:r>
              <a:rPr lang="ru-RU" sz="2400" b="1" dirty="0" err="1" smtClean="0"/>
              <a:t>кожна</a:t>
            </a:r>
            <a:r>
              <a:rPr lang="ru-RU" sz="2400" b="1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Бинт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довжиною</a:t>
            </a:r>
            <a:r>
              <a:rPr lang="ru-RU" sz="2400" b="1" dirty="0" smtClean="0"/>
              <a:t> 7 м і шириною 10 см.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7030A0"/>
                </a:solidFill>
              </a:rPr>
              <a:t>Подвійна</a:t>
            </a:r>
            <a:r>
              <a:rPr lang="ru-RU" sz="2400" b="1" dirty="0" smtClean="0">
                <a:solidFill>
                  <a:srgbClr val="7030A0"/>
                </a:solidFill>
              </a:rPr>
              <a:t> упаковка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зовнішня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прогумована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внутрішня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паперова</a:t>
            </a:r>
            <a:r>
              <a:rPr lang="ru-RU" sz="2400" b="1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7030A0"/>
                </a:solidFill>
              </a:rPr>
              <a:t>Додаткові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елементи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безпечна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англійська</a:t>
            </a:r>
            <a:r>
              <a:rPr lang="ru-RU" sz="2400" b="1" dirty="0" smtClean="0"/>
              <a:t>) шпилька для </a:t>
            </a:r>
            <a:r>
              <a:rPr lang="ru-RU" sz="2400" b="1" dirty="0" err="1" smtClean="0"/>
              <a:t>закріплення</a:t>
            </a:r>
            <a:r>
              <a:rPr lang="ru-RU" sz="2400" b="1" dirty="0" smtClean="0"/>
              <a:t> бинта.</a:t>
            </a: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Особливості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застосування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невеликих ранах подушечки </a:t>
            </a:r>
            <a:r>
              <a:rPr lang="ru-RU" sz="2400" b="1" dirty="0" err="1" smtClean="0"/>
              <a:t>накладають</a:t>
            </a:r>
            <a:r>
              <a:rPr lang="ru-RU" sz="2400" b="1" dirty="0" smtClean="0"/>
              <a:t> одна на одну, при великих — у </a:t>
            </a:r>
            <a:r>
              <a:rPr lang="ru-RU" sz="2400" b="1" dirty="0" err="1" smtClean="0"/>
              <a:t>розгорнутому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поруч</a:t>
            </a:r>
            <a:r>
              <a:rPr lang="ru-RU" sz="2400" b="1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</a:rPr>
              <a:t>Важливо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 err="1" smtClean="0"/>
              <a:t>прогумована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обкладинка</a:t>
            </a:r>
            <a:r>
              <a:rPr lang="ru-RU" sz="2400" b="1" dirty="0" smtClean="0"/>
              <a:t> пакета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 бути </a:t>
            </a:r>
            <a:r>
              <a:rPr lang="ru-RU" sz="2400" b="1" dirty="0" err="1" smtClean="0"/>
              <a:t>використана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накладання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оклюзійної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пов’язки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при </a:t>
            </a:r>
            <a:r>
              <a:rPr lang="ru-RU" sz="2400" b="1" dirty="0" err="1" smtClean="0"/>
              <a:t>відкритому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пневмотораксі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пораненні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грудної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клітки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загерметизувати</a:t>
            </a:r>
            <a:r>
              <a:rPr lang="ru-RU" sz="2400" b="1" dirty="0" smtClean="0"/>
              <a:t> рану.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31995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6581" y="401783"/>
            <a:ext cx="104324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Перев’язувальні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обпечених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стерильні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/>
              <a:t>призначені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накладання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пов’язок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великі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площею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опікові</a:t>
            </a:r>
            <a:r>
              <a:rPr lang="ru-RU" sz="2800" b="1" dirty="0"/>
              <a:t> </a:t>
            </a:r>
            <a:r>
              <a:rPr lang="ru-RU" sz="2800" b="1" dirty="0" err="1" smtClean="0"/>
              <a:t>поверхні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час </a:t>
            </a:r>
            <a:r>
              <a:rPr lang="ru-RU" sz="2800" b="1" dirty="0" err="1" smtClean="0"/>
              <a:t>надання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домедичної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медичної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допомоги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 smtClean="0"/>
              <a:t>У </a:t>
            </a:r>
            <a:r>
              <a:rPr lang="ru-RU" sz="2800" b="1" dirty="0" err="1" smtClean="0"/>
              <a:t>комплекті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містяться</a:t>
            </a:r>
            <a:r>
              <a:rPr lang="ru-RU" sz="2800" b="1" dirty="0" smtClean="0"/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- </a:t>
            </a:r>
            <a:r>
              <a:rPr lang="ru-RU" sz="2800" b="1" dirty="0" err="1" smtClean="0"/>
              <a:t>марлеві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стерильні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бинти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завдовжки</a:t>
            </a:r>
            <a:r>
              <a:rPr lang="ru-RU" sz="2800" b="1" dirty="0" smtClean="0"/>
              <a:t> 7 м і </a:t>
            </a:r>
            <a:r>
              <a:rPr lang="ru-RU" sz="2800" b="1" dirty="0" err="1" smtClean="0"/>
              <a:t>завширшки</a:t>
            </a:r>
            <a:r>
              <a:rPr lang="ru-RU" sz="2800" b="1" dirty="0" smtClean="0"/>
              <a:t> 14 см;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- </a:t>
            </a:r>
            <a:r>
              <a:rPr lang="ru-RU" sz="2800" b="1" dirty="0" err="1" smtClean="0"/>
              <a:t>стрічка</a:t>
            </a:r>
            <a:r>
              <a:rPr lang="ru-RU" sz="2800" b="1" dirty="0" smtClean="0"/>
              <a:t> ватно-</a:t>
            </a:r>
            <a:r>
              <a:rPr lang="ru-RU" sz="2800" b="1" dirty="0" err="1" smtClean="0"/>
              <a:t>марлева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завдовжки</a:t>
            </a:r>
            <a:r>
              <a:rPr lang="ru-RU" sz="2800" b="1" dirty="0" smtClean="0"/>
              <a:t> 2 м і </a:t>
            </a:r>
            <a:r>
              <a:rPr lang="ru-RU" sz="2800" b="1" dirty="0" err="1" smtClean="0"/>
              <a:t>завширшки</a:t>
            </a:r>
            <a:r>
              <a:rPr lang="ru-RU" sz="2800" b="1" dirty="0" smtClean="0"/>
              <a:t> 29 см;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- </a:t>
            </a:r>
            <a:r>
              <a:rPr lang="ru-RU" sz="2800" b="1" dirty="0" err="1" smtClean="0"/>
              <a:t>пов’язки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медичні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великі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стерильні</a:t>
            </a:r>
            <a:r>
              <a:rPr lang="ru-RU" sz="2800" b="1" dirty="0" smtClean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- </a:t>
            </a:r>
            <a:r>
              <a:rPr lang="ru-RU" sz="2800" b="1" dirty="0" err="1" smtClean="0"/>
              <a:t>пов’язки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фіксуючі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контурні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кінцівок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великі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середні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малі</a:t>
            </a:r>
            <a:r>
              <a:rPr lang="ru-RU" sz="2800" b="1" dirty="0" smtClean="0"/>
              <a:t>) та для </a:t>
            </a:r>
            <a:r>
              <a:rPr lang="ru-RU" sz="2800" b="1" dirty="0" err="1" smtClean="0"/>
              <a:t>тулуба</a:t>
            </a:r>
            <a:r>
              <a:rPr lang="ru-RU" sz="2800" b="1" dirty="0" smtClean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- подушечки ватно-</a:t>
            </a:r>
            <a:r>
              <a:rPr lang="ru-RU" sz="2800" b="1" dirty="0" err="1" smtClean="0"/>
              <a:t>марлеві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стерильні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великі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малі</a:t>
            </a:r>
            <a:r>
              <a:rPr lang="ru-RU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68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1186" y="113207"/>
            <a:ext cx="7297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Медичні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зупинки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кровотечі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958" t="22254" r="31366" b="5587"/>
          <a:stretch/>
        </p:blipFill>
        <p:spPr>
          <a:xfrm>
            <a:off x="2858214" y="697982"/>
            <a:ext cx="6123709" cy="61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87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5" y="113253"/>
            <a:ext cx="11180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ЗАГАЛЬНІ ПРАВИЛА НАДАННЯ ДОМЕДИЧНОЇ ДОПОМОГИ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488" y="574918"/>
            <a:ext cx="1133302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Огляд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місця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події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/>
              <a:t>1. </a:t>
            </a:r>
            <a:r>
              <a:rPr lang="ru-RU" b="1" dirty="0" err="1" smtClean="0">
                <a:solidFill>
                  <a:srgbClr val="7030A0"/>
                </a:solidFill>
              </a:rPr>
              <a:t>Оглянути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місце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події</a:t>
            </a:r>
            <a:r>
              <a:rPr lang="ru-RU" b="1" dirty="0" smtClean="0">
                <a:solidFill>
                  <a:srgbClr val="7030A0"/>
                </a:solidFill>
              </a:rPr>
              <a:t> та </a:t>
            </a:r>
            <a:r>
              <a:rPr lang="ru-RU" b="1" dirty="0" err="1" smtClean="0">
                <a:solidFill>
                  <a:srgbClr val="7030A0"/>
                </a:solidFill>
              </a:rPr>
              <a:t>впевнитись</a:t>
            </a:r>
            <a:r>
              <a:rPr lang="ru-RU" b="1" dirty="0" smtClean="0">
                <a:solidFill>
                  <a:srgbClr val="7030A0"/>
                </a:solidFill>
              </a:rPr>
              <a:t> у тому, </a:t>
            </a:r>
            <a:r>
              <a:rPr lang="ru-RU" b="1" dirty="0" err="1" smtClean="0">
                <a:solidFill>
                  <a:srgbClr val="7030A0"/>
                </a:solidFill>
              </a:rPr>
              <a:t>що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надання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допомоги</a:t>
            </a:r>
            <a:r>
              <a:rPr lang="ru-RU" b="1" dirty="0" smtClean="0">
                <a:solidFill>
                  <a:srgbClr val="7030A0"/>
                </a:solidFill>
              </a:rPr>
              <a:t> буде </a:t>
            </a:r>
            <a:r>
              <a:rPr lang="ru-RU" b="1" dirty="0" err="1" smtClean="0">
                <a:solidFill>
                  <a:srgbClr val="7030A0"/>
                </a:solidFill>
              </a:rPr>
              <a:t>безпечним</a:t>
            </a:r>
            <a:r>
              <a:rPr lang="ru-RU" b="1" dirty="0" smtClean="0"/>
              <a:t>, </a:t>
            </a:r>
            <a:r>
              <a:rPr lang="ru-RU" b="1" dirty="0" err="1" smtClean="0"/>
              <a:t>забезпечити</a:t>
            </a:r>
            <a:r>
              <a:rPr lang="ru-RU" b="1" dirty="0" smtClean="0"/>
              <a:t> </a:t>
            </a:r>
            <a:r>
              <a:rPr lang="ru-RU" b="1" dirty="0" err="1" smtClean="0"/>
              <a:t>власну</a:t>
            </a:r>
            <a:r>
              <a:rPr lang="ru-RU" b="1" dirty="0" smtClean="0"/>
              <a:t> </a:t>
            </a:r>
            <a:r>
              <a:rPr lang="ru-RU" b="1" dirty="0" err="1" smtClean="0"/>
              <a:t>безпеку</a:t>
            </a:r>
            <a:r>
              <a:rPr lang="ru-RU" b="1" dirty="0" smtClean="0"/>
              <a:t> та </a:t>
            </a:r>
            <a:r>
              <a:rPr lang="ru-RU" b="1" dirty="0" err="1" smtClean="0"/>
              <a:t>безпеку</a:t>
            </a:r>
            <a:r>
              <a:rPr lang="ru-RU" b="1" dirty="0" smtClean="0"/>
              <a:t> людей </a:t>
            </a:r>
            <a:r>
              <a:rPr lang="ru-RU" b="1" dirty="0" err="1" smtClean="0"/>
              <a:t>навколо</a:t>
            </a:r>
            <a:r>
              <a:rPr lang="ru-RU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/>
              <a:t>2. </a:t>
            </a:r>
            <a:r>
              <a:rPr lang="ru-RU" b="1" dirty="0" err="1" smtClean="0">
                <a:solidFill>
                  <a:srgbClr val="7030A0"/>
                </a:solidFill>
              </a:rPr>
              <a:t>Оглянути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місце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події</a:t>
            </a:r>
            <a:r>
              <a:rPr lang="ru-RU" b="1" dirty="0" smtClean="0">
                <a:solidFill>
                  <a:srgbClr val="7030A0"/>
                </a:solidFill>
              </a:rPr>
              <a:t> на </a:t>
            </a:r>
            <a:r>
              <a:rPr lang="ru-RU" b="1" dirty="0" err="1" smtClean="0">
                <a:solidFill>
                  <a:srgbClr val="7030A0"/>
                </a:solidFill>
              </a:rPr>
              <a:t>наявність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небезпечних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речовин</a:t>
            </a:r>
            <a:r>
              <a:rPr lang="ru-RU" b="1" dirty="0" smtClean="0"/>
              <a:t>: </a:t>
            </a:r>
            <a:r>
              <a:rPr lang="ru-RU" b="1" dirty="0" err="1" smtClean="0"/>
              <a:t>рідин</a:t>
            </a:r>
            <a:r>
              <a:rPr lang="ru-RU" b="1" dirty="0" smtClean="0"/>
              <a:t>, </a:t>
            </a:r>
            <a:r>
              <a:rPr lang="ru-RU" b="1" dirty="0" err="1" smtClean="0"/>
              <a:t>газів</a:t>
            </a:r>
            <a:r>
              <a:rPr lang="ru-RU" b="1" dirty="0" smtClean="0"/>
              <a:t>, </a:t>
            </a:r>
            <a:r>
              <a:rPr lang="ru-RU" b="1" dirty="0" err="1" smtClean="0"/>
              <a:t>паливно-мастильних</a:t>
            </a:r>
            <a:r>
              <a:rPr lang="ru-RU" b="1" dirty="0" smtClean="0"/>
              <a:t> </a:t>
            </a:r>
            <a:r>
              <a:rPr lang="ru-RU" b="1" dirty="0" err="1" smtClean="0"/>
              <a:t>речовин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подія</a:t>
            </a:r>
            <a:r>
              <a:rPr lang="ru-RU" b="1" dirty="0" smtClean="0"/>
              <a:t> </a:t>
            </a:r>
            <a:r>
              <a:rPr lang="ru-RU" b="1" dirty="0" err="1" smtClean="0"/>
              <a:t>сталася</a:t>
            </a:r>
            <a:r>
              <a:rPr lang="ru-RU" b="1" dirty="0" smtClean="0"/>
              <a:t> з </a:t>
            </a:r>
            <a:r>
              <a:rPr lang="ru-RU" b="1" dirty="0" err="1" smtClean="0"/>
              <a:t>транспортним</a:t>
            </a:r>
            <a:r>
              <a:rPr lang="ru-RU" b="1" dirty="0" smtClean="0"/>
              <a:t> </a:t>
            </a:r>
            <a:r>
              <a:rPr lang="ru-RU" b="1" dirty="0" err="1" smtClean="0"/>
              <a:t>засобом</a:t>
            </a:r>
            <a:r>
              <a:rPr lang="ru-RU" b="1" dirty="0" smtClean="0"/>
              <a:t>, </a:t>
            </a:r>
            <a:r>
              <a:rPr lang="ru-RU" b="1" dirty="0" err="1" smtClean="0"/>
              <a:t>звернути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є </a:t>
            </a:r>
            <a:r>
              <a:rPr lang="ru-RU" b="1" dirty="0" err="1" smtClean="0"/>
              <a:t>ознаки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задимлення</a:t>
            </a:r>
            <a:r>
              <a:rPr lang="ru-RU" b="1" dirty="0" smtClean="0"/>
              <a:t>,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стійкий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на </a:t>
            </a:r>
            <a:r>
              <a:rPr lang="ru-RU" b="1" dirty="0" err="1" smtClean="0"/>
              <a:t>дорозі</a:t>
            </a:r>
            <a:r>
              <a:rPr lang="ru-RU" b="1" dirty="0" smtClean="0"/>
              <a:t>, </a:t>
            </a:r>
            <a:r>
              <a:rPr lang="ru-RU" b="1" dirty="0" err="1" smtClean="0"/>
              <a:t>чи</a:t>
            </a:r>
            <a:r>
              <a:rPr lang="ru-RU" b="1" dirty="0" smtClean="0"/>
              <a:t> є </a:t>
            </a:r>
            <a:r>
              <a:rPr lang="ru-RU" b="1" dirty="0" err="1" smtClean="0"/>
              <a:t>ризик</a:t>
            </a:r>
            <a:r>
              <a:rPr lang="ru-RU" b="1" dirty="0" smtClean="0"/>
              <a:t> </a:t>
            </a:r>
            <a:r>
              <a:rPr lang="ru-RU" b="1" dirty="0" err="1" smtClean="0"/>
              <a:t>скочування</a:t>
            </a:r>
            <a:r>
              <a:rPr lang="ru-RU" b="1" dirty="0" smtClean="0"/>
              <a:t> на </a:t>
            </a:r>
            <a:r>
              <a:rPr lang="ru-RU" b="1" dirty="0" err="1" smtClean="0"/>
              <a:t>похилій</a:t>
            </a:r>
            <a:r>
              <a:rPr lang="ru-RU" b="1" dirty="0" smtClean="0"/>
              <a:t> </a:t>
            </a:r>
            <a:r>
              <a:rPr lang="ru-RU" b="1" dirty="0" err="1" smtClean="0"/>
              <a:t>площині</a:t>
            </a:r>
            <a:r>
              <a:rPr lang="ru-RU" b="1" dirty="0" smtClean="0"/>
              <a:t>, </a:t>
            </a:r>
            <a:r>
              <a:rPr lang="ru-RU" b="1" dirty="0" err="1" smtClean="0"/>
              <a:t>чи</a:t>
            </a:r>
            <a:r>
              <a:rPr lang="ru-RU" b="1" dirty="0" smtClean="0"/>
              <a:t> є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небезпечні</a:t>
            </a:r>
            <a:r>
              <a:rPr lang="ru-RU" b="1" dirty="0" smtClean="0"/>
              <a:t> </a:t>
            </a:r>
            <a:r>
              <a:rPr lang="ru-RU" b="1" dirty="0" err="1" smtClean="0"/>
              <a:t>чинники</a:t>
            </a:r>
            <a:r>
              <a:rPr lang="ru-RU" b="1" dirty="0" smtClean="0"/>
              <a:t>.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перевірити</a:t>
            </a:r>
            <a:r>
              <a:rPr lang="ru-RU" b="1" dirty="0" smtClean="0"/>
              <a:t>, </a:t>
            </a:r>
            <a:r>
              <a:rPr lang="ru-RU" b="1" dirty="0" err="1" smtClean="0"/>
              <a:t>чи</a:t>
            </a:r>
            <a:r>
              <a:rPr lang="ru-RU" b="1" dirty="0"/>
              <a:t> </a:t>
            </a:r>
            <a:r>
              <a:rPr lang="ru-RU" b="1" dirty="0" err="1" smtClean="0"/>
              <a:t>працює</a:t>
            </a:r>
            <a:r>
              <a:rPr lang="ru-RU" b="1" dirty="0" smtClean="0"/>
              <a:t> </a:t>
            </a:r>
            <a:r>
              <a:rPr lang="ru-RU" b="1" dirty="0" err="1" smtClean="0"/>
              <a:t>двигун</a:t>
            </a:r>
            <a:r>
              <a:rPr lang="ru-RU" b="1" dirty="0" smtClean="0"/>
              <a:t> транспортного </a:t>
            </a:r>
            <a:r>
              <a:rPr lang="ru-RU" b="1" dirty="0" err="1" smtClean="0"/>
              <a:t>засобу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потрапив</a:t>
            </a:r>
            <a:r>
              <a:rPr lang="ru-RU" b="1" dirty="0" smtClean="0"/>
              <a:t> у </a:t>
            </a:r>
            <a:r>
              <a:rPr lang="ru-RU" b="1" dirty="0" err="1" smtClean="0"/>
              <a:t>дорожньо-транспортну</a:t>
            </a:r>
            <a:r>
              <a:rPr lang="ru-RU" b="1" dirty="0" smtClean="0"/>
              <a:t> </a:t>
            </a:r>
            <a:r>
              <a:rPr lang="ru-RU" b="1" dirty="0" err="1" smtClean="0"/>
              <a:t>пригоду</a:t>
            </a:r>
            <a:r>
              <a:rPr lang="ru-RU" b="1" dirty="0" smtClean="0"/>
              <a:t>. </a:t>
            </a:r>
            <a:r>
              <a:rPr lang="ru-RU" b="1" dirty="0" err="1" smtClean="0"/>
              <a:t>Переконатись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ніщо</a:t>
            </a:r>
            <a:r>
              <a:rPr lang="ru-RU" b="1" dirty="0" smtClean="0"/>
              <a:t> не </a:t>
            </a:r>
            <a:r>
              <a:rPr lang="ru-RU" b="1" dirty="0" err="1" smtClean="0"/>
              <a:t>загрожує</a:t>
            </a:r>
            <a:r>
              <a:rPr lang="ru-RU" b="1" dirty="0"/>
              <a:t> </a:t>
            </a:r>
            <a:r>
              <a:rPr lang="ru-RU" b="1" dirty="0" err="1" smtClean="0"/>
              <a:t>життю</a:t>
            </a:r>
            <a:r>
              <a:rPr lang="ru-RU" b="1" dirty="0" smtClean="0"/>
              <a:t>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учасників</a:t>
            </a:r>
            <a:r>
              <a:rPr lang="ru-RU" b="1" dirty="0" smtClean="0"/>
              <a:t> </a:t>
            </a:r>
            <a:r>
              <a:rPr lang="ru-RU" b="1" dirty="0" err="1" smtClean="0"/>
              <a:t>події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свідків</a:t>
            </a:r>
            <a:r>
              <a:rPr lang="ru-RU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/>
              <a:t>3. </a:t>
            </a:r>
            <a:r>
              <a:rPr lang="ru-RU" b="1" dirty="0" err="1" smtClean="0">
                <a:solidFill>
                  <a:srgbClr val="7030A0"/>
                </a:solidFill>
              </a:rPr>
              <a:t>Визначити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точне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розташування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місця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події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дасть</a:t>
            </a:r>
            <a:r>
              <a:rPr lang="ru-RU" b="1" dirty="0" smtClean="0"/>
              <a:t> </a:t>
            </a:r>
            <a:r>
              <a:rPr lang="ru-RU" b="1" dirty="0" err="1" smtClean="0"/>
              <a:t>можливість</a:t>
            </a:r>
            <a:r>
              <a:rPr lang="ru-RU" b="1" dirty="0" smtClean="0"/>
              <a:t> </a:t>
            </a:r>
            <a:r>
              <a:rPr lang="ru-RU" b="1" dirty="0" err="1" smtClean="0"/>
              <a:t>надати</a:t>
            </a:r>
            <a:r>
              <a:rPr lang="ru-RU" b="1" dirty="0" smtClean="0"/>
              <a:t> </a:t>
            </a:r>
            <a:r>
              <a:rPr lang="ru-RU" b="1" dirty="0" err="1" smtClean="0"/>
              <a:t>правильну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інформацію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виклику</a:t>
            </a:r>
            <a:r>
              <a:rPr lang="ru-RU" b="1" dirty="0" smtClean="0"/>
              <a:t> </a:t>
            </a:r>
            <a:r>
              <a:rPr lang="ru-RU" b="1" dirty="0" err="1" smtClean="0"/>
              <a:t>екстрених</a:t>
            </a:r>
            <a:r>
              <a:rPr lang="ru-RU" b="1" dirty="0"/>
              <a:t> </a:t>
            </a:r>
            <a:r>
              <a:rPr lang="ru-RU" b="1" dirty="0" smtClean="0"/>
              <a:t>служб.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/>
              <a:t>4. </a:t>
            </a:r>
            <a:r>
              <a:rPr lang="ru-RU" b="1" dirty="0" err="1" smtClean="0">
                <a:solidFill>
                  <a:srgbClr val="7030A0"/>
                </a:solidFill>
              </a:rPr>
              <a:t>Визначити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кількість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постраждалих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постраждалих</a:t>
            </a:r>
            <a:r>
              <a:rPr lang="ru-RU" b="1" dirty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, </a:t>
            </a:r>
            <a:r>
              <a:rPr lang="ru-RU" b="1" dirty="0" err="1" smtClean="0"/>
              <a:t>ніж</a:t>
            </a:r>
            <a:r>
              <a:rPr lang="ru-RU" b="1" dirty="0" smtClean="0"/>
              <a:t> тих, </a:t>
            </a:r>
            <a:r>
              <a:rPr lang="ru-RU" b="1" dirty="0" err="1" smtClean="0"/>
              <a:t>хто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надавати</a:t>
            </a:r>
            <a:r>
              <a:rPr lang="ru-RU" b="1" dirty="0" smtClean="0"/>
              <a:t> </a:t>
            </a:r>
            <a:r>
              <a:rPr lang="ru-RU" b="1" dirty="0" err="1" smtClean="0"/>
              <a:t>допомогу</a:t>
            </a:r>
            <a:r>
              <a:rPr lang="ru-RU" b="1" dirty="0" smtClean="0"/>
              <a:t>,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провести </a:t>
            </a:r>
            <a:r>
              <a:rPr lang="ru-RU" b="1" dirty="0" err="1" smtClean="0"/>
              <a:t>сортування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постраждалих</a:t>
            </a:r>
            <a:r>
              <a:rPr lang="ru-RU" b="1" dirty="0" smtClean="0"/>
              <a:t> і </a:t>
            </a:r>
            <a:r>
              <a:rPr lang="ru-RU" b="1" dirty="0" err="1" smtClean="0"/>
              <a:t>визначити</a:t>
            </a:r>
            <a:r>
              <a:rPr lang="ru-RU" b="1" dirty="0" smtClean="0"/>
              <a:t> тих, кому </a:t>
            </a:r>
            <a:r>
              <a:rPr lang="ru-RU" b="1" dirty="0" err="1" smtClean="0"/>
              <a:t>допомога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бути </a:t>
            </a:r>
            <a:r>
              <a:rPr lang="ru-RU" b="1" dirty="0" err="1" smtClean="0"/>
              <a:t>надана</a:t>
            </a:r>
            <a:r>
              <a:rPr lang="ru-RU" b="1" dirty="0" smtClean="0"/>
              <a:t> в першу </a:t>
            </a:r>
            <a:r>
              <a:rPr lang="ru-RU" b="1" dirty="0" err="1" smtClean="0"/>
              <a:t>чергу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, </a:t>
            </a:r>
            <a:r>
              <a:rPr lang="ru-RU" b="1" dirty="0" err="1" smtClean="0"/>
              <a:t>насамперед</a:t>
            </a:r>
            <a:r>
              <a:rPr lang="ru-RU" b="1" dirty="0" smtClean="0"/>
              <a:t>, люди, </a:t>
            </a:r>
            <a:r>
              <a:rPr lang="ru-RU" b="1" dirty="0" err="1" smtClean="0"/>
              <a:t>які</a:t>
            </a:r>
            <a:r>
              <a:rPr lang="ru-RU" b="1" dirty="0"/>
              <a:t> </a:t>
            </a:r>
            <a:r>
              <a:rPr lang="ru-RU" b="1" dirty="0" err="1" smtClean="0"/>
              <a:t>дихають</a:t>
            </a:r>
            <a:r>
              <a:rPr lang="ru-RU" b="1" dirty="0" smtClean="0"/>
              <a:t>, але є </a:t>
            </a:r>
            <a:r>
              <a:rPr lang="ru-RU" b="1" dirty="0" err="1" smtClean="0"/>
              <a:t>непритомними</a:t>
            </a:r>
            <a:r>
              <a:rPr lang="ru-RU" b="1" dirty="0" smtClean="0"/>
              <a:t> (не </a:t>
            </a:r>
            <a:r>
              <a:rPr lang="ru-RU" b="1" dirty="0" err="1" smtClean="0"/>
              <a:t>менше</a:t>
            </a:r>
            <a:r>
              <a:rPr lang="ru-RU" b="1" dirty="0" smtClean="0"/>
              <a:t> 2 </a:t>
            </a:r>
            <a:r>
              <a:rPr lang="ru-RU" b="1" dirty="0" err="1" smtClean="0"/>
              <a:t>дихальних</a:t>
            </a:r>
            <a:r>
              <a:rPr lang="ru-RU" b="1" dirty="0" smtClean="0"/>
              <a:t> </a:t>
            </a:r>
            <a:r>
              <a:rPr lang="ru-RU" b="1" dirty="0" err="1" smtClean="0"/>
              <a:t>рухів</a:t>
            </a:r>
            <a:r>
              <a:rPr lang="ru-RU" b="1" dirty="0" smtClean="0"/>
              <a:t> за 10 сек.), люди з </a:t>
            </a:r>
            <a:r>
              <a:rPr lang="ru-RU" b="1" dirty="0" err="1" smtClean="0"/>
              <a:t>інтенсивною</a:t>
            </a:r>
            <a:r>
              <a:rPr lang="ru-RU" b="1" dirty="0" smtClean="0"/>
              <a:t> </a:t>
            </a:r>
            <a:r>
              <a:rPr lang="ru-RU" b="1" dirty="0" err="1" smtClean="0"/>
              <a:t>кровотечею</a:t>
            </a:r>
            <a:r>
              <a:rPr lang="ru-RU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/>
              <a:t>5. </a:t>
            </a:r>
            <a:r>
              <a:rPr lang="ru-RU" b="1" dirty="0" err="1" smtClean="0">
                <a:solidFill>
                  <a:srgbClr val="7030A0"/>
                </a:solidFill>
              </a:rPr>
              <a:t>Якщо</a:t>
            </a:r>
            <a:r>
              <a:rPr lang="ru-RU" b="1" dirty="0" smtClean="0">
                <a:solidFill>
                  <a:srgbClr val="7030A0"/>
                </a:solidFill>
              </a:rPr>
              <a:t> є </a:t>
            </a:r>
            <a:r>
              <a:rPr lang="ru-RU" b="1" dirty="0" err="1" smtClean="0">
                <a:solidFill>
                  <a:srgbClr val="7030A0"/>
                </a:solidFill>
              </a:rPr>
              <a:t>постраждалі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незалежно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від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їх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кількості</a:t>
            </a:r>
            <a:r>
              <a:rPr lang="ru-RU" b="1" dirty="0" smtClean="0">
                <a:solidFill>
                  <a:srgbClr val="7030A0"/>
                </a:solidFill>
              </a:rPr>
              <a:t> і стану, </a:t>
            </a:r>
            <a:r>
              <a:rPr lang="ru-RU" b="1" dirty="0" err="1" smtClean="0">
                <a:solidFill>
                  <a:srgbClr val="7030A0"/>
                </a:solidFill>
              </a:rPr>
              <a:t>необхідно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відразу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викликати</a:t>
            </a:r>
            <a:r>
              <a:rPr lang="ru-RU" b="1" dirty="0" smtClean="0">
                <a:solidFill>
                  <a:srgbClr val="7030A0"/>
                </a:solidFill>
              </a:rPr>
              <a:t> бригаду ЕМД за номером 112.</a:t>
            </a:r>
            <a:r>
              <a:rPr lang="ru-RU" b="1" dirty="0" smtClean="0"/>
              <a:t> З </a:t>
            </a:r>
            <a:r>
              <a:rPr lang="ru-RU" b="1" dirty="0" err="1" smtClean="0"/>
              <a:t>цього</a:t>
            </a:r>
            <a:r>
              <a:rPr lang="ru-RU" b="1" dirty="0"/>
              <a:t> </a:t>
            </a:r>
            <a:r>
              <a:rPr lang="ru-RU" b="1" dirty="0" smtClean="0"/>
              <a:t>моменту </a:t>
            </a:r>
            <a:r>
              <a:rPr lang="ru-RU" b="1" dirty="0" err="1" smtClean="0"/>
              <a:t>будуть</a:t>
            </a:r>
            <a:r>
              <a:rPr lang="ru-RU" b="1" dirty="0" smtClean="0"/>
              <a:t> </a:t>
            </a:r>
            <a:r>
              <a:rPr lang="ru-RU" b="1" dirty="0" err="1" smtClean="0"/>
              <a:t>задіяні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пожежно-рятувальна</a:t>
            </a:r>
            <a:r>
              <a:rPr lang="ru-RU" b="1" dirty="0" smtClean="0"/>
              <a:t> служба, </a:t>
            </a:r>
            <a:r>
              <a:rPr lang="ru-RU" b="1" dirty="0" err="1" smtClean="0"/>
              <a:t>Національна</a:t>
            </a:r>
            <a:r>
              <a:rPr lang="ru-RU" b="1" dirty="0" smtClean="0"/>
              <a:t> </a:t>
            </a:r>
            <a:r>
              <a:rPr lang="ru-RU" b="1" dirty="0" err="1" smtClean="0"/>
              <a:t>поліція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</a:t>
            </a: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Первинний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огляд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− </a:t>
            </a:r>
            <a:r>
              <a:rPr lang="ru-RU" b="1" dirty="0" err="1" smtClean="0"/>
              <a:t>обстеження</a:t>
            </a:r>
            <a:r>
              <a:rPr lang="ru-RU" b="1" dirty="0" smtClean="0"/>
              <a:t> </a:t>
            </a:r>
            <a:r>
              <a:rPr lang="ru-RU" b="1" dirty="0" err="1" smtClean="0"/>
              <a:t>постраждалих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спрямовано</a:t>
            </a:r>
            <a:r>
              <a:rPr lang="ru-RU" b="1" dirty="0" smtClean="0"/>
              <a:t> на </a:t>
            </a:r>
            <a:r>
              <a:rPr lang="ru-RU" b="1" dirty="0" err="1" smtClean="0"/>
              <a:t>виявлення</a:t>
            </a:r>
            <a:r>
              <a:rPr lang="ru-RU" b="1" dirty="0" smtClean="0"/>
              <a:t> та </a:t>
            </a:r>
            <a:r>
              <a:rPr lang="ru-RU" b="1" dirty="0" err="1" smtClean="0"/>
              <a:t>негайне</a:t>
            </a:r>
            <a:r>
              <a:rPr lang="ru-RU" b="1" dirty="0" smtClean="0"/>
              <a:t> </a:t>
            </a:r>
            <a:r>
              <a:rPr lang="ru-RU" b="1" dirty="0" err="1" smtClean="0"/>
              <a:t>усунення</a:t>
            </a:r>
            <a:r>
              <a:rPr lang="ru-RU" b="1" dirty="0" smtClean="0"/>
              <a:t> </a:t>
            </a:r>
            <a:r>
              <a:rPr lang="ru-RU" b="1" dirty="0" err="1" smtClean="0"/>
              <a:t>станів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загрожують</a:t>
            </a:r>
            <a:r>
              <a:rPr lang="ru-RU" b="1" dirty="0"/>
              <a:t> </a:t>
            </a:r>
            <a:r>
              <a:rPr lang="ru-RU" b="1" dirty="0" err="1" smtClean="0"/>
              <a:t>життю</a:t>
            </a:r>
            <a:r>
              <a:rPr lang="ru-RU" b="1" dirty="0" smtClean="0"/>
              <a:t>,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</a:t>
            </a:r>
            <a:r>
              <a:rPr lang="ru-RU" b="1" dirty="0" err="1" smtClean="0"/>
              <a:t>кровотеча</a:t>
            </a:r>
            <a:r>
              <a:rPr lang="ru-RU" b="1" dirty="0" smtClean="0"/>
              <a:t>, </a:t>
            </a:r>
            <a:r>
              <a:rPr lang="ru-RU" b="1" dirty="0" err="1" smtClean="0"/>
              <a:t>непрохідність</a:t>
            </a:r>
            <a:r>
              <a:rPr lang="ru-RU" b="1" dirty="0" smtClean="0"/>
              <a:t> </a:t>
            </a:r>
            <a:r>
              <a:rPr lang="ru-RU" b="1" dirty="0" err="1" smtClean="0"/>
              <a:t>дихальних</a:t>
            </a:r>
            <a:r>
              <a:rPr lang="ru-RU" b="1" dirty="0" smtClean="0"/>
              <a:t> </a:t>
            </a:r>
            <a:r>
              <a:rPr lang="ru-RU" b="1" dirty="0" err="1" smtClean="0"/>
              <a:t>шляхів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одночасно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огляд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домедичної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426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36" y="252950"/>
            <a:ext cx="111390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 smtClean="0">
                <a:solidFill>
                  <a:srgbClr val="7030A0"/>
                </a:solidFill>
              </a:rPr>
              <a:t>Первинний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огляд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передбачає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такі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дії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гарантування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безпеки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місці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події</a:t>
            </a:r>
            <a:r>
              <a:rPr lang="ru-RU" sz="2000" b="1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оцінка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ситуації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сталося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наявні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засоби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помічники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швидкий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огляд</a:t>
            </a:r>
            <a:r>
              <a:rPr lang="ru-RU" sz="2000" b="1" dirty="0" smtClean="0">
                <a:solidFill>
                  <a:srgbClr val="FF0000"/>
                </a:solidFill>
              </a:rPr>
              <a:t> за схемою САВС</a:t>
            </a:r>
            <a:r>
              <a:rPr lang="ru-RU" sz="2400" b="1" dirty="0" smtClean="0"/>
              <a:t> </a:t>
            </a:r>
            <a:r>
              <a:rPr lang="ru-RU" sz="2000" b="1" dirty="0" smtClean="0"/>
              <a:t>(критична </a:t>
            </a:r>
            <a:r>
              <a:rPr lang="ru-RU" sz="2000" b="1" dirty="0" err="1" smtClean="0"/>
              <a:t>кровотеча</a:t>
            </a:r>
            <a:r>
              <a:rPr lang="ru-RU" sz="2000" b="1" dirty="0" smtClean="0"/>
              <a:t> → </a:t>
            </a:r>
            <a:r>
              <a:rPr lang="ru-RU" sz="2000" b="1" dirty="0" err="1" smtClean="0"/>
              <a:t>прохідність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шляхів</a:t>
            </a:r>
            <a:r>
              <a:rPr lang="ru-RU" sz="2000" b="1" dirty="0" smtClean="0"/>
              <a:t> →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 → </a:t>
            </a:r>
            <a:r>
              <a:rPr lang="ru-RU" sz="2000" b="1" dirty="0" err="1" smtClean="0"/>
              <a:t>кровообіг</a:t>
            </a:r>
            <a:r>
              <a:rPr lang="ru-RU" sz="2000" b="1" dirty="0" smtClean="0"/>
              <a:t>). </a:t>
            </a:r>
          </a:p>
          <a:p>
            <a:pPr algn="just"/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надається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такій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послідовності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dirty="0" err="1" smtClean="0"/>
              <a:t>зупинення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критичної</a:t>
            </a:r>
            <a:r>
              <a:rPr lang="ru-RU" sz="2000" b="1" dirty="0"/>
              <a:t> </a:t>
            </a:r>
            <a:r>
              <a:rPr lang="ru-RU" sz="2000" b="1" dirty="0" err="1" smtClean="0"/>
              <a:t>кровотечі</a:t>
            </a:r>
            <a:r>
              <a:rPr lang="ru-RU" sz="2000" b="1" dirty="0" smtClean="0"/>
              <a:t> → </a:t>
            </a:r>
            <a:r>
              <a:rPr lang="ru-RU" sz="2000" b="1" dirty="0" err="1" smtClean="0"/>
              <a:t>відновлення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прохідності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шляхів</a:t>
            </a:r>
            <a:r>
              <a:rPr lang="ru-RU" sz="2000" b="1" dirty="0" smtClean="0"/>
              <a:t> → </a:t>
            </a:r>
            <a:r>
              <a:rPr lang="ru-RU" sz="2000" b="1" dirty="0" err="1" smtClean="0"/>
              <a:t>забезпечення</a:t>
            </a:r>
            <a:r>
              <a:rPr lang="ru-RU" sz="2000" b="1" dirty="0" smtClean="0"/>
              <a:t> адекватного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 → заходи </a:t>
            </a:r>
            <a:r>
              <a:rPr lang="ru-RU" sz="2000" b="1" dirty="0" err="1" smtClean="0"/>
              <a:t>боротьби</a:t>
            </a:r>
            <a:r>
              <a:rPr lang="ru-RU" sz="2000" b="1" dirty="0" smtClean="0"/>
              <a:t> з шоком;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швидкий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травмоогляд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проводиться з метою </a:t>
            </a:r>
            <a:r>
              <a:rPr lang="ru-RU" sz="2000" b="1" dirty="0" err="1" smtClean="0"/>
              <a:t>виявлення</a:t>
            </a:r>
            <a:r>
              <a:rPr lang="ru-RU" sz="2000" b="1" dirty="0"/>
              <a:t> </a:t>
            </a:r>
            <a:r>
              <a:rPr lang="ru-RU" sz="2000" b="1" dirty="0" err="1" smtClean="0"/>
              <a:t>основних</a:t>
            </a:r>
            <a:r>
              <a:rPr lang="ru-RU" sz="2000" b="1" dirty="0" smtClean="0"/>
              <a:t> травм/</a:t>
            </a:r>
            <a:r>
              <a:rPr lang="ru-RU" sz="2000" b="1" dirty="0" err="1" smtClean="0"/>
              <a:t>наслідків</a:t>
            </a:r>
            <a:r>
              <a:rPr lang="ru-RU" sz="2000" b="1" dirty="0" smtClean="0"/>
              <a:t> травм,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загрожують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/>
              <a:t> </a:t>
            </a:r>
            <a:r>
              <a:rPr lang="ru-RU" sz="2000" b="1" dirty="0" err="1" smtClean="0"/>
              <a:t>потенційно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загрожувати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Швидкий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травмоогляд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передбачає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таку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послідовність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ru-RU" sz="2000" b="1" dirty="0" smtClean="0"/>
              <a:t> голова → шия → </a:t>
            </a:r>
            <a:r>
              <a:rPr lang="ru-RU" sz="2000" b="1" dirty="0" err="1" smtClean="0"/>
              <a:t>грудна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клітка</a:t>
            </a:r>
            <a:r>
              <a:rPr lang="ru-RU" sz="2000" b="1" dirty="0" smtClean="0"/>
              <a:t> → </a:t>
            </a:r>
            <a:r>
              <a:rPr lang="ru-RU" sz="2000" b="1" dirty="0" err="1" smtClean="0"/>
              <a:t>живіт</a:t>
            </a:r>
            <a:r>
              <a:rPr lang="ru-RU" sz="2000" b="1" dirty="0" smtClean="0"/>
              <a:t> → стегна → </a:t>
            </a:r>
            <a:r>
              <a:rPr lang="ru-RU" sz="2000" b="1" dirty="0" err="1" smtClean="0"/>
              <a:t>гомілки</a:t>
            </a:r>
            <a:r>
              <a:rPr lang="ru-RU" sz="2000" b="1" dirty="0" smtClean="0"/>
              <a:t> та стопи → </a:t>
            </a:r>
            <a:r>
              <a:rPr lang="ru-RU" sz="2000" b="1" dirty="0" err="1" smtClean="0"/>
              <a:t>плечі</a:t>
            </a:r>
            <a:r>
              <a:rPr lang="ru-RU" sz="2000" b="1" dirty="0" smtClean="0"/>
              <a:t> → </a:t>
            </a:r>
            <a:r>
              <a:rPr lang="ru-RU" sz="2000" b="1" dirty="0" err="1" smtClean="0"/>
              <a:t>передпліччя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кисті</a:t>
            </a:r>
            <a:r>
              <a:rPr lang="ru-RU" sz="2000" b="1" dirty="0" smtClean="0"/>
              <a:t> → спина. </a:t>
            </a:r>
          </a:p>
          <a:p>
            <a:pPr algn="just"/>
            <a:r>
              <a:rPr lang="ru-RU" sz="2000" b="1" dirty="0" err="1" smtClean="0"/>
              <a:t>Проводяться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візуальна</a:t>
            </a:r>
            <a:r>
              <a:rPr lang="ru-RU" sz="2000" b="1" dirty="0"/>
              <a:t> </a:t>
            </a:r>
            <a:r>
              <a:rPr lang="ru-RU" sz="2000" b="1" dirty="0" err="1" smtClean="0"/>
              <a:t>оцінка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обережна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пальпація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сегментів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зазначеній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послідовності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проведення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швидкого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травмоогляду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оцінюють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очевидні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травми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змогу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розробити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подальшу</a:t>
            </a:r>
            <a:r>
              <a:rPr lang="ru-RU" sz="2000" b="1" dirty="0" smtClean="0"/>
              <a:t> тактику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визначитися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обсягом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86435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4" y="117693"/>
            <a:ext cx="1134687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Дотримання</a:t>
            </a:r>
            <a:r>
              <a:rPr lang="ru-RU" sz="2400" b="1" dirty="0">
                <a:solidFill>
                  <a:srgbClr val="FF0000"/>
                </a:solidFill>
              </a:rPr>
              <a:t> правил </a:t>
            </a:r>
            <a:r>
              <a:rPr lang="ru-RU" sz="2400" b="1" dirty="0" err="1" smtClean="0">
                <a:solidFill>
                  <a:srgbClr val="FF0000"/>
                </a:solidFill>
              </a:rPr>
              <a:t>особистої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безпеки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/>
              <a:t>є одним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найважливіших</a:t>
            </a:r>
            <a:r>
              <a:rPr lang="ru-RU" sz="2400" b="1" dirty="0"/>
              <a:t> </a:t>
            </a:r>
            <a:r>
              <a:rPr lang="ru-RU" sz="2400" b="1" dirty="0" err="1"/>
              <a:t>завдань</a:t>
            </a:r>
            <a:r>
              <a:rPr lang="ru-RU" sz="2400" b="1" dirty="0"/>
              <a:t> </a:t>
            </a:r>
            <a:r>
              <a:rPr lang="ru-RU" sz="2400" b="1" dirty="0" err="1"/>
              <a:t>рятівника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домедичної</a:t>
            </a:r>
            <a:r>
              <a:rPr lang="ru-RU" sz="2400" b="1" dirty="0" smtClean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, </a:t>
            </a:r>
            <a:r>
              <a:rPr lang="ru-RU" sz="2400" b="1" dirty="0" err="1"/>
              <a:t>зокрема</a:t>
            </a:r>
            <a:r>
              <a:rPr lang="ru-RU" sz="2400" b="1" dirty="0"/>
              <a:t> з </a:t>
            </a:r>
            <a:r>
              <a:rPr lang="ru-RU" sz="2400" b="1" dirty="0" err="1"/>
              <a:t>огляду</a:t>
            </a:r>
            <a:r>
              <a:rPr lang="ru-RU" sz="2400" b="1" dirty="0"/>
              <a:t> на </a:t>
            </a:r>
            <a:r>
              <a:rPr lang="ru-RU" sz="2400" b="1" dirty="0" err="1"/>
              <a:t>такі</a:t>
            </a:r>
            <a:r>
              <a:rPr lang="ru-RU" sz="2400" b="1" dirty="0"/>
              <a:t> </a:t>
            </a:r>
            <a:r>
              <a:rPr lang="ru-RU" sz="2400" b="1" dirty="0" err="1"/>
              <a:t>аспекти</a:t>
            </a:r>
            <a:r>
              <a:rPr lang="ru-RU" sz="2400" b="1" dirty="0"/>
              <a:t>:</a:t>
            </a:r>
          </a:p>
          <a:p>
            <a:pPr algn="just"/>
            <a:r>
              <a:rPr lang="ru-RU" sz="2400" b="1" dirty="0"/>
              <a:t>– </a:t>
            </a:r>
            <a:r>
              <a:rPr lang="ru-RU" sz="2400" b="1" dirty="0" err="1">
                <a:solidFill>
                  <a:srgbClr val="FF0000"/>
                </a:solidFill>
              </a:rPr>
              <a:t>фізичний</a:t>
            </a:r>
            <a:r>
              <a:rPr lang="ru-RU" sz="2400" b="1" dirty="0"/>
              <a:t> (</a:t>
            </a:r>
            <a:r>
              <a:rPr lang="ru-RU" sz="2400" b="1" dirty="0" err="1"/>
              <a:t>травми</a:t>
            </a:r>
            <a:r>
              <a:rPr lang="ru-RU" sz="2400" b="1" dirty="0"/>
              <a:t>, </a:t>
            </a:r>
            <a:r>
              <a:rPr lang="ru-RU" sz="2400" b="1" dirty="0" err="1"/>
              <a:t>отруєння</a:t>
            </a:r>
            <a:r>
              <a:rPr lang="ru-RU" sz="2400" b="1" dirty="0"/>
              <a:t>, обвали, транспорт, </a:t>
            </a:r>
            <a:r>
              <a:rPr lang="ru-RU" sz="2400" b="1" dirty="0" err="1"/>
              <a:t>електрика</a:t>
            </a:r>
            <a:r>
              <a:rPr lang="ru-RU" sz="2400" b="1" dirty="0"/>
              <a:t>, газ, </a:t>
            </a:r>
            <a:r>
              <a:rPr lang="ru-RU" sz="2400" b="1" dirty="0" smtClean="0"/>
              <a:t>вода </a:t>
            </a:r>
            <a:r>
              <a:rPr lang="ru-RU" sz="2400" b="1" dirty="0" err="1" smtClean="0"/>
              <a:t>тощо</a:t>
            </a:r>
            <a:r>
              <a:rPr lang="ru-RU" sz="2400" b="1" dirty="0"/>
              <a:t>);</a:t>
            </a:r>
          </a:p>
          <a:p>
            <a:pPr algn="just"/>
            <a:r>
              <a:rPr lang="ru-RU" sz="2400" b="1" dirty="0"/>
              <a:t>– </a:t>
            </a:r>
            <a:r>
              <a:rPr lang="ru-RU" sz="2400" b="1" dirty="0" err="1">
                <a:solidFill>
                  <a:srgbClr val="FF0000"/>
                </a:solidFill>
              </a:rPr>
              <a:t>біологічний</a:t>
            </a:r>
            <a:r>
              <a:rPr lang="ru-RU" sz="2400" b="1" dirty="0"/>
              <a:t> (гепатит, ВІЛ, </a:t>
            </a:r>
            <a:r>
              <a:rPr lang="ru-RU" sz="2400" b="1" dirty="0" err="1"/>
              <a:t>туберкульоз</a:t>
            </a:r>
            <a:r>
              <a:rPr lang="ru-RU" sz="2400" b="1" dirty="0"/>
              <a:t>) - </a:t>
            </a:r>
            <a:r>
              <a:rPr lang="ru-RU" sz="2400" b="1" dirty="0" err="1"/>
              <a:t>усіх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</a:t>
            </a:r>
            <a:r>
              <a:rPr lang="ru-RU" sz="2400" b="1" dirty="0" err="1" smtClean="0"/>
              <a:t>слід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вважати</a:t>
            </a:r>
            <a:r>
              <a:rPr lang="ru-RU" sz="2400" b="1" dirty="0" smtClean="0"/>
              <a:t> </a:t>
            </a:r>
            <a:r>
              <a:rPr lang="ru-RU" sz="2400" b="1" dirty="0" err="1"/>
              <a:t>потенційно</a:t>
            </a:r>
            <a:r>
              <a:rPr lang="ru-RU" sz="2400" b="1" dirty="0"/>
              <a:t> </a:t>
            </a:r>
            <a:r>
              <a:rPr lang="ru-RU" sz="2400" b="1" dirty="0" err="1"/>
              <a:t>інфікованими</a:t>
            </a:r>
            <a:r>
              <a:rPr lang="ru-RU" sz="2400" b="1" dirty="0"/>
              <a:t> на </a:t>
            </a:r>
            <a:r>
              <a:rPr lang="ru-RU" sz="2400" b="1" dirty="0" err="1"/>
              <a:t>вірусні</a:t>
            </a:r>
            <a:r>
              <a:rPr lang="ru-RU" sz="2400" b="1" dirty="0"/>
              <a:t> </a:t>
            </a:r>
            <a:r>
              <a:rPr lang="ru-RU" sz="2400" b="1" dirty="0" err="1"/>
              <a:t>гепатити</a:t>
            </a:r>
            <a:r>
              <a:rPr lang="ru-RU" sz="2400" b="1" dirty="0"/>
              <a:t> й ВІЛ;</a:t>
            </a:r>
          </a:p>
          <a:p>
            <a:pPr algn="just"/>
            <a:r>
              <a:rPr lang="ru-RU" sz="2400" b="1" dirty="0"/>
              <a:t>– </a:t>
            </a:r>
            <a:r>
              <a:rPr lang="ru-RU" sz="2400" b="1" dirty="0" err="1">
                <a:solidFill>
                  <a:srgbClr val="FF0000"/>
                </a:solidFill>
              </a:rPr>
              <a:t>юридичний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(нормативно-</a:t>
            </a:r>
            <a:r>
              <a:rPr lang="ru-RU" sz="2400" b="1" dirty="0" err="1"/>
              <a:t>правова</a:t>
            </a:r>
            <a:r>
              <a:rPr lang="ru-RU" sz="2400" b="1" dirty="0"/>
              <a:t> </a:t>
            </a:r>
            <a:r>
              <a:rPr lang="ru-RU" sz="2400" b="1" dirty="0" err="1"/>
              <a:t>обґрунтованість</a:t>
            </a:r>
            <a:r>
              <a:rPr lang="ru-RU" sz="2400" b="1" dirty="0"/>
              <a:t> </a:t>
            </a:r>
            <a:r>
              <a:rPr lang="ru-RU" sz="2400" b="1" dirty="0" err="1"/>
              <a:t>дій</a:t>
            </a:r>
            <a:r>
              <a:rPr lang="ru-RU" sz="2400" b="1" dirty="0"/>
              <a:t> </a:t>
            </a:r>
            <a:r>
              <a:rPr lang="ru-RU" sz="2400" b="1" dirty="0" err="1" smtClean="0"/>
              <a:t>рятівника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постійне</a:t>
            </a:r>
            <a:r>
              <a:rPr lang="ru-RU" sz="2400" b="1" dirty="0" smtClean="0"/>
              <a:t> </a:t>
            </a:r>
            <a:r>
              <a:rPr lang="ru-RU" sz="2400" b="1" dirty="0" err="1"/>
              <a:t>інформування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постраждалого</a:t>
            </a:r>
            <a:r>
              <a:rPr lang="ru-RU" sz="2400" b="1" dirty="0"/>
              <a:t> та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оточення</a:t>
            </a:r>
            <a:r>
              <a:rPr lang="ru-RU" sz="2400" b="1" dirty="0"/>
              <a:t> про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дії</a:t>
            </a:r>
            <a:r>
              <a:rPr lang="ru-RU" sz="2400" b="1" dirty="0"/>
              <a:t>, </a:t>
            </a:r>
            <a:r>
              <a:rPr lang="ru-RU" sz="2400" b="1" dirty="0" err="1" smtClean="0"/>
              <a:t>дотримання</a:t>
            </a:r>
            <a:r>
              <a:rPr lang="ru-RU" sz="2400" b="1" dirty="0" smtClean="0"/>
              <a:t> правил </a:t>
            </a:r>
            <a:r>
              <a:rPr lang="ru-RU" sz="2400" b="1" dirty="0" err="1"/>
              <a:t>гендерної</a:t>
            </a:r>
            <a:r>
              <a:rPr lang="ru-RU" sz="2400" b="1" dirty="0"/>
              <a:t> </a:t>
            </a:r>
            <a:r>
              <a:rPr lang="ru-RU" sz="2400" b="1" dirty="0" err="1"/>
              <a:t>політики</a:t>
            </a:r>
            <a:r>
              <a:rPr lang="ru-RU" sz="2400" b="1" dirty="0"/>
              <a:t> та </a:t>
            </a:r>
            <a:r>
              <a:rPr lang="ru-RU" sz="2400" b="1" dirty="0" err="1"/>
              <a:t>повага</a:t>
            </a:r>
            <a:r>
              <a:rPr lang="ru-RU" sz="2400" b="1" dirty="0"/>
              <a:t> до </a:t>
            </a:r>
            <a:r>
              <a:rPr lang="ru-RU" sz="2400" b="1" dirty="0" err="1"/>
              <a:t>релігійних</a:t>
            </a:r>
            <a:r>
              <a:rPr lang="ru-RU" sz="2400" b="1" dirty="0"/>
              <a:t> </a:t>
            </a:r>
            <a:r>
              <a:rPr lang="ru-RU" sz="2400" b="1" dirty="0" err="1"/>
              <a:t>особливостей</a:t>
            </a:r>
            <a:r>
              <a:rPr lang="ru-RU" sz="2400" b="1" dirty="0"/>
              <a:t> </a:t>
            </a:r>
            <a:r>
              <a:rPr lang="ru-RU" sz="2400" b="1" dirty="0" err="1"/>
              <a:t>осіб</a:t>
            </a:r>
            <a:r>
              <a:rPr lang="ru-RU" sz="2400" b="1" dirty="0" smtClean="0"/>
              <a:t>).</a:t>
            </a:r>
          </a:p>
          <a:p>
            <a:pPr algn="just"/>
            <a:endParaRPr lang="uk-UA" sz="2400" b="1" dirty="0"/>
          </a:p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Аналіз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ситуації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проаналізувати</a:t>
            </a:r>
            <a:r>
              <a:rPr lang="ru-RU" sz="2400" b="1" dirty="0"/>
              <a:t> </a:t>
            </a:r>
            <a:r>
              <a:rPr lang="ru-RU" sz="2400" b="1" dirty="0" err="1"/>
              <a:t>ситуацію</a:t>
            </a:r>
            <a:r>
              <a:rPr lang="ru-RU" sz="2400" b="1" dirty="0"/>
              <a:t>, </a:t>
            </a:r>
            <a:r>
              <a:rPr lang="ru-RU" sz="2400" b="1" dirty="0" err="1"/>
              <a:t>необхідно</a:t>
            </a:r>
            <a:r>
              <a:rPr lang="ru-RU" sz="2400" b="1" dirty="0"/>
              <a:t> </a:t>
            </a:r>
            <a:r>
              <a:rPr lang="ru-RU" sz="2400" b="1" dirty="0" err="1" smtClean="0"/>
              <a:t>поставити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собі</a:t>
            </a:r>
            <a:r>
              <a:rPr lang="ru-RU" sz="2400" b="1" dirty="0" smtClean="0"/>
              <a:t> </a:t>
            </a:r>
            <a:r>
              <a:rPr lang="ru-RU" sz="2400" b="1" dirty="0" err="1"/>
              <a:t>такі</a:t>
            </a:r>
            <a:r>
              <a:rPr lang="ru-RU" sz="2400" b="1" dirty="0"/>
              <a:t> </a:t>
            </a:r>
            <a:r>
              <a:rPr lang="ru-RU" sz="2400" b="1" dirty="0" err="1"/>
              <a:t>питання</a:t>
            </a:r>
            <a:r>
              <a:rPr lang="ru-RU" sz="2400" b="1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–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саме</a:t>
            </a:r>
            <a:r>
              <a:rPr lang="ru-RU" sz="2400" b="1" dirty="0"/>
              <a:t> </a:t>
            </a:r>
            <a:r>
              <a:rPr lang="ru-RU" sz="2400" b="1" dirty="0" err="1"/>
              <a:t>сталося</a:t>
            </a:r>
            <a:r>
              <a:rPr lang="ru-RU" sz="2400" b="1" dirty="0"/>
              <a:t> (</a:t>
            </a:r>
            <a:r>
              <a:rPr lang="ru-RU" sz="2400" b="1" dirty="0" err="1"/>
              <a:t>дорожньо-транспортна</a:t>
            </a:r>
            <a:r>
              <a:rPr lang="ru-RU" sz="2400" b="1" dirty="0"/>
              <a:t> </a:t>
            </a:r>
            <a:r>
              <a:rPr lang="ru-RU" sz="2400" b="1" dirty="0" err="1"/>
              <a:t>пригода</a:t>
            </a:r>
            <a:r>
              <a:rPr lang="ru-RU" sz="2400" b="1" dirty="0"/>
              <a:t>, </a:t>
            </a:r>
            <a:r>
              <a:rPr lang="ru-RU" sz="2400" b="1" dirty="0" err="1"/>
              <a:t>утоплення</a:t>
            </a:r>
            <a:r>
              <a:rPr lang="ru-RU" sz="2400" b="1" dirty="0"/>
              <a:t>, </a:t>
            </a:r>
            <a:r>
              <a:rPr lang="ru-RU" sz="2400" b="1" dirty="0" err="1" smtClean="0"/>
              <a:t>вибух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падіння</a:t>
            </a:r>
            <a:r>
              <a:rPr lang="ru-RU" sz="2400" b="1" dirty="0" smtClean="0"/>
              <a:t> </a:t>
            </a:r>
            <a:r>
              <a:rPr lang="ru-RU" sz="2400" b="1" dirty="0"/>
              <a:t>з </a:t>
            </a:r>
            <a:r>
              <a:rPr lang="ru-RU" sz="2400" b="1" dirty="0" err="1"/>
              <a:t>висоти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–</a:t>
            </a:r>
            <a:r>
              <a:rPr lang="ru-RU" sz="2400" b="1" dirty="0" err="1"/>
              <a:t>чим</a:t>
            </a:r>
            <a:r>
              <a:rPr lang="ru-RU" sz="2400" b="1" dirty="0"/>
              <a:t> </a:t>
            </a:r>
            <a:r>
              <a:rPr lang="ru-RU" sz="2400" b="1" dirty="0" err="1"/>
              <a:t>небезпечна</a:t>
            </a:r>
            <a:r>
              <a:rPr lang="ru-RU" sz="2400" b="1" dirty="0"/>
              <a:t> </a:t>
            </a:r>
            <a:r>
              <a:rPr lang="ru-RU" sz="2400" b="1" dirty="0" err="1"/>
              <a:t>така</a:t>
            </a:r>
            <a:r>
              <a:rPr lang="ru-RU" sz="2400" b="1" dirty="0"/>
              <a:t> </a:t>
            </a:r>
            <a:r>
              <a:rPr lang="ru-RU" sz="2400" b="1" dirty="0" err="1"/>
              <a:t>ситуація</a:t>
            </a:r>
            <a:r>
              <a:rPr lang="ru-RU" sz="2400" b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–</a:t>
            </a:r>
            <a:r>
              <a:rPr lang="ru-RU" sz="2400" b="1" dirty="0" err="1"/>
              <a:t>чи</a:t>
            </a:r>
            <a:r>
              <a:rPr lang="ru-RU" sz="2400" b="1" dirty="0"/>
              <a:t> є </a:t>
            </a:r>
            <a:r>
              <a:rPr lang="ru-RU" sz="2400" b="1" dirty="0" err="1"/>
              <a:t>загроза</a:t>
            </a:r>
            <a:r>
              <a:rPr lang="ru-RU" sz="2400" b="1" dirty="0"/>
              <a:t> для </a:t>
            </a:r>
            <a:r>
              <a:rPr lang="ru-RU" sz="2400" b="1" dirty="0" err="1"/>
              <a:t>роботи</a:t>
            </a:r>
            <a:r>
              <a:rPr lang="ru-RU" sz="2400" b="1" dirty="0"/>
              <a:t>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рятівників</a:t>
            </a:r>
            <a:r>
              <a:rPr lang="ru-RU" sz="2400" b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–яка 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–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достатньо</a:t>
            </a:r>
            <a:r>
              <a:rPr lang="ru-RU" sz="2400" b="1" dirty="0"/>
              <a:t> </a:t>
            </a:r>
            <a:r>
              <a:rPr lang="ru-RU" sz="2400" b="1" dirty="0" err="1"/>
              <a:t>ресурсів</a:t>
            </a:r>
            <a:r>
              <a:rPr lang="ru-RU" sz="2400" b="1" dirty="0"/>
              <a:t> у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 smtClean="0"/>
              <a:t>рятівників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7751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676" t="18845" r="25402" b="32103"/>
          <a:stretch/>
        </p:blipFill>
        <p:spPr>
          <a:xfrm>
            <a:off x="507004" y="429491"/>
            <a:ext cx="11139423" cy="58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68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620" t="45169" r="29236" b="12785"/>
          <a:stretch/>
        </p:blipFill>
        <p:spPr>
          <a:xfrm>
            <a:off x="845127" y="637308"/>
            <a:ext cx="9864437" cy="58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6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467" t="37027" r="30939" b="27935"/>
          <a:stretch/>
        </p:blipFill>
        <p:spPr>
          <a:xfrm>
            <a:off x="180109" y="779839"/>
            <a:ext cx="11374582" cy="52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1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37" y="554183"/>
            <a:ext cx="113053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/>
              <a:t>Невідкладну</a:t>
            </a:r>
            <a:r>
              <a:rPr lang="ru-RU" sz="3200" b="1" dirty="0"/>
              <a:t> </a:t>
            </a:r>
            <a:r>
              <a:rPr lang="ru-RU" sz="3200" b="1" dirty="0" err="1"/>
              <a:t>допомогу</a:t>
            </a:r>
            <a:r>
              <a:rPr lang="ru-RU" sz="3200" b="1" dirty="0"/>
              <a:t> </a:t>
            </a:r>
            <a:r>
              <a:rPr lang="ru-RU" sz="3200" b="1" dirty="0" err="1"/>
              <a:t>може</a:t>
            </a:r>
            <a:r>
              <a:rPr lang="ru-RU" sz="3200" b="1" dirty="0"/>
              <a:t> </a:t>
            </a:r>
            <a:r>
              <a:rPr lang="ru-RU" sz="3200" b="1" dirty="0" err="1"/>
              <a:t>надавати</a:t>
            </a:r>
            <a:r>
              <a:rPr lang="ru-RU" sz="3200" b="1" dirty="0"/>
              <a:t> як </a:t>
            </a:r>
            <a:r>
              <a:rPr lang="ru-RU" sz="3200" b="1" dirty="0" err="1"/>
              <a:t>медичний</a:t>
            </a:r>
            <a:r>
              <a:rPr lang="ru-RU" sz="3200" b="1" dirty="0"/>
              <a:t> </a:t>
            </a:r>
            <a:r>
              <a:rPr lang="ru-RU" sz="3200" b="1" dirty="0" err="1"/>
              <a:t>працівник</a:t>
            </a:r>
            <a:r>
              <a:rPr lang="ru-RU" sz="3200" b="1" dirty="0"/>
              <a:t>, так і </a:t>
            </a:r>
            <a:r>
              <a:rPr lang="ru-RU" sz="3200" b="1" dirty="0" smtClean="0"/>
              <a:t>люди </a:t>
            </a:r>
            <a:r>
              <a:rPr lang="ru-RU" sz="3200" b="1" dirty="0" err="1" smtClean="0"/>
              <a:t>інших</a:t>
            </a:r>
            <a:r>
              <a:rPr lang="ru-RU" sz="3200" b="1" dirty="0" smtClean="0"/>
              <a:t> </a:t>
            </a:r>
            <a:r>
              <a:rPr lang="ru-RU" sz="3200" b="1" dirty="0" err="1"/>
              <a:t>професій</a:t>
            </a:r>
            <a:r>
              <a:rPr lang="ru-RU" sz="3200" b="1" dirty="0"/>
              <a:t>, </a:t>
            </a:r>
            <a:r>
              <a:rPr lang="ru-RU" sz="3200" b="1" dirty="0" err="1"/>
              <a:t>звичайний</a:t>
            </a:r>
            <a:r>
              <a:rPr lang="ru-RU" sz="3200" b="1" dirty="0"/>
              <a:t> перехожий, </a:t>
            </a:r>
            <a:r>
              <a:rPr lang="ru-RU" sz="3200" b="1" dirty="0" err="1"/>
              <a:t>свідок</a:t>
            </a:r>
            <a:r>
              <a:rPr lang="ru-RU" sz="3200" b="1" dirty="0"/>
              <a:t> </a:t>
            </a:r>
            <a:r>
              <a:rPr lang="ru-RU" sz="3200" b="1" dirty="0" err="1"/>
              <a:t>події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ctr"/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невідкладної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залежності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надає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3200" b="1" dirty="0"/>
              <a:t>1. Перша (</a:t>
            </a:r>
            <a:r>
              <a:rPr lang="ru-RU" sz="3200" b="1" dirty="0" err="1"/>
              <a:t>домедична</a:t>
            </a:r>
            <a:r>
              <a:rPr lang="ru-RU" sz="3200" b="1" dirty="0"/>
              <a:t>) </a:t>
            </a:r>
            <a:r>
              <a:rPr lang="ru-RU" sz="3200" b="1" dirty="0" err="1"/>
              <a:t>допомога</a:t>
            </a:r>
            <a:endParaRPr lang="ru-RU" sz="3200" b="1" dirty="0"/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3200" b="1" dirty="0"/>
              <a:t>2. </a:t>
            </a:r>
            <a:r>
              <a:rPr lang="ru-RU" sz="3200" b="1" dirty="0" err="1"/>
              <a:t>Долікарська</a:t>
            </a:r>
            <a:r>
              <a:rPr lang="ru-RU" sz="3200" b="1" dirty="0"/>
              <a:t>(</a:t>
            </a:r>
            <a:r>
              <a:rPr lang="ru-RU" sz="3200" b="1" dirty="0" err="1"/>
              <a:t>фельдшерська</a:t>
            </a:r>
            <a:r>
              <a:rPr lang="ru-RU" sz="3200" b="1" dirty="0"/>
              <a:t>) </a:t>
            </a:r>
            <a:r>
              <a:rPr lang="ru-RU" sz="3200" b="1" dirty="0" err="1"/>
              <a:t>допомога</a:t>
            </a:r>
            <a:endParaRPr lang="ru-RU" sz="3200" b="1" dirty="0"/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3200" b="1" dirty="0"/>
              <a:t>3. Перша </a:t>
            </a:r>
            <a:r>
              <a:rPr lang="ru-RU" sz="3200" b="1" dirty="0" err="1"/>
              <a:t>лікарська</a:t>
            </a:r>
            <a:r>
              <a:rPr lang="ru-RU" sz="3200" b="1" dirty="0"/>
              <a:t> </a:t>
            </a:r>
            <a:r>
              <a:rPr lang="ru-RU" sz="3200" b="1" dirty="0" err="1"/>
              <a:t>допомога</a:t>
            </a:r>
            <a:r>
              <a:rPr lang="ru-RU" sz="3200" b="1" dirty="0"/>
              <a:t>;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3200" b="1" dirty="0"/>
              <a:t>4. </a:t>
            </a:r>
            <a:r>
              <a:rPr lang="ru-RU" sz="3200" b="1" dirty="0" err="1"/>
              <a:t>Кваліфікована</a:t>
            </a:r>
            <a:r>
              <a:rPr lang="ru-RU" sz="3200" b="1" dirty="0"/>
              <a:t> </a:t>
            </a:r>
            <a:r>
              <a:rPr lang="ru-RU" sz="3200" b="1" dirty="0" err="1"/>
              <a:t>медична</a:t>
            </a:r>
            <a:r>
              <a:rPr lang="ru-RU" sz="3200" b="1" dirty="0"/>
              <a:t> </a:t>
            </a:r>
            <a:r>
              <a:rPr lang="ru-RU" sz="3200" b="1" dirty="0" err="1"/>
              <a:t>допомога</a:t>
            </a:r>
            <a:r>
              <a:rPr lang="ru-RU" sz="3200" b="1" dirty="0"/>
              <a:t>.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3200" b="1" dirty="0"/>
              <a:t>5. </a:t>
            </a:r>
            <a:r>
              <a:rPr lang="ru-RU" sz="3200" b="1" dirty="0" err="1"/>
              <a:t>Спеціалізована</a:t>
            </a:r>
            <a:r>
              <a:rPr lang="ru-RU" sz="3200" b="1" dirty="0"/>
              <a:t> </a:t>
            </a:r>
            <a:r>
              <a:rPr lang="ru-RU" sz="3200" b="1" dirty="0" err="1"/>
              <a:t>медична</a:t>
            </a:r>
            <a:r>
              <a:rPr lang="ru-RU" sz="3200" b="1" dirty="0"/>
              <a:t> </a:t>
            </a:r>
            <a:r>
              <a:rPr lang="ru-RU" sz="3200" b="1" dirty="0" err="1" smtClean="0"/>
              <a:t>допомога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62180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418" y="623454"/>
            <a:ext cx="1044632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бригади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екстреної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endPara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smtClean="0"/>
              <a:t>Диспетчеру </a:t>
            </a:r>
            <a:r>
              <a:rPr lang="ru-RU" sz="2400" b="1" dirty="0" err="1" smtClean="0"/>
              <a:t>вказуємо</a:t>
            </a:r>
            <a:r>
              <a:rPr lang="ru-RU" sz="2400" b="1" dirty="0" smtClean="0"/>
              <a:t>:</a:t>
            </a:r>
          </a:p>
          <a:p>
            <a:pPr algn="just"/>
            <a:r>
              <a:rPr lang="ru-RU" sz="2400" b="1" dirty="0" smtClean="0"/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точні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координати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місця</a:t>
            </a:r>
            <a:r>
              <a:rPr lang="ru-RU" sz="2400" b="1" dirty="0" smtClean="0">
                <a:solidFill>
                  <a:srgbClr val="7030A0"/>
                </a:solidFill>
              </a:rPr>
              <a:t>, де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відбулася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пригода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орієнтири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місця</a:t>
            </a:r>
            <a:r>
              <a:rPr lang="ru-RU" sz="2400" b="1" dirty="0" smtClean="0"/>
              <a:t>, шляхи </a:t>
            </a:r>
            <a:r>
              <a:rPr lang="ru-RU" sz="2400" b="1" dirty="0" err="1" smtClean="0"/>
              <a:t>під’їзду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);</a:t>
            </a:r>
          </a:p>
          <a:p>
            <a:pPr algn="just"/>
            <a:r>
              <a:rPr lang="ru-RU" sz="2400" b="1" dirty="0" smtClean="0"/>
              <a:t>- </a:t>
            </a:r>
            <a:r>
              <a:rPr lang="ru-RU" sz="2400" b="1" dirty="0" smtClean="0">
                <a:solidFill>
                  <a:srgbClr val="7030A0"/>
                </a:solidFill>
              </a:rPr>
              <a:t>номер телефону</a:t>
            </a:r>
            <a:r>
              <a:rPr lang="ru-RU" sz="2400" b="1" dirty="0" smtClean="0"/>
              <a:t>, з </a:t>
            </a:r>
            <a:r>
              <a:rPr lang="ru-RU" sz="2400" b="1" dirty="0" err="1" smtClean="0"/>
              <a:t>якого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робиться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виклик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прізвище</a:t>
            </a:r>
            <a:r>
              <a:rPr lang="ru-RU" sz="2400" b="1" dirty="0" smtClean="0"/>
              <a:t> того, </a:t>
            </a:r>
            <a:r>
              <a:rPr lang="ru-RU" sz="2400" b="1" dirty="0" err="1" smtClean="0"/>
              <a:t>хто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викликає</a:t>
            </a:r>
            <a:r>
              <a:rPr lang="ru-RU" sz="2400" b="1" dirty="0" smtClean="0"/>
              <a:t>;</a:t>
            </a:r>
          </a:p>
          <a:p>
            <a:pPr algn="just"/>
            <a:r>
              <a:rPr lang="ru-RU" sz="2400" b="1" dirty="0" smtClean="0"/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прізвище</a:t>
            </a:r>
            <a:r>
              <a:rPr lang="ru-RU" sz="2400" b="1" dirty="0" smtClean="0">
                <a:solidFill>
                  <a:srgbClr val="7030A0"/>
                </a:solidFill>
              </a:rPr>
              <a:t> та </a:t>
            </a:r>
            <a:r>
              <a:rPr lang="ru-RU" sz="2400" b="1" dirty="0" err="1" smtClean="0">
                <a:solidFill>
                  <a:srgbClr val="7030A0"/>
                </a:solidFill>
              </a:rPr>
              <a:t>ім’я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постраждалого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(при </a:t>
            </a:r>
            <a:r>
              <a:rPr lang="ru-RU" sz="2400" b="1" dirty="0" err="1" smtClean="0"/>
              <a:t>можливості</a:t>
            </a:r>
            <a:r>
              <a:rPr lang="ru-RU" sz="2400" b="1" dirty="0" smtClean="0"/>
              <a:t>);</a:t>
            </a:r>
          </a:p>
          <a:p>
            <a:pPr algn="just"/>
            <a:r>
              <a:rPr lang="ru-RU" sz="2400" b="1" dirty="0" smtClean="0"/>
              <a:t>- </a:t>
            </a:r>
            <a:r>
              <a:rPr lang="ru-RU" sz="2400" b="1" dirty="0" smtClean="0">
                <a:solidFill>
                  <a:srgbClr val="7030A0"/>
                </a:solidFill>
              </a:rPr>
              <a:t>характер </a:t>
            </a:r>
            <a:r>
              <a:rPr lang="ru-RU" sz="2400" b="1" dirty="0" err="1" smtClean="0">
                <a:solidFill>
                  <a:srgbClr val="7030A0"/>
                </a:solidFill>
              </a:rPr>
              <a:t>пригоди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що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сталася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падіння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висоти</a:t>
            </a:r>
            <a:r>
              <a:rPr lang="ru-RU" sz="2400" b="1" dirty="0" smtClean="0"/>
              <a:t>, ДТП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);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стан </a:t>
            </a:r>
            <a:r>
              <a:rPr lang="ru-RU" sz="2400" b="1" dirty="0" err="1" smtClean="0">
                <a:solidFill>
                  <a:srgbClr val="7030A0"/>
                </a:solidFill>
              </a:rPr>
              <a:t>постраждалого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свідомість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дихання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видимі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пошкодження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);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</a:rPr>
              <a:t>кількість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постраждалих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приблизна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наявність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дітей</a:t>
            </a:r>
            <a:r>
              <a:rPr lang="ru-RU" sz="2400" b="1" dirty="0" smtClean="0"/>
              <a:t>);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характер </a:t>
            </a:r>
            <a:r>
              <a:rPr lang="ru-RU" sz="2400" b="1" dirty="0" err="1" smtClean="0">
                <a:solidFill>
                  <a:srgbClr val="7030A0"/>
                </a:solidFill>
              </a:rPr>
              <a:t>допомоги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що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надається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відкриття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дихальних</a:t>
            </a:r>
            <a:r>
              <a:rPr lang="ru-RU" sz="2400" b="1" dirty="0"/>
              <a:t> </a:t>
            </a:r>
            <a:r>
              <a:rPr lang="ru-RU" sz="2400" b="1" dirty="0" err="1" smtClean="0"/>
              <a:t>шляхів</a:t>
            </a:r>
            <a:r>
              <a:rPr lang="ru-RU" sz="2400" b="1" dirty="0" smtClean="0"/>
              <a:t>, СЛР, </a:t>
            </a:r>
            <a:r>
              <a:rPr lang="ru-RU" sz="2400" b="1" dirty="0" err="1" smtClean="0"/>
              <a:t>зупинка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зовнішньої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масивної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кровотечі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).</a:t>
            </a:r>
          </a:p>
          <a:p>
            <a:pPr marL="285750" indent="-285750" algn="just"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Не </a:t>
            </a:r>
            <a:r>
              <a:rPr lang="ru-RU" sz="3200" b="1" dirty="0" err="1" smtClean="0">
                <a:solidFill>
                  <a:srgbClr val="7030A0"/>
                </a:solidFill>
              </a:rPr>
              <a:t>кладемо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слухавку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якщо</a:t>
            </a:r>
            <a:r>
              <a:rPr lang="ru-RU" sz="3200" b="1" dirty="0" smtClean="0"/>
              <a:t> не </a:t>
            </a:r>
            <a:r>
              <a:rPr lang="ru-RU" sz="3200" b="1" dirty="0" err="1" smtClean="0"/>
              <a:t>впевнені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що</a:t>
            </a:r>
            <a:r>
              <a:rPr lang="ru-RU" sz="3200" b="1" dirty="0" smtClean="0"/>
              <a:t> диспетчер </a:t>
            </a:r>
            <a:r>
              <a:rPr lang="ru-RU" sz="3200" b="1" dirty="0" err="1" smtClean="0"/>
              <a:t>зрозумів</a:t>
            </a:r>
            <a:r>
              <a:rPr lang="ru-RU" sz="3200" b="1" dirty="0" smtClean="0"/>
              <a:t> Вас правильно!!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33784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037" t="30019" r="24338" b="16003"/>
          <a:stretch/>
        </p:blipFill>
        <p:spPr>
          <a:xfrm>
            <a:off x="166254" y="235527"/>
            <a:ext cx="11902582" cy="63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6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1605" y="99352"/>
            <a:ext cx="8829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219" y="858099"/>
            <a:ext cx="10903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219" y="622572"/>
            <a:ext cx="115685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законодавства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охорону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just"/>
            <a:r>
              <a:rPr lang="ru-RU" b="1" dirty="0"/>
              <a:t>У </a:t>
            </a:r>
            <a:r>
              <a:rPr lang="ru-RU" b="1" dirty="0" err="1"/>
              <a:t>положеннях</a:t>
            </a:r>
            <a:r>
              <a:rPr lang="ru-RU" b="1" dirty="0"/>
              <a:t> Закону </a:t>
            </a:r>
            <a:r>
              <a:rPr lang="ru-RU" b="1" dirty="0" err="1"/>
              <a:t>вказуються</a:t>
            </a:r>
            <a:r>
              <a:rPr lang="ru-RU" b="1" dirty="0"/>
              <a:t>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поняття</a:t>
            </a:r>
            <a:r>
              <a:rPr lang="ru-RU" b="1" dirty="0"/>
              <a:t> і </a:t>
            </a:r>
            <a:r>
              <a:rPr lang="ru-RU" b="1" dirty="0" err="1"/>
              <a:t>терміни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вживаються</a:t>
            </a:r>
            <a:r>
              <a:rPr lang="ru-RU" b="1" dirty="0"/>
              <a:t> в </a:t>
            </a:r>
            <a:r>
              <a:rPr lang="ru-RU" b="1" dirty="0" err="1"/>
              <a:t>законодавстві</a:t>
            </a:r>
            <a:r>
              <a:rPr lang="ru-RU" b="1" dirty="0"/>
              <a:t> про </a:t>
            </a:r>
            <a:r>
              <a:rPr lang="ru-RU" b="1" dirty="0" err="1"/>
              <a:t>охорону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</a:rPr>
              <a:t>Здоров’я</a:t>
            </a:r>
            <a:r>
              <a:rPr lang="ru-RU" b="1" dirty="0"/>
              <a:t> — стан </a:t>
            </a:r>
            <a:r>
              <a:rPr lang="ru-RU" b="1" dirty="0" err="1"/>
              <a:t>повного</a:t>
            </a:r>
            <a:r>
              <a:rPr lang="ru-RU" b="1" dirty="0"/>
              <a:t> </a:t>
            </a:r>
            <a:r>
              <a:rPr lang="ru-RU" b="1" dirty="0" err="1"/>
              <a:t>фізичного</a:t>
            </a:r>
            <a:r>
              <a:rPr lang="ru-RU" b="1" dirty="0"/>
              <a:t>, </a:t>
            </a:r>
            <a:r>
              <a:rPr lang="ru-RU" b="1" dirty="0" err="1"/>
              <a:t>психічного</a:t>
            </a:r>
            <a:r>
              <a:rPr lang="ru-RU" b="1" dirty="0"/>
              <a:t> і </a:t>
            </a:r>
            <a:r>
              <a:rPr lang="ru-RU" b="1" dirty="0" err="1"/>
              <a:t>соціального</a:t>
            </a:r>
            <a:r>
              <a:rPr lang="ru-RU" b="1" dirty="0"/>
              <a:t> </a:t>
            </a:r>
            <a:r>
              <a:rPr lang="ru-RU" b="1" dirty="0" err="1"/>
              <a:t>благополуччя</a:t>
            </a:r>
            <a:r>
              <a:rPr lang="ru-RU" b="1" dirty="0"/>
              <a:t>, а 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відсутність</a:t>
            </a:r>
            <a:r>
              <a:rPr lang="ru-RU" b="1" dirty="0"/>
              <a:t> хвороб і </a:t>
            </a:r>
            <a:r>
              <a:rPr lang="ru-RU" b="1" dirty="0" err="1"/>
              <a:t>фізичних</a:t>
            </a:r>
            <a:r>
              <a:rPr lang="ru-RU" b="1" dirty="0"/>
              <a:t> </a:t>
            </a:r>
            <a:r>
              <a:rPr lang="ru-RU" b="1" dirty="0" err="1"/>
              <a:t>вад</a:t>
            </a:r>
            <a:r>
              <a:rPr lang="ru-RU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Заклад </a:t>
            </a:r>
            <a:r>
              <a:rPr lang="ru-RU" b="1" dirty="0" err="1">
                <a:solidFill>
                  <a:srgbClr val="FF0000"/>
                </a:solidFill>
              </a:rPr>
              <a:t>охорони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здоров’я</a:t>
            </a:r>
            <a:r>
              <a:rPr lang="ru-RU" b="1" dirty="0"/>
              <a:t> — </a:t>
            </a:r>
            <a:r>
              <a:rPr lang="ru-RU" b="1" dirty="0" err="1"/>
              <a:t>юридична</a:t>
            </a:r>
            <a:r>
              <a:rPr lang="ru-RU" b="1" dirty="0"/>
              <a:t> особа будь-</a:t>
            </a:r>
            <a:r>
              <a:rPr lang="ru-RU" b="1" dirty="0" err="1"/>
              <a:t>якої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b="1" dirty="0" err="1"/>
              <a:t>власності</a:t>
            </a:r>
            <a:r>
              <a:rPr lang="ru-RU" b="1" dirty="0"/>
              <a:t> та </a:t>
            </a:r>
            <a:r>
              <a:rPr lang="ru-RU" b="1" dirty="0" err="1"/>
              <a:t>організаційно-правової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відокремлений</a:t>
            </a:r>
            <a:r>
              <a:rPr lang="ru-RU" b="1" dirty="0"/>
              <a:t> </a:t>
            </a:r>
            <a:r>
              <a:rPr lang="ru-RU" b="1" dirty="0" err="1"/>
              <a:t>підрозділ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забезпечує</a:t>
            </a:r>
            <a:r>
              <a:rPr lang="ru-RU" b="1" dirty="0"/>
              <a:t> </a:t>
            </a:r>
            <a:r>
              <a:rPr lang="ru-RU" b="1" dirty="0" err="1"/>
              <a:t>медичне</a:t>
            </a:r>
            <a:r>
              <a:rPr lang="ru-RU" b="1" dirty="0"/>
              <a:t> </a:t>
            </a:r>
            <a:r>
              <a:rPr lang="ru-RU" b="1" dirty="0" err="1"/>
              <a:t>обслуговування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відповідної</a:t>
            </a:r>
            <a:r>
              <a:rPr lang="ru-RU" b="1" dirty="0"/>
              <a:t> </a:t>
            </a:r>
            <a:r>
              <a:rPr lang="ru-RU" b="1" dirty="0" err="1"/>
              <a:t>ліцензії</a:t>
            </a:r>
            <a:r>
              <a:rPr lang="ru-RU" b="1" dirty="0"/>
              <a:t> та </a:t>
            </a:r>
            <a:r>
              <a:rPr lang="ru-RU" b="1" dirty="0" err="1"/>
              <a:t>професійної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медичних</a:t>
            </a:r>
            <a:r>
              <a:rPr lang="ru-RU" b="1" dirty="0"/>
              <a:t> (</a:t>
            </a:r>
            <a:r>
              <a:rPr lang="ru-RU" b="1" dirty="0" err="1"/>
              <a:t>фармацевтичних</a:t>
            </a:r>
            <a:r>
              <a:rPr lang="ru-RU" b="1" dirty="0"/>
              <a:t>) </a:t>
            </a:r>
            <a:r>
              <a:rPr lang="ru-RU" b="1" dirty="0" err="1"/>
              <a:t>працівників</a:t>
            </a:r>
            <a:r>
              <a:rPr lang="ru-RU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</a:rPr>
              <a:t>Медична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допомога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</a:t>
            </a:r>
            <a:r>
              <a:rPr lang="ru-RU" b="1" dirty="0" err="1"/>
              <a:t>діяльність</a:t>
            </a:r>
            <a:r>
              <a:rPr lang="ru-RU" b="1" dirty="0"/>
              <a:t> </a:t>
            </a:r>
            <a:r>
              <a:rPr lang="ru-RU" b="1" dirty="0" err="1"/>
              <a:t>професійно</a:t>
            </a:r>
            <a:r>
              <a:rPr lang="ru-RU" b="1" dirty="0"/>
              <a:t> </a:t>
            </a:r>
            <a:r>
              <a:rPr lang="ru-RU" b="1" dirty="0" err="1"/>
              <a:t>підготовлених</a:t>
            </a:r>
            <a:r>
              <a:rPr lang="ru-RU" b="1" dirty="0"/>
              <a:t> </a:t>
            </a:r>
            <a:r>
              <a:rPr lang="ru-RU" b="1" dirty="0" err="1"/>
              <a:t>медичних</a:t>
            </a:r>
            <a:r>
              <a:rPr lang="ru-RU" b="1" dirty="0"/>
              <a:t> </a:t>
            </a:r>
            <a:r>
              <a:rPr lang="ru-RU" b="1" dirty="0" err="1"/>
              <a:t>працівників</a:t>
            </a:r>
            <a:r>
              <a:rPr lang="ru-RU" b="1" dirty="0"/>
              <a:t>, </a:t>
            </a:r>
            <a:r>
              <a:rPr lang="ru-RU" b="1" dirty="0" err="1"/>
              <a:t>спрямована</a:t>
            </a:r>
            <a:r>
              <a:rPr lang="ru-RU" b="1" dirty="0"/>
              <a:t> на </a:t>
            </a:r>
            <a:r>
              <a:rPr lang="ru-RU" b="1" dirty="0" err="1"/>
              <a:t>профілактику</a:t>
            </a:r>
            <a:r>
              <a:rPr lang="ru-RU" b="1" dirty="0"/>
              <a:t>, </a:t>
            </a:r>
            <a:r>
              <a:rPr lang="ru-RU" b="1" dirty="0" err="1"/>
              <a:t>діагностику</a:t>
            </a:r>
            <a:r>
              <a:rPr lang="ru-RU" b="1" dirty="0"/>
              <a:t>, </a:t>
            </a:r>
            <a:r>
              <a:rPr lang="ru-RU" b="1" dirty="0" err="1"/>
              <a:t>лікування</a:t>
            </a:r>
            <a:r>
              <a:rPr lang="ru-RU" b="1" dirty="0"/>
              <a:t> та </a:t>
            </a:r>
            <a:r>
              <a:rPr lang="ru-RU" b="1" dirty="0" err="1"/>
              <a:t>реабілітацію</a:t>
            </a:r>
            <a:r>
              <a:rPr lang="ru-RU" b="1" dirty="0"/>
              <a:t> у </a:t>
            </a:r>
            <a:r>
              <a:rPr lang="ru-RU" b="1" dirty="0" err="1"/>
              <a:t>зв’язку</a:t>
            </a:r>
            <a:r>
              <a:rPr lang="ru-RU" b="1" dirty="0"/>
              <a:t> з хворобами, травмами, </a:t>
            </a:r>
            <a:r>
              <a:rPr lang="ru-RU" b="1" dirty="0" err="1"/>
              <a:t>отруєннями</a:t>
            </a:r>
            <a:r>
              <a:rPr lang="ru-RU" b="1" dirty="0"/>
              <a:t> і </a:t>
            </a:r>
            <a:r>
              <a:rPr lang="ru-RU" b="1" dirty="0" err="1"/>
              <a:t>патологічними</a:t>
            </a:r>
            <a:r>
              <a:rPr lang="ru-RU" b="1" dirty="0"/>
              <a:t> станами, а </a:t>
            </a:r>
            <a:r>
              <a:rPr lang="ru-RU" b="1" dirty="0" err="1"/>
              <a:t>також</a:t>
            </a:r>
            <a:r>
              <a:rPr lang="ru-RU" b="1" dirty="0"/>
              <a:t> у </a:t>
            </a:r>
            <a:r>
              <a:rPr lang="ru-RU" b="1" dirty="0" err="1"/>
              <a:t>зв’язку</a:t>
            </a:r>
            <a:r>
              <a:rPr lang="ru-RU" b="1" dirty="0"/>
              <a:t> з </a:t>
            </a:r>
            <a:r>
              <a:rPr lang="ru-RU" b="1" dirty="0" err="1"/>
              <a:t>вагітністю</a:t>
            </a:r>
            <a:r>
              <a:rPr lang="ru-RU" b="1" dirty="0"/>
              <a:t> та пологами.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</a:rPr>
              <a:t>Невідкладний</a:t>
            </a:r>
            <a:r>
              <a:rPr lang="ru-RU" b="1" dirty="0">
                <a:solidFill>
                  <a:srgbClr val="FF0000"/>
                </a:solidFill>
              </a:rPr>
              <a:t> стан </a:t>
            </a:r>
            <a:r>
              <a:rPr lang="ru-RU" b="1" dirty="0" err="1">
                <a:solidFill>
                  <a:srgbClr val="FF0000"/>
                </a:solidFill>
              </a:rPr>
              <a:t>людини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</a:t>
            </a:r>
            <a:r>
              <a:rPr lang="ru-RU" b="1" dirty="0" err="1"/>
              <a:t>раптове</a:t>
            </a:r>
            <a:r>
              <a:rPr lang="ru-RU" b="1" dirty="0"/>
              <a:t> </a:t>
            </a:r>
            <a:r>
              <a:rPr lang="ru-RU" b="1" dirty="0" err="1"/>
              <a:t>погіршення</a:t>
            </a:r>
            <a:r>
              <a:rPr lang="ru-RU" b="1" dirty="0"/>
              <a:t> </a:t>
            </a:r>
            <a:r>
              <a:rPr lang="ru-RU" b="1" dirty="0" err="1"/>
              <a:t>фізичного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психічного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, яке становить </a:t>
            </a:r>
            <a:r>
              <a:rPr lang="ru-RU" b="1" dirty="0" err="1"/>
              <a:t>пряму</a:t>
            </a:r>
            <a:r>
              <a:rPr lang="ru-RU" b="1" dirty="0"/>
              <a:t> та </a:t>
            </a:r>
            <a:r>
              <a:rPr lang="ru-RU" b="1" dirty="0" err="1"/>
              <a:t>невідворотну</a:t>
            </a:r>
            <a:r>
              <a:rPr lang="ru-RU" b="1" dirty="0"/>
              <a:t> </a:t>
            </a:r>
            <a:r>
              <a:rPr lang="ru-RU" b="1" dirty="0" err="1"/>
              <a:t>загрозу</a:t>
            </a:r>
            <a:r>
              <a:rPr lang="ru-RU" b="1" dirty="0"/>
              <a:t> </a:t>
            </a:r>
            <a:r>
              <a:rPr lang="ru-RU" b="1" dirty="0" err="1"/>
              <a:t>життю</a:t>
            </a:r>
            <a:r>
              <a:rPr lang="ru-RU" b="1" dirty="0"/>
              <a:t> та </a:t>
            </a:r>
            <a:r>
              <a:rPr lang="ru-RU" b="1" dirty="0" err="1"/>
              <a:t>здоров’ю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оточуючих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людей і </a:t>
            </a:r>
            <a:r>
              <a:rPr lang="ru-RU" b="1" dirty="0" err="1"/>
              <a:t>виникає</a:t>
            </a:r>
            <a:r>
              <a:rPr lang="ru-RU" b="1" dirty="0"/>
              <a:t> </a:t>
            </a:r>
            <a:r>
              <a:rPr lang="ru-RU" b="1" dirty="0" err="1"/>
              <a:t>внаслідок</a:t>
            </a:r>
            <a:r>
              <a:rPr lang="ru-RU" b="1" dirty="0"/>
              <a:t> </a:t>
            </a:r>
            <a:r>
              <a:rPr lang="ru-RU" b="1" dirty="0" err="1"/>
              <a:t>хвороби</a:t>
            </a:r>
            <a:r>
              <a:rPr lang="ru-RU" b="1" dirty="0"/>
              <a:t>, </a:t>
            </a:r>
            <a:r>
              <a:rPr lang="ru-RU" b="1" dirty="0" err="1"/>
              <a:t>травми</a:t>
            </a:r>
            <a:r>
              <a:rPr lang="ru-RU" b="1" dirty="0"/>
              <a:t>, </a:t>
            </a:r>
            <a:r>
              <a:rPr lang="ru-RU" b="1" dirty="0" err="1"/>
              <a:t>отруєння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внутрішніх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зовнішніх</a:t>
            </a:r>
            <a:r>
              <a:rPr lang="ru-RU" b="1" dirty="0"/>
              <a:t> причин.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</a:rPr>
              <a:t>Охорона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здоров’я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система </a:t>
            </a:r>
            <a:r>
              <a:rPr lang="ru-RU" b="1" dirty="0" err="1"/>
              <a:t>заходів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здійснюються</a:t>
            </a:r>
            <a:r>
              <a:rPr lang="ru-RU" b="1" dirty="0"/>
              <a:t> органами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влади</a:t>
            </a:r>
            <a:r>
              <a:rPr lang="ru-RU" b="1" dirty="0"/>
              <a:t> та органами </a:t>
            </a:r>
            <a:r>
              <a:rPr lang="ru-RU" b="1" dirty="0" err="1"/>
              <a:t>місцевого</a:t>
            </a:r>
            <a:r>
              <a:rPr lang="ru-RU" b="1" dirty="0"/>
              <a:t> </a:t>
            </a:r>
            <a:r>
              <a:rPr lang="ru-RU" b="1" dirty="0" err="1"/>
              <a:t>самоврядування</a:t>
            </a:r>
            <a:r>
              <a:rPr lang="ru-RU" b="1" dirty="0"/>
              <a:t>,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посадовими</a:t>
            </a:r>
            <a:r>
              <a:rPr lang="ru-RU" b="1" dirty="0"/>
              <a:t> особами, закладами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, </a:t>
            </a:r>
            <a:r>
              <a:rPr lang="ru-RU" b="1" dirty="0" err="1"/>
              <a:t>фізичними</a:t>
            </a:r>
            <a:r>
              <a:rPr lang="ru-RU" b="1" dirty="0"/>
              <a:t> особами — </a:t>
            </a:r>
            <a:r>
              <a:rPr lang="ru-RU" b="1" dirty="0" err="1"/>
              <a:t>підприємцями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зареєстровані</a:t>
            </a:r>
            <a:r>
              <a:rPr lang="ru-RU" b="1" dirty="0"/>
              <a:t> в </a:t>
            </a:r>
            <a:r>
              <a:rPr lang="ru-RU" b="1" dirty="0" err="1"/>
              <a:t>установленому</a:t>
            </a:r>
            <a:r>
              <a:rPr lang="ru-RU" b="1" dirty="0"/>
              <a:t> законом порядку та одержали </a:t>
            </a:r>
            <a:r>
              <a:rPr lang="ru-RU" b="1" dirty="0" err="1"/>
              <a:t>ліцензію</a:t>
            </a:r>
            <a:r>
              <a:rPr lang="ru-RU" b="1" dirty="0"/>
              <a:t> на право </a:t>
            </a:r>
            <a:r>
              <a:rPr lang="ru-RU" b="1" dirty="0" err="1"/>
              <a:t>провадження</a:t>
            </a:r>
            <a:r>
              <a:rPr lang="ru-RU" b="1" dirty="0"/>
              <a:t> </a:t>
            </a:r>
            <a:r>
              <a:rPr lang="ru-RU" b="1" dirty="0" err="1"/>
              <a:t>господарської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з </a:t>
            </a:r>
            <a:r>
              <a:rPr lang="ru-RU" b="1" dirty="0" err="1"/>
              <a:t>медичної</a:t>
            </a:r>
            <a:r>
              <a:rPr lang="ru-RU" b="1" dirty="0"/>
              <a:t> практики, </a:t>
            </a:r>
            <a:r>
              <a:rPr lang="ru-RU" b="1" dirty="0" err="1"/>
              <a:t>медичними</a:t>
            </a:r>
            <a:r>
              <a:rPr lang="ru-RU" b="1" dirty="0"/>
              <a:t> та </a:t>
            </a:r>
            <a:r>
              <a:rPr lang="ru-RU" b="1" dirty="0" err="1"/>
              <a:t>фармацевтичними</a:t>
            </a:r>
            <a:r>
              <a:rPr lang="ru-RU" b="1" dirty="0"/>
              <a:t> </a:t>
            </a:r>
            <a:r>
              <a:rPr lang="ru-RU" b="1" dirty="0" err="1"/>
              <a:t>працівниками</a:t>
            </a:r>
            <a:r>
              <a:rPr lang="ru-RU" b="1" dirty="0"/>
              <a:t>, </a:t>
            </a:r>
            <a:r>
              <a:rPr lang="ru-RU" b="1" dirty="0" err="1"/>
              <a:t>громадськими</a:t>
            </a:r>
            <a:r>
              <a:rPr lang="ru-RU" b="1" dirty="0"/>
              <a:t> </a:t>
            </a:r>
            <a:r>
              <a:rPr lang="ru-RU" b="1" dirty="0" err="1"/>
              <a:t>об’єднаннями</a:t>
            </a:r>
            <a:r>
              <a:rPr lang="ru-RU" b="1" dirty="0"/>
              <a:t> і </a:t>
            </a:r>
            <a:r>
              <a:rPr lang="ru-RU" b="1" dirty="0" err="1"/>
              <a:t>громадянами</a:t>
            </a:r>
            <a:r>
              <a:rPr lang="ru-RU" b="1" dirty="0"/>
              <a:t> з метою </a:t>
            </a:r>
            <a:r>
              <a:rPr lang="ru-RU" b="1" dirty="0" err="1"/>
              <a:t>збереження</a:t>
            </a:r>
            <a:r>
              <a:rPr lang="ru-RU" b="1" dirty="0"/>
              <a:t> та </a:t>
            </a:r>
            <a:r>
              <a:rPr lang="ru-RU" b="1" dirty="0" err="1"/>
              <a:t>відновлення</a:t>
            </a:r>
            <a:r>
              <a:rPr lang="ru-RU" b="1" dirty="0"/>
              <a:t> </a:t>
            </a:r>
            <a:r>
              <a:rPr lang="ru-RU" b="1" dirty="0" err="1"/>
              <a:t>фізіологічних</a:t>
            </a:r>
            <a:r>
              <a:rPr lang="ru-RU" b="1" dirty="0"/>
              <a:t> і </a:t>
            </a:r>
            <a:r>
              <a:rPr lang="ru-RU" b="1" dirty="0" err="1"/>
              <a:t>психологічних</a:t>
            </a:r>
            <a:r>
              <a:rPr lang="ru-RU" b="1" dirty="0"/>
              <a:t> </a:t>
            </a:r>
            <a:r>
              <a:rPr lang="ru-RU" b="1" dirty="0" err="1"/>
              <a:t>функцій</a:t>
            </a:r>
            <a:r>
              <a:rPr lang="ru-RU" b="1" dirty="0"/>
              <a:t>, </a:t>
            </a:r>
            <a:r>
              <a:rPr lang="ru-RU" b="1" dirty="0" err="1"/>
              <a:t>оптимальної</a:t>
            </a:r>
            <a:r>
              <a:rPr lang="ru-RU" b="1" dirty="0"/>
              <a:t> </a:t>
            </a:r>
            <a:r>
              <a:rPr lang="ru-RU" b="1" dirty="0" err="1"/>
              <a:t>працездатності</a:t>
            </a:r>
            <a:r>
              <a:rPr lang="ru-RU" b="1" dirty="0"/>
              <a:t> та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активності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при </a:t>
            </a:r>
            <a:r>
              <a:rPr lang="ru-RU" b="1" dirty="0" err="1"/>
              <a:t>максимальній</a:t>
            </a:r>
            <a:r>
              <a:rPr lang="ru-RU" b="1" dirty="0"/>
              <a:t> </a:t>
            </a:r>
            <a:r>
              <a:rPr lang="ru-RU" b="1" dirty="0" err="1"/>
              <a:t>біологічно</a:t>
            </a:r>
            <a:r>
              <a:rPr lang="ru-RU" b="1" dirty="0"/>
              <a:t> </a:t>
            </a:r>
            <a:r>
              <a:rPr lang="ru-RU" b="1" dirty="0" err="1"/>
              <a:t>можливій</a:t>
            </a:r>
            <a:r>
              <a:rPr lang="ru-RU" b="1" dirty="0"/>
              <a:t> </a:t>
            </a:r>
            <a:r>
              <a:rPr lang="ru-RU" b="1" dirty="0" err="1"/>
              <a:t>індивідуальній</a:t>
            </a:r>
            <a:r>
              <a:rPr lang="ru-RU" b="1" dirty="0"/>
              <a:t> </a:t>
            </a:r>
            <a:r>
              <a:rPr lang="ru-RU" b="1" dirty="0" err="1"/>
              <a:t>тривалості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54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156380"/>
            <a:ext cx="11430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Кожен</a:t>
            </a:r>
            <a:r>
              <a:rPr lang="ru-RU" b="1" dirty="0"/>
              <a:t> </a:t>
            </a:r>
            <a:r>
              <a:rPr lang="ru-RU" b="1" dirty="0" err="1"/>
              <a:t>громадянин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право на </a:t>
            </a:r>
            <a:r>
              <a:rPr lang="ru-RU" b="1" dirty="0" err="1"/>
              <a:t>безоплатне</a:t>
            </a:r>
            <a:r>
              <a:rPr lang="ru-RU" b="1" dirty="0"/>
              <a:t> </a:t>
            </a:r>
            <a:r>
              <a:rPr lang="ru-RU" b="1" dirty="0" err="1"/>
              <a:t>отримання</a:t>
            </a:r>
            <a:r>
              <a:rPr lang="ru-RU" b="1" dirty="0"/>
              <a:t> у </a:t>
            </a:r>
            <a:r>
              <a:rPr lang="ru-RU" b="1" dirty="0" err="1"/>
              <a:t>державних</a:t>
            </a:r>
            <a:r>
              <a:rPr lang="ru-RU" b="1" dirty="0"/>
              <a:t> та </a:t>
            </a:r>
            <a:r>
              <a:rPr lang="ru-RU" b="1" dirty="0" err="1"/>
              <a:t>комунальних</a:t>
            </a:r>
            <a:r>
              <a:rPr lang="ru-RU" b="1" dirty="0"/>
              <a:t> закладах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 </a:t>
            </a:r>
            <a:r>
              <a:rPr lang="ru-RU" b="1" dirty="0" err="1"/>
              <a:t>медичної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, до </a:t>
            </a:r>
            <a:r>
              <a:rPr lang="ru-RU" b="1" dirty="0" err="1"/>
              <a:t>якої</a:t>
            </a:r>
            <a:r>
              <a:rPr lang="ru-RU" b="1" dirty="0"/>
              <a:t> належать: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</a:rPr>
              <a:t>Екстрена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медична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допомога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</a:t>
            </a:r>
            <a:r>
              <a:rPr lang="ru-RU" b="1" dirty="0" err="1"/>
              <a:t>медична</a:t>
            </a:r>
            <a:r>
              <a:rPr lang="ru-RU" b="1" dirty="0"/>
              <a:t> </a:t>
            </a:r>
            <a:r>
              <a:rPr lang="ru-RU" b="1" dirty="0" err="1"/>
              <a:t>допомога</a:t>
            </a:r>
            <a:r>
              <a:rPr lang="ru-RU" b="1" dirty="0"/>
              <a:t>, яка </a:t>
            </a:r>
            <a:r>
              <a:rPr lang="ru-RU" b="1" dirty="0" err="1"/>
              <a:t>полягає</a:t>
            </a:r>
            <a:r>
              <a:rPr lang="ru-RU" b="1" dirty="0"/>
              <a:t> у </a:t>
            </a:r>
            <a:r>
              <a:rPr lang="ru-RU" b="1" dirty="0" err="1"/>
              <a:t>здійсненні</a:t>
            </a:r>
            <a:r>
              <a:rPr lang="ru-RU" b="1" dirty="0"/>
              <a:t> </a:t>
            </a:r>
            <a:r>
              <a:rPr lang="ru-RU" b="1" dirty="0" err="1"/>
              <a:t>медичними</a:t>
            </a:r>
            <a:r>
              <a:rPr lang="ru-RU" b="1" dirty="0"/>
              <a:t> </a:t>
            </a:r>
            <a:r>
              <a:rPr lang="ru-RU" b="1" dirty="0" err="1"/>
              <a:t>працівниками</a:t>
            </a:r>
            <a:r>
              <a:rPr lang="ru-RU" b="1" dirty="0"/>
              <a:t> </a:t>
            </a:r>
            <a:r>
              <a:rPr lang="ru-RU" b="1" dirty="0" err="1"/>
              <a:t>відповідно</a:t>
            </a:r>
            <a:r>
              <a:rPr lang="ru-RU" b="1" dirty="0"/>
              <a:t> до закону </a:t>
            </a:r>
            <a:r>
              <a:rPr lang="ru-RU" b="1" dirty="0" err="1"/>
              <a:t>невідкладних</a:t>
            </a:r>
            <a:r>
              <a:rPr lang="ru-RU" b="1" dirty="0"/>
              <a:t> </a:t>
            </a:r>
            <a:r>
              <a:rPr lang="ru-RU" b="1" dirty="0" err="1"/>
              <a:t>організаційних</a:t>
            </a:r>
            <a:r>
              <a:rPr lang="ru-RU" b="1" dirty="0"/>
              <a:t>, </a:t>
            </a:r>
            <a:r>
              <a:rPr lang="ru-RU" b="1" dirty="0" err="1"/>
              <a:t>діагностичних</a:t>
            </a:r>
            <a:r>
              <a:rPr lang="ru-RU" b="1" dirty="0"/>
              <a:t> та </a:t>
            </a:r>
            <a:r>
              <a:rPr lang="ru-RU" b="1" dirty="0" err="1"/>
              <a:t>лікувальних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, </a:t>
            </a:r>
            <a:r>
              <a:rPr lang="ru-RU" b="1" dirty="0" err="1"/>
              <a:t>спрямованих</a:t>
            </a:r>
            <a:r>
              <a:rPr lang="ru-RU" b="1" dirty="0"/>
              <a:t> на </a:t>
            </a:r>
            <a:r>
              <a:rPr lang="ru-RU" b="1" dirty="0" err="1"/>
              <a:t>врятування</a:t>
            </a:r>
            <a:r>
              <a:rPr lang="ru-RU" b="1" dirty="0"/>
              <a:t> та </a:t>
            </a:r>
            <a:r>
              <a:rPr lang="ru-RU" b="1" dirty="0" err="1"/>
              <a:t>збереження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у </a:t>
            </a:r>
            <a:r>
              <a:rPr lang="ru-RU" b="1" dirty="0" err="1"/>
              <a:t>невідкладному</a:t>
            </a:r>
            <a:r>
              <a:rPr lang="ru-RU" b="1" dirty="0"/>
              <a:t> </a:t>
            </a:r>
            <a:r>
              <a:rPr lang="ru-RU" b="1" dirty="0" err="1"/>
              <a:t>стані</a:t>
            </a:r>
            <a:r>
              <a:rPr lang="ru-RU" b="1" dirty="0"/>
              <a:t> та </a:t>
            </a:r>
            <a:r>
              <a:rPr lang="ru-RU" b="1" dirty="0" err="1"/>
              <a:t>мінімізацію</a:t>
            </a:r>
            <a:r>
              <a:rPr lang="ru-RU" b="1" dirty="0"/>
              <a:t> </a:t>
            </a:r>
            <a:r>
              <a:rPr lang="ru-RU" b="1" dirty="0" err="1"/>
              <a:t>наслідків</a:t>
            </a:r>
            <a:r>
              <a:rPr lang="ru-RU" b="1" dirty="0"/>
              <a:t> </a:t>
            </a:r>
            <a:r>
              <a:rPr lang="ru-RU" b="1" dirty="0" err="1"/>
              <a:t>впливу</a:t>
            </a:r>
            <a:r>
              <a:rPr lang="ru-RU" b="1" dirty="0"/>
              <a:t> такого стану на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здоров'я</a:t>
            </a:r>
            <a:r>
              <a:rPr lang="ru-RU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</a:rPr>
              <a:t>Первинна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медична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допомога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</a:t>
            </a:r>
            <a:r>
              <a:rPr lang="ru-RU" b="1" dirty="0" err="1"/>
              <a:t>передбачає</a:t>
            </a:r>
            <a:r>
              <a:rPr lang="ru-RU" b="1" dirty="0"/>
              <a:t>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консультації</a:t>
            </a:r>
            <a:r>
              <a:rPr lang="ru-RU" b="1" dirty="0"/>
              <a:t>, </a:t>
            </a:r>
            <a:r>
              <a:rPr lang="ru-RU" b="1" dirty="0" err="1"/>
              <a:t>проведення</a:t>
            </a:r>
            <a:r>
              <a:rPr lang="ru-RU" b="1" dirty="0"/>
              <a:t> </a:t>
            </a:r>
            <a:r>
              <a:rPr lang="ru-RU" b="1" dirty="0" err="1"/>
              <a:t>діагностики</a:t>
            </a:r>
            <a:r>
              <a:rPr lang="ru-RU" b="1" dirty="0"/>
              <a:t> та </a:t>
            </a:r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b="1" dirty="0" err="1"/>
              <a:t>найбільш</a:t>
            </a:r>
            <a:r>
              <a:rPr lang="ru-RU" b="1" dirty="0"/>
              <a:t> </a:t>
            </a:r>
            <a:r>
              <a:rPr lang="ru-RU" b="1" dirty="0" err="1"/>
              <a:t>поширених</a:t>
            </a:r>
            <a:r>
              <a:rPr lang="ru-RU" b="1" dirty="0"/>
              <a:t> хвороб, травм, </a:t>
            </a:r>
            <a:r>
              <a:rPr lang="ru-RU" b="1" dirty="0" err="1"/>
              <a:t>отруєнь</a:t>
            </a:r>
            <a:r>
              <a:rPr lang="ru-RU" b="1" dirty="0"/>
              <a:t>, </a:t>
            </a:r>
            <a:r>
              <a:rPr lang="ru-RU" b="1" dirty="0" err="1"/>
              <a:t>патологічних</a:t>
            </a:r>
            <a:r>
              <a:rPr lang="ru-RU" b="1" dirty="0"/>
              <a:t>, </a:t>
            </a:r>
            <a:r>
              <a:rPr lang="ru-RU" b="1" dirty="0" err="1"/>
              <a:t>фізіологічних</a:t>
            </a:r>
            <a:r>
              <a:rPr lang="ru-RU" b="1" dirty="0"/>
              <a:t> (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вагітності</a:t>
            </a:r>
            <a:r>
              <a:rPr lang="ru-RU" b="1" dirty="0"/>
              <a:t>) </a:t>
            </a:r>
            <a:r>
              <a:rPr lang="ru-RU" b="1" dirty="0" err="1"/>
              <a:t>станів</a:t>
            </a:r>
            <a:r>
              <a:rPr lang="ru-RU" b="1" dirty="0"/>
              <a:t>, </a:t>
            </a:r>
            <a:r>
              <a:rPr lang="ru-RU" b="1" dirty="0" err="1"/>
              <a:t>здійснення</a:t>
            </a:r>
            <a:r>
              <a:rPr lang="ru-RU" b="1" dirty="0"/>
              <a:t> </a:t>
            </a:r>
            <a:r>
              <a:rPr lang="ru-RU" b="1" dirty="0" err="1"/>
              <a:t>профілактичних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; </a:t>
            </a:r>
            <a:r>
              <a:rPr lang="ru-RU" b="1" dirty="0" err="1"/>
              <a:t>направлення</a:t>
            </a:r>
            <a:r>
              <a:rPr lang="ru-RU" b="1" dirty="0"/>
              <a:t> </a:t>
            </a:r>
            <a:r>
              <a:rPr lang="ru-RU" b="1" dirty="0" err="1"/>
              <a:t>пацієнта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не </a:t>
            </a:r>
            <a:r>
              <a:rPr lang="ru-RU" b="1" dirty="0" err="1"/>
              <a:t>потребує</a:t>
            </a:r>
            <a:r>
              <a:rPr lang="ru-RU" b="1" dirty="0"/>
              <a:t> </a:t>
            </a:r>
            <a:r>
              <a:rPr lang="ru-RU" b="1" dirty="0" err="1"/>
              <a:t>екстреної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, для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йому</a:t>
            </a:r>
            <a:r>
              <a:rPr lang="ru-RU" b="1" dirty="0"/>
              <a:t> </a:t>
            </a:r>
            <a:r>
              <a:rPr lang="ru-RU" b="1" dirty="0" err="1"/>
              <a:t>вторинної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третинної</a:t>
            </a:r>
            <a:r>
              <a:rPr lang="ru-RU" b="1" dirty="0"/>
              <a:t> </a:t>
            </a:r>
            <a:r>
              <a:rPr lang="ru-RU" b="1" dirty="0" err="1"/>
              <a:t>медичної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;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невідкладної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у </a:t>
            </a:r>
            <a:r>
              <a:rPr lang="ru-RU" b="1" dirty="0" err="1"/>
              <a:t>разі</a:t>
            </a:r>
            <a:r>
              <a:rPr lang="ru-RU" b="1" dirty="0"/>
              <a:t> </a:t>
            </a:r>
            <a:r>
              <a:rPr lang="ru-RU" b="1" dirty="0" err="1"/>
              <a:t>розладу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не </a:t>
            </a:r>
            <a:r>
              <a:rPr lang="ru-RU" b="1" dirty="0" err="1"/>
              <a:t>потребує</a:t>
            </a:r>
            <a:r>
              <a:rPr lang="ru-RU" b="1" dirty="0"/>
              <a:t> </a:t>
            </a:r>
            <a:r>
              <a:rPr lang="ru-RU" b="1" dirty="0" err="1"/>
              <a:t>спеціалізованого</a:t>
            </a:r>
            <a:r>
              <a:rPr lang="ru-RU" b="1" dirty="0"/>
              <a:t> </a:t>
            </a:r>
            <a:r>
              <a:rPr lang="ru-RU" b="1" dirty="0" err="1"/>
              <a:t>втручання</a:t>
            </a:r>
            <a:r>
              <a:rPr lang="ru-RU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</a:rPr>
              <a:t>Вторинна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спеціалізована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b="1" dirty="0" err="1">
                <a:solidFill>
                  <a:srgbClr val="FF0000"/>
                </a:solidFill>
              </a:rPr>
              <a:t>медична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допомога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</a:t>
            </a:r>
            <a:r>
              <a:rPr lang="ru-RU" b="1" dirty="0" err="1"/>
              <a:t>надається</a:t>
            </a:r>
            <a:r>
              <a:rPr lang="ru-RU" b="1" dirty="0"/>
              <a:t> в </a:t>
            </a:r>
            <a:r>
              <a:rPr lang="ru-RU" b="1" dirty="0" err="1"/>
              <a:t>амбулаторних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стаціонарних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лікарями</a:t>
            </a:r>
            <a:r>
              <a:rPr lang="ru-RU" b="1" dirty="0"/>
              <a:t> </a:t>
            </a:r>
            <a:r>
              <a:rPr lang="ru-RU" b="1" dirty="0" err="1"/>
              <a:t>відповідної</a:t>
            </a:r>
            <a:r>
              <a:rPr lang="ru-RU" b="1" dirty="0"/>
              <a:t> </a:t>
            </a:r>
            <a:r>
              <a:rPr lang="ru-RU" b="1" dirty="0" err="1"/>
              <a:t>спеціалізації</a:t>
            </a:r>
            <a:r>
              <a:rPr lang="ru-RU" b="1" dirty="0"/>
              <a:t> (</a:t>
            </a:r>
            <a:r>
              <a:rPr lang="ru-RU" b="1" dirty="0" err="1"/>
              <a:t>крім</a:t>
            </a:r>
            <a:r>
              <a:rPr lang="ru-RU" b="1" dirty="0"/>
              <a:t> </a:t>
            </a:r>
            <a:r>
              <a:rPr lang="ru-RU" b="1" dirty="0" err="1"/>
              <a:t>сімейних</a:t>
            </a:r>
            <a:r>
              <a:rPr lang="ru-RU" b="1" dirty="0"/>
              <a:t> </a:t>
            </a:r>
            <a:r>
              <a:rPr lang="ru-RU" b="1" dirty="0" err="1"/>
              <a:t>лікарів</a:t>
            </a:r>
            <a:r>
              <a:rPr lang="ru-RU" b="1" dirty="0"/>
              <a:t>) у плановому порядку </a:t>
            </a:r>
            <a:r>
              <a:rPr lang="ru-RU" b="1" dirty="0" err="1"/>
              <a:t>або</a:t>
            </a:r>
            <a:r>
              <a:rPr lang="ru-RU" b="1" dirty="0"/>
              <a:t> в </a:t>
            </a:r>
            <a:r>
              <a:rPr lang="ru-RU" b="1" dirty="0" err="1"/>
              <a:t>екстрених</a:t>
            </a:r>
            <a:r>
              <a:rPr lang="ru-RU" b="1" dirty="0"/>
              <a:t> </a:t>
            </a:r>
            <a:r>
              <a:rPr lang="ru-RU" b="1" dirty="0" err="1"/>
              <a:t>випадках</a:t>
            </a:r>
            <a:r>
              <a:rPr lang="ru-RU" b="1" dirty="0"/>
              <a:t>. </a:t>
            </a:r>
            <a:r>
              <a:rPr lang="ru-RU" b="1" dirty="0" err="1"/>
              <a:t>Передбачає</a:t>
            </a:r>
            <a:r>
              <a:rPr lang="ru-RU" b="1" dirty="0"/>
              <a:t> </a:t>
            </a:r>
            <a:r>
              <a:rPr lang="ru-RU" b="1" dirty="0" err="1"/>
              <a:t>консультації</a:t>
            </a:r>
            <a:r>
              <a:rPr lang="ru-RU" b="1" dirty="0"/>
              <a:t>, </a:t>
            </a:r>
            <a:r>
              <a:rPr lang="ru-RU" b="1" dirty="0" err="1"/>
              <a:t>діагностику</a:t>
            </a:r>
            <a:r>
              <a:rPr lang="ru-RU" b="1" dirty="0"/>
              <a:t>, </a:t>
            </a:r>
            <a:r>
              <a:rPr lang="ru-RU" b="1" dirty="0" err="1"/>
              <a:t>лікування</a:t>
            </a:r>
            <a:r>
              <a:rPr lang="ru-RU" b="1" dirty="0"/>
              <a:t>, </a:t>
            </a:r>
            <a:r>
              <a:rPr lang="ru-RU" b="1" dirty="0" err="1"/>
              <a:t>реабілітацію</a:t>
            </a:r>
            <a:r>
              <a:rPr lang="ru-RU" b="1" dirty="0"/>
              <a:t> та </a:t>
            </a:r>
            <a:r>
              <a:rPr lang="ru-RU" b="1" dirty="0" err="1"/>
              <a:t>профілактику</a:t>
            </a:r>
            <a:r>
              <a:rPr lang="ru-RU" b="1" dirty="0"/>
              <a:t>; </a:t>
            </a:r>
            <a:r>
              <a:rPr lang="ru-RU" b="1" dirty="0" err="1"/>
              <a:t>направлення</a:t>
            </a:r>
            <a:r>
              <a:rPr lang="ru-RU" b="1" dirty="0"/>
              <a:t> </a:t>
            </a:r>
            <a:r>
              <a:rPr lang="ru-RU" b="1" dirty="0" err="1"/>
              <a:t>пацієнта</a:t>
            </a:r>
            <a:r>
              <a:rPr lang="ru-RU" b="1" dirty="0"/>
              <a:t> до </a:t>
            </a:r>
            <a:r>
              <a:rPr lang="ru-RU" b="1" dirty="0" err="1"/>
              <a:t>фахівців</a:t>
            </a:r>
            <a:r>
              <a:rPr lang="ru-RU" b="1" dirty="0"/>
              <a:t> </a:t>
            </a:r>
            <a:r>
              <a:rPr lang="ru-RU" b="1" dirty="0" err="1"/>
              <a:t>іншої</a:t>
            </a:r>
            <a:r>
              <a:rPr lang="ru-RU" b="1" dirty="0"/>
              <a:t> </a:t>
            </a:r>
            <a:r>
              <a:rPr lang="ru-RU" b="1" dirty="0" err="1"/>
              <a:t>спеціалізації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для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третинної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</a:rPr>
              <a:t>Третинна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високоспеціалізована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b="1" dirty="0" err="1">
                <a:solidFill>
                  <a:srgbClr val="FF0000"/>
                </a:solidFill>
              </a:rPr>
              <a:t>медична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допомога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</a:t>
            </a:r>
            <a:r>
              <a:rPr lang="ru-RU" b="1" dirty="0" err="1"/>
              <a:t>надається</a:t>
            </a:r>
            <a:r>
              <a:rPr lang="ru-RU" b="1" dirty="0"/>
              <a:t> в </a:t>
            </a:r>
            <a:r>
              <a:rPr lang="ru-RU" b="1" dirty="0" err="1"/>
              <a:t>амбулаторних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стаціонарних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застосуванням</a:t>
            </a:r>
            <a:r>
              <a:rPr lang="ru-RU" b="1" dirty="0"/>
              <a:t> </a:t>
            </a:r>
            <a:r>
              <a:rPr lang="ru-RU" b="1" dirty="0" err="1"/>
              <a:t>високотехнологічного</a:t>
            </a:r>
            <a:r>
              <a:rPr lang="ru-RU" b="1" dirty="0"/>
              <a:t> </a:t>
            </a:r>
            <a:r>
              <a:rPr lang="ru-RU" b="1" dirty="0" err="1"/>
              <a:t>обладнання</a:t>
            </a:r>
            <a:r>
              <a:rPr lang="ru-RU" b="1" dirty="0"/>
              <a:t> та/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медичних</a:t>
            </a:r>
            <a:r>
              <a:rPr lang="ru-RU" b="1" dirty="0"/>
              <a:t> процедур </a:t>
            </a:r>
            <a:r>
              <a:rPr lang="ru-RU" b="1" dirty="0" err="1"/>
              <a:t>високої</a:t>
            </a:r>
            <a:r>
              <a:rPr lang="ru-RU" b="1" dirty="0"/>
              <a:t> </a:t>
            </a:r>
            <a:r>
              <a:rPr lang="ru-RU" b="1" dirty="0" err="1"/>
              <a:t>складності</a:t>
            </a:r>
            <a:r>
              <a:rPr lang="ru-RU" b="1" dirty="0"/>
              <a:t>. </a:t>
            </a:r>
            <a:r>
              <a:rPr lang="ru-RU" b="1" dirty="0" err="1"/>
              <a:t>Включає</a:t>
            </a:r>
            <a:r>
              <a:rPr lang="ru-RU" b="1" dirty="0"/>
              <a:t> </a:t>
            </a:r>
            <a:r>
              <a:rPr lang="ru-RU" b="1" dirty="0" err="1"/>
              <a:t>ведення</a:t>
            </a:r>
            <a:r>
              <a:rPr lang="ru-RU" b="1" dirty="0"/>
              <a:t> </a:t>
            </a:r>
            <a:r>
              <a:rPr lang="ru-RU" b="1" dirty="0" err="1"/>
              <a:t>складних</a:t>
            </a:r>
            <a:r>
              <a:rPr lang="ru-RU" b="1" dirty="0"/>
              <a:t> </a:t>
            </a:r>
            <a:r>
              <a:rPr lang="ru-RU" b="1" dirty="0" err="1"/>
              <a:t>патологічних</a:t>
            </a:r>
            <a:r>
              <a:rPr lang="ru-RU" b="1" dirty="0"/>
              <a:t> та </a:t>
            </a:r>
            <a:r>
              <a:rPr lang="ru-RU" b="1" dirty="0" err="1"/>
              <a:t>фізіологічних</a:t>
            </a:r>
            <a:r>
              <a:rPr lang="ru-RU" b="1" dirty="0"/>
              <a:t> </a:t>
            </a:r>
            <a:r>
              <a:rPr lang="ru-RU" b="1" dirty="0" err="1"/>
              <a:t>станів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відповідні</a:t>
            </a:r>
            <a:r>
              <a:rPr lang="ru-RU" b="1" dirty="0"/>
              <a:t> </a:t>
            </a:r>
            <a:r>
              <a:rPr lang="ru-RU" b="1" dirty="0" err="1"/>
              <a:t>направлення</a:t>
            </a:r>
            <a:r>
              <a:rPr lang="ru-RU" b="1" dirty="0"/>
              <a:t> до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спеціалізованих</a:t>
            </a:r>
            <a:r>
              <a:rPr lang="ru-RU" b="1" dirty="0"/>
              <a:t> </a:t>
            </a:r>
            <a:r>
              <a:rPr lang="ru-RU" b="1" dirty="0" err="1"/>
              <a:t>закладів</a:t>
            </a:r>
            <a:r>
              <a:rPr lang="ru-RU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</a:rPr>
              <a:t>Паліативна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допомога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</a:t>
            </a:r>
            <a:r>
              <a:rPr lang="ru-RU" b="1" dirty="0" err="1"/>
              <a:t>надається</a:t>
            </a:r>
            <a:r>
              <a:rPr lang="ru-RU" b="1" dirty="0"/>
              <a:t> на </a:t>
            </a:r>
            <a:r>
              <a:rPr lang="ru-RU" b="1" dirty="0" err="1"/>
              <a:t>останніх</a:t>
            </a:r>
            <a:r>
              <a:rPr lang="ru-RU" b="1" dirty="0"/>
              <a:t> </a:t>
            </a:r>
            <a:r>
              <a:rPr lang="ru-RU" b="1" dirty="0" err="1"/>
              <a:t>стадіях</a:t>
            </a:r>
            <a:r>
              <a:rPr lang="ru-RU" b="1" dirty="0"/>
              <a:t> </a:t>
            </a:r>
            <a:r>
              <a:rPr lang="ru-RU" b="1" dirty="0" err="1"/>
              <a:t>перебігу</a:t>
            </a:r>
            <a:r>
              <a:rPr lang="ru-RU" b="1" dirty="0"/>
              <a:t> </a:t>
            </a:r>
            <a:r>
              <a:rPr lang="ru-RU" b="1" dirty="0" err="1"/>
              <a:t>невиліковних</a:t>
            </a:r>
            <a:r>
              <a:rPr lang="ru-RU" b="1" dirty="0"/>
              <a:t> </a:t>
            </a:r>
            <a:r>
              <a:rPr lang="ru-RU" b="1" dirty="0" err="1"/>
              <a:t>захворювань</a:t>
            </a:r>
            <a:r>
              <a:rPr lang="ru-RU" b="1" dirty="0"/>
              <a:t>. </a:t>
            </a:r>
            <a:r>
              <a:rPr lang="ru-RU" b="1" dirty="0" err="1"/>
              <a:t>Включає</a:t>
            </a:r>
            <a:r>
              <a:rPr lang="ru-RU" b="1" dirty="0"/>
              <a:t> комплекс </a:t>
            </a:r>
            <a:r>
              <a:rPr lang="ru-RU" b="1" dirty="0" err="1"/>
              <a:t>заходів</a:t>
            </a:r>
            <a:r>
              <a:rPr lang="ru-RU" b="1" dirty="0"/>
              <a:t>, </a:t>
            </a:r>
            <a:r>
              <a:rPr lang="ru-RU" b="1" dirty="0" err="1"/>
              <a:t>спрямованих</a:t>
            </a:r>
            <a:r>
              <a:rPr lang="ru-RU" b="1" dirty="0"/>
              <a:t> на </a:t>
            </a:r>
            <a:r>
              <a:rPr lang="ru-RU" b="1" dirty="0" err="1"/>
              <a:t>полегшення</a:t>
            </a:r>
            <a:r>
              <a:rPr lang="ru-RU" b="1" dirty="0"/>
              <a:t> </a:t>
            </a:r>
            <a:r>
              <a:rPr lang="ru-RU" b="1" dirty="0" err="1"/>
              <a:t>фізичних</a:t>
            </a:r>
            <a:r>
              <a:rPr lang="ru-RU" b="1" dirty="0"/>
              <a:t> та </a:t>
            </a:r>
            <a:r>
              <a:rPr lang="ru-RU" b="1" dirty="0" err="1"/>
              <a:t>емоційних</a:t>
            </a:r>
            <a:r>
              <a:rPr lang="ru-RU" b="1" dirty="0"/>
              <a:t> </a:t>
            </a:r>
            <a:r>
              <a:rPr lang="ru-RU" b="1" dirty="0" err="1"/>
              <a:t>страждань</a:t>
            </a:r>
            <a:r>
              <a:rPr lang="ru-RU" b="1" dirty="0"/>
              <a:t> </a:t>
            </a:r>
            <a:r>
              <a:rPr lang="ru-RU" b="1" dirty="0" err="1"/>
              <a:t>пацієнтів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психосоціальної</a:t>
            </a:r>
            <a:r>
              <a:rPr lang="ru-RU" b="1" dirty="0"/>
              <a:t> і </a:t>
            </a:r>
            <a:r>
              <a:rPr lang="ru-RU" b="1" dirty="0" err="1"/>
              <a:t>моральної</a:t>
            </a:r>
            <a:r>
              <a:rPr lang="ru-RU" b="1" dirty="0"/>
              <a:t> </a:t>
            </a:r>
            <a:r>
              <a:rPr lang="ru-RU" b="1" dirty="0" err="1"/>
              <a:t>підтримки</a:t>
            </a:r>
            <a:r>
              <a:rPr lang="ru-RU" b="1" dirty="0"/>
              <a:t> членам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сімей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80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4" y="308413"/>
            <a:ext cx="113607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«Про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епідемічного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благополуччя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just"/>
            <a:r>
              <a:rPr lang="ru-RU" sz="2100" b="1" dirty="0"/>
              <a:t>У </a:t>
            </a:r>
            <a:r>
              <a:rPr lang="ru-RU" sz="2100" b="1" dirty="0" err="1"/>
              <a:t>цьому</a:t>
            </a:r>
            <a:r>
              <a:rPr lang="ru-RU" sz="2100" b="1" dirty="0"/>
              <a:t> </a:t>
            </a:r>
            <a:r>
              <a:rPr lang="ru-RU" sz="2100" b="1" dirty="0" err="1"/>
              <a:t>Законі</a:t>
            </a:r>
            <a:r>
              <a:rPr lang="ru-RU" sz="2100" b="1" dirty="0"/>
              <a:t> </a:t>
            </a:r>
            <a:r>
              <a:rPr lang="ru-RU" sz="2100" b="1" dirty="0" err="1"/>
              <a:t>терміни</a:t>
            </a:r>
            <a:r>
              <a:rPr lang="ru-RU" sz="2100" b="1" dirty="0"/>
              <a:t> і </a:t>
            </a:r>
            <a:r>
              <a:rPr lang="ru-RU" sz="2100" b="1" dirty="0" err="1"/>
              <a:t>поняття</a:t>
            </a:r>
            <a:r>
              <a:rPr lang="ru-RU" sz="2100" b="1" dirty="0"/>
              <a:t> </a:t>
            </a:r>
            <a:r>
              <a:rPr lang="ru-RU" sz="2100" b="1" dirty="0" err="1"/>
              <a:t>вживаються</a:t>
            </a:r>
            <a:r>
              <a:rPr lang="ru-RU" sz="2100" b="1" dirty="0"/>
              <a:t> у такому </a:t>
            </a:r>
            <a:r>
              <a:rPr lang="ru-RU" sz="2100" b="1" dirty="0" err="1"/>
              <a:t>значенні</a:t>
            </a:r>
            <a:r>
              <a:rPr lang="ru-RU" sz="2100" b="1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100" b="1" dirty="0" err="1">
                <a:solidFill>
                  <a:srgbClr val="FF0000"/>
                </a:solidFill>
              </a:rPr>
              <a:t>Санітарне</a:t>
            </a:r>
            <a:r>
              <a:rPr lang="ru-RU" sz="2100" b="1" dirty="0">
                <a:solidFill>
                  <a:srgbClr val="FF0000"/>
                </a:solidFill>
              </a:rPr>
              <a:t> та </a:t>
            </a:r>
            <a:r>
              <a:rPr lang="ru-RU" sz="2100" b="1" dirty="0" err="1">
                <a:solidFill>
                  <a:srgbClr val="FF0000"/>
                </a:solidFill>
              </a:rPr>
              <a:t>епідемічне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благополуччя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населення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/>
              <a:t>— </a:t>
            </a:r>
            <a:r>
              <a:rPr lang="ru-RU" sz="2100" b="1" dirty="0" err="1"/>
              <a:t>це</a:t>
            </a:r>
            <a:r>
              <a:rPr lang="ru-RU" sz="2100" b="1" dirty="0"/>
              <a:t> стан </a:t>
            </a:r>
            <a:r>
              <a:rPr lang="ru-RU" sz="2100" b="1" dirty="0" err="1"/>
              <a:t>здоров'я</a:t>
            </a:r>
            <a:r>
              <a:rPr lang="ru-RU" sz="2100" b="1" dirty="0"/>
              <a:t> </a:t>
            </a:r>
            <a:r>
              <a:rPr lang="ru-RU" sz="2100" b="1" dirty="0" err="1"/>
              <a:t>населення</a:t>
            </a:r>
            <a:r>
              <a:rPr lang="ru-RU" sz="2100" b="1" dirty="0"/>
              <a:t> та </a:t>
            </a:r>
            <a:r>
              <a:rPr lang="ru-RU" sz="2100" b="1" dirty="0" err="1"/>
              <a:t>середовища</a:t>
            </a:r>
            <a:r>
              <a:rPr lang="ru-RU" sz="2100" b="1" dirty="0"/>
              <a:t> </a:t>
            </a:r>
            <a:r>
              <a:rPr lang="ru-RU" sz="2100" b="1" dirty="0" err="1"/>
              <a:t>життєдіяльності</a:t>
            </a:r>
            <a:r>
              <a:rPr lang="ru-RU" sz="2100" b="1" dirty="0"/>
              <a:t> </a:t>
            </a:r>
            <a:r>
              <a:rPr lang="ru-RU" sz="2100" b="1" dirty="0" err="1"/>
              <a:t>людини</a:t>
            </a:r>
            <a:r>
              <a:rPr lang="ru-RU" sz="2100" b="1" dirty="0"/>
              <a:t>, при </a:t>
            </a:r>
            <a:r>
              <a:rPr lang="ru-RU" sz="2100" b="1" dirty="0" err="1"/>
              <a:t>якому</a:t>
            </a:r>
            <a:r>
              <a:rPr lang="ru-RU" sz="2100" b="1" dirty="0"/>
              <a:t> </a:t>
            </a:r>
            <a:r>
              <a:rPr lang="ru-RU" sz="2100" b="1" dirty="0" err="1"/>
              <a:t>показники</a:t>
            </a:r>
            <a:r>
              <a:rPr lang="ru-RU" sz="2100" b="1" dirty="0"/>
              <a:t> </a:t>
            </a:r>
            <a:r>
              <a:rPr lang="ru-RU" sz="2100" b="1" dirty="0" err="1"/>
              <a:t>захворюваності</a:t>
            </a:r>
            <a:r>
              <a:rPr lang="ru-RU" sz="2100" b="1" dirty="0"/>
              <a:t> </a:t>
            </a:r>
            <a:r>
              <a:rPr lang="ru-RU" sz="2100" b="1" dirty="0" err="1"/>
              <a:t>перебувають</a:t>
            </a:r>
            <a:r>
              <a:rPr lang="ru-RU" sz="2100" b="1" dirty="0"/>
              <a:t> на </a:t>
            </a:r>
            <a:r>
              <a:rPr lang="ru-RU" sz="2100" b="1" dirty="0" err="1"/>
              <a:t>усталеному</a:t>
            </a:r>
            <a:r>
              <a:rPr lang="ru-RU" sz="2100" b="1" dirty="0"/>
              <a:t> </a:t>
            </a:r>
            <a:r>
              <a:rPr lang="ru-RU" sz="2100" b="1" dirty="0" err="1"/>
              <a:t>рівні</a:t>
            </a:r>
            <a:r>
              <a:rPr lang="ru-RU" sz="2100" b="1" dirty="0"/>
              <a:t> для </a:t>
            </a:r>
            <a:r>
              <a:rPr lang="ru-RU" sz="2100" b="1" dirty="0" err="1"/>
              <a:t>даної</a:t>
            </a:r>
            <a:r>
              <a:rPr lang="ru-RU" sz="2100" b="1" dirty="0"/>
              <a:t> </a:t>
            </a:r>
            <a:r>
              <a:rPr lang="ru-RU" sz="2100" b="1" dirty="0" err="1"/>
              <a:t>території</a:t>
            </a:r>
            <a:r>
              <a:rPr lang="ru-RU" sz="2100" b="1" dirty="0"/>
              <a:t>, </a:t>
            </a:r>
            <a:r>
              <a:rPr lang="ru-RU" sz="2100" b="1" dirty="0" err="1"/>
              <a:t>умови</a:t>
            </a:r>
            <a:r>
              <a:rPr lang="ru-RU" sz="2100" b="1" dirty="0"/>
              <a:t> </a:t>
            </a:r>
            <a:r>
              <a:rPr lang="ru-RU" sz="2100" b="1" dirty="0" err="1"/>
              <a:t>проживання</a:t>
            </a:r>
            <a:r>
              <a:rPr lang="ru-RU" sz="2100" b="1" dirty="0"/>
              <a:t> </a:t>
            </a:r>
            <a:r>
              <a:rPr lang="ru-RU" sz="2100" b="1" dirty="0" err="1"/>
              <a:t>сприятливі</a:t>
            </a:r>
            <a:r>
              <a:rPr lang="ru-RU" sz="2100" b="1" dirty="0"/>
              <a:t> для </a:t>
            </a:r>
            <a:r>
              <a:rPr lang="ru-RU" sz="2100" b="1" dirty="0" err="1"/>
              <a:t>населення</a:t>
            </a:r>
            <a:r>
              <a:rPr lang="ru-RU" sz="2100" b="1" dirty="0"/>
              <a:t>, а </a:t>
            </a:r>
            <a:r>
              <a:rPr lang="ru-RU" sz="2100" b="1" dirty="0" err="1"/>
              <a:t>параметри</a:t>
            </a:r>
            <a:r>
              <a:rPr lang="ru-RU" sz="2100" b="1" dirty="0"/>
              <a:t> </a:t>
            </a:r>
            <a:r>
              <a:rPr lang="ru-RU" sz="2100" b="1" dirty="0" err="1"/>
              <a:t>факторів</a:t>
            </a:r>
            <a:r>
              <a:rPr lang="ru-RU" sz="2100" b="1" dirty="0"/>
              <a:t> </a:t>
            </a:r>
            <a:r>
              <a:rPr lang="ru-RU" sz="2100" b="1" dirty="0" err="1"/>
              <a:t>середовища</a:t>
            </a:r>
            <a:r>
              <a:rPr lang="ru-RU" sz="2100" b="1" dirty="0"/>
              <a:t> </a:t>
            </a:r>
            <a:r>
              <a:rPr lang="ru-RU" sz="2100" b="1" dirty="0" err="1"/>
              <a:t>життєдіяльності</a:t>
            </a:r>
            <a:r>
              <a:rPr lang="ru-RU" sz="2100" b="1" dirty="0"/>
              <a:t> </a:t>
            </a:r>
            <a:r>
              <a:rPr lang="ru-RU" sz="2100" b="1" dirty="0" err="1"/>
              <a:t>знаходяться</a:t>
            </a:r>
            <a:r>
              <a:rPr lang="ru-RU" sz="2100" b="1" dirty="0"/>
              <a:t> в межах, </a:t>
            </a:r>
            <a:r>
              <a:rPr lang="ru-RU" sz="2100" b="1" dirty="0" err="1"/>
              <a:t>визначених</a:t>
            </a:r>
            <a:r>
              <a:rPr lang="ru-RU" sz="2100" b="1" dirty="0"/>
              <a:t> </a:t>
            </a:r>
            <a:r>
              <a:rPr lang="ru-RU" sz="2100" b="1" dirty="0" err="1"/>
              <a:t>санітарними</a:t>
            </a:r>
            <a:r>
              <a:rPr lang="ru-RU" sz="2100" b="1" dirty="0"/>
              <a:t> нормами.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100" b="1" dirty="0" err="1">
                <a:solidFill>
                  <a:srgbClr val="FF0000"/>
                </a:solidFill>
              </a:rPr>
              <a:t>Санітарно-епідемічна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ситуація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/>
              <a:t>— стан </a:t>
            </a:r>
            <a:r>
              <a:rPr lang="ru-RU" sz="2100" b="1" dirty="0" err="1"/>
              <a:t>середовища</a:t>
            </a:r>
            <a:r>
              <a:rPr lang="ru-RU" sz="2100" b="1" dirty="0"/>
              <a:t> </a:t>
            </a:r>
            <a:r>
              <a:rPr lang="ru-RU" sz="2100" b="1" dirty="0" err="1"/>
              <a:t>життєдіяльності</a:t>
            </a:r>
            <a:r>
              <a:rPr lang="ru-RU" sz="2100" b="1" dirty="0"/>
              <a:t> та </a:t>
            </a:r>
            <a:r>
              <a:rPr lang="ru-RU" sz="2100" b="1" dirty="0" err="1"/>
              <a:t>обумовлений</a:t>
            </a:r>
            <a:r>
              <a:rPr lang="ru-RU" sz="2100" b="1" dirty="0"/>
              <a:t> ним стан </a:t>
            </a:r>
            <a:r>
              <a:rPr lang="ru-RU" sz="2100" b="1" dirty="0" err="1"/>
              <a:t>здоров'я</a:t>
            </a:r>
            <a:r>
              <a:rPr lang="ru-RU" sz="2100" b="1" dirty="0"/>
              <a:t> </a:t>
            </a:r>
            <a:r>
              <a:rPr lang="ru-RU" sz="2100" b="1" dirty="0" err="1"/>
              <a:t>населення</a:t>
            </a:r>
            <a:r>
              <a:rPr lang="ru-RU" sz="2100" b="1" dirty="0"/>
              <a:t> на </a:t>
            </a:r>
            <a:r>
              <a:rPr lang="ru-RU" sz="2100" b="1" dirty="0" err="1"/>
              <a:t>певній</a:t>
            </a:r>
            <a:r>
              <a:rPr lang="ru-RU" sz="2100" b="1" dirty="0"/>
              <a:t> </a:t>
            </a:r>
            <a:r>
              <a:rPr lang="ru-RU" sz="2100" b="1" dirty="0" err="1"/>
              <a:t>території</a:t>
            </a:r>
            <a:r>
              <a:rPr lang="ru-RU" sz="2100" b="1" dirty="0"/>
              <a:t> в конкретно </a:t>
            </a:r>
            <a:r>
              <a:rPr lang="ru-RU" sz="2100" b="1" dirty="0" err="1"/>
              <a:t>визначений</a:t>
            </a:r>
            <a:r>
              <a:rPr lang="ru-RU" sz="2100" b="1" dirty="0"/>
              <a:t> час.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100" b="1" dirty="0" err="1">
                <a:solidFill>
                  <a:srgbClr val="FF0000"/>
                </a:solidFill>
              </a:rPr>
              <a:t>Небезпечний</a:t>
            </a:r>
            <a:r>
              <a:rPr lang="ru-RU" sz="2100" b="1" dirty="0">
                <a:solidFill>
                  <a:srgbClr val="FF0000"/>
                </a:solidFill>
              </a:rPr>
              <a:t> фактор</a:t>
            </a:r>
            <a:r>
              <a:rPr lang="ru-RU" sz="2100" b="1" dirty="0"/>
              <a:t> — будь-</a:t>
            </a:r>
            <a:r>
              <a:rPr lang="ru-RU" sz="2100" b="1" dirty="0" err="1"/>
              <a:t>який</a:t>
            </a:r>
            <a:r>
              <a:rPr lang="ru-RU" sz="2100" b="1" dirty="0"/>
              <a:t> </a:t>
            </a:r>
            <a:r>
              <a:rPr lang="ru-RU" sz="2100" b="1" dirty="0" err="1"/>
              <a:t>хімічний</a:t>
            </a:r>
            <a:r>
              <a:rPr lang="ru-RU" sz="2100" b="1" dirty="0"/>
              <a:t>, </a:t>
            </a:r>
            <a:r>
              <a:rPr lang="ru-RU" sz="2100" b="1" dirty="0" err="1"/>
              <a:t>фізичний</a:t>
            </a:r>
            <a:r>
              <a:rPr lang="ru-RU" sz="2100" b="1" dirty="0"/>
              <a:t>, </a:t>
            </a:r>
            <a:r>
              <a:rPr lang="ru-RU" sz="2100" b="1" dirty="0" err="1"/>
              <a:t>біологічний</a:t>
            </a:r>
            <a:r>
              <a:rPr lang="ru-RU" sz="2100" b="1" dirty="0"/>
              <a:t> </a:t>
            </a:r>
            <a:r>
              <a:rPr lang="ru-RU" sz="2100" b="1" dirty="0" err="1"/>
              <a:t>чинник</a:t>
            </a:r>
            <a:r>
              <a:rPr lang="ru-RU" sz="2100" b="1" dirty="0"/>
              <a:t>, </a:t>
            </a:r>
            <a:r>
              <a:rPr lang="ru-RU" sz="2100" b="1" dirty="0" err="1"/>
              <a:t>речовина</a:t>
            </a:r>
            <a:r>
              <a:rPr lang="ru-RU" sz="2100" b="1" dirty="0"/>
              <a:t>, </a:t>
            </a:r>
            <a:r>
              <a:rPr lang="ru-RU" sz="2100" b="1" dirty="0" err="1"/>
              <a:t>матеріал</a:t>
            </a:r>
            <a:r>
              <a:rPr lang="ru-RU" sz="2100" b="1" dirty="0"/>
              <a:t> </a:t>
            </a:r>
            <a:r>
              <a:rPr lang="ru-RU" sz="2100" b="1" dirty="0" err="1"/>
              <a:t>або</a:t>
            </a:r>
            <a:r>
              <a:rPr lang="ru-RU" sz="2100" b="1" dirty="0"/>
              <a:t> продукт, </a:t>
            </a:r>
            <a:r>
              <a:rPr lang="ru-RU" sz="2100" b="1" dirty="0" err="1"/>
              <a:t>що</a:t>
            </a:r>
            <a:r>
              <a:rPr lang="ru-RU" sz="2100" b="1" dirty="0"/>
              <a:t> </a:t>
            </a:r>
            <a:r>
              <a:rPr lang="ru-RU" sz="2100" b="1" dirty="0" err="1"/>
              <a:t>впливає</a:t>
            </a:r>
            <a:r>
              <a:rPr lang="ru-RU" sz="2100" b="1" dirty="0"/>
              <a:t> </a:t>
            </a:r>
            <a:r>
              <a:rPr lang="ru-RU" sz="2100" b="1" dirty="0" err="1"/>
              <a:t>або</a:t>
            </a:r>
            <a:r>
              <a:rPr lang="ru-RU" sz="2100" b="1" dirty="0"/>
              <a:t> за </a:t>
            </a:r>
            <a:r>
              <a:rPr lang="ru-RU" sz="2100" b="1" dirty="0" err="1"/>
              <a:t>певних</a:t>
            </a:r>
            <a:r>
              <a:rPr lang="ru-RU" sz="2100" b="1" dirty="0"/>
              <a:t> умов </a:t>
            </a:r>
            <a:r>
              <a:rPr lang="ru-RU" sz="2100" b="1" dirty="0" err="1"/>
              <a:t>може</a:t>
            </a:r>
            <a:r>
              <a:rPr lang="ru-RU" sz="2100" b="1" dirty="0"/>
              <a:t> негативно </a:t>
            </a:r>
            <a:r>
              <a:rPr lang="ru-RU" sz="2100" b="1" dirty="0" err="1"/>
              <a:t>впливати</a:t>
            </a:r>
            <a:r>
              <a:rPr lang="ru-RU" sz="2100" b="1" dirty="0"/>
              <a:t> на </a:t>
            </a:r>
            <a:r>
              <a:rPr lang="ru-RU" sz="2100" b="1" dirty="0" err="1"/>
              <a:t>здоров'я</a:t>
            </a:r>
            <a:r>
              <a:rPr lang="ru-RU" sz="2100" b="1" dirty="0"/>
              <a:t> </a:t>
            </a:r>
            <a:r>
              <a:rPr lang="ru-RU" sz="2100" b="1" dirty="0" err="1"/>
              <a:t>людини</a:t>
            </a:r>
            <a:r>
              <a:rPr lang="ru-RU" sz="21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100" b="1" dirty="0" err="1">
                <a:solidFill>
                  <a:srgbClr val="FF0000"/>
                </a:solidFill>
              </a:rPr>
              <a:t>Санітарні</a:t>
            </a:r>
            <a:r>
              <a:rPr lang="ru-RU" sz="2100" b="1" dirty="0">
                <a:solidFill>
                  <a:srgbClr val="FF0000"/>
                </a:solidFill>
              </a:rPr>
              <a:t> та </a:t>
            </a:r>
            <a:r>
              <a:rPr lang="ru-RU" sz="2100" b="1" dirty="0" err="1">
                <a:solidFill>
                  <a:srgbClr val="FF0000"/>
                </a:solidFill>
              </a:rPr>
              <a:t>протиепідемічні</a:t>
            </a:r>
            <a:r>
              <a:rPr lang="ru-RU" sz="2100" b="1" dirty="0">
                <a:solidFill>
                  <a:srgbClr val="FF0000"/>
                </a:solidFill>
              </a:rPr>
              <a:t> (</a:t>
            </a:r>
            <a:r>
              <a:rPr lang="ru-RU" sz="2100" b="1" dirty="0" err="1">
                <a:solidFill>
                  <a:srgbClr val="FF0000"/>
                </a:solidFill>
              </a:rPr>
              <a:t>профілактичні</a:t>
            </a:r>
            <a:r>
              <a:rPr lang="ru-RU" sz="2100" b="1" dirty="0">
                <a:solidFill>
                  <a:srgbClr val="FF0000"/>
                </a:solidFill>
              </a:rPr>
              <a:t>) заходи </a:t>
            </a:r>
            <a:r>
              <a:rPr lang="ru-RU" sz="2100" b="1" dirty="0"/>
              <a:t>— комплекс </a:t>
            </a:r>
            <a:r>
              <a:rPr lang="ru-RU" sz="2100" b="1" dirty="0" err="1"/>
              <a:t>організаційних</a:t>
            </a:r>
            <a:r>
              <a:rPr lang="ru-RU" sz="2100" b="1" dirty="0"/>
              <a:t>, </a:t>
            </a:r>
            <a:r>
              <a:rPr lang="ru-RU" sz="2100" b="1" dirty="0" err="1"/>
              <a:t>адміністративних</a:t>
            </a:r>
            <a:r>
              <a:rPr lang="ru-RU" sz="2100" b="1" dirty="0"/>
              <a:t>, </a:t>
            </a:r>
            <a:r>
              <a:rPr lang="ru-RU" sz="2100" b="1" dirty="0" err="1"/>
              <a:t>інженерно-технічних</a:t>
            </a:r>
            <a:r>
              <a:rPr lang="ru-RU" sz="2100" b="1" dirty="0"/>
              <a:t>, </a:t>
            </a:r>
            <a:r>
              <a:rPr lang="ru-RU" sz="2100" b="1" dirty="0" err="1"/>
              <a:t>медичних</a:t>
            </a:r>
            <a:r>
              <a:rPr lang="ru-RU" sz="2100" b="1" dirty="0"/>
              <a:t>, </a:t>
            </a:r>
            <a:r>
              <a:rPr lang="ru-RU" sz="2100" b="1" dirty="0" err="1"/>
              <a:t>нормативних</a:t>
            </a:r>
            <a:r>
              <a:rPr lang="ru-RU" sz="2100" b="1" dirty="0"/>
              <a:t>, </a:t>
            </a:r>
            <a:r>
              <a:rPr lang="ru-RU" sz="2100" b="1" dirty="0" err="1"/>
              <a:t>екологічних</a:t>
            </a:r>
            <a:r>
              <a:rPr lang="ru-RU" sz="2100" b="1" dirty="0"/>
              <a:t>, </a:t>
            </a:r>
            <a:r>
              <a:rPr lang="ru-RU" sz="2100" b="1" dirty="0" err="1"/>
              <a:t>ветеринарних</a:t>
            </a:r>
            <a:r>
              <a:rPr lang="ru-RU" sz="2100" b="1" dirty="0"/>
              <a:t> та </a:t>
            </a:r>
            <a:r>
              <a:rPr lang="ru-RU" sz="2100" b="1" dirty="0" err="1"/>
              <a:t>інших</a:t>
            </a:r>
            <a:r>
              <a:rPr lang="ru-RU" sz="2100" b="1" dirty="0"/>
              <a:t> </a:t>
            </a:r>
            <a:r>
              <a:rPr lang="ru-RU" sz="2100" b="1" dirty="0" err="1"/>
              <a:t>заходів</a:t>
            </a:r>
            <a:r>
              <a:rPr lang="ru-RU" sz="2100" b="1" dirty="0"/>
              <a:t>, </a:t>
            </a:r>
            <a:r>
              <a:rPr lang="ru-RU" sz="2100" b="1" dirty="0" err="1"/>
              <a:t>спрямованих</a:t>
            </a:r>
            <a:r>
              <a:rPr lang="ru-RU" sz="2100" b="1" dirty="0"/>
              <a:t> на: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100" b="1" dirty="0" err="1"/>
              <a:t>усунення</a:t>
            </a:r>
            <a:r>
              <a:rPr lang="ru-RU" sz="2100" b="1" dirty="0"/>
              <a:t> </a:t>
            </a:r>
            <a:r>
              <a:rPr lang="ru-RU" sz="2100" b="1" dirty="0" err="1"/>
              <a:t>або</a:t>
            </a:r>
            <a:r>
              <a:rPr lang="ru-RU" sz="2100" b="1" dirty="0"/>
              <a:t> </a:t>
            </a:r>
            <a:r>
              <a:rPr lang="ru-RU" sz="2100" b="1" dirty="0" err="1"/>
              <a:t>зменшення</a:t>
            </a:r>
            <a:r>
              <a:rPr lang="ru-RU" sz="2100" b="1" dirty="0"/>
              <a:t> </a:t>
            </a:r>
            <a:r>
              <a:rPr lang="ru-RU" sz="2100" b="1" dirty="0" err="1"/>
              <a:t>шкідливого</a:t>
            </a:r>
            <a:r>
              <a:rPr lang="ru-RU" sz="2100" b="1" dirty="0"/>
              <a:t> </a:t>
            </a:r>
            <a:r>
              <a:rPr lang="ru-RU" sz="2100" b="1" dirty="0" err="1"/>
              <a:t>впливу</a:t>
            </a:r>
            <a:r>
              <a:rPr lang="ru-RU" sz="2100" b="1" dirty="0"/>
              <a:t> на </a:t>
            </a:r>
            <a:r>
              <a:rPr lang="ru-RU" sz="2100" b="1" dirty="0" err="1"/>
              <a:t>людину</a:t>
            </a:r>
            <a:r>
              <a:rPr lang="ru-RU" sz="2100" b="1" dirty="0"/>
              <a:t> </a:t>
            </a:r>
            <a:r>
              <a:rPr lang="ru-RU" sz="2100" b="1" dirty="0" err="1"/>
              <a:t>факторів</a:t>
            </a:r>
            <a:r>
              <a:rPr lang="ru-RU" sz="2100" b="1" dirty="0"/>
              <a:t> </a:t>
            </a:r>
            <a:r>
              <a:rPr lang="ru-RU" sz="2100" b="1" dirty="0" err="1"/>
              <a:t>середовища</a:t>
            </a:r>
            <a:r>
              <a:rPr lang="ru-RU" sz="2100" b="1" dirty="0"/>
              <a:t> </a:t>
            </a:r>
            <a:r>
              <a:rPr lang="ru-RU" sz="2100" b="1" dirty="0" err="1"/>
              <a:t>життєдіяльності</a:t>
            </a:r>
            <a:r>
              <a:rPr lang="ru-RU" sz="2100" b="1" dirty="0"/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100" b="1" dirty="0" err="1"/>
              <a:t>запобігання</a:t>
            </a:r>
            <a:r>
              <a:rPr lang="ru-RU" sz="2100" b="1" dirty="0"/>
              <a:t> </a:t>
            </a:r>
            <a:r>
              <a:rPr lang="ru-RU" sz="2100" b="1" dirty="0" err="1"/>
              <a:t>виникненню</a:t>
            </a:r>
            <a:r>
              <a:rPr lang="ru-RU" sz="2100" b="1" dirty="0"/>
              <a:t> і </a:t>
            </a:r>
            <a:r>
              <a:rPr lang="ru-RU" sz="2100" b="1" dirty="0" err="1"/>
              <a:t>поширенню</a:t>
            </a:r>
            <a:r>
              <a:rPr lang="ru-RU" sz="2100" b="1" dirty="0"/>
              <a:t> </a:t>
            </a:r>
            <a:r>
              <a:rPr lang="ru-RU" sz="2100" b="1" dirty="0" err="1"/>
              <a:t>інфекційних</a:t>
            </a:r>
            <a:r>
              <a:rPr lang="ru-RU" sz="2100" b="1" dirty="0"/>
              <a:t> хвороб і </a:t>
            </a:r>
            <a:r>
              <a:rPr lang="ru-RU" sz="2100" b="1" dirty="0" err="1"/>
              <a:t>масових</a:t>
            </a:r>
            <a:r>
              <a:rPr lang="ru-RU" sz="2100" b="1" dirty="0"/>
              <a:t> </a:t>
            </a:r>
            <a:r>
              <a:rPr lang="ru-RU" sz="2100" b="1" dirty="0" err="1"/>
              <a:t>неінфекційних</a:t>
            </a:r>
            <a:r>
              <a:rPr lang="ru-RU" sz="2100" b="1" dirty="0"/>
              <a:t> </a:t>
            </a:r>
            <a:r>
              <a:rPr lang="ru-RU" sz="2100" b="1" dirty="0" err="1"/>
              <a:t>захворювань</a:t>
            </a:r>
            <a:r>
              <a:rPr lang="ru-RU" sz="2100" b="1" dirty="0"/>
              <a:t> (</a:t>
            </a:r>
            <a:r>
              <a:rPr lang="ru-RU" sz="2100" b="1" dirty="0" err="1"/>
              <a:t>отруєнь</a:t>
            </a:r>
            <a:r>
              <a:rPr lang="ru-RU" sz="2100" b="1" dirty="0"/>
              <a:t>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100" b="1" dirty="0" err="1"/>
              <a:t>ліквідацію</a:t>
            </a:r>
            <a:r>
              <a:rPr lang="ru-RU" sz="2100" b="1" dirty="0"/>
              <a:t> </a:t>
            </a:r>
            <a:r>
              <a:rPr lang="ru-RU" sz="2100" b="1" dirty="0" err="1"/>
              <a:t>наслідків</a:t>
            </a:r>
            <a:r>
              <a:rPr lang="ru-RU" sz="2100" b="1" dirty="0"/>
              <a:t> таких </a:t>
            </a:r>
            <a:r>
              <a:rPr lang="ru-RU" sz="2100" b="1" dirty="0" err="1"/>
              <a:t>захворювань</a:t>
            </a:r>
            <a:r>
              <a:rPr lang="ru-RU" sz="2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16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9" y="446499"/>
            <a:ext cx="114715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«Про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екстрену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медичну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допомогу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just"/>
            <a:r>
              <a:rPr lang="ru-RU" sz="2400" b="1" dirty="0" err="1"/>
              <a:t>Цей</a:t>
            </a:r>
            <a:r>
              <a:rPr lang="ru-RU" sz="2400" b="1" dirty="0"/>
              <a:t> Закон </a:t>
            </a:r>
            <a:r>
              <a:rPr lang="ru-RU" sz="2400" b="1" dirty="0" err="1"/>
              <a:t>визначає</a:t>
            </a:r>
            <a:r>
              <a:rPr lang="ru-RU" sz="2400" b="1" dirty="0"/>
              <a:t> </a:t>
            </a:r>
            <a:r>
              <a:rPr lang="ru-RU" sz="2400" b="1" dirty="0" err="1"/>
              <a:t>організаційно-правові</a:t>
            </a:r>
            <a:r>
              <a:rPr lang="ru-RU" sz="2400" b="1" dirty="0"/>
              <a:t> засади </a:t>
            </a:r>
            <a:r>
              <a:rPr lang="ru-RU" sz="2400" b="1" dirty="0" err="1"/>
              <a:t>забезпечення</a:t>
            </a:r>
            <a:r>
              <a:rPr lang="ru-RU" sz="2400" b="1" dirty="0"/>
              <a:t> </a:t>
            </a:r>
            <a:r>
              <a:rPr lang="ru-RU" sz="2400" b="1" dirty="0" err="1"/>
              <a:t>громадян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та </a:t>
            </a:r>
            <a:r>
              <a:rPr lang="ru-RU" sz="2400" b="1" dirty="0" err="1"/>
              <a:t>інших</a:t>
            </a:r>
            <a:r>
              <a:rPr lang="ru-RU" sz="2400" b="1" dirty="0"/>
              <a:t> </a:t>
            </a:r>
            <a:r>
              <a:rPr lang="ru-RU" sz="2400" b="1" dirty="0" err="1"/>
              <a:t>осіб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перебувають</a:t>
            </a:r>
            <a:r>
              <a:rPr lang="ru-RU" sz="2400" b="1" dirty="0"/>
              <a:t> на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території</a:t>
            </a:r>
            <a:r>
              <a:rPr lang="ru-RU" sz="2400" b="1" dirty="0"/>
              <a:t>, </a:t>
            </a:r>
            <a:r>
              <a:rPr lang="ru-RU" sz="2400" b="1" dirty="0" err="1"/>
              <a:t>екстреною</a:t>
            </a:r>
            <a:r>
              <a:rPr lang="ru-RU" sz="2400" b="1" dirty="0"/>
              <a:t> </a:t>
            </a:r>
            <a:r>
              <a:rPr lang="ru-RU" sz="2400" b="1" dirty="0" err="1"/>
              <a:t>медичною</a:t>
            </a:r>
            <a:r>
              <a:rPr lang="ru-RU" sz="2400" b="1" dirty="0"/>
              <a:t> </a:t>
            </a:r>
            <a:r>
              <a:rPr lang="ru-RU" sz="2400" b="1" dirty="0" err="1"/>
              <a:t>допомогою</a:t>
            </a:r>
            <a:r>
              <a:rPr lang="ru-RU" sz="2400" b="1" dirty="0"/>
              <a:t>, у тому </a:t>
            </a:r>
            <a:r>
              <a:rPr lang="ru-RU" sz="2400" b="1" dirty="0" err="1"/>
              <a:t>числі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виникнення</a:t>
            </a:r>
            <a:r>
              <a:rPr lang="ru-RU" sz="2400" b="1" dirty="0"/>
              <a:t> </a:t>
            </a:r>
            <a:r>
              <a:rPr lang="ru-RU" sz="2400" b="1" dirty="0" err="1"/>
              <a:t>надзвичайних</a:t>
            </a:r>
            <a:r>
              <a:rPr lang="ru-RU" sz="2400" b="1" dirty="0"/>
              <a:t> </a:t>
            </a:r>
            <a:r>
              <a:rPr lang="ru-RU" sz="2400" b="1" dirty="0" err="1"/>
              <a:t>ситуацій</a:t>
            </a:r>
            <a:r>
              <a:rPr lang="ru-RU" sz="2400" b="1" dirty="0"/>
              <a:t> та </a:t>
            </a:r>
            <a:r>
              <a:rPr lang="ru-RU" sz="2400" b="1" dirty="0" err="1"/>
              <a:t>ліквідації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наслідків</a:t>
            </a:r>
            <a:r>
              <a:rPr lang="ru-RU" sz="2400" b="1" dirty="0"/>
              <a:t>, а </a:t>
            </a:r>
            <a:r>
              <a:rPr lang="ru-RU" sz="2400" b="1" dirty="0" err="1"/>
              <a:t>також</a:t>
            </a:r>
            <a:r>
              <a:rPr lang="ru-RU" sz="2400" b="1" dirty="0"/>
              <a:t> засади </a:t>
            </a:r>
            <a:r>
              <a:rPr lang="ru-RU" sz="2400" b="1" dirty="0" err="1"/>
              <a:t>створення</a:t>
            </a:r>
            <a:r>
              <a:rPr lang="ru-RU" sz="2400" b="1" dirty="0"/>
              <a:t>, </a:t>
            </a:r>
            <a:r>
              <a:rPr lang="ru-RU" sz="2400" b="1" dirty="0" err="1"/>
              <a:t>функціонування</a:t>
            </a:r>
            <a:r>
              <a:rPr lang="ru-RU" sz="2400" b="1" dirty="0"/>
              <a:t> і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 </a:t>
            </a:r>
            <a:r>
              <a:rPr lang="ru-RU" sz="2400" b="1" dirty="0" err="1"/>
              <a:t>екстреної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FF0000"/>
                </a:solidFill>
              </a:rPr>
              <a:t>Місце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події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— </a:t>
            </a:r>
            <a:r>
              <a:rPr lang="ru-RU" sz="2400" b="1" dirty="0" err="1"/>
              <a:t>територія</a:t>
            </a:r>
            <a:r>
              <a:rPr lang="ru-RU" sz="2400" b="1" dirty="0"/>
              <a:t>, </a:t>
            </a:r>
            <a:r>
              <a:rPr lang="ru-RU" sz="2400" b="1" dirty="0" err="1"/>
              <a:t>приміщення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будь-яке </a:t>
            </a:r>
            <a:r>
              <a:rPr lang="ru-RU" sz="2400" b="1" dirty="0" err="1"/>
              <a:t>інше</a:t>
            </a:r>
            <a:r>
              <a:rPr lang="ru-RU" sz="2400" b="1" dirty="0"/>
              <a:t> </a:t>
            </a:r>
            <a:r>
              <a:rPr lang="ru-RU" sz="2400" b="1" dirty="0" err="1"/>
              <a:t>місцезнаходження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 у </a:t>
            </a:r>
            <a:r>
              <a:rPr lang="ru-RU" sz="2400" b="1" dirty="0" err="1"/>
              <a:t>невідкладному</a:t>
            </a:r>
            <a:r>
              <a:rPr lang="ru-RU" sz="2400" b="1" dirty="0"/>
              <a:t> </a:t>
            </a:r>
            <a:r>
              <a:rPr lang="ru-RU" sz="2400" b="1" dirty="0" err="1"/>
              <a:t>стані</a:t>
            </a:r>
            <a:r>
              <a:rPr lang="ru-RU" sz="2400" b="1" dirty="0"/>
              <a:t> на момент </a:t>
            </a:r>
            <a:r>
              <a:rPr lang="ru-RU" sz="2400" b="1" dirty="0" err="1"/>
              <a:t>здійснення</a:t>
            </a:r>
            <a:r>
              <a:rPr lang="ru-RU" sz="2400" b="1" dirty="0"/>
              <a:t> </a:t>
            </a:r>
            <a:r>
              <a:rPr lang="ru-RU" sz="2400" b="1" dirty="0" err="1"/>
              <a:t>виклику</a:t>
            </a:r>
            <a:r>
              <a:rPr lang="ru-RU" sz="2400" b="1" dirty="0"/>
              <a:t> </a:t>
            </a:r>
            <a:r>
              <a:rPr lang="ru-RU" sz="2400" b="1" dirty="0" err="1"/>
              <a:t>екстреної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FF0000"/>
                </a:solidFill>
              </a:rPr>
              <a:t>Спеціалізований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санітарний</a:t>
            </a:r>
            <a:r>
              <a:rPr lang="ru-RU" sz="2400" b="1" dirty="0">
                <a:solidFill>
                  <a:srgbClr val="FF0000"/>
                </a:solidFill>
              </a:rPr>
              <a:t> транспорт </a:t>
            </a:r>
            <a:r>
              <a:rPr lang="ru-RU" sz="2400" b="1" dirty="0"/>
              <a:t>— оснащений </a:t>
            </a:r>
            <a:r>
              <a:rPr lang="ru-RU" sz="2400" b="1" dirty="0" err="1"/>
              <a:t>спеціальними</a:t>
            </a:r>
            <a:r>
              <a:rPr lang="ru-RU" sz="2400" b="1" dirty="0"/>
              <a:t> </a:t>
            </a:r>
            <a:r>
              <a:rPr lang="ru-RU" sz="2400" b="1" dirty="0" err="1"/>
              <a:t>світловими</a:t>
            </a:r>
            <a:r>
              <a:rPr lang="ru-RU" sz="2400" b="1" dirty="0"/>
              <a:t> і </a:t>
            </a:r>
            <a:r>
              <a:rPr lang="ru-RU" sz="2400" b="1" dirty="0" err="1"/>
              <a:t>звуковими</a:t>
            </a:r>
            <a:r>
              <a:rPr lang="ru-RU" sz="2400" b="1" dirty="0"/>
              <a:t> </a:t>
            </a:r>
            <a:r>
              <a:rPr lang="ru-RU" sz="2400" b="1" dirty="0" err="1"/>
              <a:t>сигнальними</a:t>
            </a:r>
            <a:r>
              <a:rPr lang="ru-RU" sz="2400" b="1" dirty="0"/>
              <a:t> </a:t>
            </a:r>
            <a:r>
              <a:rPr lang="ru-RU" sz="2400" b="1" dirty="0" err="1"/>
              <a:t>пристроями</a:t>
            </a:r>
            <a:r>
              <a:rPr lang="ru-RU" sz="2400" b="1" dirty="0"/>
              <a:t> </a:t>
            </a:r>
            <a:r>
              <a:rPr lang="ru-RU" sz="2400" b="1" dirty="0" err="1"/>
              <a:t>транспортний</a:t>
            </a:r>
            <a:r>
              <a:rPr lang="ru-RU" sz="2400" b="1" dirty="0"/>
              <a:t> </a:t>
            </a:r>
            <a:r>
              <a:rPr lang="ru-RU" sz="2400" b="1" dirty="0" err="1"/>
              <a:t>засіб</a:t>
            </a:r>
            <a:r>
              <a:rPr lang="ru-RU" sz="2400" b="1" dirty="0"/>
              <a:t>, </a:t>
            </a:r>
            <a:r>
              <a:rPr lang="ru-RU" sz="2400" b="1" dirty="0" err="1"/>
              <a:t>призначений</a:t>
            </a:r>
            <a:r>
              <a:rPr lang="ru-RU" sz="2400" b="1" dirty="0"/>
              <a:t> для </a:t>
            </a:r>
            <a:r>
              <a:rPr lang="ru-RU" sz="2400" b="1" dirty="0" err="1"/>
              <a:t>перевезення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 у </a:t>
            </a:r>
            <a:r>
              <a:rPr lang="ru-RU" sz="2400" b="1" dirty="0" err="1"/>
              <a:t>невідкладному</a:t>
            </a:r>
            <a:r>
              <a:rPr lang="ru-RU" sz="2400" b="1" dirty="0"/>
              <a:t> </a:t>
            </a:r>
            <a:r>
              <a:rPr lang="ru-RU" sz="2400" b="1" dirty="0" err="1"/>
              <a:t>стані</a:t>
            </a:r>
            <a:r>
              <a:rPr lang="ru-RU" sz="2400" b="1" dirty="0"/>
              <a:t> та </a:t>
            </a:r>
            <a:r>
              <a:rPr lang="ru-RU" sz="2400" b="1" dirty="0" err="1"/>
              <a:t>обладнаний</a:t>
            </a:r>
            <a:r>
              <a:rPr lang="ru-RU" sz="2400" b="1" dirty="0"/>
              <a:t> для </a:t>
            </a:r>
            <a:r>
              <a:rPr lang="ru-RU" sz="2400" b="1" dirty="0" err="1"/>
              <a:t>надання</a:t>
            </a:r>
            <a:r>
              <a:rPr lang="ru-RU" sz="2400" b="1" dirty="0"/>
              <a:t> </a:t>
            </a:r>
            <a:r>
              <a:rPr lang="ru-RU" sz="2400" b="1" dirty="0" err="1"/>
              <a:t>екстреної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</a:t>
            </a:r>
            <a:r>
              <a:rPr lang="ru-RU" sz="2400" b="1" dirty="0" err="1"/>
              <a:t>відповідно</a:t>
            </a:r>
            <a:r>
              <a:rPr lang="ru-RU" sz="2400" b="1" dirty="0"/>
              <a:t> до </a:t>
            </a:r>
            <a:r>
              <a:rPr lang="ru-RU" sz="2400" b="1" dirty="0" err="1"/>
              <a:t>національних</a:t>
            </a:r>
            <a:r>
              <a:rPr lang="ru-RU" sz="2400" b="1" dirty="0"/>
              <a:t> </a:t>
            </a:r>
            <a:r>
              <a:rPr lang="ru-RU" sz="2400" b="1" dirty="0" err="1"/>
              <a:t>стандартів</a:t>
            </a:r>
            <a:r>
              <a:rPr lang="ru-RU" sz="2400" b="1" dirty="0"/>
              <a:t> </a:t>
            </a:r>
            <a:r>
              <a:rPr lang="ru-RU" sz="2400" b="1" dirty="0" err="1"/>
              <a:t>щодо</a:t>
            </a:r>
            <a:r>
              <a:rPr lang="ru-RU" sz="2400" b="1" dirty="0"/>
              <a:t> такого виду транспорту.</a:t>
            </a:r>
          </a:p>
        </p:txBody>
      </p:sp>
    </p:spTree>
    <p:extLst>
      <p:ext uri="{BB962C8B-B14F-4D97-AF65-F5344CB8AC3E}">
        <p14:creationId xmlns:p14="http://schemas.microsoft.com/office/powerpoint/2010/main" val="1471104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5612</Words>
  <Application>Microsoft Office PowerPoint</Application>
  <PresentationFormat>Широкоэкранный</PresentationFormat>
  <Paragraphs>494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Alegreya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2026-02-19T23:44:10Z</dcterms:created>
  <dcterms:modified xsi:type="dcterms:W3CDTF">2026-02-20T12:17:11Z</dcterms:modified>
</cp:coreProperties>
</file>