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a2d55e99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a2d55e99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a2d55e99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a2d55e99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a2d55e99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ca2d55e99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a2d55e99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a2d55e99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a2d55e99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a2d55e99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a2d55e99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a2d55e99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a2d55e99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a2d55e99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a2d55e99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a2d55e99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a2d55e99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a2d55e99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a2d55e99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a2d55e99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a2d55e99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a2d55e99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a2d55e99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a2d55e99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/>
              <a:t>ТЕМА: </a:t>
            </a:r>
            <a:r>
              <a:rPr lang="uk" sz="2800" b="1" dirty="0" smtClean="0"/>
              <a:t>Теоретичні </a:t>
            </a:r>
            <a:r>
              <a:rPr lang="uk" sz="2800" b="1" dirty="0"/>
              <a:t>засади курсу «Культура української фахової мови»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776" y="833717"/>
            <a:ext cx="8002130" cy="39086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1" dirty="0" smtClean="0">
                <a:solidFill>
                  <a:srgbClr val="FF0000"/>
                </a:solidFill>
              </a:rPr>
              <a:t>Культура мови </a:t>
            </a:r>
            <a:r>
              <a:rPr lang="uk-UA" sz="2700" dirty="0" smtClean="0">
                <a:solidFill>
                  <a:srgbClr val="FF0000"/>
                </a:solidFill>
              </a:rPr>
              <a:t>– це</a:t>
            </a:r>
            <a:br>
              <a:rPr lang="uk-UA" sz="2700" dirty="0" smtClean="0">
                <a:solidFill>
                  <a:srgbClr val="FF0000"/>
                </a:solidFill>
              </a:rPr>
            </a:br>
            <a:r>
              <a:rPr lang="uk-UA" sz="2700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>
                <a:solidFill>
                  <a:srgbClr val="FF0000"/>
                </a:solidFill>
              </a:rPr>
              <a:t>1.</a:t>
            </a:r>
            <a:r>
              <a:rPr lang="uk-UA" sz="2000" dirty="0" smtClean="0"/>
              <a:t> </a:t>
            </a:r>
            <a:r>
              <a:rPr lang="uk-UA" sz="2000" b="1" dirty="0" smtClean="0"/>
              <a:t>Сукупність</a:t>
            </a:r>
            <a:r>
              <a:rPr lang="uk-UA" sz="2000" dirty="0" smtClean="0"/>
              <a:t> </a:t>
            </a:r>
            <a:r>
              <a:rPr lang="uk-UA" sz="2000" b="1" dirty="0" smtClean="0"/>
              <a:t>комунікативних якостей </a:t>
            </a:r>
            <a:r>
              <a:rPr lang="uk-UA" sz="2000" dirty="0" smtClean="0"/>
              <a:t>літературної </a:t>
            </a:r>
            <a:r>
              <a:rPr lang="uk-UA" sz="2000" b="1" dirty="0" smtClean="0"/>
              <a:t>мови</a:t>
            </a:r>
            <a:r>
              <a:rPr lang="uk-UA" sz="2000" dirty="0" smtClean="0"/>
              <a:t>, що виявляються за різних умов спілкування відповідно до мети і змісту висловлювання.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rgbClr val="FF0000"/>
                </a:solidFill>
              </a:rPr>
              <a:t>2.</a:t>
            </a:r>
            <a:r>
              <a:rPr lang="uk-UA" sz="2000" dirty="0" smtClean="0"/>
              <a:t> </a:t>
            </a:r>
            <a:r>
              <a:rPr lang="uk-UA" sz="2000" b="1" dirty="0" smtClean="0"/>
              <a:t>Культивування (удосконалення)</a:t>
            </a:r>
            <a:r>
              <a:rPr lang="uk-UA" sz="2000" dirty="0" smtClean="0"/>
              <a:t> літературної </a:t>
            </a:r>
            <a:r>
              <a:rPr lang="uk-UA" sz="2000" b="1" dirty="0" smtClean="0"/>
              <a:t>мови й</a:t>
            </a:r>
            <a:r>
              <a:rPr lang="uk-UA" sz="2000" dirty="0" smtClean="0"/>
              <a:t> індивідуального </a:t>
            </a:r>
            <a:r>
              <a:rPr lang="uk-UA" sz="2000" b="1" dirty="0" smtClean="0"/>
              <a:t>мовлення</a:t>
            </a:r>
            <a:r>
              <a:rPr lang="uk-UA" sz="2000" dirty="0" smtClean="0"/>
              <a:t>, виявлення тенденцій </a:t>
            </a:r>
            <a:r>
              <a:rPr lang="uk-UA" sz="2000" dirty="0" err="1" smtClean="0"/>
              <a:t>мовного</a:t>
            </a:r>
            <a:r>
              <a:rPr lang="uk-UA" sz="2000" dirty="0" smtClean="0"/>
              <a:t> розвитку, реальне </a:t>
            </a:r>
            <a:r>
              <a:rPr lang="uk-UA" sz="2000" b="1" dirty="0" smtClean="0"/>
              <a:t>втілення</a:t>
            </a:r>
            <a:r>
              <a:rPr lang="uk-UA" sz="2000" dirty="0" smtClean="0"/>
              <a:t> в </a:t>
            </a:r>
            <a:r>
              <a:rPr lang="uk-UA" sz="2000" dirty="0" err="1" smtClean="0"/>
              <a:t>мовній</a:t>
            </a:r>
            <a:r>
              <a:rPr lang="uk-UA" sz="2000" dirty="0" smtClean="0"/>
              <a:t> практиці </a:t>
            </a:r>
            <a:r>
              <a:rPr lang="uk-UA" sz="2000" b="1" dirty="0" smtClean="0"/>
              <a:t>норм літературної мови</a:t>
            </a:r>
            <a:r>
              <a:rPr lang="uk-UA" sz="2000" dirty="0" smtClean="0"/>
              <a:t>, відповідна </a:t>
            </a:r>
            <a:r>
              <a:rPr lang="uk-UA" sz="2000" b="1" dirty="0" err="1" smtClean="0"/>
              <a:t>мовна</a:t>
            </a:r>
            <a:r>
              <a:rPr lang="uk-UA" sz="2000" b="1" dirty="0" smtClean="0"/>
              <a:t> політика </a:t>
            </a:r>
            <a:r>
              <a:rPr lang="uk-UA" sz="2000" dirty="0" smtClean="0"/>
              <a:t>в державі.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rgbClr val="FF0000"/>
                </a:solidFill>
              </a:rPr>
              <a:t>3.</a:t>
            </a:r>
            <a:r>
              <a:rPr lang="uk-UA" sz="2000" dirty="0" smtClean="0"/>
              <a:t> Самостійна </a:t>
            </a:r>
            <a:r>
              <a:rPr lang="uk-UA" sz="2000" b="1" dirty="0" smtClean="0"/>
              <a:t>лінгвістична дисципліна</a:t>
            </a:r>
            <a:r>
              <a:rPr lang="uk-UA" sz="2000" dirty="0" smtClean="0"/>
              <a:t>, яка вивчає стан і статус норм сучасної української літературної мови в певну епоху, а також рівень </a:t>
            </a:r>
            <a:r>
              <a:rPr lang="uk-UA" sz="2000" b="1" dirty="0" smtClean="0"/>
              <a:t>лінгвістичної компетенції </a:t>
            </a:r>
            <a:r>
              <a:rPr lang="uk-UA" sz="2000" b="1" dirty="0" err="1" smtClean="0"/>
              <a:t>мовних</a:t>
            </a:r>
            <a:r>
              <a:rPr lang="uk-UA" sz="2000" b="1" dirty="0" smtClean="0"/>
              <a:t> особистостей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                                  </a:t>
            </a:r>
            <a:r>
              <a:rPr lang="uk-UA" sz="1600" dirty="0" smtClean="0"/>
              <a:t> </a:t>
            </a:r>
            <a:br>
              <a:rPr lang="uk-UA" sz="1600" dirty="0" smtClean="0"/>
            </a:br>
            <a:r>
              <a:rPr lang="uk-UA" sz="1600" dirty="0" smtClean="0"/>
              <a:t>                                                           </a:t>
            </a:r>
            <a:r>
              <a:rPr lang="uk-UA" sz="1600" dirty="0" smtClean="0">
                <a:solidFill>
                  <a:srgbClr val="FF0000"/>
                </a:solidFill>
              </a:rPr>
              <a:t>(</a:t>
            </a:r>
            <a:r>
              <a:rPr lang="uk-UA" sz="1600" dirty="0" smtClean="0"/>
              <a:t> </a:t>
            </a:r>
            <a:r>
              <a:rPr lang="uk-UA" sz="1600" dirty="0" err="1" smtClean="0">
                <a:solidFill>
                  <a:srgbClr val="FF0000"/>
                </a:solidFill>
              </a:rPr>
              <a:t>Струганець</a:t>
            </a:r>
            <a:r>
              <a:rPr lang="uk-UA" sz="1600" dirty="0" smtClean="0">
                <a:solidFill>
                  <a:srgbClr val="FF0000"/>
                </a:solidFill>
              </a:rPr>
              <a:t> Л. Культура мови. Словник термінів (2000 р.)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566905" y="2707341"/>
            <a:ext cx="57709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0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 title="_- visual selection (16).png"/>
          <p:cNvPicPr preferRelativeResize="0"/>
          <p:nvPr/>
        </p:nvPicPr>
        <p:blipFill rotWithShape="1">
          <a:blip r:embed="rId3">
            <a:alphaModFix/>
          </a:blip>
          <a:srcRect b="6393"/>
          <a:stretch/>
        </p:blipFill>
        <p:spPr>
          <a:xfrm>
            <a:off x="-57401" y="74536"/>
            <a:ext cx="9258799" cy="4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r="2771" b="15782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 title="_- visual selection (17).png"/>
          <p:cNvPicPr preferRelativeResize="0"/>
          <p:nvPr/>
        </p:nvPicPr>
        <p:blipFill rotWithShape="1">
          <a:blip r:embed="rId3">
            <a:alphaModFix/>
          </a:blip>
          <a:srcRect l="-2085" t="11135" r="7298" b="8640"/>
          <a:stretch/>
        </p:blipFill>
        <p:spPr>
          <a:xfrm>
            <a:off x="2211475" y="-12424"/>
            <a:ext cx="45182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l="4378" t="9941" r="6255" b="10459"/>
          <a:stretch/>
        </p:blipFill>
        <p:spPr>
          <a:xfrm>
            <a:off x="1267230" y="0"/>
            <a:ext cx="63381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План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uk" sz="2000" dirty="0">
                <a:solidFill>
                  <a:schemeClr val="dk1"/>
                </a:solidFill>
              </a:rPr>
              <a:t>Культуромовні проблеми в наукових студіях українських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 dirty="0">
                <a:solidFill>
                  <a:schemeClr val="dk1"/>
                </a:solidFill>
              </a:rPr>
              <a:t>учених і культурних діячів від давнини до сучасності.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uk" sz="2000" dirty="0" smtClean="0">
                <a:solidFill>
                  <a:schemeClr val="dk1"/>
                </a:solidFill>
              </a:rPr>
              <a:t>2</a:t>
            </a:r>
            <a:r>
              <a:rPr lang="uk" sz="2000" dirty="0">
                <a:solidFill>
                  <a:schemeClr val="dk1"/>
                </a:solidFill>
              </a:rPr>
              <a:t>. Метамова теорії мовної культури.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dk1"/>
                </a:solidFill>
              </a:rPr>
              <a:t> </a:t>
            </a:r>
            <a:r>
              <a:rPr lang="uk" sz="2000" smtClean="0">
                <a:solidFill>
                  <a:schemeClr val="dk1"/>
                </a:solidFill>
              </a:rPr>
              <a:t>3</a:t>
            </a:r>
            <a:r>
              <a:rPr lang="uk" sz="2000" dirty="0">
                <a:solidFill>
                  <a:schemeClr val="dk1"/>
                </a:solidFill>
              </a:rPr>
              <a:t>. Зв'язок культури мови з іншими дисциплінами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Рекомендована література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05750" y="1810925"/>
            <a:ext cx="8388300" cy="2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Бабич Н. Основи культури мовлення. Львів : Світ, 1990.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Бацевич Ф. Основи комунікативної лінгвістики. Підручник.</a:t>
            </a:r>
            <a:r>
              <a:rPr lang="uk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 : ВЦ «Академія», 2004.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Бортняк А. Ну що б, здавалося, слова… Бесіди про культуру української мови. Київ : Український письменник, 1994.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Вихованець І. Розмовляймо українською : мовознавчі етюди. Київ : Унів. Вид-во «Пульсари», 2012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Городенська К. Українське слово у вимірах сьогодення. Київ : КММ,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80000"/>
              </a:lnSpc>
              <a:buClr>
                <a:srgbClr val="737373"/>
              </a:buClr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Іванишин В., Радевич-Винницький Я. Мова і нація. Дрогобич : ВФ «Відродження», 1994.</a:t>
            </a:r>
          </a:p>
          <a:p>
            <a:pPr marL="0" lvl="0" indent="0" algn="just">
              <a:lnSpc>
                <a:spcPct val="80000"/>
              </a:lnSpc>
              <a:buClr>
                <a:srgbClr val="737373"/>
              </a:buClr>
              <a:buNone/>
            </a:pPr>
            <a:r>
              <a:rPr lang="ru-RU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ru-RU" sz="1300" dirty="0" err="1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Літературна</a:t>
            </a:r>
            <a:r>
              <a:rPr lang="ru-RU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 і 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мовна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практика : 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монографія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За ред. С. Я. 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Єрмоленко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Ніжин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ru-RU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 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Видавництво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«Аспект-</a:t>
            </a:r>
            <a:r>
              <a:rPr lang="ru-RU" sz="1300" dirty="0" err="1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Поліграф</a:t>
            </a:r>
            <a:r>
              <a:rPr lang="ru-RU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2013</a:t>
            </a:r>
            <a:r>
              <a:rPr lang="ru-RU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300" dirty="0">
              <a:solidFill>
                <a:srgbClr val="4285F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uk-UA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Мацько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Л., Кравець Л. Культура української фахової мови : навч. посібник. Київ : ВЦ «Академія»,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Струганець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Л. Культура мови. Словник термінів. </a:t>
            </a:r>
            <a:r>
              <a:rPr lang="uk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Тернопіль : Навчальна книга – Богдан, </a:t>
            </a:r>
            <a:r>
              <a:rPr lang="uk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2000.</a:t>
            </a:r>
            <a:endParaRPr lang="uk" sz="1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uk" sz="1300" dirty="0" smtClean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Струганець </a:t>
            </a:r>
            <a:r>
              <a:rPr lang="uk" sz="1300" dirty="0">
                <a:solidFill>
                  <a:srgbClr val="4285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Л.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Бобесюк О., Веремчук О., Заліпська І., Мельник Т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: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монографія. Культура мови : від теорії до 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практики.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Тернопіль : Навчальна книга – Богдан, 2015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Фаріон І. Д. Мовна норма : знищення, пошук, віднова (Науково-навчальне видання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: </a:t>
            </a:r>
            <a:r>
              <a:rPr lang="uk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монографія. Вид. 2-е, доп. Івано-Франківськ : Місто НВ, 2010</a:t>
            </a:r>
            <a:r>
              <a:rPr lang="uk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4294967295"/>
          </p:nvPr>
        </p:nvSpPr>
        <p:spPr>
          <a:xfrm>
            <a:off x="225213" y="172350"/>
            <a:ext cx="8382000" cy="374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uk-UA" sz="2000" b="1" u="sng" dirty="0">
                <a:solidFill>
                  <a:schemeClr val="lt1"/>
                </a:solidFill>
              </a:rPr>
              <a:t>к</a:t>
            </a:r>
            <a:r>
              <a:rPr lang="uk-UA" sz="2000" b="1" u="sng" dirty="0" smtClean="0">
                <a:solidFill>
                  <a:schemeClr val="lt1"/>
                </a:solidFill>
              </a:rPr>
              <a:t>. ХІХ - </a:t>
            </a:r>
            <a:r>
              <a:rPr lang="uk" sz="2000" b="1" u="sng" dirty="0">
                <a:solidFill>
                  <a:srgbClr val="FFFFFF"/>
                </a:solidFill>
              </a:rPr>
              <a:t>20-ті </a:t>
            </a:r>
            <a:r>
              <a:rPr lang="uk" sz="2000" b="1" u="sng" dirty="0" smtClean="0">
                <a:solidFill>
                  <a:srgbClr val="FFFFFF"/>
                </a:solidFill>
              </a:rPr>
              <a:t>рр. </a:t>
            </a:r>
            <a:r>
              <a:rPr lang="uk" sz="2000" b="1" u="sng" dirty="0" smtClean="0">
                <a:solidFill>
                  <a:schemeClr val="lt1"/>
                </a:solidFill>
              </a:rPr>
              <a:t>ХХ </a:t>
            </a:r>
            <a:r>
              <a:rPr lang="uk" sz="2000" b="1" u="sng" dirty="0">
                <a:solidFill>
                  <a:schemeClr val="lt1"/>
                </a:solidFill>
              </a:rPr>
              <a:t>ст. 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85" name="Google Shape;85;p16" title="_- visual selection (12).png"/>
          <p:cNvPicPr preferRelativeResize="0"/>
          <p:nvPr/>
        </p:nvPicPr>
        <p:blipFill rotWithShape="1">
          <a:blip r:embed="rId3">
            <a:alphaModFix/>
          </a:blip>
          <a:srcRect t="15874" b="6988"/>
          <a:stretch/>
        </p:blipFill>
        <p:spPr>
          <a:xfrm>
            <a:off x="1574854" y="448236"/>
            <a:ext cx="6030150" cy="49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65500" y="413200"/>
            <a:ext cx="4256700" cy="4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FF0000"/>
                </a:solidFill>
              </a:rPr>
              <a:t>Олена Пчілка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265500" y="564776"/>
            <a:ext cx="4045200" cy="4316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100" b="1" dirty="0" smtClean="0">
                <a:solidFill>
                  <a:srgbClr val="000000"/>
                </a:solidFill>
              </a:rPr>
              <a:t>        </a:t>
            </a:r>
            <a:r>
              <a:rPr lang="ru-RU" sz="1100" b="1" dirty="0" err="1" smtClean="0">
                <a:solidFill>
                  <a:srgbClr val="000000"/>
                </a:solidFill>
              </a:rPr>
              <a:t>Олена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Пчілка</a:t>
            </a:r>
            <a:r>
              <a:rPr lang="ru-RU" sz="1100" b="1" dirty="0">
                <a:solidFill>
                  <a:srgbClr val="000000"/>
                </a:solidFill>
              </a:rPr>
              <a:t> (Ольга Косач) </a:t>
            </a:r>
            <a:r>
              <a:rPr lang="ru-RU" sz="1100" b="1" dirty="0" smtClean="0">
                <a:solidFill>
                  <a:srgbClr val="000000"/>
                </a:solidFill>
              </a:rPr>
              <a:t>— </a:t>
            </a:r>
            <a:r>
              <a:rPr lang="ru-RU" sz="1100" b="1" dirty="0" err="1" smtClean="0">
                <a:solidFill>
                  <a:srgbClr val="000000"/>
                </a:solidFill>
              </a:rPr>
              <a:t>літераторка</a:t>
            </a:r>
            <a:r>
              <a:rPr lang="ru-RU" sz="1100" b="1" dirty="0" smtClean="0">
                <a:solidFill>
                  <a:srgbClr val="000000"/>
                </a:solidFill>
              </a:rPr>
              <a:t>, </a:t>
            </a:r>
            <a:r>
              <a:rPr lang="ru-RU" sz="1100" b="1" dirty="0" err="1" smtClean="0">
                <a:solidFill>
                  <a:srgbClr val="000000"/>
                </a:solidFill>
              </a:rPr>
              <a:t>етнограф</a:t>
            </a:r>
            <a:r>
              <a:rPr lang="ru-RU" sz="1100" b="1" dirty="0" smtClean="0">
                <a:solidFill>
                  <a:srgbClr val="000000"/>
                </a:solidFill>
              </a:rPr>
              <a:t> і фольклорист, </a:t>
            </a:r>
            <a:r>
              <a:rPr lang="ru-RU" sz="1100" b="1" dirty="0" err="1" smtClean="0">
                <a:solidFill>
                  <a:srgbClr val="000000"/>
                </a:solidFill>
              </a:rPr>
              <a:t>громадська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>
                <a:solidFill>
                  <a:srgbClr val="000000"/>
                </a:solidFill>
              </a:rPr>
              <a:t>та </a:t>
            </a:r>
            <a:r>
              <a:rPr lang="ru-RU" sz="1100" b="1" dirty="0" err="1" smtClean="0">
                <a:solidFill>
                  <a:srgbClr val="000000"/>
                </a:solidFill>
              </a:rPr>
              <a:t>феміністична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діячка</a:t>
            </a:r>
            <a:r>
              <a:rPr lang="ru-RU" sz="1100" b="1" dirty="0" smtClean="0">
                <a:solidFill>
                  <a:srgbClr val="000000"/>
                </a:solidFill>
              </a:rPr>
              <a:t>, </a:t>
            </a:r>
            <a:r>
              <a:rPr lang="ru-RU" sz="1100" b="1" dirty="0">
                <a:solidFill>
                  <a:srgbClr val="000000"/>
                </a:solidFill>
              </a:rPr>
              <a:t>яка фундаментально </a:t>
            </a:r>
            <a:r>
              <a:rPr lang="ru-RU" sz="1100" b="1" dirty="0" err="1">
                <a:solidFill>
                  <a:srgbClr val="000000"/>
                </a:solidFill>
              </a:rPr>
              <a:t>вплинула</a:t>
            </a:r>
            <a:r>
              <a:rPr lang="ru-RU" sz="1100" b="1" dirty="0">
                <a:solidFill>
                  <a:srgbClr val="000000"/>
                </a:solidFill>
              </a:rPr>
              <a:t> на культуру </a:t>
            </a:r>
            <a:r>
              <a:rPr lang="ru-RU" sz="1100" b="1" dirty="0" err="1">
                <a:solidFill>
                  <a:srgbClr val="000000"/>
                </a:solidFill>
              </a:rPr>
              <a:t>мови</a:t>
            </a:r>
            <a:r>
              <a:rPr lang="ru-RU" sz="1100" b="1" dirty="0">
                <a:solidFill>
                  <a:srgbClr val="000000"/>
                </a:solidFill>
              </a:rPr>
              <a:t>, </a:t>
            </a:r>
            <a:r>
              <a:rPr lang="ru-RU" sz="1100" b="1" dirty="0" err="1">
                <a:solidFill>
                  <a:srgbClr val="000000"/>
                </a:solidFill>
              </a:rPr>
              <a:t>реформуючи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українську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літературну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мову</a:t>
            </a:r>
            <a:r>
              <a:rPr lang="ru-RU" sz="1100" b="1" dirty="0">
                <a:solidFill>
                  <a:srgbClr val="000000"/>
                </a:solidFill>
              </a:rPr>
              <a:t> на </a:t>
            </a:r>
            <a:r>
              <a:rPr lang="ru-RU" sz="1100" b="1" dirty="0" err="1">
                <a:solidFill>
                  <a:srgbClr val="000000"/>
                </a:solidFill>
              </a:rPr>
              <a:t>зламі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</a:rPr>
              <a:t>XIX</a:t>
            </a:r>
            <a:r>
              <a:rPr lang="ru-RU" sz="1100" b="1" dirty="0">
                <a:solidFill>
                  <a:srgbClr val="000000"/>
                </a:solidFill>
              </a:rPr>
              <a:t> — </a:t>
            </a:r>
            <a:r>
              <a:rPr lang="ru-RU" sz="1100" b="1" dirty="0" smtClean="0">
                <a:solidFill>
                  <a:srgbClr val="000000"/>
                </a:solidFill>
              </a:rPr>
              <a:t>XX </a:t>
            </a:r>
            <a:r>
              <a:rPr lang="ru-RU" sz="1100" b="1" dirty="0" err="1" smtClean="0">
                <a:solidFill>
                  <a:srgbClr val="000000"/>
                </a:solidFill>
              </a:rPr>
              <a:t>століть</a:t>
            </a:r>
            <a:r>
              <a:rPr lang="ru-RU" sz="1100" b="1" dirty="0">
                <a:solidFill>
                  <a:srgbClr val="000000"/>
                </a:solidFill>
              </a:rPr>
              <a:t>; перша </a:t>
            </a:r>
            <a:r>
              <a:rPr lang="ru-RU" sz="1100" b="1" dirty="0" err="1">
                <a:solidFill>
                  <a:srgbClr val="000000"/>
                </a:solidFill>
              </a:rPr>
              <a:t>українська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жінка-академік</a:t>
            </a:r>
            <a:r>
              <a:rPr lang="ru-RU" sz="1100" b="1" dirty="0">
                <a:solidFill>
                  <a:srgbClr val="000000"/>
                </a:solidFill>
              </a:rPr>
              <a:t> (член-</a:t>
            </a:r>
            <a:r>
              <a:rPr lang="ru-RU" sz="1100" b="1" dirty="0" err="1">
                <a:solidFill>
                  <a:srgbClr val="000000"/>
                </a:solidFill>
              </a:rPr>
              <a:t>кореспондент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</a:rPr>
              <a:t>ВУАН), перша </a:t>
            </a:r>
            <a:r>
              <a:rPr lang="ru-RU" sz="1100" b="1" dirty="0" err="1" smtClean="0">
                <a:solidFill>
                  <a:srgbClr val="000000"/>
                </a:solidFill>
              </a:rPr>
              <a:t>жінка-журналістка</a:t>
            </a:r>
            <a:r>
              <a:rPr lang="ru-RU" sz="1100" b="1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</a:rPr>
              <a:t>       </a:t>
            </a:r>
            <a:r>
              <a:rPr lang="uk-UA" sz="1100" b="1" u="sng" dirty="0" smtClean="0">
                <a:solidFill>
                  <a:srgbClr val="000000"/>
                </a:solidFill>
              </a:rPr>
              <a:t>С</a:t>
            </a:r>
            <a:r>
              <a:rPr lang="uk" sz="1100" b="1" u="sng" dirty="0" smtClean="0">
                <a:solidFill>
                  <a:srgbClr val="000000"/>
                </a:solidFill>
              </a:rPr>
              <a:t>татті</a:t>
            </a:r>
            <a:r>
              <a:rPr lang="uk" sz="1100" b="1" dirty="0" smtClean="0">
                <a:solidFill>
                  <a:srgbClr val="000000"/>
                </a:solidFill>
              </a:rPr>
              <a:t>: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u="sng" dirty="0">
                <a:solidFill>
                  <a:srgbClr val="000000"/>
                </a:solidFill>
              </a:rPr>
              <a:t>«Українська мова і школа</a:t>
            </a:r>
            <a:r>
              <a:rPr lang="uk" sz="1100" dirty="0" smtClean="0">
                <a:solidFill>
                  <a:srgbClr val="000000"/>
                </a:solidFill>
              </a:rPr>
              <a:t>» </a:t>
            </a:r>
            <a:r>
              <a:rPr lang="ru-RU" sz="1100" dirty="0">
                <a:solidFill>
                  <a:srgbClr val="000000"/>
                </a:solidFill>
              </a:rPr>
              <a:t>—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про необхідність </a:t>
            </a:r>
            <a:r>
              <a:rPr lang="uk" sz="1100" dirty="0">
                <a:solidFill>
                  <a:srgbClr val="000000"/>
                </a:solidFill>
              </a:rPr>
              <a:t>навчання дітей рідною </a:t>
            </a:r>
            <a:r>
              <a:rPr lang="uk" sz="1100" dirty="0" smtClean="0">
                <a:solidFill>
                  <a:srgbClr val="000000"/>
                </a:solidFill>
              </a:rPr>
              <a:t>мовою, критика русифікованої </a:t>
            </a:r>
            <a:r>
              <a:rPr lang="uk" sz="1100" dirty="0">
                <a:solidFill>
                  <a:srgbClr val="000000"/>
                </a:solidFill>
              </a:rPr>
              <a:t>систему </a:t>
            </a:r>
            <a:r>
              <a:rPr lang="uk" sz="1100" dirty="0" smtClean="0">
                <a:solidFill>
                  <a:srgbClr val="000000"/>
                </a:solidFill>
              </a:rPr>
              <a:t>освіти</a:t>
            </a:r>
            <a:r>
              <a:rPr lang="uk" sz="1100" dirty="0">
                <a:solidFill>
                  <a:srgbClr val="000000"/>
                </a:solidFill>
              </a:rPr>
              <a:t>;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u="sng" dirty="0" smtClean="0">
                <a:solidFill>
                  <a:srgbClr val="000000"/>
                </a:solidFill>
              </a:rPr>
              <a:t>«</a:t>
            </a:r>
            <a:r>
              <a:rPr lang="uk" sz="1100" u="sng" dirty="0">
                <a:solidFill>
                  <a:srgbClr val="000000"/>
                </a:solidFill>
              </a:rPr>
              <a:t>Наша мова</a:t>
            </a:r>
            <a:r>
              <a:rPr lang="uk" sz="1100" dirty="0">
                <a:solidFill>
                  <a:srgbClr val="000000"/>
                </a:solidFill>
              </a:rPr>
              <a:t>» та «</a:t>
            </a:r>
            <a:r>
              <a:rPr lang="uk" sz="1100" u="sng" dirty="0">
                <a:solidFill>
                  <a:srgbClr val="000000"/>
                </a:solidFill>
              </a:rPr>
              <a:t>Про чистоту мови</a:t>
            </a:r>
            <a:r>
              <a:rPr lang="uk" sz="1100" dirty="0">
                <a:solidFill>
                  <a:srgbClr val="000000"/>
                </a:solidFill>
              </a:rPr>
              <a:t>» </a:t>
            </a:r>
            <a:r>
              <a:rPr lang="uk" sz="1100" dirty="0" smtClean="0">
                <a:solidFill>
                  <a:srgbClr val="000000"/>
                </a:solidFill>
              </a:rPr>
              <a:t>— заклик </a:t>
            </a:r>
            <a:r>
              <a:rPr lang="uk" sz="1100" dirty="0">
                <a:solidFill>
                  <a:srgbClr val="000000"/>
                </a:solidFill>
              </a:rPr>
              <a:t>до підвищення мовної культури, </a:t>
            </a:r>
            <a:r>
              <a:rPr lang="uk" sz="1100" dirty="0" smtClean="0">
                <a:solidFill>
                  <a:srgbClr val="000000"/>
                </a:solidFill>
              </a:rPr>
              <a:t>боротьба </a:t>
            </a:r>
            <a:r>
              <a:rPr lang="uk" sz="1100" dirty="0">
                <a:solidFill>
                  <a:srgbClr val="000000"/>
                </a:solidFill>
              </a:rPr>
              <a:t>з русизмами й утвердження літературної норми</a:t>
            </a:r>
            <a:r>
              <a:rPr lang="uk" sz="11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uk" sz="1100" dirty="0" smtClean="0">
                <a:solidFill>
                  <a:srgbClr val="000000"/>
                </a:solidFill>
              </a:rPr>
              <a:t>        </a:t>
            </a:r>
            <a:r>
              <a:rPr lang="uk" sz="1100" b="1" u="sng" dirty="0" smtClean="0">
                <a:solidFill>
                  <a:srgbClr val="000000"/>
                </a:solidFill>
              </a:rPr>
              <a:t>Публіцистичні виступи</a:t>
            </a:r>
            <a:r>
              <a:rPr lang="uk" sz="1100" dirty="0" smtClean="0">
                <a:solidFill>
                  <a:srgbClr val="000000"/>
                </a:solidFill>
              </a:rPr>
              <a:t>: підкреслювала</a:t>
            </a:r>
            <a:r>
              <a:rPr lang="uk" sz="1100" dirty="0">
                <a:solidFill>
                  <a:srgbClr val="000000"/>
                </a:solidFill>
              </a:rPr>
              <a:t>, що </a:t>
            </a:r>
            <a:r>
              <a:rPr lang="uk" sz="1100" dirty="0" smtClean="0">
                <a:solidFill>
                  <a:srgbClr val="000000"/>
                </a:solidFill>
              </a:rPr>
              <a:t>мова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—</a:t>
            </a:r>
            <a:r>
              <a:rPr lang="uk" sz="1100" dirty="0" smtClean="0">
                <a:solidFill>
                  <a:srgbClr val="000000"/>
                </a:solidFill>
              </a:rPr>
              <a:t> ядро </a:t>
            </a:r>
            <a:r>
              <a:rPr lang="uk" sz="1100" dirty="0">
                <a:solidFill>
                  <a:srgbClr val="000000"/>
                </a:solidFill>
              </a:rPr>
              <a:t>культури й духовного життя </a:t>
            </a:r>
            <a:r>
              <a:rPr lang="uk" sz="1100" dirty="0" smtClean="0">
                <a:solidFill>
                  <a:srgbClr val="000000"/>
                </a:solidFill>
              </a:rPr>
              <a:t>народу (</a:t>
            </a:r>
            <a:r>
              <a:rPr lang="uk" sz="1100" u="sng" dirty="0" smtClean="0">
                <a:solidFill>
                  <a:srgbClr val="000000"/>
                </a:solidFill>
              </a:rPr>
              <a:t>літературно-критичні огляди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у «Літературно-науковому віснику</a:t>
            </a:r>
            <a:r>
              <a:rPr lang="uk" sz="1100" dirty="0" smtClean="0">
                <a:solidFill>
                  <a:srgbClr val="000000"/>
                </a:solidFill>
              </a:rPr>
              <a:t>»). Загалом її публіцистика </a:t>
            </a:r>
            <a:r>
              <a:rPr lang="uk" sz="1100" dirty="0">
                <a:solidFill>
                  <a:srgbClr val="000000"/>
                </a:solidFill>
              </a:rPr>
              <a:t>сприяла формуванню культури української мови, </a:t>
            </a:r>
            <a:r>
              <a:rPr lang="uk" sz="1100" dirty="0" smtClean="0">
                <a:solidFill>
                  <a:srgbClr val="000000"/>
                </a:solidFill>
              </a:rPr>
              <a:t>зокрема серед молоді, її </a:t>
            </a:r>
            <a:r>
              <a:rPr lang="uk" sz="1100" dirty="0">
                <a:solidFill>
                  <a:srgbClr val="000000"/>
                </a:solidFill>
              </a:rPr>
              <a:t>престижу та функціонального </a:t>
            </a:r>
            <a:r>
              <a:rPr lang="uk" sz="1100" dirty="0" smtClean="0">
                <a:solidFill>
                  <a:srgbClr val="000000"/>
                </a:solidFill>
              </a:rPr>
              <a:t>розширення </a:t>
            </a:r>
            <a:r>
              <a:rPr lang="uk" sz="1100" dirty="0">
                <a:solidFill>
                  <a:srgbClr val="000000"/>
                </a:solidFill>
              </a:rPr>
              <a:t>в освіті, пресі й культурі</a:t>
            </a:r>
            <a:r>
              <a:rPr lang="uk" sz="1100" dirty="0" smtClean="0">
                <a:solidFill>
                  <a:srgbClr val="000000"/>
                </a:solidFill>
              </a:rPr>
              <a:t>. </a:t>
            </a:r>
          </a:p>
          <a:p>
            <a:pPr marL="0" lvl="0" indent="0" algn="just"/>
            <a:r>
              <a:rPr lang="uk" sz="1100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       О. </a:t>
            </a:r>
            <a:r>
              <a:rPr lang="ru-RU" sz="1100" dirty="0" err="1" smtClean="0">
                <a:solidFill>
                  <a:srgbClr val="000000"/>
                </a:solidFill>
              </a:rPr>
              <a:t>Пчілка</a:t>
            </a:r>
            <a:r>
              <a:rPr lang="ru-RU" sz="1100" dirty="0" smtClean="0">
                <a:solidFill>
                  <a:srgbClr val="000000"/>
                </a:solidFill>
              </a:rPr>
              <a:t> стала </a:t>
            </a:r>
            <a:r>
              <a:rPr lang="ru-RU" sz="1100" b="1" dirty="0" err="1" smtClean="0">
                <a:solidFill>
                  <a:srgbClr val="000000"/>
                </a:solidFill>
              </a:rPr>
              <a:t>творцем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нових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слів</a:t>
            </a:r>
            <a:r>
              <a:rPr lang="ru-RU" sz="1100" b="1" dirty="0" smtClean="0">
                <a:solidFill>
                  <a:srgbClr val="000000"/>
                </a:solidFill>
              </a:rPr>
              <a:t> (</a:t>
            </a:r>
            <a:r>
              <a:rPr lang="ru-RU" sz="1100" dirty="0" smtClean="0">
                <a:solidFill>
                  <a:srgbClr val="000000"/>
                </a:solidFill>
              </a:rPr>
              <a:t>ввела в </a:t>
            </a:r>
            <a:r>
              <a:rPr lang="ru-RU" sz="1100" dirty="0" err="1" smtClean="0">
                <a:solidFill>
                  <a:srgbClr val="000000"/>
                </a:solidFill>
              </a:rPr>
              <a:t>ужиток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або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популяризувала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багато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слів</a:t>
            </a:r>
            <a:r>
              <a:rPr lang="ru-RU" sz="1100" dirty="0" smtClean="0">
                <a:solidFill>
                  <a:srgbClr val="000000"/>
                </a:solidFill>
              </a:rPr>
              <a:t>: </a:t>
            </a:r>
            <a:r>
              <a:rPr lang="ru-RU" sz="1100" i="1" dirty="0" err="1" smtClean="0">
                <a:solidFill>
                  <a:srgbClr val="000000"/>
                </a:solidFill>
              </a:rPr>
              <a:t>мистецтво</a:t>
            </a:r>
            <a:r>
              <a:rPr lang="ru-RU" sz="1100" i="1" dirty="0">
                <a:solidFill>
                  <a:srgbClr val="000000"/>
                </a:solidFill>
              </a:rPr>
              <a:t>, </a:t>
            </a:r>
            <a:r>
              <a:rPr lang="ru-RU" sz="1100" i="1" dirty="0" err="1">
                <a:solidFill>
                  <a:srgbClr val="000000"/>
                </a:solidFill>
              </a:rPr>
              <a:t>променистий</a:t>
            </a:r>
            <a:r>
              <a:rPr lang="ru-RU" sz="1100" i="1" dirty="0">
                <a:solidFill>
                  <a:srgbClr val="000000"/>
                </a:solidFill>
              </a:rPr>
              <a:t>, </a:t>
            </a:r>
            <a:r>
              <a:rPr lang="ru-RU" sz="1100" i="1" dirty="0" err="1">
                <a:solidFill>
                  <a:srgbClr val="000000"/>
                </a:solidFill>
              </a:rPr>
              <a:t>палкий</a:t>
            </a:r>
            <a:r>
              <a:rPr lang="ru-RU" sz="1100" i="1" dirty="0">
                <a:solidFill>
                  <a:srgbClr val="000000"/>
                </a:solidFill>
              </a:rPr>
              <a:t>, </a:t>
            </a:r>
            <a:r>
              <a:rPr lang="ru-RU" sz="1100" i="1" dirty="0" err="1">
                <a:solidFill>
                  <a:srgbClr val="000000"/>
                </a:solidFill>
              </a:rPr>
              <a:t>переможець</a:t>
            </a:r>
            <a:r>
              <a:rPr lang="ru-RU" sz="1100" i="1" dirty="0">
                <a:solidFill>
                  <a:srgbClr val="000000"/>
                </a:solidFill>
              </a:rPr>
              <a:t>, </a:t>
            </a:r>
            <a:r>
              <a:rPr lang="ru-RU" sz="1100" i="1" dirty="0" err="1">
                <a:solidFill>
                  <a:srgbClr val="000000"/>
                </a:solidFill>
              </a:rPr>
              <a:t>особливий</a:t>
            </a:r>
            <a:r>
              <a:rPr lang="ru-RU" sz="1100" i="1" dirty="0">
                <a:solidFill>
                  <a:srgbClr val="000000"/>
                </a:solidFill>
              </a:rPr>
              <a:t>, </a:t>
            </a:r>
            <a:r>
              <a:rPr lang="ru-RU" sz="1100" i="1" dirty="0" err="1" smtClean="0">
                <a:solidFill>
                  <a:srgbClr val="000000"/>
                </a:solidFill>
              </a:rPr>
              <a:t>відгомін</a:t>
            </a:r>
            <a:r>
              <a:rPr lang="ru-RU" sz="1100" dirty="0" smtClean="0">
                <a:solidFill>
                  <a:srgbClr val="000000"/>
                </a:solidFill>
              </a:rPr>
              <a:t>), </a:t>
            </a:r>
            <a:r>
              <a:rPr lang="ru-RU" sz="1100" b="1" dirty="0" err="1">
                <a:solidFill>
                  <a:srgbClr val="000000"/>
                </a:solidFill>
              </a:rPr>
              <a:t>адаптувала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українською</a:t>
            </a:r>
            <a:r>
              <a:rPr lang="ru-RU" sz="1100" b="1" dirty="0">
                <a:solidFill>
                  <a:srgbClr val="000000"/>
                </a:solidFill>
              </a:rPr>
              <a:t> твори </a:t>
            </a:r>
            <a:r>
              <a:rPr lang="ru-RU" sz="1100" b="1" dirty="0" err="1">
                <a:solidFill>
                  <a:srgbClr val="000000"/>
                </a:solidFill>
              </a:rPr>
              <a:t>світової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класики</a:t>
            </a:r>
            <a:r>
              <a:rPr lang="ru-RU" sz="1100" dirty="0">
                <a:solidFill>
                  <a:srgbClr val="000000"/>
                </a:solidFill>
              </a:rPr>
              <a:t>, </a:t>
            </a:r>
            <a:r>
              <a:rPr lang="ru-RU" sz="1100" dirty="0" err="1">
                <a:solidFill>
                  <a:srgbClr val="000000"/>
                </a:solidFill>
              </a:rPr>
              <a:t>дбала</a:t>
            </a:r>
            <a:r>
              <a:rPr lang="ru-RU" sz="1100" dirty="0">
                <a:solidFill>
                  <a:srgbClr val="000000"/>
                </a:solidFill>
              </a:rPr>
              <a:t> про </a:t>
            </a:r>
            <a:r>
              <a:rPr lang="ru-RU" sz="1100" dirty="0" err="1">
                <a:solidFill>
                  <a:srgbClr val="000000"/>
                </a:solidFill>
              </a:rPr>
              <a:t>високу</a:t>
            </a:r>
            <a:r>
              <a:rPr lang="ru-RU" sz="1100" dirty="0">
                <a:solidFill>
                  <a:srgbClr val="000000"/>
                </a:solidFill>
              </a:rPr>
              <a:t> культуру </a:t>
            </a:r>
            <a:r>
              <a:rPr lang="ru-RU" sz="1100" dirty="0" err="1">
                <a:solidFill>
                  <a:srgbClr val="000000"/>
                </a:solidFill>
              </a:rPr>
              <a:t>українського</a:t>
            </a:r>
            <a:r>
              <a:rPr lang="ru-RU" sz="1100" dirty="0">
                <a:solidFill>
                  <a:srgbClr val="000000"/>
                </a:solidFill>
              </a:rPr>
              <a:t> слова, </a:t>
            </a:r>
            <a:r>
              <a:rPr lang="ru-RU" sz="1100" dirty="0" err="1">
                <a:solidFill>
                  <a:srgbClr val="000000"/>
                </a:solidFill>
              </a:rPr>
              <a:t>поєднуючи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його</a:t>
            </a:r>
            <a:r>
              <a:rPr lang="ru-RU" sz="1100" dirty="0">
                <a:solidFill>
                  <a:srgbClr val="000000"/>
                </a:solidFill>
              </a:rPr>
              <a:t> з </a:t>
            </a:r>
            <a:r>
              <a:rPr lang="ru-RU" sz="1100" dirty="0" err="1">
                <a:solidFill>
                  <a:srgbClr val="000000"/>
                </a:solidFill>
              </a:rPr>
              <a:t>вивченням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етнографії</a:t>
            </a:r>
            <a:r>
              <a:rPr lang="ru-RU" sz="1100" dirty="0">
                <a:solidFill>
                  <a:srgbClr val="000000"/>
                </a:solidFill>
              </a:rPr>
              <a:t> та </a:t>
            </a:r>
            <a:r>
              <a:rPr lang="ru-RU" sz="1100" dirty="0" err="1">
                <a:solidFill>
                  <a:srgbClr val="000000"/>
                </a:solidFill>
              </a:rPr>
              <a:t>народних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традицій</a:t>
            </a:r>
            <a:r>
              <a:rPr lang="ru-RU" sz="1100" dirty="0">
                <a:solidFill>
                  <a:srgbClr val="000000"/>
                </a:solidFill>
              </a:rPr>
              <a:t>, </a:t>
            </a:r>
            <a:r>
              <a:rPr lang="ru-RU" sz="1100" b="1" dirty="0" err="1" smtClean="0">
                <a:solidFill>
                  <a:srgbClr val="000000"/>
                </a:solidFill>
              </a:rPr>
              <a:t>вважала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мову</a:t>
            </a:r>
            <a:r>
              <a:rPr lang="ru-RU" sz="1100" b="1" dirty="0">
                <a:solidFill>
                  <a:srgbClr val="000000"/>
                </a:solidFill>
              </a:rPr>
              <a:t> основою </a:t>
            </a:r>
            <a:r>
              <a:rPr lang="ru-RU" sz="1100" b="1" dirty="0" err="1">
                <a:solidFill>
                  <a:srgbClr val="000000"/>
                </a:solidFill>
              </a:rPr>
              <a:t>національної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культури</a:t>
            </a:r>
            <a:r>
              <a:rPr lang="ru-RU" sz="1100" b="1" dirty="0" smtClean="0">
                <a:solidFill>
                  <a:srgbClr val="000000"/>
                </a:solidFill>
              </a:rPr>
              <a:t>.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 algn="just"/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       </a:t>
            </a:r>
            <a:r>
              <a:rPr lang="ru-RU" sz="1100" b="1" dirty="0" err="1" smtClean="0">
                <a:solidFill>
                  <a:srgbClr val="000000"/>
                </a:solidFill>
              </a:rPr>
              <a:t>Її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праця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була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спрямована</a:t>
            </a:r>
            <a:r>
              <a:rPr lang="ru-RU" sz="1100" b="1" dirty="0">
                <a:solidFill>
                  <a:srgbClr val="000000"/>
                </a:solidFill>
              </a:rPr>
              <a:t> на </a:t>
            </a:r>
            <a:r>
              <a:rPr lang="ru-RU" sz="1100" b="1" dirty="0" err="1">
                <a:solidFill>
                  <a:srgbClr val="000000"/>
                </a:solidFill>
              </a:rPr>
              <a:t>піднесення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української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мови</a:t>
            </a:r>
            <a:r>
              <a:rPr lang="ru-RU" sz="1100" b="1" dirty="0">
                <a:solidFill>
                  <a:srgbClr val="000000"/>
                </a:solidFill>
              </a:rPr>
              <a:t> до </a:t>
            </a:r>
            <a:r>
              <a:rPr lang="ru-RU" sz="1100" b="1" dirty="0" err="1">
                <a:solidFill>
                  <a:srgbClr val="000000"/>
                </a:solidFill>
              </a:rPr>
              <a:t>рівня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високорозвинених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європейських</a:t>
            </a:r>
            <a:r>
              <a:rPr lang="ru-RU" sz="1100" b="1" dirty="0">
                <a:solidFill>
                  <a:srgbClr val="000000"/>
                </a:solidFill>
              </a:rPr>
              <a:t>  </a:t>
            </a:r>
            <a:r>
              <a:rPr lang="ru-RU" sz="1100" b="1" dirty="0" err="1" smtClean="0">
                <a:solidFill>
                  <a:srgbClr val="000000"/>
                </a:solidFill>
              </a:rPr>
              <a:t>мов</a:t>
            </a:r>
            <a:r>
              <a:rPr lang="ru-RU" sz="1100" dirty="0" smtClean="0">
                <a:solidFill>
                  <a:srgbClr val="000000"/>
                </a:solidFill>
              </a:rPr>
              <a:t>.</a:t>
            </a:r>
            <a:endParaRPr sz="1100" dirty="0">
              <a:solidFill>
                <a:srgbClr val="00000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100" y="202000"/>
            <a:ext cx="3463075" cy="45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265500" y="-358589"/>
            <a:ext cx="4045200" cy="9053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FF0000"/>
                </a:solidFill>
              </a:rPr>
              <a:t>І. Верхратський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265500" y="340659"/>
            <a:ext cx="4045200" cy="4802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uk" sz="1100" dirty="0" smtClean="0">
                <a:solidFill>
                  <a:srgbClr val="000000"/>
                </a:solidFill>
              </a:rPr>
              <a:t>       </a:t>
            </a:r>
            <a:r>
              <a:rPr lang="uk" sz="1100" b="1" dirty="0" smtClean="0">
                <a:solidFill>
                  <a:srgbClr val="000000"/>
                </a:solidFill>
              </a:rPr>
              <a:t>Іван Верхратський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ru-RU" sz="1100" b="1" dirty="0" smtClean="0">
                <a:solidFill>
                  <a:srgbClr val="000000"/>
                </a:solidFill>
              </a:rPr>
              <a:t>педагог</a:t>
            </a:r>
            <a:r>
              <a:rPr lang="ru-RU" sz="1100" b="1" dirty="0">
                <a:solidFill>
                  <a:srgbClr val="000000"/>
                </a:solidFill>
              </a:rPr>
              <a:t>, </a:t>
            </a:r>
            <a:r>
              <a:rPr lang="ru-RU" sz="1100" b="1" dirty="0" err="1" smtClean="0">
                <a:solidFill>
                  <a:srgbClr val="000000"/>
                </a:solidFill>
              </a:rPr>
              <a:t>мовознавець</a:t>
            </a:r>
            <a:r>
              <a:rPr lang="uk" sz="1100" b="1" dirty="0" smtClean="0">
                <a:solidFill>
                  <a:srgbClr val="000000"/>
                </a:solidFill>
              </a:rPr>
              <a:t>, який присвятив </a:t>
            </a:r>
            <a:r>
              <a:rPr lang="uk" sz="1100" b="1" dirty="0">
                <a:solidFill>
                  <a:srgbClr val="000000"/>
                </a:solidFill>
              </a:rPr>
              <a:t>своє життя розвитку української мови та формуванню її літературної </a:t>
            </a:r>
            <a:r>
              <a:rPr lang="uk" sz="1100" b="1" dirty="0" smtClean="0">
                <a:solidFill>
                  <a:srgbClr val="000000"/>
                </a:solidFill>
              </a:rPr>
              <a:t>норми</a:t>
            </a:r>
            <a:r>
              <a:rPr lang="uk" sz="1100" b="1" dirty="0">
                <a:solidFill>
                  <a:srgbClr val="000000"/>
                </a:solidFill>
              </a:rPr>
              <a:t> (залишив </a:t>
            </a:r>
            <a:r>
              <a:rPr lang="uk" sz="1100" b="1" dirty="0" smtClean="0">
                <a:solidFill>
                  <a:srgbClr val="000000"/>
                </a:solidFill>
              </a:rPr>
              <a:t>понад </a:t>
            </a:r>
            <a:r>
              <a:rPr lang="ru-RU" sz="1100" b="1" dirty="0" smtClean="0">
                <a:solidFill>
                  <a:srgbClr val="000000"/>
                </a:solidFill>
              </a:rPr>
              <a:t>200 </a:t>
            </a:r>
            <a:r>
              <a:rPr lang="ru-RU" sz="1100" b="1" dirty="0" err="1">
                <a:solidFill>
                  <a:srgbClr val="000000"/>
                </a:solidFill>
              </a:rPr>
              <a:t>друкованих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праць</a:t>
            </a:r>
            <a:r>
              <a:rPr lang="ru-RU" sz="1100" b="1" dirty="0">
                <a:solidFill>
                  <a:srgbClr val="000000"/>
                </a:solidFill>
              </a:rPr>
              <a:t>)</a:t>
            </a:r>
            <a:r>
              <a:rPr lang="uk" sz="1100" b="1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uk" sz="1100" b="1" dirty="0" smtClean="0">
                <a:solidFill>
                  <a:srgbClr val="000000"/>
                </a:solidFill>
              </a:rPr>
              <a:t>       </a:t>
            </a:r>
            <a:r>
              <a:rPr lang="uk" sz="1100" b="1" u="sng" dirty="0" smtClean="0">
                <a:solidFill>
                  <a:srgbClr val="000000"/>
                </a:solidFill>
              </a:rPr>
              <a:t>Статті</a:t>
            </a:r>
            <a:r>
              <a:rPr lang="uk" sz="1100" b="1" dirty="0" smtClean="0">
                <a:solidFill>
                  <a:srgbClr val="000000"/>
                </a:solidFill>
              </a:rPr>
              <a:t>: </a:t>
            </a:r>
            <a:r>
              <a:rPr lang="uk" sz="1100" dirty="0" smtClean="0">
                <a:solidFill>
                  <a:srgbClr val="000000"/>
                </a:solidFill>
              </a:rPr>
              <a:t>«</a:t>
            </a:r>
            <a:r>
              <a:rPr lang="uk" sz="1100" u="sng" dirty="0" smtClean="0">
                <a:solidFill>
                  <a:srgbClr val="000000"/>
                </a:solidFill>
              </a:rPr>
              <a:t>Замітки язикові</a:t>
            </a:r>
            <a:r>
              <a:rPr lang="uk" sz="1100" dirty="0" smtClean="0">
                <a:solidFill>
                  <a:srgbClr val="000000"/>
                </a:solidFill>
              </a:rPr>
              <a:t>», «</a:t>
            </a:r>
            <a:r>
              <a:rPr lang="uk" sz="1100" u="sng" dirty="0" smtClean="0">
                <a:solidFill>
                  <a:srgbClr val="000000"/>
                </a:solidFill>
              </a:rPr>
              <a:t>В справі</a:t>
            </a:r>
            <a:r>
              <a:rPr lang="uk" sz="1100" dirty="0" smtClean="0">
                <a:solidFill>
                  <a:srgbClr val="000000"/>
                </a:solidFill>
              </a:rPr>
              <a:t>…»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наголошував </a:t>
            </a:r>
            <a:r>
              <a:rPr lang="ru-RU" sz="1100" dirty="0" smtClean="0">
                <a:solidFill>
                  <a:srgbClr val="000000"/>
                </a:solidFill>
              </a:rPr>
              <a:t>на </a:t>
            </a:r>
            <a:r>
              <a:rPr lang="ru-RU" sz="1100" dirty="0" err="1" smtClean="0">
                <a:solidFill>
                  <a:srgbClr val="000000"/>
                </a:solidFill>
              </a:rPr>
              <a:t>зв’язку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живої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народної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мови</a:t>
            </a:r>
            <a:r>
              <a:rPr lang="ru-RU" sz="1100" dirty="0" smtClean="0">
                <a:solidFill>
                  <a:srgbClr val="000000"/>
                </a:solidFill>
              </a:rPr>
              <a:t> з </a:t>
            </a:r>
            <a:r>
              <a:rPr lang="ru-RU" sz="1100" dirty="0" err="1" smtClean="0">
                <a:solidFill>
                  <a:srgbClr val="000000"/>
                </a:solidFill>
              </a:rPr>
              <a:t>пис</a:t>
            </a:r>
            <a:r>
              <a:rPr lang="uk" sz="1100" dirty="0" smtClean="0">
                <a:solidFill>
                  <a:srgbClr val="000000"/>
                </a:solidFill>
              </a:rPr>
              <a:t>ьмовою культурою.</a:t>
            </a:r>
          </a:p>
          <a:p>
            <a:pPr marL="0" lvl="0" indent="0" algn="just"/>
            <a:r>
              <a:rPr lang="uk" sz="1100" b="1" dirty="0">
                <a:solidFill>
                  <a:srgbClr val="000000"/>
                </a:solidFill>
              </a:rPr>
              <a:t> </a:t>
            </a:r>
            <a:r>
              <a:rPr lang="uk" sz="1100" b="1" dirty="0" smtClean="0">
                <a:solidFill>
                  <a:srgbClr val="000000"/>
                </a:solidFill>
              </a:rPr>
              <a:t>      </a:t>
            </a:r>
            <a:r>
              <a:rPr lang="uk" sz="1100" b="1" u="sng" dirty="0" smtClean="0">
                <a:solidFill>
                  <a:srgbClr val="000000"/>
                </a:solidFill>
              </a:rPr>
              <a:t>Публікації</a:t>
            </a:r>
            <a:r>
              <a:rPr lang="uk" sz="1100" b="1" dirty="0" smtClean="0">
                <a:solidFill>
                  <a:srgbClr val="000000"/>
                </a:solidFill>
              </a:rPr>
              <a:t> </a:t>
            </a:r>
            <a:r>
              <a:rPr lang="uk" sz="1100" u="sng" dirty="0" smtClean="0">
                <a:solidFill>
                  <a:srgbClr val="000000"/>
                </a:solidFill>
              </a:rPr>
              <a:t>газетні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розв’язував </a:t>
            </a:r>
            <a:r>
              <a:rPr lang="uk" sz="1100" dirty="0">
                <a:solidFill>
                  <a:srgbClr val="000000"/>
                </a:solidFill>
              </a:rPr>
              <a:t>практичні питання відбору народних мовних засобів для літератури</a:t>
            </a:r>
            <a:r>
              <a:rPr lang="uk" sz="11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uk" sz="1100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      І. Верхратський </a:t>
            </a:r>
            <a:r>
              <a:rPr lang="uk" sz="1100" dirty="0">
                <a:solidFill>
                  <a:srgbClr val="000000"/>
                </a:solidFill>
              </a:rPr>
              <a:t>підкреслював, що мова виражає сутність народу, її розвиток пов’язаний із культурними цінностями, а </a:t>
            </a:r>
            <a:r>
              <a:rPr lang="uk" sz="1100" b="1" dirty="0">
                <a:solidFill>
                  <a:srgbClr val="000000"/>
                </a:solidFill>
              </a:rPr>
              <a:t>літературна мова повинна спиратися на народну основу</a:t>
            </a:r>
            <a:r>
              <a:rPr lang="uk" sz="1100" dirty="0">
                <a:solidFill>
                  <a:srgbClr val="000000"/>
                </a:solidFill>
              </a:rPr>
              <a:t>. </a:t>
            </a:r>
            <a:endParaRPr lang="uk" sz="1100" dirty="0" smtClean="0">
              <a:solidFill>
                <a:srgbClr val="000000"/>
              </a:solidFill>
            </a:endParaRPr>
          </a:p>
          <a:p>
            <a:pPr marL="0" lvl="0" indent="0" algn="just"/>
            <a:r>
              <a:rPr lang="uk" sz="1100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      Він був </a:t>
            </a:r>
            <a:r>
              <a:rPr lang="ru-RU" sz="1100" dirty="0" err="1" smtClean="0">
                <a:solidFill>
                  <a:srgbClr val="000000"/>
                </a:solidFill>
              </a:rPr>
              <a:t>дослідником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мови</a:t>
            </a:r>
            <a:r>
              <a:rPr lang="ru-RU" sz="1100" dirty="0">
                <a:solidFill>
                  <a:srgbClr val="000000"/>
                </a:solidFill>
              </a:rPr>
              <a:t> та фольклору </a:t>
            </a:r>
            <a:r>
              <a:rPr lang="ru-RU" sz="1100" dirty="0" err="1" smtClean="0">
                <a:solidFill>
                  <a:srgbClr val="000000"/>
                </a:solidFill>
              </a:rPr>
              <a:t>лемків</a:t>
            </a:r>
            <a:r>
              <a:rPr lang="ru-RU" sz="1100" dirty="0" smtClean="0">
                <a:solidFill>
                  <a:srgbClr val="000000"/>
                </a:solidFill>
              </a:rPr>
              <a:t>;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підтримував діалект наддніпрянський як основний для літературної мови, враховуючи історичні та демографічні обставини, та </a:t>
            </a:r>
            <a:r>
              <a:rPr lang="uk" sz="1100" b="1" dirty="0">
                <a:solidFill>
                  <a:srgbClr val="000000"/>
                </a:solidFill>
              </a:rPr>
              <a:t>закликав до конструктивної взаємодії різних </a:t>
            </a:r>
            <a:r>
              <a:rPr lang="uk" sz="1100" b="1" dirty="0" smtClean="0">
                <a:solidFill>
                  <a:srgbClr val="000000"/>
                </a:solidFill>
              </a:rPr>
              <a:t>діалектів</a:t>
            </a:r>
            <a:r>
              <a:rPr lang="uk" sz="1100" dirty="0">
                <a:solidFill>
                  <a:srgbClr val="000000"/>
                </a:solidFill>
              </a:rPr>
              <a:t>;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b="1" dirty="0" smtClean="0">
                <a:solidFill>
                  <a:srgbClr val="000000"/>
                </a:solidFill>
              </a:rPr>
              <a:t>виступав </a:t>
            </a:r>
            <a:r>
              <a:rPr lang="uk" sz="1100" b="1" dirty="0">
                <a:solidFill>
                  <a:srgbClr val="000000"/>
                </a:solidFill>
              </a:rPr>
              <a:t>проти </a:t>
            </a:r>
            <a:r>
              <a:rPr lang="uk" sz="1100" dirty="0">
                <a:solidFill>
                  <a:srgbClr val="000000"/>
                </a:solidFill>
              </a:rPr>
              <a:t>необґрунтованого </a:t>
            </a:r>
            <a:r>
              <a:rPr lang="uk" sz="1100" b="1" dirty="0">
                <a:solidFill>
                  <a:srgbClr val="000000"/>
                </a:solidFill>
              </a:rPr>
              <a:t>пуризму</a:t>
            </a:r>
            <a:r>
              <a:rPr lang="uk" sz="1100" dirty="0">
                <a:solidFill>
                  <a:srgbClr val="000000"/>
                </a:solidFill>
              </a:rPr>
              <a:t>, відкидав лише запозичення, які мали адекватні народні замінники, і </a:t>
            </a:r>
            <a:r>
              <a:rPr lang="uk" sz="1100" b="1" dirty="0">
                <a:solidFill>
                  <a:srgbClr val="000000"/>
                </a:solidFill>
              </a:rPr>
              <a:t>підтримував лексичні новотвори</a:t>
            </a:r>
            <a:r>
              <a:rPr lang="uk" sz="1100" dirty="0">
                <a:solidFill>
                  <a:srgbClr val="000000"/>
                </a:solidFill>
              </a:rPr>
              <a:t>, що збагачували </a:t>
            </a:r>
            <a:r>
              <a:rPr lang="uk" sz="1100" dirty="0" smtClean="0">
                <a:solidFill>
                  <a:srgbClr val="000000"/>
                </a:solidFill>
              </a:rPr>
              <a:t>мову («звіт</a:t>
            </a:r>
            <a:r>
              <a:rPr lang="uk" sz="1100" dirty="0">
                <a:solidFill>
                  <a:srgbClr val="000000"/>
                </a:solidFill>
              </a:rPr>
              <a:t>», «людство», «збірник</a:t>
            </a:r>
            <a:r>
              <a:rPr lang="uk" sz="1100" dirty="0" smtClean="0">
                <a:solidFill>
                  <a:srgbClr val="000000"/>
                </a:solidFill>
              </a:rPr>
              <a:t>»); </a:t>
            </a:r>
            <a:r>
              <a:rPr lang="ru-RU" sz="1100" b="1" dirty="0" smtClean="0">
                <a:solidFill>
                  <a:srgbClr val="000000"/>
                </a:solidFill>
              </a:rPr>
              <a:t>заклав </a:t>
            </a:r>
            <a:r>
              <a:rPr lang="ru-RU" sz="1100" b="1" dirty="0" err="1">
                <a:solidFill>
                  <a:srgbClr val="000000"/>
                </a:solidFill>
              </a:rPr>
              <a:t>підвалини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української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наукової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термінології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наголошував </a:t>
            </a:r>
            <a:r>
              <a:rPr lang="uk" sz="1100" dirty="0">
                <a:solidFill>
                  <a:srgbClr val="000000"/>
                </a:solidFill>
              </a:rPr>
              <a:t>на науковому відборі мовних форм і відповідності їх фонетичній, словотвірній та синтаксичній </a:t>
            </a:r>
            <a:r>
              <a:rPr lang="uk" sz="1100" dirty="0" smtClean="0">
                <a:solidFill>
                  <a:srgbClr val="000000"/>
                </a:solidFill>
              </a:rPr>
              <a:t>систем; </a:t>
            </a:r>
            <a:r>
              <a:rPr lang="uk" sz="1100" b="1" dirty="0" smtClean="0">
                <a:solidFill>
                  <a:srgbClr val="000000"/>
                </a:solidFill>
              </a:rPr>
              <a:t>показав</a:t>
            </a:r>
            <a:r>
              <a:rPr lang="uk" sz="1100" dirty="0">
                <a:solidFill>
                  <a:srgbClr val="000000"/>
                </a:solidFill>
              </a:rPr>
              <a:t>, що </a:t>
            </a:r>
            <a:r>
              <a:rPr lang="uk" sz="1100" b="1" dirty="0">
                <a:solidFill>
                  <a:srgbClr val="000000"/>
                </a:solidFill>
              </a:rPr>
              <a:t>українська мова здатна конкурувати </a:t>
            </a:r>
            <a:r>
              <a:rPr lang="uk" sz="1100" dirty="0">
                <a:solidFill>
                  <a:srgbClr val="000000"/>
                </a:solidFill>
              </a:rPr>
              <a:t>з розвиненими європейськими </a:t>
            </a:r>
            <a:r>
              <a:rPr lang="uk" sz="1100" dirty="0" smtClean="0">
                <a:solidFill>
                  <a:srgbClr val="000000"/>
                </a:solidFill>
              </a:rPr>
              <a:t>мовами. </a:t>
            </a:r>
          </a:p>
          <a:p>
            <a:pPr marL="0" lvl="0" indent="0" algn="just"/>
            <a:r>
              <a:rPr lang="uk" sz="1100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      </a:t>
            </a:r>
            <a:r>
              <a:rPr lang="uk" sz="1100" b="1" dirty="0" smtClean="0">
                <a:solidFill>
                  <a:srgbClr val="000000"/>
                </a:solidFill>
              </a:rPr>
              <a:t>Його </a:t>
            </a:r>
            <a:r>
              <a:rPr lang="uk" sz="1100" b="1" dirty="0">
                <a:solidFill>
                  <a:srgbClr val="000000"/>
                </a:solidFill>
              </a:rPr>
              <a:t>діяльність заклала основи формування культури </a:t>
            </a:r>
            <a:r>
              <a:rPr lang="uk" sz="1100" b="1" dirty="0" smtClean="0">
                <a:solidFill>
                  <a:srgbClr val="000000"/>
                </a:solidFill>
              </a:rPr>
              <a:t>мови </a:t>
            </a:r>
            <a:r>
              <a:rPr lang="uk" sz="1100" b="1" dirty="0">
                <a:solidFill>
                  <a:srgbClr val="000000"/>
                </a:solidFill>
              </a:rPr>
              <a:t>як наукової дисципліни, поєднуючи практичні й теоретичні підходи до нормування мови та вироблення літературних стандартів.</a:t>
            </a:r>
            <a:endParaRPr sz="1100" b="1"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779" y="0"/>
            <a:ext cx="34443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24118" y="161366"/>
            <a:ext cx="4086582" cy="5827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FF0000"/>
                </a:solidFill>
              </a:rPr>
              <a:t>М. Рильський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143435" y="654425"/>
            <a:ext cx="4167265" cy="423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uk" sz="1100" dirty="0" smtClean="0">
                <a:solidFill>
                  <a:srgbClr val="000000"/>
                </a:solidFill>
              </a:rPr>
              <a:t>      </a:t>
            </a:r>
            <a:r>
              <a:rPr lang="uk" sz="1100" b="1" dirty="0" smtClean="0">
                <a:solidFill>
                  <a:srgbClr val="000000"/>
                </a:solidFill>
              </a:rPr>
              <a:t>Максим Рильський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ru-RU" sz="1100" b="1" dirty="0" smtClean="0">
                <a:solidFill>
                  <a:srgbClr val="000000"/>
                </a:solidFill>
              </a:rPr>
              <a:t>поет, </a:t>
            </a:r>
            <a:r>
              <a:rPr lang="ru-RU" sz="1100" b="1" dirty="0" err="1" smtClean="0">
                <a:solidFill>
                  <a:srgbClr val="000000"/>
                </a:solidFill>
              </a:rPr>
              <a:t>лінгвіст</a:t>
            </a:r>
            <a:r>
              <a:rPr lang="ru-RU" sz="1100" b="1" dirty="0">
                <a:solidFill>
                  <a:srgbClr val="000000"/>
                </a:solidFill>
              </a:rPr>
              <a:t>, </a:t>
            </a:r>
            <a:r>
              <a:rPr lang="ru-RU" sz="1100" b="1" dirty="0" smtClean="0">
                <a:solidFill>
                  <a:srgbClr val="000000"/>
                </a:solidFill>
              </a:rPr>
              <a:t>лексикограф, </a:t>
            </a:r>
            <a:r>
              <a:rPr lang="ru-RU" sz="1100" b="1" dirty="0" err="1" smtClean="0">
                <a:solidFill>
                  <a:srgbClr val="000000"/>
                </a:solidFill>
              </a:rPr>
              <a:t>перекладач</a:t>
            </a:r>
            <a:r>
              <a:rPr lang="ru-RU" sz="1100" b="1" dirty="0" smtClean="0">
                <a:solidFill>
                  <a:srgbClr val="000000"/>
                </a:solidFill>
              </a:rPr>
              <a:t>, культуролог</a:t>
            </a:r>
            <a:r>
              <a:rPr lang="ru-RU" sz="1100" b="1" dirty="0">
                <a:solidFill>
                  <a:srgbClr val="000000"/>
                </a:solidFill>
              </a:rPr>
              <a:t>, </a:t>
            </a:r>
            <a:r>
              <a:rPr lang="ru-RU" sz="1100" b="1" dirty="0" err="1">
                <a:solidFill>
                  <a:srgbClr val="000000"/>
                </a:solidFill>
              </a:rPr>
              <a:t>громадський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діяч</a:t>
            </a:r>
            <a:r>
              <a:rPr lang="ru-RU" sz="1100" b="1" dirty="0" smtClean="0">
                <a:solidFill>
                  <a:srgbClr val="000000"/>
                </a:solidFill>
              </a:rPr>
              <a:t>,</a:t>
            </a:r>
            <a:r>
              <a:rPr lang="uk" sz="1100" b="1" dirty="0" smtClean="0">
                <a:solidFill>
                  <a:srgbClr val="000000"/>
                </a:solidFill>
              </a:rPr>
              <a:t> </a:t>
            </a:r>
            <a:r>
              <a:rPr lang="uk" sz="1100" b="1" dirty="0">
                <a:solidFill>
                  <a:srgbClr val="000000"/>
                </a:solidFill>
              </a:rPr>
              <a:t>який значно вплинув на </a:t>
            </a:r>
            <a:r>
              <a:rPr lang="uk" sz="1100" b="1" dirty="0" smtClean="0">
                <a:solidFill>
                  <a:srgbClr val="000000"/>
                </a:solidFill>
              </a:rPr>
              <a:t>культуру </a:t>
            </a:r>
            <a:r>
              <a:rPr lang="uk" sz="1100" b="1" dirty="0">
                <a:solidFill>
                  <a:srgbClr val="000000"/>
                </a:solidFill>
              </a:rPr>
              <a:t>української літературної мови.</a:t>
            </a:r>
            <a:r>
              <a:rPr lang="uk" sz="1100" dirty="0">
                <a:solidFill>
                  <a:srgbClr val="000000"/>
                </a:solidFill>
              </a:rPr>
              <a:t> </a:t>
            </a:r>
            <a:endParaRPr lang="uk" sz="1100" dirty="0" smtClean="0">
              <a:solidFill>
                <a:srgbClr val="000000"/>
              </a:solidFill>
            </a:endParaRPr>
          </a:p>
          <a:p>
            <a:pPr marL="0" lvl="0" indent="0" algn="just"/>
            <a:r>
              <a:rPr lang="uk" sz="1100" dirty="0">
                <a:solidFill>
                  <a:srgbClr val="000000"/>
                </a:solidFill>
              </a:rPr>
              <a:t> </a:t>
            </a:r>
            <a:r>
              <a:rPr lang="uk" sz="1100" dirty="0" smtClean="0">
                <a:solidFill>
                  <a:srgbClr val="000000"/>
                </a:solidFill>
              </a:rPr>
              <a:t>    </a:t>
            </a:r>
            <a:r>
              <a:rPr lang="uk" sz="1100" b="1" u="sng" dirty="0" smtClean="0">
                <a:solidFill>
                  <a:srgbClr val="000000"/>
                </a:solidFill>
              </a:rPr>
              <a:t>Статті</a:t>
            </a:r>
            <a:r>
              <a:rPr lang="uk" sz="1100" dirty="0" smtClean="0">
                <a:solidFill>
                  <a:srgbClr val="000000"/>
                </a:solidFill>
              </a:rPr>
              <a:t>: </a:t>
            </a:r>
            <a:r>
              <a:rPr lang="uk" sz="1100" dirty="0">
                <a:solidFill>
                  <a:srgbClr val="000000"/>
                </a:solidFill>
              </a:rPr>
              <a:t>«</a:t>
            </a:r>
            <a:r>
              <a:rPr lang="uk" sz="1100" u="sng" dirty="0">
                <a:solidFill>
                  <a:srgbClr val="000000"/>
                </a:solidFill>
              </a:rPr>
              <a:t>Про мову</a:t>
            </a:r>
            <a:r>
              <a:rPr lang="uk" sz="1100" dirty="0">
                <a:solidFill>
                  <a:srgbClr val="000000"/>
                </a:solidFill>
              </a:rPr>
              <a:t>» та «</a:t>
            </a:r>
            <a:r>
              <a:rPr lang="uk" sz="1100" u="sng" dirty="0">
                <a:solidFill>
                  <a:srgbClr val="000000"/>
                </a:solidFill>
              </a:rPr>
              <a:t>Культура мови</a:t>
            </a:r>
            <a:r>
              <a:rPr lang="uk" sz="1100" dirty="0" smtClean="0">
                <a:solidFill>
                  <a:srgbClr val="000000"/>
                </a:solidFill>
              </a:rPr>
              <a:t>»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обстоював </a:t>
            </a:r>
            <a:r>
              <a:rPr lang="uk" sz="1100" dirty="0">
                <a:solidFill>
                  <a:srgbClr val="000000"/>
                </a:solidFill>
              </a:rPr>
              <a:t>чистоту, ясність і точність мовлення та відповідальність письменника за </a:t>
            </a:r>
            <a:r>
              <a:rPr lang="uk" sz="1100" dirty="0" smtClean="0">
                <a:solidFill>
                  <a:srgbClr val="000000"/>
                </a:solidFill>
              </a:rPr>
              <a:t>слово; «</a:t>
            </a:r>
            <a:r>
              <a:rPr lang="uk" sz="1100" u="sng" dirty="0" smtClean="0">
                <a:solidFill>
                  <a:srgbClr val="000000"/>
                </a:solidFill>
              </a:rPr>
              <a:t>Про </a:t>
            </a:r>
            <a:r>
              <a:rPr lang="uk" sz="1100" u="sng" dirty="0">
                <a:solidFill>
                  <a:srgbClr val="000000"/>
                </a:solidFill>
              </a:rPr>
              <a:t>поетичну мову</a:t>
            </a:r>
            <a:r>
              <a:rPr lang="uk" sz="1100" dirty="0">
                <a:solidFill>
                  <a:srgbClr val="000000"/>
                </a:solidFill>
              </a:rPr>
              <a:t>» і «</a:t>
            </a:r>
            <a:r>
              <a:rPr lang="uk" sz="1100" u="sng" dirty="0">
                <a:solidFill>
                  <a:srgbClr val="000000"/>
                </a:solidFill>
              </a:rPr>
              <a:t>Мова поезії</a:t>
            </a:r>
            <a:r>
              <a:rPr lang="uk" sz="1100" dirty="0">
                <a:solidFill>
                  <a:srgbClr val="000000"/>
                </a:solidFill>
              </a:rPr>
              <a:t>» – </a:t>
            </a:r>
            <a:r>
              <a:rPr lang="uk" sz="1100" dirty="0" smtClean="0">
                <a:solidFill>
                  <a:srgbClr val="000000"/>
                </a:solidFill>
              </a:rPr>
              <a:t>аналізував </a:t>
            </a:r>
            <a:r>
              <a:rPr lang="uk" sz="1100" dirty="0">
                <a:solidFill>
                  <a:srgbClr val="000000"/>
                </a:solidFill>
              </a:rPr>
              <a:t>образність і стилістичну багатогранність літературної </a:t>
            </a:r>
            <a:r>
              <a:rPr lang="uk" sz="1100" dirty="0" smtClean="0">
                <a:solidFill>
                  <a:srgbClr val="000000"/>
                </a:solidFill>
              </a:rPr>
              <a:t>мови; </a:t>
            </a:r>
            <a:r>
              <a:rPr lang="uk" sz="1100" dirty="0">
                <a:solidFill>
                  <a:srgbClr val="000000"/>
                </a:solidFill>
              </a:rPr>
              <a:t>«</a:t>
            </a:r>
            <a:r>
              <a:rPr lang="uk" sz="1100" u="sng" dirty="0">
                <a:solidFill>
                  <a:srgbClr val="000000"/>
                </a:solidFill>
              </a:rPr>
              <a:t>Про літературну мову</a:t>
            </a:r>
            <a:r>
              <a:rPr lang="uk" sz="1100" dirty="0" smtClean="0">
                <a:solidFill>
                  <a:srgbClr val="000000"/>
                </a:solidFill>
              </a:rPr>
              <a:t>», «</a:t>
            </a:r>
            <a:r>
              <a:rPr lang="uk" sz="1100" u="sng" dirty="0">
                <a:solidFill>
                  <a:srgbClr val="000000"/>
                </a:solidFill>
              </a:rPr>
              <a:t>Мова і </a:t>
            </a:r>
            <a:r>
              <a:rPr lang="uk" sz="1100" u="sng" dirty="0" smtClean="0">
                <a:solidFill>
                  <a:srgbClr val="000000"/>
                </a:solidFill>
              </a:rPr>
              <a:t>стиль</a:t>
            </a:r>
            <a:r>
              <a:rPr lang="uk" sz="1100" dirty="0" smtClean="0">
                <a:solidFill>
                  <a:srgbClr val="000000"/>
                </a:solidFill>
              </a:rPr>
              <a:t>»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досліджував </a:t>
            </a:r>
            <a:r>
              <a:rPr lang="uk" sz="1100" dirty="0">
                <a:solidFill>
                  <a:srgbClr val="000000"/>
                </a:solidFill>
              </a:rPr>
              <a:t>розвиток мови </a:t>
            </a:r>
            <a:r>
              <a:rPr lang="uk" sz="1100" dirty="0" smtClean="0">
                <a:solidFill>
                  <a:srgbClr val="000000"/>
                </a:solidFill>
              </a:rPr>
              <a:t>та </a:t>
            </a:r>
            <a:r>
              <a:rPr lang="uk" sz="1100" dirty="0">
                <a:solidFill>
                  <a:srgbClr val="000000"/>
                </a:solidFill>
              </a:rPr>
              <a:t>підкреслював роль Шевченка у формуванні </a:t>
            </a:r>
            <a:r>
              <a:rPr lang="uk" sz="1100" dirty="0" smtClean="0">
                <a:solidFill>
                  <a:srgbClr val="000000"/>
                </a:solidFill>
              </a:rPr>
              <a:t>норми; </a:t>
            </a:r>
            <a:r>
              <a:rPr lang="ru-RU" sz="1100" dirty="0" smtClean="0">
                <a:solidFill>
                  <a:srgbClr val="000000"/>
                </a:solidFill>
              </a:rPr>
              <a:t>«</a:t>
            </a:r>
            <a:r>
              <a:rPr lang="ru-RU" sz="1100" u="sng" dirty="0" err="1" smtClean="0">
                <a:solidFill>
                  <a:srgbClr val="000000"/>
                </a:solidFill>
              </a:rPr>
              <a:t>Вшир</a:t>
            </a:r>
            <a:r>
              <a:rPr lang="ru-RU" sz="1100" u="sng" dirty="0" smtClean="0">
                <a:solidFill>
                  <a:srgbClr val="000000"/>
                </a:solidFill>
              </a:rPr>
              <a:t> і </a:t>
            </a:r>
            <a:r>
              <a:rPr lang="ru-RU" sz="1100" u="sng" dirty="0" err="1">
                <a:solidFill>
                  <a:srgbClr val="000000"/>
                </a:solidFill>
              </a:rPr>
              <a:t>вглиб</a:t>
            </a:r>
            <a:r>
              <a:rPr lang="ru-RU" sz="1100" dirty="0">
                <a:solidFill>
                  <a:srgbClr val="000000"/>
                </a:solidFill>
              </a:rPr>
              <a:t>»</a:t>
            </a:r>
            <a:r>
              <a:rPr lang="uk" sz="1100" dirty="0">
                <a:solidFill>
                  <a:srgbClr val="000000"/>
                </a:solidFill>
              </a:rPr>
              <a:t> – </a:t>
            </a:r>
            <a:r>
              <a:rPr lang="uk" sz="1100" dirty="0" smtClean="0">
                <a:solidFill>
                  <a:srgbClr val="000000"/>
                </a:solidFill>
              </a:rPr>
              <a:t>розкрив </a:t>
            </a:r>
            <a:r>
              <a:rPr lang="ru-RU" sz="1100" dirty="0" err="1" smtClean="0">
                <a:solidFill>
                  <a:srgbClr val="000000"/>
                </a:solidFill>
              </a:rPr>
              <a:t>ставлення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молоді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до </a:t>
            </a:r>
            <a:r>
              <a:rPr lang="ru-RU" sz="1100" dirty="0" smtClean="0">
                <a:solidFill>
                  <a:srgbClr val="000000"/>
                </a:solidFill>
              </a:rPr>
              <a:t>культурного </a:t>
            </a:r>
            <a:r>
              <a:rPr lang="ru-RU" sz="1100" dirty="0" err="1">
                <a:solidFill>
                  <a:srgbClr val="000000"/>
                </a:solidFill>
              </a:rPr>
              <a:t>життя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світу</a:t>
            </a:r>
            <a:r>
              <a:rPr lang="ru-RU" sz="1100" dirty="0" smtClean="0">
                <a:solidFill>
                  <a:srgbClr val="000000"/>
                </a:solidFill>
              </a:rPr>
              <a:t>. </a:t>
            </a:r>
          </a:p>
          <a:p>
            <a:pPr marL="0" lvl="0" indent="0" algn="just"/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  </a:t>
            </a:r>
            <a:r>
              <a:rPr lang="uk" sz="1100" dirty="0" smtClean="0">
                <a:solidFill>
                  <a:srgbClr val="000000"/>
                </a:solidFill>
              </a:rPr>
              <a:t>   </a:t>
            </a:r>
            <a:r>
              <a:rPr lang="uk" sz="1100" b="1" u="sng" dirty="0" smtClean="0">
                <a:solidFill>
                  <a:srgbClr val="000000"/>
                </a:solidFill>
              </a:rPr>
              <a:t>Публіцистика</a:t>
            </a:r>
            <a:r>
              <a:rPr lang="uk" sz="1100" b="1" dirty="0" smtClean="0">
                <a:solidFill>
                  <a:srgbClr val="000000"/>
                </a:solidFill>
              </a:rPr>
              <a:t>: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«</a:t>
            </a:r>
            <a:r>
              <a:rPr lang="ru-RU" sz="1100" u="sng" dirty="0">
                <a:solidFill>
                  <a:srgbClr val="000000"/>
                </a:solidFill>
              </a:rPr>
              <a:t>Ясна </a:t>
            </a:r>
            <a:r>
              <a:rPr lang="ru-RU" sz="1100" u="sng" dirty="0" err="1">
                <a:solidFill>
                  <a:srgbClr val="000000"/>
                </a:solidFill>
              </a:rPr>
              <a:t>зброя</a:t>
            </a:r>
            <a:r>
              <a:rPr lang="ru-RU" sz="1100" dirty="0" smtClean="0">
                <a:solidFill>
                  <a:srgbClr val="000000"/>
                </a:solidFill>
              </a:rPr>
              <a:t>», </a:t>
            </a:r>
            <a:r>
              <a:rPr lang="ru-RU" sz="1100" dirty="0">
                <a:solidFill>
                  <a:srgbClr val="000000"/>
                </a:solidFill>
              </a:rPr>
              <a:t>«</a:t>
            </a:r>
            <a:r>
              <a:rPr lang="ru-RU" sz="1100" u="sng" dirty="0">
                <a:solidFill>
                  <a:srgbClr val="000000"/>
                </a:solidFill>
              </a:rPr>
              <a:t>Як </a:t>
            </a:r>
            <a:r>
              <a:rPr lang="ru-RU" sz="1100" u="sng" dirty="0" err="1">
                <a:solidFill>
                  <a:srgbClr val="000000"/>
                </a:solidFill>
              </a:rPr>
              <a:t>парость</a:t>
            </a:r>
            <a:r>
              <a:rPr lang="ru-RU" sz="1100" u="sng" dirty="0">
                <a:solidFill>
                  <a:srgbClr val="000000"/>
                </a:solidFill>
              </a:rPr>
              <a:t> </a:t>
            </a:r>
            <a:r>
              <a:rPr lang="ru-RU" sz="1100" u="sng" dirty="0" err="1">
                <a:solidFill>
                  <a:srgbClr val="000000"/>
                </a:solidFill>
              </a:rPr>
              <a:t>виноградної</a:t>
            </a:r>
            <a:r>
              <a:rPr lang="ru-RU" sz="1100" u="sng" dirty="0">
                <a:solidFill>
                  <a:srgbClr val="000000"/>
                </a:solidFill>
              </a:rPr>
              <a:t> </a:t>
            </a:r>
            <a:r>
              <a:rPr lang="ru-RU" sz="1100" u="sng" dirty="0" err="1">
                <a:solidFill>
                  <a:srgbClr val="000000"/>
                </a:solidFill>
              </a:rPr>
              <a:t>лози</a:t>
            </a:r>
            <a:r>
              <a:rPr lang="ru-RU" sz="1100" dirty="0">
                <a:solidFill>
                  <a:srgbClr val="000000"/>
                </a:solidFill>
              </a:rPr>
              <a:t>» </a:t>
            </a:r>
            <a:r>
              <a:rPr lang="uk" sz="1100" dirty="0">
                <a:solidFill>
                  <a:srgbClr val="000000"/>
                </a:solidFill>
              </a:rPr>
              <a:t>– </a:t>
            </a:r>
            <a:r>
              <a:rPr lang="uk" sz="1100" dirty="0" smtClean="0">
                <a:solidFill>
                  <a:srgbClr val="000000"/>
                </a:solidFill>
              </a:rPr>
              <a:t>трактував </a:t>
            </a:r>
            <a:r>
              <a:rPr lang="uk" sz="1100" dirty="0">
                <a:solidFill>
                  <a:srgbClr val="000000"/>
                </a:solidFill>
              </a:rPr>
              <a:t>мову як духовну цінність. Його концепція поєднувала народну основу з класичною традицією.</a:t>
            </a:r>
            <a:endParaRPr lang="uk" sz="1100" dirty="0" smtClean="0">
              <a:solidFill>
                <a:srgbClr val="000000"/>
              </a:solidFill>
            </a:endParaRPr>
          </a:p>
          <a:p>
            <a:pPr marL="0" lvl="0" indent="0" algn="just"/>
            <a:r>
              <a:rPr lang="uk" sz="1100" dirty="0" smtClean="0">
                <a:solidFill>
                  <a:srgbClr val="000000"/>
                </a:solidFill>
              </a:rPr>
              <a:t>      </a:t>
            </a:r>
            <a:r>
              <a:rPr lang="uk" sz="1100" b="1" u="sng" dirty="0" smtClean="0">
                <a:solidFill>
                  <a:srgbClr val="000000"/>
                </a:solidFill>
              </a:rPr>
              <a:t>Переклади</a:t>
            </a:r>
            <a:r>
              <a:rPr lang="uk" sz="1100" b="1" dirty="0" smtClean="0">
                <a:solidFill>
                  <a:srgbClr val="000000"/>
                </a:solidFill>
              </a:rPr>
              <a:t>: </a:t>
            </a:r>
            <a:r>
              <a:rPr lang="ru-RU" sz="1100" u="sng" dirty="0">
                <a:solidFill>
                  <a:srgbClr val="000000"/>
                </a:solidFill>
              </a:rPr>
              <a:t>твори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відомих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u="sng" dirty="0" err="1">
                <a:solidFill>
                  <a:srgbClr val="000000"/>
                </a:solidFill>
              </a:rPr>
              <a:t>поетів</a:t>
            </a:r>
            <a:r>
              <a:rPr lang="ru-RU" sz="1100" u="sng" dirty="0">
                <a:solidFill>
                  <a:srgbClr val="000000"/>
                </a:solidFill>
              </a:rPr>
              <a:t> та </a:t>
            </a:r>
            <a:r>
              <a:rPr lang="ru-RU" sz="1100" u="sng" dirty="0" err="1">
                <a:solidFill>
                  <a:srgbClr val="000000"/>
                </a:solidFill>
              </a:rPr>
              <a:t>письменників</a:t>
            </a:r>
            <a:r>
              <a:rPr lang="ru-RU" sz="1100" u="sng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інших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u="sng" dirty="0" err="1">
                <a:solidFill>
                  <a:srgbClr val="000000"/>
                </a:solidFill>
              </a:rPr>
              <a:t>слов'янських</a:t>
            </a:r>
            <a:r>
              <a:rPr lang="ru-RU" sz="1100" u="sng" dirty="0">
                <a:solidFill>
                  <a:srgbClr val="000000"/>
                </a:solidFill>
              </a:rPr>
              <a:t> </a:t>
            </a:r>
            <a:r>
              <a:rPr lang="ru-RU" sz="1100" u="sng" dirty="0" err="1" smtClean="0">
                <a:solidFill>
                  <a:srgbClr val="000000"/>
                </a:solidFill>
              </a:rPr>
              <a:t>народів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(знав 13 </a:t>
            </a:r>
            <a:r>
              <a:rPr lang="ru-RU" sz="1100" dirty="0" err="1" smtClean="0">
                <a:solidFill>
                  <a:srgbClr val="000000"/>
                </a:solidFill>
              </a:rPr>
              <a:t>мов</a:t>
            </a:r>
            <a:r>
              <a:rPr lang="ru-RU" sz="1100" dirty="0" smtClean="0">
                <a:solidFill>
                  <a:srgbClr val="000000"/>
                </a:solidFill>
              </a:rPr>
              <a:t>) </a:t>
            </a:r>
            <a:r>
              <a:rPr lang="uk" sz="1100" dirty="0" smtClean="0">
                <a:solidFill>
                  <a:srgbClr val="000000"/>
                </a:solidFill>
              </a:rPr>
              <a:t>– збагатив українську </a:t>
            </a:r>
            <a:r>
              <a:rPr lang="uk" sz="1100" dirty="0">
                <a:solidFill>
                  <a:srgbClr val="000000"/>
                </a:solidFill>
              </a:rPr>
              <a:t>мову новими термінами </a:t>
            </a:r>
            <a:r>
              <a:rPr lang="uk" sz="1100" dirty="0" smtClean="0">
                <a:solidFill>
                  <a:srgbClr val="000000"/>
                </a:solidFill>
              </a:rPr>
              <a:t>і </a:t>
            </a:r>
            <a:r>
              <a:rPr lang="uk" sz="1100" dirty="0">
                <a:solidFill>
                  <a:srgbClr val="000000"/>
                </a:solidFill>
              </a:rPr>
              <a:t>стилістичними конструкціями</a:t>
            </a:r>
            <a:r>
              <a:rPr lang="uk" sz="11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ru-RU" sz="1100" b="1" dirty="0" smtClean="0">
                <a:solidFill>
                  <a:srgbClr val="000000"/>
                </a:solidFill>
              </a:rPr>
              <a:t>      </a:t>
            </a:r>
            <a:r>
              <a:rPr lang="ru-RU" sz="1100" b="1" u="sng" dirty="0" err="1" smtClean="0">
                <a:solidFill>
                  <a:srgbClr val="000000"/>
                </a:solidFill>
              </a:rPr>
              <a:t>Поезія</a:t>
            </a:r>
            <a:r>
              <a:rPr lang="ru-RU" sz="1100" b="1" u="sng" dirty="0" smtClean="0">
                <a:solidFill>
                  <a:srgbClr val="000000"/>
                </a:solidFill>
              </a:rPr>
              <a:t>:</a:t>
            </a:r>
            <a:r>
              <a:rPr lang="ru-RU" sz="1100" dirty="0" smtClean="0">
                <a:solidFill>
                  <a:srgbClr val="000000"/>
                </a:solidFill>
              </a:rPr>
              <a:t> «</a:t>
            </a:r>
            <a:r>
              <a:rPr lang="ru-RU" sz="1100" u="sng" dirty="0" err="1" smtClean="0">
                <a:solidFill>
                  <a:srgbClr val="000000"/>
                </a:solidFill>
              </a:rPr>
              <a:t>Мова</a:t>
            </a:r>
            <a:r>
              <a:rPr lang="ru-RU" sz="1100" dirty="0" smtClean="0">
                <a:solidFill>
                  <a:srgbClr val="000000"/>
                </a:solidFill>
              </a:rPr>
              <a:t>», «</a:t>
            </a:r>
            <a:r>
              <a:rPr lang="ru-RU" sz="1100" u="sng" dirty="0" err="1" smtClean="0">
                <a:solidFill>
                  <a:srgbClr val="000000"/>
                </a:solidFill>
              </a:rPr>
              <a:t>Рідна</a:t>
            </a:r>
            <a:r>
              <a:rPr lang="ru-RU" sz="1100" u="sng" dirty="0" smtClean="0">
                <a:solidFill>
                  <a:srgbClr val="000000"/>
                </a:solidFill>
              </a:rPr>
              <a:t> </a:t>
            </a:r>
            <a:r>
              <a:rPr lang="ru-RU" sz="1100" u="sng" dirty="0" err="1" smtClean="0">
                <a:solidFill>
                  <a:srgbClr val="000000"/>
                </a:solidFill>
              </a:rPr>
              <a:t>мова</a:t>
            </a:r>
            <a:r>
              <a:rPr lang="ru-RU" sz="1100" dirty="0" smtClean="0">
                <a:solidFill>
                  <a:srgbClr val="000000"/>
                </a:solidFill>
              </a:rPr>
              <a:t>», «</a:t>
            </a:r>
            <a:r>
              <a:rPr lang="ru-RU" sz="1100" u="sng" dirty="0" err="1" smtClean="0">
                <a:solidFill>
                  <a:srgbClr val="000000"/>
                </a:solidFill>
              </a:rPr>
              <a:t>Шипшина</a:t>
            </a:r>
            <a:r>
              <a:rPr lang="ru-RU" sz="1100" dirty="0" smtClean="0">
                <a:solidFill>
                  <a:srgbClr val="000000"/>
                </a:solidFill>
              </a:rPr>
              <a:t>»</a:t>
            </a:r>
            <a:r>
              <a:rPr lang="uk" sz="1100" dirty="0" smtClean="0">
                <a:solidFill>
                  <a:srgbClr val="000000"/>
                </a:solidFill>
              </a:rPr>
              <a:t> </a:t>
            </a:r>
            <a:r>
              <a:rPr lang="uk" sz="1100" dirty="0">
                <a:solidFill>
                  <a:srgbClr val="000000"/>
                </a:solidFill>
              </a:rPr>
              <a:t>–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виступав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проти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руйнування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мовної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err="1">
                <a:solidFill>
                  <a:srgbClr val="000000"/>
                </a:solidFill>
              </a:rPr>
              <a:t>культури</a:t>
            </a:r>
            <a:r>
              <a:rPr lang="ru-RU" sz="1100" dirty="0">
                <a:solidFill>
                  <a:srgbClr val="000000"/>
                </a:solidFill>
              </a:rPr>
              <a:t>, </a:t>
            </a:r>
            <a:r>
              <a:rPr lang="ru-RU" sz="1100" dirty="0" smtClean="0">
                <a:solidFill>
                  <a:srgbClr val="000000"/>
                </a:solidFill>
              </a:rPr>
              <a:t>закликав </a:t>
            </a:r>
            <a:r>
              <a:rPr lang="ru-RU" sz="1100" dirty="0" err="1">
                <a:solidFill>
                  <a:srgbClr val="000000"/>
                </a:solidFill>
              </a:rPr>
              <a:t>робити</a:t>
            </a:r>
            <a:r>
              <a:rPr lang="ru-RU" sz="1100" dirty="0">
                <a:solidFill>
                  <a:srgbClr val="000000"/>
                </a:solidFill>
              </a:rPr>
              <a:t> слово «</a:t>
            </a:r>
            <a:r>
              <a:rPr lang="ru-RU" sz="1100" dirty="0" err="1">
                <a:solidFill>
                  <a:srgbClr val="000000"/>
                </a:solidFill>
              </a:rPr>
              <a:t>променистим</a:t>
            </a:r>
            <a:r>
              <a:rPr lang="ru-RU" sz="1100" dirty="0">
                <a:solidFill>
                  <a:srgbClr val="000000"/>
                </a:solidFill>
              </a:rPr>
              <a:t>». </a:t>
            </a:r>
            <a:endParaRPr lang="ru-RU" sz="1100" dirty="0" smtClean="0">
              <a:solidFill>
                <a:srgbClr val="000000"/>
              </a:solidFill>
            </a:endParaRPr>
          </a:p>
          <a:p>
            <a:pPr marL="0" lvl="0" indent="0" algn="just"/>
            <a:r>
              <a:rPr lang="ru-RU" sz="1100" b="1" dirty="0" smtClean="0">
                <a:solidFill>
                  <a:srgbClr val="000000"/>
                </a:solidFill>
              </a:rPr>
              <a:t>      </a:t>
            </a:r>
            <a:r>
              <a:rPr lang="ru-RU" sz="1100" b="1" dirty="0" err="1" smtClean="0">
                <a:solidFill>
                  <a:srgbClr val="000000"/>
                </a:solidFill>
              </a:rPr>
              <a:t>Його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творчий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доробок</a:t>
            </a:r>
            <a:r>
              <a:rPr lang="ru-RU" sz="1100" b="1" dirty="0">
                <a:solidFill>
                  <a:srgbClr val="000000"/>
                </a:solidFill>
              </a:rPr>
              <a:t> і </a:t>
            </a:r>
            <a:r>
              <a:rPr lang="ru-RU" sz="1100" b="1" dirty="0" err="1">
                <a:solidFill>
                  <a:srgbClr val="000000"/>
                </a:solidFill>
              </a:rPr>
              <a:t>мовознавчі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праці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залишаються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орієнтиром</a:t>
            </a:r>
            <a:r>
              <a:rPr lang="ru-RU" sz="1100" b="1" dirty="0">
                <a:solidFill>
                  <a:srgbClr val="000000"/>
                </a:solidFill>
              </a:rPr>
              <a:t> для </a:t>
            </a:r>
            <a:r>
              <a:rPr lang="ru-RU" sz="1100" b="1" dirty="0" err="1">
                <a:solidFill>
                  <a:srgbClr val="000000"/>
                </a:solidFill>
              </a:rPr>
              <a:t>плекання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високої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культури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української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</a:rPr>
              <a:t>мови</a:t>
            </a:r>
            <a:r>
              <a:rPr lang="ru-RU" sz="1100" b="1" dirty="0" smtClean="0">
                <a:solidFill>
                  <a:srgbClr val="000000"/>
                </a:solidFill>
              </a:rPr>
              <a:t>, вони </a:t>
            </a:r>
            <a:r>
              <a:rPr lang="uk" sz="1100" b="1" dirty="0" smtClean="0">
                <a:solidFill>
                  <a:srgbClr val="000000"/>
                </a:solidFill>
              </a:rPr>
              <a:t>заклали </a:t>
            </a:r>
            <a:r>
              <a:rPr lang="uk" sz="1100" b="1" dirty="0">
                <a:solidFill>
                  <a:srgbClr val="000000"/>
                </a:solidFill>
              </a:rPr>
              <a:t>фундамент сучасної культури української літературної мови.</a:t>
            </a:r>
            <a:endParaRPr sz="1100" b="1" dirty="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50" y="505175"/>
            <a:ext cx="3015800" cy="42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4294967295"/>
          </p:nvPr>
        </p:nvSpPr>
        <p:spPr>
          <a:xfrm>
            <a:off x="206225" y="94350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uk" sz="2000" b="1" u="sng" dirty="0" smtClean="0">
                <a:solidFill>
                  <a:schemeClr val="lt1"/>
                </a:solidFill>
              </a:rPr>
              <a:t>60-ті – 90-ті </a:t>
            </a:r>
            <a:r>
              <a:rPr lang="uk" sz="2000" b="1" u="sng" dirty="0">
                <a:solidFill>
                  <a:schemeClr val="lt1"/>
                </a:solidFill>
              </a:rPr>
              <a:t>рр</a:t>
            </a:r>
            <a:r>
              <a:rPr lang="uk" sz="2000" b="1" u="sng" dirty="0" smtClean="0">
                <a:solidFill>
                  <a:schemeClr val="lt1"/>
                </a:solidFill>
              </a:rPr>
              <a:t>.</a:t>
            </a:r>
            <a:r>
              <a:rPr lang="uk" sz="2000" b="1" u="sng" dirty="0" smtClean="0">
                <a:solidFill>
                  <a:srgbClr val="FFFFFF"/>
                </a:solidFill>
              </a:rPr>
              <a:t> </a:t>
            </a:r>
            <a:r>
              <a:rPr lang="uk" sz="2000" b="1" u="sng" dirty="0">
                <a:solidFill>
                  <a:srgbClr val="FFFFFF"/>
                </a:solidFill>
              </a:rPr>
              <a:t>ХХ ст. 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12" name="Google Shape;112;p20" title="_- visual selection (14).png"/>
          <p:cNvPicPr preferRelativeResize="0"/>
          <p:nvPr/>
        </p:nvPicPr>
        <p:blipFill rotWithShape="1">
          <a:blip r:embed="rId3">
            <a:alphaModFix/>
          </a:blip>
          <a:srcRect t="6412" b="3391"/>
          <a:stretch/>
        </p:blipFill>
        <p:spPr>
          <a:xfrm>
            <a:off x="726142" y="681319"/>
            <a:ext cx="6759388" cy="446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 title="_- visual selection (18).png"/>
          <p:cNvPicPr preferRelativeResize="0"/>
          <p:nvPr/>
        </p:nvPicPr>
        <p:blipFill rotWithShape="1">
          <a:blip r:embed="rId3">
            <a:alphaModFix/>
          </a:blip>
          <a:srcRect t="29205" r="35287" b="4038"/>
          <a:stretch/>
        </p:blipFill>
        <p:spPr>
          <a:xfrm>
            <a:off x="1879325" y="49700"/>
            <a:ext cx="50788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981</Words>
  <Application>Microsoft Office PowerPoint</Application>
  <PresentationFormat>Экран (16:9)</PresentationFormat>
  <Paragraphs>41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Roboto</vt:lpstr>
      <vt:lpstr>Times New Roman</vt:lpstr>
      <vt:lpstr>Arial</vt:lpstr>
      <vt:lpstr>Material</vt:lpstr>
      <vt:lpstr>ТЕМА: Теоретичні засади курсу «Культура української фахової мови»</vt:lpstr>
      <vt:lpstr>План</vt:lpstr>
      <vt:lpstr>Рекомендована література</vt:lpstr>
      <vt:lpstr>Презентация PowerPoint</vt:lpstr>
      <vt:lpstr>Олена Пчілка</vt:lpstr>
      <vt:lpstr>І. Верхратський</vt:lpstr>
      <vt:lpstr>М. Рильський</vt:lpstr>
      <vt:lpstr>Презентация PowerPoint</vt:lpstr>
      <vt:lpstr>Презентация PowerPoint</vt:lpstr>
      <vt:lpstr>         Культура мови – це   1. Сукупність комунікативних якостей літературної мови, що виявляються за різних умов спілкування відповідно до мети і змісту висловлювання.  2. Культивування (удосконалення) літературної мови й індивідуального мовлення, виявлення тенденцій мовного розвитку, реальне втілення в мовній практиці норм літературної мови, відповідна мовна політика в державі.   3. Самостійна лінгвістична дисципліна, яка вивчає стан і статус норм сучасної української літературної мови в певну епоху, а також рівень лінгвістичної компетенції мовних особистостей.                                                                                                ( Струганець Л. Культура мови. Словник термінів (2000 р.)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засади курсу «Культура української фахової мови»</dc:title>
  <cp:lastModifiedBy>Екатерина</cp:lastModifiedBy>
  <cp:revision>46</cp:revision>
  <dcterms:modified xsi:type="dcterms:W3CDTF">2026-02-24T15:58:37Z</dcterms:modified>
</cp:coreProperties>
</file>