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5" r:id="rId5"/>
    <p:sldId id="293" r:id="rId6"/>
    <p:sldId id="291" r:id="rId7"/>
    <p:sldId id="292" r:id="rId8"/>
    <p:sldId id="283" r:id="rId9"/>
    <p:sldId id="284" r:id="rId10"/>
    <p:sldId id="282" r:id="rId11"/>
    <p:sldId id="258" r:id="rId12"/>
    <p:sldId id="259" r:id="rId13"/>
    <p:sldId id="260" r:id="rId14"/>
    <p:sldId id="263" r:id="rId15"/>
    <p:sldId id="264" r:id="rId16"/>
    <p:sldId id="265" r:id="rId17"/>
    <p:sldId id="290" r:id="rId18"/>
    <p:sldId id="266" r:id="rId19"/>
    <p:sldId id="280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62" r:id="rId33"/>
    <p:sldId id="261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1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6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7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2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9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6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80FF-DB22-4F43-8D4A-7CA10F0656E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D892-0674-44B9-8948-8ADDC60AE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rada/show/v1627282-21#Text" TargetMode="External"/><Relationship Id="rId2" Type="http://schemas.openxmlformats.org/officeDocument/2006/relationships/hyperlink" Target="https://zakon.rada.gov.ua/laws/show/z0445-09#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ua/npa/pro-deyaki-pitannya-pidvishennya-kvalifikaciyi-pedagogichnih-pracivnikiv-zakladiv-osviti" TargetMode="External"/><Relationship Id="rId4" Type="http://schemas.openxmlformats.org/officeDocument/2006/relationships/hyperlink" Target="https://zakon.rada.gov.ua/laws/show/z0356-22#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ocol.ua/ua/pro_ekstrenu_medichnu_dopomogu/" TargetMode="External"/><Relationship Id="rId2" Type="http://schemas.openxmlformats.org/officeDocument/2006/relationships/hyperlink" Target="https://zakon.rada.gov.ua/rada/show/v1627282-21#T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tocol.ua/go/766-1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356-22#n139" TargetMode="External"/><Relationship Id="rId13" Type="http://schemas.openxmlformats.org/officeDocument/2006/relationships/hyperlink" Target="https://zakon.rada.gov.ua/laws/show/z0356-22#n293" TargetMode="External"/><Relationship Id="rId3" Type="http://schemas.openxmlformats.org/officeDocument/2006/relationships/hyperlink" Target="https://zakon.rada.gov.ua/laws/show/5081-17#n55" TargetMode="External"/><Relationship Id="rId7" Type="http://schemas.openxmlformats.org/officeDocument/2006/relationships/hyperlink" Target="https://zakon.rada.gov.ua/laws/show/z0356-22#n95" TargetMode="External"/><Relationship Id="rId12" Type="http://schemas.openxmlformats.org/officeDocument/2006/relationships/hyperlink" Target="https://zakon.rada.gov.ua/laws/show/z0356-22#n268" TargetMode="External"/><Relationship Id="rId17" Type="http://schemas.openxmlformats.org/officeDocument/2006/relationships/hyperlink" Target="https://zakon.rada.gov.ua/laws/show/z0356-22#n397" TargetMode="External"/><Relationship Id="rId2" Type="http://schemas.openxmlformats.org/officeDocument/2006/relationships/hyperlink" Target="https://zakon.rada.gov.ua/laws/show/z0356-22#Text" TargetMode="External"/><Relationship Id="rId16" Type="http://schemas.openxmlformats.org/officeDocument/2006/relationships/hyperlink" Target="https://zakon.rada.gov.ua/laws/show/z0356-22#n3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0356-22#n42" TargetMode="External"/><Relationship Id="rId11" Type="http://schemas.openxmlformats.org/officeDocument/2006/relationships/hyperlink" Target="https://zakon.rada.gov.ua/laws/show/z0356-22#n243" TargetMode="External"/><Relationship Id="rId5" Type="http://schemas.openxmlformats.org/officeDocument/2006/relationships/hyperlink" Target="https://zakon.rada.gov.ua/laws/show/267-2015-%D0%BF#n785" TargetMode="External"/><Relationship Id="rId15" Type="http://schemas.openxmlformats.org/officeDocument/2006/relationships/hyperlink" Target="https://zakon.rada.gov.ua/laws/show/z0356-22#n341" TargetMode="External"/><Relationship Id="rId10" Type="http://schemas.openxmlformats.org/officeDocument/2006/relationships/hyperlink" Target="https://zakon.rada.gov.ua/laws/show/z0356-22#n218" TargetMode="External"/><Relationship Id="rId4" Type="http://schemas.openxmlformats.org/officeDocument/2006/relationships/hyperlink" Target="https://zakon.rada.gov.ua/laws/show/383-2019-%D1%80#n8" TargetMode="External"/><Relationship Id="rId9" Type="http://schemas.openxmlformats.org/officeDocument/2006/relationships/hyperlink" Target="https://zakon.rada.gov.ua/laws/show/z0356-22#n170" TargetMode="External"/><Relationship Id="rId14" Type="http://schemas.openxmlformats.org/officeDocument/2006/relationships/hyperlink" Target="https://zakon.rada.gov.ua/laws/show/z0356-22#n31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356-22#n644" TargetMode="External"/><Relationship Id="rId13" Type="http://schemas.openxmlformats.org/officeDocument/2006/relationships/hyperlink" Target="https://zakon.rada.gov.ua/laws/show/z0356-22#n800" TargetMode="External"/><Relationship Id="rId18" Type="http://schemas.openxmlformats.org/officeDocument/2006/relationships/hyperlink" Target="https://zakon.rada.gov.ua/laws/show/z0356-22#n941" TargetMode="External"/><Relationship Id="rId3" Type="http://schemas.openxmlformats.org/officeDocument/2006/relationships/hyperlink" Target="https://zakon.rada.gov.ua/laws/show/z0356-22#n497" TargetMode="External"/><Relationship Id="rId7" Type="http://schemas.openxmlformats.org/officeDocument/2006/relationships/hyperlink" Target="https://zakon.rada.gov.ua/laws/show/z0356-22#n608" TargetMode="External"/><Relationship Id="rId12" Type="http://schemas.openxmlformats.org/officeDocument/2006/relationships/hyperlink" Target="https://zakon.rada.gov.ua/laws/show/z0356-22#n769" TargetMode="External"/><Relationship Id="rId17" Type="http://schemas.openxmlformats.org/officeDocument/2006/relationships/hyperlink" Target="https://zakon.rada.gov.ua/laws/show/z0356-22#n900" TargetMode="External"/><Relationship Id="rId2" Type="http://schemas.openxmlformats.org/officeDocument/2006/relationships/hyperlink" Target="https://zakon.rada.gov.ua/laws/show/z0356-22#n449" TargetMode="External"/><Relationship Id="rId16" Type="http://schemas.openxmlformats.org/officeDocument/2006/relationships/hyperlink" Target="https://zakon.rada.gov.ua/laws/show/z0356-22#n8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0356-22#n576" TargetMode="External"/><Relationship Id="rId11" Type="http://schemas.openxmlformats.org/officeDocument/2006/relationships/hyperlink" Target="https://zakon.rada.gov.ua/laws/show/z0356-22#n746" TargetMode="External"/><Relationship Id="rId5" Type="http://schemas.openxmlformats.org/officeDocument/2006/relationships/hyperlink" Target="https://zakon.rada.gov.ua/laws/show/z0356-22#n543" TargetMode="External"/><Relationship Id="rId15" Type="http://schemas.openxmlformats.org/officeDocument/2006/relationships/hyperlink" Target="https://zakon.rada.gov.ua/laws/show/z0356-22#n854" TargetMode="External"/><Relationship Id="rId10" Type="http://schemas.openxmlformats.org/officeDocument/2006/relationships/hyperlink" Target="https://zakon.rada.gov.ua/laws/show/z0356-22#n717" TargetMode="External"/><Relationship Id="rId4" Type="http://schemas.openxmlformats.org/officeDocument/2006/relationships/hyperlink" Target="https://zakon.rada.gov.ua/laws/show/z0356-22#n521" TargetMode="External"/><Relationship Id="rId9" Type="http://schemas.openxmlformats.org/officeDocument/2006/relationships/hyperlink" Target="https://zakon.rada.gov.ua/laws/show/z0356-22#n669" TargetMode="External"/><Relationship Id="rId14" Type="http://schemas.openxmlformats.org/officeDocument/2006/relationships/hyperlink" Target="https://zakon.rada.gov.ua/laws/show/z0356-22#n8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1316182"/>
            <a:ext cx="6497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Практичне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Поняття </a:t>
            </a:r>
            <a:r>
              <a:rPr lang="uk-UA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про клінічні протоколи і стандарти екстреної медичної допомоги. </a:t>
            </a:r>
            <a:endParaRPr lang="en-US" sz="24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Практичне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latin typeface="Arial Black" panose="020B0A04020102020204" pitchFamily="34" charset="0"/>
              </a:rPr>
              <a:t>Особиста безпека осіб, що надають </a:t>
            </a:r>
            <a:r>
              <a:rPr lang="uk-UA" sz="2400" b="1" dirty="0" err="1">
                <a:latin typeface="Arial Black" panose="020B0A04020102020204" pitchFamily="34" charset="0"/>
              </a:rPr>
              <a:t>домедичну</a:t>
            </a:r>
            <a:r>
              <a:rPr lang="uk-UA" sz="2400" b="1" dirty="0">
                <a:latin typeface="Arial Black" panose="020B0A04020102020204" pitchFamily="34" charset="0"/>
              </a:rPr>
              <a:t> допомогу. Асептика, антисептика.</a:t>
            </a:r>
            <a:endParaRPr lang="ru-RU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МедичнаПросвіта: до Всесвітнього дня надання першої медично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57" y="1316182"/>
            <a:ext cx="3848389" cy="38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9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1" y="623456"/>
            <a:ext cx="106402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Ключові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принципи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Швидкість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Дії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мають</a:t>
            </a:r>
            <a:r>
              <a:rPr lang="ru-RU" sz="2400" b="1" dirty="0">
                <a:latin typeface="Arial Black" panose="020B0A04020102020204" pitchFamily="34" charset="0"/>
              </a:rPr>
              <a:t> бути </a:t>
            </a:r>
            <a:r>
              <a:rPr lang="ru-RU" sz="2400" b="1" dirty="0" err="1">
                <a:latin typeface="Arial Black" panose="020B0A04020102020204" pitchFamily="34" charset="0"/>
              </a:rPr>
              <a:t>швидкими</a:t>
            </a:r>
            <a:r>
              <a:rPr lang="ru-RU" sz="2400" b="1" dirty="0">
                <a:latin typeface="Arial Black" panose="020B0A04020102020204" pitchFamily="34" charset="0"/>
              </a:rPr>
              <a:t>, але </a:t>
            </a:r>
            <a:r>
              <a:rPr lang="ru-RU" sz="2400" b="1" dirty="0" err="1">
                <a:latin typeface="Arial Black" panose="020B0A04020102020204" pitchFamily="34" charset="0"/>
              </a:rPr>
              <a:t>продуманими</a:t>
            </a:r>
            <a:r>
              <a:rPr lang="ru-RU" sz="2400" b="1" dirty="0">
                <a:latin typeface="Arial Black" panose="020B0A040201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Гіпотермія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Запобігти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переохолодженню</a:t>
            </a:r>
            <a:r>
              <a:rPr lang="ru-RU" sz="2400" b="1" dirty="0">
                <a:latin typeface="Arial Black" panose="020B0A04020102020204" pitchFamily="34" charset="0"/>
              </a:rPr>
              <a:t> (</a:t>
            </a:r>
            <a:r>
              <a:rPr lang="ru-RU" sz="2400" b="1" dirty="0" err="1">
                <a:latin typeface="Arial Black" panose="020B0A04020102020204" pitchFamily="34" charset="0"/>
              </a:rPr>
              <a:t>вкрити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термоковдрою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або</a:t>
            </a:r>
            <a:r>
              <a:rPr lang="ru-RU" sz="2400" b="1" dirty="0">
                <a:latin typeface="Arial Black" panose="020B0A04020102020204" pitchFamily="34" charset="0"/>
              </a:rPr>
              <a:t> теплим </a:t>
            </a:r>
            <a:r>
              <a:rPr lang="ru-RU" sz="2400" b="1" dirty="0" err="1">
                <a:latin typeface="Arial Black" panose="020B0A04020102020204" pitchFamily="34" charset="0"/>
              </a:rPr>
              <a:t>одягом</a:t>
            </a:r>
            <a:r>
              <a:rPr lang="ru-RU" sz="2400" b="1" dirty="0">
                <a:latin typeface="Arial Black" panose="020B0A0402010202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нашкодь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>
                <a:latin typeface="Arial Black" panose="020B0A04020102020204" pitchFamily="34" charset="0"/>
              </a:rPr>
              <a:t>Не </a:t>
            </a:r>
            <a:r>
              <a:rPr lang="ru-RU" sz="2400" b="1" dirty="0" err="1">
                <a:latin typeface="Arial Black" panose="020B0A04020102020204" pitchFamily="34" charset="0"/>
              </a:rPr>
              <a:t>переміщати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людину</a:t>
            </a:r>
            <a:r>
              <a:rPr lang="ru-RU" sz="2400" b="1" dirty="0">
                <a:latin typeface="Arial Black" panose="020B0A04020102020204" pitchFamily="34" charset="0"/>
              </a:rPr>
              <a:t> без </a:t>
            </a:r>
            <a:r>
              <a:rPr lang="ru-RU" sz="2400" b="1" dirty="0" err="1">
                <a:latin typeface="Arial Black" panose="020B0A04020102020204" pitchFamily="34" charset="0"/>
              </a:rPr>
              <a:t>нагальної</a:t>
            </a:r>
            <a:r>
              <a:rPr lang="ru-RU" sz="2400" b="1" dirty="0">
                <a:latin typeface="Arial Black" panose="020B0A04020102020204" pitchFamily="34" charset="0"/>
              </a:rPr>
              <a:t> потреби (</a:t>
            </a:r>
            <a:r>
              <a:rPr lang="ru-RU" sz="2400" b="1" dirty="0" err="1">
                <a:latin typeface="Arial Black" panose="020B0A04020102020204" pitchFamily="34" charset="0"/>
              </a:rPr>
              <a:t>підозра</a:t>
            </a:r>
            <a:r>
              <a:rPr lang="ru-RU" sz="2400" b="1" dirty="0">
                <a:latin typeface="Arial Black" panose="020B0A04020102020204" pitchFamily="34" charset="0"/>
              </a:rPr>
              <a:t> на травму хребта). </a:t>
            </a:r>
          </a:p>
          <a:p>
            <a:pPr algn="just"/>
            <a:endParaRPr lang="ru-RU" sz="24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b="1" dirty="0" smtClean="0">
                <a:latin typeface="Arial Black" panose="020B0A04020102020204" pitchFamily="34" charset="0"/>
              </a:rPr>
              <a:t>Для </a:t>
            </a:r>
            <a:r>
              <a:rPr lang="ru-RU" sz="2400" b="1" dirty="0" err="1">
                <a:latin typeface="Arial Black" panose="020B0A04020102020204" pitchFamily="34" charset="0"/>
              </a:rPr>
              <a:t>військових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стандартів</a:t>
            </a:r>
            <a:r>
              <a:rPr lang="ru-RU" sz="2400" b="1" dirty="0">
                <a:latin typeface="Arial Black" panose="020B0A04020102020204" pitchFamily="34" charset="0"/>
              </a:rPr>
              <a:t> (на </a:t>
            </a:r>
            <a:r>
              <a:rPr lang="ru-RU" sz="2400" b="1" dirty="0" err="1">
                <a:latin typeface="Arial Black" panose="020B0A04020102020204" pitchFamily="34" charset="0"/>
              </a:rPr>
              <a:t>полі</a:t>
            </a:r>
            <a:r>
              <a:rPr lang="ru-RU" sz="2400" b="1" dirty="0">
                <a:latin typeface="Arial Black" panose="020B0A04020102020204" pitchFamily="34" charset="0"/>
              </a:rPr>
              <a:t> бою) </a:t>
            </a:r>
            <a:r>
              <a:rPr lang="ru-RU" sz="2400" b="1" dirty="0" err="1">
                <a:latin typeface="Arial Black" panose="020B0A04020102020204" pitchFamily="34" charset="0"/>
              </a:rPr>
              <a:t>застосовується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алгоритм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MARCH </a:t>
            </a:r>
            <a:r>
              <a:rPr lang="en-US" sz="2400" b="1" dirty="0">
                <a:latin typeface="Arial Black" panose="020B0A04020102020204" pitchFamily="34" charset="0"/>
              </a:rPr>
              <a:t>(Massive hemorrhage — </a:t>
            </a:r>
            <a:r>
              <a:rPr lang="ru-RU" sz="2400" b="1" dirty="0" err="1">
                <a:latin typeface="Arial Black" panose="020B0A04020102020204" pitchFamily="34" charset="0"/>
              </a:rPr>
              <a:t>кровотеча</a:t>
            </a:r>
            <a:r>
              <a:rPr lang="ru-RU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>
                <a:latin typeface="Arial Black" panose="020B0A04020102020204" pitchFamily="34" charset="0"/>
              </a:rPr>
              <a:t>Airway — </a:t>
            </a:r>
            <a:r>
              <a:rPr lang="ru-RU" sz="2400" b="1" dirty="0" err="1">
                <a:latin typeface="Arial Black" panose="020B0A04020102020204" pitchFamily="34" charset="0"/>
              </a:rPr>
              <a:t>дихальні</a:t>
            </a:r>
            <a:r>
              <a:rPr lang="ru-RU" sz="2400" b="1" dirty="0">
                <a:latin typeface="Arial Black" panose="020B0A04020102020204" pitchFamily="34" charset="0"/>
              </a:rPr>
              <a:t> шляхи, </a:t>
            </a:r>
            <a:r>
              <a:rPr lang="en-US" sz="2400" b="1" dirty="0">
                <a:latin typeface="Arial Black" panose="020B0A04020102020204" pitchFamily="34" charset="0"/>
              </a:rPr>
              <a:t>Respiration — </a:t>
            </a:r>
            <a:r>
              <a:rPr lang="ru-RU" sz="2400" b="1" dirty="0" err="1">
                <a:latin typeface="Arial Black" panose="020B0A04020102020204" pitchFamily="34" charset="0"/>
              </a:rPr>
              <a:t>дихання</a:t>
            </a:r>
            <a:r>
              <a:rPr lang="ru-RU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>
                <a:latin typeface="Arial Black" panose="020B0A04020102020204" pitchFamily="34" charset="0"/>
              </a:rPr>
              <a:t>Circulation — </a:t>
            </a:r>
            <a:r>
              <a:rPr lang="ru-RU" sz="2400" b="1" dirty="0" err="1">
                <a:latin typeface="Arial Black" panose="020B0A04020102020204" pitchFamily="34" charset="0"/>
              </a:rPr>
              <a:t>кровообіг</a:t>
            </a:r>
            <a:r>
              <a:rPr lang="ru-RU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>
                <a:latin typeface="Arial Black" panose="020B0A04020102020204" pitchFamily="34" charset="0"/>
              </a:rPr>
              <a:t>Hypothermia/Head injury — </a:t>
            </a:r>
            <a:r>
              <a:rPr lang="ru-RU" sz="2400" b="1" dirty="0" err="1">
                <a:latin typeface="Arial Black" panose="020B0A04020102020204" pitchFamily="34" charset="0"/>
              </a:rPr>
              <a:t>гіпотермія</a:t>
            </a:r>
            <a:r>
              <a:rPr lang="ru-RU" sz="2400" b="1" dirty="0">
                <a:latin typeface="Arial Black" panose="020B0A04020102020204" pitchFamily="34" charset="0"/>
              </a:rPr>
              <a:t>/травма </a:t>
            </a:r>
            <a:r>
              <a:rPr lang="ru-RU" sz="2400" b="1" dirty="0" err="1">
                <a:latin typeface="Arial Black" panose="020B0A04020102020204" pitchFamily="34" charset="0"/>
              </a:rPr>
              <a:t>голови</a:t>
            </a:r>
            <a:r>
              <a:rPr lang="ru-RU" sz="2400" b="1" dirty="0"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7252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443345"/>
            <a:ext cx="107649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є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різновиди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першої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медичної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і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хто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має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право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її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надавати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400" b="0" i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перша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медична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долікарська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)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здійснюється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немедичним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працівником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часто не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має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необхідних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засобів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перша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медична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кваліфікована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проводиться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медичним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працівником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пройшов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спеціальну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підготовку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(фельдшер,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медична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сестра, лаборант,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зубний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технік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тощо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перша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лікарська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яка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надається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лікарем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своєму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розпорядженні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має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необхідні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інструменти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апарати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медикаменти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кров і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кровозамінники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10A5A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потрібно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знати кожному про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надання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першої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медичної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Основне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завдання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</a:t>
            </a:r>
            <a:r>
              <a:rPr lang="ru-RU" dirty="0">
                <a:latin typeface="Arial Black" panose="020B0A04020102020204" pitchFamily="34" charset="0"/>
              </a:rPr>
              <a:t> час </a:t>
            </a:r>
            <a:r>
              <a:rPr lang="ru-RU" dirty="0" err="1">
                <a:latin typeface="Arial Black" panose="020B0A04020102020204" pitchFamily="34" charset="0"/>
              </a:rPr>
              <a:t>надання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першої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медичної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допомоги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полягає</a:t>
            </a:r>
            <a:r>
              <a:rPr lang="ru-RU" dirty="0">
                <a:latin typeface="Arial Black" panose="020B0A04020102020204" pitchFamily="34" charset="0"/>
              </a:rPr>
              <a:t> в тому, </a:t>
            </a:r>
            <a:r>
              <a:rPr lang="ru-RU" dirty="0" err="1">
                <a:latin typeface="Arial Black" panose="020B0A04020102020204" pitchFamily="34" charset="0"/>
              </a:rPr>
              <a:t>щоб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шляхом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необхідних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найпростіших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медичних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заходів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врятувати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життя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потерпілому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зменшити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його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страждання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попередити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розвиток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можливих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ускладнень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b="0" i="0" dirty="0">
              <a:solidFill>
                <a:srgbClr val="010A5A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4314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335846"/>
            <a:ext cx="110143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Як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визначити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рівень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небезпечності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 стану для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життя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потерпілого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?</a:t>
            </a:r>
            <a:endParaRPr lang="ru-RU" sz="2400" b="0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  <a:p>
            <a:pPr algn="just"/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Важливо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встановити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endParaRPr lang="en-US" b="1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коли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виникла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травма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години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хвилини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), </a:t>
            </a:r>
            <a:endParaRPr lang="en-US" b="1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де, за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яких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обставин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і з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якої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причини,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адже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це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полегшує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розпізнавання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характеру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ушкодження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сприяє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швидкому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і правильному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вибору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методів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надання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b="1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Ознаки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за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якими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можна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швидко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оцінити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небезпечність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стану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потерпілого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свідомість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ясна, порушена (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потерпілий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загальмований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збуджений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),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відсутня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нормальне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порушене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поверхневе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неритмічне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хрипле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),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відсутнє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серцебиття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добре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визначається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(ритм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правильний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неправильний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), погано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визначається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відсутнє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зіниці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розширені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звужені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колір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шкіри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слизових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оболонок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(губ, очей):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рожеві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бліді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синюшні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травми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оцініть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розмір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глибину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інші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ознаки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травм на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тілі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потерпілого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2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muofficial.com/wp-content/uploads/2024/09/3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5" y="297583"/>
            <a:ext cx="6203662" cy="62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9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43676"/>
            <a:ext cx="1133301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Яким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є алгоритм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надання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першої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медичної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при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найнебезпечніших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для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життя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станах?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1)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Визначити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наявність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свідомості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Обережно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потрясти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постраждалого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за плече та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голосно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звернутися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нього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наприклад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: «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Із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Вами все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гаразд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? Вам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потрібна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допомога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?»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2)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постраждалий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реагує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а)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залишити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його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попередньому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положенні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йому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нічого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не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загрожує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б) за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необхідності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прийняти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зручне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положення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в)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забезпечити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нагляд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за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постраждалим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приїзду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бригади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швидкої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медичної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3)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постраждалий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не </a:t>
            </a:r>
            <a:r>
              <a:rPr lang="ru-RU" b="1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реагує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а)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звернутися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по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осіб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поряд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випадкових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свідків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декілька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слід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звертатися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конкретної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особи;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б)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відновити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прохідність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дихальних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шляхів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визначити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наявність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за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допомогою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прийому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: «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чути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бачити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відчувати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».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Наявність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визначати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10 секунд.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виникли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сумніви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чи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є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воно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ненормальне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вважати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відсутнє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4)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постраждалий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дихає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нормально, за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відсутності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свідомості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слід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перевести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його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стабільне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бокове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положення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перевіряти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кожні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3-5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хвилин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моменту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приїзду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бригади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швидкої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медичної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b="1" dirty="0">
              <a:solidFill>
                <a:srgbClr val="010A5A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є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підозра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травми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потрібно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уникати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повороту в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стабільне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бокове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положення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забезпечити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прохідність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дихальних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шляхів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методом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висування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нижньої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щелепи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приїзду</a:t>
            </a:r>
            <a:r>
              <a:rPr lang="ru-RU" b="1" i="0" dirty="0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0" dirty="0" err="1" smtClean="0">
                <a:solidFill>
                  <a:srgbClr val="010A5A"/>
                </a:solidFill>
                <a:effectLst/>
                <a:latin typeface="Arial Black" panose="020B0A04020102020204" pitchFamily="34" charset="0"/>
              </a:rPr>
              <a:t>медиків</a:t>
            </a:r>
            <a:r>
              <a:rPr lang="en-US" b="1" dirty="0" smtClean="0">
                <a:solidFill>
                  <a:srgbClr val="010A5A"/>
                </a:solidFill>
                <a:latin typeface="Arial Black" panose="020B0A04020102020204" pitchFamily="34" charset="0"/>
              </a:rPr>
              <a:t>.</a:t>
            </a:r>
            <a:endParaRPr lang="ru-RU" b="1" i="0" dirty="0" smtClean="0">
              <a:solidFill>
                <a:srgbClr val="010A5A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2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3" y="266942"/>
            <a:ext cx="115685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5)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Якщо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дихання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відсутнє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а)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здійснити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виклик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екстреної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медичної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допомоги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та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дотримуватися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вказівок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диспетчера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прийому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виклику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б)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розпочати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проведення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серцево-легеневої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реанімації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виконати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30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натискань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на середину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грудної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клітки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глибиною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не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менше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5 см (не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більше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6 см), з частотою 100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натискань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(не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більше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120) за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хвилину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виконати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2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вдихи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з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використанням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маски-клапану,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дихальної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маски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тощо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. </a:t>
            </a:r>
            <a:endParaRPr lang="en-US" b="0" i="0" dirty="0" smtClean="0">
              <a:effectLst/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відсутності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захисних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засобів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можна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не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виконувати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штучне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дихання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а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проводити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тільки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натискання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грудну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0" i="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клітку</a:t>
            </a:r>
            <a:r>
              <a:rPr lang="ru-RU" b="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endParaRPr lang="en-US" b="0" i="0" dirty="0" smtClean="0">
              <a:effectLst/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Виконання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двох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штучних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вдихів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повинно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тривати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не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більше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5 секунд;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після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двох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вдихів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продовжити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натискання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грудну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клітку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не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слід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переривати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натиснення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грудну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клітку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потерпілому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дорослому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більше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ніж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на 10 секунд;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бажано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змінювати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особу,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що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проводить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натискання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грудну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клітку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кожні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2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хвилини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6)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припинити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проведення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СЛР до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прибуття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бригади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швидкої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за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наступних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умов: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а) у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разі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появи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дорослого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явних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ознак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життя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б)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відновлення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самостійного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нормального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дихання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координованої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рухової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активності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відкривання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очей;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в)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виникнення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загрози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життю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рятівника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та/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або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дорослого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 Black" panose="020B0A04020102020204" pitchFamily="34" charset="0"/>
              </a:rPr>
              <a:t>г)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неможливості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проведення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серцево-легеневої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реанімації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внаслідок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значного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фізичного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виснаження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відсутність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появи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ознак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життя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протягом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30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хвилин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 smtClean="0">
                <a:effectLst/>
                <a:latin typeface="Arial Black" panose="020B0A04020102020204" pitchFamily="34" charset="0"/>
              </a:rPr>
              <a:t>проведення</a:t>
            </a:r>
            <a:r>
              <a:rPr lang="ru-RU" b="0" i="0" dirty="0" smtClean="0">
                <a:effectLst/>
                <a:latin typeface="Arial Black" panose="020B0A04020102020204" pitchFamily="34" charset="0"/>
              </a:rPr>
              <a:t> СЛР.</a:t>
            </a:r>
            <a:endParaRPr lang="ru-RU" b="0" i="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muofficial.com/wp-content/uploads/2024/09/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540326"/>
            <a:ext cx="6085609" cy="60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8109" y="820019"/>
            <a:ext cx="44750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У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яких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ситуаціях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 першу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медичну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допомогу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надавати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 не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Lato"/>
              </a:rPr>
              <a:t>рекомендується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Lato"/>
              </a:rPr>
              <a:t>?</a:t>
            </a:r>
          </a:p>
          <a:p>
            <a:pPr algn="just"/>
            <a:r>
              <a:rPr lang="ru-RU" sz="2400" b="1" i="0" dirty="0" smtClean="0">
                <a:effectLst/>
                <a:latin typeface="Lato"/>
              </a:rPr>
              <a:t>Коли стан </a:t>
            </a:r>
            <a:r>
              <a:rPr lang="ru-RU" sz="2400" b="1" i="0" dirty="0" err="1" smtClean="0">
                <a:effectLst/>
                <a:latin typeface="Lato"/>
              </a:rPr>
              <a:t>пацієнта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важкий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або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критичний</a:t>
            </a:r>
            <a:r>
              <a:rPr lang="ru-RU" sz="2400" b="1" i="0" dirty="0" smtClean="0">
                <a:effectLst/>
                <a:latin typeface="Lato"/>
              </a:rPr>
              <a:t>, де </a:t>
            </a:r>
            <a:r>
              <a:rPr lang="ru-RU" sz="2400" b="1" i="0" dirty="0" err="1" smtClean="0">
                <a:effectLst/>
                <a:latin typeface="Lato"/>
              </a:rPr>
              <a:t>потрібні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серйозні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медичні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втручання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або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експертна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діагностика</a:t>
            </a:r>
            <a:r>
              <a:rPr lang="ru-RU" sz="2400" b="1" i="0" dirty="0" smtClean="0">
                <a:effectLst/>
                <a:latin typeface="Lato"/>
              </a:rPr>
              <a:t>. У таких </a:t>
            </a:r>
            <a:r>
              <a:rPr lang="ru-RU" sz="2400" b="1" i="0" dirty="0" err="1" smtClean="0">
                <a:effectLst/>
                <a:latin typeface="Lato"/>
              </a:rPr>
              <a:t>випадках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краще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дочекатися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бригади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фахівців</a:t>
            </a:r>
            <a:r>
              <a:rPr lang="ru-RU" sz="2400" b="1" i="0" dirty="0" smtClean="0">
                <a:effectLst/>
                <a:latin typeface="Lato"/>
              </a:rPr>
              <a:t>, </a:t>
            </a:r>
            <a:r>
              <a:rPr lang="ru-RU" sz="2400" b="1" i="0" dirty="0" err="1" smtClean="0">
                <a:effectLst/>
                <a:latin typeface="Lato"/>
              </a:rPr>
              <a:t>які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мають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відповідні</a:t>
            </a:r>
            <a:r>
              <a:rPr lang="ru-RU" sz="2400" b="1" i="0" dirty="0" smtClean="0">
                <a:effectLst/>
                <a:latin typeface="Lato"/>
              </a:rPr>
              <a:t> </a:t>
            </a:r>
            <a:r>
              <a:rPr lang="ru-RU" sz="2400" b="1" i="0" dirty="0" err="1" smtClean="0">
                <a:effectLst/>
                <a:latin typeface="Lato"/>
              </a:rPr>
              <a:t>навички</a:t>
            </a:r>
            <a:r>
              <a:rPr lang="ru-RU" sz="2400" b="1" i="0" dirty="0" smtClean="0">
                <a:effectLst/>
                <a:latin typeface="Lato"/>
              </a:rPr>
              <a:t> і </a:t>
            </a:r>
            <a:r>
              <a:rPr lang="ru-RU" sz="2400" b="1" i="0" dirty="0" err="1" smtClean="0">
                <a:effectLst/>
                <a:latin typeface="Lato"/>
              </a:rPr>
              <a:t>обладнання</a:t>
            </a:r>
            <a:r>
              <a:rPr lang="ru-RU" sz="2400" b="1" i="0" dirty="0" smtClean="0">
                <a:effectLst/>
                <a:latin typeface="Lato"/>
              </a:rPr>
              <a:t>.</a:t>
            </a:r>
            <a:endParaRPr lang="ru-RU" sz="2400" b="1" i="0" dirty="0"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3838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0" y="526472"/>
            <a:ext cx="1075112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НАДАННЯ ПЕРШОЇ ДОПОМОГИ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err="1" smtClean="0"/>
              <a:t>Існує</a:t>
            </a:r>
            <a:r>
              <a:rPr lang="ru-RU" sz="2800" b="1" dirty="0" smtClean="0"/>
              <a:t> </a:t>
            </a:r>
            <a:r>
              <a:rPr lang="ru-RU" sz="2800" b="1" dirty="0" err="1"/>
              <a:t>чотири</a:t>
            </a:r>
            <a:r>
              <a:rPr lang="ru-RU" sz="2800" b="1" dirty="0"/>
              <a:t> </a:t>
            </a:r>
            <a:r>
              <a:rPr lang="ru-RU" sz="2800" b="1" dirty="0" err="1"/>
              <a:t>принципи</a:t>
            </a:r>
            <a:r>
              <a:rPr lang="ru-RU" sz="2800" b="1" dirty="0"/>
              <a:t> </a:t>
            </a:r>
            <a:r>
              <a:rPr lang="ru-RU" sz="2800" b="1" dirty="0" err="1"/>
              <a:t>надання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</a:t>
            </a:r>
            <a:r>
              <a:rPr lang="ru-RU" sz="2800" b="1" dirty="0" err="1"/>
              <a:t>яких</a:t>
            </a:r>
            <a:r>
              <a:rPr lang="ru-RU" sz="2800" b="1" dirty="0"/>
              <a:t> треба </a:t>
            </a:r>
            <a:r>
              <a:rPr lang="ru-RU" sz="2800" b="1" dirty="0" err="1"/>
              <a:t>обов’язково</a:t>
            </a:r>
            <a:r>
              <a:rPr lang="ru-RU" sz="2800" b="1" dirty="0"/>
              <a:t> </a:t>
            </a:r>
            <a:r>
              <a:rPr lang="ru-RU" sz="2800" b="1" dirty="0" err="1"/>
              <a:t>дотримуватися</a:t>
            </a:r>
            <a:r>
              <a:rPr lang="ru-RU" sz="2800" b="1" dirty="0"/>
              <a:t> у </a:t>
            </a:r>
            <a:r>
              <a:rPr lang="ru-RU" sz="2800" b="1" dirty="0" err="1"/>
              <a:t>невідкладних</a:t>
            </a:r>
            <a:r>
              <a:rPr lang="ru-RU" sz="2800" b="1" dirty="0"/>
              <a:t> </a:t>
            </a:r>
            <a:r>
              <a:rPr lang="ru-RU" sz="2800" b="1" dirty="0" err="1"/>
              <a:t>ситуаціях</a:t>
            </a:r>
            <a:r>
              <a:rPr lang="ru-RU" sz="2800" b="1" dirty="0"/>
              <a:t>. </a:t>
            </a:r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послідовність</a:t>
            </a:r>
            <a:r>
              <a:rPr lang="ru-RU" sz="2800" b="1" dirty="0"/>
              <a:t> </a:t>
            </a:r>
            <a:r>
              <a:rPr lang="ru-RU" sz="2800" b="1" dirty="0" err="1"/>
              <a:t>дій</a:t>
            </a:r>
            <a:r>
              <a:rPr lang="ru-RU" sz="2800" b="1" dirty="0"/>
              <a:t> </a:t>
            </a:r>
            <a:r>
              <a:rPr lang="ru-RU" sz="2800" b="1" dirty="0" err="1"/>
              <a:t>убезпечить</a:t>
            </a:r>
            <a:r>
              <a:rPr lang="ru-RU" sz="2800" b="1" dirty="0"/>
              <a:t> вас, </a:t>
            </a:r>
            <a:r>
              <a:rPr lang="ru-RU" sz="2800" b="1" dirty="0" err="1"/>
              <a:t>постраждалого</a:t>
            </a:r>
            <a:r>
              <a:rPr lang="ru-RU" sz="2800" b="1" dirty="0"/>
              <a:t> та </a:t>
            </a:r>
            <a:r>
              <a:rPr lang="ru-RU" sz="2800" b="1" dirty="0" err="1"/>
              <a:t>оточуючих</a:t>
            </a:r>
            <a:r>
              <a:rPr lang="ru-RU" sz="2800" b="1" dirty="0"/>
              <a:t> людей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надання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а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сприятиме</a:t>
            </a:r>
            <a:r>
              <a:rPr lang="ru-RU" sz="2800" b="1" dirty="0"/>
              <a:t> </a:t>
            </a:r>
            <a:r>
              <a:rPr lang="ru-RU" sz="2800" b="1" dirty="0" err="1"/>
              <a:t>ефективній</a:t>
            </a:r>
            <a:r>
              <a:rPr lang="ru-RU" sz="2800" b="1" dirty="0"/>
              <a:t> </a:t>
            </a:r>
            <a:r>
              <a:rPr lang="ru-RU" sz="2800" b="1" dirty="0" err="1"/>
              <a:t>роботі</a:t>
            </a:r>
            <a:r>
              <a:rPr lang="ru-RU" sz="2800" b="1" dirty="0"/>
              <a:t> </a:t>
            </a:r>
            <a:r>
              <a:rPr lang="ru-RU" sz="2800" b="1" dirty="0" err="1"/>
              <a:t>рятівника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 algn="just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Огляд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місця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події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Огляд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постраждалого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Виклик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швидкої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допомоги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Надання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першої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допомоги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1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647" y="333377"/>
            <a:ext cx="10522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ПРАВИЛА НАДАННЯ ДОМЕДИЧНОЇ ДОПОМОГИ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5" y="1084407"/>
            <a:ext cx="1145770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Алгоритм </a:t>
            </a:r>
            <a:r>
              <a:rPr lang="ru-RU" sz="3200" b="1" dirty="0" err="1" smtClean="0">
                <a:solidFill>
                  <a:srgbClr val="0070C0"/>
                </a:solidFill>
              </a:rPr>
              <a:t>огляду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місця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події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безпеки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B050"/>
                </a:solidFill>
              </a:rPr>
              <a:t>Власна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безпека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b="1" dirty="0" err="1" smtClean="0"/>
              <a:t>Огляньте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впевніться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буде </a:t>
            </a:r>
            <a:r>
              <a:rPr lang="ru-RU" sz="2400" b="1" dirty="0" err="1" smtClean="0"/>
              <a:t>безпечним</a:t>
            </a:r>
            <a:r>
              <a:rPr lang="ru-RU" sz="2400" b="1" dirty="0" smtClean="0"/>
              <a:t> для вас,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та людей </a:t>
            </a:r>
            <a:r>
              <a:rPr lang="ru-RU" sz="2400" b="1" dirty="0" err="1" smtClean="0"/>
              <a:t>навколо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B050"/>
                </a:solidFill>
              </a:rPr>
              <a:t>Техногенні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ризики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b="1" dirty="0" err="1" smtClean="0"/>
              <a:t>Перевірте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небезпечних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рідин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газів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паливно-мастильних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матеріалів</a:t>
            </a:r>
            <a:r>
              <a:rPr lang="ru-RU" sz="2400" b="1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Стан транспортного </a:t>
            </a:r>
            <a:r>
              <a:rPr lang="ru-RU" sz="2400" b="1" dirty="0" err="1" smtClean="0">
                <a:solidFill>
                  <a:srgbClr val="00B050"/>
                </a:solidFill>
              </a:rPr>
              <a:t>засобу</a:t>
            </a:r>
            <a:r>
              <a:rPr lang="ru-RU" sz="2400" b="1" dirty="0" smtClean="0">
                <a:solidFill>
                  <a:srgbClr val="00B050"/>
                </a:solidFill>
              </a:rPr>
              <a:t> (при ДТП):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Перевірте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двигун</a:t>
            </a:r>
            <a:r>
              <a:rPr lang="ru-RU" sz="2400" b="1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Зверніть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увагу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ознаки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задимлення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займання</a:t>
            </a:r>
            <a:r>
              <a:rPr lang="ru-RU" sz="2400" b="1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Оцініть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стійкість</a:t>
            </a:r>
            <a:r>
              <a:rPr lang="ru-RU" sz="2400" b="1" dirty="0" smtClean="0"/>
              <a:t> авто (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ризик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скочування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похилій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Переконайтесь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відсутності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свідків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руху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2. </a:t>
            </a:r>
            <a:r>
              <a:rPr lang="ru-RU" sz="24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локації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Встановіть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точне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розташування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критично </a:t>
            </a:r>
            <a:r>
              <a:rPr lang="ru-RU" sz="2400" b="1" dirty="0" err="1" smtClean="0"/>
              <a:t>важливо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коректної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інформації</a:t>
            </a:r>
            <a:r>
              <a:rPr lang="ru-RU" sz="2400" b="1" dirty="0" smtClean="0"/>
              <a:t> диспетчеру </a:t>
            </a:r>
            <a:r>
              <a:rPr lang="ru-RU" sz="2400" b="1" dirty="0" err="1" smtClean="0"/>
              <a:t>екстрених</a:t>
            </a:r>
            <a:r>
              <a:rPr lang="ru-RU" sz="2400" b="1" dirty="0" smtClean="0"/>
              <a:t> служб.</a:t>
            </a:r>
          </a:p>
        </p:txBody>
      </p:sp>
    </p:spTree>
    <p:extLst>
      <p:ext uri="{BB962C8B-B14F-4D97-AF65-F5344CB8AC3E}">
        <p14:creationId xmlns:p14="http://schemas.microsoft.com/office/powerpoint/2010/main" val="403003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6" y="724188"/>
            <a:ext cx="11457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3. </a:t>
            </a:r>
            <a:r>
              <a:rPr lang="ru-RU" sz="2400" b="1" dirty="0" err="1" smtClean="0">
                <a:solidFill>
                  <a:srgbClr val="FF0000"/>
                </a:solidFill>
              </a:rPr>
              <a:t>Оцінка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кількості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постраждалих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сортування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перевищує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рятувальників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проведіть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медичне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сортування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Пріоритет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наданні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Особи без </a:t>
            </a:r>
            <a:r>
              <a:rPr lang="ru-RU" sz="2400" b="1" dirty="0" err="1" smtClean="0"/>
              <a:t>свідомості</a:t>
            </a:r>
            <a:r>
              <a:rPr lang="ru-RU" sz="2400" b="1" dirty="0" smtClean="0"/>
              <a:t>, але з </a:t>
            </a:r>
            <a:r>
              <a:rPr lang="ru-RU" sz="2400" b="1" dirty="0" err="1" smtClean="0"/>
              <a:t>наявним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диханням</a:t>
            </a:r>
            <a:r>
              <a:rPr lang="ru-RU" sz="2400" b="1" dirty="0" smtClean="0"/>
              <a:t> (не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2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рухів</a:t>
            </a:r>
            <a:r>
              <a:rPr lang="ru-RU" sz="2400" b="1" dirty="0" smtClean="0"/>
              <a:t> за 10 секунд).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Особи з </a:t>
            </a:r>
            <a:r>
              <a:rPr lang="ru-RU" sz="2400" b="1" dirty="0" err="1" smtClean="0"/>
              <a:t>масивною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інтенсивною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кровотечею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4. </a:t>
            </a:r>
            <a:r>
              <a:rPr lang="ru-RU" sz="2400" b="1" dirty="0" err="1" smtClean="0">
                <a:solidFill>
                  <a:srgbClr val="FF0000"/>
                </a:solidFill>
              </a:rPr>
              <a:t>Виклик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екстрених</a:t>
            </a:r>
            <a:r>
              <a:rPr lang="ru-RU" sz="2400" b="1" dirty="0" smtClean="0">
                <a:solidFill>
                  <a:srgbClr val="FF0000"/>
                </a:solidFill>
              </a:rPr>
              <a:t> служб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Незалежно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їхнього</a:t>
            </a:r>
            <a:r>
              <a:rPr lang="ru-RU" sz="2400" b="1" dirty="0" smtClean="0"/>
              <a:t> стану, </a:t>
            </a:r>
            <a:r>
              <a:rPr lang="ru-RU" sz="2400" b="1" dirty="0" err="1" smtClean="0"/>
              <a:t>негайно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зателефонуйте</a:t>
            </a:r>
            <a:r>
              <a:rPr lang="ru-RU" sz="2400" b="1" dirty="0" smtClean="0"/>
              <a:t> за номером </a:t>
            </a:r>
            <a:r>
              <a:rPr lang="ru-RU" sz="2400" b="1" dirty="0" smtClean="0">
                <a:solidFill>
                  <a:srgbClr val="FF0000"/>
                </a:solidFill>
              </a:rPr>
              <a:t>112 (</a:t>
            </a:r>
            <a:r>
              <a:rPr lang="ru-RU" sz="2400" b="1" dirty="0" err="1" smtClean="0">
                <a:solidFill>
                  <a:srgbClr val="FF0000"/>
                </a:solidFill>
              </a:rPr>
              <a:t>або</a:t>
            </a:r>
            <a:r>
              <a:rPr lang="ru-RU" sz="2400" b="1" dirty="0" smtClean="0">
                <a:solidFill>
                  <a:srgbClr val="FF0000"/>
                </a:solidFill>
              </a:rPr>
              <a:t> 103).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задіяні</a:t>
            </a:r>
            <a:r>
              <a:rPr lang="ru-RU" sz="2400" b="1" dirty="0" smtClean="0"/>
              <a:t> бригада </a:t>
            </a:r>
            <a:r>
              <a:rPr lang="ru-RU" sz="2400" b="1" dirty="0" err="1" smtClean="0"/>
              <a:t>екстреної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(ЕМД), </a:t>
            </a:r>
            <a:r>
              <a:rPr lang="ru-RU" sz="2400" b="1" dirty="0" err="1" smtClean="0"/>
              <a:t>пожежно-рятувальна</a:t>
            </a:r>
            <a:r>
              <a:rPr lang="ru-RU" sz="2400" b="1" dirty="0" smtClean="0"/>
              <a:t> служба та </a:t>
            </a:r>
            <a:r>
              <a:rPr lang="ru-RU" sz="2400" b="1" dirty="0" err="1" smtClean="0"/>
              <a:t>Національна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021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к надавати першу медичну допомогу: алгоритм дій при різних вида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240792"/>
            <a:ext cx="4721225" cy="22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3199" y="427151"/>
            <a:ext cx="6423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Практичне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Поняття про клінічні протоколи і стандарти екстреної медичної допомоги. </a:t>
            </a:r>
            <a:endParaRPr lang="en-US" sz="24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en-US" sz="24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Мета заняття:</a:t>
            </a:r>
            <a:r>
              <a:rPr lang="uk-UA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 ознайомитися з особливостями надання екстреної медичної допомоги.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3516715"/>
            <a:ext cx="7920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Практичне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latin typeface="Arial Black" panose="020B0A04020102020204" pitchFamily="34" charset="0"/>
              </a:rPr>
              <a:t>Особиста безпека осіб, що надають </a:t>
            </a:r>
            <a:r>
              <a:rPr lang="uk-UA" sz="2400" b="1" dirty="0" err="1">
                <a:latin typeface="Arial Black" panose="020B0A04020102020204" pitchFamily="34" charset="0"/>
              </a:rPr>
              <a:t>домедичну</a:t>
            </a:r>
            <a:r>
              <a:rPr lang="uk-UA" sz="2400" b="1" dirty="0">
                <a:latin typeface="Arial Black" panose="020B0A04020102020204" pitchFamily="34" charset="0"/>
              </a:rPr>
              <a:t> допомогу. Асептика, антисептика</a:t>
            </a:r>
            <a:r>
              <a:rPr lang="uk-UA" sz="2400" b="1" dirty="0" smtClean="0">
                <a:latin typeface="Arial Black" panose="020B0A04020102020204" pitchFamily="34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uk-UA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Мета заняття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  <a:r>
              <a:rPr lang="uk-UA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ознайомитися з особливостями </a:t>
            </a:r>
            <a:r>
              <a:rPr lang="uk-UA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забезпечення безпеки рятувальника та </a:t>
            </a:r>
            <a:r>
              <a:rPr lang="uk-UA" sz="2400" b="1" dirty="0" err="1" smtClean="0">
                <a:latin typeface="Arial Black" panose="020B0A04020102020204" pitchFamily="34" charset="0"/>
                <a:ea typeface="Times New Roman" panose="02020603050405020304" pitchFamily="18" charset="0"/>
              </a:rPr>
              <a:t>посраждалого</a:t>
            </a:r>
            <a:r>
              <a:rPr lang="uk-UA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ru-RU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7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183400"/>
            <a:ext cx="111529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алгоритм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обстеження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спрямоване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виявлення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негайне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усунення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загрожують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життю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масивна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непрохідність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огляд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одночасно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наданням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Підготовчі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70C0"/>
                </a:solidFill>
              </a:rPr>
              <a:t>Гарантування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безпеки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r>
              <a:rPr lang="ru-RU" sz="2400" b="1" dirty="0" err="1" smtClean="0"/>
              <a:t>переконайтеся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безпечне</a:t>
            </a:r>
            <a:r>
              <a:rPr lang="ru-RU" sz="2400" b="1" dirty="0" smtClean="0"/>
              <a:t> для вас і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70C0"/>
                </a:solidFill>
              </a:rPr>
              <a:t>Оцінка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ситуації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r>
              <a:rPr lang="ru-RU" sz="2400" b="1" dirty="0" err="1" smtClean="0"/>
              <a:t>з'ясуйте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сталося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визначте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підручних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помічників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схемою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/ C-A-B-C</a:t>
            </a:r>
          </a:p>
          <a:p>
            <a:pPr algn="just"/>
            <a:r>
              <a:rPr lang="ru-RU" sz="2400" b="1" dirty="0" err="1" smtClean="0"/>
              <a:t>Допомога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надається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суворо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послідовності</a:t>
            </a:r>
            <a:r>
              <a:rPr lang="ru-RU" sz="2400" b="1" dirty="0" smtClean="0"/>
              <a:t>: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C (Critical Bleeding): </a:t>
            </a:r>
            <a:r>
              <a:rPr lang="ru-RU" sz="2400" b="1" dirty="0" err="1" smtClean="0"/>
              <a:t>Зупинення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критичної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масивної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кровотечі</a:t>
            </a:r>
            <a:r>
              <a:rPr lang="ru-RU" sz="24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A (Airway): </a:t>
            </a:r>
            <a:r>
              <a:rPr lang="ru-RU" sz="2400" b="1" dirty="0" err="1" smtClean="0"/>
              <a:t>Відновлення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забезпечення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прохідності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B (Breathing): </a:t>
            </a:r>
            <a:r>
              <a:rPr lang="ru-RU" sz="2400" b="1" dirty="0" err="1" smtClean="0"/>
              <a:t>Забезпечення</a:t>
            </a:r>
            <a:r>
              <a:rPr lang="ru-RU" sz="2400" b="1" dirty="0" smtClean="0"/>
              <a:t> та контроль адекватного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C (Circulation): </a:t>
            </a:r>
            <a:r>
              <a:rPr lang="ru-RU" sz="2400" b="1" dirty="0" smtClean="0"/>
              <a:t>Заходи </a:t>
            </a:r>
            <a:r>
              <a:rPr lang="ru-RU" sz="2400" b="1" dirty="0" err="1" smtClean="0"/>
              <a:t>боротьби</a:t>
            </a:r>
            <a:r>
              <a:rPr lang="ru-RU" sz="2400" b="1" dirty="0" smtClean="0"/>
              <a:t> з шоком та </a:t>
            </a:r>
            <a:r>
              <a:rPr lang="ru-RU" sz="2400" b="1" dirty="0" err="1" smtClean="0"/>
              <a:t>зупинка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некритичних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589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3303" y="346332"/>
            <a:ext cx="11198370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Швидкий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травмоогляд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Head-to-Toe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Проводиться для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виявлення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травм,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які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потенційно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загрожують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життю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Виконується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шляхом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візуальної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оцінки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обережної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пальпації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такій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послідовності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Голова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→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Шия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перевірка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цілісності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положення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трахеї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Грудна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клітка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→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Живіт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оцінка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напруження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черевної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стінки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Таз та стегна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→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Гомілки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стопи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Плечі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→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Передпліччя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кисті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Спина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перевірка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хребта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наявності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прихованих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поранень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Важливо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Результати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травмоогляду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дозволяють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визначити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подальшу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тактику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необхідний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обсяг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домедичної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допомоги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перед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приїздом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професійних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медиків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29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33" t="31913" r="25509" b="17519"/>
          <a:stretch/>
        </p:blipFill>
        <p:spPr>
          <a:xfrm>
            <a:off x="831273" y="554181"/>
            <a:ext cx="10397601" cy="60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231" t="44223" r="28704" b="28315"/>
          <a:stretch/>
        </p:blipFill>
        <p:spPr>
          <a:xfrm>
            <a:off x="188948" y="803564"/>
            <a:ext cx="11613932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896" y="5031618"/>
            <a:ext cx="1123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Повторний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огляд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фактично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є </a:t>
            </a:r>
            <a:r>
              <a:rPr lang="ru-RU" sz="2800" b="1" dirty="0" err="1" smtClean="0"/>
              <a:t>первинним</a:t>
            </a:r>
            <a:r>
              <a:rPr lang="ru-RU" sz="2800" b="1" dirty="0" smtClean="0"/>
              <a:t> та проводиться за потреби з метою </a:t>
            </a:r>
            <a:r>
              <a:rPr lang="ru-RU" sz="2800" b="1" dirty="0" err="1" smtClean="0"/>
              <a:t>уточнення</a:t>
            </a:r>
            <a:r>
              <a:rPr lang="ru-RU" sz="2800" b="1" dirty="0" smtClean="0"/>
              <a:t> стану </a:t>
            </a:r>
            <a:r>
              <a:rPr lang="ru-RU" sz="2800" b="1" dirty="0" err="1" smtClean="0"/>
              <a:t>постраждалих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динаміці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796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740" t="24526" r="26467" b="9375"/>
          <a:stretch/>
        </p:blipFill>
        <p:spPr>
          <a:xfrm>
            <a:off x="1731817" y="124690"/>
            <a:ext cx="8880764" cy="64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680" t="31626" r="25006" b="19034"/>
          <a:stretch/>
        </p:blipFill>
        <p:spPr>
          <a:xfrm>
            <a:off x="1473874" y="1284566"/>
            <a:ext cx="9417627" cy="5407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0142" y="418007"/>
            <a:ext cx="9403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 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постраждалого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60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893" t="25250" r="25190" b="18846"/>
          <a:stretch/>
        </p:blipFill>
        <p:spPr>
          <a:xfrm>
            <a:off x="1640502" y="1085908"/>
            <a:ext cx="8532962" cy="55972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5413" y="293315"/>
            <a:ext cx="10335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серцево-легеневої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реанімації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(СЛР)</a:t>
            </a:r>
          </a:p>
        </p:txBody>
      </p:sp>
    </p:spTree>
    <p:extLst>
      <p:ext uri="{BB962C8B-B14F-4D97-AF65-F5344CB8AC3E}">
        <p14:creationId xmlns:p14="http://schemas.microsoft.com/office/powerpoint/2010/main" val="30141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944" t="29954" r="28305" b="29331"/>
          <a:stretch/>
        </p:blipFill>
        <p:spPr>
          <a:xfrm>
            <a:off x="748145" y="568036"/>
            <a:ext cx="11011241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8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415637"/>
            <a:ext cx="116655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СЛР 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до: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- </a:t>
            </a:r>
            <a:r>
              <a:rPr lang="ru-RU" sz="2800" b="1" dirty="0" err="1" smtClean="0"/>
              <a:t>прибуття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бригади</a:t>
            </a:r>
            <a:r>
              <a:rPr lang="ru-RU" sz="2800" b="1" dirty="0" smtClean="0"/>
              <a:t> ЕМД; </a:t>
            </a:r>
            <a:endParaRPr lang="en-US" sz="28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- </a:t>
            </a:r>
            <a:r>
              <a:rPr lang="ru-RU" sz="2800" b="1" dirty="0" err="1" smtClean="0"/>
              <a:t>появи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чітко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виражених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ознак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  (</a:t>
            </a:r>
            <a:r>
              <a:rPr lang="ru-RU" sz="2800" b="1" dirty="0" err="1" smtClean="0"/>
              <a:t>відновлення</a:t>
            </a:r>
            <a:r>
              <a:rPr lang="ru-RU" sz="2800" b="1" dirty="0" smtClean="0"/>
              <a:t>: 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/ </a:t>
            </a:r>
            <a:r>
              <a:rPr lang="ru-RU" sz="2800" b="1" dirty="0" err="1" smtClean="0"/>
              <a:t>свідомості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рухової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активності</a:t>
            </a:r>
            <a:r>
              <a:rPr lang="ru-RU" sz="2800" b="1" dirty="0" smtClean="0"/>
              <a:t>); </a:t>
            </a:r>
            <a:endParaRPr lang="en-US" sz="28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- </a:t>
            </a:r>
            <a:r>
              <a:rPr lang="ru-RU" sz="2800" b="1" dirty="0" err="1" smtClean="0"/>
              <a:t>фізичного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виснаження</a:t>
            </a:r>
            <a:r>
              <a:rPr lang="ru-RU" sz="2800" b="1" dirty="0" smtClean="0"/>
              <a:t>; </a:t>
            </a:r>
            <a:endParaRPr lang="en-US" sz="2800" b="1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- </a:t>
            </a:r>
            <a:r>
              <a:rPr lang="ru-RU" sz="2800" b="1" dirty="0" err="1" smtClean="0"/>
              <a:t>появи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небезпеки</a:t>
            </a:r>
            <a:r>
              <a:rPr lang="ru-RU" sz="2800" b="1" dirty="0" smtClean="0"/>
              <a:t>. </a:t>
            </a:r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проведеної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СЛР,</a:t>
            </a:r>
            <a:r>
              <a:rPr lang="ru-RU" sz="2800" b="1" dirty="0" smtClean="0"/>
              <a:t> </a:t>
            </a:r>
            <a:r>
              <a:rPr lang="en-US" sz="2800" b="1" dirty="0"/>
              <a:t> </a:t>
            </a:r>
            <a:r>
              <a:rPr lang="en-US" sz="2800" b="1" dirty="0" smtClean="0"/>
              <a:t>- </a:t>
            </a:r>
            <a:r>
              <a:rPr lang="ru-RU" sz="2800" b="1" dirty="0" err="1" smtClean="0"/>
              <a:t>необхідно</a:t>
            </a:r>
            <a:r>
              <a:rPr lang="ru-RU" sz="2800" b="1" dirty="0" smtClean="0"/>
              <a:t> перевести </a:t>
            </a:r>
            <a:r>
              <a:rPr lang="ru-RU" sz="2800" b="1" dirty="0" err="1" smtClean="0"/>
              <a:t>постраждалого</a:t>
            </a:r>
            <a:r>
              <a:rPr lang="ru-RU" sz="2800" b="1" dirty="0" smtClean="0"/>
              <a:t>  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у  </a:t>
            </a:r>
            <a:r>
              <a:rPr lang="ru-RU" sz="2800" b="1" dirty="0" err="1" smtClean="0"/>
              <a:t>стабільне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положення</a:t>
            </a:r>
            <a:r>
              <a:rPr lang="ru-RU" sz="2800" b="1" dirty="0" smtClean="0"/>
              <a:t>.  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Не  </a:t>
            </a:r>
            <a:r>
              <a:rPr lang="ru-RU" sz="2800" b="1" dirty="0" err="1" smtClean="0"/>
              <a:t>можна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залишати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постраждалого</a:t>
            </a:r>
            <a:r>
              <a:rPr lang="ru-RU" sz="2800" b="1" dirty="0" smtClean="0"/>
              <a:t> без </a:t>
            </a:r>
            <a:r>
              <a:rPr lang="ru-RU" sz="2800" b="1" dirty="0" err="1" smtClean="0"/>
              <a:t>нагляду</a:t>
            </a:r>
            <a:r>
              <a:rPr lang="ru-RU" sz="2800" b="1" dirty="0" smtClean="0"/>
              <a:t> до </a:t>
            </a:r>
            <a:r>
              <a:rPr lang="ru-RU" sz="2800" b="1" dirty="0" err="1" smtClean="0"/>
              <a:t>прибуття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бригади</a:t>
            </a:r>
            <a:r>
              <a:rPr lang="ru-RU" sz="2800" b="1" dirty="0" smtClean="0"/>
              <a:t> 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ЕМД. 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В </a:t>
            </a:r>
            <a:r>
              <a:rPr lang="ru-RU" sz="2800" b="1" dirty="0" err="1" smtClean="0"/>
              <a:t>разі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повторної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зупинки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серця</a:t>
            </a:r>
            <a:r>
              <a:rPr lang="ru-RU" sz="2800" b="1" dirty="0" smtClean="0"/>
              <a:t> до </a:t>
            </a:r>
            <a:r>
              <a:rPr lang="ru-RU" sz="2800" b="1" dirty="0" err="1" smtClean="0"/>
              <a:t>прибуття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бригади</a:t>
            </a:r>
            <a:r>
              <a:rPr lang="ru-RU" sz="2800" b="1" dirty="0" smtClean="0"/>
              <a:t> ЕМД, – бути готовим до </a:t>
            </a:r>
            <a:r>
              <a:rPr lang="ru-RU" sz="2800" b="1" dirty="0" err="1" smtClean="0"/>
              <a:t>проведення</a:t>
            </a:r>
            <a:r>
              <a:rPr lang="ru-RU" sz="2800" b="1" dirty="0" smtClean="0"/>
              <a:t> СЛР</a:t>
            </a:r>
            <a:r>
              <a:rPr lang="en-US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487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60" t="52763" r="28171" b="16762"/>
          <a:stretch/>
        </p:blipFill>
        <p:spPr>
          <a:xfrm>
            <a:off x="1759527" y="1096212"/>
            <a:ext cx="8437418" cy="2602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365" y="307170"/>
            <a:ext cx="115962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переведення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постраждалого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стабільне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513" t="21117" r="29768" b="52499"/>
          <a:stretch/>
        </p:blipFill>
        <p:spPr>
          <a:xfrm>
            <a:off x="1911927" y="3699163"/>
            <a:ext cx="8208818" cy="28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360220"/>
            <a:ext cx="10861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Перша </a:t>
            </a:r>
            <a:r>
              <a:rPr lang="ru-RU" sz="2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домедична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базується</a:t>
            </a:r>
            <a:r>
              <a:rPr lang="ru-RU" sz="2400" b="1" dirty="0"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latin typeface="Arial Black" panose="020B0A04020102020204" pitchFamily="34" charset="0"/>
              </a:rPr>
              <a:t>алгоритмі</a:t>
            </a:r>
            <a:r>
              <a:rPr lang="ru-RU" sz="2400" b="1" dirty="0">
                <a:latin typeface="Arial Black" panose="020B0A04020102020204" pitchFamily="34" charset="0"/>
              </a:rPr>
              <a:t> </a:t>
            </a: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MARCH (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у </a:t>
            </a:r>
            <a:r>
              <a:rPr lang="ru-RU" sz="2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військових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)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 </a:t>
            </a: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CAB (</a:t>
            </a:r>
            <a:r>
              <a:rPr lang="ru-RU" sz="2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цивільні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) 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та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починається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з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оцінки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безпеки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місця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події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. </a:t>
            </a:r>
            <a:endParaRPr lang="ru-RU" sz="2400" b="1" dirty="0" smtClean="0">
              <a:solidFill>
                <a:srgbClr val="0A0A0A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b="1" u="sng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Основні</a:t>
            </a:r>
            <a:r>
              <a:rPr lang="ru-RU" sz="2400" b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Arial Black" panose="020B0A04020102020204" pitchFamily="34" charset="0"/>
              </a:rPr>
              <a:t>стандарти</a:t>
            </a:r>
            <a:r>
              <a:rPr lang="ru-RU" sz="24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включають</a:t>
            </a:r>
            <a:r>
              <a:rPr lang="ru-RU" sz="24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безпеку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виклик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екстрених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служб (103),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зупинку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критичних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кровотеч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перевірку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дихання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серцево-легеневу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реанімацію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(30:2) та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стабільне</a:t>
            </a:r>
            <a:r>
              <a:rPr lang="ru-RU" sz="2400" b="1" dirty="0">
                <a:solidFill>
                  <a:srgbClr val="0A0A0A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A0A0A"/>
                </a:solidFill>
                <a:latin typeface="Arial Black" panose="020B0A04020102020204" pitchFamily="34" charset="0"/>
              </a:rPr>
              <a:t>положення</a:t>
            </a:r>
            <a:r>
              <a:rPr lang="ru-RU" sz="2400" b="1" dirty="0" smtClean="0">
                <a:solidFill>
                  <a:srgbClr val="0A0A0A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b="1" dirty="0" smtClean="0">
              <a:solidFill>
                <a:srgbClr val="0A0A0A"/>
              </a:solidFill>
              <a:latin typeface="Arial Black" panose="020B0A04020102020204" pitchFamily="34" charset="0"/>
            </a:endParaRPr>
          </a:p>
          <a:p>
            <a:pPr algn="just"/>
            <a:endParaRPr lang="uk-UA" sz="2400" b="1" dirty="0">
              <a:solidFill>
                <a:srgbClr val="0A0A0A"/>
              </a:solidFill>
              <a:latin typeface="Arial Black" panose="020B0A04020102020204" pitchFamily="34" charset="0"/>
            </a:endParaRPr>
          </a:p>
          <a:p>
            <a:pPr algn="just"/>
            <a:endParaRPr lang="uk-UA" sz="2400" b="1" dirty="0">
              <a:solidFill>
                <a:srgbClr val="0A0A0A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закликає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кожного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можете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врятувати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чиєсь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критичній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70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513" t="46030" r="29768" b="9943"/>
          <a:stretch/>
        </p:blipFill>
        <p:spPr>
          <a:xfrm>
            <a:off x="1537854" y="675765"/>
            <a:ext cx="8963891" cy="53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0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706582"/>
            <a:ext cx="110143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Диспетчеру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вказуємо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 </a:t>
            </a:r>
            <a:r>
              <a:rPr lang="ru-RU" sz="2400" b="1" dirty="0" err="1" smtClean="0">
                <a:solidFill>
                  <a:srgbClr val="7030A0"/>
                </a:solidFill>
              </a:rPr>
              <a:t>точні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координати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місця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відбулася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пригода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орієнтири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, шляхи </a:t>
            </a:r>
            <a:r>
              <a:rPr lang="ru-RU" sz="2400" b="1" dirty="0" err="1" smtClean="0"/>
              <a:t>під’їзду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</a:t>
            </a:r>
            <a:r>
              <a:rPr lang="ru-RU" sz="2400" b="1" dirty="0" smtClean="0">
                <a:solidFill>
                  <a:srgbClr val="7030A0"/>
                </a:solidFill>
              </a:rPr>
              <a:t>номер телефону</a:t>
            </a:r>
            <a:r>
              <a:rPr lang="ru-RU" sz="2400" b="1" dirty="0" smtClean="0"/>
              <a:t>, з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прізвище</a:t>
            </a:r>
            <a:r>
              <a:rPr lang="ru-RU" sz="2400" b="1" dirty="0" smtClean="0"/>
              <a:t> того, </a:t>
            </a: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;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</a:t>
            </a:r>
            <a:r>
              <a:rPr lang="ru-RU" sz="2400" b="1" dirty="0" err="1" smtClean="0">
                <a:solidFill>
                  <a:srgbClr val="7030A0"/>
                </a:solidFill>
              </a:rPr>
              <a:t>прізвище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ім’я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(при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);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</a:t>
            </a:r>
            <a:r>
              <a:rPr lang="ru-RU" sz="24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пригоди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сталася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падіння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висоти</a:t>
            </a:r>
            <a:r>
              <a:rPr lang="ru-RU" sz="2400" b="1" dirty="0" smtClean="0"/>
              <a:t>, ДТП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 </a:t>
            </a:r>
            <a:r>
              <a:rPr lang="ru-RU" sz="2400" b="1" dirty="0" smtClean="0">
                <a:solidFill>
                  <a:srgbClr val="7030A0"/>
                </a:solidFill>
              </a:rPr>
              <a:t>стан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видимі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пошкодження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 </a:t>
            </a:r>
            <a:r>
              <a:rPr lang="ru-RU" sz="2400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приблизна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);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  </a:t>
            </a:r>
            <a:r>
              <a:rPr lang="ru-RU" sz="24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400" b="1" dirty="0" err="1" smtClean="0">
                <a:solidFill>
                  <a:srgbClr val="7030A0"/>
                </a:solidFill>
              </a:rPr>
              <a:t>допомоги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надається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відкриття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, СЛР, </a:t>
            </a:r>
            <a:r>
              <a:rPr lang="ru-RU" sz="2400" b="1" dirty="0" err="1" smtClean="0"/>
              <a:t>зупинка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зовнішньої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масивної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кровотечі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).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Не </a:t>
            </a:r>
            <a:r>
              <a:rPr lang="ru-RU" sz="2400" b="1" dirty="0" err="1" smtClean="0"/>
              <a:t>кладемо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впевнені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диспетчер </a:t>
            </a:r>
            <a:r>
              <a:rPr lang="ru-RU" sz="2400" b="1" dirty="0" err="1" smtClean="0"/>
              <a:t>зрозумів</a:t>
            </a:r>
            <a:r>
              <a:rPr lang="ru-RU" sz="2400" b="1" dirty="0" smtClean="0"/>
              <a:t> Вас правильно!!!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41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9" y="280888"/>
            <a:ext cx="1174865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PFAgoraSansProRegular"/>
              </a:rPr>
              <a:t>Порядок </a:t>
            </a:r>
            <a:r>
              <a:rPr lang="ru-RU" sz="2800" b="1" dirty="0" err="1">
                <a:solidFill>
                  <a:srgbClr val="FF0000"/>
                </a:solidFill>
                <a:latin typeface="PFAgoraSansProRegular"/>
              </a:rPr>
              <a:t>виклику</a:t>
            </a:r>
            <a:r>
              <a:rPr lang="ru-RU" sz="2800" b="1" dirty="0">
                <a:solidFill>
                  <a:srgbClr val="FF0000"/>
                </a:solidFill>
                <a:latin typeface="PFAgoraSansProRegular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PFAgoraSansProRegular"/>
              </a:rPr>
              <a:t>екстреної</a:t>
            </a:r>
            <a:r>
              <a:rPr lang="ru-RU" sz="2800" b="1" dirty="0">
                <a:solidFill>
                  <a:srgbClr val="FF0000"/>
                </a:solidFill>
                <a:latin typeface="PFAgoraSansProRegular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PFAgoraSansProRegular"/>
              </a:rPr>
              <a:t>швидкої</a:t>
            </a:r>
            <a:r>
              <a:rPr lang="ru-RU" sz="2800" b="1" dirty="0">
                <a:solidFill>
                  <a:srgbClr val="FF0000"/>
                </a:solidFill>
                <a:latin typeface="PFAgoraSansProRegular"/>
              </a:rPr>
              <a:t>)</a:t>
            </a:r>
            <a:r>
              <a:rPr lang="ru-RU" sz="2800" b="1" dirty="0" err="1">
                <a:solidFill>
                  <a:srgbClr val="FF0000"/>
                </a:solidFill>
                <a:latin typeface="PFAgoraSansProRegular"/>
              </a:rPr>
              <a:t>медичної</a:t>
            </a:r>
            <a:r>
              <a:rPr lang="ru-RU" sz="2800" b="1" dirty="0">
                <a:solidFill>
                  <a:srgbClr val="FF0000"/>
                </a:solidFill>
                <a:latin typeface="PFAgoraSansProRegular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PFAgoraSansProRegular"/>
              </a:rPr>
              <a:t>допомоги</a:t>
            </a:r>
            <a:endParaRPr lang="ru-RU" sz="2800" b="1" dirty="0">
              <a:solidFill>
                <a:srgbClr val="FF0000"/>
              </a:solidFill>
              <a:latin typeface="PFAgoraSansProRegular"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Для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треба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зателефонувати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за номером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103 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(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єдиний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телефонний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)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112 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(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єдиний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телефонний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).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Виклик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безоплатний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</a:t>
            </a:r>
            <a:endParaRPr lang="ru-RU" sz="2000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приймається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диспетчером оперативно-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диспетчерської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служби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центру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медицини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катастроф. З метою контролю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якості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послуг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здійснюється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аудіозапис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реагування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нього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підлягають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зберіганню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протягом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3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років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Що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казати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і в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якій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послідовності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?</a:t>
            </a:r>
            <a:endParaRPr lang="ru-RU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ДЕ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 -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назвати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точну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адресу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(район, населений пункт,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вулицю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змінювалась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назва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–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нову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стару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),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будинку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за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наявності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-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квартири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поверх,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під’їзду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і код на дверях).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найменування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вулиці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номер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будинку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невідомі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необхідно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уточнити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шляхи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під’їзду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місця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його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загальновідомі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орієнтири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ХТО - 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назвати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прізвище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ім’я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стать,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вік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пацієнта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паспортні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дані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невідомі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необхідно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вказати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його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стать і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орієнтовний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вік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ЩО -  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описати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скарги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симптоми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пацієнта</a:t>
            </a:r>
            <a:r>
              <a:rPr lang="ru-RU" sz="2000" dirty="0" smtClean="0">
                <a:solidFill>
                  <a:srgbClr val="222222"/>
                </a:solidFill>
                <a:latin typeface="PFAgoraSansProRegular"/>
              </a:rPr>
              <a:t>.</a:t>
            </a:r>
            <a:endParaRPr lang="ru-RU" sz="2000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Також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потрібно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повідомити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хто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і з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номера телефону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викликає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 Рекомендовано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надати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номер телефону для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додаткового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контакту,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не можете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залишитися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біля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постраждалого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Необхідно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повідомити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про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можливі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загрози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для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життя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здоров’я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працівників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PFAgoraSans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70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280519"/>
            <a:ext cx="10972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З 1 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січня</a:t>
            </a:r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 2021 року 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змінилися</a:t>
            </a:r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 правила 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виклику</a:t>
            </a:r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екстреної</a:t>
            </a:r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 («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швидкої</a:t>
            </a:r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») </a:t>
            </a:r>
            <a:r>
              <a:rPr lang="ru-RU" sz="2000" b="1" dirty="0" err="1">
                <a:solidFill>
                  <a:srgbClr val="FF0000"/>
                </a:solidFill>
                <a:latin typeface="PFAgoraSansProRegular"/>
              </a:rPr>
              <a:t>допомоги</a:t>
            </a:r>
            <a:endParaRPr lang="ru-RU" sz="2000" dirty="0">
              <a:solidFill>
                <a:srgbClr val="FF0000"/>
              </a:solidFill>
              <a:latin typeface="PFAgoraSansProRegular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КРИТИЧНІ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стосовно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хворих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постраждалих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при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невідкладних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станах,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безпосередньо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загрожують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життю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потребують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виконання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реанімаційних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заходів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r>
              <a:rPr lang="ru-RU" sz="2000" b="1" i="1" dirty="0" err="1">
                <a:solidFill>
                  <a:srgbClr val="FF0000"/>
                </a:solidFill>
                <a:latin typeface="PFAgoraSansProRegular"/>
              </a:rPr>
              <a:t>Супроводжується</a:t>
            </a:r>
            <a:endParaRPr lang="ru-RU" sz="2000" b="1" dirty="0">
              <a:solidFill>
                <a:srgbClr val="FF0000"/>
              </a:solidFill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відсутністю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дихання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неефективним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диханням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ознаками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масивної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крововтрати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кровотечі</a:t>
            </a:r>
            <a:r>
              <a:rPr lang="ru-RU" sz="2000" dirty="0" smtClean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endParaRPr lang="ru-RU" sz="2000" b="1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sz="2000" b="1" i="1" dirty="0" err="1">
                <a:solidFill>
                  <a:srgbClr val="FF0000"/>
                </a:solidFill>
                <a:latin typeface="PFAgoraSansProRegular"/>
              </a:rPr>
              <a:t>Зумовлений</a:t>
            </a:r>
            <a:endParaRPr lang="ru-RU" sz="2000" b="1" dirty="0">
              <a:solidFill>
                <a:srgbClr val="FF0000"/>
              </a:solidFill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усіма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видами травм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різної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етіології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впливом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зовнішніх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факторів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ураження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електричним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струмом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блискавкою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тощо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інтоксикацією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отруєнням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у тому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числі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укусами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тварин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комах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тощо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гострими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хронічними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захворюваннями</a:t>
            </a:r>
            <a:r>
              <a:rPr lang="ru-RU" sz="2000" dirty="0" smtClean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Час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прибуття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виклик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10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хвилин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з моменту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надходження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до Диспетчера (у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випадку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виникнення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обставин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залежать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від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організації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системи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dirty="0">
                <a:solidFill>
                  <a:srgbClr val="222222"/>
                </a:solidFill>
                <a:latin typeface="PFAgoraSansProRegular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PFAgoraSans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32657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80795"/>
            <a:ext cx="1170709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ЕКСТРЕННІ</a:t>
            </a:r>
          </a:p>
          <a:p>
            <a:pPr algn="just"/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стосовно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хворих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постраждалих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при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невідкладних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станах,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несуть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загрозу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життю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здоров’ю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людини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і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можуть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призвести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різкого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погіршення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стану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разі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несвоєчасного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endParaRPr lang="ru-RU" b="1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Супроводжується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порушенням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свідомості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ознаками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кровотечі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ознаками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гострого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коронарного синдрому;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ознаками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гострого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мозкового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інсульту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розладами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дихання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іншими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скаргами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ознаками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визначені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як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екстрені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відповідно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переліку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причин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звернень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скарг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про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необхідність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b="1" dirty="0" smtClean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 </a:t>
            </a:r>
          </a:p>
          <a:p>
            <a:pPr algn="just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Зумовлений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усіма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видами травм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різної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етіології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впливом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зовнішніх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факторів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(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ураження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електричним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струмом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блискавкою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тощо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інтоксикацією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отруєнням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у тому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числі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укусами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тварин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комах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тощо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гострими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хронічними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захворюваннями</a:t>
            </a:r>
            <a:r>
              <a:rPr lang="ru-RU" b="1" dirty="0" smtClean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endParaRPr lang="ru-RU" b="1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Час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прибуття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виклик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b="1" dirty="0">
                <a:solidFill>
                  <a:srgbClr val="222222"/>
                </a:solidFill>
                <a:latin typeface="PFAgoraSansProRegular"/>
              </a:rPr>
              <a:t>20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хвилин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з моменту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надходження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до Диспетчера (у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випадку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виникнення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обставин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залежать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від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організації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системи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b="1" dirty="0" smtClean="0">
                <a:solidFill>
                  <a:srgbClr val="222222"/>
                </a:solidFill>
                <a:latin typeface="PFAgoraSansProRegular"/>
              </a:rPr>
              <a:t>.</a:t>
            </a:r>
            <a:endParaRPr lang="ru-RU" b="1" i="0" dirty="0">
              <a:solidFill>
                <a:srgbClr val="222222"/>
              </a:solidFill>
              <a:effectLst/>
              <a:latin typeface="PFAgoraSans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973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53087"/>
            <a:ext cx="11693237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PFAgoraSansProRegular"/>
              </a:rPr>
              <a:t>НЕЕКСТРЕННІ</a:t>
            </a:r>
          </a:p>
          <a:p>
            <a:pPr algn="just"/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стосовно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постраждалого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/хворого, стан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якого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не є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невідкладним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відстрочення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якому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призведе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погіршення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стану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здоров’я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проте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хворий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постраждалий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потребує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оцінки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стану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здоров’я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медичним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працівником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Час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прибуття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виклик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Диспетчер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рекомендує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звернутися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лікаря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первинну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з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яким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укладена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декларація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про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вибір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лікаря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первинну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найближчого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відділення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(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невідкладної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)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endParaRPr lang="ru-RU" sz="2000" b="1" dirty="0" smtClean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НЕПРОФІЛЬНІ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стосовно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постраждалих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хворих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стан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яких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не є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невідкладним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та не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потребує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в межах,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передбачених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кваліфікаційними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вимогами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працівників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бригад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екстреної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(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швидкої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)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медичної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Хворий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/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постраждалий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потребує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проведення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оцінки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стану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здоров’я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на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місці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у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разі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потреби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йому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може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бути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надано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дистанційну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консультацію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щодо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причини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Час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прибуття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виклик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/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Диспетчер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рекомендує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звернутися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до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лікаря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первинну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з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яким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укладена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декларація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про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вибір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лікаря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який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первинну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допомогу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ж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надає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дистанційну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медичну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консультацію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щодо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 причини </a:t>
            </a:r>
            <a:r>
              <a:rPr lang="ru-RU" sz="2000" b="1" dirty="0" err="1">
                <a:solidFill>
                  <a:srgbClr val="222222"/>
                </a:solidFill>
                <a:latin typeface="PFAgoraSansProRegular"/>
              </a:rPr>
              <a:t>звернення</a:t>
            </a:r>
            <a:r>
              <a:rPr lang="ru-RU" sz="2000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r>
              <a:rPr lang="ru-RU" b="1" dirty="0">
                <a:solidFill>
                  <a:srgbClr val="222222"/>
                </a:solidFill>
                <a:latin typeface="PFAgoraSansProRegular"/>
              </a:rPr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564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11" y="86916"/>
            <a:ext cx="1190105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err="1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Типові</a:t>
            </a:r>
            <a:r>
              <a:rPr lang="ru-RU" sz="2400" b="1" u="sng" dirty="0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2400" b="1" u="sng" dirty="0" err="1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помилки</a:t>
            </a:r>
            <a:r>
              <a:rPr lang="ru-RU" sz="2400" b="1" u="sng" dirty="0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2400" b="1" u="sng" dirty="0" err="1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під</a:t>
            </a:r>
            <a:r>
              <a:rPr lang="ru-RU" sz="2400" b="1" u="sng" dirty="0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час </a:t>
            </a:r>
            <a:r>
              <a:rPr lang="ru-RU" sz="2400" b="1" u="sng" dirty="0" err="1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надання</a:t>
            </a:r>
            <a:r>
              <a:rPr lang="ru-RU" sz="2400" b="1" u="sng" dirty="0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2400" b="1" u="sng" dirty="0" err="1">
                <a:solidFill>
                  <a:srgbClr val="005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допомоги</a:t>
            </a:r>
            <a:endParaRPr lang="ru-RU" sz="2400" b="1" u="sng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Перш за все треба реально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оцінити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свої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знання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і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навички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вмієте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робити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серцево-легеневу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реанімацію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поступіться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своїм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місцем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більш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досвідченій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людині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Ніколи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витягуйте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з рани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ніж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скло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будь-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інші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предмети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-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можливо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вони не давали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крові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стікати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Стерильну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пов'язку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потрібно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укласти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навколо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цього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предмету і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закріпити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пластиром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скотчем.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Ніколи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вправляйте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вивих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чіпайте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зламану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кістку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Перелом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потрібно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зафіксувати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імпровізованою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шиною (на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двох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гілках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картоні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) в тому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вигляді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якому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він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є.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людину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затиснуло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машині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витягуйте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її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бути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травмований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хребет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головний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мозок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Своїми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діями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викличете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зміщення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хребців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посилення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кровотечі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При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отруєннях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(грибами, таблетками) не давайте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нічого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посилити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кровообіг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: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горілки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гарячої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кави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і т.п.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Замерзлого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можна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класти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у ванну з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гарячою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водою.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Це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зігріє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кров, але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викличе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спазми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судин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До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приїзду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лікарів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краще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укрити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і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теплий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солодкий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напій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робіть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нічого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мовчки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без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пояснення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потерпілому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своїх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дій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Можливо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йому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протипоказані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якісь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маніпуляції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препарати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переносьте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постраждалого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підхопивши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його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на руки, на плече -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можливо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у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нього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є переломи,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можуть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пошкодити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органи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намагайтеся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укласти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зручніше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якщо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потерпілий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сидить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При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кровотечі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з носа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затикати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ніс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ватою, бинтом,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закидати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голову назад.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22222"/>
                </a:solidFill>
                <a:latin typeface="PFAgoraSansProRegular"/>
              </a:rPr>
              <a:t>При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утрудненому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диханні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якому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разі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пробивайте трахею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підручними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засобами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як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це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робиться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пригодницьких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фільмах</a:t>
            </a:r>
            <a:r>
              <a:rPr lang="ru-RU" b="1" dirty="0" smtClean="0">
                <a:solidFill>
                  <a:srgbClr val="222222"/>
                </a:solidFill>
                <a:latin typeface="PFAgoraSansProRegular"/>
              </a:rPr>
              <a:t>.</a:t>
            </a:r>
            <a:endParaRPr lang="ru-RU" b="1" dirty="0">
              <a:solidFill>
                <a:srgbClr val="222222"/>
              </a:solidFill>
              <a:latin typeface="PFAgoraSansProRegular"/>
            </a:endParaRPr>
          </a:p>
          <a:p>
            <a:pPr algn="just"/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Звісно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краще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не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потрапляти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ситуації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загрожують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життю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вам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або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оточуючим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 Але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життя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непередбачуване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і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варто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бути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обізнаними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стосовно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дій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,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які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можуть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зберегти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життя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PFAgoraSansProRegular"/>
              </a:rPr>
              <a:t>здоров’я</a:t>
            </a:r>
            <a:r>
              <a:rPr lang="ru-RU" b="1" dirty="0">
                <a:solidFill>
                  <a:srgbClr val="222222"/>
                </a:solidFill>
                <a:latin typeface="PFAgoraSansProRegular"/>
              </a:rPr>
              <a:t>.</a:t>
            </a:r>
            <a:endParaRPr lang="ru-RU" b="1" i="0" dirty="0">
              <a:solidFill>
                <a:srgbClr val="222222"/>
              </a:solidFill>
              <a:effectLst/>
              <a:latin typeface="PFAgoraSans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93844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4" y="720436"/>
            <a:ext cx="11146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вигляді схеми створіть алгоритм дій при наданні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домедичної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допомоги особами, які не мають медичної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42822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692727"/>
            <a:ext cx="107234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Невідкладна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чи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екстрена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AgoraSansProRegular"/>
              </a:rPr>
              <a:t>?</a:t>
            </a:r>
          </a:p>
          <a:p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AgoraSansProRegula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528E"/>
                </a:solidFill>
                <a:latin typeface="PFAgoraSansProRegular"/>
              </a:rPr>
              <a:t>Невідкладна</a:t>
            </a:r>
            <a:r>
              <a:rPr lang="ru-RU" sz="2800" b="1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b="1" dirty="0" err="1">
                <a:solidFill>
                  <a:srgbClr val="00528E"/>
                </a:solidFill>
                <a:latin typeface="PFAgoraSansProRegular"/>
              </a:rPr>
              <a:t>допомога</a:t>
            </a:r>
            <a:r>
              <a:rPr lang="ru-RU" sz="2800" b="1" dirty="0">
                <a:solidFill>
                  <a:srgbClr val="00528E"/>
                </a:solidFill>
                <a:latin typeface="PFAgoraSansProRegular"/>
              </a:rPr>
              <a:t> –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нещасний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випадок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,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загострення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хронічних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захворювань</a:t>
            </a:r>
            <a:r>
              <a:rPr lang="ru-RU" sz="2800" dirty="0" smtClean="0">
                <a:solidFill>
                  <a:srgbClr val="00528E"/>
                </a:solidFill>
                <a:latin typeface="PFAgoraSansProRegular"/>
              </a:rPr>
              <a:t>.</a:t>
            </a:r>
          </a:p>
          <a:p>
            <a:endParaRPr lang="ru-RU" sz="2800" dirty="0">
              <a:solidFill>
                <a:srgbClr val="222222"/>
              </a:solidFill>
              <a:latin typeface="PFAgoraSansProRegula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528E"/>
                </a:solidFill>
                <a:latin typeface="PFAgoraSansProRegular"/>
              </a:rPr>
              <a:t>Екстрена</a:t>
            </a:r>
            <a:r>
              <a:rPr lang="ru-RU" sz="2800" b="1" dirty="0">
                <a:solidFill>
                  <a:srgbClr val="00528E"/>
                </a:solidFill>
                <a:latin typeface="PFAgoraSansProRegular"/>
              </a:rPr>
              <a:t> –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існує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загроза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життю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 </a:t>
            </a:r>
            <a:r>
              <a:rPr lang="ru-RU" sz="2800" dirty="0" err="1">
                <a:solidFill>
                  <a:srgbClr val="00528E"/>
                </a:solidFill>
                <a:latin typeface="PFAgoraSansProRegular"/>
              </a:rPr>
              <a:t>людини</a:t>
            </a:r>
            <a:r>
              <a:rPr lang="ru-RU" sz="2800" dirty="0">
                <a:solidFill>
                  <a:srgbClr val="00528E"/>
                </a:solidFill>
                <a:latin typeface="PFAgoraSansProRegular"/>
              </a:rPr>
              <a:t>.</a:t>
            </a:r>
            <a:endParaRPr lang="ru-RU" sz="2800" dirty="0">
              <a:solidFill>
                <a:srgbClr val="222222"/>
              </a:solidFill>
              <a:latin typeface="PFAgoraSansProRegular"/>
            </a:endParaRPr>
          </a:p>
          <a:p>
            <a:r>
              <a:rPr lang="ru-RU" dirty="0">
                <a:solidFill>
                  <a:srgbClr val="222222"/>
                </a:solidFill>
                <a:latin typeface="PFAgoraSansProRegular"/>
              </a:rPr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2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9" y="156519"/>
            <a:ext cx="117625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Підготовка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з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домедичної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допомоги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 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для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осіб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які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 не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мають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медичної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але за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своїми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службовими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обов’язками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повинні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вміти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надавати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домедичну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допомогу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здійснюється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 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керуючись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законодавством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зокрема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Законом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охорону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Законом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дорожній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рух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Законом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автомобільний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транспорт»;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Законом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екстрену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медичну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Постановою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Кабінету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Міністрів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21 листопада 2012 року № 1115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затвердження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Порядку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підготовки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кваліфікації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зобов'язані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надавати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домедичну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Постановою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Кабінету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Міністрів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02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грудня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2015 року №1001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затвердження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ліцензійних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провадження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господарської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пасажирів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небезпечних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небезпечних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відходів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автомобільним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транспортом,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міжнародних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пасажирів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автомобільним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транспортом»;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2"/>
              </a:rPr>
              <a:t>наказом МОЗ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2"/>
              </a:rPr>
              <a:t>України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2"/>
              </a:rPr>
              <a:t> №132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02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березня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2009 р. 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навчання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немедичних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навичкам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першої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невідкладної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медичної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3"/>
              </a:rPr>
              <a:t>наказом МОЗ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3"/>
              </a:rPr>
              <a:t>України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3"/>
              </a:rPr>
              <a:t> № 1627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04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серпня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2021 р. «Про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підготовки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домедичної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медичної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4"/>
              </a:rPr>
              <a:t>наказом МОЗ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4"/>
              </a:rPr>
              <a:t>України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4"/>
              </a:rPr>
              <a:t> №441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09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березня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2022 р. 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затвердження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порядків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домедичної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особам при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невідкладних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станах»;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наказом МОН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України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 №64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від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 21 </a:t>
            </a:r>
            <a:r>
              <a:rPr lang="ru-RU" dirty="0" err="1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січня</a:t>
            </a:r>
            <a:r>
              <a:rPr lang="ru-RU" dirty="0">
                <a:solidFill>
                  <a:srgbClr val="1E90FF"/>
                </a:solidFill>
                <a:latin typeface="Tahoma" panose="020B0604030504040204" pitchFamily="34" charset="0"/>
                <a:hlinkClick r:id="rId5"/>
              </a:rPr>
              <a:t> 2022 р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 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затвердження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Типової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кваліфікації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вчителів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директорів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заступників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директорів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педагогів-організаторів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педагогів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психологів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закладів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Знаємо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діємо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 за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напрямком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педагогічних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домедичної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безпечного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поводження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дорозі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" y="0"/>
            <a:ext cx="11430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Наказ МОЗ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04.08.2021 № 1627 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«Про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удосконалення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підготовки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надання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домедичної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осіб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не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мають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медичної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»: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hlinkClick r:id="rId2"/>
              </a:rPr>
              <a:t>zakon.rada.gov.ua/rada/show/v1627282-21#Text</a:t>
            </a:r>
            <a:r>
              <a:rPr lang="uk-UA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endParaRPr lang="uk-UA" sz="20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12. Особи,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зобов’язані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надавати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домедичну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допомогу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екстрену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медичну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допомогу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||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05.07.2012р. - № 5081-VI(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редакція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01.01.2024р.)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hlinkClick r:id="rId3"/>
              </a:rPr>
              <a:t>https://protocol.ua/ua/pro_ekstrenu_medichnu_dopomogu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hlinkClick r:id="rId3"/>
              </a:rPr>
              <a:t>/</a:t>
            </a:r>
            <a:r>
              <a:rPr lang="uk-UA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endParaRPr lang="uk-UA" sz="20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Arial Black" panose="020B0A04020102020204" pitchFamily="34" charset="0"/>
              </a:rPr>
              <a:t>Особами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зобов’язані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надавати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домедичну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допомогу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людині</a:t>
            </a:r>
            <a:r>
              <a:rPr lang="ru-RU" sz="2000" b="1" dirty="0">
                <a:latin typeface="Arial Black" panose="020B0A04020102020204" pitchFamily="34" charset="0"/>
              </a:rPr>
              <a:t> у </a:t>
            </a:r>
            <a:r>
              <a:rPr lang="ru-RU" sz="2000" b="1" dirty="0" err="1">
                <a:latin typeface="Arial Black" panose="020B0A04020102020204" pitchFamily="34" charset="0"/>
              </a:rPr>
              <a:t>невідкладному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стані</a:t>
            </a:r>
            <a:r>
              <a:rPr lang="ru-RU" sz="2000" b="1" dirty="0">
                <a:latin typeface="Arial Black" panose="020B0A04020102020204" pitchFamily="34" charset="0"/>
              </a:rPr>
              <a:t>, є: </a:t>
            </a:r>
            <a:r>
              <a:rPr lang="ru-RU" sz="2000" b="1" dirty="0" err="1">
                <a:latin typeface="Arial Black" panose="020B0A04020102020204" pitchFamily="34" charset="0"/>
              </a:rPr>
              <a:t>рятувальники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аварійно-рятувальних</a:t>
            </a:r>
            <a:r>
              <a:rPr lang="ru-RU" sz="2000" b="1" dirty="0">
                <a:latin typeface="Arial Black" panose="020B0A04020102020204" pitchFamily="34" charset="0"/>
              </a:rPr>
              <a:t> служб, </a:t>
            </a:r>
            <a:r>
              <a:rPr lang="ru-RU" sz="2000" b="1" dirty="0" err="1">
                <a:latin typeface="Arial Black" panose="020B0A04020102020204" pitchFamily="34" charset="0"/>
              </a:rPr>
              <a:t>працівники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державної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пожежної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охорони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поліцейські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фармацевтичні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працівники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провідники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пасажирських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вагонів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бортпровідники</a:t>
            </a:r>
            <a:r>
              <a:rPr lang="ru-RU" sz="2000" b="1" dirty="0">
                <a:latin typeface="Arial Black" panose="020B0A04020102020204" pitchFamily="34" charset="0"/>
              </a:rPr>
              <a:t> та </a:t>
            </a:r>
            <a:r>
              <a:rPr lang="ru-RU" sz="2000" b="1" dirty="0" err="1">
                <a:latin typeface="Arial Black" panose="020B0A04020102020204" pitchFamily="34" charset="0"/>
              </a:rPr>
              <a:t>інші</a:t>
            </a:r>
            <a:r>
              <a:rPr lang="ru-RU" sz="2000" b="1" dirty="0">
                <a:latin typeface="Arial Black" panose="020B0A04020102020204" pitchFamily="34" charset="0"/>
              </a:rPr>
              <a:t> особи, </a:t>
            </a:r>
            <a:r>
              <a:rPr lang="ru-RU" sz="2000" b="1" dirty="0" err="1"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latin typeface="Arial Black" panose="020B0A04020102020204" pitchFamily="34" charset="0"/>
              </a:rPr>
              <a:t> не </a:t>
            </a:r>
            <a:r>
              <a:rPr lang="ru-RU" sz="2000" b="1" dirty="0" err="1">
                <a:latin typeface="Arial Black" panose="020B0A04020102020204" pitchFamily="34" charset="0"/>
              </a:rPr>
              <a:t>мають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медичної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освіти</a:t>
            </a:r>
            <a:r>
              <a:rPr lang="ru-RU" sz="2000" b="1" dirty="0">
                <a:latin typeface="Arial Black" panose="020B0A04020102020204" pitchFamily="34" charset="0"/>
              </a:rPr>
              <a:t>, але за </a:t>
            </a:r>
            <a:r>
              <a:rPr lang="ru-RU" sz="2000" b="1" dirty="0" err="1">
                <a:latin typeface="Arial Black" panose="020B0A04020102020204" pitchFamily="34" charset="0"/>
              </a:rPr>
              <a:t>своїми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службовими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обов’язками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повинні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володіти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практичними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навичками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надання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домедичної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допомоги</a:t>
            </a:r>
            <a:r>
              <a:rPr lang="ru-RU" sz="2000" b="1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latin typeface="Arial Black" panose="020B0A04020102020204" pitchFamily="34" charset="0"/>
              </a:rPr>
              <a:t>{</a:t>
            </a:r>
            <a:r>
              <a:rPr lang="ru-RU" sz="2000" b="1" dirty="0" err="1">
                <a:latin typeface="Arial Black" panose="020B0A04020102020204" pitchFamily="34" charset="0"/>
              </a:rPr>
              <a:t>Частина</a:t>
            </a:r>
            <a:r>
              <a:rPr lang="ru-RU" sz="2000" b="1" dirty="0">
                <a:latin typeface="Arial Black" panose="020B0A04020102020204" pitchFamily="34" charset="0"/>
              </a:rPr>
              <a:t> перша </a:t>
            </a:r>
            <a:r>
              <a:rPr lang="ru-RU" sz="2000" b="1" dirty="0" err="1">
                <a:latin typeface="Arial Black" panose="020B0A04020102020204" pitchFamily="34" charset="0"/>
              </a:rPr>
              <a:t>статті</a:t>
            </a:r>
            <a:r>
              <a:rPr lang="ru-RU" sz="2000" b="1" dirty="0">
                <a:latin typeface="Arial Black" panose="020B0A04020102020204" pitchFamily="34" charset="0"/>
              </a:rPr>
              <a:t> 12 </a:t>
            </a:r>
            <a:r>
              <a:rPr lang="ru-RU" sz="2000" b="1" dirty="0" err="1">
                <a:latin typeface="Arial Black" panose="020B0A04020102020204" pitchFamily="34" charset="0"/>
              </a:rPr>
              <a:t>із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змінами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внесеними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згідно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із</a:t>
            </a:r>
            <a:r>
              <a:rPr lang="ru-RU" sz="2000" b="1" dirty="0">
                <a:latin typeface="Arial Black" panose="020B0A04020102020204" pitchFamily="34" charset="0"/>
              </a:rPr>
              <a:t> Законом </a:t>
            </a:r>
            <a:r>
              <a:rPr lang="ru-RU" sz="2000" b="1" dirty="0">
                <a:latin typeface="Arial Black" panose="020B0A04020102020204" pitchFamily="34" charset="0"/>
                <a:hlinkClick r:id="rId4"/>
              </a:rPr>
              <a:t>№ 766-</a:t>
            </a:r>
            <a:r>
              <a:rPr lang="en-US" sz="2000" b="1" dirty="0">
                <a:latin typeface="Arial Black" panose="020B0A04020102020204" pitchFamily="34" charset="0"/>
                <a:hlinkClick r:id="rId4"/>
              </a:rPr>
              <a:t>VIII </a:t>
            </a:r>
            <a:r>
              <a:rPr lang="ru-RU" sz="2000" b="1" dirty="0" err="1">
                <a:latin typeface="Arial Black" panose="020B0A04020102020204" pitchFamily="34" charset="0"/>
                <a:hlinkClick r:id="rId4"/>
              </a:rPr>
              <a:t>від</a:t>
            </a:r>
            <a:r>
              <a:rPr lang="ru-RU" sz="2000" b="1" dirty="0">
                <a:latin typeface="Arial Black" panose="020B0A04020102020204" pitchFamily="34" charset="0"/>
                <a:hlinkClick r:id="rId4"/>
              </a:rPr>
              <a:t> 10.11.2015</a:t>
            </a:r>
            <a:r>
              <a:rPr lang="ru-RU" sz="2000" b="1" dirty="0">
                <a:latin typeface="Arial Black" panose="020B0A04020102020204" pitchFamily="34" charset="0"/>
              </a:rPr>
              <a:t> }</a:t>
            </a:r>
          </a:p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2. Порядок </a:t>
            </a:r>
            <a:r>
              <a:rPr lang="ru-RU" sz="2000" b="1" dirty="0" err="1">
                <a:latin typeface="Arial Black" panose="020B0A04020102020204" pitchFamily="34" charset="0"/>
              </a:rPr>
              <a:t>підготовки</a:t>
            </a:r>
            <a:r>
              <a:rPr lang="ru-RU" sz="2000" b="1" dirty="0">
                <a:latin typeface="Arial Black" panose="020B0A04020102020204" pitchFamily="34" charset="0"/>
              </a:rPr>
              <a:t> та </a:t>
            </a:r>
            <a:r>
              <a:rPr lang="ru-RU" sz="2000" b="1" dirty="0" err="1">
                <a:latin typeface="Arial Black" panose="020B0A04020102020204" pitchFamily="34" charset="0"/>
              </a:rPr>
              <a:t>підвищення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кваліфікації</a:t>
            </a:r>
            <a:r>
              <a:rPr lang="ru-RU" sz="2000" b="1" dirty="0">
                <a:latin typeface="Arial Black" panose="020B0A04020102020204" pitchFamily="34" charset="0"/>
              </a:rPr>
              <a:t> з </a:t>
            </a:r>
            <a:r>
              <a:rPr lang="ru-RU" sz="2000" b="1" dirty="0" err="1">
                <a:latin typeface="Arial Black" panose="020B0A04020102020204" pitchFamily="34" charset="0"/>
              </a:rPr>
              <a:t>надання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домедичної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допомоги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осіб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зобов’язані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її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надавати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визначається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Кабінетом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Міністрів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України</a:t>
            </a:r>
            <a:r>
              <a:rPr lang="ru-RU" sz="2000" b="1" dirty="0">
                <a:latin typeface="Arial Black" panose="020B0A04020102020204" pitchFamily="34" charset="0"/>
              </a:rPr>
              <a:t>.</a:t>
            </a:r>
          </a:p>
          <a:p>
            <a:endParaRPr lang="uk-UA" b="0" i="0" dirty="0" smtClean="0">
              <a:solidFill>
                <a:srgbClr val="000000"/>
              </a:solidFill>
              <a:effectLst/>
              <a:latin typeface="e-Ukraine"/>
            </a:endParaRPr>
          </a:p>
          <a:p>
            <a:endParaRPr lang="uk-UA" b="0" i="0" dirty="0">
              <a:solidFill>
                <a:srgbClr val="000000"/>
              </a:solidFill>
              <a:effectLst/>
              <a:latin typeface="e-Ukraine"/>
            </a:endParaRPr>
          </a:p>
          <a:p>
            <a:endParaRPr lang="uk-UA" dirty="0" smtClean="0">
              <a:solidFill>
                <a:srgbClr val="000000"/>
              </a:solidFill>
              <a:latin typeface="e-Ukraine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e-Ukraine"/>
            </a:endParaRPr>
          </a:p>
        </p:txBody>
      </p:sp>
    </p:spTree>
    <p:extLst>
      <p:ext uri="{BB962C8B-B14F-4D97-AF65-F5344CB8AC3E}">
        <p14:creationId xmlns:p14="http://schemas.microsoft.com/office/powerpoint/2010/main" val="109454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457201"/>
            <a:ext cx="11083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Відповідно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до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статті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48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розділу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Roboto"/>
              </a:rPr>
              <a:t>VIII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Медичне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забезпечення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безпеки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дорожнього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руху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Закону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дорожній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Roboto"/>
              </a:rPr>
              <a:t>рух</a:t>
            </a:r>
            <a:r>
              <a:rPr lang="ru-RU" sz="2000" b="1" dirty="0">
                <a:solidFill>
                  <a:srgbClr val="FF0000"/>
                </a:solidFill>
                <a:latin typeface="Roboto"/>
              </a:rPr>
              <a:t>»,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визначено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водії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транспортних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засобів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поліцейські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і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відповідні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посадові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особи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військової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інспекції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безпеки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дорожнього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руху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військової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служби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правопорядку у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Збройних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силах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України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зобов’язані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володіти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практичними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навичками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з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надання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домедичної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допомоги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потерпілим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внаслідок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дорожньо-транспортних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пригод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періодично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проходити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відповідну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підготовку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програмами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які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затверджуються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центральним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органом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виконавчої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влади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забезпечує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формування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державної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політики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у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сфері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охорони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здоров’я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160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1" y="154816"/>
            <a:ext cx="11734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затвердження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порядків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домедичної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особам при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невідкладних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станах (НАКАЗ МОЗ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09.03.2022  №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441):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hlinkClick r:id="rId2"/>
              </a:rPr>
              <a:t>zakon.rada.gov.ua/laws/show/z0356-22#Text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uk-UA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b="1" dirty="0" err="1"/>
              <a:t>Відповідно</a:t>
            </a:r>
            <a:r>
              <a:rPr lang="ru-RU" b="1" dirty="0"/>
              <a:t> до </a:t>
            </a:r>
            <a:r>
              <a:rPr lang="ru-RU" b="1" u="sng" dirty="0" err="1">
                <a:hlinkClick r:id="rId3"/>
              </a:rPr>
              <a:t>статті</a:t>
            </a:r>
            <a:r>
              <a:rPr lang="ru-RU" b="1" u="sng" dirty="0">
                <a:hlinkClick r:id="rId3"/>
              </a:rPr>
              <a:t> 6</a:t>
            </a:r>
            <a:r>
              <a:rPr lang="ru-RU" b="1" dirty="0"/>
              <a:t> Закону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екстрену</a:t>
            </a:r>
            <a:r>
              <a:rPr lang="ru-RU" b="1" dirty="0"/>
              <a:t> </a:t>
            </a:r>
            <a:r>
              <a:rPr lang="ru-RU" b="1" dirty="0" err="1"/>
              <a:t>медичну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b="1" dirty="0"/>
              <a:t>», </a:t>
            </a:r>
            <a:r>
              <a:rPr lang="ru-RU" b="1" u="sng" dirty="0" err="1">
                <a:hlinkClick r:id="rId4"/>
              </a:rPr>
              <a:t>Концепції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розвитку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системи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екстреної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медичної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допомоги</a:t>
            </a:r>
            <a:r>
              <a:rPr lang="ru-RU" b="1" dirty="0"/>
              <a:t>, </a:t>
            </a:r>
            <a:r>
              <a:rPr lang="ru-RU" b="1" dirty="0" err="1"/>
              <a:t>схваленої</a:t>
            </a:r>
            <a:r>
              <a:rPr lang="ru-RU" b="1" dirty="0"/>
              <a:t> </a:t>
            </a:r>
            <a:r>
              <a:rPr lang="ru-RU" b="1" dirty="0" err="1"/>
              <a:t>розпорядженням</a:t>
            </a:r>
            <a:r>
              <a:rPr lang="ru-RU" b="1" dirty="0"/>
              <a:t>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22 </a:t>
            </a:r>
            <a:r>
              <a:rPr lang="ru-RU" b="1" dirty="0" err="1"/>
              <a:t>травня</a:t>
            </a:r>
            <a:r>
              <a:rPr lang="ru-RU" b="1" dirty="0"/>
              <a:t> 2019 року № 383-р, та </a:t>
            </a:r>
            <a:r>
              <a:rPr lang="ru-RU" b="1" u="sng" dirty="0">
                <a:hlinkClick r:id="rId5"/>
              </a:rPr>
              <a:t>пункту 8</a:t>
            </a:r>
            <a:r>
              <a:rPr lang="ru-RU" b="1" dirty="0"/>
              <a:t> </a:t>
            </a:r>
            <a:r>
              <a:rPr lang="ru-RU" b="1" dirty="0" err="1"/>
              <a:t>Положення</a:t>
            </a:r>
            <a:r>
              <a:rPr lang="ru-RU" b="1" dirty="0"/>
              <a:t> про </a:t>
            </a:r>
            <a:r>
              <a:rPr lang="ru-RU" b="1" dirty="0" err="1"/>
              <a:t>Міністерство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затвердженого</a:t>
            </a:r>
            <a:r>
              <a:rPr lang="ru-RU" b="1" dirty="0"/>
              <a:t> </a:t>
            </a:r>
            <a:r>
              <a:rPr lang="ru-RU" b="1" dirty="0" err="1"/>
              <a:t>постановою</a:t>
            </a:r>
            <a:r>
              <a:rPr lang="ru-RU" b="1" dirty="0"/>
              <a:t>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25 </a:t>
            </a:r>
            <a:r>
              <a:rPr lang="ru-RU" b="1" dirty="0" err="1"/>
              <a:t>березня</a:t>
            </a:r>
            <a:r>
              <a:rPr lang="ru-RU" b="1" dirty="0"/>
              <a:t> 2015 року № 267 (в </a:t>
            </a:r>
            <a:r>
              <a:rPr lang="ru-RU" b="1" dirty="0" err="1"/>
              <a:t>редакції</a:t>
            </a:r>
            <a:r>
              <a:rPr lang="ru-RU" b="1" dirty="0"/>
              <a:t> постанови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24 </a:t>
            </a:r>
            <a:r>
              <a:rPr lang="ru-RU" b="1" dirty="0" err="1"/>
              <a:t>січня</a:t>
            </a:r>
            <a:r>
              <a:rPr lang="ru-RU" b="1" dirty="0"/>
              <a:t> 2020 року № 90), з метою </a:t>
            </a:r>
            <a:r>
              <a:rPr lang="ru-RU" b="1" dirty="0" err="1"/>
              <a:t>удосконалення</a:t>
            </a:r>
            <a:r>
              <a:rPr lang="ru-RU" b="1" dirty="0"/>
              <a:t>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домедичної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особам при </a:t>
            </a:r>
            <a:r>
              <a:rPr lang="ru-RU" b="1" dirty="0" err="1"/>
              <a:t>невідкладних</a:t>
            </a:r>
            <a:r>
              <a:rPr lang="ru-RU" b="1" dirty="0"/>
              <a:t> станах, НАКАЗУЮ:</a:t>
            </a:r>
          </a:p>
          <a:p>
            <a:r>
              <a:rPr lang="ru-RU" b="1" dirty="0"/>
              <a:t>1. </a:t>
            </a:r>
            <a:r>
              <a:rPr lang="ru-RU" b="1" dirty="0" err="1"/>
              <a:t>Затвердити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додаються</a:t>
            </a:r>
            <a:r>
              <a:rPr lang="ru-RU" b="1" dirty="0"/>
              <a:t>:</a:t>
            </a:r>
          </a:p>
          <a:p>
            <a:r>
              <a:rPr lang="ru-RU" b="1" dirty="0"/>
              <a:t>1) </a:t>
            </a:r>
            <a:r>
              <a:rPr lang="ru-RU" b="1" u="sng" dirty="0">
                <a:hlinkClick r:id="rId6"/>
              </a:rPr>
              <a:t>Порядок </a:t>
            </a:r>
            <a:r>
              <a:rPr lang="ru-RU" b="1" u="sng" dirty="0" err="1">
                <a:hlinkClick r:id="rId6"/>
              </a:rPr>
              <a:t>надання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домедичної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допомоги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дорослим</a:t>
            </a:r>
            <a:r>
              <a:rPr lang="ru-RU" b="1" u="sng" dirty="0">
                <a:hlinkClick r:id="rId6"/>
              </a:rPr>
              <a:t> при </a:t>
            </a:r>
            <a:r>
              <a:rPr lang="ru-RU" b="1" u="sng" dirty="0" err="1">
                <a:hlinkClick r:id="rId6"/>
              </a:rPr>
              <a:t>раптовій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зупинці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кровообігу</a:t>
            </a:r>
            <a:r>
              <a:rPr lang="ru-RU" b="1" dirty="0"/>
              <a:t>;</a:t>
            </a:r>
          </a:p>
          <a:p>
            <a:r>
              <a:rPr lang="ru-RU" b="1" dirty="0"/>
              <a:t>2) </a:t>
            </a:r>
            <a:r>
              <a:rPr lang="ru-RU" b="1" u="sng" dirty="0">
                <a:hlinkClick r:id="rId7"/>
              </a:rPr>
              <a:t>Порядок </a:t>
            </a:r>
            <a:r>
              <a:rPr lang="ru-RU" b="1" u="sng" dirty="0" err="1">
                <a:hlinkClick r:id="rId7"/>
              </a:rPr>
              <a:t>надання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домедичної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допомоги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дітям</a:t>
            </a:r>
            <a:r>
              <a:rPr lang="ru-RU" b="1" u="sng" dirty="0">
                <a:hlinkClick r:id="rId7"/>
              </a:rPr>
              <a:t> при </a:t>
            </a:r>
            <a:r>
              <a:rPr lang="ru-RU" b="1" u="sng" dirty="0" err="1">
                <a:hlinkClick r:id="rId7"/>
              </a:rPr>
              <a:t>раптовій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зупинці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кровообігу</a:t>
            </a:r>
            <a:r>
              <a:rPr lang="ru-RU" b="1" dirty="0"/>
              <a:t>;</a:t>
            </a:r>
          </a:p>
          <a:p>
            <a:r>
              <a:rPr lang="ru-RU" b="1" dirty="0"/>
              <a:t>3) </a:t>
            </a:r>
            <a:r>
              <a:rPr lang="ru-RU" b="1" u="sng" dirty="0">
                <a:hlinkClick r:id="rId8"/>
              </a:rPr>
              <a:t>Порядок </a:t>
            </a:r>
            <a:r>
              <a:rPr lang="ru-RU" b="1" u="sng" dirty="0" err="1">
                <a:hlinkClick r:id="rId8"/>
              </a:rPr>
              <a:t>надання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домедичної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допомоги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постраждалим</a:t>
            </a:r>
            <a:r>
              <a:rPr lang="ru-RU" b="1" u="sng" dirty="0">
                <a:hlinkClick r:id="rId8"/>
              </a:rPr>
              <a:t> при </a:t>
            </a:r>
            <a:r>
              <a:rPr lang="ru-RU" b="1" u="sng" dirty="0" err="1">
                <a:hlinkClick r:id="rId8"/>
              </a:rPr>
              <a:t>порушенні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прохідності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верхніх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дихальних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шляхів</a:t>
            </a:r>
            <a:r>
              <a:rPr lang="ru-RU" b="1" u="sng" dirty="0">
                <a:hlinkClick r:id="rId8"/>
              </a:rPr>
              <a:t> - </a:t>
            </a:r>
            <a:r>
              <a:rPr lang="ru-RU" b="1" u="sng" dirty="0" err="1">
                <a:hlinkClick r:id="rId8"/>
              </a:rPr>
              <a:t>обструкція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стороннім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тілом</a:t>
            </a:r>
            <a:r>
              <a:rPr lang="ru-RU" b="1" dirty="0"/>
              <a:t>;</a:t>
            </a:r>
          </a:p>
          <a:p>
            <a:r>
              <a:rPr lang="ru-RU" b="1" dirty="0"/>
              <a:t>4) </a:t>
            </a:r>
            <a:r>
              <a:rPr lang="ru-RU" b="1" u="sng" dirty="0">
                <a:hlinkClick r:id="rId9"/>
              </a:rPr>
              <a:t>Порядок </a:t>
            </a:r>
            <a:r>
              <a:rPr lang="ru-RU" b="1" u="sng" dirty="0" err="1">
                <a:hlinkClick r:id="rId9"/>
              </a:rPr>
              <a:t>надання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домедичної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допомоги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постраждалим</a:t>
            </a:r>
            <a:r>
              <a:rPr lang="ru-RU" b="1" u="sng" dirty="0">
                <a:hlinkClick r:id="rId9"/>
              </a:rPr>
              <a:t> при </a:t>
            </a:r>
            <a:r>
              <a:rPr lang="ru-RU" b="1" u="sng" dirty="0" err="1">
                <a:hlinkClick r:id="rId9"/>
              </a:rPr>
              <a:t>масивній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зовнішній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кровотечі</a:t>
            </a:r>
            <a:r>
              <a:rPr lang="ru-RU" b="1" dirty="0"/>
              <a:t>;</a:t>
            </a:r>
          </a:p>
          <a:p>
            <a:r>
              <a:rPr lang="ru-RU" b="1" dirty="0"/>
              <a:t>5) </a:t>
            </a:r>
            <a:r>
              <a:rPr lang="ru-RU" b="1" u="sng" dirty="0">
                <a:hlinkClick r:id="rId10"/>
              </a:rPr>
              <a:t>Порядок </a:t>
            </a:r>
            <a:r>
              <a:rPr lang="ru-RU" b="1" u="sng" dirty="0" err="1">
                <a:hlinkClick r:id="rId10"/>
              </a:rPr>
              <a:t>надання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домедичної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допомоги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постраждалим</a:t>
            </a:r>
            <a:r>
              <a:rPr lang="ru-RU" b="1" u="sng" dirty="0">
                <a:hlinkClick r:id="rId10"/>
              </a:rPr>
              <a:t> при </a:t>
            </a:r>
            <a:r>
              <a:rPr lang="ru-RU" b="1" u="sng" dirty="0" err="1">
                <a:hlinkClick r:id="rId10"/>
              </a:rPr>
              <a:t>підозрі</a:t>
            </a:r>
            <a:r>
              <a:rPr lang="ru-RU" b="1" u="sng" dirty="0">
                <a:hlinkClick r:id="rId10"/>
              </a:rPr>
              <a:t> на </a:t>
            </a:r>
            <a:r>
              <a:rPr lang="ru-RU" b="1" u="sng" dirty="0" err="1">
                <a:hlinkClick r:id="rId10"/>
              </a:rPr>
              <a:t>гострий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мозковий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інсульт</a:t>
            </a:r>
            <a:r>
              <a:rPr lang="ru-RU" b="1" dirty="0"/>
              <a:t>;</a:t>
            </a:r>
          </a:p>
          <a:p>
            <a:r>
              <a:rPr lang="ru-RU" b="1" dirty="0"/>
              <a:t>6) </a:t>
            </a:r>
            <a:r>
              <a:rPr lang="ru-RU" b="1" u="sng" dirty="0">
                <a:hlinkClick r:id="rId11"/>
              </a:rPr>
              <a:t>Порядок </a:t>
            </a:r>
            <a:r>
              <a:rPr lang="ru-RU" b="1" u="sng" dirty="0" err="1">
                <a:hlinkClick r:id="rId11"/>
              </a:rPr>
              <a:t>надання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домедичної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допомоги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постраждалим</a:t>
            </a:r>
            <a:r>
              <a:rPr lang="ru-RU" b="1" u="sng" dirty="0">
                <a:hlinkClick r:id="rId11"/>
              </a:rPr>
              <a:t> при </a:t>
            </a:r>
            <a:r>
              <a:rPr lang="ru-RU" b="1" u="sng" dirty="0" err="1">
                <a:hlinkClick r:id="rId11"/>
              </a:rPr>
              <a:t>підозрі</a:t>
            </a:r>
            <a:r>
              <a:rPr lang="ru-RU" b="1" u="sng" dirty="0">
                <a:hlinkClick r:id="rId11"/>
              </a:rPr>
              <a:t> на </a:t>
            </a:r>
            <a:r>
              <a:rPr lang="ru-RU" b="1" u="sng" dirty="0" err="1">
                <a:hlinkClick r:id="rId11"/>
              </a:rPr>
              <a:t>гострий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інфаркт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міокарда</a:t>
            </a:r>
            <a:r>
              <a:rPr lang="ru-RU" b="1" dirty="0"/>
              <a:t>;</a:t>
            </a:r>
          </a:p>
          <a:p>
            <a:r>
              <a:rPr lang="ru-RU" b="1" dirty="0"/>
              <a:t>7) </a:t>
            </a:r>
            <a:r>
              <a:rPr lang="ru-RU" b="1" u="sng" dirty="0">
                <a:hlinkClick r:id="rId12"/>
              </a:rPr>
              <a:t>Порядок </a:t>
            </a:r>
            <a:r>
              <a:rPr lang="ru-RU" b="1" u="sng" dirty="0" err="1">
                <a:hlinkClick r:id="rId12"/>
              </a:rPr>
              <a:t>надання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домедичної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допомоги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постраждалим</a:t>
            </a:r>
            <a:r>
              <a:rPr lang="ru-RU" b="1" u="sng" dirty="0">
                <a:hlinkClick r:id="rId12"/>
              </a:rPr>
              <a:t> при </a:t>
            </a:r>
            <a:r>
              <a:rPr lang="ru-RU" b="1" u="sng" dirty="0" err="1">
                <a:hlinkClick r:id="rId12"/>
              </a:rPr>
              <a:t>проникній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травмі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грудної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клітки</a:t>
            </a:r>
            <a:r>
              <a:rPr lang="ru-RU" b="1" dirty="0"/>
              <a:t>;</a:t>
            </a:r>
          </a:p>
          <a:p>
            <a:r>
              <a:rPr lang="ru-RU" b="1" dirty="0"/>
              <a:t>8) </a:t>
            </a:r>
            <a:r>
              <a:rPr lang="ru-RU" b="1" u="sng" dirty="0">
                <a:hlinkClick r:id="rId13"/>
              </a:rPr>
              <a:t>Порядок </a:t>
            </a:r>
            <a:r>
              <a:rPr lang="ru-RU" b="1" u="sng" dirty="0" err="1">
                <a:hlinkClick r:id="rId13"/>
              </a:rPr>
              <a:t>надання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домедичної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допомоги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постраждалим</a:t>
            </a:r>
            <a:r>
              <a:rPr lang="ru-RU" b="1" u="sng" dirty="0">
                <a:hlinkClick r:id="rId13"/>
              </a:rPr>
              <a:t> при </a:t>
            </a:r>
            <a:r>
              <a:rPr lang="ru-RU" b="1" u="sng" dirty="0" err="1">
                <a:hlinkClick r:id="rId13"/>
              </a:rPr>
              <a:t>тупій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травмі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грудної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клітки</a:t>
            </a:r>
            <a:r>
              <a:rPr lang="ru-RU" b="1" dirty="0"/>
              <a:t>;</a:t>
            </a:r>
          </a:p>
          <a:p>
            <a:r>
              <a:rPr lang="ru-RU" b="1" dirty="0"/>
              <a:t>9) </a:t>
            </a:r>
            <a:r>
              <a:rPr lang="ru-RU" b="1" u="sng" dirty="0">
                <a:hlinkClick r:id="rId14"/>
              </a:rPr>
              <a:t>Порядок </a:t>
            </a:r>
            <a:r>
              <a:rPr lang="ru-RU" b="1" u="sng" dirty="0" err="1">
                <a:hlinkClick r:id="rId14"/>
              </a:rPr>
              <a:t>надання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домедичної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допомоги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постраждалим</a:t>
            </a:r>
            <a:r>
              <a:rPr lang="ru-RU" b="1" u="sng" dirty="0">
                <a:hlinkClick r:id="rId14"/>
              </a:rPr>
              <a:t> при </a:t>
            </a:r>
            <a:r>
              <a:rPr lang="ru-RU" b="1" u="sng" dirty="0" err="1">
                <a:hlinkClick r:id="rId14"/>
              </a:rPr>
              <a:t>проникній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травмі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черевної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порожнини</a:t>
            </a:r>
            <a:r>
              <a:rPr lang="ru-RU" b="1" dirty="0" smtClean="0"/>
              <a:t>;</a:t>
            </a:r>
          </a:p>
          <a:p>
            <a:r>
              <a:rPr lang="ru-RU" b="1" dirty="0"/>
              <a:t>10) </a:t>
            </a:r>
            <a:r>
              <a:rPr lang="ru-RU" b="1" u="sng" dirty="0">
                <a:hlinkClick r:id="rId15"/>
              </a:rPr>
              <a:t>Порядок </a:t>
            </a:r>
            <a:r>
              <a:rPr lang="ru-RU" b="1" u="sng" dirty="0" err="1">
                <a:hlinkClick r:id="rId15"/>
              </a:rPr>
              <a:t>надання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домедичної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допомоги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постраждалим</a:t>
            </a:r>
            <a:r>
              <a:rPr lang="ru-RU" b="1" u="sng" dirty="0">
                <a:hlinkClick r:id="rId15"/>
              </a:rPr>
              <a:t> при </a:t>
            </a:r>
            <a:r>
              <a:rPr lang="ru-RU" b="1" u="sng" dirty="0" err="1">
                <a:hlinkClick r:id="rId15"/>
              </a:rPr>
              <a:t>тупій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травмі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органів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черевної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порожнини</a:t>
            </a:r>
            <a:r>
              <a:rPr lang="ru-RU" b="1" dirty="0"/>
              <a:t>;</a:t>
            </a:r>
          </a:p>
          <a:p>
            <a:r>
              <a:rPr lang="ru-RU" b="1" dirty="0"/>
              <a:t>11) </a:t>
            </a:r>
            <a:r>
              <a:rPr lang="ru-RU" b="1" u="sng" dirty="0">
                <a:hlinkClick r:id="rId16"/>
              </a:rPr>
              <a:t>Порядок </a:t>
            </a:r>
            <a:r>
              <a:rPr lang="ru-RU" b="1" u="sng" dirty="0" err="1">
                <a:hlinkClick r:id="rId16"/>
              </a:rPr>
              <a:t>надання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домедичної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допомоги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постраждалим</a:t>
            </a:r>
            <a:r>
              <a:rPr lang="ru-RU" b="1" u="sng" dirty="0">
                <a:hlinkClick r:id="rId16"/>
              </a:rPr>
              <a:t> при </a:t>
            </a:r>
            <a:r>
              <a:rPr lang="ru-RU" b="1" u="sng" dirty="0" err="1">
                <a:hlinkClick r:id="rId16"/>
              </a:rPr>
              <a:t>підозрі</a:t>
            </a:r>
            <a:r>
              <a:rPr lang="ru-RU" b="1" u="sng" dirty="0">
                <a:hlinkClick r:id="rId16"/>
              </a:rPr>
              <a:t> на </a:t>
            </a:r>
            <a:r>
              <a:rPr lang="ru-RU" b="1" u="sng" dirty="0" err="1">
                <a:hlinkClick r:id="rId16"/>
              </a:rPr>
              <a:t>пошкодження</a:t>
            </a:r>
            <a:r>
              <a:rPr lang="ru-RU" b="1" u="sng" dirty="0">
                <a:hlinkClick r:id="rId16"/>
              </a:rPr>
              <a:t> хребта</a:t>
            </a:r>
            <a:r>
              <a:rPr lang="ru-RU" b="1" dirty="0"/>
              <a:t>;</a:t>
            </a:r>
          </a:p>
          <a:p>
            <a:r>
              <a:rPr lang="ru-RU" b="1" dirty="0"/>
              <a:t>12) </a:t>
            </a:r>
            <a:r>
              <a:rPr lang="ru-RU" b="1" u="sng" dirty="0">
                <a:hlinkClick r:id="rId17"/>
              </a:rPr>
              <a:t>Порядок </a:t>
            </a:r>
            <a:r>
              <a:rPr lang="ru-RU" b="1" u="sng" dirty="0" err="1">
                <a:hlinkClick r:id="rId17"/>
              </a:rPr>
              <a:t>надання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домедичної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допомоги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постраждалим</a:t>
            </a:r>
            <a:r>
              <a:rPr lang="ru-RU" b="1" u="sng" dirty="0">
                <a:hlinkClick r:id="rId17"/>
              </a:rPr>
              <a:t> при </a:t>
            </a:r>
            <a:r>
              <a:rPr lang="ru-RU" b="1" u="sng" dirty="0" err="1">
                <a:hlinkClick r:id="rId17"/>
              </a:rPr>
              <a:t>підозрі</a:t>
            </a:r>
            <a:r>
              <a:rPr lang="ru-RU" b="1" u="sng" dirty="0">
                <a:hlinkClick r:id="rId17"/>
              </a:rPr>
              <a:t> на травму </a:t>
            </a:r>
            <a:r>
              <a:rPr lang="ru-RU" b="1" u="sng" dirty="0" err="1">
                <a:hlinkClick r:id="rId17"/>
              </a:rPr>
              <a:t>голови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5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228529"/>
            <a:ext cx="10986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13</a:t>
            </a:r>
            <a:r>
              <a:rPr lang="ru-RU" b="1" dirty="0"/>
              <a:t>) </a:t>
            </a:r>
            <a:r>
              <a:rPr lang="ru-RU" b="1" u="sng" dirty="0">
                <a:hlinkClick r:id="rId2"/>
              </a:rPr>
              <a:t>Порядок </a:t>
            </a:r>
            <a:r>
              <a:rPr lang="ru-RU" b="1" u="sng" dirty="0" err="1">
                <a:hlinkClick r:id="rId2"/>
              </a:rPr>
              <a:t>надання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домедичної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допомоги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постраждалим</a:t>
            </a:r>
            <a:r>
              <a:rPr lang="ru-RU" b="1" u="sng" dirty="0">
                <a:hlinkClick r:id="rId2"/>
              </a:rPr>
              <a:t> при </a:t>
            </a:r>
            <a:r>
              <a:rPr lang="ru-RU" b="1" u="sng" dirty="0" err="1">
                <a:hlinkClick r:id="rId2"/>
              </a:rPr>
              <a:t>підозрі</a:t>
            </a:r>
            <a:r>
              <a:rPr lang="ru-RU" b="1" u="sng" dirty="0">
                <a:hlinkClick r:id="rId2"/>
              </a:rPr>
              <a:t> на перелом </a:t>
            </a:r>
            <a:r>
              <a:rPr lang="ru-RU" b="1" u="sng" dirty="0" err="1">
                <a:hlinkClick r:id="rId2"/>
              </a:rPr>
              <a:t>кісток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кінцівок</a:t>
            </a:r>
            <a:r>
              <a:rPr lang="ru-RU" b="1" dirty="0"/>
              <a:t>;</a:t>
            </a:r>
          </a:p>
          <a:p>
            <a:r>
              <a:rPr lang="ru-RU" b="1" dirty="0"/>
              <a:t>14) </a:t>
            </a:r>
            <a:r>
              <a:rPr lang="ru-RU" b="1" u="sng" dirty="0">
                <a:hlinkClick r:id="rId3"/>
              </a:rPr>
              <a:t>Порядок </a:t>
            </a:r>
            <a:r>
              <a:rPr lang="ru-RU" b="1" u="sng" dirty="0" err="1">
                <a:hlinkClick r:id="rId3"/>
              </a:rPr>
              <a:t>надання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домедичної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допомоги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постраждалим</a:t>
            </a:r>
            <a:r>
              <a:rPr lang="ru-RU" b="1" u="sng" dirty="0">
                <a:hlinkClick r:id="rId3"/>
              </a:rPr>
              <a:t> при </a:t>
            </a:r>
            <a:r>
              <a:rPr lang="ru-RU" b="1" u="sng" dirty="0" err="1">
                <a:hlinkClick r:id="rId3"/>
              </a:rPr>
              <a:t>травматичній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ампутації</a:t>
            </a:r>
            <a:r>
              <a:rPr lang="ru-RU" b="1" dirty="0"/>
              <a:t>;</a:t>
            </a:r>
          </a:p>
          <a:p>
            <a:r>
              <a:rPr lang="ru-RU" b="1" dirty="0"/>
              <a:t>15) </a:t>
            </a:r>
            <a:r>
              <a:rPr lang="ru-RU" b="1" u="sng" dirty="0">
                <a:hlinkClick r:id="rId4"/>
              </a:rPr>
              <a:t>Порядок </a:t>
            </a:r>
            <a:r>
              <a:rPr lang="ru-RU" b="1" u="sng" dirty="0" err="1">
                <a:hlinkClick r:id="rId4"/>
              </a:rPr>
              <a:t>надання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домедичної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допомоги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постраждалим</a:t>
            </a:r>
            <a:r>
              <a:rPr lang="ru-RU" b="1" u="sng" dirty="0">
                <a:hlinkClick r:id="rId4"/>
              </a:rPr>
              <a:t> при </a:t>
            </a:r>
            <a:r>
              <a:rPr lang="ru-RU" b="1" u="sng" dirty="0" err="1">
                <a:hlinkClick r:id="rId4"/>
              </a:rPr>
              <a:t>синдромі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довготривалого</a:t>
            </a:r>
            <a:r>
              <a:rPr lang="ru-RU" b="1" u="sng" dirty="0">
                <a:hlinkClick r:id="rId4"/>
              </a:rPr>
              <a:t> </a:t>
            </a:r>
            <a:r>
              <a:rPr lang="ru-RU" b="1" u="sng" dirty="0" err="1">
                <a:hlinkClick r:id="rId4"/>
              </a:rPr>
              <a:t>здавлення</a:t>
            </a:r>
            <a:r>
              <a:rPr lang="ru-RU" b="1" dirty="0"/>
              <a:t>;</a:t>
            </a:r>
          </a:p>
          <a:p>
            <a:r>
              <a:rPr lang="ru-RU" b="1" dirty="0"/>
              <a:t>16) </a:t>
            </a:r>
            <a:r>
              <a:rPr lang="ru-RU" b="1" u="sng" dirty="0">
                <a:hlinkClick r:id="rId5"/>
              </a:rPr>
              <a:t>Порядок </a:t>
            </a:r>
            <a:r>
              <a:rPr lang="ru-RU" b="1" u="sng" dirty="0" err="1">
                <a:hlinkClick r:id="rId5"/>
              </a:rPr>
              <a:t>надання</a:t>
            </a:r>
            <a:r>
              <a:rPr lang="ru-RU" b="1" u="sng" dirty="0">
                <a:hlinkClick r:id="rId5"/>
              </a:rPr>
              <a:t> </a:t>
            </a:r>
            <a:r>
              <a:rPr lang="ru-RU" b="1" u="sng" dirty="0" err="1">
                <a:hlinkClick r:id="rId5"/>
              </a:rPr>
              <a:t>домедичної</a:t>
            </a:r>
            <a:r>
              <a:rPr lang="ru-RU" b="1" u="sng" dirty="0">
                <a:hlinkClick r:id="rId5"/>
              </a:rPr>
              <a:t> </a:t>
            </a:r>
            <a:r>
              <a:rPr lang="ru-RU" b="1" u="sng" dirty="0" err="1">
                <a:hlinkClick r:id="rId5"/>
              </a:rPr>
              <a:t>допомоги</a:t>
            </a:r>
            <a:r>
              <a:rPr lang="ru-RU" b="1" u="sng" dirty="0">
                <a:hlinkClick r:id="rId5"/>
              </a:rPr>
              <a:t> </a:t>
            </a:r>
            <a:r>
              <a:rPr lang="ru-RU" b="1" u="sng" dirty="0" err="1">
                <a:hlinkClick r:id="rId5"/>
              </a:rPr>
              <a:t>постраждалим</a:t>
            </a:r>
            <a:r>
              <a:rPr lang="ru-RU" b="1" u="sng" dirty="0">
                <a:hlinkClick r:id="rId5"/>
              </a:rPr>
              <a:t> при </a:t>
            </a:r>
            <a:r>
              <a:rPr lang="ru-RU" b="1" u="sng" dirty="0" err="1">
                <a:hlinkClick r:id="rId5"/>
              </a:rPr>
              <a:t>підозрі</a:t>
            </a:r>
            <a:r>
              <a:rPr lang="ru-RU" b="1" u="sng" dirty="0">
                <a:hlinkClick r:id="rId5"/>
              </a:rPr>
              <a:t> на шок</a:t>
            </a:r>
            <a:r>
              <a:rPr lang="ru-RU" b="1" dirty="0"/>
              <a:t>;</a:t>
            </a:r>
          </a:p>
          <a:p>
            <a:r>
              <a:rPr lang="ru-RU" b="1" dirty="0"/>
              <a:t>17) </a:t>
            </a:r>
            <a:r>
              <a:rPr lang="ru-RU" b="1" u="sng" dirty="0">
                <a:hlinkClick r:id="rId6"/>
              </a:rPr>
              <a:t>Порядок </a:t>
            </a:r>
            <a:r>
              <a:rPr lang="ru-RU" b="1" u="sng" dirty="0" err="1">
                <a:hlinkClick r:id="rId6"/>
              </a:rPr>
              <a:t>надання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домедичної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допомоги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постраждалим</a:t>
            </a:r>
            <a:r>
              <a:rPr lang="ru-RU" b="1" u="sng" dirty="0">
                <a:hlinkClick r:id="rId6"/>
              </a:rPr>
              <a:t> при </a:t>
            </a:r>
            <a:r>
              <a:rPr lang="ru-RU" b="1" u="sng" dirty="0" err="1">
                <a:hlinkClick r:id="rId6"/>
              </a:rPr>
              <a:t>підозрі</a:t>
            </a:r>
            <a:r>
              <a:rPr lang="ru-RU" b="1" u="sng" dirty="0">
                <a:hlinkClick r:id="rId6"/>
              </a:rPr>
              <a:t> на </a:t>
            </a:r>
            <a:r>
              <a:rPr lang="ru-RU" b="1" u="sng" dirty="0" err="1">
                <a:hlinkClick r:id="rId6"/>
              </a:rPr>
              <a:t>передозування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опіоїдами</a:t>
            </a:r>
            <a:r>
              <a:rPr lang="ru-RU" b="1" dirty="0"/>
              <a:t>;</a:t>
            </a:r>
          </a:p>
          <a:p>
            <a:r>
              <a:rPr lang="ru-RU" b="1" dirty="0"/>
              <a:t>18) </a:t>
            </a:r>
            <a:r>
              <a:rPr lang="ru-RU" b="1" u="sng" dirty="0">
                <a:hlinkClick r:id="rId7"/>
              </a:rPr>
              <a:t>Порядок </a:t>
            </a:r>
            <a:r>
              <a:rPr lang="ru-RU" b="1" u="sng" dirty="0" err="1">
                <a:hlinkClick r:id="rId7"/>
              </a:rPr>
              <a:t>надання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домедичної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допомоги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постраждалим</a:t>
            </a:r>
            <a:r>
              <a:rPr lang="ru-RU" b="1" u="sng" dirty="0">
                <a:hlinkClick r:id="rId7"/>
              </a:rPr>
              <a:t> при </a:t>
            </a:r>
            <a:r>
              <a:rPr lang="ru-RU" b="1" u="sng" dirty="0" err="1">
                <a:hlinkClick r:id="rId7"/>
              </a:rPr>
              <a:t>підозрі</a:t>
            </a:r>
            <a:r>
              <a:rPr lang="ru-RU" b="1" u="sng" dirty="0">
                <a:hlinkClick r:id="rId7"/>
              </a:rPr>
              <a:t> на </a:t>
            </a:r>
            <a:r>
              <a:rPr lang="ru-RU" b="1" u="sng" dirty="0" err="1">
                <a:hlinkClick r:id="rId7"/>
              </a:rPr>
              <a:t>гостре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отруєння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невідомою</a:t>
            </a:r>
            <a:r>
              <a:rPr lang="ru-RU" b="1" u="sng" dirty="0">
                <a:hlinkClick r:id="rId7"/>
              </a:rPr>
              <a:t> </a:t>
            </a:r>
            <a:r>
              <a:rPr lang="ru-RU" b="1" u="sng" dirty="0" err="1">
                <a:hlinkClick r:id="rId7"/>
              </a:rPr>
              <a:t>речовиною</a:t>
            </a:r>
            <a:r>
              <a:rPr lang="ru-RU" b="1" dirty="0"/>
              <a:t>;</a:t>
            </a:r>
          </a:p>
          <a:p>
            <a:r>
              <a:rPr lang="ru-RU" b="1" dirty="0"/>
              <a:t>19) </a:t>
            </a:r>
            <a:r>
              <a:rPr lang="ru-RU" b="1" u="sng" dirty="0">
                <a:hlinkClick r:id="rId8"/>
              </a:rPr>
              <a:t>Порядок </a:t>
            </a:r>
            <a:r>
              <a:rPr lang="ru-RU" b="1" u="sng" dirty="0" err="1">
                <a:hlinkClick r:id="rId8"/>
              </a:rPr>
              <a:t>надання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домедичної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допомоги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постраждалим</a:t>
            </a:r>
            <a:r>
              <a:rPr lang="ru-RU" b="1" u="sng" dirty="0">
                <a:hlinkClick r:id="rId8"/>
              </a:rPr>
              <a:t> при </a:t>
            </a:r>
            <a:r>
              <a:rPr lang="ru-RU" b="1" u="sng" dirty="0" err="1">
                <a:hlinkClick r:id="rId8"/>
              </a:rPr>
              <a:t>термічних</a:t>
            </a:r>
            <a:r>
              <a:rPr lang="ru-RU" b="1" u="sng" dirty="0">
                <a:hlinkClick r:id="rId8"/>
              </a:rPr>
              <a:t> </a:t>
            </a:r>
            <a:r>
              <a:rPr lang="ru-RU" b="1" u="sng" dirty="0" err="1">
                <a:hlinkClick r:id="rId8"/>
              </a:rPr>
              <a:t>опіках</a:t>
            </a:r>
            <a:r>
              <a:rPr lang="ru-RU" b="1" dirty="0"/>
              <a:t>;</a:t>
            </a:r>
          </a:p>
          <a:p>
            <a:r>
              <a:rPr lang="ru-RU" b="1" dirty="0"/>
              <a:t>20) </a:t>
            </a:r>
            <a:r>
              <a:rPr lang="ru-RU" b="1" u="sng" dirty="0">
                <a:hlinkClick r:id="rId9"/>
              </a:rPr>
              <a:t>Порядок </a:t>
            </a:r>
            <a:r>
              <a:rPr lang="ru-RU" b="1" u="sng" dirty="0" err="1">
                <a:hlinkClick r:id="rId9"/>
              </a:rPr>
              <a:t>надання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домедичної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допомоги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постраждалим</a:t>
            </a:r>
            <a:r>
              <a:rPr lang="ru-RU" b="1" u="sng" dirty="0">
                <a:hlinkClick r:id="rId9"/>
              </a:rPr>
              <a:t> при </a:t>
            </a:r>
            <a:r>
              <a:rPr lang="ru-RU" b="1" u="sng" dirty="0" err="1">
                <a:hlinkClick r:id="rId9"/>
              </a:rPr>
              <a:t>загальному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переохолодженні</a:t>
            </a:r>
            <a:r>
              <a:rPr lang="ru-RU" b="1" u="sng" dirty="0">
                <a:hlinkClick r:id="rId9"/>
              </a:rPr>
              <a:t> та/</a:t>
            </a:r>
            <a:r>
              <a:rPr lang="ru-RU" b="1" u="sng" dirty="0" err="1">
                <a:hlinkClick r:id="rId9"/>
              </a:rPr>
              <a:t>або</a:t>
            </a:r>
            <a:r>
              <a:rPr lang="ru-RU" b="1" u="sng" dirty="0">
                <a:hlinkClick r:id="rId9"/>
              </a:rPr>
              <a:t> </a:t>
            </a:r>
            <a:r>
              <a:rPr lang="ru-RU" b="1" u="sng" dirty="0" err="1">
                <a:hlinkClick r:id="rId9"/>
              </a:rPr>
              <a:t>відмороженні</a:t>
            </a:r>
            <a:r>
              <a:rPr lang="ru-RU" b="1" dirty="0"/>
              <a:t>;</a:t>
            </a:r>
          </a:p>
          <a:p>
            <a:r>
              <a:rPr lang="ru-RU" b="1" dirty="0"/>
              <a:t>21) </a:t>
            </a:r>
            <a:r>
              <a:rPr lang="ru-RU" b="1" u="sng" dirty="0">
                <a:hlinkClick r:id="rId10"/>
              </a:rPr>
              <a:t>Порядок </a:t>
            </a:r>
            <a:r>
              <a:rPr lang="ru-RU" b="1" u="sng" dirty="0" err="1">
                <a:hlinkClick r:id="rId10"/>
              </a:rPr>
              <a:t>надання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домедичної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допомоги</a:t>
            </a:r>
            <a:r>
              <a:rPr lang="ru-RU" b="1" u="sng" dirty="0">
                <a:hlinkClick r:id="rId10"/>
              </a:rPr>
              <a:t> </a:t>
            </a:r>
            <a:r>
              <a:rPr lang="ru-RU" b="1" u="sng" dirty="0" err="1">
                <a:hlinkClick r:id="rId10"/>
              </a:rPr>
              <a:t>постраждалим</a:t>
            </a:r>
            <a:r>
              <a:rPr lang="ru-RU" b="1" u="sng" dirty="0">
                <a:hlinkClick r:id="rId10"/>
              </a:rPr>
              <a:t> при </a:t>
            </a:r>
            <a:r>
              <a:rPr lang="ru-RU" b="1" u="sng" dirty="0" err="1">
                <a:hlinkClick r:id="rId10"/>
              </a:rPr>
              <a:t>судомах</a:t>
            </a:r>
            <a:r>
              <a:rPr lang="ru-RU" b="1" dirty="0"/>
              <a:t>;</a:t>
            </a:r>
          </a:p>
          <a:p>
            <a:r>
              <a:rPr lang="ru-RU" b="1" dirty="0"/>
              <a:t>22) </a:t>
            </a:r>
            <a:r>
              <a:rPr lang="ru-RU" b="1" u="sng" dirty="0">
                <a:hlinkClick r:id="rId11"/>
              </a:rPr>
              <a:t>Порядок </a:t>
            </a:r>
            <a:r>
              <a:rPr lang="ru-RU" b="1" u="sng" dirty="0" err="1">
                <a:hlinkClick r:id="rId11"/>
              </a:rPr>
              <a:t>надання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домедичної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допомоги</a:t>
            </a:r>
            <a:r>
              <a:rPr lang="ru-RU" b="1" u="sng" dirty="0">
                <a:hlinkClick r:id="rId11"/>
              </a:rPr>
              <a:t> </a:t>
            </a:r>
            <a:r>
              <a:rPr lang="ru-RU" b="1" u="sng" dirty="0" err="1">
                <a:hlinkClick r:id="rId11"/>
              </a:rPr>
              <a:t>постраждалим</a:t>
            </a:r>
            <a:r>
              <a:rPr lang="ru-RU" b="1" u="sng" dirty="0">
                <a:hlinkClick r:id="rId11"/>
              </a:rPr>
              <a:t> при </a:t>
            </a:r>
            <a:r>
              <a:rPr lang="ru-RU" b="1" u="sng" dirty="0" err="1">
                <a:hlinkClick r:id="rId11"/>
              </a:rPr>
              <a:t>пошкодженні</a:t>
            </a:r>
            <a:r>
              <a:rPr lang="ru-RU" b="1" u="sng" dirty="0">
                <a:hlinkClick r:id="rId11"/>
              </a:rPr>
              <a:t> очей</a:t>
            </a:r>
            <a:r>
              <a:rPr lang="ru-RU" b="1" dirty="0"/>
              <a:t>;</a:t>
            </a:r>
          </a:p>
          <a:p>
            <a:r>
              <a:rPr lang="ru-RU" b="1" dirty="0"/>
              <a:t>23) </a:t>
            </a:r>
            <a:r>
              <a:rPr lang="ru-RU" b="1" u="sng" dirty="0">
                <a:hlinkClick r:id="rId12"/>
              </a:rPr>
              <a:t>Порядок </a:t>
            </a:r>
            <a:r>
              <a:rPr lang="ru-RU" b="1" u="sng" dirty="0" err="1">
                <a:hlinkClick r:id="rId12"/>
              </a:rPr>
              <a:t>надання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домедичної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допомоги</a:t>
            </a:r>
            <a:r>
              <a:rPr lang="ru-RU" b="1" u="sng" dirty="0">
                <a:hlinkClick r:id="rId12"/>
              </a:rPr>
              <a:t> </a:t>
            </a:r>
            <a:r>
              <a:rPr lang="ru-RU" b="1" u="sng" dirty="0" err="1">
                <a:hlinkClick r:id="rId12"/>
              </a:rPr>
              <a:t>постраждалим</a:t>
            </a:r>
            <a:r>
              <a:rPr lang="ru-RU" b="1" u="sng" dirty="0">
                <a:hlinkClick r:id="rId12"/>
              </a:rPr>
              <a:t> при тепловому </a:t>
            </a:r>
            <a:r>
              <a:rPr lang="ru-RU" b="1" u="sng" dirty="0" err="1">
                <a:hlinkClick r:id="rId12"/>
              </a:rPr>
              <a:t>ударі</a:t>
            </a:r>
            <a:r>
              <a:rPr lang="ru-RU" b="1" dirty="0"/>
              <a:t>;</a:t>
            </a:r>
          </a:p>
          <a:p>
            <a:r>
              <a:rPr lang="ru-RU" b="1" dirty="0"/>
              <a:t>24) </a:t>
            </a:r>
            <a:r>
              <a:rPr lang="ru-RU" b="1" u="sng" dirty="0">
                <a:hlinkClick r:id="rId13"/>
              </a:rPr>
              <a:t>Порядок </a:t>
            </a:r>
            <a:r>
              <a:rPr lang="ru-RU" b="1" u="sng" dirty="0" err="1">
                <a:hlinkClick r:id="rId13"/>
              </a:rPr>
              <a:t>надання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домедичної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допомоги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постраждалим</a:t>
            </a:r>
            <a:r>
              <a:rPr lang="ru-RU" b="1" u="sng" dirty="0">
                <a:hlinkClick r:id="rId13"/>
              </a:rPr>
              <a:t> при </a:t>
            </a:r>
            <a:r>
              <a:rPr lang="ru-RU" b="1" u="sng" dirty="0" err="1">
                <a:hlinkClick r:id="rId13"/>
              </a:rPr>
              <a:t>ураженні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електричним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струмом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або</a:t>
            </a:r>
            <a:r>
              <a:rPr lang="ru-RU" b="1" u="sng" dirty="0">
                <a:hlinkClick r:id="rId13"/>
              </a:rPr>
              <a:t> </a:t>
            </a:r>
            <a:r>
              <a:rPr lang="ru-RU" b="1" u="sng" dirty="0" err="1">
                <a:hlinkClick r:id="rId13"/>
              </a:rPr>
              <a:t>блискавкою</a:t>
            </a:r>
            <a:r>
              <a:rPr lang="ru-RU" b="1" dirty="0"/>
              <a:t>;</a:t>
            </a:r>
          </a:p>
          <a:p>
            <a:r>
              <a:rPr lang="ru-RU" b="1" dirty="0"/>
              <a:t>25) </a:t>
            </a:r>
            <a:r>
              <a:rPr lang="ru-RU" b="1" u="sng" dirty="0">
                <a:hlinkClick r:id="rId14"/>
              </a:rPr>
              <a:t>Порядок </a:t>
            </a:r>
            <a:r>
              <a:rPr lang="ru-RU" b="1" u="sng" dirty="0" err="1">
                <a:hlinkClick r:id="rId14"/>
              </a:rPr>
              <a:t>надання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домедичної</a:t>
            </a:r>
            <a:r>
              <a:rPr lang="ru-RU" b="1" u="sng" dirty="0">
                <a:hlinkClick r:id="rId14"/>
              </a:rPr>
              <a:t> </a:t>
            </a:r>
            <a:r>
              <a:rPr lang="ru-RU" b="1" u="sng" dirty="0" err="1">
                <a:hlinkClick r:id="rId14"/>
              </a:rPr>
              <a:t>допомоги</a:t>
            </a:r>
            <a:r>
              <a:rPr lang="ru-RU" b="1" u="sng" dirty="0">
                <a:hlinkClick r:id="rId14"/>
              </a:rPr>
              <a:t> при </a:t>
            </a:r>
            <a:r>
              <a:rPr lang="ru-RU" b="1" u="sng" dirty="0" err="1">
                <a:hlinkClick r:id="rId14"/>
              </a:rPr>
              <a:t>утопленні</a:t>
            </a:r>
            <a:r>
              <a:rPr lang="ru-RU" b="1" dirty="0"/>
              <a:t>;</a:t>
            </a:r>
          </a:p>
          <a:p>
            <a:r>
              <a:rPr lang="ru-RU" b="1" dirty="0"/>
              <a:t>26) </a:t>
            </a:r>
            <a:r>
              <a:rPr lang="ru-RU" b="1" u="sng" dirty="0">
                <a:hlinkClick r:id="rId15"/>
              </a:rPr>
              <a:t>Порядок </a:t>
            </a:r>
            <a:r>
              <a:rPr lang="ru-RU" b="1" u="sng" dirty="0" err="1">
                <a:hlinkClick r:id="rId15"/>
              </a:rPr>
              <a:t>надання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домедичної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допомоги</a:t>
            </a:r>
            <a:r>
              <a:rPr lang="ru-RU" b="1" u="sng" dirty="0">
                <a:hlinkClick r:id="rId15"/>
              </a:rPr>
              <a:t> </a:t>
            </a:r>
            <a:r>
              <a:rPr lang="ru-RU" b="1" u="sng" dirty="0" err="1">
                <a:hlinkClick r:id="rId15"/>
              </a:rPr>
              <a:t>постраждалим</a:t>
            </a:r>
            <a:r>
              <a:rPr lang="ru-RU" b="1" u="sng" dirty="0">
                <a:hlinkClick r:id="rId15"/>
              </a:rPr>
              <a:t> при </a:t>
            </a:r>
            <a:r>
              <a:rPr lang="ru-RU" b="1" u="sng" dirty="0" err="1">
                <a:hlinkClick r:id="rId15"/>
              </a:rPr>
              <a:t>анафілаксії</a:t>
            </a:r>
            <a:r>
              <a:rPr lang="ru-RU" b="1" dirty="0"/>
              <a:t>;</a:t>
            </a:r>
          </a:p>
          <a:p>
            <a:r>
              <a:rPr lang="ru-RU" b="1" dirty="0"/>
              <a:t>27) </a:t>
            </a:r>
            <a:r>
              <a:rPr lang="ru-RU" b="1" u="sng" dirty="0">
                <a:hlinkClick r:id="rId16"/>
              </a:rPr>
              <a:t>Порядок </a:t>
            </a:r>
            <a:r>
              <a:rPr lang="ru-RU" b="1" u="sng" dirty="0" err="1">
                <a:hlinkClick r:id="rId16"/>
              </a:rPr>
              <a:t>надання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домедичної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допомоги</a:t>
            </a:r>
            <a:r>
              <a:rPr lang="ru-RU" b="1" u="sng" dirty="0">
                <a:hlinkClick r:id="rId16"/>
              </a:rPr>
              <a:t> </a:t>
            </a:r>
            <a:r>
              <a:rPr lang="ru-RU" b="1" u="sng" dirty="0" err="1">
                <a:hlinkClick r:id="rId16"/>
              </a:rPr>
              <a:t>постраждалим</a:t>
            </a:r>
            <a:r>
              <a:rPr lang="ru-RU" b="1" u="sng" dirty="0">
                <a:hlinkClick r:id="rId16"/>
              </a:rPr>
              <a:t> при </a:t>
            </a:r>
            <a:r>
              <a:rPr lang="ru-RU" b="1" u="sng" dirty="0" err="1">
                <a:hlinkClick r:id="rId16"/>
              </a:rPr>
              <a:t>гіпоглікемії</a:t>
            </a:r>
            <a:r>
              <a:rPr lang="ru-RU" b="1" dirty="0"/>
              <a:t>;</a:t>
            </a:r>
          </a:p>
          <a:p>
            <a:r>
              <a:rPr lang="ru-RU" b="1" dirty="0"/>
              <a:t>28) </a:t>
            </a:r>
            <a:r>
              <a:rPr lang="ru-RU" b="1" u="sng" dirty="0">
                <a:hlinkClick r:id="rId17"/>
              </a:rPr>
              <a:t>Порядок </a:t>
            </a:r>
            <a:r>
              <a:rPr lang="ru-RU" b="1" u="sng" dirty="0" err="1">
                <a:hlinkClick r:id="rId17"/>
              </a:rPr>
              <a:t>надання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домедичної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допомоги</a:t>
            </a:r>
            <a:r>
              <a:rPr lang="ru-RU" b="1" u="sng" dirty="0">
                <a:hlinkClick r:id="rId17"/>
              </a:rPr>
              <a:t> </a:t>
            </a:r>
            <a:r>
              <a:rPr lang="ru-RU" b="1" u="sng" dirty="0" err="1">
                <a:hlinkClick r:id="rId17"/>
              </a:rPr>
              <a:t>постраждалим</a:t>
            </a:r>
            <a:r>
              <a:rPr lang="ru-RU" b="1" u="sng" dirty="0">
                <a:hlinkClick r:id="rId17"/>
              </a:rPr>
              <a:t> з травмою</a:t>
            </a:r>
            <a:r>
              <a:rPr lang="ru-RU" b="1" dirty="0"/>
              <a:t>;</a:t>
            </a:r>
          </a:p>
          <a:p>
            <a:r>
              <a:rPr lang="ru-RU" b="1" dirty="0"/>
              <a:t>29) </a:t>
            </a:r>
            <a:r>
              <a:rPr lang="ru-RU" b="1" u="sng" dirty="0">
                <a:hlinkClick r:id="rId18"/>
              </a:rPr>
              <a:t>Порядок </a:t>
            </a:r>
            <a:r>
              <a:rPr lang="ru-RU" b="1" u="sng" dirty="0" err="1">
                <a:hlinkClick r:id="rId18"/>
              </a:rPr>
              <a:t>надання</a:t>
            </a:r>
            <a:r>
              <a:rPr lang="ru-RU" b="1" u="sng" dirty="0">
                <a:hlinkClick r:id="rId18"/>
              </a:rPr>
              <a:t> </a:t>
            </a:r>
            <a:r>
              <a:rPr lang="ru-RU" b="1" u="sng" dirty="0" err="1">
                <a:hlinkClick r:id="rId18"/>
              </a:rPr>
              <a:t>домедичної</a:t>
            </a:r>
            <a:r>
              <a:rPr lang="ru-RU" b="1" u="sng" dirty="0">
                <a:hlinkClick r:id="rId18"/>
              </a:rPr>
              <a:t> </a:t>
            </a:r>
            <a:r>
              <a:rPr lang="ru-RU" b="1" u="sng" dirty="0" err="1">
                <a:hlinkClick r:id="rId18"/>
              </a:rPr>
              <a:t>допомоги</a:t>
            </a:r>
            <a:r>
              <a:rPr lang="ru-RU" b="1" u="sng" dirty="0">
                <a:hlinkClick r:id="rId18"/>
              </a:rPr>
              <a:t> </a:t>
            </a:r>
            <a:r>
              <a:rPr lang="ru-RU" b="1" u="sng" dirty="0" err="1">
                <a:hlinkClick r:id="rId18"/>
              </a:rPr>
              <a:t>постраждалим</a:t>
            </a:r>
            <a:r>
              <a:rPr lang="ru-RU" b="1" u="sng" dirty="0">
                <a:hlinkClick r:id="rId18"/>
              </a:rPr>
              <a:t> в </a:t>
            </a:r>
            <a:r>
              <a:rPr lang="ru-RU" b="1" u="sng" dirty="0" err="1">
                <a:hlinkClick r:id="rId18"/>
              </a:rPr>
              <a:t>умовах</a:t>
            </a:r>
            <a:r>
              <a:rPr lang="ru-RU" b="1" u="sng" dirty="0">
                <a:hlinkClick r:id="rId18"/>
              </a:rPr>
              <a:t> </a:t>
            </a:r>
            <a:r>
              <a:rPr lang="ru-RU" b="1" u="sng" dirty="0" err="1">
                <a:hlinkClick r:id="rId18"/>
              </a:rPr>
              <a:t>бойових</a:t>
            </a:r>
            <a:r>
              <a:rPr lang="ru-RU" b="1" u="sng" dirty="0">
                <a:hlinkClick r:id="rId18"/>
              </a:rPr>
              <a:t> </a:t>
            </a:r>
            <a:r>
              <a:rPr lang="ru-RU" b="1" u="sng" dirty="0" err="1">
                <a:hlinkClick r:id="rId18"/>
              </a:rPr>
              <a:t>дій</a:t>
            </a:r>
            <a:r>
              <a:rPr lang="ru-RU" b="1" u="sng" dirty="0">
                <a:hlinkClick r:id="rId18"/>
              </a:rPr>
              <a:t> / </a:t>
            </a:r>
            <a:r>
              <a:rPr lang="ru-RU" b="1" u="sng" dirty="0" err="1">
                <a:hlinkClick r:id="rId18"/>
              </a:rPr>
              <a:t>воєнного</a:t>
            </a:r>
            <a:r>
              <a:rPr lang="ru-RU" b="1" u="sng" dirty="0">
                <a:hlinkClick r:id="rId18"/>
              </a:rPr>
              <a:t> стану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137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2391</Words>
  <Application>Microsoft Office PowerPoint</Application>
  <PresentationFormat>Широкоэкранный</PresentationFormat>
  <Paragraphs>274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e-Ukraine</vt:lpstr>
      <vt:lpstr>Lato</vt:lpstr>
      <vt:lpstr>PFAgoraSansProRegular</vt:lpstr>
      <vt:lpstr>Roboto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2026-02-26T22:07:47Z</dcterms:created>
  <dcterms:modified xsi:type="dcterms:W3CDTF">2026-02-27T13:55:47Z</dcterms:modified>
</cp:coreProperties>
</file>