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8" r:id="rId3"/>
    <p:sldId id="280" r:id="rId4"/>
    <p:sldId id="281" r:id="rId5"/>
    <p:sldId id="267" r:id="rId6"/>
    <p:sldId id="279" r:id="rId7"/>
    <p:sldId id="258" r:id="rId8"/>
    <p:sldId id="257" r:id="rId9"/>
    <p:sldId id="262" r:id="rId10"/>
    <p:sldId id="263" r:id="rId11"/>
    <p:sldId id="264" r:id="rId12"/>
    <p:sldId id="265" r:id="rId13"/>
    <p:sldId id="259" r:id="rId14"/>
    <p:sldId id="260" r:id="rId15"/>
    <p:sldId id="261"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Lato Bold" panose="020B0604020202020204" charset="0"/>
      <p:regular r:id="rId21"/>
    </p:embeddedFont>
    <p:embeddedFont>
      <p:font typeface="Poppins Heavy" panose="020B0604020202020204" charset="0"/>
      <p:regular r:id="rId22"/>
    </p:embeddedFont>
    <p:embeddedFont>
      <p:font typeface="Poppins Ultra-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17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5004959" y="1860459"/>
            <a:ext cx="6566081" cy="656608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4" name="Group 4"/>
          <p:cNvGrpSpPr/>
          <p:nvPr/>
        </p:nvGrpSpPr>
        <p:grpSpPr>
          <a:xfrm rot="2700000">
            <a:off x="15361560" y="2217060"/>
            <a:ext cx="5852880" cy="585288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6" name="Group 6"/>
          <p:cNvGrpSpPr/>
          <p:nvPr/>
        </p:nvGrpSpPr>
        <p:grpSpPr>
          <a:xfrm rot="2700000">
            <a:off x="11143419" y="8163269"/>
            <a:ext cx="6164339" cy="6164339"/>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sp>
        <p:nvSpPr>
          <p:cNvPr id="8" name="Freeform 8"/>
          <p:cNvSpPr/>
          <p:nvPr/>
        </p:nvSpPr>
        <p:spPr>
          <a:xfrm>
            <a:off x="15499815" y="1028700"/>
            <a:ext cx="766692" cy="639839"/>
          </a:xfrm>
          <a:custGeom>
            <a:avLst/>
            <a:gdLst/>
            <a:ahLst/>
            <a:cxnLst/>
            <a:rect l="l" t="t" r="r" b="b"/>
            <a:pathLst>
              <a:path w="766692" h="639839">
                <a:moveTo>
                  <a:pt x="0" y="0"/>
                </a:moveTo>
                <a:lnTo>
                  <a:pt x="766692" y="0"/>
                </a:lnTo>
                <a:lnTo>
                  <a:pt x="766692" y="639839"/>
                </a:lnTo>
                <a:lnTo>
                  <a:pt x="0" y="6398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554509" y="2205823"/>
            <a:ext cx="13468779" cy="4680769"/>
          </a:xfrm>
          <a:prstGeom prst="rect">
            <a:avLst/>
          </a:prstGeom>
        </p:spPr>
        <p:txBody>
          <a:bodyPr lIns="0" tIns="0" rIns="0" bIns="0" rtlCol="0" anchor="t">
            <a:spAutoFit/>
          </a:bodyPr>
          <a:lstStyle/>
          <a:p>
            <a:pPr algn="ctr">
              <a:lnSpc>
                <a:spcPts val="7263"/>
              </a:lnSpc>
            </a:pPr>
            <a:r>
              <a:rPr lang="uk-UA" sz="7200" spc="691" dirty="0">
                <a:solidFill>
                  <a:srgbClr val="5271FF"/>
                </a:solidFill>
                <a:latin typeface="Times New Roman" panose="02020603050405020304" pitchFamily="18" charset="0"/>
                <a:cs typeface="Times New Roman" panose="02020603050405020304" pitchFamily="18" charset="0"/>
              </a:rPr>
              <a:t>Реабілітаційний менеджмент протягом гострого, </a:t>
            </a:r>
            <a:r>
              <a:rPr lang="uk-UA" sz="7200" spc="691" dirty="0" err="1">
                <a:solidFill>
                  <a:srgbClr val="5271FF"/>
                </a:solidFill>
                <a:latin typeface="Times New Roman" panose="02020603050405020304" pitchFamily="18" charset="0"/>
                <a:cs typeface="Times New Roman" panose="02020603050405020304" pitchFamily="18" charset="0"/>
              </a:rPr>
              <a:t>післягострого</a:t>
            </a:r>
            <a:r>
              <a:rPr lang="uk-UA" sz="7200" spc="691" dirty="0">
                <a:solidFill>
                  <a:srgbClr val="5271FF"/>
                </a:solidFill>
                <a:latin typeface="Times New Roman" panose="02020603050405020304" pitchFamily="18" charset="0"/>
                <a:cs typeface="Times New Roman" panose="02020603050405020304" pitchFamily="18" charset="0"/>
              </a:rPr>
              <a:t> та довготривалого періодів реабілітації</a:t>
            </a:r>
            <a:endParaRPr lang="en-US" sz="7200" spc="691" dirty="0">
              <a:solidFill>
                <a:srgbClr val="5271FF"/>
              </a:solidFill>
              <a:latin typeface="Times New Roman" panose="02020603050405020304" pitchFamily="18" charset="0"/>
              <a:cs typeface="Times New Roman" panose="02020603050405020304" pitchFamily="18" charset="0"/>
            </a:endParaRPr>
          </a:p>
        </p:txBody>
      </p:sp>
      <p:sp>
        <p:nvSpPr>
          <p:cNvPr id="10" name="Freeform 10"/>
          <p:cNvSpPr/>
          <p:nvPr/>
        </p:nvSpPr>
        <p:spPr>
          <a:xfrm>
            <a:off x="-6012126" y="-98842"/>
            <a:ext cx="12993464" cy="2102579"/>
          </a:xfrm>
          <a:custGeom>
            <a:avLst/>
            <a:gdLst/>
            <a:ahLst/>
            <a:cxnLst/>
            <a:rect l="l" t="t" r="r" b="b"/>
            <a:pathLst>
              <a:path w="12993464" h="2102579">
                <a:moveTo>
                  <a:pt x="0" y="0"/>
                </a:moveTo>
                <a:lnTo>
                  <a:pt x="12993465" y="0"/>
                </a:lnTo>
                <a:lnTo>
                  <a:pt x="12993465" y="2102578"/>
                </a:lnTo>
                <a:lnTo>
                  <a:pt x="0" y="2102578"/>
                </a:lnTo>
                <a:lnTo>
                  <a:pt x="0" y="0"/>
                </a:lnTo>
                <a:close/>
              </a:path>
            </a:pathLst>
          </a:custGeom>
          <a:blipFill>
            <a:blip r:embed="rId4">
              <a:alphaModFix amt="69000"/>
              <a:extLst>
                <a:ext uri="{96DAC541-7B7A-43D3-8B79-37D633B846F1}">
                  <asvg:svgBlip xmlns:asvg="http://schemas.microsoft.com/office/drawing/2016/SVG/main" r:embed="rId5"/>
                </a:ext>
              </a:extLst>
            </a:blip>
            <a:stretch>
              <a:fillRect/>
            </a:stretch>
          </a:blipFill>
        </p:spPr>
      </p:sp>
      <p:grpSp>
        <p:nvGrpSpPr>
          <p:cNvPr id="11" name="Group 11"/>
          <p:cNvGrpSpPr/>
          <p:nvPr/>
        </p:nvGrpSpPr>
        <p:grpSpPr>
          <a:xfrm>
            <a:off x="0" y="0"/>
            <a:ext cx="541602" cy="10287000"/>
            <a:chOff x="0" y="0"/>
            <a:chExt cx="157867" cy="2998468"/>
          </a:xfrm>
        </p:grpSpPr>
        <p:sp>
          <p:nvSpPr>
            <p:cNvPr id="12" name="Freeform 12"/>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13725" y="-2885084"/>
            <a:ext cx="5770168" cy="5770168"/>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B4A9D"/>
            </a:solidFill>
          </p:spPr>
        </p:sp>
      </p:grpSp>
      <p:grpSp>
        <p:nvGrpSpPr>
          <p:cNvPr id="4" name="Group 4"/>
          <p:cNvGrpSpPr/>
          <p:nvPr/>
        </p:nvGrpSpPr>
        <p:grpSpPr>
          <a:xfrm>
            <a:off x="619537" y="8172754"/>
            <a:ext cx="1635964" cy="1633346"/>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6" name="Group 6"/>
          <p:cNvGrpSpPr/>
          <p:nvPr/>
        </p:nvGrpSpPr>
        <p:grpSpPr>
          <a:xfrm rot="5400000">
            <a:off x="618228" y="566151"/>
            <a:ext cx="1635964" cy="1633346"/>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8" name="Freeform 8"/>
          <p:cNvSpPr/>
          <p:nvPr/>
        </p:nvSpPr>
        <p:spPr>
          <a:xfrm>
            <a:off x="3048000" y="5077768"/>
            <a:ext cx="12548487" cy="4684313"/>
          </a:xfrm>
          <a:custGeom>
            <a:avLst/>
            <a:gdLst/>
            <a:ahLst/>
            <a:cxnLst/>
            <a:rect l="l" t="t" r="r" b="b"/>
            <a:pathLst>
              <a:path w="12548487" h="4684313">
                <a:moveTo>
                  <a:pt x="0" y="0"/>
                </a:moveTo>
                <a:lnTo>
                  <a:pt x="12548487" y="0"/>
                </a:lnTo>
                <a:lnTo>
                  <a:pt x="12548487" y="4684312"/>
                </a:lnTo>
                <a:lnTo>
                  <a:pt x="0" y="4684312"/>
                </a:lnTo>
                <a:lnTo>
                  <a:pt x="0" y="0"/>
                </a:lnTo>
                <a:close/>
              </a:path>
            </a:pathLst>
          </a:custGeom>
          <a:blipFill>
            <a:blip r:embed="rId2"/>
            <a:stretch>
              <a:fillRect/>
            </a:stretch>
          </a:blipFill>
        </p:spPr>
      </p:sp>
      <p:sp>
        <p:nvSpPr>
          <p:cNvPr id="9" name="Freeform 9"/>
          <p:cNvSpPr/>
          <p:nvPr/>
        </p:nvSpPr>
        <p:spPr>
          <a:xfrm>
            <a:off x="6319537" y="403437"/>
            <a:ext cx="5648925" cy="4987126"/>
          </a:xfrm>
          <a:custGeom>
            <a:avLst/>
            <a:gdLst/>
            <a:ahLst/>
            <a:cxnLst/>
            <a:rect l="l" t="t" r="r" b="b"/>
            <a:pathLst>
              <a:path w="5648925" h="4987126">
                <a:moveTo>
                  <a:pt x="0" y="0"/>
                </a:moveTo>
                <a:lnTo>
                  <a:pt x="5648925" y="0"/>
                </a:lnTo>
                <a:lnTo>
                  <a:pt x="5648925" y="4987126"/>
                </a:lnTo>
                <a:lnTo>
                  <a:pt x="0" y="4987126"/>
                </a:lnTo>
                <a:lnTo>
                  <a:pt x="0" y="0"/>
                </a:lnTo>
                <a:close/>
              </a:path>
            </a:pathLst>
          </a:custGeom>
          <a:blipFill>
            <a:blip r:embed="rId3"/>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13725" y="-2885084"/>
            <a:ext cx="5770168" cy="5770168"/>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B4A9D"/>
            </a:solidFill>
          </p:spPr>
        </p:sp>
      </p:grpSp>
      <p:grpSp>
        <p:nvGrpSpPr>
          <p:cNvPr id="4" name="Group 4"/>
          <p:cNvGrpSpPr/>
          <p:nvPr/>
        </p:nvGrpSpPr>
        <p:grpSpPr>
          <a:xfrm>
            <a:off x="619537" y="8172754"/>
            <a:ext cx="1635964" cy="1633346"/>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6" name="Group 6"/>
          <p:cNvGrpSpPr/>
          <p:nvPr/>
        </p:nvGrpSpPr>
        <p:grpSpPr>
          <a:xfrm rot="5400000">
            <a:off x="618228" y="566151"/>
            <a:ext cx="1635964" cy="1633346"/>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8" name="Freeform 8"/>
          <p:cNvSpPr/>
          <p:nvPr/>
        </p:nvSpPr>
        <p:spPr>
          <a:xfrm>
            <a:off x="2252883" y="1382824"/>
            <a:ext cx="7134264" cy="4489150"/>
          </a:xfrm>
          <a:custGeom>
            <a:avLst/>
            <a:gdLst/>
            <a:ahLst/>
            <a:cxnLst/>
            <a:rect l="l" t="t" r="r" b="b"/>
            <a:pathLst>
              <a:path w="7134264" h="4489150">
                <a:moveTo>
                  <a:pt x="0" y="0"/>
                </a:moveTo>
                <a:lnTo>
                  <a:pt x="7134264" y="0"/>
                </a:lnTo>
                <a:lnTo>
                  <a:pt x="7134264" y="4489151"/>
                </a:lnTo>
                <a:lnTo>
                  <a:pt x="0" y="4489151"/>
                </a:lnTo>
                <a:lnTo>
                  <a:pt x="0" y="0"/>
                </a:lnTo>
                <a:close/>
              </a:path>
            </a:pathLst>
          </a:custGeom>
          <a:blipFill>
            <a:blip r:embed="rId2"/>
            <a:stretch>
              <a:fillRect r="-31190" b="-11376"/>
            </a:stretch>
          </a:blipFill>
        </p:spPr>
      </p:sp>
      <p:sp>
        <p:nvSpPr>
          <p:cNvPr id="9" name="Freeform 9"/>
          <p:cNvSpPr/>
          <p:nvPr/>
        </p:nvSpPr>
        <p:spPr>
          <a:xfrm>
            <a:off x="10494761" y="4072973"/>
            <a:ext cx="6537838" cy="4916454"/>
          </a:xfrm>
          <a:custGeom>
            <a:avLst/>
            <a:gdLst/>
            <a:ahLst/>
            <a:cxnLst/>
            <a:rect l="l" t="t" r="r" b="b"/>
            <a:pathLst>
              <a:path w="6537838" h="4916454">
                <a:moveTo>
                  <a:pt x="0" y="0"/>
                </a:moveTo>
                <a:lnTo>
                  <a:pt x="6537838" y="0"/>
                </a:lnTo>
                <a:lnTo>
                  <a:pt x="6537838" y="4916455"/>
                </a:lnTo>
                <a:lnTo>
                  <a:pt x="0" y="4916455"/>
                </a:lnTo>
                <a:lnTo>
                  <a:pt x="0" y="0"/>
                </a:lnTo>
                <a:close/>
              </a:path>
            </a:pathLst>
          </a:custGeom>
          <a:blipFill>
            <a:blip r:embed="rId3"/>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13725" y="-2885084"/>
            <a:ext cx="5770168" cy="5770168"/>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B4A9D"/>
            </a:solidFill>
          </p:spPr>
        </p:sp>
      </p:grpSp>
      <p:grpSp>
        <p:nvGrpSpPr>
          <p:cNvPr id="4" name="Group 4"/>
          <p:cNvGrpSpPr/>
          <p:nvPr/>
        </p:nvGrpSpPr>
        <p:grpSpPr>
          <a:xfrm>
            <a:off x="619537" y="8172754"/>
            <a:ext cx="1635964" cy="1633346"/>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6" name="Group 6"/>
          <p:cNvGrpSpPr/>
          <p:nvPr/>
        </p:nvGrpSpPr>
        <p:grpSpPr>
          <a:xfrm rot="5400000">
            <a:off x="618228" y="566151"/>
            <a:ext cx="1635964" cy="1633346"/>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8" name="Freeform 8"/>
          <p:cNvSpPr/>
          <p:nvPr/>
        </p:nvSpPr>
        <p:spPr>
          <a:xfrm>
            <a:off x="9144000" y="564843"/>
            <a:ext cx="9359489" cy="4999857"/>
          </a:xfrm>
          <a:custGeom>
            <a:avLst/>
            <a:gdLst/>
            <a:ahLst/>
            <a:cxnLst/>
            <a:rect l="l" t="t" r="r" b="b"/>
            <a:pathLst>
              <a:path w="9359489" h="4999857">
                <a:moveTo>
                  <a:pt x="0" y="0"/>
                </a:moveTo>
                <a:lnTo>
                  <a:pt x="9359489" y="0"/>
                </a:lnTo>
                <a:lnTo>
                  <a:pt x="9359489" y="4999857"/>
                </a:lnTo>
                <a:lnTo>
                  <a:pt x="0" y="4999857"/>
                </a:lnTo>
                <a:lnTo>
                  <a:pt x="0" y="0"/>
                </a:lnTo>
                <a:close/>
              </a:path>
            </a:pathLst>
          </a:custGeom>
          <a:blipFill>
            <a:blip r:embed="rId2"/>
            <a:stretch>
              <a:fillRect/>
            </a:stretch>
          </a:blipFill>
        </p:spPr>
      </p:sp>
      <p:sp>
        <p:nvSpPr>
          <p:cNvPr id="9" name="Freeform 9"/>
          <p:cNvSpPr/>
          <p:nvPr/>
        </p:nvSpPr>
        <p:spPr>
          <a:xfrm>
            <a:off x="413788" y="560139"/>
            <a:ext cx="8730212" cy="4583361"/>
          </a:xfrm>
          <a:custGeom>
            <a:avLst/>
            <a:gdLst/>
            <a:ahLst/>
            <a:cxnLst/>
            <a:rect l="l" t="t" r="r" b="b"/>
            <a:pathLst>
              <a:path w="8730212" h="4583361">
                <a:moveTo>
                  <a:pt x="0" y="0"/>
                </a:moveTo>
                <a:lnTo>
                  <a:pt x="8730212" y="0"/>
                </a:lnTo>
                <a:lnTo>
                  <a:pt x="8730212" y="4583361"/>
                </a:lnTo>
                <a:lnTo>
                  <a:pt x="0" y="4583361"/>
                </a:lnTo>
                <a:lnTo>
                  <a:pt x="0" y="0"/>
                </a:lnTo>
                <a:close/>
              </a:path>
            </a:pathLst>
          </a:custGeom>
          <a:blipFill>
            <a:blip r:embed="rId3"/>
            <a:stretch>
              <a:fillRect/>
            </a:stretch>
          </a:blipFill>
        </p:spPr>
      </p:sp>
      <p:sp>
        <p:nvSpPr>
          <p:cNvPr id="10" name="Freeform 10"/>
          <p:cNvSpPr/>
          <p:nvPr/>
        </p:nvSpPr>
        <p:spPr>
          <a:xfrm>
            <a:off x="4365542" y="5143500"/>
            <a:ext cx="10493646" cy="4908649"/>
          </a:xfrm>
          <a:custGeom>
            <a:avLst/>
            <a:gdLst/>
            <a:ahLst/>
            <a:cxnLst/>
            <a:rect l="l" t="t" r="r" b="b"/>
            <a:pathLst>
              <a:path w="10493646" h="4908649">
                <a:moveTo>
                  <a:pt x="0" y="0"/>
                </a:moveTo>
                <a:lnTo>
                  <a:pt x="10493646" y="0"/>
                </a:lnTo>
                <a:lnTo>
                  <a:pt x="10493646" y="4908649"/>
                </a:lnTo>
                <a:lnTo>
                  <a:pt x="0" y="4908649"/>
                </a:lnTo>
                <a:lnTo>
                  <a:pt x="0" y="0"/>
                </a:lnTo>
                <a:close/>
              </a:path>
            </a:pathLst>
          </a:custGeom>
          <a:blipFill>
            <a:blip r:embed="rId4"/>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13725" y="-2885084"/>
            <a:ext cx="5770168" cy="5770168"/>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B4A9D"/>
            </a:solidFill>
          </p:spPr>
        </p:sp>
      </p:grpSp>
      <p:grpSp>
        <p:nvGrpSpPr>
          <p:cNvPr id="4" name="Group 4"/>
          <p:cNvGrpSpPr/>
          <p:nvPr/>
        </p:nvGrpSpPr>
        <p:grpSpPr>
          <a:xfrm>
            <a:off x="619537" y="8172754"/>
            <a:ext cx="1635964" cy="1633346"/>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6" name="Group 6"/>
          <p:cNvGrpSpPr/>
          <p:nvPr/>
        </p:nvGrpSpPr>
        <p:grpSpPr>
          <a:xfrm rot="5400000">
            <a:off x="618228" y="566151"/>
            <a:ext cx="1635964" cy="1633346"/>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8" name="Freeform 8"/>
          <p:cNvSpPr/>
          <p:nvPr/>
        </p:nvSpPr>
        <p:spPr>
          <a:xfrm>
            <a:off x="2726930" y="680894"/>
            <a:ext cx="5823804" cy="9338093"/>
          </a:xfrm>
          <a:custGeom>
            <a:avLst/>
            <a:gdLst/>
            <a:ahLst/>
            <a:cxnLst/>
            <a:rect l="l" t="t" r="r" b="b"/>
            <a:pathLst>
              <a:path w="5823804" h="9338093">
                <a:moveTo>
                  <a:pt x="0" y="0"/>
                </a:moveTo>
                <a:lnTo>
                  <a:pt x="5823805" y="0"/>
                </a:lnTo>
                <a:lnTo>
                  <a:pt x="5823805" y="9338093"/>
                </a:lnTo>
                <a:lnTo>
                  <a:pt x="0" y="9338093"/>
                </a:lnTo>
                <a:lnTo>
                  <a:pt x="0" y="0"/>
                </a:lnTo>
                <a:close/>
              </a:path>
            </a:pathLst>
          </a:custGeom>
          <a:blipFill>
            <a:blip r:embed="rId2"/>
            <a:stretch>
              <a:fillRect l="-3146" t="-17716" b="-3357"/>
            </a:stretch>
          </a:blipFill>
        </p:spPr>
      </p:sp>
      <p:sp>
        <p:nvSpPr>
          <p:cNvPr id="9" name="Freeform 9"/>
          <p:cNvSpPr/>
          <p:nvPr/>
        </p:nvSpPr>
        <p:spPr>
          <a:xfrm>
            <a:off x="9144000" y="431750"/>
            <a:ext cx="6701879" cy="9174357"/>
          </a:xfrm>
          <a:custGeom>
            <a:avLst/>
            <a:gdLst/>
            <a:ahLst/>
            <a:cxnLst/>
            <a:rect l="l" t="t" r="r" b="b"/>
            <a:pathLst>
              <a:path w="6701879" h="9174357">
                <a:moveTo>
                  <a:pt x="0" y="0"/>
                </a:moveTo>
                <a:lnTo>
                  <a:pt x="6701879" y="0"/>
                </a:lnTo>
                <a:lnTo>
                  <a:pt x="6701879" y="9174356"/>
                </a:lnTo>
                <a:lnTo>
                  <a:pt x="0" y="9174356"/>
                </a:lnTo>
                <a:lnTo>
                  <a:pt x="0" y="0"/>
                </a:lnTo>
                <a:close/>
              </a:path>
            </a:pathLst>
          </a:custGeom>
          <a:blipFill>
            <a:blip r:embed="rId3"/>
            <a:stretch>
              <a:fillRect t="-20606" b="-14796"/>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13725" y="-2885084"/>
            <a:ext cx="5770168" cy="5770168"/>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B4A9D"/>
            </a:solidFill>
          </p:spPr>
        </p:sp>
      </p:grpSp>
      <p:grpSp>
        <p:nvGrpSpPr>
          <p:cNvPr id="4" name="Group 4"/>
          <p:cNvGrpSpPr/>
          <p:nvPr/>
        </p:nvGrpSpPr>
        <p:grpSpPr>
          <a:xfrm>
            <a:off x="619537" y="8172754"/>
            <a:ext cx="1635964" cy="1633346"/>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6" name="Group 6"/>
          <p:cNvGrpSpPr/>
          <p:nvPr/>
        </p:nvGrpSpPr>
        <p:grpSpPr>
          <a:xfrm rot="5400000">
            <a:off x="618228" y="566151"/>
            <a:ext cx="1635964" cy="1633346"/>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8" name="Freeform 8"/>
          <p:cNvSpPr/>
          <p:nvPr/>
        </p:nvSpPr>
        <p:spPr>
          <a:xfrm>
            <a:off x="3089787" y="809586"/>
            <a:ext cx="5730635" cy="9477414"/>
          </a:xfrm>
          <a:custGeom>
            <a:avLst/>
            <a:gdLst/>
            <a:ahLst/>
            <a:cxnLst/>
            <a:rect l="l" t="t" r="r" b="b"/>
            <a:pathLst>
              <a:path w="5730635" h="9477414">
                <a:moveTo>
                  <a:pt x="0" y="0"/>
                </a:moveTo>
                <a:lnTo>
                  <a:pt x="5730635" y="0"/>
                </a:lnTo>
                <a:lnTo>
                  <a:pt x="5730635" y="9477414"/>
                </a:lnTo>
                <a:lnTo>
                  <a:pt x="0" y="9477414"/>
                </a:lnTo>
                <a:lnTo>
                  <a:pt x="0" y="0"/>
                </a:lnTo>
                <a:close/>
              </a:path>
            </a:pathLst>
          </a:custGeom>
          <a:blipFill>
            <a:blip r:embed="rId2"/>
            <a:stretch>
              <a:fillRect t="-11318" b="-294"/>
            </a:stretch>
          </a:blipFill>
        </p:spPr>
      </p:sp>
      <p:sp>
        <p:nvSpPr>
          <p:cNvPr id="9" name="Freeform 9"/>
          <p:cNvSpPr/>
          <p:nvPr/>
        </p:nvSpPr>
        <p:spPr>
          <a:xfrm>
            <a:off x="10518758" y="922359"/>
            <a:ext cx="6047439" cy="9251868"/>
          </a:xfrm>
          <a:custGeom>
            <a:avLst/>
            <a:gdLst/>
            <a:ahLst/>
            <a:cxnLst/>
            <a:rect l="l" t="t" r="r" b="b"/>
            <a:pathLst>
              <a:path w="6047439" h="9251868">
                <a:moveTo>
                  <a:pt x="0" y="0"/>
                </a:moveTo>
                <a:lnTo>
                  <a:pt x="6047439" y="0"/>
                </a:lnTo>
                <a:lnTo>
                  <a:pt x="6047439" y="9251868"/>
                </a:lnTo>
                <a:lnTo>
                  <a:pt x="0" y="9251868"/>
                </a:lnTo>
                <a:lnTo>
                  <a:pt x="0" y="0"/>
                </a:lnTo>
                <a:close/>
              </a:path>
            </a:pathLst>
          </a:custGeom>
          <a:blipFill>
            <a:blip r:embed="rId3"/>
            <a:stretch>
              <a:fillRect t="-12196" b="-3342"/>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13725" y="-2885084"/>
            <a:ext cx="5770168" cy="5770168"/>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B4A9D"/>
            </a:solidFill>
          </p:spPr>
        </p:sp>
      </p:grpSp>
      <p:grpSp>
        <p:nvGrpSpPr>
          <p:cNvPr id="4" name="Group 4"/>
          <p:cNvGrpSpPr/>
          <p:nvPr/>
        </p:nvGrpSpPr>
        <p:grpSpPr>
          <a:xfrm>
            <a:off x="619537" y="8172754"/>
            <a:ext cx="1635964" cy="1633346"/>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6" name="Group 6"/>
          <p:cNvGrpSpPr/>
          <p:nvPr/>
        </p:nvGrpSpPr>
        <p:grpSpPr>
          <a:xfrm rot="5400000">
            <a:off x="618228" y="566151"/>
            <a:ext cx="1635964" cy="1633346"/>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8" name="Freeform 8"/>
          <p:cNvSpPr/>
          <p:nvPr/>
        </p:nvSpPr>
        <p:spPr>
          <a:xfrm>
            <a:off x="2252883" y="922359"/>
            <a:ext cx="5775048" cy="9364641"/>
          </a:xfrm>
          <a:custGeom>
            <a:avLst/>
            <a:gdLst/>
            <a:ahLst/>
            <a:cxnLst/>
            <a:rect l="l" t="t" r="r" b="b"/>
            <a:pathLst>
              <a:path w="5775048" h="9364641">
                <a:moveTo>
                  <a:pt x="0" y="0"/>
                </a:moveTo>
                <a:lnTo>
                  <a:pt x="5775048" y="0"/>
                </a:lnTo>
                <a:lnTo>
                  <a:pt x="5775048" y="9364641"/>
                </a:lnTo>
                <a:lnTo>
                  <a:pt x="0" y="9364641"/>
                </a:lnTo>
                <a:lnTo>
                  <a:pt x="0" y="0"/>
                </a:lnTo>
                <a:close/>
              </a:path>
            </a:pathLst>
          </a:custGeom>
          <a:blipFill>
            <a:blip r:embed="rId2"/>
            <a:stretch>
              <a:fillRect t="-19546" b="-3790"/>
            </a:stretch>
          </a:blipFill>
        </p:spPr>
      </p:sp>
      <p:sp>
        <p:nvSpPr>
          <p:cNvPr id="9" name="Freeform 9"/>
          <p:cNvSpPr/>
          <p:nvPr/>
        </p:nvSpPr>
        <p:spPr>
          <a:xfrm>
            <a:off x="9668438" y="1112643"/>
            <a:ext cx="6161404" cy="8693457"/>
          </a:xfrm>
          <a:custGeom>
            <a:avLst/>
            <a:gdLst/>
            <a:ahLst/>
            <a:cxnLst/>
            <a:rect l="l" t="t" r="r" b="b"/>
            <a:pathLst>
              <a:path w="6161404" h="8693457">
                <a:moveTo>
                  <a:pt x="0" y="0"/>
                </a:moveTo>
                <a:lnTo>
                  <a:pt x="6161404" y="0"/>
                </a:lnTo>
                <a:lnTo>
                  <a:pt x="6161404" y="8693458"/>
                </a:lnTo>
                <a:lnTo>
                  <a:pt x="0" y="8693458"/>
                </a:lnTo>
                <a:lnTo>
                  <a:pt x="0" y="0"/>
                </a:lnTo>
                <a:close/>
              </a:path>
            </a:pathLst>
          </a:custGeom>
          <a:blipFill>
            <a:blip r:embed="rId3"/>
            <a:stretch>
              <a:fillRect t="-8394" b="-2585"/>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20582" y="2235914"/>
            <a:ext cx="7764198" cy="7539372"/>
          </a:xfrm>
          <a:prstGeom prst="rect">
            <a:avLst/>
          </a:prstGeom>
        </p:spPr>
        <p:txBody>
          <a:bodyPr wrap="square" lIns="0" tIns="0" rIns="0" bIns="0" rtlCol="0" anchor="t">
            <a:spAutoFit/>
          </a:bodyPr>
          <a:lstStyle/>
          <a:p>
            <a:pPr algn="ctr">
              <a:lnSpc>
                <a:spcPts val="4000"/>
              </a:lnSpc>
            </a:pPr>
            <a:r>
              <a:rPr lang="uk-UA" sz="3600" b="0" i="0" dirty="0">
                <a:solidFill>
                  <a:schemeClr val="tx2"/>
                </a:solidFill>
                <a:effectLst/>
                <a:latin typeface="Times New Roman" panose="02020603050405020304" pitchFamily="18" charset="0"/>
              </a:rPr>
              <a:t>Місце надання допомоги надання реабілітаційної допомоги</a:t>
            </a:r>
          </a:p>
          <a:p>
            <a:pPr algn="ctr">
              <a:lnSpc>
                <a:spcPts val="3000"/>
              </a:lnSpc>
            </a:pPr>
            <a:endParaRPr lang="uk-UA" sz="2800" b="0" i="0" dirty="0">
              <a:solidFill>
                <a:srgbClr val="333333"/>
              </a:solidFill>
              <a:effectLst/>
              <a:latin typeface="Times New Roman" panose="02020603050405020304" pitchFamily="18" charset="0"/>
            </a:endParaRPr>
          </a:p>
          <a:p>
            <a:pPr algn="ctr">
              <a:lnSpc>
                <a:spcPts val="3000"/>
              </a:lnSpc>
            </a:pPr>
            <a:endParaRPr lang="uk-UA" sz="2800" dirty="0">
              <a:solidFill>
                <a:srgbClr val="333333"/>
              </a:solidFill>
              <a:latin typeface="Times New Roman" panose="02020603050405020304" pitchFamily="18" charset="0"/>
            </a:endParaRPr>
          </a:p>
          <a:p>
            <a:pPr algn="just">
              <a:lnSpc>
                <a:spcPts val="3000"/>
              </a:lnSpc>
            </a:pPr>
            <a:r>
              <a:rPr lang="uk-UA" sz="2800" b="0" i="0" dirty="0">
                <a:solidFill>
                  <a:srgbClr val="333333"/>
                </a:solidFill>
                <a:effectLst/>
                <a:latin typeface="Times New Roman" panose="02020603050405020304" pitchFamily="18" charset="0"/>
              </a:rPr>
              <a:t>Профільні відділення хірургічного профілю цивільних закладів охорони здоров’я та закладів охорони здоров’я, що відносяться до сфери управління сил безпеки та оборони, які надають реабілітаційну допомогу в стаціонарних умовах і в яких створено відповідні умови для забезпечення даного виду реабілітації в гострому реабілітаційному періоді/</a:t>
            </a:r>
            <a:br>
              <a:rPr lang="uk-UA" sz="2800" dirty="0"/>
            </a:br>
            <a:r>
              <a:rPr lang="uk-UA" sz="2800" b="0" i="0" dirty="0">
                <a:solidFill>
                  <a:srgbClr val="333333"/>
                </a:solidFill>
                <a:effectLst/>
                <a:latin typeface="Times New Roman" panose="02020603050405020304" pitchFamily="18" charset="0"/>
              </a:rPr>
              <a:t>етап надання реабілітаційної допомоги протягом </a:t>
            </a:r>
            <a:r>
              <a:rPr lang="uk-UA" sz="2800" b="0" i="1" u="none" strike="noStrike" dirty="0">
                <a:solidFill>
                  <a:srgbClr val="333333"/>
                </a:solidFill>
                <a:effectLst/>
                <a:latin typeface="Times New Roman" panose="02020603050405020304" pitchFamily="18" charset="0"/>
              </a:rPr>
              <a:t>гострого</a:t>
            </a:r>
            <a:r>
              <a:rPr lang="uk-UA" sz="2800" b="0" i="0" dirty="0">
                <a:solidFill>
                  <a:srgbClr val="333333"/>
                </a:solidFill>
                <a:effectLst/>
                <a:latin typeface="Times New Roman" panose="02020603050405020304" pitchFamily="18" charset="0"/>
              </a:rPr>
              <a:t> реабілітаційного періоду</a:t>
            </a:r>
            <a:r>
              <a:rPr lang="ru-RU" sz="2800" b="0" i="0" dirty="0">
                <a:solidFill>
                  <a:srgbClr val="333333"/>
                </a:solidFill>
                <a:effectLst/>
                <a:latin typeface="Times New Roman" panose="02020603050405020304" pitchFamily="18" charset="0"/>
              </a:rPr>
              <a:t>.</a:t>
            </a:r>
            <a:endParaRPr lang="uk-UA" sz="2800" b="0" i="0" dirty="0">
              <a:solidFill>
                <a:srgbClr val="333333"/>
              </a:solidFill>
              <a:effectLst/>
              <a:latin typeface="Times New Roman" panose="02020603050405020304" pitchFamily="18" charset="0"/>
            </a:endParaRPr>
          </a:p>
          <a:p>
            <a:pPr algn="ctr">
              <a:lnSpc>
                <a:spcPts val="7263"/>
              </a:lnSpc>
            </a:pPr>
            <a:endParaRPr lang="uk-UA" sz="3600" spc="691" dirty="0">
              <a:solidFill>
                <a:srgbClr val="5271FF"/>
              </a:solidFill>
              <a:latin typeface="Poppins Heavy"/>
            </a:endParaRPr>
          </a:p>
          <a:p>
            <a:pPr algn="ctr">
              <a:lnSpc>
                <a:spcPts val="7263"/>
              </a:lnSpc>
            </a:pPr>
            <a:endParaRPr lang="en-US" sz="7200" spc="691" dirty="0">
              <a:solidFill>
                <a:srgbClr val="5271FF"/>
              </a:solidFill>
              <a:latin typeface="Poppins Heavy"/>
            </a:endParaRPr>
          </a:p>
        </p:txBody>
      </p:sp>
      <p:sp>
        <p:nvSpPr>
          <p:cNvPr id="10" name="Freeform 10"/>
          <p:cNvSpPr/>
          <p:nvPr/>
        </p:nvSpPr>
        <p:spPr>
          <a:xfrm>
            <a:off x="-17602200" y="-190500"/>
            <a:ext cx="12993464" cy="2102579"/>
          </a:xfrm>
          <a:custGeom>
            <a:avLst/>
            <a:gdLst/>
            <a:ahLst/>
            <a:cxnLst/>
            <a:rect l="l" t="t" r="r" b="b"/>
            <a:pathLst>
              <a:path w="12993464" h="2102579">
                <a:moveTo>
                  <a:pt x="0" y="0"/>
                </a:moveTo>
                <a:lnTo>
                  <a:pt x="12993465" y="0"/>
                </a:lnTo>
                <a:lnTo>
                  <a:pt x="12993465" y="2102578"/>
                </a:lnTo>
                <a:lnTo>
                  <a:pt x="0" y="2102578"/>
                </a:lnTo>
                <a:lnTo>
                  <a:pt x="0" y="0"/>
                </a:lnTo>
                <a:close/>
              </a:path>
            </a:pathLst>
          </a:custGeom>
          <a:blipFill>
            <a:blip r:embed="rId2">
              <a:alphaModFix amt="69000"/>
              <a:extLst>
                <a:ext uri="{96DAC541-7B7A-43D3-8B79-37D633B846F1}">
                  <asvg:svgBlip xmlns:asvg="http://schemas.microsoft.com/office/drawing/2016/SVG/main" r:embed="rId3"/>
                </a:ext>
              </a:extLst>
            </a:blip>
            <a:stretch>
              <a:fillRect/>
            </a:stretch>
          </a:blipFill>
        </p:spPr>
      </p:sp>
      <p:grpSp>
        <p:nvGrpSpPr>
          <p:cNvPr id="11" name="Group 11"/>
          <p:cNvGrpSpPr/>
          <p:nvPr/>
        </p:nvGrpSpPr>
        <p:grpSpPr>
          <a:xfrm>
            <a:off x="0" y="0"/>
            <a:ext cx="541602" cy="10287000"/>
            <a:chOff x="0" y="0"/>
            <a:chExt cx="157867" cy="2998468"/>
          </a:xfrm>
        </p:grpSpPr>
        <p:sp>
          <p:nvSpPr>
            <p:cNvPr id="12" name="Freeform 12"/>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sp>
        <p:nvSpPr>
          <p:cNvPr id="13" name="TextBox 9">
            <a:extLst>
              <a:ext uri="{FF2B5EF4-FFF2-40B4-BE49-F238E27FC236}">
                <a16:creationId xmlns:a16="http://schemas.microsoft.com/office/drawing/2014/main" id="{8ABC140F-BE16-4410-9A13-699D2147BE2A}"/>
              </a:ext>
            </a:extLst>
          </p:cNvPr>
          <p:cNvSpPr txBox="1"/>
          <p:nvPr/>
        </p:nvSpPr>
        <p:spPr>
          <a:xfrm>
            <a:off x="541603" y="419100"/>
            <a:ext cx="17746398" cy="1986569"/>
          </a:xfrm>
          <a:prstGeom prst="rect">
            <a:avLst/>
          </a:prstGeom>
        </p:spPr>
        <p:txBody>
          <a:bodyPr wrap="square" lIns="0" tIns="0" rIns="0" bIns="0" rtlCol="0" anchor="t">
            <a:spAutoFit/>
          </a:bodyPr>
          <a:lstStyle/>
          <a:p>
            <a:pPr algn="ctr">
              <a:lnSpc>
                <a:spcPts val="4000"/>
              </a:lnSpc>
            </a:pPr>
            <a:r>
              <a:rPr lang="uk-UA" sz="4800" spc="691" dirty="0">
                <a:solidFill>
                  <a:srgbClr val="5271FF"/>
                </a:solidFill>
                <a:latin typeface="Times New Roman" panose="02020603050405020304" pitchFamily="18" charset="0"/>
                <a:cs typeface="Times New Roman" panose="02020603050405020304" pitchFamily="18" charset="0"/>
              </a:rPr>
              <a:t>ГОСТРИЙ ПЕРІОД- </a:t>
            </a:r>
            <a:r>
              <a:rPr lang="uk-UA" sz="3600" spc="691" dirty="0">
                <a:solidFill>
                  <a:srgbClr val="5271FF"/>
                </a:solidFill>
                <a:latin typeface="Times New Roman" panose="02020603050405020304" pitchFamily="18" charset="0"/>
                <a:cs typeface="Times New Roman" panose="02020603050405020304" pitchFamily="18" charset="0"/>
              </a:rPr>
              <a:t>догляд за куксою, контроль болю</a:t>
            </a:r>
          </a:p>
          <a:p>
            <a:pPr algn="ctr">
              <a:lnSpc>
                <a:spcPts val="4000"/>
              </a:lnSpc>
            </a:pPr>
            <a:r>
              <a:rPr lang="uk-UA" sz="4800" spc="691" dirty="0">
                <a:solidFill>
                  <a:srgbClr val="5271FF"/>
                </a:solidFill>
                <a:latin typeface="Times New Roman" panose="02020603050405020304" pitchFamily="18" charset="0"/>
                <a:cs typeface="Times New Roman" panose="02020603050405020304" pitchFamily="18" charset="0"/>
              </a:rPr>
              <a:t>(перші 4 тижні після ампутації )</a:t>
            </a:r>
          </a:p>
          <a:p>
            <a:pPr algn="ctr">
              <a:lnSpc>
                <a:spcPts val="7263"/>
              </a:lnSpc>
            </a:pPr>
            <a:endParaRPr lang="en-US" sz="7200" spc="691" dirty="0">
              <a:solidFill>
                <a:srgbClr val="5271FF"/>
              </a:solidFill>
              <a:latin typeface="Poppins Heavy"/>
            </a:endParaRPr>
          </a:p>
        </p:txBody>
      </p:sp>
      <p:sp>
        <p:nvSpPr>
          <p:cNvPr id="14" name="TextBox 9">
            <a:extLst>
              <a:ext uri="{FF2B5EF4-FFF2-40B4-BE49-F238E27FC236}">
                <a16:creationId xmlns:a16="http://schemas.microsoft.com/office/drawing/2014/main" id="{B5F058B2-9625-4DAD-BD42-C635175E6EA7}"/>
              </a:ext>
            </a:extLst>
          </p:cNvPr>
          <p:cNvSpPr txBox="1"/>
          <p:nvPr/>
        </p:nvSpPr>
        <p:spPr>
          <a:xfrm>
            <a:off x="9143999" y="2171700"/>
            <a:ext cx="8602396" cy="8655062"/>
          </a:xfrm>
          <a:prstGeom prst="rect">
            <a:avLst/>
          </a:prstGeom>
        </p:spPr>
        <p:txBody>
          <a:bodyPr wrap="square" lIns="0" tIns="0" rIns="0" bIns="0" rtlCol="0" anchor="t">
            <a:spAutoFit/>
          </a:bodyPr>
          <a:lstStyle/>
          <a:p>
            <a:pPr algn="ctr">
              <a:lnSpc>
                <a:spcPts val="4000"/>
              </a:lnSpc>
            </a:pPr>
            <a:r>
              <a:rPr lang="uk-UA" sz="3600" b="0" i="0" dirty="0">
                <a:solidFill>
                  <a:schemeClr val="tx2"/>
                </a:solidFill>
                <a:effectLst/>
                <a:latin typeface="Times New Roman" panose="02020603050405020304" pitchFamily="18" charset="0"/>
              </a:rPr>
              <a:t>Загальні завдання медичної та реабілітаційної допомоги під час відповідного етап</a:t>
            </a:r>
            <a:r>
              <a:rPr lang="ru-RU" sz="3600" b="0" i="0" dirty="0">
                <a:solidFill>
                  <a:schemeClr val="tx2"/>
                </a:solidFill>
                <a:effectLst/>
                <a:latin typeface="Times New Roman" panose="02020603050405020304" pitchFamily="18" charset="0"/>
              </a:rPr>
              <a:t>у</a:t>
            </a:r>
          </a:p>
          <a:p>
            <a:pPr algn="just">
              <a:lnSpc>
                <a:spcPts val="4000"/>
              </a:lnSpc>
            </a:pPr>
            <a:r>
              <a:rPr lang="uk-UA" sz="2800" b="0" i="0" dirty="0">
                <a:solidFill>
                  <a:srgbClr val="333333"/>
                </a:solidFill>
                <a:effectLst/>
                <a:latin typeface="Times New Roman" panose="02020603050405020304" pitchFamily="18" charset="0"/>
              </a:rPr>
              <a:t>Реабілітаційна допомога низького або середнього обсягу: навчання медичного персоналу позиціонуванню пацієнта для профілактики ускладнень від </a:t>
            </a:r>
            <a:r>
              <a:rPr lang="uk-UA" sz="2800" b="0" i="0" dirty="0" err="1">
                <a:solidFill>
                  <a:srgbClr val="333333"/>
                </a:solidFill>
                <a:effectLst/>
                <a:latin typeface="Times New Roman" panose="02020603050405020304" pitchFamily="18" charset="0"/>
              </a:rPr>
              <a:t>знерухомлення</a:t>
            </a:r>
            <a:r>
              <a:rPr lang="uk-UA" sz="2800" b="0" i="0" dirty="0">
                <a:solidFill>
                  <a:srgbClr val="333333"/>
                </a:solidFill>
                <a:effectLst/>
                <a:latin typeface="Times New Roman" panose="02020603050405020304" pitchFamily="18" charset="0"/>
              </a:rPr>
              <a:t> (пролежнів, </a:t>
            </a:r>
            <a:r>
              <a:rPr lang="uk-UA" sz="2800" b="0" i="0" dirty="0" err="1">
                <a:solidFill>
                  <a:srgbClr val="333333"/>
                </a:solidFill>
                <a:effectLst/>
                <a:latin typeface="Times New Roman" panose="02020603050405020304" pitchFamily="18" charset="0"/>
              </a:rPr>
              <a:t>пневмоній</a:t>
            </a:r>
            <a:r>
              <a:rPr lang="uk-UA" sz="2800" b="0" i="0" dirty="0">
                <a:solidFill>
                  <a:srgbClr val="333333"/>
                </a:solidFill>
                <a:effectLst/>
                <a:latin typeface="Times New Roman" panose="02020603050405020304" pitchFamily="18" charset="0"/>
              </a:rPr>
              <a:t>, тромбозів тощо), підтримка повного об’єму рухів в суглобах, профілактика контрактур, підвищення витривалості пацієнта, можлива реалізація протоколу вертикалізації, навчання сидінню та переміщенням (у разі ампутацій нижніх кінцівок), підбір, налаштування, навчання використанню та надання допоміжних засобів реабілітації з метою первинної вертикалізації (у разі ампутацій нижніх кінцівок), початок формування кукси</a:t>
            </a:r>
            <a:r>
              <a:rPr lang="ru-RU" sz="2800" b="0" i="0" dirty="0">
                <a:solidFill>
                  <a:srgbClr val="333333"/>
                </a:solidFill>
                <a:effectLst/>
                <a:latin typeface="Times New Roman" panose="02020603050405020304" pitchFamily="18" charset="0"/>
              </a:rPr>
              <a:t>.</a:t>
            </a:r>
            <a:endParaRPr lang="uk-UA" sz="2800" spc="691" dirty="0">
              <a:solidFill>
                <a:srgbClr val="5271FF"/>
              </a:solidFill>
              <a:latin typeface="Poppins Heavy"/>
            </a:endParaRPr>
          </a:p>
          <a:p>
            <a:pPr algn="ctr">
              <a:lnSpc>
                <a:spcPts val="7263"/>
              </a:lnSpc>
            </a:pPr>
            <a:endParaRPr lang="en-US" sz="7200" spc="691" dirty="0">
              <a:solidFill>
                <a:srgbClr val="5271FF"/>
              </a:solidFill>
              <a:latin typeface="Poppins Heavy"/>
            </a:endParaRPr>
          </a:p>
        </p:txBody>
      </p:sp>
    </p:spTree>
    <p:extLst>
      <p:ext uri="{BB962C8B-B14F-4D97-AF65-F5344CB8AC3E}">
        <p14:creationId xmlns:p14="http://schemas.microsoft.com/office/powerpoint/2010/main" val="362794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679014" y="1560695"/>
            <a:ext cx="8305799" cy="8526821"/>
          </a:xfrm>
          <a:prstGeom prst="rect">
            <a:avLst/>
          </a:prstGeom>
        </p:spPr>
        <p:txBody>
          <a:bodyPr wrap="square" lIns="0" tIns="0" rIns="0" bIns="0" rtlCol="0" anchor="t">
            <a:spAutoFit/>
          </a:bodyPr>
          <a:lstStyle/>
          <a:p>
            <a:pPr algn="ctr">
              <a:lnSpc>
                <a:spcPts val="4000"/>
              </a:lnSpc>
            </a:pPr>
            <a:r>
              <a:rPr lang="uk-UA" sz="3600" b="0" i="0" dirty="0">
                <a:solidFill>
                  <a:schemeClr val="tx2"/>
                </a:solidFill>
                <a:effectLst/>
                <a:latin typeface="Times New Roman" panose="02020603050405020304" pitchFamily="18" charset="0"/>
              </a:rPr>
              <a:t>Місце надання допомоги надання реабілітаційної допомоги</a:t>
            </a:r>
          </a:p>
          <a:p>
            <a:pPr algn="just">
              <a:lnSpc>
                <a:spcPts val="3000"/>
              </a:lnSpc>
            </a:pPr>
            <a:r>
              <a:rPr lang="uk-UA" sz="2400" b="0" i="0" dirty="0">
                <a:solidFill>
                  <a:srgbClr val="333333"/>
                </a:solidFill>
                <a:effectLst/>
                <a:latin typeface="Times New Roman" panose="02020603050405020304" pitchFamily="18" charset="0"/>
              </a:rPr>
              <a:t>Стаціонарні відділення </a:t>
            </a:r>
            <a:r>
              <a:rPr lang="uk-UA" sz="2400" b="0" i="0" dirty="0" err="1">
                <a:solidFill>
                  <a:srgbClr val="333333"/>
                </a:solidFill>
                <a:effectLst/>
                <a:latin typeface="Times New Roman" panose="02020603050405020304" pitchFamily="18" charset="0"/>
              </a:rPr>
              <a:t>післягострої</a:t>
            </a:r>
            <a:r>
              <a:rPr lang="uk-UA" sz="2400" b="0" i="0" dirty="0">
                <a:solidFill>
                  <a:srgbClr val="333333"/>
                </a:solidFill>
                <a:effectLst/>
                <a:latin typeface="Times New Roman" panose="02020603050405020304" pitchFamily="18" charset="0"/>
              </a:rPr>
              <a:t> та довготривалої реабілітації закладів охорони здоров’я, що надають реабілітаційну допомогу в стаціонарних умовах, контрактовані НСЗУ за реабілітаційними пакетами медичних гарантій (додатковою вимогою є укладений контракт із закладом, який надає послуги з протезування-</a:t>
            </a:r>
            <a:r>
              <a:rPr lang="uk-UA" sz="2400" b="0" i="0" dirty="0" err="1">
                <a:solidFill>
                  <a:srgbClr val="333333"/>
                </a:solidFill>
                <a:effectLst/>
                <a:latin typeface="Times New Roman" panose="02020603050405020304" pitchFamily="18" charset="0"/>
              </a:rPr>
              <a:t>ортезування</a:t>
            </a:r>
            <a:r>
              <a:rPr lang="uk-UA" sz="2400" b="0" i="0" dirty="0">
                <a:solidFill>
                  <a:srgbClr val="333333"/>
                </a:solidFill>
                <a:effectLst/>
                <a:latin typeface="Times New Roman" panose="02020603050405020304" pitchFamily="18" charset="0"/>
              </a:rPr>
              <a:t>) та/або стаціонарні (реабілітаційні) відділення первинного та складного протезування й </a:t>
            </a:r>
            <a:r>
              <a:rPr lang="uk-UA" sz="2400" b="0" i="0" dirty="0" err="1">
                <a:solidFill>
                  <a:srgbClr val="333333"/>
                </a:solidFill>
                <a:effectLst/>
                <a:latin typeface="Times New Roman" panose="02020603050405020304" pitchFamily="18" charset="0"/>
              </a:rPr>
              <a:t>ортезування</a:t>
            </a:r>
            <a:r>
              <a:rPr lang="uk-UA" sz="2400" b="0" i="0" dirty="0">
                <a:solidFill>
                  <a:srgbClr val="333333"/>
                </a:solidFill>
                <a:effectLst/>
                <a:latin typeface="Times New Roman" panose="02020603050405020304" pitchFamily="18" charset="0"/>
              </a:rPr>
              <a:t> реабілітаційних закладів, зокрема протезно-ортопедичних підприємств, або заклади охорони здоров’я, що відносяться до сфери управління сил безпеки та оборони, або заклади охорони здоров’я, що відносяться до сфери управління </a:t>
            </a:r>
            <a:r>
              <a:rPr lang="uk-UA" sz="2400" b="0" i="0" dirty="0" err="1">
                <a:solidFill>
                  <a:srgbClr val="333333"/>
                </a:solidFill>
                <a:effectLst/>
                <a:latin typeface="Times New Roman" panose="02020603050405020304" pitchFamily="18" charset="0"/>
              </a:rPr>
              <a:t>Мінсоцполітики</a:t>
            </a:r>
            <a:r>
              <a:rPr lang="uk-UA" sz="2400" b="0" i="0" dirty="0">
                <a:solidFill>
                  <a:srgbClr val="333333"/>
                </a:solidFill>
                <a:effectLst/>
                <a:latin typeface="Times New Roman" panose="02020603050405020304" pitchFamily="18" charset="0"/>
              </a:rPr>
              <a:t>, які надають реабілітаційну допомогу в стаціонарних умовах і в яких створено відповідні умови для забезпечення даного виду реабілітації в </a:t>
            </a:r>
            <a:r>
              <a:rPr lang="uk-UA" sz="2400" b="0" i="0" dirty="0" err="1">
                <a:solidFill>
                  <a:srgbClr val="333333"/>
                </a:solidFill>
                <a:effectLst/>
                <a:latin typeface="Times New Roman" panose="02020603050405020304" pitchFamily="18" charset="0"/>
              </a:rPr>
              <a:t>післягострому</a:t>
            </a:r>
            <a:r>
              <a:rPr lang="uk-UA" sz="2400" b="0" i="0" dirty="0">
                <a:solidFill>
                  <a:srgbClr val="333333"/>
                </a:solidFill>
                <a:effectLst/>
                <a:latin typeface="Times New Roman" panose="02020603050405020304" pitchFamily="18" charset="0"/>
              </a:rPr>
              <a:t> реабілітаційному періоді/</a:t>
            </a:r>
            <a:br>
              <a:rPr lang="uk-UA" sz="2400" dirty="0"/>
            </a:br>
            <a:r>
              <a:rPr lang="uk-UA" sz="2400" b="0" i="0" dirty="0">
                <a:solidFill>
                  <a:srgbClr val="333333"/>
                </a:solidFill>
                <a:effectLst/>
                <a:latin typeface="Times New Roman" panose="02020603050405020304" pitchFamily="18" charset="0"/>
              </a:rPr>
              <a:t>етап надання реабілітаційної допомоги в </a:t>
            </a:r>
            <a:r>
              <a:rPr lang="uk-UA" sz="2400" b="0" i="1" u="none" strike="noStrike" dirty="0">
                <a:solidFill>
                  <a:srgbClr val="333333"/>
                </a:solidFill>
                <a:effectLst/>
                <a:latin typeface="Times New Roman" panose="02020603050405020304" pitchFamily="18" charset="0"/>
              </a:rPr>
              <a:t>стаціонарних</a:t>
            </a:r>
            <a:r>
              <a:rPr lang="uk-UA" sz="2400" b="0" i="0" dirty="0">
                <a:solidFill>
                  <a:srgbClr val="333333"/>
                </a:solidFill>
                <a:effectLst/>
                <a:latin typeface="Times New Roman" panose="02020603050405020304" pitchFamily="18" charset="0"/>
              </a:rPr>
              <a:t> умовах протягом </a:t>
            </a:r>
            <a:r>
              <a:rPr lang="uk-UA" sz="2400" b="0" i="1" u="none" strike="noStrike" dirty="0" err="1">
                <a:solidFill>
                  <a:srgbClr val="333333"/>
                </a:solidFill>
                <a:effectLst/>
                <a:latin typeface="Times New Roman" panose="02020603050405020304" pitchFamily="18" charset="0"/>
              </a:rPr>
              <a:t>післягострого</a:t>
            </a:r>
            <a:r>
              <a:rPr lang="uk-UA" sz="2400" b="0" i="0" dirty="0">
                <a:solidFill>
                  <a:srgbClr val="333333"/>
                </a:solidFill>
                <a:effectLst/>
                <a:latin typeface="Times New Roman" panose="02020603050405020304" pitchFamily="18" charset="0"/>
              </a:rPr>
              <a:t> реабілітаційного періоду</a:t>
            </a:r>
            <a:r>
              <a:rPr lang="ru-RU" sz="2400" b="0" i="0" dirty="0">
                <a:solidFill>
                  <a:srgbClr val="333333"/>
                </a:solidFill>
                <a:effectLst/>
                <a:latin typeface="Times New Roman" panose="02020603050405020304" pitchFamily="18" charset="0"/>
              </a:rPr>
              <a:t>.</a:t>
            </a:r>
            <a:endParaRPr lang="uk-UA" sz="2400" spc="691" dirty="0">
              <a:solidFill>
                <a:srgbClr val="5271FF"/>
              </a:solidFill>
              <a:latin typeface="Poppins Heavy"/>
            </a:endParaRPr>
          </a:p>
          <a:p>
            <a:pPr algn="ctr">
              <a:lnSpc>
                <a:spcPts val="7263"/>
              </a:lnSpc>
            </a:pPr>
            <a:endParaRPr lang="en-US" sz="7200" spc="691" dirty="0">
              <a:solidFill>
                <a:srgbClr val="5271FF"/>
              </a:solidFill>
              <a:latin typeface="Poppins Heavy"/>
            </a:endParaRPr>
          </a:p>
        </p:txBody>
      </p:sp>
      <p:sp>
        <p:nvSpPr>
          <p:cNvPr id="10" name="Freeform 10"/>
          <p:cNvSpPr/>
          <p:nvPr/>
        </p:nvSpPr>
        <p:spPr>
          <a:xfrm>
            <a:off x="-17602200" y="-190500"/>
            <a:ext cx="12993464" cy="2102579"/>
          </a:xfrm>
          <a:custGeom>
            <a:avLst/>
            <a:gdLst/>
            <a:ahLst/>
            <a:cxnLst/>
            <a:rect l="l" t="t" r="r" b="b"/>
            <a:pathLst>
              <a:path w="12993464" h="2102579">
                <a:moveTo>
                  <a:pt x="0" y="0"/>
                </a:moveTo>
                <a:lnTo>
                  <a:pt x="12993465" y="0"/>
                </a:lnTo>
                <a:lnTo>
                  <a:pt x="12993465" y="2102578"/>
                </a:lnTo>
                <a:lnTo>
                  <a:pt x="0" y="2102578"/>
                </a:lnTo>
                <a:lnTo>
                  <a:pt x="0" y="0"/>
                </a:lnTo>
                <a:close/>
              </a:path>
            </a:pathLst>
          </a:custGeom>
          <a:blipFill>
            <a:blip r:embed="rId2">
              <a:alphaModFix amt="69000"/>
              <a:extLst>
                <a:ext uri="{96DAC541-7B7A-43D3-8B79-37D633B846F1}">
                  <asvg:svgBlip xmlns:asvg="http://schemas.microsoft.com/office/drawing/2016/SVG/main" r:embed="rId3"/>
                </a:ext>
              </a:extLst>
            </a:blip>
            <a:stretch>
              <a:fillRect/>
            </a:stretch>
          </a:blipFill>
        </p:spPr>
      </p:sp>
      <p:grpSp>
        <p:nvGrpSpPr>
          <p:cNvPr id="11" name="Group 11"/>
          <p:cNvGrpSpPr/>
          <p:nvPr/>
        </p:nvGrpSpPr>
        <p:grpSpPr>
          <a:xfrm>
            <a:off x="0" y="0"/>
            <a:ext cx="541602" cy="10287000"/>
            <a:chOff x="0" y="0"/>
            <a:chExt cx="157867" cy="2998468"/>
          </a:xfrm>
        </p:grpSpPr>
        <p:sp>
          <p:nvSpPr>
            <p:cNvPr id="12" name="Freeform 12"/>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sp>
        <p:nvSpPr>
          <p:cNvPr id="13" name="TextBox 9">
            <a:extLst>
              <a:ext uri="{FF2B5EF4-FFF2-40B4-BE49-F238E27FC236}">
                <a16:creationId xmlns:a16="http://schemas.microsoft.com/office/drawing/2014/main" id="{8ABC140F-BE16-4410-9A13-699D2147BE2A}"/>
              </a:ext>
            </a:extLst>
          </p:cNvPr>
          <p:cNvSpPr txBox="1"/>
          <p:nvPr/>
        </p:nvSpPr>
        <p:spPr>
          <a:xfrm>
            <a:off x="1048121" y="199484"/>
            <a:ext cx="16444819" cy="1986569"/>
          </a:xfrm>
          <a:prstGeom prst="rect">
            <a:avLst/>
          </a:prstGeom>
        </p:spPr>
        <p:txBody>
          <a:bodyPr wrap="square" lIns="0" tIns="0" rIns="0" bIns="0" rtlCol="0" anchor="t">
            <a:spAutoFit/>
          </a:bodyPr>
          <a:lstStyle/>
          <a:p>
            <a:pPr algn="ctr">
              <a:lnSpc>
                <a:spcPts val="4000"/>
              </a:lnSpc>
            </a:pPr>
            <a:r>
              <a:rPr lang="uk-UA" sz="4000" spc="691" dirty="0">
                <a:solidFill>
                  <a:srgbClr val="5271FF"/>
                </a:solidFill>
                <a:latin typeface="Times New Roman" panose="02020603050405020304" pitchFamily="18" charset="0"/>
                <a:cs typeface="Times New Roman" panose="02020603050405020304" pitchFamily="18" charset="0"/>
              </a:rPr>
              <a:t>ПІСЛЯГОСТРИЙ ПЕРІОД- підготовка до протезування</a:t>
            </a:r>
          </a:p>
          <a:p>
            <a:pPr algn="ctr">
              <a:lnSpc>
                <a:spcPts val="4000"/>
              </a:lnSpc>
            </a:pPr>
            <a:r>
              <a:rPr lang="uk-UA" sz="4000" spc="691" dirty="0">
                <a:solidFill>
                  <a:srgbClr val="5271FF"/>
                </a:solidFill>
                <a:latin typeface="Times New Roman" panose="02020603050405020304" pitchFamily="18" charset="0"/>
                <a:cs typeface="Times New Roman" panose="02020603050405020304" pitchFamily="18" charset="0"/>
              </a:rPr>
              <a:t>(від 1-2 місяців до 6 місяців  після ампутації )</a:t>
            </a:r>
          </a:p>
          <a:p>
            <a:pPr algn="ctr">
              <a:lnSpc>
                <a:spcPts val="7263"/>
              </a:lnSpc>
            </a:pPr>
            <a:endParaRPr lang="en-US" sz="7200" spc="691" dirty="0">
              <a:solidFill>
                <a:srgbClr val="5271FF"/>
              </a:solidFill>
              <a:latin typeface="Poppins Heavy"/>
            </a:endParaRPr>
          </a:p>
        </p:txBody>
      </p:sp>
      <p:sp>
        <p:nvSpPr>
          <p:cNvPr id="14" name="TextBox 9">
            <a:extLst>
              <a:ext uri="{FF2B5EF4-FFF2-40B4-BE49-F238E27FC236}">
                <a16:creationId xmlns:a16="http://schemas.microsoft.com/office/drawing/2014/main" id="{B5F058B2-9625-4DAD-BD42-C635175E6EA7}"/>
              </a:ext>
            </a:extLst>
          </p:cNvPr>
          <p:cNvSpPr txBox="1"/>
          <p:nvPr/>
        </p:nvSpPr>
        <p:spPr>
          <a:xfrm>
            <a:off x="9270531" y="1412384"/>
            <a:ext cx="8788869" cy="8675132"/>
          </a:xfrm>
          <a:prstGeom prst="rect">
            <a:avLst/>
          </a:prstGeom>
        </p:spPr>
        <p:txBody>
          <a:bodyPr wrap="square" lIns="0" tIns="0" rIns="0" bIns="0" rtlCol="0" anchor="t">
            <a:spAutoFit/>
          </a:bodyPr>
          <a:lstStyle/>
          <a:p>
            <a:pPr algn="ctr">
              <a:lnSpc>
                <a:spcPts val="4000"/>
              </a:lnSpc>
            </a:pPr>
            <a:r>
              <a:rPr lang="uk-UA" sz="3600" b="0" i="0" dirty="0">
                <a:solidFill>
                  <a:schemeClr val="tx2"/>
                </a:solidFill>
                <a:effectLst/>
                <a:latin typeface="Times New Roman" panose="02020603050405020304" pitchFamily="18" charset="0"/>
              </a:rPr>
              <a:t>Загальні завдання медичної та реабілітаційної допомоги під час відповідного етап</a:t>
            </a:r>
            <a:r>
              <a:rPr lang="ru-RU" sz="3600" b="0" i="0" dirty="0">
                <a:solidFill>
                  <a:schemeClr val="tx2"/>
                </a:solidFill>
                <a:effectLst/>
                <a:latin typeface="Times New Roman" panose="02020603050405020304" pitchFamily="18" charset="0"/>
              </a:rPr>
              <a:t>у</a:t>
            </a:r>
          </a:p>
          <a:p>
            <a:pPr algn="just">
              <a:lnSpc>
                <a:spcPts val="4000"/>
              </a:lnSpc>
            </a:pPr>
            <a:r>
              <a:rPr lang="uk-UA" sz="2400" b="0" i="0" dirty="0">
                <a:solidFill>
                  <a:srgbClr val="333333"/>
                </a:solidFill>
                <a:effectLst/>
                <a:latin typeface="Times New Roman" panose="02020603050405020304" pitchFamily="18" charset="0"/>
              </a:rPr>
              <a:t>Реабілітаційна допомога високого обсягу, яка надається </a:t>
            </a:r>
            <a:r>
              <a:rPr lang="uk-UA" sz="2400" b="0" i="0" dirty="0" err="1">
                <a:solidFill>
                  <a:srgbClr val="333333"/>
                </a:solidFill>
                <a:effectLst/>
                <a:latin typeface="Times New Roman" panose="02020603050405020304" pitchFamily="18" charset="0"/>
              </a:rPr>
              <a:t>мультидисциплінарною</a:t>
            </a:r>
            <a:r>
              <a:rPr lang="uk-UA" sz="2400" b="0" i="0" dirty="0">
                <a:solidFill>
                  <a:srgbClr val="333333"/>
                </a:solidFill>
                <a:effectLst/>
                <a:latin typeface="Times New Roman" panose="02020603050405020304" pitchFamily="18" charset="0"/>
              </a:rPr>
              <a:t> реабілітаційною командою, зокрема підбір, налаштування, навчання використанню та надання допоміжних засобів реабілітації відповідно до потреби; прийняття рішення щодо необхідності протезування та подальше призначення протезування </a:t>
            </a:r>
            <a:r>
              <a:rPr lang="uk-UA" sz="2400" b="0" i="0" dirty="0" err="1">
                <a:solidFill>
                  <a:srgbClr val="333333"/>
                </a:solidFill>
                <a:effectLst/>
                <a:latin typeface="Times New Roman" panose="02020603050405020304" pitchFamily="18" charset="0"/>
              </a:rPr>
              <a:t>мультидисциплінарною</a:t>
            </a:r>
            <a:r>
              <a:rPr lang="uk-UA" sz="2400" b="0" i="0" dirty="0">
                <a:solidFill>
                  <a:srgbClr val="333333"/>
                </a:solidFill>
                <a:effectLst/>
                <a:latin typeface="Times New Roman" panose="02020603050405020304" pitchFamily="18" charset="0"/>
              </a:rPr>
              <a:t> реабілітаційною командою, здійснення тренувального протезування та/або проведення первинного протезування*. Вертикалізація та навчання ходи (у разі ампутації однієї або двох нижніх кінцівок) із застосуванням тренувального протезу та/або первинного протезу, відновлення функцій самообслуговування.</a:t>
            </a:r>
            <a:br>
              <a:rPr lang="uk-UA" sz="2400" dirty="0"/>
            </a:br>
            <a:r>
              <a:rPr lang="uk-UA" sz="2400" b="0" i="0" dirty="0">
                <a:solidFill>
                  <a:srgbClr val="333333"/>
                </a:solidFill>
                <a:effectLst/>
                <a:latin typeface="Times New Roman" panose="02020603050405020304" pitchFamily="18" charset="0"/>
              </a:rPr>
              <a:t>Необхідність в проведенні реампутації є показником неякісно наданої медичної допомоги протягом гострого реабілітаційного періоду</a:t>
            </a:r>
            <a:r>
              <a:rPr lang="ru-RU" sz="2400" b="0" i="0" dirty="0">
                <a:solidFill>
                  <a:srgbClr val="333333"/>
                </a:solidFill>
                <a:effectLst/>
                <a:latin typeface="Times New Roman" panose="02020603050405020304" pitchFamily="18" charset="0"/>
              </a:rPr>
              <a:t>.</a:t>
            </a:r>
            <a:endParaRPr lang="en-US" sz="2400" spc="691" dirty="0">
              <a:solidFill>
                <a:srgbClr val="5271FF"/>
              </a:solidFill>
              <a:latin typeface="Poppins Heavy"/>
            </a:endParaRPr>
          </a:p>
        </p:txBody>
      </p:sp>
    </p:spTree>
    <p:extLst>
      <p:ext uri="{BB962C8B-B14F-4D97-AF65-F5344CB8AC3E}">
        <p14:creationId xmlns:p14="http://schemas.microsoft.com/office/powerpoint/2010/main" val="118526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700785" y="1930150"/>
            <a:ext cx="8305799" cy="7937750"/>
          </a:xfrm>
          <a:prstGeom prst="rect">
            <a:avLst/>
          </a:prstGeom>
        </p:spPr>
        <p:txBody>
          <a:bodyPr wrap="square" lIns="0" tIns="0" rIns="0" bIns="0" rtlCol="0" anchor="t">
            <a:spAutoFit/>
          </a:bodyPr>
          <a:lstStyle/>
          <a:p>
            <a:pPr algn="ctr">
              <a:lnSpc>
                <a:spcPts val="4000"/>
              </a:lnSpc>
            </a:pPr>
            <a:r>
              <a:rPr lang="uk-UA" sz="3600" b="0" i="0" dirty="0">
                <a:solidFill>
                  <a:schemeClr val="tx2"/>
                </a:solidFill>
                <a:effectLst/>
                <a:latin typeface="Times New Roman" panose="02020603050405020304" pitchFamily="18" charset="0"/>
              </a:rPr>
              <a:t>Місце надання допомоги надання реабілітаційної допомоги</a:t>
            </a:r>
          </a:p>
          <a:p>
            <a:pPr algn="just">
              <a:lnSpc>
                <a:spcPts val="3000"/>
              </a:lnSpc>
            </a:pPr>
            <a:r>
              <a:rPr lang="uk-UA" sz="2400" b="0" i="0" dirty="0">
                <a:solidFill>
                  <a:srgbClr val="333333"/>
                </a:solidFill>
                <a:effectLst/>
                <a:latin typeface="Times New Roman" panose="02020603050405020304" pitchFamily="18" charset="0"/>
              </a:rPr>
              <a:t>Стаціонарні (реабілітаційні) відділення первинного та складного протезування й </a:t>
            </a:r>
            <a:r>
              <a:rPr lang="uk-UA" sz="2400" b="0" i="0" dirty="0" err="1">
                <a:solidFill>
                  <a:srgbClr val="333333"/>
                </a:solidFill>
                <a:effectLst/>
                <a:latin typeface="Times New Roman" panose="02020603050405020304" pitchFamily="18" charset="0"/>
              </a:rPr>
              <a:t>ортезування</a:t>
            </a:r>
            <a:r>
              <a:rPr lang="uk-UA" sz="2400" b="0" i="0" dirty="0">
                <a:solidFill>
                  <a:srgbClr val="333333"/>
                </a:solidFill>
                <a:effectLst/>
                <a:latin typeface="Times New Roman" panose="02020603050405020304" pitchFamily="18" charset="0"/>
              </a:rPr>
              <a:t> реабілітаційних закладів, зокрема протезно-ортопедичних підприємств або стаціонарні відділення </a:t>
            </a:r>
            <a:r>
              <a:rPr lang="uk-UA" sz="2400" b="0" i="0" dirty="0" err="1">
                <a:solidFill>
                  <a:srgbClr val="333333"/>
                </a:solidFill>
                <a:effectLst/>
                <a:latin typeface="Times New Roman" panose="02020603050405020304" pitchFamily="18" charset="0"/>
              </a:rPr>
              <a:t>післягострої</a:t>
            </a:r>
            <a:r>
              <a:rPr lang="uk-UA" sz="2400" b="0" i="0" dirty="0">
                <a:solidFill>
                  <a:srgbClr val="333333"/>
                </a:solidFill>
                <a:effectLst/>
                <a:latin typeface="Times New Roman" panose="02020603050405020304" pitchFamily="18" charset="0"/>
              </a:rPr>
              <a:t> та довготривалої реабілітації закладів охорони здоров’я, що надають реабілітаційну допомогу в стаціонарних умовах, контрактовані НСЗУ за реабілітаційними пакетами медичних гарантій, або заклади охорони здоров’я, що відносяться до сфери управління сил безпеки та оборони, або заклади охорони здоров’я, що відносяться до сфери управління </a:t>
            </a:r>
            <a:r>
              <a:rPr lang="uk-UA" sz="2400" b="0" i="0" dirty="0" err="1">
                <a:solidFill>
                  <a:srgbClr val="333333"/>
                </a:solidFill>
                <a:effectLst/>
                <a:latin typeface="Times New Roman" panose="02020603050405020304" pitchFamily="18" charset="0"/>
              </a:rPr>
              <a:t>Мінсоцполітики</a:t>
            </a:r>
            <a:r>
              <a:rPr lang="uk-UA" sz="2400" b="0" i="0" dirty="0">
                <a:solidFill>
                  <a:srgbClr val="333333"/>
                </a:solidFill>
                <a:effectLst/>
                <a:latin typeface="Times New Roman" panose="02020603050405020304" pitchFamily="18" charset="0"/>
              </a:rPr>
              <a:t>, які надають реабілітаційну допомогу в стаціонарних умовах і в яких створено відповідні умови для забезпечення даного виду реабілітації в довготривалому реабілітаційному періоді (додатковою вимогою є укладений контракт із закладом, який надає послуги з протезування-</a:t>
            </a:r>
            <a:r>
              <a:rPr lang="uk-UA" sz="2400" b="0" i="0" dirty="0" err="1">
                <a:solidFill>
                  <a:srgbClr val="333333"/>
                </a:solidFill>
                <a:effectLst/>
                <a:latin typeface="Times New Roman" panose="02020603050405020304" pitchFamily="18" charset="0"/>
              </a:rPr>
              <a:t>ортезування</a:t>
            </a:r>
            <a:r>
              <a:rPr lang="uk-UA" sz="2400" b="0" i="0" dirty="0">
                <a:solidFill>
                  <a:srgbClr val="333333"/>
                </a:solidFill>
                <a:effectLst/>
                <a:latin typeface="Times New Roman" panose="02020603050405020304" pitchFamily="18" charset="0"/>
              </a:rPr>
              <a:t>), або реабілітація за кордоном/</a:t>
            </a:r>
            <a:br>
              <a:rPr lang="uk-UA" sz="2400" dirty="0"/>
            </a:br>
            <a:r>
              <a:rPr lang="uk-UA" sz="2400" b="0" i="0" dirty="0">
                <a:solidFill>
                  <a:srgbClr val="333333"/>
                </a:solidFill>
                <a:effectLst/>
                <a:latin typeface="Times New Roman" panose="02020603050405020304" pitchFamily="18" charset="0"/>
              </a:rPr>
              <a:t>етап надання реабілітаційної допомоги протягом </a:t>
            </a:r>
            <a:r>
              <a:rPr lang="uk-UA" sz="2400" b="0" i="1" u="none" strike="noStrike" dirty="0">
                <a:solidFill>
                  <a:srgbClr val="333333"/>
                </a:solidFill>
                <a:effectLst/>
                <a:latin typeface="Times New Roman" panose="02020603050405020304" pitchFamily="18" charset="0"/>
              </a:rPr>
              <a:t>довготривалого</a:t>
            </a:r>
            <a:r>
              <a:rPr lang="uk-UA" sz="2400" b="0" i="0" dirty="0">
                <a:solidFill>
                  <a:srgbClr val="333333"/>
                </a:solidFill>
                <a:effectLst/>
                <a:latin typeface="Times New Roman" panose="02020603050405020304" pitchFamily="18" charset="0"/>
              </a:rPr>
              <a:t> реабілітаційного періоду</a:t>
            </a:r>
            <a:r>
              <a:rPr lang="ru-RU" sz="2400" b="0" i="0" dirty="0">
                <a:solidFill>
                  <a:srgbClr val="333333"/>
                </a:solidFill>
                <a:effectLst/>
                <a:latin typeface="Times New Roman" panose="02020603050405020304" pitchFamily="18" charset="0"/>
              </a:rPr>
              <a:t>.</a:t>
            </a:r>
            <a:endParaRPr lang="en-US" sz="7200" spc="691" dirty="0">
              <a:solidFill>
                <a:srgbClr val="5271FF"/>
              </a:solidFill>
              <a:latin typeface="Poppins Heavy"/>
            </a:endParaRPr>
          </a:p>
        </p:txBody>
      </p:sp>
      <p:sp>
        <p:nvSpPr>
          <p:cNvPr id="10" name="Freeform 10"/>
          <p:cNvSpPr/>
          <p:nvPr/>
        </p:nvSpPr>
        <p:spPr>
          <a:xfrm>
            <a:off x="-17602200" y="-190500"/>
            <a:ext cx="12993464" cy="2102579"/>
          </a:xfrm>
          <a:custGeom>
            <a:avLst/>
            <a:gdLst/>
            <a:ahLst/>
            <a:cxnLst/>
            <a:rect l="l" t="t" r="r" b="b"/>
            <a:pathLst>
              <a:path w="12993464" h="2102579">
                <a:moveTo>
                  <a:pt x="0" y="0"/>
                </a:moveTo>
                <a:lnTo>
                  <a:pt x="12993465" y="0"/>
                </a:lnTo>
                <a:lnTo>
                  <a:pt x="12993465" y="2102578"/>
                </a:lnTo>
                <a:lnTo>
                  <a:pt x="0" y="2102578"/>
                </a:lnTo>
                <a:lnTo>
                  <a:pt x="0" y="0"/>
                </a:lnTo>
                <a:close/>
              </a:path>
            </a:pathLst>
          </a:custGeom>
          <a:blipFill>
            <a:blip r:embed="rId2">
              <a:alphaModFix amt="69000"/>
              <a:extLst>
                <a:ext uri="{96DAC541-7B7A-43D3-8B79-37D633B846F1}">
                  <asvg:svgBlip xmlns:asvg="http://schemas.microsoft.com/office/drawing/2016/SVG/main" r:embed="rId3"/>
                </a:ext>
              </a:extLst>
            </a:blip>
            <a:stretch>
              <a:fillRect/>
            </a:stretch>
          </a:blipFill>
        </p:spPr>
      </p:sp>
      <p:grpSp>
        <p:nvGrpSpPr>
          <p:cNvPr id="11" name="Group 11"/>
          <p:cNvGrpSpPr/>
          <p:nvPr/>
        </p:nvGrpSpPr>
        <p:grpSpPr>
          <a:xfrm>
            <a:off x="0" y="0"/>
            <a:ext cx="541602" cy="10287000"/>
            <a:chOff x="0" y="0"/>
            <a:chExt cx="157867" cy="2998468"/>
          </a:xfrm>
        </p:grpSpPr>
        <p:sp>
          <p:nvSpPr>
            <p:cNvPr id="12" name="Freeform 12"/>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sp>
        <p:nvSpPr>
          <p:cNvPr id="13" name="TextBox 9">
            <a:extLst>
              <a:ext uri="{FF2B5EF4-FFF2-40B4-BE49-F238E27FC236}">
                <a16:creationId xmlns:a16="http://schemas.microsoft.com/office/drawing/2014/main" id="{8ABC140F-BE16-4410-9A13-699D2147BE2A}"/>
              </a:ext>
            </a:extLst>
          </p:cNvPr>
          <p:cNvSpPr txBox="1"/>
          <p:nvPr/>
        </p:nvSpPr>
        <p:spPr>
          <a:xfrm>
            <a:off x="228601" y="419100"/>
            <a:ext cx="18516600" cy="2499530"/>
          </a:xfrm>
          <a:prstGeom prst="rect">
            <a:avLst/>
          </a:prstGeom>
        </p:spPr>
        <p:txBody>
          <a:bodyPr wrap="square" lIns="0" tIns="0" rIns="0" bIns="0" rtlCol="0" anchor="t">
            <a:spAutoFit/>
          </a:bodyPr>
          <a:lstStyle/>
          <a:p>
            <a:pPr algn="ctr">
              <a:lnSpc>
                <a:spcPts val="4000"/>
              </a:lnSpc>
            </a:pPr>
            <a:r>
              <a:rPr lang="uk-UA" sz="4000" spc="691" dirty="0">
                <a:solidFill>
                  <a:srgbClr val="5271FF"/>
                </a:solidFill>
                <a:latin typeface="Times New Roman" panose="02020603050405020304" pitchFamily="18" charset="0"/>
                <a:cs typeface="Times New Roman" panose="02020603050405020304" pitchFamily="18" charset="0"/>
              </a:rPr>
              <a:t>ДОВГОТРИВАЛИЙ ПЕРІОД – соціальна інтеграція, незалежність </a:t>
            </a:r>
          </a:p>
          <a:p>
            <a:pPr algn="ctr">
              <a:lnSpc>
                <a:spcPts val="4000"/>
              </a:lnSpc>
            </a:pPr>
            <a:r>
              <a:rPr lang="uk-UA" sz="4000" spc="691" dirty="0">
                <a:solidFill>
                  <a:srgbClr val="5271FF"/>
                </a:solidFill>
                <a:latin typeface="Times New Roman" panose="02020603050405020304" pitchFamily="18" charset="0"/>
                <a:cs typeface="Times New Roman" panose="02020603050405020304" pitchFamily="18" charset="0"/>
              </a:rPr>
              <a:t>(з 3-6 місяців після ампутації)</a:t>
            </a:r>
          </a:p>
          <a:p>
            <a:pPr algn="ctr">
              <a:lnSpc>
                <a:spcPts val="7263"/>
              </a:lnSpc>
            </a:pPr>
            <a:endParaRPr lang="en-US" sz="7200" spc="691" dirty="0">
              <a:solidFill>
                <a:srgbClr val="5271FF"/>
              </a:solidFill>
              <a:latin typeface="Poppins Heavy"/>
            </a:endParaRPr>
          </a:p>
        </p:txBody>
      </p:sp>
      <p:sp>
        <p:nvSpPr>
          <p:cNvPr id="14" name="TextBox 9">
            <a:extLst>
              <a:ext uri="{FF2B5EF4-FFF2-40B4-BE49-F238E27FC236}">
                <a16:creationId xmlns:a16="http://schemas.microsoft.com/office/drawing/2014/main" id="{B5F058B2-9625-4DAD-BD42-C635175E6EA7}"/>
              </a:ext>
            </a:extLst>
          </p:cNvPr>
          <p:cNvSpPr txBox="1"/>
          <p:nvPr/>
        </p:nvSpPr>
        <p:spPr>
          <a:xfrm>
            <a:off x="9235185" y="2000423"/>
            <a:ext cx="8560268" cy="5084405"/>
          </a:xfrm>
          <a:prstGeom prst="rect">
            <a:avLst/>
          </a:prstGeom>
        </p:spPr>
        <p:txBody>
          <a:bodyPr wrap="square" lIns="0" tIns="0" rIns="0" bIns="0" rtlCol="0" anchor="t">
            <a:spAutoFit/>
          </a:bodyPr>
          <a:lstStyle/>
          <a:p>
            <a:pPr algn="ctr">
              <a:lnSpc>
                <a:spcPts val="4000"/>
              </a:lnSpc>
            </a:pPr>
            <a:r>
              <a:rPr lang="uk-UA" sz="3600" b="0" i="0" dirty="0">
                <a:solidFill>
                  <a:schemeClr val="tx2"/>
                </a:solidFill>
                <a:effectLst/>
                <a:latin typeface="Times New Roman" panose="02020603050405020304" pitchFamily="18" charset="0"/>
              </a:rPr>
              <a:t>Загальні завдання медичної та реабілітаційної допомоги під час відповідного етап</a:t>
            </a:r>
            <a:r>
              <a:rPr lang="ru-RU" sz="3600" b="0" i="0" dirty="0">
                <a:solidFill>
                  <a:schemeClr val="tx2"/>
                </a:solidFill>
                <a:effectLst/>
                <a:latin typeface="Times New Roman" panose="02020603050405020304" pitchFamily="18" charset="0"/>
              </a:rPr>
              <a:t>у</a:t>
            </a:r>
          </a:p>
          <a:p>
            <a:pPr algn="just">
              <a:lnSpc>
                <a:spcPts val="4000"/>
              </a:lnSpc>
            </a:pPr>
            <a:r>
              <a:rPr lang="uk-UA" sz="2400" b="0" i="0" dirty="0">
                <a:solidFill>
                  <a:srgbClr val="333333"/>
                </a:solidFill>
                <a:effectLst/>
                <a:latin typeface="Times New Roman" panose="02020603050405020304" pitchFamily="18" charset="0"/>
              </a:rPr>
              <a:t>Реабілітаційна допомога високого обсягу, що надається в стаціонарних умовах </a:t>
            </a:r>
            <a:r>
              <a:rPr lang="uk-UA" sz="2400" b="0" i="0" dirty="0" err="1">
                <a:solidFill>
                  <a:srgbClr val="333333"/>
                </a:solidFill>
                <a:effectLst/>
                <a:latin typeface="Times New Roman" panose="02020603050405020304" pitchFamily="18" charset="0"/>
              </a:rPr>
              <a:t>мультидисциплінарною</a:t>
            </a:r>
            <a:r>
              <a:rPr lang="uk-UA" sz="2400" b="0" i="0" dirty="0">
                <a:solidFill>
                  <a:srgbClr val="333333"/>
                </a:solidFill>
                <a:effectLst/>
                <a:latin typeface="Times New Roman" panose="02020603050405020304" pitchFamily="18" charset="0"/>
              </a:rPr>
              <a:t> реабілітаційною командою: складне протезування верхніх та нижніх кінцівок, повторне протезування, підтримка функції ходи, підтримка функції самообслуговування.</a:t>
            </a:r>
            <a:br>
              <a:rPr lang="uk-UA" sz="2400" dirty="0"/>
            </a:br>
            <a:r>
              <a:rPr lang="uk-UA" sz="2400" b="0" i="0" dirty="0">
                <a:solidFill>
                  <a:srgbClr val="333333"/>
                </a:solidFill>
                <a:effectLst/>
                <a:latin typeface="Times New Roman" panose="02020603050405020304" pitchFamily="18" charset="0"/>
              </a:rPr>
              <a:t>Необхідність в проведенні реампутації є показником неякісно наданої медичної допомоги </a:t>
            </a:r>
            <a:r>
              <a:rPr lang="uk-UA" sz="2400" b="0" i="0" dirty="0" err="1">
                <a:solidFill>
                  <a:srgbClr val="333333"/>
                </a:solidFill>
                <a:effectLst/>
                <a:latin typeface="Times New Roman" panose="02020603050405020304" pitchFamily="18" charset="0"/>
              </a:rPr>
              <a:t>протя</a:t>
            </a:r>
            <a:r>
              <a:rPr lang="ru-RU" sz="2400" b="0" i="0" dirty="0">
                <a:solidFill>
                  <a:srgbClr val="333333"/>
                </a:solidFill>
                <a:effectLst/>
                <a:latin typeface="Times New Roman" panose="02020603050405020304" pitchFamily="18" charset="0"/>
              </a:rPr>
              <a:t>г</a:t>
            </a:r>
            <a:endParaRPr lang="en-US" sz="2400" spc="691" dirty="0">
              <a:solidFill>
                <a:srgbClr val="5271FF"/>
              </a:solidFill>
              <a:latin typeface="Poppins Heavy"/>
            </a:endParaRPr>
          </a:p>
        </p:txBody>
      </p:sp>
    </p:spTree>
    <p:extLst>
      <p:ext uri="{BB962C8B-B14F-4D97-AF65-F5344CB8AC3E}">
        <p14:creationId xmlns:p14="http://schemas.microsoft.com/office/powerpoint/2010/main" val="405249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5004959" y="1860459"/>
            <a:ext cx="6566081" cy="656608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4" name="Group 4"/>
          <p:cNvGrpSpPr/>
          <p:nvPr/>
        </p:nvGrpSpPr>
        <p:grpSpPr>
          <a:xfrm rot="2700000">
            <a:off x="15361560" y="2217060"/>
            <a:ext cx="5852880" cy="585288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6" name="Group 6"/>
          <p:cNvGrpSpPr/>
          <p:nvPr/>
        </p:nvGrpSpPr>
        <p:grpSpPr>
          <a:xfrm rot="2700000">
            <a:off x="11143419" y="8163269"/>
            <a:ext cx="6164339" cy="6164339"/>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sp>
        <p:nvSpPr>
          <p:cNvPr id="8" name="Freeform 8"/>
          <p:cNvSpPr/>
          <p:nvPr/>
        </p:nvSpPr>
        <p:spPr>
          <a:xfrm>
            <a:off x="15499815" y="1028700"/>
            <a:ext cx="766692" cy="639839"/>
          </a:xfrm>
          <a:custGeom>
            <a:avLst/>
            <a:gdLst/>
            <a:ahLst/>
            <a:cxnLst/>
            <a:rect l="l" t="t" r="r" b="b"/>
            <a:pathLst>
              <a:path w="766692" h="639839">
                <a:moveTo>
                  <a:pt x="0" y="0"/>
                </a:moveTo>
                <a:lnTo>
                  <a:pt x="766692" y="0"/>
                </a:lnTo>
                <a:lnTo>
                  <a:pt x="766692" y="639839"/>
                </a:lnTo>
                <a:lnTo>
                  <a:pt x="0" y="6398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TextBox 9"/>
          <p:cNvSpPr txBox="1"/>
          <p:nvPr/>
        </p:nvSpPr>
        <p:spPr>
          <a:xfrm>
            <a:off x="1045911" y="3400408"/>
            <a:ext cx="13468779" cy="1877565"/>
          </a:xfrm>
          <a:prstGeom prst="rect">
            <a:avLst/>
          </a:prstGeom>
        </p:spPr>
        <p:txBody>
          <a:bodyPr lIns="0" tIns="0" rIns="0" bIns="0" rtlCol="0" anchor="t">
            <a:spAutoFit/>
          </a:bodyPr>
          <a:lstStyle/>
          <a:p>
            <a:pPr>
              <a:lnSpc>
                <a:spcPts val="7263"/>
              </a:lnSpc>
            </a:pPr>
            <a:r>
              <a:rPr lang="en-US" sz="6917" spc="691" dirty="0">
                <a:solidFill>
                  <a:srgbClr val="5271FF"/>
                </a:solidFill>
                <a:latin typeface="Poppins Heavy"/>
              </a:rPr>
              <a:t>ПІСЛЯОПЕРАЦІЙНИЙ </a:t>
            </a:r>
            <a:r>
              <a:rPr lang="uk-UA" sz="6917" spc="691" dirty="0">
                <a:solidFill>
                  <a:srgbClr val="5271FF"/>
                </a:solidFill>
                <a:latin typeface="Poppins Heavy"/>
              </a:rPr>
              <a:t>МЕНЕДЖМЕНТ</a:t>
            </a:r>
            <a:r>
              <a:rPr lang="en-US" sz="6917" spc="691" dirty="0">
                <a:solidFill>
                  <a:srgbClr val="5271FF"/>
                </a:solidFill>
                <a:latin typeface="Poppins Heavy"/>
              </a:rPr>
              <a:t> </a:t>
            </a:r>
          </a:p>
        </p:txBody>
      </p:sp>
      <p:sp>
        <p:nvSpPr>
          <p:cNvPr id="10" name="Freeform 10"/>
          <p:cNvSpPr/>
          <p:nvPr/>
        </p:nvSpPr>
        <p:spPr>
          <a:xfrm>
            <a:off x="-4134433" y="1004889"/>
            <a:ext cx="12993464" cy="2102579"/>
          </a:xfrm>
          <a:custGeom>
            <a:avLst/>
            <a:gdLst/>
            <a:ahLst/>
            <a:cxnLst/>
            <a:rect l="l" t="t" r="r" b="b"/>
            <a:pathLst>
              <a:path w="12993464" h="2102579">
                <a:moveTo>
                  <a:pt x="0" y="0"/>
                </a:moveTo>
                <a:lnTo>
                  <a:pt x="12993465" y="0"/>
                </a:lnTo>
                <a:lnTo>
                  <a:pt x="12993465" y="2102578"/>
                </a:lnTo>
                <a:lnTo>
                  <a:pt x="0" y="2102578"/>
                </a:lnTo>
                <a:lnTo>
                  <a:pt x="0" y="0"/>
                </a:lnTo>
                <a:close/>
              </a:path>
            </a:pathLst>
          </a:custGeom>
          <a:blipFill>
            <a:blip r:embed="rId4">
              <a:alphaModFix amt="69000"/>
              <a:extLst>
                <a:ext uri="{96DAC541-7B7A-43D3-8B79-37D633B846F1}">
                  <asvg:svgBlip xmlns:asvg="http://schemas.microsoft.com/office/drawing/2016/SVG/main" r:embed="rId5"/>
                </a:ext>
              </a:extLst>
            </a:blip>
            <a:stretch>
              <a:fillRect/>
            </a:stretch>
          </a:blipFill>
        </p:spPr>
      </p:sp>
      <p:grpSp>
        <p:nvGrpSpPr>
          <p:cNvPr id="11" name="Group 11"/>
          <p:cNvGrpSpPr/>
          <p:nvPr/>
        </p:nvGrpSpPr>
        <p:grpSpPr>
          <a:xfrm>
            <a:off x="0" y="0"/>
            <a:ext cx="541602" cy="10287000"/>
            <a:chOff x="0" y="0"/>
            <a:chExt cx="157867" cy="2998468"/>
          </a:xfrm>
        </p:grpSpPr>
        <p:sp>
          <p:nvSpPr>
            <p:cNvPr id="12" name="Freeform 12"/>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spTree>
    <p:extLst>
      <p:ext uri="{BB962C8B-B14F-4D97-AF65-F5344CB8AC3E}">
        <p14:creationId xmlns:p14="http://schemas.microsoft.com/office/powerpoint/2010/main" val="425210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6816" y="0"/>
            <a:ext cx="452408" cy="10287000"/>
            <a:chOff x="0" y="0"/>
            <a:chExt cx="165040" cy="3752725"/>
          </a:xfrm>
        </p:grpSpPr>
        <p:sp>
          <p:nvSpPr>
            <p:cNvPr id="3" name="Freeform 3"/>
            <p:cNvSpPr/>
            <p:nvPr/>
          </p:nvSpPr>
          <p:spPr>
            <a:xfrm>
              <a:off x="0" y="0"/>
              <a:ext cx="165040" cy="3752726"/>
            </a:xfrm>
            <a:custGeom>
              <a:avLst/>
              <a:gdLst/>
              <a:ahLst/>
              <a:cxnLst/>
              <a:rect l="l" t="t" r="r" b="b"/>
              <a:pathLst>
                <a:path w="165040" h="3752726">
                  <a:moveTo>
                    <a:pt x="0" y="0"/>
                  </a:moveTo>
                  <a:lnTo>
                    <a:pt x="165040" y="0"/>
                  </a:lnTo>
                  <a:lnTo>
                    <a:pt x="165040" y="3752726"/>
                  </a:lnTo>
                  <a:lnTo>
                    <a:pt x="0" y="3752726"/>
                  </a:lnTo>
                  <a:close/>
                </a:path>
              </a:pathLst>
            </a:custGeom>
            <a:solidFill>
              <a:srgbClr val="2B4A9D"/>
            </a:solidFill>
          </p:spPr>
        </p:sp>
      </p:grpSp>
      <p:grpSp>
        <p:nvGrpSpPr>
          <p:cNvPr id="4" name="Group 4"/>
          <p:cNvGrpSpPr/>
          <p:nvPr/>
        </p:nvGrpSpPr>
        <p:grpSpPr>
          <a:xfrm rot="-2700000">
            <a:off x="13199928" y="256106"/>
            <a:ext cx="10176144" cy="101761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B4A9D"/>
            </a:solidFill>
          </p:spPr>
        </p:sp>
      </p:grpSp>
      <p:grpSp>
        <p:nvGrpSpPr>
          <p:cNvPr id="6" name="Group 6"/>
          <p:cNvGrpSpPr/>
          <p:nvPr/>
        </p:nvGrpSpPr>
        <p:grpSpPr>
          <a:xfrm rot="2700000">
            <a:off x="13590387" y="445887"/>
            <a:ext cx="9395227" cy="9395227"/>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8" name="Group 8"/>
          <p:cNvGrpSpPr/>
          <p:nvPr/>
        </p:nvGrpSpPr>
        <p:grpSpPr>
          <a:xfrm rot="2700000">
            <a:off x="11959481" y="8039607"/>
            <a:ext cx="6164339" cy="6164339"/>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10" name="Group 10"/>
          <p:cNvGrpSpPr/>
          <p:nvPr/>
        </p:nvGrpSpPr>
        <p:grpSpPr>
          <a:xfrm rot="2700000">
            <a:off x="11524419" y="-3920369"/>
            <a:ext cx="6164339" cy="6164339"/>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12" name="Group 12"/>
          <p:cNvGrpSpPr/>
          <p:nvPr/>
        </p:nvGrpSpPr>
        <p:grpSpPr>
          <a:xfrm rot="-5400000">
            <a:off x="5922299" y="-4385211"/>
            <a:ext cx="1629197" cy="9815348"/>
            <a:chOff x="0" y="0"/>
            <a:chExt cx="2354580" cy="14185533"/>
          </a:xfrm>
        </p:grpSpPr>
        <p:sp>
          <p:nvSpPr>
            <p:cNvPr id="13" name="Freeform 13"/>
            <p:cNvSpPr/>
            <p:nvPr/>
          </p:nvSpPr>
          <p:spPr>
            <a:xfrm>
              <a:off x="0" y="0"/>
              <a:ext cx="2353310" cy="14185534"/>
            </a:xfrm>
            <a:custGeom>
              <a:avLst/>
              <a:gdLst/>
              <a:ahLst/>
              <a:cxnLst/>
              <a:rect l="l" t="t" r="r" b="b"/>
              <a:pathLst>
                <a:path w="2353310" h="14185534">
                  <a:moveTo>
                    <a:pt x="784860" y="14118224"/>
                  </a:moveTo>
                  <a:cubicBezTo>
                    <a:pt x="905510" y="14158863"/>
                    <a:pt x="1042670" y="14185534"/>
                    <a:pt x="1177290" y="14185534"/>
                  </a:cubicBezTo>
                  <a:cubicBezTo>
                    <a:pt x="1311910" y="14185534"/>
                    <a:pt x="1441450" y="14162674"/>
                    <a:pt x="1560830" y="14122034"/>
                  </a:cubicBezTo>
                  <a:cubicBezTo>
                    <a:pt x="1563370" y="14120763"/>
                    <a:pt x="1565910" y="14120763"/>
                    <a:pt x="1568450" y="14119493"/>
                  </a:cubicBezTo>
                  <a:cubicBezTo>
                    <a:pt x="2016760" y="13956934"/>
                    <a:pt x="2346960" y="13527674"/>
                    <a:pt x="2353310" y="12991204"/>
                  </a:cubicBezTo>
                  <a:lnTo>
                    <a:pt x="2353310" y="0"/>
                  </a:lnTo>
                  <a:lnTo>
                    <a:pt x="0" y="0"/>
                  </a:lnTo>
                  <a:lnTo>
                    <a:pt x="0" y="12981228"/>
                  </a:lnTo>
                  <a:cubicBezTo>
                    <a:pt x="6350" y="13530213"/>
                    <a:pt x="331470" y="13959474"/>
                    <a:pt x="784860" y="14118224"/>
                  </a:cubicBezTo>
                  <a:close/>
                </a:path>
              </a:pathLst>
            </a:custGeom>
            <a:solidFill>
              <a:srgbClr val="2B4A9D"/>
            </a:solidFill>
          </p:spPr>
        </p:sp>
      </p:grpSp>
      <p:sp>
        <p:nvSpPr>
          <p:cNvPr id="14" name="TextBox 14"/>
          <p:cNvSpPr txBox="1"/>
          <p:nvPr/>
        </p:nvSpPr>
        <p:spPr>
          <a:xfrm>
            <a:off x="1603020" y="289446"/>
            <a:ext cx="9079785" cy="821056"/>
          </a:xfrm>
          <a:prstGeom prst="rect">
            <a:avLst/>
          </a:prstGeom>
        </p:spPr>
        <p:txBody>
          <a:bodyPr lIns="0" tIns="0" rIns="0" bIns="0" rtlCol="0" anchor="t">
            <a:spAutoFit/>
          </a:bodyPr>
          <a:lstStyle/>
          <a:p>
            <a:pPr algn="ctr">
              <a:lnSpc>
                <a:spcPts val="5880"/>
              </a:lnSpc>
            </a:pPr>
            <a:r>
              <a:rPr lang="en-US" sz="5600" spc="280">
                <a:solidFill>
                  <a:srgbClr val="FFFFFF"/>
                </a:solidFill>
                <a:latin typeface="Poppins Ultra-Bold"/>
              </a:rPr>
              <a:t>ОГЛЯД/ДІАГНОСТИКА</a:t>
            </a:r>
          </a:p>
        </p:txBody>
      </p:sp>
      <p:sp>
        <p:nvSpPr>
          <p:cNvPr id="15" name="Freeform 15"/>
          <p:cNvSpPr/>
          <p:nvPr/>
        </p:nvSpPr>
        <p:spPr>
          <a:xfrm>
            <a:off x="14264736" y="4019370"/>
            <a:ext cx="2693994" cy="2248260"/>
          </a:xfrm>
          <a:custGeom>
            <a:avLst/>
            <a:gdLst/>
            <a:ahLst/>
            <a:cxnLst/>
            <a:rect l="l" t="t" r="r" b="b"/>
            <a:pathLst>
              <a:path w="2693994" h="2248260">
                <a:moveTo>
                  <a:pt x="0" y="0"/>
                </a:moveTo>
                <a:lnTo>
                  <a:pt x="2693994" y="0"/>
                </a:lnTo>
                <a:lnTo>
                  <a:pt x="2693994" y="2248260"/>
                </a:lnTo>
                <a:lnTo>
                  <a:pt x="0" y="22482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6" name="Group 16"/>
          <p:cNvGrpSpPr/>
          <p:nvPr/>
        </p:nvGrpSpPr>
        <p:grpSpPr>
          <a:xfrm rot="-5400000">
            <a:off x="613946" y="1006839"/>
            <a:ext cx="829509" cy="1966473"/>
            <a:chOff x="0" y="0"/>
            <a:chExt cx="2354580" cy="5581882"/>
          </a:xfrm>
        </p:grpSpPr>
        <p:sp>
          <p:nvSpPr>
            <p:cNvPr id="17" name="Freeform 17"/>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18" name="TextBox 18"/>
          <p:cNvSpPr txBox="1"/>
          <p:nvPr/>
        </p:nvSpPr>
        <p:spPr>
          <a:xfrm>
            <a:off x="2437543" y="1725380"/>
            <a:ext cx="7343333" cy="679450"/>
          </a:xfrm>
          <a:prstGeom prst="rect">
            <a:avLst/>
          </a:prstGeom>
        </p:spPr>
        <p:txBody>
          <a:bodyPr lIns="0" tIns="0" rIns="0" bIns="0" rtlCol="0" anchor="t">
            <a:spAutoFit/>
          </a:bodyPr>
          <a:lstStyle/>
          <a:p>
            <a:pPr>
              <a:lnSpc>
                <a:spcPts val="5599"/>
              </a:lnSpc>
            </a:pPr>
            <a:r>
              <a:rPr lang="en-US" sz="3999" spc="399">
                <a:solidFill>
                  <a:srgbClr val="2B4A9D"/>
                </a:solidFill>
                <a:latin typeface="Lato Bold"/>
              </a:rPr>
              <a:t>СКАРГИ</a:t>
            </a:r>
          </a:p>
        </p:txBody>
      </p:sp>
      <p:grpSp>
        <p:nvGrpSpPr>
          <p:cNvPr id="19" name="Group 19"/>
          <p:cNvGrpSpPr/>
          <p:nvPr/>
        </p:nvGrpSpPr>
        <p:grpSpPr>
          <a:xfrm rot="-5400000">
            <a:off x="613946" y="2122655"/>
            <a:ext cx="829509" cy="1966473"/>
            <a:chOff x="0" y="0"/>
            <a:chExt cx="2354580" cy="5581882"/>
          </a:xfrm>
        </p:grpSpPr>
        <p:sp>
          <p:nvSpPr>
            <p:cNvPr id="20" name="Freeform 20"/>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21" name="TextBox 21"/>
          <p:cNvSpPr txBox="1"/>
          <p:nvPr/>
        </p:nvSpPr>
        <p:spPr>
          <a:xfrm>
            <a:off x="2133383" y="2624463"/>
            <a:ext cx="7343333" cy="1144905"/>
          </a:xfrm>
          <a:prstGeom prst="rect">
            <a:avLst/>
          </a:prstGeom>
        </p:spPr>
        <p:txBody>
          <a:bodyPr lIns="0" tIns="0" rIns="0" bIns="0" rtlCol="0" anchor="t">
            <a:spAutoFit/>
          </a:bodyPr>
          <a:lstStyle/>
          <a:p>
            <a:pPr>
              <a:lnSpc>
                <a:spcPts val="4620"/>
              </a:lnSpc>
            </a:pPr>
            <a:r>
              <a:rPr lang="en-US" sz="3300" spc="330">
                <a:solidFill>
                  <a:srgbClr val="2B4A9D"/>
                </a:solidFill>
                <a:latin typeface="Lato Bold"/>
              </a:rPr>
              <a:t>АНАМНЕЗ ЗАХВОРЮВАННЯ ТА ЖИТТЯ</a:t>
            </a:r>
          </a:p>
        </p:txBody>
      </p:sp>
      <p:grpSp>
        <p:nvGrpSpPr>
          <p:cNvPr id="22" name="Group 22"/>
          <p:cNvGrpSpPr/>
          <p:nvPr/>
        </p:nvGrpSpPr>
        <p:grpSpPr>
          <a:xfrm rot="-5400000">
            <a:off x="613946" y="3450887"/>
            <a:ext cx="829509" cy="1966473"/>
            <a:chOff x="0" y="0"/>
            <a:chExt cx="2354580" cy="5581882"/>
          </a:xfrm>
        </p:grpSpPr>
        <p:sp>
          <p:nvSpPr>
            <p:cNvPr id="23" name="Freeform 23"/>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24" name="TextBox 24"/>
          <p:cNvSpPr txBox="1"/>
          <p:nvPr/>
        </p:nvSpPr>
        <p:spPr>
          <a:xfrm>
            <a:off x="2133383" y="4159893"/>
            <a:ext cx="7343333" cy="639445"/>
          </a:xfrm>
          <a:prstGeom prst="rect">
            <a:avLst/>
          </a:prstGeom>
        </p:spPr>
        <p:txBody>
          <a:bodyPr lIns="0" tIns="0" rIns="0" bIns="0" rtlCol="0" anchor="t">
            <a:spAutoFit/>
          </a:bodyPr>
          <a:lstStyle/>
          <a:p>
            <a:pPr>
              <a:lnSpc>
                <a:spcPts val="5179"/>
              </a:lnSpc>
            </a:pPr>
            <a:r>
              <a:rPr lang="en-US" sz="3699" spc="369">
                <a:solidFill>
                  <a:srgbClr val="2B4A9D"/>
                </a:solidFill>
                <a:latin typeface="Lato Bold"/>
              </a:rPr>
              <a:t>ОГЛЯД КУКСИ</a:t>
            </a:r>
          </a:p>
        </p:txBody>
      </p:sp>
      <p:grpSp>
        <p:nvGrpSpPr>
          <p:cNvPr id="25" name="Group 25"/>
          <p:cNvGrpSpPr/>
          <p:nvPr/>
        </p:nvGrpSpPr>
        <p:grpSpPr>
          <a:xfrm rot="-5400000">
            <a:off x="613946" y="4775696"/>
            <a:ext cx="829509" cy="1966473"/>
            <a:chOff x="0" y="0"/>
            <a:chExt cx="2354580" cy="5581882"/>
          </a:xfrm>
        </p:grpSpPr>
        <p:sp>
          <p:nvSpPr>
            <p:cNvPr id="26" name="Freeform 26"/>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27" name="TextBox 27"/>
          <p:cNvSpPr txBox="1"/>
          <p:nvPr/>
        </p:nvSpPr>
        <p:spPr>
          <a:xfrm>
            <a:off x="2011937" y="5459313"/>
            <a:ext cx="9990536" cy="580390"/>
          </a:xfrm>
          <a:prstGeom prst="rect">
            <a:avLst/>
          </a:prstGeom>
        </p:spPr>
        <p:txBody>
          <a:bodyPr lIns="0" tIns="0" rIns="0" bIns="0" rtlCol="0" anchor="t">
            <a:spAutoFit/>
          </a:bodyPr>
          <a:lstStyle/>
          <a:p>
            <a:pPr>
              <a:lnSpc>
                <a:spcPts val="4760"/>
              </a:lnSpc>
            </a:pPr>
            <a:r>
              <a:rPr lang="en-US" sz="3400" spc="340">
                <a:solidFill>
                  <a:srgbClr val="2B4A9D"/>
                </a:solidFill>
                <a:latin typeface="Lato Bold"/>
              </a:rPr>
              <a:t>ДОДАТКОВІ ЗАСОДИ ДІАГНОСТИКИ</a:t>
            </a:r>
          </a:p>
        </p:txBody>
      </p:sp>
      <p:grpSp>
        <p:nvGrpSpPr>
          <p:cNvPr id="28" name="Group 28"/>
          <p:cNvGrpSpPr/>
          <p:nvPr/>
        </p:nvGrpSpPr>
        <p:grpSpPr>
          <a:xfrm rot="-5400000">
            <a:off x="568482" y="5843329"/>
            <a:ext cx="829509" cy="1966473"/>
            <a:chOff x="0" y="0"/>
            <a:chExt cx="2354580" cy="5581882"/>
          </a:xfrm>
        </p:grpSpPr>
        <p:sp>
          <p:nvSpPr>
            <p:cNvPr id="29" name="Freeform 29"/>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30" name="TextBox 30"/>
          <p:cNvSpPr txBox="1"/>
          <p:nvPr/>
        </p:nvSpPr>
        <p:spPr>
          <a:xfrm>
            <a:off x="2133383" y="6503034"/>
            <a:ext cx="9990536" cy="580390"/>
          </a:xfrm>
          <a:prstGeom prst="rect">
            <a:avLst/>
          </a:prstGeom>
        </p:spPr>
        <p:txBody>
          <a:bodyPr lIns="0" tIns="0" rIns="0" bIns="0" rtlCol="0" anchor="t">
            <a:spAutoFit/>
          </a:bodyPr>
          <a:lstStyle/>
          <a:p>
            <a:pPr>
              <a:lnSpc>
                <a:spcPts val="4760"/>
              </a:lnSpc>
            </a:pPr>
            <a:r>
              <a:rPr lang="en-US" sz="3400" spc="340">
                <a:solidFill>
                  <a:srgbClr val="2B4A9D"/>
                </a:solidFill>
                <a:latin typeface="Lato Bold"/>
              </a:rPr>
              <a:t>ГОНІОМЕТРІЯ</a:t>
            </a:r>
          </a:p>
        </p:txBody>
      </p:sp>
      <p:grpSp>
        <p:nvGrpSpPr>
          <p:cNvPr id="31" name="Group 31"/>
          <p:cNvGrpSpPr/>
          <p:nvPr/>
        </p:nvGrpSpPr>
        <p:grpSpPr>
          <a:xfrm rot="-5400000">
            <a:off x="613946" y="6910963"/>
            <a:ext cx="829509" cy="1966473"/>
            <a:chOff x="0" y="0"/>
            <a:chExt cx="2354580" cy="5581882"/>
          </a:xfrm>
        </p:grpSpPr>
        <p:sp>
          <p:nvSpPr>
            <p:cNvPr id="32" name="Freeform 32"/>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33" name="TextBox 33"/>
          <p:cNvSpPr txBox="1"/>
          <p:nvPr/>
        </p:nvSpPr>
        <p:spPr>
          <a:xfrm>
            <a:off x="2011937" y="7550148"/>
            <a:ext cx="9990536" cy="580390"/>
          </a:xfrm>
          <a:prstGeom prst="rect">
            <a:avLst/>
          </a:prstGeom>
        </p:spPr>
        <p:txBody>
          <a:bodyPr lIns="0" tIns="0" rIns="0" bIns="0" rtlCol="0" anchor="t">
            <a:spAutoFit/>
          </a:bodyPr>
          <a:lstStyle/>
          <a:p>
            <a:pPr>
              <a:lnSpc>
                <a:spcPts val="4760"/>
              </a:lnSpc>
            </a:pPr>
            <a:r>
              <a:rPr lang="en-US" sz="3400" spc="340">
                <a:solidFill>
                  <a:srgbClr val="2B4A9D"/>
                </a:solidFill>
                <a:latin typeface="Lato Bold"/>
              </a:rPr>
              <a:t>ММТ</a:t>
            </a:r>
          </a:p>
        </p:txBody>
      </p:sp>
      <p:grpSp>
        <p:nvGrpSpPr>
          <p:cNvPr id="34" name="Group 34"/>
          <p:cNvGrpSpPr/>
          <p:nvPr/>
        </p:nvGrpSpPr>
        <p:grpSpPr>
          <a:xfrm rot="-5400000">
            <a:off x="568482" y="8084624"/>
            <a:ext cx="829509" cy="1966473"/>
            <a:chOff x="0" y="0"/>
            <a:chExt cx="2354580" cy="5581882"/>
          </a:xfrm>
        </p:grpSpPr>
        <p:sp>
          <p:nvSpPr>
            <p:cNvPr id="35" name="Freeform 35"/>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36" name="TextBox 36"/>
          <p:cNvSpPr txBox="1"/>
          <p:nvPr/>
        </p:nvSpPr>
        <p:spPr>
          <a:xfrm>
            <a:off x="2133383" y="8677910"/>
            <a:ext cx="9990536" cy="580390"/>
          </a:xfrm>
          <a:prstGeom prst="rect">
            <a:avLst/>
          </a:prstGeom>
        </p:spPr>
        <p:txBody>
          <a:bodyPr lIns="0" tIns="0" rIns="0" bIns="0" rtlCol="0" anchor="t">
            <a:spAutoFit/>
          </a:bodyPr>
          <a:lstStyle/>
          <a:p>
            <a:pPr>
              <a:lnSpc>
                <a:spcPts val="4760"/>
              </a:lnSpc>
            </a:pPr>
            <a:r>
              <a:rPr lang="en-US" sz="3400" spc="340">
                <a:solidFill>
                  <a:srgbClr val="2B4A9D"/>
                </a:solidFill>
                <a:latin typeface="Lato Bold"/>
              </a:rPr>
              <a:t>ВИМІРЮВАННЯ</a:t>
            </a:r>
          </a:p>
        </p:txBody>
      </p:sp>
      <p:grpSp>
        <p:nvGrpSpPr>
          <p:cNvPr id="37" name="Group 37"/>
          <p:cNvGrpSpPr/>
          <p:nvPr/>
        </p:nvGrpSpPr>
        <p:grpSpPr>
          <a:xfrm rot="-5400000">
            <a:off x="568482" y="9152258"/>
            <a:ext cx="829509" cy="1966473"/>
            <a:chOff x="0" y="0"/>
            <a:chExt cx="2354580" cy="5581882"/>
          </a:xfrm>
        </p:grpSpPr>
        <p:sp>
          <p:nvSpPr>
            <p:cNvPr id="38" name="Freeform 38"/>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39" name="TextBox 39"/>
          <p:cNvSpPr txBox="1"/>
          <p:nvPr/>
        </p:nvSpPr>
        <p:spPr>
          <a:xfrm>
            <a:off x="2133383" y="9706610"/>
            <a:ext cx="9990536" cy="580390"/>
          </a:xfrm>
          <a:prstGeom prst="rect">
            <a:avLst/>
          </a:prstGeom>
        </p:spPr>
        <p:txBody>
          <a:bodyPr lIns="0" tIns="0" rIns="0" bIns="0" rtlCol="0" anchor="t">
            <a:spAutoFit/>
          </a:bodyPr>
          <a:lstStyle/>
          <a:p>
            <a:pPr>
              <a:lnSpc>
                <a:spcPts val="4760"/>
              </a:lnSpc>
            </a:pPr>
            <a:r>
              <a:rPr lang="en-US" sz="3400" spc="340">
                <a:solidFill>
                  <a:srgbClr val="2B4A9D"/>
                </a:solidFill>
                <a:latin typeface="Lato Bold"/>
              </a:rPr>
              <a:t>ШКАЛИ, ТЕСТИ</a:t>
            </a:r>
          </a:p>
        </p:txBody>
      </p:sp>
    </p:spTree>
    <p:extLst>
      <p:ext uri="{BB962C8B-B14F-4D97-AF65-F5344CB8AC3E}">
        <p14:creationId xmlns:p14="http://schemas.microsoft.com/office/powerpoint/2010/main" val="50077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6816" y="0"/>
            <a:ext cx="452408" cy="10287000"/>
            <a:chOff x="0" y="0"/>
            <a:chExt cx="165040" cy="3752725"/>
          </a:xfrm>
        </p:grpSpPr>
        <p:sp>
          <p:nvSpPr>
            <p:cNvPr id="3" name="Freeform 3"/>
            <p:cNvSpPr/>
            <p:nvPr/>
          </p:nvSpPr>
          <p:spPr>
            <a:xfrm>
              <a:off x="0" y="0"/>
              <a:ext cx="165040" cy="3752726"/>
            </a:xfrm>
            <a:custGeom>
              <a:avLst/>
              <a:gdLst/>
              <a:ahLst/>
              <a:cxnLst/>
              <a:rect l="l" t="t" r="r" b="b"/>
              <a:pathLst>
                <a:path w="165040" h="3752726">
                  <a:moveTo>
                    <a:pt x="0" y="0"/>
                  </a:moveTo>
                  <a:lnTo>
                    <a:pt x="165040" y="0"/>
                  </a:lnTo>
                  <a:lnTo>
                    <a:pt x="165040" y="3752726"/>
                  </a:lnTo>
                  <a:lnTo>
                    <a:pt x="0" y="3752726"/>
                  </a:lnTo>
                  <a:close/>
                </a:path>
              </a:pathLst>
            </a:custGeom>
            <a:solidFill>
              <a:srgbClr val="2B4A9D"/>
            </a:solidFill>
          </p:spPr>
        </p:sp>
      </p:grpSp>
      <p:grpSp>
        <p:nvGrpSpPr>
          <p:cNvPr id="4" name="Group 4"/>
          <p:cNvGrpSpPr/>
          <p:nvPr/>
        </p:nvGrpSpPr>
        <p:grpSpPr>
          <a:xfrm rot="-2700000">
            <a:off x="18963630" y="-984889"/>
            <a:ext cx="10176144" cy="101761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B4A9D"/>
            </a:solidFill>
          </p:spPr>
        </p:sp>
      </p:grpSp>
      <p:grpSp>
        <p:nvGrpSpPr>
          <p:cNvPr id="6" name="Group 6"/>
          <p:cNvGrpSpPr/>
          <p:nvPr/>
        </p:nvGrpSpPr>
        <p:grpSpPr>
          <a:xfrm rot="2700000">
            <a:off x="17557548" y="445887"/>
            <a:ext cx="9395227" cy="9395227"/>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8" name="Group 8"/>
          <p:cNvGrpSpPr/>
          <p:nvPr/>
        </p:nvGrpSpPr>
        <p:grpSpPr>
          <a:xfrm rot="2700000">
            <a:off x="11959481" y="8039607"/>
            <a:ext cx="6164339" cy="6164339"/>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10" name="Group 10"/>
          <p:cNvGrpSpPr/>
          <p:nvPr/>
        </p:nvGrpSpPr>
        <p:grpSpPr>
          <a:xfrm rot="2700000">
            <a:off x="13376607" y="-5377876"/>
            <a:ext cx="6164339" cy="6164339"/>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12" name="Group 12"/>
          <p:cNvGrpSpPr/>
          <p:nvPr/>
        </p:nvGrpSpPr>
        <p:grpSpPr>
          <a:xfrm rot="-5400000">
            <a:off x="5922299" y="-4385211"/>
            <a:ext cx="1629197" cy="9815348"/>
            <a:chOff x="0" y="0"/>
            <a:chExt cx="2354580" cy="14185533"/>
          </a:xfrm>
        </p:grpSpPr>
        <p:sp>
          <p:nvSpPr>
            <p:cNvPr id="13" name="Freeform 13"/>
            <p:cNvSpPr/>
            <p:nvPr/>
          </p:nvSpPr>
          <p:spPr>
            <a:xfrm>
              <a:off x="0" y="0"/>
              <a:ext cx="2353310" cy="14185534"/>
            </a:xfrm>
            <a:custGeom>
              <a:avLst/>
              <a:gdLst/>
              <a:ahLst/>
              <a:cxnLst/>
              <a:rect l="l" t="t" r="r" b="b"/>
              <a:pathLst>
                <a:path w="2353310" h="14185534">
                  <a:moveTo>
                    <a:pt x="784860" y="14118224"/>
                  </a:moveTo>
                  <a:cubicBezTo>
                    <a:pt x="905510" y="14158863"/>
                    <a:pt x="1042670" y="14185534"/>
                    <a:pt x="1177290" y="14185534"/>
                  </a:cubicBezTo>
                  <a:cubicBezTo>
                    <a:pt x="1311910" y="14185534"/>
                    <a:pt x="1441450" y="14162674"/>
                    <a:pt x="1560830" y="14122034"/>
                  </a:cubicBezTo>
                  <a:cubicBezTo>
                    <a:pt x="1563370" y="14120763"/>
                    <a:pt x="1565910" y="14120763"/>
                    <a:pt x="1568450" y="14119493"/>
                  </a:cubicBezTo>
                  <a:cubicBezTo>
                    <a:pt x="2016760" y="13956934"/>
                    <a:pt x="2346960" y="13527674"/>
                    <a:pt x="2353310" y="12991204"/>
                  </a:cubicBezTo>
                  <a:lnTo>
                    <a:pt x="2353310" y="0"/>
                  </a:lnTo>
                  <a:lnTo>
                    <a:pt x="0" y="0"/>
                  </a:lnTo>
                  <a:lnTo>
                    <a:pt x="0" y="12981228"/>
                  </a:lnTo>
                  <a:cubicBezTo>
                    <a:pt x="6350" y="13530213"/>
                    <a:pt x="331470" y="13959474"/>
                    <a:pt x="784860" y="14118224"/>
                  </a:cubicBezTo>
                  <a:close/>
                </a:path>
              </a:pathLst>
            </a:custGeom>
            <a:solidFill>
              <a:srgbClr val="2B4A9D"/>
            </a:solidFill>
          </p:spPr>
        </p:sp>
      </p:grpSp>
      <p:sp>
        <p:nvSpPr>
          <p:cNvPr id="14" name="TextBox 14"/>
          <p:cNvSpPr txBox="1"/>
          <p:nvPr/>
        </p:nvSpPr>
        <p:spPr>
          <a:xfrm>
            <a:off x="1603020" y="289446"/>
            <a:ext cx="9079785" cy="821056"/>
          </a:xfrm>
          <a:prstGeom prst="rect">
            <a:avLst/>
          </a:prstGeom>
        </p:spPr>
        <p:txBody>
          <a:bodyPr lIns="0" tIns="0" rIns="0" bIns="0" rtlCol="0" anchor="t">
            <a:spAutoFit/>
          </a:bodyPr>
          <a:lstStyle/>
          <a:p>
            <a:pPr algn="ctr">
              <a:lnSpc>
                <a:spcPts val="5880"/>
              </a:lnSpc>
            </a:pPr>
            <a:r>
              <a:rPr lang="en-US" sz="5600" spc="280">
                <a:solidFill>
                  <a:srgbClr val="FFFFFF"/>
                </a:solidFill>
                <a:latin typeface="Poppins Ultra-Bold"/>
              </a:rPr>
              <a:t>ШКАЛИ/ТЕСТИ</a:t>
            </a:r>
          </a:p>
        </p:txBody>
      </p:sp>
      <p:grpSp>
        <p:nvGrpSpPr>
          <p:cNvPr id="16" name="Group 16"/>
          <p:cNvGrpSpPr/>
          <p:nvPr/>
        </p:nvGrpSpPr>
        <p:grpSpPr>
          <a:xfrm rot="-5400000">
            <a:off x="613946" y="1006839"/>
            <a:ext cx="829509" cy="1966473"/>
            <a:chOff x="0" y="0"/>
            <a:chExt cx="2354580" cy="5581882"/>
          </a:xfrm>
        </p:grpSpPr>
        <p:sp>
          <p:nvSpPr>
            <p:cNvPr id="17" name="Freeform 17"/>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18" name="Group 18"/>
          <p:cNvGrpSpPr/>
          <p:nvPr/>
        </p:nvGrpSpPr>
        <p:grpSpPr>
          <a:xfrm rot="-5400000">
            <a:off x="613946" y="2122655"/>
            <a:ext cx="829509" cy="1966473"/>
            <a:chOff x="0" y="0"/>
            <a:chExt cx="2354580" cy="5581882"/>
          </a:xfrm>
        </p:grpSpPr>
        <p:sp>
          <p:nvSpPr>
            <p:cNvPr id="19" name="Freeform 19"/>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21" name="Group 21"/>
          <p:cNvGrpSpPr/>
          <p:nvPr/>
        </p:nvGrpSpPr>
        <p:grpSpPr>
          <a:xfrm rot="-5400000">
            <a:off x="613946" y="3119724"/>
            <a:ext cx="829509" cy="1966473"/>
            <a:chOff x="0" y="0"/>
            <a:chExt cx="2354580" cy="5581882"/>
          </a:xfrm>
        </p:grpSpPr>
        <p:sp>
          <p:nvSpPr>
            <p:cNvPr id="22" name="Freeform 22"/>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23" name="TextBox 23"/>
          <p:cNvSpPr txBox="1"/>
          <p:nvPr/>
        </p:nvSpPr>
        <p:spPr>
          <a:xfrm>
            <a:off x="2215584" y="7892148"/>
            <a:ext cx="7343333" cy="639445"/>
          </a:xfrm>
          <a:prstGeom prst="rect">
            <a:avLst/>
          </a:prstGeom>
        </p:spPr>
        <p:txBody>
          <a:bodyPr lIns="0" tIns="0" rIns="0" bIns="0" rtlCol="0" anchor="t">
            <a:spAutoFit/>
          </a:bodyPr>
          <a:lstStyle/>
          <a:p>
            <a:pPr>
              <a:lnSpc>
                <a:spcPts val="5179"/>
              </a:lnSpc>
            </a:pPr>
            <a:endParaRPr/>
          </a:p>
        </p:txBody>
      </p:sp>
      <p:grpSp>
        <p:nvGrpSpPr>
          <p:cNvPr id="24" name="Group 24"/>
          <p:cNvGrpSpPr/>
          <p:nvPr/>
        </p:nvGrpSpPr>
        <p:grpSpPr>
          <a:xfrm rot="-5400000">
            <a:off x="568482" y="4234983"/>
            <a:ext cx="829509" cy="1966473"/>
            <a:chOff x="0" y="0"/>
            <a:chExt cx="2354580" cy="5581882"/>
          </a:xfrm>
        </p:grpSpPr>
        <p:sp>
          <p:nvSpPr>
            <p:cNvPr id="25" name="Freeform 25"/>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26" name="Group 26"/>
          <p:cNvGrpSpPr/>
          <p:nvPr/>
        </p:nvGrpSpPr>
        <p:grpSpPr>
          <a:xfrm rot="-5400000">
            <a:off x="568482" y="5364939"/>
            <a:ext cx="829509" cy="1966473"/>
            <a:chOff x="0" y="0"/>
            <a:chExt cx="2354580" cy="5581882"/>
          </a:xfrm>
        </p:grpSpPr>
        <p:sp>
          <p:nvSpPr>
            <p:cNvPr id="27" name="Freeform 27"/>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29" name="Group 29"/>
          <p:cNvGrpSpPr/>
          <p:nvPr/>
        </p:nvGrpSpPr>
        <p:grpSpPr>
          <a:xfrm rot="-5400000">
            <a:off x="568482" y="6724782"/>
            <a:ext cx="829509" cy="1966473"/>
            <a:chOff x="0" y="0"/>
            <a:chExt cx="2354580" cy="5581882"/>
          </a:xfrm>
        </p:grpSpPr>
        <p:sp>
          <p:nvSpPr>
            <p:cNvPr id="30" name="Freeform 30"/>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32" name="Group 32"/>
          <p:cNvGrpSpPr/>
          <p:nvPr/>
        </p:nvGrpSpPr>
        <p:grpSpPr>
          <a:xfrm rot="-5400000">
            <a:off x="568482" y="7767578"/>
            <a:ext cx="829509" cy="1966473"/>
            <a:chOff x="0" y="0"/>
            <a:chExt cx="2354580" cy="5581882"/>
          </a:xfrm>
        </p:grpSpPr>
        <p:sp>
          <p:nvSpPr>
            <p:cNvPr id="33" name="Freeform 33"/>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34" name="Group 34"/>
          <p:cNvGrpSpPr/>
          <p:nvPr/>
        </p:nvGrpSpPr>
        <p:grpSpPr>
          <a:xfrm rot="-5400000">
            <a:off x="568482" y="8734147"/>
            <a:ext cx="829509" cy="1966473"/>
            <a:chOff x="0" y="0"/>
            <a:chExt cx="2354580" cy="5581882"/>
          </a:xfrm>
        </p:grpSpPr>
        <p:sp>
          <p:nvSpPr>
            <p:cNvPr id="35" name="Freeform 35"/>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36" name="TextBox 36"/>
          <p:cNvSpPr txBox="1"/>
          <p:nvPr/>
        </p:nvSpPr>
        <p:spPr>
          <a:xfrm>
            <a:off x="2215584" y="6398228"/>
            <a:ext cx="9990536" cy="580390"/>
          </a:xfrm>
          <a:prstGeom prst="rect">
            <a:avLst/>
          </a:prstGeom>
        </p:spPr>
        <p:txBody>
          <a:bodyPr lIns="0" tIns="0" rIns="0" bIns="0" rtlCol="0" anchor="t">
            <a:spAutoFit/>
          </a:bodyPr>
          <a:lstStyle/>
          <a:p>
            <a:pPr>
              <a:lnSpc>
                <a:spcPts val="4760"/>
              </a:lnSpc>
            </a:pPr>
            <a:r>
              <a:rPr lang="en-US" sz="3400" spc="340" dirty="0">
                <a:solidFill>
                  <a:srgbClr val="2B4A9D"/>
                </a:solidFill>
                <a:latin typeface="Lato Bold"/>
              </a:rPr>
              <a:t>ШКАЛА БЕРГА</a:t>
            </a:r>
          </a:p>
        </p:txBody>
      </p:sp>
      <p:sp>
        <p:nvSpPr>
          <p:cNvPr id="37" name="TextBox 37"/>
          <p:cNvSpPr txBox="1"/>
          <p:nvPr/>
        </p:nvSpPr>
        <p:spPr>
          <a:xfrm>
            <a:off x="2049288" y="1721416"/>
            <a:ext cx="13952712" cy="601190"/>
          </a:xfrm>
          <a:prstGeom prst="rect">
            <a:avLst/>
          </a:prstGeom>
        </p:spPr>
        <p:txBody>
          <a:bodyPr wrap="square" lIns="0" tIns="0" rIns="0" bIns="0" rtlCol="0" anchor="t">
            <a:spAutoFit/>
          </a:bodyPr>
          <a:lstStyle/>
          <a:p>
            <a:pPr>
              <a:lnSpc>
                <a:spcPts val="5179"/>
              </a:lnSpc>
            </a:pPr>
            <a:r>
              <a:rPr lang="uk-UA" sz="3699" spc="369" dirty="0">
                <a:solidFill>
                  <a:srgbClr val="2B4A9D"/>
                </a:solidFill>
                <a:latin typeface="Lato Bold"/>
              </a:rPr>
              <a:t>Прогноз мобільності пацієнта </a:t>
            </a:r>
            <a:r>
              <a:rPr lang="en-US" sz="3699" spc="369" dirty="0" err="1">
                <a:solidFill>
                  <a:srgbClr val="2B4A9D"/>
                </a:solidFill>
                <a:latin typeface="Lato Bold"/>
              </a:rPr>
              <a:t>AmpPro</a:t>
            </a:r>
            <a:r>
              <a:rPr lang="uk-UA" sz="3699" spc="369" dirty="0">
                <a:solidFill>
                  <a:srgbClr val="2B4A9D"/>
                </a:solidFill>
                <a:latin typeface="Lato Bold"/>
              </a:rPr>
              <a:t>/</a:t>
            </a:r>
            <a:r>
              <a:rPr lang="en-US" sz="3699" spc="369" dirty="0" err="1">
                <a:solidFill>
                  <a:srgbClr val="2B4A9D"/>
                </a:solidFill>
                <a:latin typeface="Lato Bold"/>
              </a:rPr>
              <a:t>AmpNoPro</a:t>
            </a:r>
            <a:endParaRPr lang="en-US" sz="3699" spc="369" dirty="0">
              <a:solidFill>
                <a:srgbClr val="2B4A9D"/>
              </a:solidFill>
              <a:latin typeface="Lato Bold"/>
            </a:endParaRPr>
          </a:p>
        </p:txBody>
      </p:sp>
      <p:sp>
        <p:nvSpPr>
          <p:cNvPr id="38" name="TextBox 38"/>
          <p:cNvSpPr txBox="1"/>
          <p:nvPr/>
        </p:nvSpPr>
        <p:spPr>
          <a:xfrm>
            <a:off x="2049288" y="2706960"/>
            <a:ext cx="12352512" cy="1276824"/>
          </a:xfrm>
          <a:prstGeom prst="rect">
            <a:avLst/>
          </a:prstGeom>
        </p:spPr>
        <p:txBody>
          <a:bodyPr wrap="square" lIns="0" tIns="0" rIns="0" bIns="0" rtlCol="0" anchor="t">
            <a:spAutoFit/>
          </a:bodyPr>
          <a:lstStyle/>
          <a:p>
            <a:pPr algn="ctr">
              <a:lnSpc>
                <a:spcPts val="5319"/>
              </a:lnSpc>
              <a:spcBef>
                <a:spcPct val="0"/>
              </a:spcBef>
            </a:pPr>
            <a:r>
              <a:rPr lang="uk-UA" sz="3200" spc="379" dirty="0">
                <a:solidFill>
                  <a:srgbClr val="2B4A9D"/>
                </a:solidFill>
                <a:latin typeface="Lato Bold"/>
              </a:rPr>
              <a:t>Анкета оцінки протезів - </a:t>
            </a:r>
            <a:r>
              <a:rPr lang="en-US" sz="3200" spc="379" dirty="0">
                <a:solidFill>
                  <a:srgbClr val="2B4A9D"/>
                </a:solidFill>
                <a:latin typeface="Lato Bold"/>
              </a:rPr>
              <a:t>PROSTHESIS EVALUATION QUESTIONNAIRE (PEQ)</a:t>
            </a:r>
          </a:p>
        </p:txBody>
      </p:sp>
      <p:sp>
        <p:nvSpPr>
          <p:cNvPr id="39" name="TextBox 39"/>
          <p:cNvSpPr txBox="1"/>
          <p:nvPr/>
        </p:nvSpPr>
        <p:spPr>
          <a:xfrm>
            <a:off x="2183415" y="4477189"/>
            <a:ext cx="11106160" cy="554511"/>
          </a:xfrm>
          <a:prstGeom prst="rect">
            <a:avLst/>
          </a:prstGeom>
        </p:spPr>
        <p:txBody>
          <a:bodyPr lIns="0" tIns="0" rIns="0" bIns="0" rtlCol="0" anchor="t">
            <a:spAutoFit/>
          </a:bodyPr>
          <a:lstStyle/>
          <a:p>
            <a:pPr>
              <a:lnSpc>
                <a:spcPts val="4760"/>
              </a:lnSpc>
            </a:pPr>
            <a:r>
              <a:rPr lang="uk-UA" sz="3400" spc="340" dirty="0">
                <a:solidFill>
                  <a:srgbClr val="2B4A9D"/>
                </a:solidFill>
                <a:latin typeface="Lato Bold"/>
              </a:rPr>
              <a:t>Індекс повсякденної діяльності Бартеля</a:t>
            </a:r>
            <a:endParaRPr lang="en-US" sz="3400" spc="340" dirty="0">
              <a:solidFill>
                <a:srgbClr val="2B4A9D"/>
              </a:solidFill>
              <a:latin typeface="Lato Bold"/>
            </a:endParaRPr>
          </a:p>
        </p:txBody>
      </p:sp>
      <p:sp>
        <p:nvSpPr>
          <p:cNvPr id="40" name="TextBox 40"/>
          <p:cNvSpPr txBox="1"/>
          <p:nvPr/>
        </p:nvSpPr>
        <p:spPr>
          <a:xfrm>
            <a:off x="1829223" y="7198196"/>
            <a:ext cx="11820793" cy="554511"/>
          </a:xfrm>
          <a:prstGeom prst="rect">
            <a:avLst/>
          </a:prstGeom>
        </p:spPr>
        <p:txBody>
          <a:bodyPr wrap="square" lIns="0" tIns="0" rIns="0" bIns="0" rtlCol="0" anchor="t">
            <a:spAutoFit/>
          </a:bodyPr>
          <a:lstStyle/>
          <a:p>
            <a:pPr algn="ctr">
              <a:lnSpc>
                <a:spcPts val="4760"/>
              </a:lnSpc>
              <a:spcBef>
                <a:spcPct val="0"/>
              </a:spcBef>
            </a:pPr>
            <a:r>
              <a:rPr lang="en-US" sz="3400" b="1" spc="340" dirty="0">
                <a:solidFill>
                  <a:srgbClr val="2B4A9D"/>
                </a:solidFill>
                <a:latin typeface="Lato Bold"/>
              </a:rPr>
              <a:t>TIMED GET UP AND TO GO</a:t>
            </a:r>
            <a:r>
              <a:rPr lang="uk-UA" sz="3400" b="1" spc="340" dirty="0">
                <a:solidFill>
                  <a:srgbClr val="2B4A9D"/>
                </a:solidFill>
                <a:latin typeface="Lato Bold"/>
              </a:rPr>
              <a:t>/</a:t>
            </a:r>
            <a:r>
              <a:rPr lang="en-US" sz="3400" b="1" spc="340" dirty="0">
                <a:solidFill>
                  <a:srgbClr val="2B4A9D"/>
                </a:solidFill>
                <a:latin typeface="Lato Bold"/>
              </a:rPr>
              <a:t>ВСТАНЬ ТА ЙДИ</a:t>
            </a:r>
          </a:p>
        </p:txBody>
      </p:sp>
      <p:sp>
        <p:nvSpPr>
          <p:cNvPr id="41" name="Прямоугольник 40"/>
          <p:cNvSpPr/>
          <p:nvPr/>
        </p:nvSpPr>
        <p:spPr>
          <a:xfrm>
            <a:off x="2270412" y="8839391"/>
            <a:ext cx="5204951" cy="652358"/>
          </a:xfrm>
          <a:prstGeom prst="rect">
            <a:avLst/>
          </a:prstGeom>
        </p:spPr>
        <p:txBody>
          <a:bodyPr wrap="none">
            <a:spAutoFit/>
          </a:bodyPr>
          <a:lstStyle/>
          <a:p>
            <a:pPr algn="ctr">
              <a:lnSpc>
                <a:spcPts val="4760"/>
              </a:lnSpc>
              <a:spcBef>
                <a:spcPct val="0"/>
              </a:spcBef>
            </a:pPr>
            <a:r>
              <a:rPr lang="en-US" sz="3600" b="1" spc="340" dirty="0">
                <a:solidFill>
                  <a:srgbClr val="2B4A9D"/>
                </a:solidFill>
                <a:latin typeface="Lato Bold"/>
              </a:rPr>
              <a:t>2/6 хв. тест ходьби</a:t>
            </a:r>
          </a:p>
        </p:txBody>
      </p:sp>
      <p:sp>
        <p:nvSpPr>
          <p:cNvPr id="42" name="Прямоугольник 41"/>
          <p:cNvSpPr/>
          <p:nvPr/>
        </p:nvSpPr>
        <p:spPr>
          <a:xfrm>
            <a:off x="2176338" y="5445200"/>
            <a:ext cx="9293313" cy="707886"/>
          </a:xfrm>
          <a:prstGeom prst="rect">
            <a:avLst/>
          </a:prstGeom>
        </p:spPr>
        <p:txBody>
          <a:bodyPr wrap="none">
            <a:spAutoFit/>
          </a:bodyPr>
          <a:lstStyle/>
          <a:p>
            <a:pPr>
              <a:lnSpc>
                <a:spcPts val="4760"/>
              </a:lnSpc>
            </a:pPr>
            <a:r>
              <a:rPr lang="ru-RU" sz="4000" dirty="0">
                <a:solidFill>
                  <a:schemeClr val="tx2"/>
                </a:solidFill>
              </a:rPr>
              <a:t>Тест на </a:t>
            </a:r>
            <a:r>
              <a:rPr lang="ru-RU" sz="4000" dirty="0" err="1">
                <a:solidFill>
                  <a:schemeClr val="tx2"/>
                </a:solidFill>
              </a:rPr>
              <a:t>рівень</a:t>
            </a:r>
            <a:r>
              <a:rPr lang="ru-RU" sz="4000" dirty="0">
                <a:solidFill>
                  <a:schemeClr val="tx2"/>
                </a:solidFill>
              </a:rPr>
              <a:t> </a:t>
            </a:r>
            <a:r>
              <a:rPr lang="ru-RU" sz="4000" dirty="0" err="1">
                <a:solidFill>
                  <a:schemeClr val="tx2"/>
                </a:solidFill>
              </a:rPr>
              <a:t>функціональної</a:t>
            </a:r>
            <a:r>
              <a:rPr lang="ru-RU" sz="4000" dirty="0">
                <a:solidFill>
                  <a:schemeClr val="tx2"/>
                </a:solidFill>
              </a:rPr>
              <a:t> </a:t>
            </a:r>
            <a:r>
              <a:rPr lang="ru-RU" sz="4000" dirty="0" err="1">
                <a:solidFill>
                  <a:schemeClr val="tx2"/>
                </a:solidFill>
              </a:rPr>
              <a:t>досяжності</a:t>
            </a:r>
            <a:endParaRPr lang="en-US" sz="4000" spc="340" dirty="0">
              <a:solidFill>
                <a:schemeClr val="tx2"/>
              </a:solidFill>
              <a:latin typeface="Lato Bold"/>
            </a:endParaRPr>
          </a:p>
        </p:txBody>
      </p:sp>
      <p:sp>
        <p:nvSpPr>
          <p:cNvPr id="20" name="Прямоугольник 19"/>
          <p:cNvSpPr/>
          <p:nvPr/>
        </p:nvSpPr>
        <p:spPr>
          <a:xfrm>
            <a:off x="2164172" y="8168689"/>
            <a:ext cx="9145452" cy="707886"/>
          </a:xfrm>
          <a:prstGeom prst="rect">
            <a:avLst/>
          </a:prstGeom>
        </p:spPr>
        <p:txBody>
          <a:bodyPr wrap="none">
            <a:spAutoFit/>
          </a:bodyPr>
          <a:lstStyle/>
          <a:p>
            <a:pPr algn="ctr">
              <a:lnSpc>
                <a:spcPts val="4760"/>
              </a:lnSpc>
              <a:spcBef>
                <a:spcPct val="0"/>
              </a:spcBef>
            </a:pPr>
            <a:r>
              <a:rPr lang="en-US" sz="3400" b="1" spc="340" dirty="0">
                <a:solidFill>
                  <a:srgbClr val="2B4A9D"/>
                </a:solidFill>
                <a:latin typeface="Lato Bold"/>
              </a:rPr>
              <a:t>L-</a:t>
            </a:r>
            <a:r>
              <a:rPr lang="ru-RU" sz="3400" b="1" spc="340" dirty="0">
                <a:solidFill>
                  <a:srgbClr val="2B4A9D"/>
                </a:solidFill>
                <a:latin typeface="Lato Bold"/>
              </a:rPr>
              <a:t>тест функціональної мобільності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6816" y="0"/>
            <a:ext cx="452408" cy="10287000"/>
            <a:chOff x="0" y="0"/>
            <a:chExt cx="165040" cy="3752725"/>
          </a:xfrm>
        </p:grpSpPr>
        <p:sp>
          <p:nvSpPr>
            <p:cNvPr id="3" name="Freeform 3"/>
            <p:cNvSpPr/>
            <p:nvPr/>
          </p:nvSpPr>
          <p:spPr>
            <a:xfrm>
              <a:off x="0" y="0"/>
              <a:ext cx="165040" cy="3752726"/>
            </a:xfrm>
            <a:custGeom>
              <a:avLst/>
              <a:gdLst/>
              <a:ahLst/>
              <a:cxnLst/>
              <a:rect l="l" t="t" r="r" b="b"/>
              <a:pathLst>
                <a:path w="165040" h="3752726">
                  <a:moveTo>
                    <a:pt x="0" y="0"/>
                  </a:moveTo>
                  <a:lnTo>
                    <a:pt x="165040" y="0"/>
                  </a:lnTo>
                  <a:lnTo>
                    <a:pt x="165040" y="3752726"/>
                  </a:lnTo>
                  <a:lnTo>
                    <a:pt x="0" y="3752726"/>
                  </a:lnTo>
                  <a:close/>
                </a:path>
              </a:pathLst>
            </a:custGeom>
            <a:solidFill>
              <a:srgbClr val="2B4A9D"/>
            </a:solidFill>
          </p:spPr>
        </p:sp>
      </p:grpSp>
      <p:grpSp>
        <p:nvGrpSpPr>
          <p:cNvPr id="4" name="Group 4"/>
          <p:cNvGrpSpPr/>
          <p:nvPr/>
        </p:nvGrpSpPr>
        <p:grpSpPr>
          <a:xfrm rot="-2700000">
            <a:off x="13199928" y="256106"/>
            <a:ext cx="10176144" cy="101761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B4A9D"/>
            </a:solidFill>
          </p:spPr>
        </p:sp>
      </p:grpSp>
      <p:grpSp>
        <p:nvGrpSpPr>
          <p:cNvPr id="6" name="Group 6"/>
          <p:cNvGrpSpPr/>
          <p:nvPr/>
        </p:nvGrpSpPr>
        <p:grpSpPr>
          <a:xfrm rot="2700000">
            <a:off x="13590387" y="445887"/>
            <a:ext cx="9395227" cy="9395227"/>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8" name="Group 8"/>
          <p:cNvGrpSpPr/>
          <p:nvPr/>
        </p:nvGrpSpPr>
        <p:grpSpPr>
          <a:xfrm rot="2700000">
            <a:off x="11959481" y="8039607"/>
            <a:ext cx="6164339" cy="6164339"/>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10" name="Group 10"/>
          <p:cNvGrpSpPr/>
          <p:nvPr/>
        </p:nvGrpSpPr>
        <p:grpSpPr>
          <a:xfrm rot="2700000">
            <a:off x="11524419" y="-3920369"/>
            <a:ext cx="6164339" cy="6164339"/>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sp>
        <p:nvSpPr>
          <p:cNvPr id="15" name="Freeform 15"/>
          <p:cNvSpPr/>
          <p:nvPr/>
        </p:nvSpPr>
        <p:spPr>
          <a:xfrm>
            <a:off x="14264736" y="4019370"/>
            <a:ext cx="2693994" cy="2248260"/>
          </a:xfrm>
          <a:custGeom>
            <a:avLst/>
            <a:gdLst/>
            <a:ahLst/>
            <a:cxnLst/>
            <a:rect l="l" t="t" r="r" b="b"/>
            <a:pathLst>
              <a:path w="2693994" h="2248260">
                <a:moveTo>
                  <a:pt x="0" y="0"/>
                </a:moveTo>
                <a:lnTo>
                  <a:pt x="2693994" y="0"/>
                </a:lnTo>
                <a:lnTo>
                  <a:pt x="2693994" y="2248260"/>
                </a:lnTo>
                <a:lnTo>
                  <a:pt x="0" y="22482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6" name="Group 16"/>
          <p:cNvGrpSpPr/>
          <p:nvPr/>
        </p:nvGrpSpPr>
        <p:grpSpPr>
          <a:xfrm rot="-5400000">
            <a:off x="613946" y="1006839"/>
            <a:ext cx="829509" cy="1966473"/>
            <a:chOff x="0" y="0"/>
            <a:chExt cx="2354580" cy="5581882"/>
          </a:xfrm>
        </p:grpSpPr>
        <p:sp>
          <p:nvSpPr>
            <p:cNvPr id="17" name="Freeform 17"/>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18" name="TextBox 18"/>
          <p:cNvSpPr txBox="1"/>
          <p:nvPr/>
        </p:nvSpPr>
        <p:spPr>
          <a:xfrm>
            <a:off x="2238799" y="1804567"/>
            <a:ext cx="7343333" cy="647870"/>
          </a:xfrm>
          <a:prstGeom prst="rect">
            <a:avLst/>
          </a:prstGeom>
        </p:spPr>
        <p:txBody>
          <a:bodyPr lIns="0" tIns="0" rIns="0" bIns="0" rtlCol="0" anchor="t">
            <a:spAutoFit/>
          </a:bodyPr>
          <a:lstStyle/>
          <a:p>
            <a:pPr>
              <a:lnSpc>
                <a:spcPts val="5599"/>
              </a:lnSpc>
            </a:pPr>
            <a:r>
              <a:rPr lang="uk-UA" sz="3999" spc="399" dirty="0">
                <a:solidFill>
                  <a:srgbClr val="2B4A9D"/>
                </a:solidFill>
                <a:latin typeface="Lato Bold"/>
              </a:rPr>
              <a:t>МАСАЖ</a:t>
            </a:r>
            <a:endParaRPr lang="en-US" sz="3999" spc="399" dirty="0">
              <a:solidFill>
                <a:srgbClr val="2B4A9D"/>
              </a:solidFill>
              <a:latin typeface="Lato Bold"/>
            </a:endParaRPr>
          </a:p>
        </p:txBody>
      </p:sp>
      <p:grpSp>
        <p:nvGrpSpPr>
          <p:cNvPr id="19" name="Group 19"/>
          <p:cNvGrpSpPr/>
          <p:nvPr/>
        </p:nvGrpSpPr>
        <p:grpSpPr>
          <a:xfrm rot="-5400000">
            <a:off x="613946" y="2122655"/>
            <a:ext cx="829509" cy="1966473"/>
            <a:chOff x="0" y="0"/>
            <a:chExt cx="2354580" cy="5581882"/>
          </a:xfrm>
        </p:grpSpPr>
        <p:sp>
          <p:nvSpPr>
            <p:cNvPr id="20" name="Freeform 20"/>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21" name="TextBox 21"/>
          <p:cNvSpPr txBox="1"/>
          <p:nvPr/>
        </p:nvSpPr>
        <p:spPr>
          <a:xfrm>
            <a:off x="2016802" y="2988065"/>
            <a:ext cx="7343333" cy="589905"/>
          </a:xfrm>
          <a:prstGeom prst="rect">
            <a:avLst/>
          </a:prstGeom>
        </p:spPr>
        <p:txBody>
          <a:bodyPr lIns="0" tIns="0" rIns="0" bIns="0" rtlCol="0" anchor="t">
            <a:spAutoFit/>
          </a:bodyPr>
          <a:lstStyle/>
          <a:p>
            <a:pPr>
              <a:lnSpc>
                <a:spcPts val="4620"/>
              </a:lnSpc>
            </a:pPr>
            <a:r>
              <a:rPr lang="uk-UA" sz="4000" spc="330" dirty="0">
                <a:solidFill>
                  <a:srgbClr val="2B4A9D"/>
                </a:solidFill>
                <a:latin typeface="Lato Bold"/>
              </a:rPr>
              <a:t>ПОСТУКУВАННЯ</a:t>
            </a:r>
            <a:endParaRPr lang="en-US" sz="4000" spc="330" dirty="0">
              <a:solidFill>
                <a:srgbClr val="2B4A9D"/>
              </a:solidFill>
              <a:latin typeface="Lato Bold"/>
            </a:endParaRPr>
          </a:p>
        </p:txBody>
      </p:sp>
      <p:grpSp>
        <p:nvGrpSpPr>
          <p:cNvPr id="22" name="Group 22"/>
          <p:cNvGrpSpPr/>
          <p:nvPr/>
        </p:nvGrpSpPr>
        <p:grpSpPr>
          <a:xfrm rot="-5400000">
            <a:off x="613946" y="3450887"/>
            <a:ext cx="829509" cy="1966473"/>
            <a:chOff x="0" y="0"/>
            <a:chExt cx="2354580" cy="5581882"/>
          </a:xfrm>
        </p:grpSpPr>
        <p:sp>
          <p:nvSpPr>
            <p:cNvPr id="23" name="Freeform 23"/>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24" name="TextBox 24"/>
          <p:cNvSpPr txBox="1"/>
          <p:nvPr/>
        </p:nvSpPr>
        <p:spPr>
          <a:xfrm>
            <a:off x="2133383" y="4159893"/>
            <a:ext cx="7343333" cy="601190"/>
          </a:xfrm>
          <a:prstGeom prst="rect">
            <a:avLst/>
          </a:prstGeom>
        </p:spPr>
        <p:txBody>
          <a:bodyPr lIns="0" tIns="0" rIns="0" bIns="0" rtlCol="0" anchor="t">
            <a:spAutoFit/>
          </a:bodyPr>
          <a:lstStyle/>
          <a:p>
            <a:pPr>
              <a:lnSpc>
                <a:spcPts val="5179"/>
              </a:lnSpc>
            </a:pPr>
            <a:r>
              <a:rPr lang="uk-UA" sz="3699" spc="369" dirty="0">
                <a:solidFill>
                  <a:srgbClr val="2B4A9D"/>
                </a:solidFill>
                <a:latin typeface="Lato Bold"/>
              </a:rPr>
              <a:t>ДЕСЕНСИБІЛІЗАЦІЯ</a:t>
            </a:r>
            <a:endParaRPr lang="en-US" sz="3699" spc="369" dirty="0">
              <a:solidFill>
                <a:srgbClr val="2B4A9D"/>
              </a:solidFill>
              <a:latin typeface="Lato Bold"/>
            </a:endParaRPr>
          </a:p>
        </p:txBody>
      </p:sp>
      <p:grpSp>
        <p:nvGrpSpPr>
          <p:cNvPr id="25" name="Group 25"/>
          <p:cNvGrpSpPr/>
          <p:nvPr/>
        </p:nvGrpSpPr>
        <p:grpSpPr>
          <a:xfrm rot="-5400000">
            <a:off x="613946" y="4775696"/>
            <a:ext cx="829509" cy="1966473"/>
            <a:chOff x="0" y="0"/>
            <a:chExt cx="2354580" cy="5581882"/>
          </a:xfrm>
        </p:grpSpPr>
        <p:sp>
          <p:nvSpPr>
            <p:cNvPr id="26" name="Freeform 26"/>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27" name="TextBox 27"/>
          <p:cNvSpPr txBox="1"/>
          <p:nvPr/>
        </p:nvSpPr>
        <p:spPr>
          <a:xfrm>
            <a:off x="2011937" y="5459313"/>
            <a:ext cx="9990536" cy="615553"/>
          </a:xfrm>
          <a:prstGeom prst="rect">
            <a:avLst/>
          </a:prstGeom>
        </p:spPr>
        <p:txBody>
          <a:bodyPr lIns="0" tIns="0" rIns="0" bIns="0" rtlCol="0" anchor="t">
            <a:spAutoFit/>
          </a:bodyPr>
          <a:lstStyle/>
          <a:p>
            <a:pPr>
              <a:lnSpc>
                <a:spcPts val="4760"/>
              </a:lnSpc>
            </a:pPr>
            <a:r>
              <a:rPr lang="uk-UA" sz="4000" spc="340" dirty="0">
                <a:solidFill>
                  <a:srgbClr val="2B4A9D"/>
                </a:solidFill>
                <a:latin typeface="Lato Bold"/>
              </a:rPr>
              <a:t>МОБІЛІЗАЦІЯ РУБЦІВ</a:t>
            </a:r>
            <a:endParaRPr lang="en-US" sz="4000" spc="340" dirty="0">
              <a:solidFill>
                <a:srgbClr val="2B4A9D"/>
              </a:solidFill>
              <a:latin typeface="Lato Bold"/>
            </a:endParaRPr>
          </a:p>
        </p:txBody>
      </p:sp>
      <p:grpSp>
        <p:nvGrpSpPr>
          <p:cNvPr id="28" name="Group 28"/>
          <p:cNvGrpSpPr/>
          <p:nvPr/>
        </p:nvGrpSpPr>
        <p:grpSpPr>
          <a:xfrm rot="-5400000">
            <a:off x="568482" y="5843329"/>
            <a:ext cx="829509" cy="1966473"/>
            <a:chOff x="0" y="0"/>
            <a:chExt cx="2354580" cy="5581882"/>
          </a:xfrm>
        </p:grpSpPr>
        <p:sp>
          <p:nvSpPr>
            <p:cNvPr id="29" name="Freeform 29"/>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31" name="Group 31"/>
          <p:cNvGrpSpPr/>
          <p:nvPr/>
        </p:nvGrpSpPr>
        <p:grpSpPr>
          <a:xfrm rot="-5400000">
            <a:off x="613946" y="6910963"/>
            <a:ext cx="829509" cy="1966473"/>
            <a:chOff x="0" y="0"/>
            <a:chExt cx="2354580" cy="5581882"/>
          </a:xfrm>
        </p:grpSpPr>
        <p:sp>
          <p:nvSpPr>
            <p:cNvPr id="32" name="Freeform 32"/>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34" name="Group 34"/>
          <p:cNvGrpSpPr/>
          <p:nvPr/>
        </p:nvGrpSpPr>
        <p:grpSpPr>
          <a:xfrm rot="-5400000">
            <a:off x="568482" y="8084624"/>
            <a:ext cx="829509" cy="1966473"/>
            <a:chOff x="0" y="0"/>
            <a:chExt cx="2354580" cy="5581882"/>
          </a:xfrm>
        </p:grpSpPr>
        <p:sp>
          <p:nvSpPr>
            <p:cNvPr id="35" name="Freeform 35"/>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grpSp>
        <p:nvGrpSpPr>
          <p:cNvPr id="37" name="Group 37"/>
          <p:cNvGrpSpPr/>
          <p:nvPr/>
        </p:nvGrpSpPr>
        <p:grpSpPr>
          <a:xfrm rot="-5400000">
            <a:off x="568482" y="9152258"/>
            <a:ext cx="829509" cy="1966473"/>
            <a:chOff x="0" y="0"/>
            <a:chExt cx="2354580" cy="5581882"/>
          </a:xfrm>
        </p:grpSpPr>
        <p:sp>
          <p:nvSpPr>
            <p:cNvPr id="38" name="Freeform 38"/>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39" name="TextBox 39"/>
          <p:cNvSpPr txBox="1"/>
          <p:nvPr/>
        </p:nvSpPr>
        <p:spPr>
          <a:xfrm>
            <a:off x="2133383" y="9706610"/>
            <a:ext cx="9990536" cy="554511"/>
          </a:xfrm>
          <a:prstGeom prst="rect">
            <a:avLst/>
          </a:prstGeom>
        </p:spPr>
        <p:txBody>
          <a:bodyPr lIns="0" tIns="0" rIns="0" bIns="0" rtlCol="0" anchor="t">
            <a:spAutoFit/>
          </a:bodyPr>
          <a:lstStyle/>
          <a:p>
            <a:pPr>
              <a:lnSpc>
                <a:spcPts val="4760"/>
              </a:lnSpc>
            </a:pPr>
            <a:endParaRPr lang="en-US" sz="3400" spc="340" dirty="0">
              <a:solidFill>
                <a:srgbClr val="2B4A9D"/>
              </a:solidFill>
              <a:latin typeface="Lato Bold"/>
            </a:endParaRPr>
          </a:p>
        </p:txBody>
      </p:sp>
      <p:sp>
        <p:nvSpPr>
          <p:cNvPr id="36" name="TextBox 35">
            <a:extLst>
              <a:ext uri="{FF2B5EF4-FFF2-40B4-BE49-F238E27FC236}">
                <a16:creationId xmlns:a16="http://schemas.microsoft.com/office/drawing/2014/main" id="{D853EAE9-206A-4825-9C76-4C0EBE3B1754}"/>
              </a:ext>
            </a:extLst>
          </p:cNvPr>
          <p:cNvSpPr txBox="1"/>
          <p:nvPr/>
        </p:nvSpPr>
        <p:spPr>
          <a:xfrm>
            <a:off x="3748132" y="476065"/>
            <a:ext cx="12747170" cy="751103"/>
          </a:xfrm>
          <a:prstGeom prst="rect">
            <a:avLst/>
          </a:prstGeom>
          <a:noFill/>
        </p:spPr>
        <p:txBody>
          <a:bodyPr wrap="square">
            <a:spAutoFit/>
          </a:bodyPr>
          <a:lstStyle/>
          <a:p>
            <a:pPr>
              <a:lnSpc>
                <a:spcPts val="5599"/>
              </a:lnSpc>
            </a:pPr>
            <a:r>
              <a:rPr lang="uk-UA" sz="4400" spc="399" dirty="0">
                <a:solidFill>
                  <a:srgbClr val="2B4A9D"/>
                </a:solidFill>
                <a:latin typeface="Lato Bold"/>
              </a:rPr>
              <a:t>МЕНЕДЖМЕНТ РУБЦЯ</a:t>
            </a:r>
            <a:endParaRPr lang="en-US" sz="4400" spc="399" dirty="0">
              <a:solidFill>
                <a:srgbClr val="2B4A9D"/>
              </a:solidFill>
              <a:latin typeface="Lato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69836" y="8340883"/>
            <a:ext cx="1635964" cy="1633346"/>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6" name="Group 6"/>
          <p:cNvGrpSpPr/>
          <p:nvPr/>
        </p:nvGrpSpPr>
        <p:grpSpPr>
          <a:xfrm rot="5400000">
            <a:off x="81826" y="180290"/>
            <a:ext cx="1635964" cy="1633346"/>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8" name="Freeform 8"/>
          <p:cNvSpPr/>
          <p:nvPr/>
        </p:nvSpPr>
        <p:spPr>
          <a:xfrm>
            <a:off x="647247" y="2218125"/>
            <a:ext cx="4560686" cy="4776356"/>
          </a:xfrm>
          <a:custGeom>
            <a:avLst/>
            <a:gdLst/>
            <a:ahLst/>
            <a:cxnLst/>
            <a:rect l="l" t="t" r="r" b="b"/>
            <a:pathLst>
              <a:path w="5090905" h="5023327">
                <a:moveTo>
                  <a:pt x="0" y="0"/>
                </a:moveTo>
                <a:lnTo>
                  <a:pt x="5090905" y="0"/>
                </a:lnTo>
                <a:lnTo>
                  <a:pt x="5090905" y="5023326"/>
                </a:lnTo>
                <a:lnTo>
                  <a:pt x="0" y="5023326"/>
                </a:lnTo>
                <a:lnTo>
                  <a:pt x="0" y="0"/>
                </a:lnTo>
                <a:close/>
              </a:path>
            </a:pathLst>
          </a:custGeom>
          <a:blipFill>
            <a:blip r:embed="rId2"/>
            <a:stretch>
              <a:fillRect/>
            </a:stretch>
          </a:blipFill>
        </p:spPr>
      </p:sp>
      <p:sp>
        <p:nvSpPr>
          <p:cNvPr id="9" name="Freeform 9"/>
          <p:cNvSpPr/>
          <p:nvPr/>
        </p:nvSpPr>
        <p:spPr>
          <a:xfrm>
            <a:off x="13123838" y="2218126"/>
            <a:ext cx="4659541" cy="4776355"/>
          </a:xfrm>
          <a:custGeom>
            <a:avLst/>
            <a:gdLst/>
            <a:ahLst/>
            <a:cxnLst/>
            <a:rect l="l" t="t" r="r" b="b"/>
            <a:pathLst>
              <a:path w="5090905" h="5023327">
                <a:moveTo>
                  <a:pt x="0" y="0"/>
                </a:moveTo>
                <a:lnTo>
                  <a:pt x="5090905" y="0"/>
                </a:lnTo>
                <a:lnTo>
                  <a:pt x="5090905" y="5023326"/>
                </a:lnTo>
                <a:lnTo>
                  <a:pt x="0" y="5023326"/>
                </a:lnTo>
                <a:lnTo>
                  <a:pt x="0" y="0"/>
                </a:lnTo>
                <a:close/>
              </a:path>
            </a:pathLst>
          </a:custGeom>
          <a:blipFill>
            <a:blip r:embed="rId3"/>
            <a:stretch>
              <a:fillRect/>
            </a:stretch>
          </a:blipFill>
        </p:spPr>
      </p:sp>
      <p:sp>
        <p:nvSpPr>
          <p:cNvPr id="10" name="Freeform 10"/>
          <p:cNvSpPr/>
          <p:nvPr/>
        </p:nvSpPr>
        <p:spPr>
          <a:xfrm>
            <a:off x="6016075" y="2048891"/>
            <a:ext cx="4659541" cy="4261327"/>
          </a:xfrm>
          <a:custGeom>
            <a:avLst/>
            <a:gdLst/>
            <a:ahLst/>
            <a:cxnLst/>
            <a:rect l="l" t="t" r="r" b="b"/>
            <a:pathLst>
              <a:path w="5090905" h="5023327">
                <a:moveTo>
                  <a:pt x="0" y="0"/>
                </a:moveTo>
                <a:lnTo>
                  <a:pt x="5090905" y="0"/>
                </a:lnTo>
                <a:lnTo>
                  <a:pt x="5090905" y="5023326"/>
                </a:lnTo>
                <a:lnTo>
                  <a:pt x="0" y="5023326"/>
                </a:lnTo>
                <a:lnTo>
                  <a:pt x="0" y="0"/>
                </a:lnTo>
                <a:close/>
              </a:path>
            </a:pathLst>
          </a:custGeom>
          <a:blipFill>
            <a:blip r:embed="rId4"/>
            <a:stretch>
              <a:fillRect/>
            </a:stretch>
          </a:blipFill>
        </p:spPr>
      </p:sp>
      <p:sp>
        <p:nvSpPr>
          <p:cNvPr id="11" name="Freeform 11"/>
          <p:cNvSpPr/>
          <p:nvPr/>
        </p:nvSpPr>
        <p:spPr>
          <a:xfrm>
            <a:off x="9492571" y="6107445"/>
            <a:ext cx="3352800" cy="4000500"/>
          </a:xfrm>
          <a:custGeom>
            <a:avLst/>
            <a:gdLst/>
            <a:ahLst/>
            <a:cxnLst/>
            <a:rect l="l" t="t" r="r" b="b"/>
            <a:pathLst>
              <a:path w="5090905" h="5023327">
                <a:moveTo>
                  <a:pt x="0" y="0"/>
                </a:moveTo>
                <a:lnTo>
                  <a:pt x="5090905" y="0"/>
                </a:lnTo>
                <a:lnTo>
                  <a:pt x="5090905" y="5023327"/>
                </a:lnTo>
                <a:lnTo>
                  <a:pt x="0" y="5023327"/>
                </a:lnTo>
                <a:lnTo>
                  <a:pt x="0" y="0"/>
                </a:lnTo>
                <a:close/>
              </a:path>
            </a:pathLst>
          </a:custGeom>
          <a:blipFill>
            <a:blip r:embed="rId5"/>
            <a:stretch>
              <a:fillRect/>
            </a:stretch>
          </a:blipFill>
        </p:spPr>
      </p:sp>
      <p:sp>
        <p:nvSpPr>
          <p:cNvPr id="14" name="TextBox 13">
            <a:extLst>
              <a:ext uri="{FF2B5EF4-FFF2-40B4-BE49-F238E27FC236}">
                <a16:creationId xmlns:a16="http://schemas.microsoft.com/office/drawing/2014/main" id="{1E2C46FA-74B3-4B93-B50B-848BB5AD8B7E}"/>
              </a:ext>
            </a:extLst>
          </p:cNvPr>
          <p:cNvSpPr txBox="1"/>
          <p:nvPr/>
        </p:nvSpPr>
        <p:spPr>
          <a:xfrm>
            <a:off x="3987506" y="591723"/>
            <a:ext cx="11466102" cy="810478"/>
          </a:xfrm>
          <a:prstGeom prst="rect">
            <a:avLst/>
          </a:prstGeom>
          <a:noFill/>
        </p:spPr>
        <p:txBody>
          <a:bodyPr wrap="square">
            <a:spAutoFit/>
          </a:bodyPr>
          <a:lstStyle/>
          <a:p>
            <a:pPr>
              <a:lnSpc>
                <a:spcPts val="5599"/>
              </a:lnSpc>
            </a:pPr>
            <a:r>
              <a:rPr lang="uk-UA" sz="5400" spc="399" dirty="0">
                <a:solidFill>
                  <a:srgbClr val="2B4A9D"/>
                </a:solidFill>
                <a:latin typeface="Lato Bold"/>
              </a:rPr>
              <a:t>КОМПРЕСІЙНА ТЕРАПІЯ</a:t>
            </a:r>
            <a:endParaRPr lang="en-US" sz="5400" spc="399" dirty="0">
              <a:solidFill>
                <a:srgbClr val="2B4A9D"/>
              </a:solidFill>
              <a:latin typeface="Lato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TotalTime>
  <Words>707</Words>
  <Application>Microsoft Office PowerPoint</Application>
  <PresentationFormat>Произвольный</PresentationFormat>
  <Paragraphs>46</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Times New Roman</vt:lpstr>
      <vt:lpstr>Arial</vt:lpstr>
      <vt:lpstr>Lato Bold</vt:lpstr>
      <vt:lpstr>Poppins Ultra-Bold</vt:lpstr>
      <vt:lpstr>Calibri</vt:lpstr>
      <vt:lpstr>Poppins Heavy</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ОГЛЯД ПАЦІЄНТА У</dc:title>
  <cp:lastModifiedBy>Елена Бессарабова</cp:lastModifiedBy>
  <cp:revision>17</cp:revision>
  <dcterms:created xsi:type="dcterms:W3CDTF">2006-08-16T00:00:00Z</dcterms:created>
  <dcterms:modified xsi:type="dcterms:W3CDTF">2026-02-23T21:10:13Z</dcterms:modified>
  <dc:identifier>DAFvwg2jX9M</dc:identifier>
</cp:coreProperties>
</file>