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  <p:sldId id="278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defaultTextStyle>
    <a:defPPr>
      <a:defRPr lang="en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7"/>
  </p:normalViewPr>
  <p:slideViewPr>
    <p:cSldViewPr snapToGrid="0">
      <p:cViewPr varScale="1">
        <p:scale>
          <a:sx n="110" d="100"/>
          <a:sy n="110" d="100"/>
        </p:scale>
        <p:origin x="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E79F4-0F86-BE18-3B3A-229CCDDF7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2B486A9-BA06-8A81-ADC6-86CB7257C7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D8ABC-ADBB-E14F-0F30-BD8681C7E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5E3A5-15C3-8E03-A3D8-139051E9A6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FE7498-102B-3D69-DD00-8BAD480B9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159787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C0DEBC-1C3D-174F-5519-458496259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2349DD-8769-883A-E372-2628EEED7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C1782-A066-7069-3A80-EBBBA52D9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24B7-19E9-0CD2-15AC-B1E9FC79E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D1681-BD23-9486-73EA-864763C81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5449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7D2B5E-C846-DCD5-7668-A9B24D3CE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C740EF-5EC9-63DF-95B6-6D43F3542C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F3A81B-72F9-42D6-9C77-4D779C375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D6093-56AF-4369-8AAB-0535FACB1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4DF2A-DC46-82D8-B5E6-BE1BBBFC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94890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A557D9-C66C-DB13-F396-EEDD70FDF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87EF9-F300-01CC-DDAE-03A6A4007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2D121-EB6C-20E2-F393-2A1F4E30D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6276A-E8CE-F137-B8D5-6B45F8C12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E300-7FF4-D7FB-80B4-F17A66291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66131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B9403-6388-8E2C-1B80-5BF90CA6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FA1B69-6812-3DC1-08EE-9DDB65A1F0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C8620-83A9-EB41-4312-BFD4694AB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1B6E87-5C8D-F4AB-1A47-6EAAB53D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E7BFC-ED6E-E688-7FC6-98FEE806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509335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A73FC-78B0-CA97-228C-9D2FD046E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839751-244A-60CA-8B67-352044878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D5135C-6A14-9072-D6BE-D0DBB59E2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80F0D-8131-F8E6-BA5B-7B9DB47CD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3984-DD9D-F3F1-A7A2-3D131D177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5230B4-C118-B931-5603-3EF49E62B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223896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542087-4D45-6780-BFB5-843F7889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736B70-3AF7-2DA5-41B1-6E3EC53837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F1CCB5-55B0-6CA1-F681-4B3CA4CDF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3123F-AB12-D074-4BBF-E8243B616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B44EEA-B122-73B9-1605-68404C316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292F46-7D09-C032-5564-49E662054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2C84C3-C73E-3FBE-EFB6-F3A9313DB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9C1133-357F-454C-7D6A-E79A677B9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3415962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7D766-8A44-0F4D-7B06-88714D293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7506BB3-33AA-2587-4679-97B85413A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E69CD0-739F-A01B-24DD-1CCFEE800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1A461-F425-9BAA-9ECA-4138165E0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51430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02F2D9-AEE7-0F93-D48B-A2481E25D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DFBEDA-47EC-45A2-7031-CCB826F56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C20129-6ADA-C1FE-7EA3-E8BF52239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07492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6B9ED-DF34-58BE-04FF-B863ED89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29C73-1B86-7508-247B-41E79E0EA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9FA092-9F1A-5399-F5C0-EFFFFB60EE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5405BB-4C8D-D6DC-4971-393F6BDC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40AD51-A226-949D-C9C6-91B8EE12F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C6FA96-0526-C4FB-0926-25F12BF47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259385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A140C-6C7F-5EA5-CAEC-C43BC0AED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A6F9AB-2C85-362E-3906-2E5401252A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D6D3AA-3A1E-7CD2-0BC9-F080A969A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428D85-12D6-F3BC-B66E-EE984F49F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DE70FE-4E11-C76A-EAF7-59F062835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70B091-D5A9-8D1C-7D68-63CDC7DF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05845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E5A462-EFED-31D1-28DB-EDA2DCFBC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45DFB6-B9F1-2855-B052-82FAA4188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FEC98-8459-9CA4-4617-693D12C4B2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4048F-C29C-664E-9653-B3B5DDE1BD50}" type="datetimeFigureOut">
              <a:rPr lang="en-UA" smtClean="0"/>
              <a:t>28.02.2026</a:t>
            </a:fld>
            <a:endParaRPr lang="en-U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D18E3-3D3F-9F7D-FFD1-85F8C38E7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4CAD3-52B3-65A3-E398-686BE67E5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2F97D-9E39-5249-9177-ABA8A88D6AFD}" type="slidenum">
              <a:rPr lang="en-UA" smtClean="0"/>
              <a:t>‹#›</a:t>
            </a:fld>
            <a:endParaRPr lang="en-UA"/>
          </a:p>
        </p:txBody>
      </p:sp>
    </p:spTree>
    <p:extLst>
      <p:ext uri="{BB962C8B-B14F-4D97-AF65-F5344CB8AC3E}">
        <p14:creationId xmlns:p14="http://schemas.microsoft.com/office/powerpoint/2010/main" val="1870570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181A3-8706-BEC2-1A68-CC334767F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83288"/>
          </a:xfrm>
        </p:spPr>
        <p:txBody>
          <a:bodyPr>
            <a:normAutofit/>
          </a:bodyPr>
          <a:lstStyle/>
          <a:p>
            <a:r>
              <a:rPr lang="uk-UA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механізми насильства</a:t>
            </a:r>
            <a:endParaRPr lang="en-UA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819A2F-6AF9-BC6B-9673-B500590AB1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861366"/>
            <a:ext cx="9144000" cy="396433"/>
          </a:xfrm>
        </p:spPr>
        <p:txBody>
          <a:bodyPr>
            <a:normAutofit/>
          </a:bodyPr>
          <a:lstStyle/>
          <a:p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М.І. Гречаник,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PhD, </a:t>
            </a:r>
            <a:r>
              <a:rPr lang="uk-UA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доцент кафедри психології</a:t>
            </a:r>
            <a:endParaRPr lang="en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79025A-3F00-C8FC-C390-BA05A3450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817" y="1996634"/>
            <a:ext cx="3969498" cy="21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5660E-3342-EDF7-0962-2E3280419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рівень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6FB38-ECB5-2EA3-CF5F-76B37A6DB3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Четвертий рівень аналізує ширші суспільні чинники.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Культурні норми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Гендерні ролі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нерівність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напруженість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 система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Державна політика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 клімат, що підтримує або стримує насильство.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8DDED8-CCE7-FD9A-4803-6ECE4C3880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1527" y="139138"/>
            <a:ext cx="2997200" cy="20193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ECB0A7A-4D9C-F2FD-84A2-B3D1AE563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1964" y="2336800"/>
            <a:ext cx="3289300" cy="2184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AC402D-251C-4B87-B284-691FCFD96C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7600" y="2336800"/>
            <a:ext cx="3136900" cy="22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9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F9BB5-423A-5CDA-0172-67EF988CE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Норми, що підтримують насильство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2E92B-EC6F-CC4B-78C8-8C42C3D4B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286" y="1284790"/>
            <a:ext cx="10844514" cy="48921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як допустимий спосіб вирішення конфлікту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батьківських прав над добробутом дитини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Чоловіче домінування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Надмірне застосування сили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Легітимація політичного конфлікту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наративи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формують межі дозволеного.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нерівність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Освітня політика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 до медичних послуг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Соціальний захист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Структурні умови впливають на рівень насильства в суспільстві.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275088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0683E-FCF0-ED5D-E375-32965EBE4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Ключова ідея моделі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0318-C5C3-868E-A443-09BBE201C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є багаторівневим явищем.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ризику взаємодіють між собою.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Ефективна профілактика потребує втручання на кількох рівнях одночасно.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модель дозволяє перейти від індивідуального звинувачення до системного аналізу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8A8B8-6251-4A3B-3079-C169D602B3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738" y="4474017"/>
            <a:ext cx="23114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8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655FD-8A0E-44C6-C7EC-2749325C6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і профілактика насильства</a:t>
            </a:r>
            <a:br>
              <a:rPr lang="en-UA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7DAA-158F-F8E6-170B-9FDCE54866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7" y="1030147"/>
            <a:ext cx="11238053" cy="51468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посилила обмін інформацією, ідеями, товарами та послугами.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Функціональні та політичні кордони між державами стали менш жорсткими.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створює нові можливості та нові ризики для профілактики насильства.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Позитивні наслідки глобалізації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 міжнародних мереж співпраці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 збору та порівняння даних про насильство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Можливість міждержавних економічних інтервенцій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 рівня життя в окремих країнах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Зменшення соціальної напруги в умовах економічного зростання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Глобалізація може посилювати ресурси для профілактики.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FABAC7-0EAF-DA8D-DD4D-DC6C31248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0300" y="2873375"/>
            <a:ext cx="34417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9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9CCBE-2D7B-6BC7-395F-354EE737A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E13A0-567D-621C-2940-7773F5341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585" y="365125"/>
            <a:ext cx="10798215" cy="58118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механізми профілактики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дослідження соціальних та економічних чинників насильства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Регіональні та глобальні програми запобігання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Міжнародні закони та договори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Підтримка країн із низькою інституційною спроможністю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стає предметом глобальної політики.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Негативні наслідки глобалізації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 нерівності між багатими та бідними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Ослаблення соціальної згуртованості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Руйнування традиційних механізмів контролю поведінки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Різкі соціальні трансформації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нестабільність може підвищувати рівень міжособистісного насильства.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3513219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F554F-2AA0-3F85-F5E7-0629C6A6C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48C794-2040-8354-FB13-EF480AF83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173620"/>
            <a:ext cx="10902387" cy="6003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Ризикові механізми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Лібералізація ринків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Спрощений доступ до алкоголю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Поширення наркотичних речовин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Легший доступ до зброї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Комерціалізація насильницького контенту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Економічна логіка прибутку може вступати в конфлікт із профілактикою насильства.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глобальної відповіді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більше не є виключно національною проблемою.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Необхідна координація: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Міждержавних альянсів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Міжнародних агентств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Урядових та неурядових організацій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 професійних мереж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Глобальна співпраця повинна посилювати позитивні аспекти глобалізації та обмежувати негативні.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780084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53713-E854-8B7B-CDD7-942A2C455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 структури до психіки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0B3E2-BB56-FE34-5773-20085BDC8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0390" y="1458410"/>
            <a:ext cx="10983410" cy="47185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модель відповідає на питання: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яких умовах зростає ризик насильства?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Психологічний аналіз відповідає на питання: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внутрішні процеси перетворюють ризик на дію?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виникає на перетині: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структурних умов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міжособистісної взаємодії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внутрішньої психічної динаміки</a:t>
            </a:r>
          </a:p>
          <a:p>
            <a:pPr marL="0" indent="0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створює поле можливостей.</a:t>
            </a:r>
            <a:b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Психіка визначає спосіб реагування.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60807B-F2AB-A584-DF41-DA6592CD6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807" y="681037"/>
            <a:ext cx="4038600" cy="1955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38785D-C56C-FBD3-BC53-0968F24E0E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753" y="2952749"/>
            <a:ext cx="32639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7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D4DDC-F5B5-FD0B-9FA6-7691ED79E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 насильства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8C73D7-D0AF-D9F4-A4DF-F2F62A08DD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5" y="1180618"/>
            <a:ext cx="10971835" cy="49963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не є лише реакцією, насильство виконує психологічні функції: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контролю над ситуацією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Зниження внутрішньої напруги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уразливого 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Підтвердження статусу або влади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Інструментальне досягнення вигоди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Покарання або відновлення «справедливості»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насильство зменшує тривогу або приносить вигоду,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воно підкріплюється і має тенденцію повторюватися.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073980-61EE-F1A4-81D5-1AFBC7EF7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8553" y="1912636"/>
            <a:ext cx="18923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777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6027C-3E6E-97EC-0B6D-5D133D861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022"/>
          </a:xfrm>
        </p:spPr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Фрустраційна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теорія агресії та насильство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FCA94-7D05-AE3B-1EE3-F4B764242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643" y="1030148"/>
            <a:ext cx="11099157" cy="514681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Фрустрація — це блокування значущої цілі або потреби.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Класичне формулювання (1939)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Dollard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Neal Miller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Фрустрація породжує тенденцію до агресії.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 є наслідком фрустрації.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Блокування створює  внутрішню напругу, а внутрішня напруга створює агресивний імпульс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 розглядалась як спосіб розрядки напруги.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AF251B-D04C-60BB-03F5-179EA2820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756" y="4381017"/>
            <a:ext cx="34798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74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86530-557F-64FB-D531-4EED9F981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Модифікація: роль афекту та інтерпретації (</a:t>
            </a: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Leonard Berkowitz</a:t>
            </a:r>
            <a:r>
              <a:rPr lang="uk-UA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en-US" dirty="0"/>
            </a:b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CBC5A-C136-5F17-0207-F5599A2F8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792" y="902825"/>
            <a:ext cx="11076008" cy="5274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Фрустрація не автоматично викликає агресію.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викликає негативний афект.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Негативний афект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активує агресивні асоціації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підвищує готовність до агресії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Реакція залежить від: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когнітивної оцінки ситуації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соціальних норм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рівня саморегуляції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— ймовірне, але не обов’язкова відповідь.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024373-BC4C-EF8A-7323-26B0696C1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6481" y="1027906"/>
            <a:ext cx="3454400" cy="2171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CC6E3-6B3B-3E93-252A-EDFBAEB2B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5460" y="3429000"/>
            <a:ext cx="35306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85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E0D4D-D1CD-CD06-9032-7AFA0E45B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модель насильства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D3081-3EDD-1DED-854C-1E06B6D71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Походження моделі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Urie Bronfenbrenner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1970-х створив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екологічну теорію розвитку людини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(мікро-,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екзо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макро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-, пізніше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хроносистема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Екологічну модель насильства в її 4-рівневому вигляді (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individual–relationship–community–societal)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 сформулювала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Health Organization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звіті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Report on Violence and Health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(2002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вперше застосовувалась до: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жорстокого поводження з дітьми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підліткової агресії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інтимного партнерського насильства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насильства щодо літніх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має міждисциплінарну рамку — публічне здоров’я, психологія, соціологія.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використовується у підході громадського здоров’я для аналізу та профілактики насильства.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004728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77FBF-5EEB-2F7D-1918-A4906E249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Фрустрація і насильство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9D265-409B-7887-F95F-D9F2D7E0A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15" y="1088020"/>
            <a:ext cx="10994985" cy="50889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Фрустрація підвищує ризик реактивної агресії.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в умовах: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втрати статусу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 безсилля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хронічного стресу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 агресія: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зменшує напруження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відновлює контроль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підкріплюється соціально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вона може трансформуватися в повторюване насильство.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у цьому контексті —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лише імпульс, а засвоєна стратегія розрядки і відновлення контролю.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785A1A-C6F8-92C3-C84E-63C6A2C265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257" y="1685925"/>
            <a:ext cx="33401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A63C20-F781-A347-33E7-F91ACD57E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6014" y="1749425"/>
            <a:ext cx="24384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51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F85F2-DFC5-A61D-612F-72B0A37A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175"/>
            <a:ext cx="10515600" cy="132556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 інтерпретації як тригер агресії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F06B0-FF24-B1B1-7D80-E31566526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84881" y="766481"/>
            <a:ext cx="11852476" cy="5031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часто виникає не лише через подію, а через спосіб її інтерпретації.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Атрибуція ворожого наміру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Схильність бачити загрозу там, де її може не бути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наслідків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Персоналізація нейтральних дій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Когнітивні викривлення формують відчуття небезпеки і посилюють афективну реакцію.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Інтерпретація визначає інтенсивність і напрям поведінки.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CB2A16-2835-1562-3F58-10ABB2B0D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0898" y="1244600"/>
            <a:ext cx="2209800" cy="218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EF3B42-48D1-352E-D179-8523854365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8300" y="4737100"/>
            <a:ext cx="38354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466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7F85B6-73D7-0441-DC11-54FA70EC4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6045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Психологічні захисти і насильство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50157-CA29-F642-4591-B52592607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413" y="868101"/>
            <a:ext cx="10902387" cy="53088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Захисні механізми покликані зменшити внутрішній дискомфорт.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деякі з них можуть мати руйнівний вплив на інших.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Раціоналізація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Знецінення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Перенесення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Спрямування гніву на більш безпечну мішень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Дегуманізація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Захист внутрішнього Я може трансформуватися в психологічне або фізичне насильство.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3695BC-1606-4DDF-AB66-BF19627ED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036" y="1997035"/>
            <a:ext cx="3390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84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6B5DE-DCC1-49AA-DA96-264E1231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 як механізм насильства</a:t>
            </a:r>
            <a:br>
              <a:rPr lang="uk-UA" b="1" dirty="0"/>
            </a:br>
            <a:endParaRPr lang="en-UA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9CFA818-556A-E36F-3289-F50654D0B6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92700" y="2928144"/>
            <a:ext cx="2006600" cy="21463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BC202B-D472-4819-AF8E-B404E8D609C9}"/>
              </a:ext>
            </a:extLst>
          </p:cNvPr>
          <p:cNvSpPr txBox="1"/>
          <p:nvPr/>
        </p:nvSpPr>
        <p:spPr>
          <a:xfrm>
            <a:off x="254644" y="1027906"/>
            <a:ext cx="11702004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Компенсація — спроба відновити порушене відчуття цінності або сили.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 меншовартості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Втрачений статус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Переживання приниження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Нарцисична</a:t>
            </a: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вразливість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форми компенсації:</a:t>
            </a:r>
          </a:p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Демонстрація сили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Домінування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над іншими</a:t>
            </a:r>
            <a:b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 слабшого</a:t>
            </a:r>
          </a:p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може ставати способом відновлення внутрішньої рівноваги через зовнішній контроль.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4B5851-663C-4C70-FA4B-2F2E5DE4B2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274" y="2718041"/>
            <a:ext cx="3073400" cy="207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015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4AE0F-2118-01F8-B54E-CED1CBF8B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723"/>
          </a:xfrm>
        </p:spPr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 і насильство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E66C-E55A-E1B0-9EFB-25334F9D1E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322" y="983848"/>
            <a:ext cx="11226478" cy="519311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неприємне почуття і усвідомлення людиною, що вчинок, мотив чи якість може відповідати нормам, прийнятим у цьому середовищі, чи очікуваним.</a:t>
            </a:r>
          </a:p>
          <a:p>
            <a:pPr marL="0" indent="0">
              <a:buNone/>
            </a:pP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Сором пов'язаний із відчуттям соціальної неприйнятності того, за що соромно. Для виникнення почуття сорому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потрібні реальні чи передбачувані свідки того, за що соромно – ті, перед ким соромно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За відсутності свідків почуття сорому немає, але може бути почуття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провины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Сором - дискретна базова емоція, що описується як моральна або соціальна емоція, яка змушує людей приховувати або заперечувати свої провини. Сором можна також описати як неприємну емоцію самосвідомості, пов'язану з негативною оцінкою себе.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реакції: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Атака на себе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Атака на іншого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може бути спробою уникнути переживання сорому.</a:t>
            </a:r>
          </a:p>
          <a:p>
            <a:pPr marL="0" indent="0">
              <a:buNone/>
            </a:pP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1A477D-767C-E704-B844-72CF60BD7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178" y="4219575"/>
            <a:ext cx="3492500" cy="227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5106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B7C50-1502-0E26-9C05-8CBAD290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Провина і насильство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D2C1F3-A317-1E88-7164-0E69574DE0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494" y="1064871"/>
            <a:ext cx="11122306" cy="51120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— негативно забарвлене почуття, причиною якого є вчинок з негативними наслідками іншим людям, і навіть самого себе. Якщо наслідки мають негативний вплив лише на суб'єкт, виникає почуття досади, а не провини. Є соціальною емоцією; відіграє важливу роль у підтримці позитивних і довірчих відносин з оточуючими, спонукаючи нас поводитися належним чином, щоб не почуватися згодом винним, а також змушуючи виправляти допущені помилки. «Я зробив погано але я не є поганим повністю.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Провина пов’язана з емпатією та відповідальністю.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відміну від сорому, провина частіше стримує насильство,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 зберігає моральний зв’язок з іншим.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 або витіснення провини може полегшувати повторення насильства.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746191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D1E9A-FFD5-2D34-7498-B5964599B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Нарцисичні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риси і вразливість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697DEB-E6B8-F4D0-4D6B-B11017C53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965" y="1122744"/>
            <a:ext cx="10971835" cy="5054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риси не тотожні до насильства.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певні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нарцисичні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механізми можуть підвищувати ризик агресії.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Грандіозне 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у визнанні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Гіперчутливість до критики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Залежність самооцінки від зовнішнього підтвердження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 ризиковим є поєднання: зовнішньої демонстративності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внутрішньої крихкості.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FE4153-3B20-39FE-6B23-AEB8DB210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092" y="4452194"/>
            <a:ext cx="35814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6756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871E8-ABFB-F5B7-F596-75E0AEF99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Нарцисична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травма і насильство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888A6-EF9F-FB5F-2378-2D9D2DA3F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539" y="1250066"/>
            <a:ext cx="10960261" cy="49268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травма — це переживання приниження або знецінення.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Критика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Відмова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Ігнорування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статусу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Можливі реакції: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Приниження іншого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покарати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Відновлення контролю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Агресія може виступати захистом крихкої самооцінки.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38F36B-4E35-076F-A575-3AE6161736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3186" y="2445071"/>
            <a:ext cx="2413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168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126A5-72DD-9B83-39AF-E2D79480A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Нарцисичний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розлад особистості і насильство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97048-F967-582C-2035-38107787CD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1088020"/>
            <a:ext cx="11087582" cy="508894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нарцисичному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розладі особистості можливі: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Дефіцит емпатії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Експлуатація інших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Потреба у домінуванні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Ідеалізація і різке знецінення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може виконувати функцію: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Підтримання грандіозного образу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Уникнення сорому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Контролю над близькими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 більшість людей із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нарцисичними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рисами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вчиняють насильства.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Ризик зростає при поєднанні з: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Імпульсивністю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Антисоціальними рисами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Вживанням психоактивних речовин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Соціальною толерантністю до насильства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600C8-37BD-2F3E-7B4E-98E6E5B37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3871" y="2517172"/>
            <a:ext cx="39116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730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925F5-F7F4-F5E5-432B-B3EFC1095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Дегуманізація і насильство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417AB-109C-0106-30CE-524E112B8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516" y="1018572"/>
            <a:ext cx="11041284" cy="515839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Дегуманізація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розлюднення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— це психологічний та соціальний процес позбавлення людини чи групи людей людських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риссприйняття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їх як нижчих істот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тваринворогівоб'єктів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0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Це інструмент пропаганди та морального відсторонення, що використовується для виправдання жорстокості, дискримінації, війни або геноциду.</a:t>
            </a:r>
          </a:p>
          <a:p>
            <a:pPr marL="0" indent="0">
              <a:buNone/>
            </a:pPr>
            <a:r>
              <a:rPr lang="uk-UA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uk-UA" b="1" i="0" dirty="0">
                <a:solidFill>
                  <a:srgbClr val="0A0A0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дегуманізації: 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Зведення до стереотипу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Мова ворожнечі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Знецінення страждання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Узагальнення та ярлики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Дегуманізація знижує емпатію і послаблює моральні бар’єри.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712DA08-21AE-E264-CAFF-AE04E5308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9034" y="3071229"/>
            <a:ext cx="34290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772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78D7-71D2-63FD-A11F-61FD9DC2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Логіка моделі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9C16AD-3BAD-76CE-7381-BEF47A3E57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199" y="3429000"/>
            <a:ext cx="5478684" cy="3228813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68D8DA-3081-95F8-9228-0294FA08EE1D}"/>
              </a:ext>
            </a:extLst>
          </p:cNvPr>
          <p:cNvSpPr txBox="1"/>
          <p:nvPr/>
        </p:nvSpPr>
        <p:spPr>
          <a:xfrm>
            <a:off x="144683" y="1247188"/>
            <a:ext cx="609985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не має єдиної причини.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формується через взаємодію:</a:t>
            </a:r>
          </a:p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Індивідуальних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Міжособистісних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Контексту спільноти</a:t>
            </a:r>
            <a:b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Ширших соціальних чинників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Модель дозволяє бачити не лише індивіда, а систему.</a:t>
            </a:r>
          </a:p>
        </p:txBody>
      </p:sp>
    </p:spTree>
    <p:extLst>
      <p:ext uri="{BB962C8B-B14F-4D97-AF65-F5344CB8AC3E}">
        <p14:creationId xmlns:p14="http://schemas.microsoft.com/office/powerpoint/2010/main" val="1219715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90FBA-CB37-AB53-5E87-051695EC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Групові процеси, що посилюють насильство</a:t>
            </a: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4E31D-CF63-1B4F-9CC3-B51328B75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471" y="1377387"/>
            <a:ext cx="11203329" cy="47995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груповому контексті індивідуальні моральні обмеження можуть слабшати.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Дифузія відповідальності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Відчуття, що відповідальність розподілена між усіма.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Особиста провина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переживається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менш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Конформність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Схильність узгоджувати свою поведінку з нормами групи.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Навіть якщо ці норми підтримують агресію.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Поляризація групи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Обговорення в однорідному середовищі посилює крайні позиції.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Агресивні установки можуть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радикалізуватися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Деіндивідуалізація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Втрата відчуття особистої унікальності та контролю.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 стає більш імпульсивною і менш регульованою.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групі насильство може сприйматись як допустима або навіть схвалювана норма.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2507021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7C5AF-0F1D-A2D4-041C-8E20FFC8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Підкріплення і повторюваність насильства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80E8-E9D6-8228-4BBE-1F2464EB8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620" y="1238491"/>
            <a:ext cx="11180180" cy="493847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Поведінка, яка приносить результат, має тенденцію повторюватися.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Насильство закріплюється, якщо воно: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Знижує внутрішню напругу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Дає відчуття контролю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Приносить матеріальну або соціальну вигоду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супроводжується санкціями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 підкріплення може бути: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Позитивним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Отримання бажаного результату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Негативним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Зняття неприємного стану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 формує стабільний поведінковий сценарій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поступово знижує чутливість до моральних обмежень.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7199099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5782E-909D-E91D-F717-A16FE9709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r>
              <a:rPr lang="uk-UA" sz="2800" b="1" dirty="0"/>
              <a:t>«Психологічна карта одного випадку насильства: багаторівневий аналіз»</a:t>
            </a:r>
            <a:br>
              <a:rPr lang="uk-UA" sz="2800" dirty="0"/>
            </a:b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30CA0-CB83-EECA-43F3-CE9D688EB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344" y="914400"/>
            <a:ext cx="11145456" cy="526256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Формат: аналітична презентація (10 слайдів)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оберіть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реальний або медійний випадок насильства (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сімейний конфлікт (без ідентифікації осіб), сцена з фільму/серіалу, історія з судової практики, суспільний інцидент, історія, яку ви спостерігали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анонімізовано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Заборонено брати абстрактні приклади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презентації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Короткий опис випадку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оцінок. Лише факти.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Екологічний аналіз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Розкласти випадок за рівнями: Індивідуальний, Стосунки, Спільнота, Соціальний рівень -Показати взаємодію чинників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Фрустраційний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механізм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Які потреби були заблоковані? Чи була фрустрація? Який тип агресії — реактивна чи інструментальна?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Когнітивні механізми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Ворожа атрибуція,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Катастрофізація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Раціоналізація Дегуманізація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Конкретно показати фрази/поведінку, які це ілюструють.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Захисні механізми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Проекція Компенсація, Сором ( атака, уникнення),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Нарцисична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вразливість. Не просто назвати, а обґрунтувати.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Механізм підкріплення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«спрацювало» для особи, яка вчинила насильство?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поведінка могла закріпитися?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Висновок 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Що є ключовим психологічним механізмом у цьому випадку?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Яка точка втручання могла б зупинити ескалацію?</a:t>
            </a:r>
          </a:p>
          <a:p>
            <a:pPr marL="0" indent="0">
              <a:buNone/>
            </a:pPr>
            <a:endParaRPr lang="en-UA" dirty="0"/>
          </a:p>
        </p:txBody>
      </p:sp>
    </p:spTree>
    <p:extLst>
      <p:ext uri="{BB962C8B-B14F-4D97-AF65-F5344CB8AC3E}">
        <p14:creationId xmlns:p14="http://schemas.microsoft.com/office/powerpoint/2010/main" val="2696318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56915-94AC-6C3D-F060-8F76E9984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рівень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CA77A-0C52-7334-37C9-DC813D3A7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241" y="1273215"/>
            <a:ext cx="11006559" cy="4903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рівень аналізує характеристики, які особистість привносить у свою поведінку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Біологічні чинники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Демографічні характеристики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Імпульсивність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освіти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Зловживання психоактивними речовинами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Попередній досвід насильства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Історія жорстокого поводження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індивідуальні чинники ризику стати постраждалою або особою, що вчиняє насильство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4B052E-5478-C52E-417F-FA5C46E52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6738" y="2187053"/>
            <a:ext cx="37846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39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A0847-2779-9DD9-8115-E7833C2F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Індивідуальний рівень у розвитку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73012D-3C5C-B557-C963-B078E78DE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19" y="1134319"/>
            <a:ext cx="11133881" cy="5042644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 ризику можуть змінюватися залежно від етапу життя.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Дитинство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Підлітковий вік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Дорослість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модель передбачає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розвитковий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контекст аналізу.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F8621F-7501-B70E-4566-4B7A441A5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530" y="3854289"/>
            <a:ext cx="5159818" cy="249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796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E54FB-7FD8-74E1-DDAB-B597FB0C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стосунків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3D489-18D2-BD43-F254-E8B8F5602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17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Другий рівень досліджує вплив близьких соціальних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зв’язків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Сім’я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Інтимні партнери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Однолітки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Спільне проживання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Тривала взаємодія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Повторюваність контакту підвищує ризик системного насильства.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38ABF4-4AC2-FF80-26F7-3BD5AD229A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998" y="1690688"/>
            <a:ext cx="3340100" cy="2247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F394043-0B54-92ED-9E0D-F02F81A9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397" y="1690688"/>
            <a:ext cx="309880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58D028-8D29-D6D7-9BC2-1E77D5F880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660" y="4375945"/>
            <a:ext cx="3632200" cy="23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61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6C4ED6-E6BF-3BB9-10B6-E35C8762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15912"/>
          </a:xfrm>
        </p:spPr>
        <p:txBody>
          <a:bodyPr>
            <a:normAutofit fontScale="90000"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Механізми рівня стосунків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F8410-6F8E-AA87-209A-72ACE4EE1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046" y="681038"/>
            <a:ext cx="11191754" cy="5495925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Соціальне підкріплення насильства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Схвалення насильства однолітками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Нормалізація контролю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поведінкових сценаріїв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Міжособистісна взаємодія здатна як посилювати, так і зменшувати ризик насильства.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EACC57-5429-9A14-DEA8-041C59AC8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10" y="3941762"/>
            <a:ext cx="3213100" cy="22352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8CBBED-41BE-BC91-1230-3649291B4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821" y="3941762"/>
            <a:ext cx="1854200" cy="1993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C3A9835-56EB-0B50-AB1E-6E3F3D8E9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7060" y="3852862"/>
            <a:ext cx="3695700" cy="208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58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ED602-78D4-9D99-5D4A-3F08D1AB8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Рівень спільноти</a:t>
            </a:r>
            <a:br>
              <a:rPr lang="uk-UA" b="1" dirty="0"/>
            </a:br>
            <a:endParaRPr lang="en-U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2C0B-2C47-4A27-47FB-DFA37D718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18" y="1180618"/>
            <a:ext cx="11087582" cy="499634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Третій рівень аналізує соціальні контексти, у яких функціонують стосунки.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Робочі місця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Мікрорайони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Соціальні інституції</a:t>
            </a:r>
          </a:p>
          <a:p>
            <a:pPr marL="0" indent="0">
              <a:buNone/>
            </a:pP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Фокус: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середовища, що підвищують або знижують ризик насильства.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1DD098-5A89-068A-85E7-F2A9223AD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780" y="1621390"/>
            <a:ext cx="3136900" cy="2057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2697A4-18B2-7014-6857-E429445D7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115" y="4572482"/>
            <a:ext cx="2959100" cy="22098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6C366-3FA0-FEDA-213E-26BFC1EB21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487" y="4483582"/>
            <a:ext cx="3416300" cy="229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051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C4ACA-D9EA-7457-ADC6-12FFF275A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спільнот, пов’язані з насильством</a:t>
            </a:r>
            <a:b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1718F1-35A7-AF4F-0527-2759CDE180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091" y="1145894"/>
            <a:ext cx="11029709" cy="5031069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житлова мобільність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гетерогенність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Висока щільність населення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Безробіття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Торгівля наркотиками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Соціальна ізоляція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Низький рівень інституційної підтримки</a:t>
            </a:r>
          </a:p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Контекст формує можливості для насильства.</a:t>
            </a:r>
          </a:p>
          <a:p>
            <a:pPr marL="0" indent="0">
              <a:buNone/>
            </a:pPr>
            <a:endParaRPr lang="en-U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4CA99-081E-EC4C-8245-533B261817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5440" y="4478116"/>
            <a:ext cx="3213100" cy="218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857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2023</Words>
  <Application>Microsoft Macintosh PowerPoint</Application>
  <PresentationFormat>Widescreen</PresentationFormat>
  <Paragraphs>176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Calibri</vt:lpstr>
      <vt:lpstr>Calibri Light</vt:lpstr>
      <vt:lpstr>Google Sans</vt:lpstr>
      <vt:lpstr>Times New Roman</vt:lpstr>
      <vt:lpstr>Office Theme</vt:lpstr>
      <vt:lpstr>Психологічні механізми насильства</vt:lpstr>
      <vt:lpstr>Екологічна модель насильства</vt:lpstr>
      <vt:lpstr>Логіка моделі</vt:lpstr>
      <vt:lpstr>Індивідуальний рівень </vt:lpstr>
      <vt:lpstr>Індивідуальний рівень у розвитку </vt:lpstr>
      <vt:lpstr>Рівень стосунків </vt:lpstr>
      <vt:lpstr>Механізми рівня стосунків </vt:lpstr>
      <vt:lpstr>Рівень спільноти </vt:lpstr>
      <vt:lpstr>Характеристики спільнот, пов’язані з насильством </vt:lpstr>
      <vt:lpstr>Соціальний рівень </vt:lpstr>
      <vt:lpstr>Норми, що підтримують насильство </vt:lpstr>
      <vt:lpstr>Ключова ідея моделі </vt:lpstr>
      <vt:lpstr>Глобалізація і профілактика насильства </vt:lpstr>
      <vt:lpstr>PowerPoint Presentation</vt:lpstr>
      <vt:lpstr>PowerPoint Presentation</vt:lpstr>
      <vt:lpstr>Від структури до психіки</vt:lpstr>
      <vt:lpstr>Функції насильства </vt:lpstr>
      <vt:lpstr>Фрустраційна теорія агресії та насильство</vt:lpstr>
      <vt:lpstr>Модифікація: роль афекту та інтерпретації (Leonard Berkowitz)  </vt:lpstr>
      <vt:lpstr>Фрустрація і насильство </vt:lpstr>
      <vt:lpstr>Когнітивні інтерпретації як тригер агресії </vt:lpstr>
      <vt:lpstr>Психологічні захисти і насильство </vt:lpstr>
      <vt:lpstr>Компенсація як механізм насильства </vt:lpstr>
      <vt:lpstr>Сором і насильство</vt:lpstr>
      <vt:lpstr>Провина і насильство </vt:lpstr>
      <vt:lpstr>Нарцисичні риси і вразливість </vt:lpstr>
      <vt:lpstr>Нарцисична травма і насильство </vt:lpstr>
      <vt:lpstr>Нарцисичний розлад особистості і насильство </vt:lpstr>
      <vt:lpstr>Дегуманізація і насильство </vt:lpstr>
      <vt:lpstr>Групові процеси, що посилюють насильство</vt:lpstr>
      <vt:lpstr>Підкріплення і повторюваність насильства </vt:lpstr>
      <vt:lpstr>Домашнє завдання «Психологічна карта одного випадку насильства: багаторівневий аналіз»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Mariia Hrechanyk</dc:creator>
  <cp:lastModifiedBy>Mariia Hrechanyk</cp:lastModifiedBy>
  <cp:revision>6</cp:revision>
  <dcterms:created xsi:type="dcterms:W3CDTF">2026-02-28T18:48:07Z</dcterms:created>
  <dcterms:modified xsi:type="dcterms:W3CDTF">2026-02-28T21:32:14Z</dcterms:modified>
</cp:coreProperties>
</file>