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Сутність, види та принципи ринкової інформації.</a:t>
            </a:r>
            <a:br>
              <a:rPr lang="uk-UA" sz="3200" dirty="0" smtClean="0"/>
            </a:br>
            <a:r>
              <a:rPr lang="uk-UA" sz="3200" dirty="0" smtClean="0"/>
              <a:t>2. Носії та джерела ринкової інформації.</a:t>
            </a:r>
            <a:br>
              <a:rPr lang="uk-UA" sz="3200" dirty="0" smtClean="0"/>
            </a:br>
            <a:r>
              <a:rPr lang="uk-UA" sz="3200" dirty="0" smtClean="0"/>
              <a:t>3. Методи збору ринкової інформації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4. </a:t>
            </a:r>
            <a:r>
              <a:rPr lang="uk-UA" b="1" dirty="0"/>
              <a:t>Інформаційні аспекти дослідження ринку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Експеримент (англ. </a:t>
            </a:r>
            <a:r>
              <a:rPr lang="en-US" sz="2100" b="1" dirty="0"/>
              <a:t>experiment) </a:t>
            </a:r>
            <a:r>
              <a:rPr lang="en-US" sz="2100" dirty="0"/>
              <a:t>– </a:t>
            </a:r>
            <a:r>
              <a:rPr lang="uk-UA" sz="2100" dirty="0"/>
              <a:t>метод вивчення, що полягає у викликанні визначеного явища (чи його зміну) в штучно створених (лабораторних) умовах з метою дослідження і з'ясування процесу його розвитку.</a:t>
            </a:r>
          </a:p>
          <a:p>
            <a:pPr marL="0" indent="0" algn="ctr">
              <a:buNone/>
            </a:pPr>
            <a:r>
              <a:rPr lang="uk-UA" sz="2100" b="1" dirty="0" smtClean="0"/>
              <a:t>Види </a:t>
            </a:r>
            <a:r>
              <a:rPr lang="uk-UA" sz="2100" b="1" dirty="0"/>
              <a:t>експериментів:</a:t>
            </a:r>
          </a:p>
          <a:p>
            <a:pPr marL="0" indent="0" algn="just">
              <a:buNone/>
            </a:pPr>
            <a:r>
              <a:rPr lang="uk-UA" sz="2100" b="1" dirty="0"/>
              <a:t>Пасивний експеримент. </a:t>
            </a:r>
            <a:r>
              <a:rPr lang="uk-UA" sz="2100" dirty="0"/>
              <a:t>При пасивному експерименті інформація про досліджуваний об'єкт накопичується шляхом пасивного спостереження, тобто інформацію отримують в умовах звичайного функціонування об'єкта. </a:t>
            </a:r>
          </a:p>
          <a:p>
            <a:pPr marL="0" indent="0" algn="just">
              <a:buNone/>
            </a:pPr>
            <a:r>
              <a:rPr lang="uk-UA" sz="2100" b="1" dirty="0"/>
              <a:t>Активний експеримент. </a:t>
            </a:r>
            <a:r>
              <a:rPr lang="uk-UA" sz="2100" dirty="0"/>
              <a:t>Активний експеримент дозволяє швидше й ефективніше вирішувати завдання дослідження, але складніший, вимагає великих матеріальних витрат і може перешкодити нормальному ходу технологічного процесу. </a:t>
            </a:r>
          </a:p>
          <a:p>
            <a:pPr marL="0" indent="0" algn="just">
              <a:buNone/>
            </a:pPr>
            <a:r>
              <a:rPr lang="uk-UA" sz="2100" b="1" dirty="0"/>
              <a:t>Польовий експеримент </a:t>
            </a:r>
            <a:r>
              <a:rPr lang="uk-UA" sz="2100" dirty="0"/>
              <a:t>– оцінка та моделювання результатів деяких видів ринкової діяльності (наприклад, характеру продажу невеликих партій товарів, вивчення реакції споживачів на зміну факторів).</a:t>
            </a:r>
          </a:p>
          <a:p>
            <a:pPr marL="0" indent="0" algn="just">
              <a:buNone/>
            </a:pPr>
            <a:r>
              <a:rPr lang="uk-UA" sz="2100" b="1" dirty="0"/>
              <a:t>Лабораторний </a:t>
            </a:r>
            <a:r>
              <a:rPr lang="uk-UA" sz="2100" dirty="0"/>
              <a:t>– побудова за даними польових спостережень імітаційної моделі.</a:t>
            </a:r>
          </a:p>
          <a:p>
            <a:pPr marL="0" indent="0" algn="just">
              <a:buNone/>
            </a:pPr>
            <a:r>
              <a:rPr lang="uk-UA" sz="2100" b="1" dirty="0"/>
              <a:t>Тестування (виміри) буває прямим (за реальних умов) і проміжним (у лабораторних умовах), попереднім і заключним. Попередні виміри </a:t>
            </a:r>
            <a:r>
              <a:rPr lang="uk-UA" sz="2100" dirty="0"/>
              <a:t>здійснюються на стадії розроблення нового товару, нової стратегії, нового методу продажів тощо</a:t>
            </a:r>
            <a:r>
              <a:rPr lang="uk-UA" sz="2100" b="1" dirty="0"/>
              <a:t>, в той час як заключні </a:t>
            </a:r>
            <a:r>
              <a:rPr lang="uk-UA" sz="2100" dirty="0"/>
              <a:t>виміри здійснюються вже в реальних ринкових умовах, під час продажу розробленого товару, проведення в життя розробленої ринкової стратегії і т. п. </a:t>
            </a:r>
          </a:p>
          <a:p>
            <a:pPr marL="0" indent="0" algn="just">
              <a:buNone/>
            </a:pPr>
            <a:r>
              <a:rPr lang="uk-UA" sz="2100" b="1" dirty="0"/>
              <a:t>Метод імітації </a:t>
            </a:r>
            <a:r>
              <a:rPr lang="uk-UA" sz="2100" dirty="0"/>
              <a:t>– це різновид експерименту в лабораторних умовах. Застосування цього методу стало можливим у зв'язку з розвитком електронно-обчислювальної техніки, оскільки він передбачає відтворення ситуації з використанням низки факторів маркетингової діяльності не в реальних умовах ринку, а з використанням програмного забезпечення.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Розвідка </a:t>
            </a:r>
            <a:r>
              <a:rPr lang="uk-UA" sz="2100" b="1" dirty="0"/>
              <a:t>в дослідженнях ринку </a:t>
            </a:r>
            <a:r>
              <a:rPr lang="uk-UA" sz="2100" dirty="0"/>
              <a:t>– діяльність по збиранню поточної інформації про зміну зовнішнього середовища ринку, необхідної для розроблення і коректування планів з досліджень ринку.</a:t>
            </a:r>
          </a:p>
          <a:p>
            <a:pPr marL="0" indent="0" algn="ctr">
              <a:buNone/>
            </a:pPr>
            <a:r>
              <a:rPr lang="uk-UA" sz="2100" b="1" dirty="0"/>
              <a:t>Види розвідки:</a:t>
            </a:r>
          </a:p>
          <a:p>
            <a:pPr marL="0" indent="0" algn="just">
              <a:buNone/>
            </a:pPr>
            <a:r>
              <a:rPr lang="uk-UA" sz="2100" b="1" dirty="0"/>
              <a:t>Пасивна розвідка. </a:t>
            </a:r>
            <a:r>
              <a:rPr lang="uk-UA" sz="2100" dirty="0"/>
              <a:t>Забезпечує організацію необхідними знаннями для здійснення об'єктивної оцінки. Наприклад, накопичення інформації про діяльність конкурентів.</a:t>
            </a:r>
          </a:p>
          <a:p>
            <a:pPr marL="0" indent="0" algn="just">
              <a:buNone/>
            </a:pPr>
            <a:r>
              <a:rPr lang="uk-UA" sz="2100" b="1" dirty="0"/>
              <a:t>Наступальна, активна розвідка. </a:t>
            </a:r>
            <a:r>
              <a:rPr lang="uk-UA" sz="2100" dirty="0"/>
              <a:t>Забезпечує організації виявлення сприятливих шансів і можливостей.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533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8496944" cy="6552728"/>
          </a:xfrm>
        </p:spPr>
        <p:txBody>
          <a:bodyPr>
            <a:normAutofit fontScale="92500"/>
          </a:bodyPr>
          <a:lstStyle/>
          <a:p>
            <a:r>
              <a:rPr lang="uk-UA" sz="1800" b="1" dirty="0">
                <a:solidFill>
                  <a:schemeClr val="tx1"/>
                </a:solidFill>
              </a:rPr>
              <a:t>Інформація </a:t>
            </a:r>
            <a:r>
              <a:rPr lang="uk-UA" sz="1800" dirty="0">
                <a:solidFill>
                  <a:schemeClr val="tx1"/>
                </a:solidFill>
              </a:rPr>
              <a:t>– форма спілкування, засіб отримання та передачі знань.</a:t>
            </a:r>
          </a:p>
          <a:p>
            <a:endParaRPr lang="uk-UA" sz="1800" b="1" dirty="0" smtClean="0">
              <a:solidFill>
                <a:schemeClr val="tx1"/>
              </a:solidFill>
            </a:endParaRPr>
          </a:p>
          <a:p>
            <a:r>
              <a:rPr lang="uk-UA" sz="1800" b="1" dirty="0" smtClean="0">
                <a:solidFill>
                  <a:schemeClr val="tx1"/>
                </a:solidFill>
              </a:rPr>
              <a:t>Ринкова </a:t>
            </a:r>
            <a:r>
              <a:rPr lang="uk-UA" sz="1800" dirty="0">
                <a:solidFill>
                  <a:schemeClr val="tx1"/>
                </a:solidFill>
              </a:rPr>
              <a:t>інформація являє собою сукупність цифр, фактів, відомостей, чуток, оцінок та інших даних, необхідних для аналізу й прогнозування ринкової діяльності.</a:t>
            </a:r>
          </a:p>
          <a:p>
            <a:endParaRPr lang="uk-UA" sz="1800" b="1" dirty="0" smtClean="0">
              <a:solidFill>
                <a:schemeClr val="tx1"/>
              </a:solidFill>
            </a:endParaRPr>
          </a:p>
          <a:p>
            <a:r>
              <a:rPr lang="uk-UA" sz="1800" dirty="0" smtClean="0">
                <a:solidFill>
                  <a:schemeClr val="tx1"/>
                </a:solidFill>
              </a:rPr>
              <a:t>У </a:t>
            </a:r>
            <a:r>
              <a:rPr lang="uk-UA" sz="1800" dirty="0">
                <a:solidFill>
                  <a:schemeClr val="tx1"/>
                </a:solidFill>
              </a:rPr>
              <a:t>дослідженнях ринку формується </a:t>
            </a:r>
            <a:r>
              <a:rPr lang="uk-UA" sz="1800" b="1" dirty="0">
                <a:solidFill>
                  <a:schemeClr val="tx1"/>
                </a:solidFill>
              </a:rPr>
              <a:t>інформаційне середовище, </a:t>
            </a:r>
            <a:r>
              <a:rPr lang="uk-UA" sz="1800" dirty="0">
                <a:solidFill>
                  <a:schemeClr val="tx1"/>
                </a:solidFill>
              </a:rPr>
              <a:t>яке включає: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- інформаційні </a:t>
            </a:r>
            <a:r>
              <a:rPr lang="uk-UA" sz="1800" b="1" dirty="0" smtClean="0">
                <a:solidFill>
                  <a:schemeClr val="tx1"/>
                </a:solidFill>
              </a:rPr>
              <a:t>ресурси </a:t>
            </a:r>
            <a:r>
              <a:rPr lang="uk-UA" sz="1800" dirty="0" smtClean="0">
                <a:solidFill>
                  <a:schemeClr val="tx1"/>
                </a:solidFill>
              </a:rPr>
              <a:t>- сукупність </a:t>
            </a:r>
            <a:r>
              <a:rPr lang="uk-UA" sz="1800" dirty="0">
                <a:solidFill>
                  <a:schemeClr val="tx1"/>
                </a:solidFill>
              </a:rPr>
              <a:t>різних документів і окремих масивів документів та інших інформаційних систем (бібліотек, архівів, фондів, банків даних тощо), пов'язаних з ринковою діяльністю; </a:t>
            </a:r>
          </a:p>
          <a:p>
            <a:pPr algn="just"/>
            <a:r>
              <a:rPr lang="uk-UA" sz="1800" b="1" dirty="0" smtClean="0">
                <a:solidFill>
                  <a:schemeClr val="tx1"/>
                </a:solidFill>
              </a:rPr>
              <a:t>- інформаційну інфраструктуру - </a:t>
            </a:r>
            <a:r>
              <a:rPr lang="uk-UA" sz="1800" dirty="0">
                <a:solidFill>
                  <a:schemeClr val="tx1"/>
                </a:solidFill>
              </a:rPr>
              <a:t>сукупності інформаційних каналів і сховищ, а також інформаційних технологій – системи та методології формування, обробки, накопичення, пошуку, зберігання та використання інформації з метою дослідження ринку. </a:t>
            </a:r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endParaRPr lang="uk-UA" sz="1800" b="1" dirty="0" smtClean="0">
              <a:solidFill>
                <a:schemeClr val="tx1"/>
              </a:solidFill>
            </a:endParaRPr>
          </a:p>
          <a:p>
            <a:pPr algn="just"/>
            <a:r>
              <a:rPr lang="uk-UA" sz="1800" b="1" dirty="0" smtClean="0">
                <a:solidFill>
                  <a:schemeClr val="tx1"/>
                </a:solidFill>
              </a:rPr>
              <a:t>Структура </a:t>
            </a:r>
            <a:r>
              <a:rPr lang="uk-UA" sz="1800" b="1" dirty="0">
                <a:solidFill>
                  <a:schemeClr val="tx1"/>
                </a:solidFill>
              </a:rPr>
              <a:t>ринкової інформації дозволяє виділяти й розрізняти кілька її видів, кожен із яких виконує певні функції: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- ф</a:t>
            </a:r>
            <a:r>
              <a:rPr lang="uk-UA" sz="1800" b="1" dirty="0" smtClean="0">
                <a:solidFill>
                  <a:schemeClr val="tx1"/>
                </a:solidFill>
              </a:rPr>
              <a:t>акт -</a:t>
            </a:r>
            <a:r>
              <a:rPr lang="uk-UA" sz="1800" dirty="0" smtClean="0">
                <a:solidFill>
                  <a:schemeClr val="tx1"/>
                </a:solidFill>
              </a:rPr>
              <a:t> найпростіший </a:t>
            </a:r>
            <a:r>
              <a:rPr lang="uk-UA" sz="1800" dirty="0">
                <a:solidFill>
                  <a:schemeClr val="tx1"/>
                </a:solidFill>
              </a:rPr>
              <a:t>вид інформації: подія або умова, безпосередньо спостережувані;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- в</a:t>
            </a:r>
            <a:r>
              <a:rPr lang="uk-UA" sz="1800" b="1" dirty="0" smtClean="0">
                <a:solidFill>
                  <a:schemeClr val="tx1"/>
                </a:solidFill>
              </a:rPr>
              <a:t>ідомості </a:t>
            </a:r>
            <a:r>
              <a:rPr lang="uk-UA" sz="1800" dirty="0" smtClean="0">
                <a:solidFill>
                  <a:schemeClr val="tx1"/>
                </a:solidFill>
              </a:rPr>
              <a:t>- різновид </a:t>
            </a:r>
            <a:r>
              <a:rPr lang="uk-UA" sz="1800" dirty="0">
                <a:solidFill>
                  <a:schemeClr val="tx1"/>
                </a:solidFill>
              </a:rPr>
              <a:t>фактів, представлених в систематизованій, узагальненій формі;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- чутки, </a:t>
            </a:r>
            <a:r>
              <a:rPr lang="uk-UA" sz="1800" dirty="0">
                <a:solidFill>
                  <a:schemeClr val="tx1"/>
                </a:solidFill>
              </a:rPr>
              <a:t>до яких відносяться непідтверджені, неперевірені факти;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- </a:t>
            </a:r>
            <a:r>
              <a:rPr lang="uk-UA" sz="1800" b="1" dirty="0" smtClean="0">
                <a:solidFill>
                  <a:schemeClr val="tx1"/>
                </a:solidFill>
              </a:rPr>
              <a:t>оцінки </a:t>
            </a:r>
            <a:r>
              <a:rPr lang="uk-UA" sz="1800" dirty="0" smtClean="0">
                <a:solidFill>
                  <a:schemeClr val="tx1"/>
                </a:solidFill>
              </a:rPr>
              <a:t>-  </a:t>
            </a:r>
            <a:r>
              <a:rPr lang="uk-UA" sz="1800" dirty="0">
                <a:solidFill>
                  <a:schemeClr val="tx1"/>
                </a:solidFill>
              </a:rPr>
              <a:t>включають інформацію, що базується на умовиводах, підрахунках і статистичних розрахунках (формою оцінки є також прогноз, тобто наукове передбачення);</a:t>
            </a:r>
          </a:p>
          <a:p>
            <a:pPr algn="just"/>
            <a:r>
              <a:rPr lang="uk-UA" sz="1800" b="1" dirty="0">
                <a:solidFill>
                  <a:schemeClr val="tx1"/>
                </a:solidFill>
              </a:rPr>
              <a:t>- </a:t>
            </a:r>
            <a:r>
              <a:rPr lang="uk-UA" sz="1800" b="1" dirty="0" smtClean="0">
                <a:solidFill>
                  <a:schemeClr val="tx1"/>
                </a:solidFill>
              </a:rPr>
              <a:t>цифри </a:t>
            </a:r>
            <a:r>
              <a:rPr lang="uk-UA" sz="1800" dirty="0" smtClean="0">
                <a:solidFill>
                  <a:schemeClr val="tx1"/>
                </a:solidFill>
              </a:rPr>
              <a:t>- становлять </a:t>
            </a:r>
            <a:r>
              <a:rPr lang="uk-UA" sz="1800" dirty="0">
                <a:solidFill>
                  <a:schemeClr val="tx1"/>
                </a:solidFill>
              </a:rPr>
              <a:t>форму відображення кількісної інформації.</a:t>
            </a:r>
          </a:p>
          <a:p>
            <a:endParaRPr lang="uk-UA" sz="4500" dirty="0" smtClean="0">
              <a:solidFill>
                <a:schemeClr val="tx1"/>
              </a:solidFill>
            </a:endParaRPr>
          </a:p>
          <a:p>
            <a:endParaRPr lang="uk-UA" sz="4500" b="1" dirty="0">
              <a:solidFill>
                <a:schemeClr val="tx1"/>
              </a:solidFill>
            </a:endParaRPr>
          </a:p>
          <a:p>
            <a:endParaRPr lang="uk-UA" sz="4500" b="1" dirty="0" smtClean="0">
              <a:solidFill>
                <a:schemeClr val="tx1"/>
              </a:solidFill>
            </a:endParaRPr>
          </a:p>
          <a:p>
            <a:endParaRPr lang="uk-UA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48072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b="1" dirty="0"/>
              <a:t>Самостійною частиною інформаційної сукупності є статистична </a:t>
            </a:r>
            <a:r>
              <a:rPr lang="uk-UA" b="1" dirty="0" smtClean="0"/>
              <a:t>інформація </a:t>
            </a:r>
            <a:r>
              <a:rPr lang="uk-UA" dirty="0" smtClean="0"/>
              <a:t>- </a:t>
            </a:r>
            <a:r>
              <a:rPr lang="uk-UA" dirty="0"/>
              <a:t>сукупність цифрових відомостей, формування якої та інтерпретація підпорядковуються певним правилам і закономірностям.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Значна </a:t>
            </a:r>
            <a:r>
              <a:rPr lang="uk-UA" b="1" dirty="0"/>
              <a:t>частина кількісної інформації належить до категорії статистичних величин. З них виділяють:</a:t>
            </a:r>
          </a:p>
          <a:p>
            <a:pPr marL="0" indent="0" algn="just">
              <a:buNone/>
            </a:pPr>
            <a:r>
              <a:rPr lang="uk-UA" b="1" dirty="0"/>
              <a:t>- абсолютні дані, </a:t>
            </a:r>
            <a:r>
              <a:rPr lang="uk-UA" dirty="0"/>
              <a:t>що дозволяють визначити розмірність, величину досліджуваного явища або процесу (кількість, товарна маса, обсяг продажів, число працівників і т. д.);</a:t>
            </a:r>
          </a:p>
          <a:p>
            <a:pPr marL="0" indent="0" algn="just">
              <a:buNone/>
            </a:pPr>
            <a:r>
              <a:rPr lang="uk-UA" b="1" dirty="0"/>
              <a:t>- відносні дані, </a:t>
            </a:r>
            <a:r>
              <a:rPr lang="uk-UA" dirty="0"/>
              <a:t>що відображають співвідношення величин, результати їх порівняння (динаміка, структура, інтенсивність, координація і т. д.);</a:t>
            </a:r>
          </a:p>
          <a:p>
            <a:pPr marL="0" indent="0" algn="just">
              <a:buNone/>
            </a:pPr>
            <a:r>
              <a:rPr lang="uk-UA" b="1" dirty="0"/>
              <a:t>- середні величини, </a:t>
            </a:r>
            <a:r>
              <a:rPr lang="uk-UA" dirty="0"/>
              <a:t>які відображають узагальнений рівень, абстрагований від індивідуальних особливостей окремих одиниць (дохід на одну людину, середній розмір поставки і т. п.).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Інформація</a:t>
            </a:r>
            <a:r>
              <a:rPr lang="uk-UA" b="1" dirty="0"/>
              <a:t>, яку використовують для досліджень ринку повинна бути:</a:t>
            </a:r>
          </a:p>
          <a:p>
            <a:pPr marL="0" indent="0" algn="just">
              <a:buNone/>
            </a:pPr>
            <a:r>
              <a:rPr lang="uk-UA" dirty="0"/>
              <a:t>– високоякісною;</a:t>
            </a:r>
          </a:p>
          <a:p>
            <a:pPr marL="0" indent="0" algn="just">
              <a:buNone/>
            </a:pPr>
            <a:r>
              <a:rPr lang="uk-UA" dirty="0"/>
              <a:t>– достовірною (мінімальна помилковість);</a:t>
            </a:r>
          </a:p>
          <a:p>
            <a:pPr marL="0" indent="0" algn="just">
              <a:buNone/>
            </a:pPr>
            <a:r>
              <a:rPr lang="uk-UA" dirty="0"/>
              <a:t>– повною;</a:t>
            </a:r>
          </a:p>
          <a:p>
            <a:pPr marL="0" indent="0" algn="just">
              <a:buNone/>
            </a:pPr>
            <a:r>
              <a:rPr lang="uk-UA" dirty="0"/>
              <a:t>– точною (відповідність реальним значенням стану справ);</a:t>
            </a:r>
          </a:p>
          <a:p>
            <a:pPr marL="0" indent="0" algn="just">
              <a:buNone/>
            </a:pPr>
            <a:r>
              <a:rPr lang="uk-UA" dirty="0"/>
              <a:t>– актуальною (свіжа інформація, не застаріла);</a:t>
            </a:r>
          </a:p>
          <a:p>
            <a:pPr marL="0" indent="0" algn="just">
              <a:buNone/>
            </a:pPr>
            <a:r>
              <a:rPr lang="uk-UA" dirty="0"/>
              <a:t>– цінною і корисною (відповідність меті, ситуації на ринку).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sz="2100" b="1" dirty="0" smtClean="0"/>
              <a:t>Класифікація ринкової інформації:</a:t>
            </a:r>
            <a:endParaRPr lang="uk-UA" sz="2100" b="1" dirty="0"/>
          </a:p>
          <a:p>
            <a:pPr marL="0" indent="0" algn="just">
              <a:buNone/>
            </a:pPr>
            <a:r>
              <a:rPr lang="uk-UA" sz="2100" b="1" dirty="0"/>
              <a:t>1. За призначенням:</a:t>
            </a:r>
          </a:p>
          <a:p>
            <a:pPr marL="0" indent="0" algn="just">
              <a:buNone/>
            </a:pPr>
            <a:r>
              <a:rPr lang="uk-UA" sz="2100" b="1" dirty="0"/>
              <a:t>- вихідні дані </a:t>
            </a:r>
            <a:r>
              <a:rPr lang="uk-UA" sz="2100" dirty="0"/>
              <a:t>– для конкретизації (визначення) проблеми та її вирішення;</a:t>
            </a:r>
          </a:p>
          <a:p>
            <a:pPr marL="0" indent="0" algn="just">
              <a:buNone/>
            </a:pPr>
            <a:r>
              <a:rPr lang="uk-UA" sz="2100" b="1" dirty="0"/>
              <a:t>- контрольні дані </a:t>
            </a:r>
            <a:r>
              <a:rPr lang="uk-UA" sz="2100" dirty="0"/>
              <a:t>– для оцінки ефективності вирішення проблеми.</a:t>
            </a:r>
          </a:p>
          <a:p>
            <a:pPr marL="0" indent="0" algn="just">
              <a:buNone/>
            </a:pPr>
            <a:r>
              <a:rPr lang="uk-UA" sz="2100" b="1" dirty="0"/>
              <a:t>2. Залежно від рівня:</a:t>
            </a:r>
          </a:p>
          <a:p>
            <a:pPr marL="0" indent="0" algn="just">
              <a:buNone/>
            </a:pPr>
            <a:r>
              <a:rPr lang="uk-UA" sz="2100" b="1" dirty="0"/>
              <a:t>- </a:t>
            </a:r>
            <a:r>
              <a:rPr lang="uk-UA" sz="2100" b="1" dirty="0" err="1"/>
              <a:t>макропланові</a:t>
            </a:r>
            <a:r>
              <a:rPr lang="uk-UA" sz="2100" b="1" dirty="0"/>
              <a:t> дані </a:t>
            </a:r>
            <a:r>
              <a:rPr lang="uk-UA" sz="2100" dirty="0"/>
              <a:t>– інформація про державну політику економічного регулювання фінансової системи, цін, позик, технологій тощо;</a:t>
            </a:r>
          </a:p>
          <a:p>
            <a:pPr marL="0" indent="0" algn="just">
              <a:buNone/>
            </a:pPr>
            <a:r>
              <a:rPr lang="uk-UA" sz="2100" b="1" dirty="0"/>
              <a:t>- </a:t>
            </a:r>
            <a:r>
              <a:rPr lang="uk-UA" sz="2100" b="1" dirty="0" err="1"/>
              <a:t>мікропланові</a:t>
            </a:r>
            <a:r>
              <a:rPr lang="uk-UA" sz="2100" b="1" dirty="0"/>
              <a:t> дані </a:t>
            </a:r>
            <a:r>
              <a:rPr lang="uk-UA" sz="2100" dirty="0"/>
              <a:t>– інформація про величину попиту та пропозиції, споживачів, постачальників й ін.</a:t>
            </a:r>
          </a:p>
          <a:p>
            <a:pPr marL="0" indent="0" algn="just">
              <a:buNone/>
            </a:pPr>
            <a:r>
              <a:rPr lang="uk-UA" sz="2100" b="1" dirty="0"/>
              <a:t>3. Залежно від власності:</a:t>
            </a:r>
          </a:p>
          <a:p>
            <a:pPr marL="0" indent="0" algn="just">
              <a:buNone/>
            </a:pPr>
            <a:r>
              <a:rPr lang="uk-UA" sz="2100" b="1" dirty="0"/>
              <a:t>- власність підприємства (зібрана фірмою особисто);</a:t>
            </a:r>
          </a:p>
          <a:p>
            <a:pPr marL="0" indent="0" algn="just">
              <a:buNone/>
            </a:pPr>
            <a:r>
              <a:rPr lang="uk-UA" sz="2100" b="1" dirty="0"/>
              <a:t>- власність інших підприємств чи держави.</a:t>
            </a:r>
          </a:p>
          <a:p>
            <a:pPr marL="0" indent="0" algn="just">
              <a:buNone/>
            </a:pPr>
            <a:r>
              <a:rPr lang="uk-UA" sz="2100" b="1" dirty="0"/>
              <a:t>4. Залежно від міри відкритості:</a:t>
            </a:r>
          </a:p>
          <a:p>
            <a:pPr marL="0" indent="0" algn="just">
              <a:buNone/>
            </a:pPr>
            <a:r>
              <a:rPr lang="uk-UA" sz="2100" b="1" dirty="0"/>
              <a:t>- відкрита;</a:t>
            </a:r>
          </a:p>
          <a:p>
            <a:pPr marL="0" indent="0" algn="just">
              <a:buNone/>
            </a:pPr>
            <a:r>
              <a:rPr lang="uk-UA" sz="2100" b="1" dirty="0"/>
              <a:t>- приватна;</a:t>
            </a:r>
          </a:p>
          <a:p>
            <a:pPr marL="0" indent="0" algn="just">
              <a:buNone/>
            </a:pPr>
            <a:r>
              <a:rPr lang="uk-UA" sz="2100" b="1" dirty="0"/>
              <a:t>- секретна.</a:t>
            </a:r>
          </a:p>
          <a:p>
            <a:pPr marL="0" indent="0" algn="just">
              <a:buNone/>
            </a:pPr>
            <a:r>
              <a:rPr lang="uk-UA" sz="2100" b="1" dirty="0"/>
              <a:t>5. Залежно від ролі в діяльності підприємства:</a:t>
            </a:r>
          </a:p>
          <a:p>
            <a:pPr marL="0" indent="0" algn="just">
              <a:buNone/>
            </a:pPr>
            <a:r>
              <a:rPr lang="uk-UA" sz="2100" b="1" dirty="0"/>
              <a:t>- стратегічна;</a:t>
            </a:r>
          </a:p>
          <a:p>
            <a:pPr marL="0" indent="0" algn="just">
              <a:buNone/>
            </a:pPr>
            <a:r>
              <a:rPr lang="uk-UA" sz="2100" b="1" dirty="0"/>
              <a:t>- тактична;</a:t>
            </a:r>
          </a:p>
          <a:p>
            <a:pPr marL="0" indent="0" algn="just">
              <a:buNone/>
            </a:pPr>
            <a:r>
              <a:rPr lang="uk-UA" sz="2100" b="1" dirty="0"/>
              <a:t>- оперативна.</a:t>
            </a:r>
          </a:p>
          <a:p>
            <a:pPr marL="0" indent="0" algn="just">
              <a:buNone/>
            </a:pPr>
            <a:r>
              <a:rPr lang="uk-UA" sz="2100" b="1" dirty="0"/>
              <a:t>6. Залежно від змісту:</a:t>
            </a:r>
          </a:p>
          <a:p>
            <a:pPr marL="0" indent="0" algn="just">
              <a:buNone/>
            </a:pPr>
            <a:r>
              <a:rPr lang="uk-UA" sz="2100" b="1" dirty="0"/>
              <a:t>- ідеї, гіпотези, поняття;</a:t>
            </a:r>
          </a:p>
          <a:p>
            <a:pPr marL="0" indent="0" algn="just">
              <a:buNone/>
            </a:pPr>
            <a:r>
              <a:rPr lang="uk-UA" sz="2100" b="1" dirty="0"/>
              <a:t>- методи, підходи, методики;</a:t>
            </a:r>
          </a:p>
          <a:p>
            <a:pPr marL="0" indent="0" algn="just">
              <a:buNone/>
            </a:pPr>
            <a:r>
              <a:rPr lang="uk-UA" sz="2100" b="1" dirty="0"/>
              <a:t>- фактаж (статистика).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sz="2100" b="1" dirty="0"/>
              <a:t>7. Залежно від джерел опитування:</a:t>
            </a:r>
          </a:p>
          <a:p>
            <a:pPr marL="0" indent="0" algn="just">
              <a:buNone/>
            </a:pPr>
            <a:r>
              <a:rPr lang="uk-UA" sz="2100" b="1" dirty="0"/>
              <a:t>- внутрішня (звіти підприємства, списки покупців, постачальників, посередників, конкурентів);</a:t>
            </a:r>
          </a:p>
          <a:p>
            <a:pPr marL="0" indent="0" algn="just">
              <a:buNone/>
            </a:pPr>
            <a:r>
              <a:rPr lang="uk-UA" sz="2100" b="1" dirty="0"/>
              <a:t>- зовнішня (періодика, дані опитувань, звіти посередників).</a:t>
            </a:r>
          </a:p>
          <a:p>
            <a:pPr marL="0" indent="0" algn="just">
              <a:buNone/>
            </a:pPr>
            <a:r>
              <a:rPr lang="uk-UA" sz="2100" b="1" dirty="0"/>
              <a:t>8. Залежно від потреб підприємства – інформація про:</a:t>
            </a:r>
          </a:p>
          <a:p>
            <a:pPr marL="0" indent="0" algn="just">
              <a:buNone/>
            </a:pPr>
            <a:r>
              <a:rPr lang="uk-UA" sz="2100" b="1" dirty="0"/>
              <a:t>- навколишнє середовище;</a:t>
            </a:r>
          </a:p>
          <a:p>
            <a:pPr marL="0" indent="0" algn="just">
              <a:buNone/>
            </a:pPr>
            <a:r>
              <a:rPr lang="uk-UA" sz="2100" b="1" dirty="0"/>
              <a:t>- наявні можливості впливу на ринок;</a:t>
            </a:r>
          </a:p>
          <a:p>
            <a:pPr marL="0" indent="0" algn="just">
              <a:buNone/>
            </a:pPr>
            <a:r>
              <a:rPr lang="uk-UA" sz="2100" b="1" dirty="0"/>
              <a:t>- існуючі обмеження впливу маркетингового інструментарію в різних умовах навколишнього середовища.</a:t>
            </a:r>
          </a:p>
          <a:p>
            <a:pPr marL="0" indent="0" algn="just">
              <a:buNone/>
            </a:pPr>
            <a:r>
              <a:rPr lang="uk-UA" sz="2100" b="1" dirty="0"/>
              <a:t>9. Залежно від аспектів маркетингової діяльності підприємства інформація щодо:</a:t>
            </a:r>
          </a:p>
          <a:p>
            <a:pPr marL="0" indent="0" algn="just">
              <a:buNone/>
            </a:pPr>
            <a:r>
              <a:rPr lang="uk-UA" sz="2100" b="1" dirty="0"/>
              <a:t>- попиту </a:t>
            </a:r>
            <a:r>
              <a:rPr lang="uk-UA" sz="2100" dirty="0"/>
              <a:t>(що користується попитом, коли він є, хто його носії, яка їх поведінка, де є попит?);</a:t>
            </a:r>
          </a:p>
          <a:p>
            <a:pPr marL="0" indent="0" algn="just">
              <a:buNone/>
            </a:pPr>
            <a:r>
              <a:rPr lang="uk-UA" sz="2100" b="1" dirty="0"/>
              <a:t>- пропозиції </a:t>
            </a:r>
            <a:r>
              <a:rPr lang="uk-UA" sz="2100" dirty="0"/>
              <a:t>(які продукти пропонуються, в яких обсягах, коли, де, хто пропонує?);</a:t>
            </a:r>
          </a:p>
          <a:p>
            <a:pPr marL="0" indent="0" algn="just">
              <a:buNone/>
            </a:pPr>
            <a:r>
              <a:rPr lang="uk-UA" sz="2100" b="1" dirty="0"/>
              <a:t>- якою мірою і в яких умовах здійснювалось урівноваження пропозиції та попиту;</a:t>
            </a:r>
          </a:p>
          <a:p>
            <a:pPr marL="0" indent="0" algn="just">
              <a:buNone/>
            </a:pPr>
            <a:r>
              <a:rPr lang="uk-UA" sz="2100" b="1" dirty="0"/>
              <a:t>- стану ринку </a:t>
            </a:r>
            <a:r>
              <a:rPr lang="uk-UA" sz="2100" dirty="0"/>
              <a:t>(ринковий потенціал, реальний обсяг ринку, частки ринку);</a:t>
            </a:r>
          </a:p>
          <a:p>
            <a:pPr marL="0" indent="0" algn="just">
              <a:buNone/>
            </a:pPr>
            <a:r>
              <a:rPr lang="uk-UA" sz="2100" b="1" dirty="0"/>
              <a:t>- споживачів </a:t>
            </a:r>
            <a:r>
              <a:rPr lang="uk-UA" sz="2100" dirty="0"/>
              <a:t>(характерні ознаки, сегменти, мотиви і т. д.);</a:t>
            </a:r>
          </a:p>
          <a:p>
            <a:pPr marL="0" indent="0" algn="just">
              <a:buNone/>
            </a:pPr>
            <a:r>
              <a:rPr lang="uk-UA" sz="2100" b="1" dirty="0"/>
              <a:t>- цін </a:t>
            </a:r>
            <a:r>
              <a:rPr lang="uk-UA" sz="2100" dirty="0"/>
              <a:t>(рівень, динаміка, еластичність);</a:t>
            </a:r>
          </a:p>
          <a:p>
            <a:pPr marL="0" indent="0" algn="just">
              <a:buNone/>
            </a:pPr>
            <a:r>
              <a:rPr lang="uk-UA" sz="2100" b="1" dirty="0"/>
              <a:t>- конкуренції </a:t>
            </a:r>
            <a:r>
              <a:rPr lang="uk-UA" sz="2100" dirty="0"/>
              <a:t>(кількість і сила конкурентів, їх цілі, стратегія, поведінка);</a:t>
            </a:r>
          </a:p>
          <a:p>
            <a:pPr marL="0" indent="0" algn="just">
              <a:buNone/>
            </a:pPr>
            <a:r>
              <a:rPr lang="uk-UA" sz="2100" b="1" dirty="0"/>
              <a:t>- макросистем </a:t>
            </a:r>
            <a:r>
              <a:rPr lang="uk-UA" sz="2100" dirty="0"/>
              <a:t>(економічна, податкова, фінансова політика, система розподілу доходів, зовнішньоекономічні відносини, закони, норми та правила господарювання тощо).</a:t>
            </a:r>
          </a:p>
          <a:p>
            <a:pPr marL="0" indent="0" algn="just">
              <a:buNone/>
            </a:pPr>
            <a:r>
              <a:rPr lang="uk-UA" sz="2100" b="1" dirty="0"/>
              <a:t>10. Залежно від часу одержання:</a:t>
            </a:r>
          </a:p>
          <a:p>
            <a:pPr marL="0" indent="0" algn="just">
              <a:buNone/>
            </a:pPr>
            <a:r>
              <a:rPr lang="uk-UA" sz="2100" b="1" dirty="0"/>
              <a:t>- вторинна інформація </a:t>
            </a:r>
            <a:r>
              <a:rPr lang="uk-UA" sz="2100" dirty="0"/>
              <a:t>(зібрана раніше для вирішення якихось інших проблем);</a:t>
            </a:r>
          </a:p>
          <a:p>
            <a:pPr marL="0" indent="0" algn="just">
              <a:buNone/>
            </a:pPr>
            <a:r>
              <a:rPr lang="uk-UA" sz="2100" b="1" dirty="0"/>
              <a:t>- первинна </a:t>
            </a:r>
            <a:r>
              <a:rPr lang="uk-UA" sz="2100" dirty="0"/>
              <a:t>(дані, що збираються персонально спеціально для розв'язання поставленої проблеми).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Ринкова інформація базується на таких принципах:</a:t>
            </a:r>
          </a:p>
          <a:p>
            <a:pPr marL="0" indent="0" algn="just">
              <a:buNone/>
            </a:pPr>
            <a:r>
              <a:rPr lang="uk-UA" sz="2100" b="1" dirty="0"/>
              <a:t>- реальність </a:t>
            </a:r>
            <a:r>
              <a:rPr lang="uk-UA" sz="2100" dirty="0"/>
              <a:t>відомостей, що подаються в потрібний момент часу, коли це необхідно для конкретного маркетингового дослідження та отримання відповідних висновків;</a:t>
            </a:r>
          </a:p>
          <a:p>
            <a:pPr marL="0" indent="0" algn="just">
              <a:buNone/>
            </a:pPr>
            <a:r>
              <a:rPr lang="uk-UA" sz="2100" b="1" dirty="0"/>
              <a:t>- адекватність </a:t>
            </a:r>
            <a:r>
              <a:rPr lang="uk-UA" sz="2100" dirty="0"/>
              <a:t>відомостей, що забезпечується дотриманням наукових принципів збору та обробки інформації, боротьбою з будь-якою тенденційністю;</a:t>
            </a:r>
          </a:p>
          <a:p>
            <a:pPr marL="0" indent="0" algn="just">
              <a:buNone/>
            </a:pPr>
            <a:r>
              <a:rPr lang="uk-UA" sz="2100" b="1" dirty="0"/>
              <a:t>- </a:t>
            </a:r>
            <a:r>
              <a:rPr lang="uk-UA" sz="2100" b="1" dirty="0" err="1"/>
              <a:t>релевантність</a:t>
            </a:r>
            <a:r>
              <a:rPr lang="uk-UA" sz="2100" b="1" dirty="0"/>
              <a:t> інформації </a:t>
            </a:r>
            <a:r>
              <a:rPr lang="uk-UA" sz="2100" dirty="0"/>
              <a:t>(від англ. </a:t>
            </a:r>
            <a:r>
              <a:rPr lang="en-US" sz="2100" dirty="0"/>
              <a:t>Relevant- </a:t>
            </a:r>
            <a:r>
              <a:rPr lang="uk-UA" sz="2100" dirty="0"/>
              <a:t>доречний, що стосується справи), яка забезпечується отриманням інформації відповідно до поставлених завдань маркетингового дослідження;</a:t>
            </a:r>
          </a:p>
          <a:p>
            <a:pPr marL="0" indent="0" algn="just">
              <a:buNone/>
            </a:pPr>
            <a:r>
              <a:rPr lang="uk-UA" sz="2100" b="1" dirty="0"/>
              <a:t>- повнота інформації: </a:t>
            </a:r>
            <a:r>
              <a:rPr lang="uk-UA" sz="2100" dirty="0"/>
              <a:t>планування дослідження, виявлення сутності досліджуваного явища або процесу, структурування дослідження виявлення і моделювання внутрішніх і зовнішніх зв'язків;</a:t>
            </a:r>
          </a:p>
          <a:p>
            <a:pPr marL="0" indent="0" algn="just">
              <a:buNone/>
            </a:pPr>
            <a:r>
              <a:rPr lang="uk-UA" sz="2100" b="1" dirty="0"/>
              <a:t>- відповідність </a:t>
            </a:r>
            <a:r>
              <a:rPr lang="uk-UA" sz="2100" dirty="0"/>
              <a:t>інформації, що збирається і обробляється генеральній меті дослідження;</a:t>
            </a:r>
          </a:p>
          <a:p>
            <a:pPr marL="0" indent="0" algn="just">
              <a:buNone/>
            </a:pPr>
            <a:r>
              <a:rPr lang="uk-UA" sz="2100" b="1" dirty="0"/>
              <a:t>- підпорядкування, формування та використання методології збору та обробки даних вимогам теорії інформатики.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9257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Рис</a:t>
            </a:r>
            <a:r>
              <a:rPr lang="uk-UA" sz="2100" b="1" dirty="0"/>
              <a:t>. 1. Класифікація інформації за типом носіїв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Особи</a:t>
            </a:r>
            <a:r>
              <a:rPr lang="uk-UA" sz="2100" dirty="0"/>
              <a:t>, які збирають, накопичують і використовують інформацію, мають назву </a:t>
            </a:r>
            <a:r>
              <a:rPr lang="uk-UA" sz="2100" b="1" dirty="0"/>
              <a:t>користувачів.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Поняття </a:t>
            </a:r>
            <a:r>
              <a:rPr lang="uk-UA" sz="2100" b="1" dirty="0"/>
              <a:t>носія інформації відрізняється від джерела інформації.</a:t>
            </a:r>
          </a:p>
          <a:p>
            <a:pPr marL="0" indent="0" algn="ctr">
              <a:buNone/>
            </a:pPr>
            <a:r>
              <a:rPr lang="uk-UA" sz="2100" b="1" dirty="0"/>
              <a:t>Джерело інформації </a:t>
            </a:r>
            <a:r>
              <a:rPr lang="uk-UA" sz="2100" dirty="0"/>
              <a:t>– це концентрований і спеціалізований провідник різноманітних відомостей про ринкову діяльність, канал ринкової інформації, звідки її запозичують зацікавлені користувачі.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У </a:t>
            </a:r>
            <a:r>
              <a:rPr lang="uk-UA" sz="2100" b="1" dirty="0"/>
              <a:t>дослідженнях ринку сформувалися два канали добування інформації від її носія і користувача:</a:t>
            </a:r>
          </a:p>
          <a:p>
            <a:pPr marL="0" indent="0" algn="just">
              <a:buNone/>
            </a:pPr>
            <a:r>
              <a:rPr lang="uk-UA" sz="2100" dirty="0"/>
              <a:t>- носій інформації сам повідомляє користувачеві необхідні відомості;</a:t>
            </a:r>
          </a:p>
          <a:p>
            <a:pPr marL="0" indent="0" algn="just">
              <a:buNone/>
            </a:pPr>
            <a:r>
              <a:rPr lang="uk-UA" sz="2100" dirty="0"/>
              <a:t>- користувач отримує інформацію від інших джерел (безоплатно або в порядку купівлі або обміну).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754" y="219075"/>
            <a:ext cx="5857875" cy="320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0950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Класифікація джерел ринкової інформації:</a:t>
            </a:r>
          </a:p>
          <a:p>
            <a:pPr marL="0" indent="0" algn="just">
              <a:buNone/>
            </a:pPr>
            <a:r>
              <a:rPr lang="uk-UA" sz="2100" dirty="0"/>
              <a:t>- публікації: цифрові, фактографічні, теоретичні, графічні;</a:t>
            </a:r>
          </a:p>
          <a:p>
            <a:pPr marL="0" indent="0" algn="just">
              <a:buNone/>
            </a:pPr>
            <a:r>
              <a:rPr lang="uk-UA" sz="2100" dirty="0"/>
              <a:t>- інформація, що купується фірмою на комерційних засадах;</a:t>
            </a:r>
          </a:p>
          <a:p>
            <a:pPr marL="0" indent="0" algn="just">
              <a:buNone/>
            </a:pPr>
            <a:r>
              <a:rPr lang="uk-UA" sz="2100" dirty="0"/>
              <a:t>- обмін інформацією;</a:t>
            </a:r>
          </a:p>
          <a:p>
            <a:pPr marL="0" indent="0" algn="just">
              <a:buNone/>
            </a:pPr>
            <a:r>
              <a:rPr lang="uk-UA" sz="2100" dirty="0"/>
              <a:t>- дані спеціальних обстежень;</a:t>
            </a:r>
          </a:p>
          <a:p>
            <a:pPr marL="0" indent="0" algn="just">
              <a:buNone/>
            </a:pPr>
            <a:r>
              <a:rPr lang="uk-UA" sz="2100" dirty="0"/>
              <a:t>- інформація торгових кореспондентів; </a:t>
            </a:r>
          </a:p>
          <a:p>
            <a:pPr marL="0" indent="0" algn="just">
              <a:buNone/>
            </a:pPr>
            <a:r>
              <a:rPr lang="uk-UA" sz="2100" dirty="0"/>
              <a:t>- дані експертних оцінок;</a:t>
            </a:r>
          </a:p>
          <a:p>
            <a:pPr marL="0" indent="0" algn="just">
              <a:buNone/>
            </a:pPr>
            <a:r>
              <a:rPr lang="uk-UA" sz="2100" dirty="0"/>
              <a:t>- дані безпосереднього спостереження;</a:t>
            </a:r>
          </a:p>
          <a:p>
            <a:pPr marL="0" indent="0" algn="just">
              <a:buNone/>
            </a:pPr>
            <a:r>
              <a:rPr lang="uk-UA" sz="2100" dirty="0"/>
              <a:t>- дані включеного спостереження;</a:t>
            </a:r>
          </a:p>
          <a:p>
            <a:pPr marL="0" indent="0" algn="just">
              <a:buNone/>
            </a:pPr>
            <a:r>
              <a:rPr lang="uk-UA" sz="2100" dirty="0"/>
              <a:t>- дані опитування споживачів, підприємців, фахівців;</a:t>
            </a:r>
          </a:p>
          <a:p>
            <a:pPr marL="0" indent="0" algn="just">
              <a:buNone/>
            </a:pPr>
            <a:r>
              <a:rPr lang="uk-UA" sz="2100" dirty="0"/>
              <a:t>- дані панельних досліджень;</a:t>
            </a:r>
          </a:p>
          <a:p>
            <a:pPr marL="0" indent="0" algn="just">
              <a:buNone/>
            </a:pPr>
            <a:r>
              <a:rPr lang="uk-UA" sz="2100" dirty="0"/>
              <a:t>- дані експерименту (пробний маркетинг): польовий і лабораторний.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Класифікація </a:t>
            </a:r>
            <a:r>
              <a:rPr lang="uk-UA" sz="2100" b="1" dirty="0"/>
              <a:t>інформації за її призначенням:</a:t>
            </a:r>
          </a:p>
          <a:p>
            <a:pPr marL="0" indent="0" algn="just">
              <a:buNone/>
            </a:pPr>
            <a:r>
              <a:rPr lang="uk-UA" sz="2100" b="1" dirty="0"/>
              <a:t>1. Аналітична інформація </a:t>
            </a:r>
            <a:r>
              <a:rPr lang="uk-UA" sz="2100" dirty="0"/>
              <a:t>– дані, отримані в результаті характеристики ринкових процесів і явищ.</a:t>
            </a:r>
          </a:p>
          <a:p>
            <a:pPr marL="0" indent="0" algn="just">
              <a:buNone/>
            </a:pPr>
            <a:r>
              <a:rPr lang="uk-UA" sz="2100" b="1" dirty="0"/>
              <a:t>2. Консалтинг </a:t>
            </a:r>
            <a:r>
              <a:rPr lang="uk-UA" sz="2100" dirty="0"/>
              <a:t>– надання консультативних або маркетингових послуг іншим фірмам.</a:t>
            </a:r>
          </a:p>
          <a:p>
            <a:pPr marL="0" indent="0" algn="just">
              <a:buNone/>
            </a:pPr>
            <a:r>
              <a:rPr lang="uk-UA" sz="2100" b="1" dirty="0"/>
              <a:t>3. База даних </a:t>
            </a:r>
            <a:r>
              <a:rPr lang="uk-UA" sz="2100" dirty="0"/>
              <a:t>– інформація про існуючих або потенційних учасників ринкової діяльності зокрема покупців, продавців, конкурентів і т. п.</a:t>
            </a:r>
          </a:p>
          <a:p>
            <a:pPr marL="0" indent="0" algn="just">
              <a:buNone/>
            </a:pPr>
            <a:r>
              <a:rPr lang="uk-UA" sz="2100" b="1" dirty="0"/>
              <a:t>4. </a:t>
            </a:r>
            <a:r>
              <a:rPr lang="uk-UA" sz="2100" b="1" dirty="0" err="1"/>
              <a:t>Внутрішньофірмова</a:t>
            </a:r>
            <a:r>
              <a:rPr lang="uk-UA" sz="2100" b="1" dirty="0"/>
              <a:t> звітність </a:t>
            </a:r>
            <a:r>
              <a:rPr lang="uk-UA" sz="2100" dirty="0"/>
              <a:t>– інформація, яку в установленому порядку і в установлені терміни подають підрозділи фірми.</a:t>
            </a:r>
          </a:p>
          <a:p>
            <a:pPr marL="0" indent="0" algn="just">
              <a:buNone/>
            </a:pPr>
            <a:r>
              <a:rPr lang="uk-UA" sz="2100" b="1" dirty="0"/>
              <a:t>5. Статистична звітність </a:t>
            </a:r>
            <a:r>
              <a:rPr lang="uk-UA" sz="2100" dirty="0"/>
              <a:t>– інформація, що надається фірмою державі в обов'язковому порядку.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5260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До методів збирання ринкової інформації (первинної та вторинної) відносять: метод кабінетних досліджень, метод поза кабінетних (польових) досліджень (опитування, спостереження, експеримент, імітація, розвідка).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Кабінетне </a:t>
            </a:r>
            <a:r>
              <a:rPr lang="uk-UA" sz="2100" b="1" dirty="0"/>
              <a:t>дослідження </a:t>
            </a:r>
            <a:r>
              <a:rPr lang="uk-UA" sz="2100" dirty="0"/>
              <a:t>– це сукупність методів збирання та оцінки ринкової інформації, що міститься в джерелах (статистичних даних або звітах), підготовлених для будь-яких інших цілей.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Методи </a:t>
            </a:r>
            <a:r>
              <a:rPr lang="uk-UA" sz="2100" b="1" dirty="0" err="1"/>
              <a:t>позакабінетних</a:t>
            </a:r>
            <a:r>
              <a:rPr lang="uk-UA" sz="2100" b="1" dirty="0"/>
              <a:t> (польових) досліджень </a:t>
            </a:r>
            <a:r>
              <a:rPr lang="uk-UA" sz="2100" dirty="0"/>
              <a:t>припускають збір первинної інформації, одержуваної безпосередньо від споживача й покупця або іншого досліджуваного суб'єкта.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Опитування </a:t>
            </a:r>
            <a:r>
              <a:rPr lang="uk-UA" sz="2100" dirty="0"/>
              <a:t>– це отримання первинної інформації від респондента шляхом виявлення думки або дій респондента.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Спостереження </a:t>
            </a:r>
            <a:r>
              <a:rPr lang="uk-UA" sz="2100" dirty="0"/>
              <a:t>– науково організований збір й використання інформації, призначеної для задоволення інформаційно-аналітичних потреб дослідження.</a:t>
            </a:r>
          </a:p>
          <a:p>
            <a:pPr marL="0" indent="0" algn="ctr">
              <a:buNone/>
            </a:pPr>
            <a:r>
              <a:rPr lang="uk-UA" sz="2100" b="1" dirty="0" smtClean="0"/>
              <a:t>Основні </a:t>
            </a:r>
            <a:r>
              <a:rPr lang="uk-UA" sz="2100" b="1" dirty="0"/>
              <a:t>форми </a:t>
            </a:r>
            <a:r>
              <a:rPr lang="uk-UA" sz="2100" b="1" dirty="0" smtClean="0"/>
              <a:t>спостереження:</a:t>
            </a:r>
            <a:endParaRPr lang="uk-UA" sz="2100" b="1" dirty="0"/>
          </a:p>
          <a:p>
            <a:pPr marL="0" indent="0" algn="just">
              <a:buNone/>
            </a:pPr>
            <a:r>
              <a:rPr lang="uk-UA" sz="2100" b="1" dirty="0"/>
              <a:t>- безпосереднє (пряме) спостереження: </a:t>
            </a:r>
            <a:r>
              <a:rPr lang="uk-UA" sz="2100" dirty="0"/>
              <a:t>стеження за об'єктом спостереження (часто візуальне), яке може бути відкритим, коли об'єкт спостереження знає, що за ним спостерігають, і прихованим, коли досліджуваний об'єкт не знає, що він стає предметом спостереження;</a:t>
            </a:r>
          </a:p>
          <a:p>
            <a:pPr marL="0" indent="0" algn="just">
              <a:buNone/>
            </a:pPr>
            <a:r>
              <a:rPr lang="uk-UA" sz="2100" b="1" dirty="0"/>
              <a:t>- непряме спостереження: </a:t>
            </a:r>
            <a:r>
              <a:rPr lang="uk-UA" sz="2100" dirty="0"/>
              <a:t>вивчення результатів будь-якої діяльності тощо. </a:t>
            </a:r>
          </a:p>
          <a:p>
            <a:pPr marL="0" indent="0" algn="ctr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23939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1660</Words>
  <Application>Microsoft Office PowerPoint</Application>
  <PresentationFormat>Экран (4:3)</PresentationFormat>
  <Paragraphs>182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1. Сутність, види та принципи ринкової інформації. 2. Носії та джерела ринкової інформації. 3. Методи збору ринкової інформації.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24</cp:revision>
  <dcterms:created xsi:type="dcterms:W3CDTF">2020-08-26T06:53:27Z</dcterms:created>
  <dcterms:modified xsi:type="dcterms:W3CDTF">2026-03-01T09:47:39Z</dcterms:modified>
</cp:coreProperties>
</file>