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16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7" autoAdjust="0"/>
    <p:restoredTop sz="94660"/>
  </p:normalViewPr>
  <p:slideViewPr>
    <p:cSldViewPr>
      <p:cViewPr varScale="1">
        <p:scale>
          <a:sx n="75" d="100"/>
          <a:sy n="75" d="100"/>
        </p:scale>
        <p:origin x="11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9444A25-371D-4CEB-BE6B-4CDA520EFBF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920880" cy="6120680"/>
          </a:xfrm>
        </p:spPr>
        <p:txBody>
          <a:bodyPr>
            <a:normAutofit/>
          </a:bodyPr>
          <a:lstStyle/>
          <a:p>
            <a:endParaRPr lang="uk-UA" b="1" dirty="0"/>
          </a:p>
          <a:p>
            <a:endParaRPr lang="uk-UA" b="1" dirty="0"/>
          </a:p>
          <a:p>
            <a:r>
              <a:rPr lang="ru-RU" sz="4800" b="1" dirty="0" err="1"/>
              <a:t>Організація</a:t>
            </a:r>
            <a:r>
              <a:rPr lang="ru-RU" sz="4800" b="1" dirty="0"/>
              <a:t> </a:t>
            </a:r>
            <a:r>
              <a:rPr lang="ru-RU" sz="4800" b="1" dirty="0" err="1"/>
              <a:t>управління</a:t>
            </a:r>
            <a:r>
              <a:rPr lang="ru-RU" sz="4800" b="1" dirty="0"/>
              <a:t> проектами </a:t>
            </a:r>
            <a:endParaRPr lang="en-US" sz="4800" b="1" smtClean="0"/>
          </a:p>
          <a:p>
            <a:r>
              <a:rPr lang="ru-RU" sz="4800" b="1" smtClean="0"/>
              <a:t>Зовнішні</a:t>
            </a:r>
            <a:r>
              <a:rPr lang="ru-RU" sz="4800" b="1" dirty="0" smtClean="0"/>
              <a:t> </a:t>
            </a:r>
            <a:r>
              <a:rPr lang="ru-RU" sz="4800" b="1" dirty="0" err="1"/>
              <a:t>організаційні</a:t>
            </a:r>
            <a:r>
              <a:rPr lang="ru-RU" sz="4800" b="1" dirty="0"/>
              <a:t> </a:t>
            </a:r>
            <a:r>
              <a:rPr lang="ru-RU" sz="4800" b="1" dirty="0" err="1"/>
              <a:t>структури</a:t>
            </a:r>
            <a:r>
              <a:rPr lang="ru-RU" sz="4800" b="1" dirty="0"/>
              <a:t> проекту.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456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/>
          <a:lstStyle/>
          <a:p>
            <a:pPr marL="0" indent="0" algn="ctr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 матриця</a:t>
            </a:r>
          </a:p>
        </p:txBody>
      </p:sp>
      <p:pic>
        <p:nvPicPr>
          <p:cNvPr id="4" name="Рисунок 3" descr="C:\Users\Admin\AppData\Local\Temp\FineReader11\media\image13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712968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0400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Балансова матриця. </a:t>
            </a:r>
          </a:p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Проектний менеджер однаковою мірою поділяє владу і відповідальність за виконання проекту з функціональними менеджерами.</a:t>
            </a:r>
          </a:p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як для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внутрішньофірмових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для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міжкорпоративних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проектів, де взаємодіють багато компаній. </a:t>
            </a:r>
          </a:p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одному проекті може існувати декілька окремих груп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клієнтів, власників, консультантів, підрядчиків, субпідрядників, головних постачальників.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071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Балансова матриця</a:t>
            </a:r>
          </a:p>
          <a:p>
            <a:endParaRPr lang="ru-RU" dirty="0"/>
          </a:p>
        </p:txBody>
      </p:sp>
      <p:pic>
        <p:nvPicPr>
          <p:cNvPr id="4" name="Рисунок 3" descr="C:\Users\Admin\AppData\Local\Temp\FineReader11\media\image14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8712968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8940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 матриця</a:t>
            </a:r>
          </a:p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Проектний менеджер управляє проектом, має владу і несе першочергову відповідальність за завершення проекту відповідно до його завдань. </a:t>
            </a:r>
          </a:p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 менеджери за необхідності добирають персонал і організують технічну експертизу.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323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lvl="0" indent="0" algn="ctr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Контрактна матриця</a:t>
            </a:r>
          </a:p>
          <a:p>
            <a:pPr marL="0" lv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Проектний менеджер повинен розглядати замовника, виконавця, консультанта, постачальника як складові організаційної структури. Всі його дії - зв’язок, координація, планування, контроль - повинні поширюватися на всі ці компанії, поєднувати їх в одній організації.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0459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Гібридна організаційна структура проекту</a:t>
            </a:r>
          </a:p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Гібридна форма є досить поширеною, це суміш наведених вище базових форм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Вона може існувати як для невеликих проектів у межах однієї фірми, так і для великого проекту із залученням багатьох компаній.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86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модульного зв’язку</a:t>
            </a:r>
          </a:p>
          <a:p>
            <a:pPr marL="0" indent="0" algn="ctr">
              <a:buNone/>
            </a:pP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для забезпечення гнучкості.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Функціонує на базі модулів, які вводяться і виводяться з проекту за потреби, комбінуються і рекомбінуються в різні системи зв’язку залежно від завдань проекту.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Усі задіяні виконавці є повноправними членами проектної команди, тільки залучаються до неї на певний проміжок часу.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5779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 організаційна структура проекту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система зв’язків між окремими виконавцями і групами, які працюють над проектом як окремі організаційні одиниці всередині проектної команди</a:t>
            </a:r>
          </a:p>
          <a:p>
            <a:pPr mar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таких внутрішніх організаційних структур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 функціональна структура;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 матрична структура;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дивізіональна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 організаційна структура;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комбінації цих структур (одна всередині іншої).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6205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075240" cy="5433467"/>
          </a:xfrm>
        </p:spPr>
        <p:txBody>
          <a:bodyPr/>
          <a:lstStyle/>
          <a:p>
            <a:pPr marL="0" indent="0" algn="ctr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Матрична внутрішня організаційна структура</a:t>
            </a:r>
          </a:p>
          <a:p>
            <a:endParaRPr lang="ru-RU" dirty="0"/>
          </a:p>
        </p:txBody>
      </p:sp>
      <p:pic>
        <p:nvPicPr>
          <p:cNvPr id="4" name="Рисунок 3" descr="C:\Users\Admin\AppData\Local\Temp\FineReader11\media\image15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268760"/>
            <a:ext cx="7488833" cy="5040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2442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uk-UA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Дивізіональна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організаційна структура</a:t>
            </a:r>
          </a:p>
          <a:p>
            <a:endParaRPr lang="ru-RU" dirty="0"/>
          </a:p>
        </p:txBody>
      </p:sp>
      <p:pic>
        <p:nvPicPr>
          <p:cNvPr id="4" name="Рисунок 3" descr="C:\Users\Admin\AppData\Local\Temp\FineReader11\media\image16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9" y="1268760"/>
            <a:ext cx="6552728" cy="51845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4125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b="1" dirty="0">
                <a:effectLst/>
              </a:rPr>
              <a:t>5. Базові засади створення організаційної структури</a:t>
            </a:r>
            <a:r>
              <a:rPr lang="ru-RU" sz="2000" b="1" dirty="0">
                <a:effectLst/>
              </a:rPr>
              <a:t> </a:t>
            </a:r>
            <a:r>
              <a:rPr lang="uk-UA" sz="2000" b="1" dirty="0">
                <a:effectLst/>
              </a:rPr>
              <a:t>проекту</a:t>
            </a:r>
            <a:endParaRPr lang="ru-RU" sz="2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рганізаційна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управління проектом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сукупність взаємозалежних органів управління, що перебувають на різних рівнях системи</a:t>
            </a: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форма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організація взаємодії та взаємовідносин учасників інвестиційного процесу.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337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/>
          <a:lstStyle/>
          <a:p>
            <a:pPr algn="r"/>
            <a:r>
              <a:rPr lang="uk-UA" sz="2000" b="1" dirty="0">
                <a:effectLst/>
              </a:rPr>
              <a:t>5. Базові засади створення організаційної структури</a:t>
            </a:r>
            <a:r>
              <a:rPr lang="ru-RU" sz="2000" b="1" dirty="0">
                <a:effectLst/>
              </a:rPr>
              <a:t> </a:t>
            </a:r>
            <a:r>
              <a:rPr lang="uk-UA" sz="2000" b="1" dirty="0">
                <a:effectLst/>
              </a:rPr>
              <a:t>проекту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шляхи формування організаційної структури: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Функціональний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об’єднання фахівців однієї професії, спеціальності, функцій у функціональні підрозділи</a:t>
            </a:r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Цільовий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 виконавців різних спеціальностей або функцій, які працюють разом над якимось завданням або етапом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Такі групи схильні до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напівнезалежності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замкненості, їх називають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«змішані організаційні одиниці»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59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b="1" dirty="0">
                <a:effectLst/>
              </a:rPr>
              <a:t>5. Базові засади створення організаційної структури</a:t>
            </a:r>
            <a:r>
              <a:rPr lang="ru-RU" sz="2000" b="1" dirty="0">
                <a:effectLst/>
              </a:rPr>
              <a:t> </a:t>
            </a:r>
            <a:r>
              <a:rPr lang="uk-UA" sz="2000" b="1" dirty="0">
                <a:effectLst/>
              </a:rPr>
              <a:t>проекту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структура для виконання проекту вибудовується із урахуванням: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управління організації/організацій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залучених до проекту (функціональна, матрична (слабка,збалансована, сильна), проектна);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 проекту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(повноваження менеджера проекту, доступність ресурсів тощо);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взаємозв’язків між зацікавленими учасниками проекту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(замовники/користувачі, спонсор, виконавча організація, офіс управління проектами і т. ін.).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182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2000" b="1" dirty="0">
                <a:effectLst/>
              </a:rPr>
              <a:t>5. Базові засади створення організаційної структури</a:t>
            </a:r>
            <a:r>
              <a:rPr lang="ru-RU" sz="2000" b="1" dirty="0">
                <a:effectLst/>
              </a:rPr>
              <a:t> </a:t>
            </a:r>
            <a:r>
              <a:rPr lang="uk-UA" sz="2000" b="1" dirty="0">
                <a:effectLst/>
              </a:rPr>
              <a:t>проекту</a:t>
            </a:r>
            <a:br>
              <a:rPr lang="uk-UA" sz="2000" b="1" dirty="0">
                <a:effectLst/>
              </a:rPr>
            </a:br>
            <a:r>
              <a:rPr lang="uk-UA" sz="2000" dirty="0">
                <a:effectLst/>
              </a:rPr>
              <a:t>Загальна послідовність розробки організаційних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C:\Users\Admin\AppData\Local\Temp\FineReader11\media\image12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8064895" cy="56166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350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організаційної структури мають бути розглянуті на двох рівнях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 і внутрішньому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 рівень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 наявність певної структури зв’язків і відносин між окремими виконавцями і групами, залученими до виконання проекту, та їхніми материнськими підрозділами, відділами, компаніями.</a:t>
            </a:r>
          </a:p>
          <a:p>
            <a:pPr lvl="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 рівень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 стосунки між окремими виконавцями і групами, які виконують проект. Ця структура розглядається незалежно від зовнішніх стосунків. Внутрішня структура існує всередині зовнішньої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248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ctr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зовнішніх організаційних структур :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проектної команди;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матрична організація;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гібридна організаційна структура;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модульного зв’язку.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0779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 команда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приваблива форма організаційної структури.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 окремий цілеспрямований підрозділ компанії для виконання проекту зі своїми функціональними службами.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проектного менеджера можуть виникати управлінські проблеми щодо взаємозв’язку з іншими компаніями, залученими до виконання проекту.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проектах із залученням багатьох компаній проектна команда може існувати тільки у межах кожної окремої компанії і, отже, формувати тільки частину всієї проектної організації.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4559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6. Основні форми проектних структур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 матриця</a:t>
            </a:r>
          </a:p>
          <a:p>
            <a:pPr marL="0" indent="0" algn="ctr">
              <a:buNone/>
            </a:pP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Проектний менеджер з обмеженою владою координує виконання проекту, до якого залучені різні функціональні підрозділи. Функціональні менеджери мають владу і несуть відповідальність у більш вузьких специфічних сегментах проекту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317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1872</TotalTime>
  <Words>739</Words>
  <Application>Microsoft Office PowerPoint</Application>
  <PresentationFormat>Экран (4:3)</PresentationFormat>
  <Paragraphs>81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Презентация PowerPoint</vt:lpstr>
      <vt:lpstr>5. Базові засади створення організаційної структури проекту</vt:lpstr>
      <vt:lpstr>5. Базові засади створення організаційної структури проекту</vt:lpstr>
      <vt:lpstr>5. Базові засади створення організаційної структури проекту</vt:lpstr>
      <vt:lpstr>5. Базові засади створення організаційної структури проекту Загальна послідовність розробки організаційних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  <vt:lpstr>6. Основні форми проектних структур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userznu</dc:creator>
  <cp:lastModifiedBy>Yana</cp:lastModifiedBy>
  <cp:revision>62</cp:revision>
  <dcterms:created xsi:type="dcterms:W3CDTF">2018-02-26T09:03:55Z</dcterms:created>
  <dcterms:modified xsi:type="dcterms:W3CDTF">2026-03-01T17:27:19Z</dcterms:modified>
</cp:coreProperties>
</file>