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96" r:id="rId4"/>
    <p:sldId id="297" r:id="rId5"/>
    <p:sldId id="309" r:id="rId6"/>
    <p:sldId id="298" r:id="rId7"/>
    <p:sldId id="299" r:id="rId8"/>
    <p:sldId id="300" r:id="rId9"/>
    <p:sldId id="301" r:id="rId10"/>
    <p:sldId id="302" r:id="rId11"/>
    <p:sldId id="311" r:id="rId12"/>
    <p:sldId id="312" r:id="rId13"/>
    <p:sldId id="313" r:id="rId14"/>
    <p:sldId id="377" r:id="rId15"/>
    <p:sldId id="378" r:id="rId16"/>
    <p:sldId id="379" r:id="rId17"/>
    <p:sldId id="314" r:id="rId18"/>
    <p:sldId id="315" r:id="rId19"/>
    <p:sldId id="316" r:id="rId20"/>
    <p:sldId id="326" r:id="rId21"/>
    <p:sldId id="327" r:id="rId22"/>
    <p:sldId id="328" r:id="rId23"/>
    <p:sldId id="329" r:id="rId24"/>
    <p:sldId id="330" r:id="rId25"/>
    <p:sldId id="331" r:id="rId26"/>
    <p:sldId id="332" r:id="rId27"/>
    <p:sldId id="33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1" autoAdjust="0"/>
    <p:restoredTop sz="94590" autoAdjust="0"/>
  </p:normalViewPr>
  <p:slideViewPr>
    <p:cSldViewPr>
      <p:cViewPr varScale="1">
        <p:scale>
          <a:sx n="75" d="100"/>
          <a:sy n="75" d="100"/>
        </p:scale>
        <p:origin x="113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C47FF5A-F9B4-4F66-94EE-F2E29D41F522}" type="datetimeFigureOut">
              <a:rPr lang="ru-RU" smtClean="0"/>
              <a:t>01.03.2026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59A336B-957C-499F-95C8-5B0AA2ADDFA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ru-RU" sz="4800" b="1" dirty="0" err="1"/>
              <a:t>Планування</a:t>
            </a:r>
            <a:r>
              <a:rPr lang="ru-RU" sz="4800" b="1" dirty="0"/>
              <a:t> </a:t>
            </a:r>
            <a:r>
              <a:rPr lang="ru-RU" sz="4800" b="1" dirty="0" err="1"/>
              <a:t>змісту</a:t>
            </a:r>
            <a:r>
              <a:rPr lang="ru-RU" sz="4800" b="1" dirty="0"/>
              <a:t> проекту</a:t>
            </a:r>
            <a:r>
              <a:rPr lang="uk-UA" sz="4800" b="1" dirty="0"/>
              <a:t>.</a:t>
            </a:r>
            <a:r>
              <a:rPr lang="ru-RU" sz="4800" b="1" dirty="0"/>
              <a:t> </a:t>
            </a:r>
            <a:endParaRPr lang="en-US" sz="4800" b="1" dirty="0" smtClean="0"/>
          </a:p>
          <a:p>
            <a:r>
              <a:rPr lang="ru-RU" sz="4800" b="1" dirty="0" err="1" smtClean="0"/>
              <a:t>Структуризація</a:t>
            </a:r>
            <a:r>
              <a:rPr lang="ru-RU" sz="4800" b="1" dirty="0" smtClean="0"/>
              <a:t> </a:t>
            </a:r>
            <a:r>
              <a:rPr lang="ru-RU" sz="4800" b="1" dirty="0"/>
              <a:t>проекту.</a:t>
            </a:r>
            <a:endParaRPr lang="ru-RU" sz="4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317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плану управління проектом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документування дій, необхідних для визначення, підготовки, інтеграції та координації всіх допоміжних планів.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плану проекту - ітеративний процес, що майже завжди повторюється кілька разів.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8735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управління проектом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Project Management Plan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основоположний документ, що містить узгоджене всіма учасниками, документально зафіксоване уявлення про проект.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може бути узагальненим чи деталізованим, а також може включати один чи декілька допоміжних планів управління та інші документи по плануванню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704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проекту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 документ або перелік документів, який змінюється в міру надходження додаткової інформації, тоді як базовий план служить для контролю виконання і міняється тільки в разі затвердження запитів на зміни.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 проекту класифікують за такими ознаками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управління проектом;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управління;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охоплення робіт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4828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400600"/>
          </a:xfrm>
        </p:spPr>
        <p:txBody>
          <a:bodyPr>
            <a:norm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управління проектом</a:t>
            </a:r>
            <a:r>
              <a:rPr lang="uk-UA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методології управління проектами сформувалася система планів, яка передбачає такі </a:t>
            </a:r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рівні управління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концептуальний;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тактичний (останній включає поточний і оперативний </a:t>
            </a:r>
            <a:r>
              <a:rPr lang="uk-UA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субрівні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0365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400600"/>
          </a:xfrm>
        </p:spPr>
        <p:txBody>
          <a:bodyPr>
            <a:normAutofit fontScale="85000" lnSpcReduction="10000"/>
          </a:bodyPr>
          <a:lstStyle/>
          <a:p>
            <a:r>
              <a:rPr lang="uk-UA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управління проектом. </a:t>
            </a:r>
          </a:p>
          <a:p>
            <a:pPr algn="just"/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концептуальному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рівні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 цілі й завдання проекту;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розглядаються альтернативні варіанти досягнення запланованих результатів з оцінкою негативних і позитивних аспектів кожного варіанта;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 концептуальні напрями реалізації проекту, включаючи описання предметної галузі, укрупненої структури робіт, їхніх взаємозв’язків і попередню оцінку тривалості, виконання проекту, його вартості та потреби в ресурсах.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460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400600"/>
          </a:xfrm>
        </p:spPr>
        <p:txBody>
          <a:bodyPr>
            <a:normAutofit fontScale="92500"/>
          </a:bodyPr>
          <a:lstStyle/>
          <a:p>
            <a:r>
              <a:rPr lang="uk-UA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управління проектом. </a:t>
            </a:r>
          </a:p>
          <a:p>
            <a:pPr algn="just"/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визначає основні етапи і віхи проекту. </a:t>
            </a:r>
          </a:p>
          <a:p>
            <a:pPr algn="just"/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 призначення плану 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цьому рівні — показати логічну схему реалізації проекту. </a:t>
            </a:r>
          </a:p>
          <a:p>
            <a:pPr algn="just"/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стратегічному плані визначаються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 і внутрішнє оточення проекту,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цілі і завдання для проектної команди,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 загальне бачення проекту.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8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400600"/>
          </a:xfrm>
        </p:spPr>
        <p:txBody>
          <a:bodyPr>
            <a:normAutofit fontScale="92500" lnSpcReduction="20000"/>
          </a:bodyPr>
          <a:lstStyle/>
          <a:p>
            <a:r>
              <a:rPr lang="uk-UA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управління проектом. </a:t>
            </a:r>
          </a:p>
          <a:p>
            <a:pPr algn="just"/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тактичному</a:t>
            </a: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рівні поточний план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 терміни виконання комплексів робіт,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 в ресурсах,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окреслює певні ділянки робіт, за якість і вчасність виконання яких відповідають різні організації-виконавці (в розрізі року, кварталу, місяця);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оперативний план </a:t>
            </a:r>
            <a:r>
              <a:rPr lang="ru-RU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uk-UA" sz="33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деталізує завдання учасникам на місяць, тиждень, день за комплексами робіт.</a:t>
            </a:r>
            <a:endParaRPr lang="ru-RU" sz="33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82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управління. </a:t>
            </a: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 плани розробляють на кожний комплекс робіт (підготовчий, проектно-дослідницький, поставка матеріалів і устаткування, будівництво, пусковий, освоєння виробничих потужностей) або на комплекс робіт, виконуваних однією організацією.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786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охоплення робіт проекту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зведений, комплексний, головний - на всі роботи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детальний або частковий - за організаціями-учасниками;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детальний або частковий - за видами робіт.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999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2. Розробка плану управління проектом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Стадія розробки плану реалізації проекту вважається завершеною тоді, коли підготовлено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повний комплект необхідної документації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комплексний (зведений, головний, генеральний) календарний план;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 (детальні) календарні плани за виконавцями;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 (детальні) календарні плани за пакетами робіт;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 потреб у ресурсах;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графіки постачання технологічного устаткування та матеріалів;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укладення контрактів;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 організаційно-технологічних заходів з реалізації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контролю за виконанням робіт.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09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1. 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/>
              <a:t>Процес планування проектів </a:t>
            </a:r>
            <a:r>
              <a:rPr lang="uk-UA" sz="2800" dirty="0"/>
              <a:t>- це процес, який передбачає визначення цілей і параметрів взаємодії між роботами та учасниками проекту, розподіл ресурсів та вибір і прийняття організаційних, економічних, технологічних рішень для досягнення поставлених цілей проекту.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0190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схема процесів управління змістом проекту включає в себе наступне: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управління змістом - процес створення плану управління змістом, який документує, яким чином зміст проекту буде визначатися, підтверджуватися і контролюватися.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збір вимог - процес визначення та документування потреб зацікавлених сторін проекту для досягнення цілей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змісту - процес розробки докладного опису проекту і продукту.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ієрархічної структури робіт (ІСР) - процес поділу результатів проекту та робіт проекту на більш дрібні елементи, якими легше управляти.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підтвердження змісту - процес формалізованої приймання завершених результатів проекту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60370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управління змістом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створення плану управління змістом, документуються, яким чином зміст проекту буде визначатися, підтверджуватися та контролюватися. Ключова вигода даного процесу полягає в тому, що він надає керівництво і вказівки щодо управління змістом проекту протягом усього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12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lnSpcReduction="10000"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УПРАВЛІННЯ ЗМІСТОМ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 плану управління проектом або програмою, що описує, яким чином зміст буде визначатися, розроблятися, відслідковуватися, контролюватися і перевірятися (це основний вхід процесу розробки плану управління проектом та інших процесів управління змістом)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УПРАВЛІННЯ ВИМОГАМИ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компонент плану управління проектом, що описує способи аналізу, документування вимог і управління ними.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4010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Збір вимог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визначення та документування потреб зацікавлених сторін проекту для досягнення цілей проекту.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9993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збору вимог є отримання: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 по вимогам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-документи за вимогами описують, яким чином окремі вимоги задовольняють бізнес-потребам проекту. До включення в базовий план вимоги повинні стати однозначними (такими, щоб їх можна було виміряти і перевірити),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відстежуваними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повними, послідовними і прийнятними для ключових зацікавлених сторін проекту.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 відстеження вимог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таблиця, яка пов'язує вимоги з їх походженням і відстежує їх протягом життєвого циклу проекту. 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9309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ЗМІСТУ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розробки докладного опису проекту і продукту.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проекту визначається під час планування і описується більш детально по мірі надходження інформації про проект. </a:t>
            </a: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Існуючі ризики, припущення і обмеження аналізуються на предмет повноти; додаткові ризики, припущення і	обмеження додаються по мірі необхідності.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1100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3. Характеристика управління змістом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визначення змісту проекту є 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 змісту проекту -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документ, в якому розписані результати проекту та роботи, які необхідно виконати для отримання цих результатів. Включає в себе: опис змісту продукту, критерії приймання продукту, результати проекту, виключення проекту, обмеження проекту, допущення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оновлення документів проекту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(реєстр зацікавлених сторін проекту; документи за вимогами; матрицю відстеження вимог).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9036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</a:rPr>
              <a:t>4. Сутність і функції структуризації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структуризація проекту, яка полягає у формуванні структури проектних робіт, затрат і узгодженні їх із організаційною структурою проектної команди, передбачає розробку: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 структури проекту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(Work Breakdown Structure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 структури проекту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(Organization Breakdown Structure — OBS)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затратної структури проекту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(Cost Breakdown Structure — CBS).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686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dirty="0"/>
              <a:t>На етапі планування проекту визначаються всі необхідні параметри реалізації проекту, а саме:</a:t>
            </a:r>
            <a:r>
              <a:rPr lang="uk-UA" sz="2800" i="1" dirty="0"/>
              <a:t>	тривалість робіт, потреба в трудових,</a:t>
            </a:r>
            <a:endParaRPr lang="ru-RU" sz="2800" dirty="0"/>
          </a:p>
          <a:p>
            <a:r>
              <a:rPr lang="uk-UA" sz="2800" dirty="0"/>
              <a:t>матеріально-технічних та фінансових ресурсах, терміни постачання всіх видів ресурсів, терміни та обсяги залучення проектних, будівельних та інших організацій.</a:t>
            </a:r>
            <a:endParaRPr lang="ru-RU" sz="2800" dirty="0"/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877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908720"/>
            <a:ext cx="8280920" cy="5544616"/>
          </a:xfrm>
        </p:spPr>
        <p:txBody>
          <a:bodyPr>
            <a:normAutofit/>
          </a:bodyPr>
          <a:lstStyle/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 завдання планування проектів </a:t>
            </a:r>
            <a:r>
              <a:rPr lang="uk-UA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забезпечити реалізованість проекту в заданий термін із мінімальною вартістю у нормативних витрат ресурсів і з належною якістю.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ціль планування проекту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виконання робіт і досягнення кінцевих результатів проекту.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338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648071"/>
          </a:xfrm>
        </p:spPr>
        <p:txBody>
          <a:bodyPr>
            <a:normAutofit fontScale="90000"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b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кроки у плануванні проектів</a:t>
            </a:r>
            <a:endParaRPr lang="ru-RU" sz="2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/>
          </a:bodyPr>
          <a:lstStyle/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C:\Users\Admin\AppData\Local\Temp\FineReader11\media\image17.jpe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436052"/>
            <a:ext cx="7848872" cy="50892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4099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400600"/>
          </a:xfrm>
        </p:spPr>
        <p:txBody>
          <a:bodyPr>
            <a:normAutofit fontScale="40000" lnSpcReduction="20000"/>
          </a:bodyPr>
          <a:lstStyle/>
          <a:p>
            <a:r>
              <a:rPr lang="uk-UA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кроки у плануванні проектів: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Встановити:</a:t>
            </a:r>
            <a:endParaRPr lang="ru-RU" sz="5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дати початку і кінця, бюджети, технічні результати. Це сприяє цілеспрямованості керівництва і мотивує виконавців;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внутрішні цілі — контрольні точки (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milestones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тобто значні проміжні результати-події, вчасне виконання яких дасть змогу досягти загальної мети проекту;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відповідальних осіб або відділи, участь яких є запорукою успішного виконання проекту.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Розробити план, у якому визначити:</a:t>
            </a:r>
            <a:endParaRPr lang="ru-RU" sz="5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усі роботи за проектом (тобто кожний вид діяльності та його зміст);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робочу структуру проекту 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WBS</a:t>
            </a:r>
            <a:r>
              <a:rPr lang="ru-RU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логічну послідовність робіт, у тому числі попередні й наступні, а також паралельні роботи.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Побудувати планову діаграму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(сітковий графік).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Визначити тривалість робіт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(календарний план, діаграма </a:t>
            </a:r>
            <a:r>
              <a:rPr lang="uk-UA" sz="4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Гантта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Визначити затрати і ресурси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(трудові) за кожним видом робіт.</a:t>
            </a:r>
            <a:endParaRPr lang="ru-RU" sz="4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877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 процесів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планування, які виконуються кілька разів протягом кожної фази проекту, належать: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цілей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розробка постановки задачі (проектне обґрунтування, основні етапи і цілі проекту);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декомпозиція цілей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декомпозиція етапів проекту на більш дрібні і більш керовані компоненти для забезпечення більш дієвого контролю;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складу операцій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(робіт) проекту - перелік операцій,з яких складається виконання різних етапів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взаємозв’язків операцій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складання і документування технологічних взаємозв’язків між операціями;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тривалості чи обсягів операцій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оцінка кількості робочих тимчасових інтервалів, або обсягів робіт, необхідних для завершення окремих операцій;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ресурсів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(людей, устаткування, матеріалів) проекту - загальна кількість ресурсів усіх видів, що можуть бути використані на роботах проекту.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863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112568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Крім основних процесів є ряд </a:t>
            </a:r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допоміжних процесів планування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у використанні яких залежить від особливостей конкретного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якості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 того, які стандарти якості використовувати в проекті і як цих стандартів досягти;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організації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визначення, документування і призначення ролей, відповідальності і взаємин звітності в організації;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 персоналу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призначення людських ресурсів на виконання робіт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взаємодії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 потоків інформації і способів взаємодії, необхідних для учасників проекту;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ідентифікація ризику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 і документування подій ризику, що можуть вплинути на проект;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 ризику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оцінка ймовірностей настання подій ризику, їхніх характеристик і впливу на проект;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 реагування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 необхідних дій для попередження ризиків і реакції на загрозливі події;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постачань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визначення що, як і коли повинно бути поставлене;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 умов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вироблення вимог до постачань і визначення потенційних постачальників.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223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432047"/>
          </a:xfrm>
        </p:spPr>
        <p:txBody>
          <a:bodyPr>
            <a:normAutofit/>
          </a:bodyPr>
          <a:lstStyle/>
          <a:p>
            <a:pPr marL="514350" lvl="0" indent="-514350" algn="r"/>
            <a:r>
              <a:rPr lang="uk-UA" sz="2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планування проекту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280920" cy="5112568"/>
          </a:xfrm>
        </p:spPr>
        <p:txBody>
          <a:bodyPr>
            <a:norm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ДОПУЩЕННЯ І ОБМЕЖЕННЯ, </a:t>
            </a:r>
          </a:p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ЯКІ НАКЛАДАЮТЬСЯ НА ПРОЕКТ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Constraints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зовнішні бар’єри, непідконтрольні проектній команді, якими потрібно управляти ззовні.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Assumption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— це чинники (зовнішні умови або події), з врахуванням яких проект буде планово реалізовуватися.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286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596</TotalTime>
  <Words>1645</Words>
  <Application>Microsoft Office PowerPoint</Application>
  <PresentationFormat>Экран (4:3)</PresentationFormat>
  <Paragraphs>154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Century Gothic</vt:lpstr>
      <vt:lpstr>Courier New</vt:lpstr>
      <vt:lpstr>Palatino Linotype</vt:lpstr>
      <vt:lpstr>Times New Roman</vt:lpstr>
      <vt:lpstr>Исполнительная</vt:lpstr>
      <vt:lpstr>Презентация PowerPoint</vt:lpstr>
      <vt:lpstr>1. Система планування проекту</vt:lpstr>
      <vt:lpstr>Система планування проекту</vt:lpstr>
      <vt:lpstr>Система планування проекту</vt:lpstr>
      <vt:lpstr>Система планування проекту Основні кроки у плануванні проектів</vt:lpstr>
      <vt:lpstr>Система планування проекту</vt:lpstr>
      <vt:lpstr>Система планування проекту</vt:lpstr>
      <vt:lpstr>Система планування проекту</vt:lpstr>
      <vt:lpstr>Система планування проекту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2. Розробка плану управління проектом</vt:lpstr>
      <vt:lpstr>3. Характеристика управління змістом проекту</vt:lpstr>
      <vt:lpstr>3. Характеристика управління змістом проекту</vt:lpstr>
      <vt:lpstr>3. Характеристика управління змістом проекту</vt:lpstr>
      <vt:lpstr>3. Характеристика управління змістом проекту</vt:lpstr>
      <vt:lpstr>3. Характеристика управління змістом проекту</vt:lpstr>
      <vt:lpstr>3. Характеристика управління змістом проекту</vt:lpstr>
      <vt:lpstr>3. Характеристика управління змістом проекту</vt:lpstr>
      <vt:lpstr>4. Сутність і функції структуризації проекту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userznu</dc:creator>
  <cp:lastModifiedBy>Yana</cp:lastModifiedBy>
  <cp:revision>39</cp:revision>
  <dcterms:created xsi:type="dcterms:W3CDTF">2018-03-03T09:55:29Z</dcterms:created>
  <dcterms:modified xsi:type="dcterms:W3CDTF">2026-03-01T17:32:02Z</dcterms:modified>
</cp:coreProperties>
</file>