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97" r:id="rId5"/>
    <p:sldId id="298" r:id="rId6"/>
    <p:sldId id="299" r:id="rId7"/>
    <p:sldId id="300" r:id="rId8"/>
    <p:sldId id="309" r:id="rId9"/>
    <p:sldId id="259" r:id="rId10"/>
    <p:sldId id="260" r:id="rId11"/>
    <p:sldId id="261" r:id="rId12"/>
    <p:sldId id="262" r:id="rId13"/>
    <p:sldId id="263" r:id="rId14"/>
    <p:sldId id="310" r:id="rId15"/>
    <p:sldId id="311" r:id="rId16"/>
    <p:sldId id="312" r:id="rId17"/>
    <p:sldId id="313" r:id="rId18"/>
    <p:sldId id="314" r:id="rId19"/>
    <p:sldId id="315" r:id="rId20"/>
    <p:sldId id="316" r:id="rId21"/>
    <p:sldId id="317" r:id="rId22"/>
    <p:sldId id="318" r:id="rId23"/>
    <p:sldId id="319" r:id="rId24"/>
    <p:sldId id="320" r:id="rId25"/>
    <p:sldId id="321" r:id="rId26"/>
    <p:sldId id="322" r:id="rId27"/>
    <p:sldId id="324" r:id="rId28"/>
    <p:sldId id="325" r:id="rId29"/>
    <p:sldId id="326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92" autoAdjust="0"/>
    <p:restoredTop sz="94622" autoAdjust="0"/>
  </p:normalViewPr>
  <p:slideViewPr>
    <p:cSldViewPr>
      <p:cViewPr varScale="1">
        <p:scale>
          <a:sx n="75" d="100"/>
          <a:sy n="75" d="100"/>
        </p:scale>
        <p:origin x="120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FA37A-774F-42B6-8C69-2AE9F9F7C8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449AA1-3CC2-401B-9E8B-66DA15D71C0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FA37A-774F-42B6-8C69-2AE9F9F7C8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AA1-3CC2-401B-9E8B-66DA15D71C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FA37A-774F-42B6-8C69-2AE9F9F7C8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AA1-3CC2-401B-9E8B-66DA15D71C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FA37A-774F-42B6-8C69-2AE9F9F7C8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AA1-3CC2-401B-9E8B-66DA15D71C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FA37A-774F-42B6-8C69-2AE9F9F7C8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AA1-3CC2-401B-9E8B-66DA15D71C0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FA37A-774F-42B6-8C69-2AE9F9F7C8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AA1-3CC2-401B-9E8B-66DA15D71C0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FA37A-774F-42B6-8C69-2AE9F9F7C8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AA1-3CC2-401B-9E8B-66DA15D71C0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FA37A-774F-42B6-8C69-2AE9F9F7C8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AA1-3CC2-401B-9E8B-66DA15D71C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FA37A-774F-42B6-8C69-2AE9F9F7C8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AA1-3CC2-401B-9E8B-66DA15D71C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FA37A-774F-42B6-8C69-2AE9F9F7C8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AA1-3CC2-401B-9E8B-66DA15D71C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FA37A-774F-42B6-8C69-2AE9F9F7C8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AA1-3CC2-401B-9E8B-66DA15D71C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29FA37A-774F-42B6-8C69-2AE9F9F7C8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2449AA1-3CC2-401B-9E8B-66DA15D71C0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424936" cy="4543400"/>
          </a:xfrm>
        </p:spPr>
        <p:txBody>
          <a:bodyPr>
            <a:normAutofit/>
          </a:bodyPr>
          <a:lstStyle/>
          <a:p>
            <a:r>
              <a:rPr lang="ru-RU" sz="4800" b="1" dirty="0" err="1"/>
              <a:t>Планування</a:t>
            </a:r>
            <a:r>
              <a:rPr lang="ru-RU" sz="4800" b="1" dirty="0"/>
              <a:t> проекту у </a:t>
            </a:r>
            <a:r>
              <a:rPr lang="ru-RU" sz="4800" b="1" dirty="0" err="1"/>
              <a:t>часі</a:t>
            </a:r>
            <a:r>
              <a:rPr lang="ru-RU" sz="4800" b="1" dirty="0"/>
              <a:t>. </a:t>
            </a:r>
            <a:endParaRPr lang="en-US" sz="4800" b="1" smtClean="0"/>
          </a:p>
          <a:p>
            <a:r>
              <a:rPr lang="ru-RU" sz="4800" b="1" smtClean="0"/>
              <a:t>Календарне</a:t>
            </a:r>
            <a:r>
              <a:rPr lang="ru-RU" sz="4800" b="1" dirty="0" smtClean="0"/>
              <a:t> </a:t>
            </a:r>
            <a:r>
              <a:rPr lang="ru-RU" sz="4800" b="1" dirty="0" err="1"/>
              <a:t>планування</a:t>
            </a:r>
            <a:r>
              <a:rPr lang="ru-RU" sz="4800" b="1" dirty="0"/>
              <a:t> проекту.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96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Організаційно-технологічні моделі планування проектів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196752"/>
            <a:ext cx="8424936" cy="4975448"/>
          </a:xfrm>
        </p:spPr>
        <p:txBody>
          <a:bodyPr/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сіткового планування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 методи, основна мета яких полягає в тому, щоб зменшити до мінімуму тривалість проекту.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 методів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сіткового планування відносяться: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критичного шляху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(CPM);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оцінки і аналізу програм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графічної оцінки і перегляду планів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GERT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критичних ланцюгів (ССМ)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762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Організаційно-технологічні моделі планування проектів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196752"/>
            <a:ext cx="8424936" cy="4975448"/>
          </a:xfrm>
        </p:spPr>
        <p:txBody>
          <a:bodyPr>
            <a:noAutofit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критичного шляху (СРМ)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 метод планування робіт в рамках проекту, включаючи управління цими роботами і складання графіку їхнього виконання.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критичного шляху обчислює детермінований розклад виконання проекту, базуючись на </a:t>
            </a:r>
            <a:r>
              <a:rPr lang="uk-UA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єдиній оцінці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тривалості кожної роботи.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Обчислюються </a:t>
            </a:r>
            <a:r>
              <a:rPr lang="uk-UA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ранні і пізні дати початку і завершення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операцій проекту, а значить, і </a:t>
            </a:r>
            <a:r>
              <a:rPr lang="uk-UA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проміжки часу, на які можна зрушити виконання операцій без порушення обмежень і дати завершення проекту.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0225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648072"/>
          </a:xfrm>
        </p:spPr>
        <p:txBody>
          <a:bodyPr/>
          <a:lstStyle/>
          <a:p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Організаційно-технологічні моделі планування проектів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196752"/>
            <a:ext cx="8424936" cy="4975448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4068633"/>
              </p:ext>
            </p:extLst>
          </p:nvPr>
        </p:nvGraphicFramePr>
        <p:xfrm>
          <a:off x="323528" y="1268760"/>
          <a:ext cx="8424936" cy="49685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97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73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68552">
                <a:tc>
                  <a:txBody>
                    <a:bodyPr/>
                    <a:lstStyle/>
                    <a:p>
                      <a:pPr indent="-30480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 критичного шляху 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(CPM 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Critical Path Method)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встановлення </a:t>
                      </a: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причинно-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6200" indent="-3048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наслідкових </a:t>
                      </a:r>
                      <a:r>
                        <a:rPr lang="uk-UA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зв’язків</a:t>
                      </a: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між виконуваними роботами (операціями), </a:t>
                      </a:r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6200" indent="-3048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розрахування можливих календарних графіків </a:t>
                      </a: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їх виконання та </a:t>
                      </a:r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забезпечення отримання </a:t>
                      </a: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сіткового плану виконання робіт</a:t>
                      </a:r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48289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Організаційно-технологічні моделі планування проектів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424936" cy="454340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456633"/>
              </p:ext>
            </p:extLst>
          </p:nvPr>
        </p:nvGraphicFramePr>
        <p:xfrm>
          <a:off x="395536" y="1340768"/>
          <a:ext cx="8280920" cy="5040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58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225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0560">
                <a:tc>
                  <a:txBody>
                    <a:bodyPr/>
                    <a:lstStyle/>
                    <a:p>
                      <a:pPr indent="-30480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 оцінки і перегляду планів 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(PERT - Program Evaluation and Review Technique)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невизначеність </a:t>
                      </a: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 час оцінювання тривалості проекту чи окремих операцій під час розроблення нововведень. </a:t>
                      </a:r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6200" indent="-3048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дає можливість </a:t>
                      </a: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графічного зіставлення різних завдань та типів здійснюваних на підприємстві робіт для кожного проекту відповідно</a:t>
                      </a:r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74620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Організаційно-технологічні моделі планування проектів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424936" cy="454340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606232"/>
              </p:ext>
            </p:extLst>
          </p:nvPr>
        </p:nvGraphicFramePr>
        <p:xfrm>
          <a:off x="395536" y="1196752"/>
          <a:ext cx="8064896" cy="51845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23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52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4576">
                <a:tc>
                  <a:txBody>
                    <a:bodyPr/>
                    <a:lstStyle/>
                    <a:p>
                      <a:pPr indent="-30480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 графічної оцінки і перегляду планів 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(GERT - Graphical Evaluation and Review Technique)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графічно відображає </a:t>
                      </a: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різні варіанти реалізації кожного з етапів розроблення нововведень, отримати статистичну оцінку часу завершення певних видів виконуваних робіт та вірогідність настання того чи іншого результату. 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38003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Організаційно-технологічні моделі планування проектів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424936" cy="4543400"/>
          </a:xfrm>
        </p:spPr>
        <p:txBody>
          <a:bodyPr>
            <a:norm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Календарне планування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складання та коригування розкладу, в якому роботи, виконані різними організаціями-учасниками проекту, погоджуються в часі між собою і з можливостями їхнього забезпечення різними видами ресурсів.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3482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Організаційно-технологічні моделі планування проектів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124744"/>
            <a:ext cx="8424936" cy="5047456"/>
          </a:xfrm>
        </p:spPr>
        <p:txBody>
          <a:bodyPr>
            <a:no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календарного планування передбачає виконання таких кроків: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Ідентифікація проекту.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Структурування проекту.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 організаційно-технологічної моделі проекту.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 календарного плану виконання робіт проекту.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 календарного плану управління проектом.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Вартісна оцінка елементів проекту, визначення бюджету проекту.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Оптимізація планів за вибраним критерієм.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8212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Організаційно-технологічні моделі планування проектів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124744"/>
            <a:ext cx="8424936" cy="5047456"/>
          </a:xfrm>
        </p:spPr>
        <p:txBody>
          <a:bodyPr/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Цілі календарного плану: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 вчасне надходження фінансування;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координувати надходження ресурсів;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вчасно забезпечити потрібні ресурси;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передбачити у різні моменти рівень потрібних фінансових витрат і ресурсів та раціональний розподіл їх між проектами;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 вчасне виконання проекту.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16859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Організаційно-технологічні моделі планування проектів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124744"/>
            <a:ext cx="8424936" cy="5400600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календарного плану -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координація діяльності залучених до проекту виконавців для забезпечення його успішного завершення, створення умов задля реагування на ринкові можливості та вчасного надходження доходів, що гарантує ефективність інвестицій.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 календарного плану -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 дати початку та закінчення кожної роботи, їх тривалість та необхідні ресурси.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 роботи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головний параметр планування, залежить від сумарної трудомісткості (ТМ) та чисельності працюючих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ТМ:Чисельність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Критична тривалість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мінімальна тривалість, протягом якої може бути виконаний весь комплекс робіт по проекту.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Критичний шлях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шлях у сітковій моделі, тривалість якого дорівнює критичній.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80081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Сіткове планування проектів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124744"/>
            <a:ext cx="8424936" cy="5400600"/>
          </a:xfrm>
        </p:spPr>
        <p:txBody>
          <a:bodyPr>
            <a:normAutofit/>
          </a:bodyPr>
          <a:lstStyle/>
          <a:p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Сітковий графік 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 графічне подання робіт проекту, яке відбиває їх послідовність та взаємозв’язок.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 засобом візуалізації сіткового графіку проекту є діаграма </a:t>
            </a:r>
            <a:r>
              <a:rPr lang="uk-UA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Ганта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Gantt Chart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651421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980728"/>
            <a:ext cx="8424936" cy="5191472"/>
          </a:xfrm>
        </p:spPr>
        <p:txBody>
          <a:bodyPr/>
          <a:lstStyle/>
          <a:p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Засади управління термінами проекту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Організаційно-технологічні моделі планування проектів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Сіткове планування проектів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 сіткового планування в умовах невизначеності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 розкладу проекту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85685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Сіткове планування проектів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124744"/>
            <a:ext cx="8424936" cy="5400600"/>
          </a:xfrm>
        </p:spPr>
        <p:txBody>
          <a:bodyPr>
            <a:normAutofit/>
          </a:bodyPr>
          <a:lstStyle/>
          <a:p>
            <a:pPr algn="just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Діаграма </a:t>
            </a:r>
            <a:r>
              <a:rPr lang="uk-UA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Ганта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один з найбільш популярних способів сіткового графічного представлення плану проекту, вживаний в багатьох програмах управління проектами. Діаграма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Ганта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названа на честь американського інженера Генрі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Ганта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(1861-1919), соратника «батька наукового менеджменту» Фредеріка Тейлора (1856-1915).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9231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Сіткове планування проектів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908720"/>
            <a:ext cx="8424936" cy="5760640"/>
          </a:xfrm>
        </p:spPr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Фрагмент діаграми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Ганта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 Project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Admin\AppData\Local\Temp\FineReader11\media\image25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628800"/>
            <a:ext cx="8136904" cy="48965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338676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Сіткове планування проектів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908720"/>
            <a:ext cx="8424936" cy="5616624"/>
          </a:xfrm>
        </p:spPr>
        <p:txBody>
          <a:bodyPr>
            <a:normAutofit fontScale="85000" lnSpcReduction="1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елементи: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	(операція)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може бути визначена як дія, необхідна для реалізації проекту.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сіткових графіках роботи здебільшого мають свій номер або код, який присвоюється їм при складанні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наводиться 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CTR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-словнику.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роботою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 процес (виробничий, управлінський тощо), що потребує затрат часу та ресурсів (трудових, матеріальних, </a:t>
            </a:r>
            <a:r>
              <a:rPr lang="uk-UA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технічних,)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забезпечує отримання певного результату чи створення продукту.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Подія —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кінцеві результати попередній робіт (момент завершення планової дії); початок і/або закінчення операції, групи операцій.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Шлях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неперервна послідовність робіт від початку до завершення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	-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від початку до завершення роботи. Визначають тривалість на підставі норм, оцінюють - з досвіду чи розраховують аналітично.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Логічні	зв’язки.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побудови сіткової діаграми потрібно визначити зв’язки між роботами, які можуть бути двох типів: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послідовні, коли одна робота виконується після другої;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паралельні, коли декілька робіт можуть виконуватися водночас.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1083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Сіткове планування проектів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124744"/>
            <a:ext cx="8424936" cy="5400600"/>
          </a:xfrm>
        </p:spPr>
        <p:txBody>
          <a:bodyPr/>
          <a:lstStyle/>
          <a:p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 є два типи робіт: </a:t>
            </a:r>
          </a:p>
          <a:p>
            <a:pPr algn="just"/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з фіксованою тривалістю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(має визначену тривалість, яка не залежить від обсягу ресурсів, залучених до її виконання); </a:t>
            </a:r>
          </a:p>
          <a:p>
            <a:pPr algn="just"/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з фіксованим об’ємом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(незмінним є обсяг роботи, а її тривалість залежить від кількості ресурсів, їх продуктивності, технологічного способу виконання тощо).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08043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Сіткове планування проектів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124744"/>
            <a:ext cx="8424936" cy="5400600"/>
          </a:xfrm>
        </p:spPr>
        <p:txBody>
          <a:bodyPr/>
          <a:lstStyle/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будь-якому графіку розрізняють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 шляхів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повний шлях від початкової до кінцевої події;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шлях, що передує даній події від початкової;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шлях, наступний за даною подією до кінцевої;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шлях між кількома подіями;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критичний шлях від початкової до кінцевої події максимальної тривалості.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23954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Сіткове планування проектів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124744"/>
            <a:ext cx="8424936" cy="5400600"/>
          </a:xfrm>
        </p:spPr>
        <p:txBody>
          <a:bodyPr>
            <a:norm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взаємозв’язків операцій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визначення і документування взаємозв’язків операцій проекту. У цьому процесі важливо бути гранично акуратним, інакше можна одержати нереалістичні розклади виконання проекту. Хоча цей процес можна провести з використанням програм управління проектами, корисно хоча б частину робіт провести вручну - це дозволяє більш ретельно продумати логіку проекту.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2762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Сіткове планування проектів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124744"/>
            <a:ext cx="8424936" cy="5400600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 від способу зображення їх розрізняють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види сіткових графіків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стрілчасті (вершини-події; «дії на стрілках»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AOA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загальноприйнята назва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arrow diagram method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тобто це діаграми, у яких роботи моделюють у вигляді стрілок, спрямованих від події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почаку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події закінчення);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графіки передування (вершини-роботи; «операції у вузлах»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AON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загальноприйнята назва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PDM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predecessor diagram method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 діаграми, у яких роботи моделюють у вигляді вершин графа і кожну із робіт пов’язують з її «попередниками» - роботами, які, за технологічними, організаційними чи іншими вимогами, повинні випереджувати поточну в ході виконання проекту).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9510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Сіткове планування проектів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124744"/>
            <a:ext cx="8424936" cy="5400600"/>
          </a:xfrm>
        </p:spPr>
        <p:txBody>
          <a:bodyPr>
            <a:normAutofit/>
          </a:bodyPr>
          <a:lstStyle/>
          <a:p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Стрілчасті графіки </a:t>
            </a:r>
          </a:p>
          <a:p>
            <a:pPr algn="just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характерним є зображення роботи у вигляді стрілки (звідси й пішла назва цього графіка), а логічні зв’язки між роботами встановлюються так званими подіями, які зображуються у вигляді кіл, що свідчать про початок і закінчення тієї чи іншої роботи.</a:t>
            </a:r>
          </a:p>
          <a:p>
            <a:pPr algn="just"/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Admin\AppData\Local\Temp\FineReader11\media\image26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852936"/>
            <a:ext cx="7776864" cy="36724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09523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Сіткове планування проектів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124744"/>
            <a:ext cx="8424936" cy="5400600"/>
          </a:xfrm>
        </p:spPr>
        <p:txBody>
          <a:bodyPr>
            <a:normAutofit/>
          </a:bodyPr>
          <a:lstStyle/>
          <a:p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Графіки передування </a:t>
            </a:r>
          </a:p>
          <a:p>
            <a:pPr algn="just"/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Admin\AppData\Local\Temp\FineReader11\media\image27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708920"/>
            <a:ext cx="7128792" cy="36724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46729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Сіткове планування проектів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124744"/>
            <a:ext cx="8424936" cy="5400600"/>
          </a:xfrm>
        </p:spPr>
        <p:txBody>
          <a:bodyPr>
            <a:normAutofit/>
          </a:bodyPr>
          <a:lstStyle/>
          <a:p>
            <a:pPr algn="just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Вирізняють 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класи сіткових моделей </a:t>
            </a:r>
          </a:p>
          <a:p>
            <a:pPr algn="just"/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детерміновані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номенклатуру, послідовність і тривалість робіт задають однозначно;</a:t>
            </a:r>
          </a:p>
          <a:p>
            <a:pPr algn="just"/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стохастичні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номенклатуру, послідовність і тривалість робіт задають у формі розподілу ймовірності.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467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864096"/>
          </a:xfrm>
        </p:spPr>
        <p:txBody>
          <a:bodyPr/>
          <a:lstStyle/>
          <a:p>
            <a:pPr algn="r"/>
            <a:r>
              <a:rPr lang="uk-UA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Засади управління термінами проекту</a:t>
            </a:r>
            <a:br>
              <a:rPr lang="uk-UA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052736"/>
            <a:ext cx="8424936" cy="5119464"/>
          </a:xfrm>
        </p:spPr>
        <p:txBody>
          <a:bodyPr/>
          <a:lstStyle/>
          <a:p>
            <a:r>
              <a:rPr lang="uk-UA" b="1" dirty="0"/>
              <a:t>Управління терміном проекту </a:t>
            </a:r>
            <a:r>
              <a:rPr lang="uk-UA" dirty="0"/>
              <a:t>(</a:t>
            </a:r>
            <a:r>
              <a:rPr lang="en-US" dirty="0"/>
              <a:t>Project Time Management</a:t>
            </a:r>
            <a:r>
              <a:rPr lang="uk-UA" dirty="0"/>
              <a:t>) - розділ</a:t>
            </a:r>
            <a:endParaRPr lang="ru-RU" dirty="0"/>
          </a:p>
          <a:p>
            <a:r>
              <a:rPr lang="uk-UA" dirty="0"/>
              <a:t>проектного менеджменту, що включає процеси, необхідні для забезпечення</a:t>
            </a:r>
            <a:endParaRPr lang="ru-RU" dirty="0"/>
          </a:p>
          <a:p>
            <a:r>
              <a:rPr lang="uk-UA" dirty="0"/>
              <a:t>своєчасного виконання робіт проекту.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807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864096"/>
          </a:xfrm>
        </p:spPr>
        <p:txBody>
          <a:bodyPr/>
          <a:lstStyle/>
          <a:p>
            <a:pPr algn="r"/>
            <a:r>
              <a:rPr lang="uk-UA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Засади управління термінами проекту</a:t>
            </a:r>
            <a:br>
              <a:rPr lang="uk-UA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052736"/>
            <a:ext cx="8424936" cy="5119464"/>
          </a:xfrm>
        </p:spPr>
        <p:txBody>
          <a:bodyPr>
            <a:normAutofit/>
          </a:bodyPr>
          <a:lstStyle/>
          <a:p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 управління термінами проекту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Wingdings" panose="05000000000000000000" pitchFamily="2" charset="2"/>
              <a:buChar char="Ø"/>
            </a:pP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управління розкладом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Wingdings" panose="05000000000000000000" pitchFamily="2" charset="2"/>
              <a:buChar char="Ø"/>
            </a:pP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Wingdings" panose="05000000000000000000" pitchFamily="2" charset="2"/>
              <a:buChar char="Ø"/>
            </a:pP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послідовності 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Wingdings" panose="05000000000000000000" pitchFamily="2" charset="2"/>
              <a:buChar char="Ø"/>
            </a:pP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ресурсів 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Wingdings" panose="05000000000000000000" pitchFamily="2" charset="2"/>
              <a:buChar char="Ø"/>
            </a:pP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тривалості 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Wingdings" panose="05000000000000000000" pitchFamily="2" charset="2"/>
              <a:buChar char="Ø"/>
            </a:pP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 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розкладу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розкладу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939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864096"/>
          </a:xfrm>
        </p:spPr>
        <p:txBody>
          <a:bodyPr/>
          <a:lstStyle/>
          <a:p>
            <a:pPr algn="r"/>
            <a:r>
              <a:rPr lang="uk-UA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Засади управління термінами проекту</a:t>
            </a:r>
            <a:br>
              <a:rPr lang="uk-UA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424936" cy="4543400"/>
          </a:xfrm>
        </p:spPr>
        <p:txBody>
          <a:bodyPr/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управління розкладом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процес, який встановлює політику, процедури і документацію з планування, розробки, управління, виконання і контролю за розкладом проекту.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0509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864096"/>
          </a:xfrm>
        </p:spPr>
        <p:txBody>
          <a:bodyPr/>
          <a:lstStyle/>
          <a:p>
            <a:pPr algn="r"/>
            <a:r>
              <a:rPr lang="uk-UA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Засади управління термінами проекту</a:t>
            </a:r>
            <a:br>
              <a:rPr lang="uk-UA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052736"/>
            <a:ext cx="8424936" cy="5119464"/>
          </a:xfrm>
        </p:spPr>
        <p:txBody>
          <a:bodyPr>
            <a:normAutofit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операцій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визначення конкретних операцій, які необхідно виконати для отримання результатів проекту. У процесі розробки Ієрархічної Структури Робіт (ІСР) визначаються результати самого нижнього рівня - пакети робіт.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Пакети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робіт проекту зазвичай розкладаються на більш дрібні елементи під назвою «операції», які описують роботу, необхідну для виконання пакету робіт.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6476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864096"/>
          </a:xfrm>
        </p:spPr>
        <p:txBody>
          <a:bodyPr/>
          <a:lstStyle/>
          <a:p>
            <a:pPr algn="r"/>
            <a:r>
              <a:rPr lang="uk-UA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Засади управління термінами проекту</a:t>
            </a:r>
            <a:br>
              <a:rPr lang="uk-UA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424936" cy="4543400"/>
          </a:xfrm>
        </p:spPr>
        <p:txBody>
          <a:bodyPr>
            <a:normAutofit/>
          </a:bodyPr>
          <a:lstStyle/>
          <a:p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послідовності операцій 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визначення та документування взаємозв'язків між операціями проекту. Визначення послідовності операцій здійснюється за допомогою логічних взаємозв'язків.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781990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080120"/>
          </a:xfrm>
        </p:spPr>
        <p:txBody>
          <a:bodyPr/>
          <a:lstStyle/>
          <a:p>
            <a:pPr algn="r"/>
            <a:r>
              <a:rPr lang="uk-UA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Організаційно-технологічні моделі планування проектів</a:t>
            </a:r>
            <a:br>
              <a:rPr lang="uk-UA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196752"/>
            <a:ext cx="8424936" cy="4975448"/>
          </a:xfrm>
        </p:spPr>
        <p:txBody>
          <a:bodyPr/>
          <a:lstStyle/>
          <a:p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Сіткове планування 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Організаційно-технологічна модель проекту</a:t>
            </a:r>
          </a:p>
          <a:p>
            <a:pPr algn="just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адекватне формалізоване відображення порядку (послідовності) виконання робіт у часі,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залежностей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між ними, встановлених згідно з вимогами (технології, організації тощо) та з урахуванням обмежень (насамперед - ресурсних).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3548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Організаційно-технологічні моделі планування проектів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268760"/>
            <a:ext cx="8424936" cy="4903440"/>
          </a:xfrm>
        </p:spPr>
        <p:txBody>
          <a:bodyPr/>
          <a:lstStyle/>
          <a:p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Сіткове планування</a:t>
            </a:r>
          </a:p>
          <a:p>
            <a:pPr algn="just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 у створенні логічних діаграм послідовності виконання проектних робіт — сіткових графіків — і визначенні тривалості цих робіт та проекту в цілому з метою подальшого контролю; набір методів, який призначений для управління розкладом проекту.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44937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9909</TotalTime>
  <Words>1323</Words>
  <Application>Microsoft Office PowerPoint</Application>
  <PresentationFormat>Экран (4:3)</PresentationFormat>
  <Paragraphs>137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6" baseType="lpstr">
      <vt:lpstr>Arial</vt:lpstr>
      <vt:lpstr>Century Gothic</vt:lpstr>
      <vt:lpstr>Courier New</vt:lpstr>
      <vt:lpstr>Palatino Linotype</vt:lpstr>
      <vt:lpstr>Times New Roman</vt:lpstr>
      <vt:lpstr>Wingdings</vt:lpstr>
      <vt:lpstr>Исполнительная</vt:lpstr>
      <vt:lpstr>Презентация PowerPoint</vt:lpstr>
      <vt:lpstr>Презентация PowerPoint</vt:lpstr>
      <vt:lpstr>1. Засади управління термінами проекту </vt:lpstr>
      <vt:lpstr>1. Засади управління термінами проекту </vt:lpstr>
      <vt:lpstr>1. Засади управління термінами проекту </vt:lpstr>
      <vt:lpstr>1. Засади управління термінами проекту </vt:lpstr>
      <vt:lpstr>1. Засади управління термінами проекту </vt:lpstr>
      <vt:lpstr>2. Організаційно-технологічні моделі планування проектів </vt:lpstr>
      <vt:lpstr>2. Організаційно-технологічні моделі планування проектів</vt:lpstr>
      <vt:lpstr>2. Організаційно-технологічні моделі планування проектів</vt:lpstr>
      <vt:lpstr>2. Організаційно-технологічні моделі планування проектів</vt:lpstr>
      <vt:lpstr>2. Організаційно-технологічні моделі планування проектів</vt:lpstr>
      <vt:lpstr>2. Організаційно-технологічні моделі планування проектів</vt:lpstr>
      <vt:lpstr>2. Організаційно-технологічні моделі планування проектів</vt:lpstr>
      <vt:lpstr>2. Організаційно-технологічні моделі планування проектів</vt:lpstr>
      <vt:lpstr>2. Організаційно-технологічні моделі планування проектів</vt:lpstr>
      <vt:lpstr>2. Організаційно-технологічні моделі планування проектів</vt:lpstr>
      <vt:lpstr>2. Організаційно-технологічні моделі планування проектів</vt:lpstr>
      <vt:lpstr>3. Сіткове планування проектів</vt:lpstr>
      <vt:lpstr>3. Сіткове планування проектів</vt:lpstr>
      <vt:lpstr>3. Сіткове планування проектів</vt:lpstr>
      <vt:lpstr>3. Сіткове планування проектів</vt:lpstr>
      <vt:lpstr>3. Сіткове планування проектів</vt:lpstr>
      <vt:lpstr>3. Сіткове планування проектів</vt:lpstr>
      <vt:lpstr>3. Сіткове планування проектів</vt:lpstr>
      <vt:lpstr>3. Сіткове планування проектів</vt:lpstr>
      <vt:lpstr>3. Сіткове планування проектів</vt:lpstr>
      <vt:lpstr>3. Сіткове планування проектів</vt:lpstr>
      <vt:lpstr>3. Сіткове планування проектів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Yana</cp:lastModifiedBy>
  <cp:revision>36</cp:revision>
  <dcterms:created xsi:type="dcterms:W3CDTF">2018-03-21T20:17:04Z</dcterms:created>
  <dcterms:modified xsi:type="dcterms:W3CDTF">2026-03-01T12:38:28Z</dcterms:modified>
</cp:coreProperties>
</file>