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4" r:id="rId5"/>
    <p:sldId id="275" r:id="rId6"/>
    <p:sldId id="276" r:id="rId7"/>
    <p:sldId id="258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59" r:id="rId16"/>
    <p:sldId id="284" r:id="rId17"/>
    <p:sldId id="285" r:id="rId18"/>
    <p:sldId id="286" r:id="rId19"/>
    <p:sldId id="293" r:id="rId20"/>
    <p:sldId id="260" r:id="rId21"/>
    <p:sldId id="287" r:id="rId22"/>
    <p:sldId id="261" r:id="rId23"/>
    <p:sldId id="295" r:id="rId24"/>
    <p:sldId id="296" r:id="rId25"/>
    <p:sldId id="297" r:id="rId26"/>
    <p:sldId id="306" r:id="rId27"/>
    <p:sldId id="307" r:id="rId28"/>
    <p:sldId id="308" r:id="rId29"/>
    <p:sldId id="309" r:id="rId30"/>
    <p:sldId id="310" r:id="rId31"/>
    <p:sldId id="311" r:id="rId32"/>
    <p:sldId id="318" r:id="rId33"/>
    <p:sldId id="294" r:id="rId34"/>
    <p:sldId id="312" r:id="rId35"/>
    <p:sldId id="313" r:id="rId36"/>
    <p:sldId id="314" r:id="rId37"/>
    <p:sldId id="320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9581BF9-FCB0-458E-AEEA-5C710A2B1AD8}">
          <p14:sldIdLst>
            <p14:sldId id="256"/>
            <p14:sldId id="257"/>
            <p14:sldId id="269"/>
            <p14:sldId id="274"/>
            <p14:sldId id="275"/>
            <p14:sldId id="276"/>
            <p14:sldId id="258"/>
            <p14:sldId id="277"/>
            <p14:sldId id="278"/>
            <p14:sldId id="279"/>
            <p14:sldId id="280"/>
            <p14:sldId id="281"/>
            <p14:sldId id="282"/>
            <p14:sldId id="283"/>
            <p14:sldId id="259"/>
            <p14:sldId id="284"/>
            <p14:sldId id="285"/>
            <p14:sldId id="286"/>
            <p14:sldId id="293"/>
            <p14:sldId id="260"/>
            <p14:sldId id="287"/>
          </p14:sldIdLst>
        </p14:section>
        <p14:section name="Раздел без заголовка" id="{37132FF5-9790-4E59-B2ED-335F1994868D}">
          <p14:sldIdLst>
            <p14:sldId id="261"/>
            <p14:sldId id="295"/>
            <p14:sldId id="296"/>
            <p14:sldId id="297"/>
            <p14:sldId id="306"/>
            <p14:sldId id="307"/>
            <p14:sldId id="308"/>
            <p14:sldId id="309"/>
            <p14:sldId id="310"/>
            <p14:sldId id="311"/>
            <p14:sldId id="318"/>
            <p14:sldId id="294"/>
            <p14:sldId id="312"/>
            <p14:sldId id="313"/>
            <p14:sldId id="314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56" autoAdjust="0"/>
    <p:restoredTop sz="94660"/>
  </p:normalViewPr>
  <p:slideViewPr>
    <p:cSldViewPr>
      <p:cViewPr varScale="1">
        <p:scale>
          <a:sx n="75" d="100"/>
          <a:sy n="75" d="100"/>
        </p:scale>
        <p:origin x="13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D10C724-1A31-4B57-ABA7-4991B706CFE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Управління</a:t>
            </a:r>
            <a:r>
              <a:rPr lang="ru-RU" sz="4800" b="1" dirty="0"/>
              <a:t> </a:t>
            </a:r>
            <a:r>
              <a:rPr lang="ru-RU" sz="4800" b="1" dirty="0" err="1"/>
              <a:t>проектними</a:t>
            </a:r>
            <a:r>
              <a:rPr lang="ru-RU" sz="4800" b="1" dirty="0"/>
              <a:t> </a:t>
            </a:r>
            <a:r>
              <a:rPr lang="ru-RU" sz="4800" b="1" dirty="0" err="1"/>
              <a:t>витратами</a:t>
            </a:r>
            <a:r>
              <a:rPr lang="ru-RU" sz="4800" b="1" dirty="0"/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28049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 err="1"/>
              <a:t>Витратні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цей</a:t>
            </a:r>
            <a:r>
              <a:rPr lang="ru-RU" dirty="0"/>
              <a:t> тип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описати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шляхи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проекту. Даний ресурс часто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підрядних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проекту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вказуються</a:t>
            </a:r>
            <a:r>
              <a:rPr lang="ru-RU" dirty="0"/>
              <a:t> при </a:t>
            </a:r>
            <a:r>
              <a:rPr lang="ru-RU" dirty="0" err="1"/>
              <a:t>призначенні</a:t>
            </a:r>
            <a:r>
              <a:rPr lang="ru-RU" dirty="0"/>
              <a:t> ресурсу на роботу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404584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 err="1"/>
              <a:t>Грошові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endParaRPr lang="ru-RU" b="1" dirty="0" smtClean="0"/>
          </a:p>
          <a:p>
            <a:endParaRPr lang="ru-RU" dirty="0" smtClean="0"/>
          </a:p>
          <a:p>
            <a:pPr algn="just"/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/>
              <a:t>типу </a:t>
            </a:r>
            <a:r>
              <a:rPr lang="ru-RU" dirty="0" err="1"/>
              <a:t>Cost</a:t>
            </a:r>
            <a:r>
              <a:rPr lang="ru-RU" dirty="0"/>
              <a:t> (</a:t>
            </a:r>
            <a:r>
              <a:rPr lang="ru-RU" dirty="0" err="1"/>
              <a:t>Вартість</a:t>
            </a:r>
            <a:r>
              <a:rPr lang="ru-RU" dirty="0"/>
              <a:t>).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призначатися</a:t>
            </a:r>
            <a:r>
              <a:rPr lang="ru-RU" dirty="0"/>
              <a:t> на </a:t>
            </a:r>
            <a:r>
              <a:rPr lang="ru-RU" dirty="0" err="1"/>
              <a:t>завдання</a:t>
            </a:r>
            <a:r>
              <a:rPr lang="ru-RU" dirty="0"/>
              <a:t> проекту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(в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одиницях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96983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b="1" dirty="0" err="1" smtClean="0"/>
              <a:t>Планування</a:t>
            </a:r>
            <a:r>
              <a:rPr lang="ru-RU" b="1" dirty="0" smtClean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 </a:t>
            </a:r>
            <a:r>
              <a:rPr lang="ru-RU" b="1" dirty="0" smtClean="0"/>
              <a:t>кроки:</a:t>
            </a:r>
          </a:p>
          <a:p>
            <a:pPr algn="just"/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Оцінка</a:t>
            </a:r>
            <a:r>
              <a:rPr lang="ru-RU" dirty="0"/>
              <a:t> потреби у ресурсах.</a:t>
            </a:r>
          </a:p>
          <a:p>
            <a:pPr algn="just"/>
            <a:r>
              <a:rPr lang="ru-RU" dirty="0"/>
              <a:t>2.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потреб у ресурсах по роботах.</a:t>
            </a:r>
          </a:p>
          <a:p>
            <a:pPr algn="just"/>
            <a:r>
              <a:rPr lang="ru-RU" dirty="0"/>
              <a:t>3.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4.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ресурсної</a:t>
            </a:r>
            <a:r>
              <a:rPr lang="ru-RU" dirty="0"/>
              <a:t> </a:t>
            </a:r>
            <a:r>
              <a:rPr lang="ru-RU" dirty="0" err="1"/>
              <a:t>гістограми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5. </a:t>
            </a:r>
            <a:r>
              <a:rPr lang="ru-RU" dirty="0" err="1"/>
              <a:t>Зіставлення</a:t>
            </a:r>
            <a:r>
              <a:rPr lang="ru-RU" dirty="0"/>
              <a:t> потреби і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нестачі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надлишків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6. </a:t>
            </a:r>
            <a:r>
              <a:rPr lang="ru-RU" dirty="0" err="1"/>
              <a:t>Складання</a:t>
            </a:r>
            <a:r>
              <a:rPr lang="ru-RU" dirty="0"/>
              <a:t> нового плану за </a:t>
            </a:r>
            <a:r>
              <a:rPr lang="ru-RU" dirty="0" err="1"/>
              <a:t>допомогою</a:t>
            </a:r>
            <a:r>
              <a:rPr lang="ru-RU" dirty="0"/>
              <a:t> прогнозу «</a:t>
            </a:r>
            <a:r>
              <a:rPr lang="ru-RU" dirty="0" err="1"/>
              <a:t>що</a:t>
            </a:r>
            <a:r>
              <a:rPr lang="ru-RU" dirty="0"/>
              <a:t>… </a:t>
            </a:r>
            <a:r>
              <a:rPr lang="ru-RU" dirty="0" err="1"/>
              <a:t>якщо</a:t>
            </a:r>
            <a:r>
              <a:rPr lang="ru-RU" dirty="0"/>
              <a:t>…».</a:t>
            </a:r>
          </a:p>
          <a:p>
            <a:pPr algn="just"/>
            <a:r>
              <a:rPr lang="ru-RU" dirty="0"/>
              <a:t>7.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ресурсних</a:t>
            </a:r>
            <a:r>
              <a:rPr lang="ru-RU" dirty="0"/>
              <a:t> </a:t>
            </a:r>
            <a:r>
              <a:rPr lang="ru-RU" dirty="0" err="1"/>
              <a:t>гістограм</a:t>
            </a:r>
            <a:r>
              <a:rPr lang="ru-RU" dirty="0"/>
              <a:t> </a:t>
            </a:r>
            <a:r>
              <a:rPr lang="ru-RU" dirty="0" err="1"/>
              <a:t>зміщенням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межах запасу часу.</a:t>
            </a:r>
          </a:p>
          <a:p>
            <a:pPr algn="just"/>
            <a:r>
              <a:rPr lang="ru-RU" dirty="0"/>
              <a:t>8. За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обмежених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обмеженого</a:t>
            </a:r>
            <a:r>
              <a:rPr lang="ru-RU" dirty="0"/>
              <a:t> часу.</a:t>
            </a:r>
          </a:p>
          <a:p>
            <a:pPr algn="just"/>
            <a:r>
              <a:rPr lang="ru-RU" dirty="0"/>
              <a:t>9. </a:t>
            </a:r>
            <a:r>
              <a:rPr lang="ru-RU" dirty="0" err="1"/>
              <a:t>Перепланування</a:t>
            </a:r>
            <a:r>
              <a:rPr lang="ru-RU" dirty="0"/>
              <a:t> календарного плану.</a:t>
            </a:r>
          </a:p>
          <a:p>
            <a:pPr algn="just"/>
            <a:r>
              <a:rPr lang="ru-RU" dirty="0"/>
              <a:t>10. Контроль і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ресурсних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і </a:t>
            </a:r>
            <a:r>
              <a:rPr lang="ru-RU" dirty="0" err="1"/>
              <a:t>гістограм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098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/>
              <a:t>алгоритм ресурсного </a:t>
            </a:r>
            <a:r>
              <a:rPr lang="ru-RU" b="1" dirty="0" err="1"/>
              <a:t>планування</a:t>
            </a:r>
            <a:r>
              <a:rPr lang="ru-RU" b="1" dirty="0"/>
              <a:t> проекту </a:t>
            </a:r>
            <a:r>
              <a:rPr lang="ru-RU" b="1" dirty="0" err="1"/>
              <a:t>включає</a:t>
            </a:r>
            <a:r>
              <a:rPr lang="ru-RU" b="1" dirty="0"/>
              <a:t> три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етапи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algn="just"/>
            <a:r>
              <a:rPr lang="ru-RU" dirty="0"/>
              <a:t>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опис</a:t>
            </a:r>
            <a:r>
              <a:rPr lang="ru-RU" dirty="0"/>
              <a:t> ресурсу та </a:t>
            </a:r>
            <a:r>
              <a:rPr lang="ru-RU" dirty="0" err="1"/>
              <a:t>визначення</a:t>
            </a:r>
            <a:r>
              <a:rPr lang="ru-RU" dirty="0"/>
              <a:t> максимально доступного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ресурсу).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задачам.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розкладу</a:t>
            </a:r>
            <a:r>
              <a:rPr lang="ru-RU" dirty="0"/>
              <a:t> проекту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протиріч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ресурсу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в </a:t>
            </a:r>
            <a:r>
              <a:rPr lang="ru-RU" dirty="0" err="1"/>
              <a:t>наявності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7840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потреба в ресурсах </a:t>
            </a:r>
            <a:r>
              <a:rPr lang="ru-RU" b="1" dirty="0" err="1"/>
              <a:t>перевищує</a:t>
            </a:r>
            <a:r>
              <a:rPr lang="ru-RU" b="1" dirty="0"/>
              <a:t> </a:t>
            </a:r>
            <a:r>
              <a:rPr lang="ru-RU" b="1" dirty="0" err="1"/>
              <a:t>можливості</a:t>
            </a:r>
            <a:r>
              <a:rPr lang="ru-RU" b="1" dirty="0"/>
              <a:t>, </a:t>
            </a:r>
            <a:r>
              <a:rPr lang="ru-RU" b="1" dirty="0" err="1"/>
              <a:t>існують</a:t>
            </a:r>
            <a:r>
              <a:rPr lang="ru-RU" b="1" dirty="0"/>
              <a:t> три шляхи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вирішення</a:t>
            </a:r>
            <a:r>
              <a:rPr lang="ru-RU" b="1" dirty="0"/>
              <a:t>: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відкласти</a:t>
            </a:r>
            <a:r>
              <a:rPr lang="ru-RU" dirty="0"/>
              <a:t> (</a:t>
            </a:r>
            <a:r>
              <a:rPr lang="ru-RU" dirty="0" err="1"/>
              <a:t>затримати</a:t>
            </a:r>
            <a:r>
              <a:rPr lang="ru-RU" dirty="0"/>
              <a:t>) роботу в межах запасу часу;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скоригувати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обмежених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endParaRPr lang="ru-RU" dirty="0"/>
          </a:p>
          <a:p>
            <a:pPr algn="just"/>
            <a:r>
              <a:rPr lang="ru-RU" dirty="0"/>
              <a:t>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лімітовані</a:t>
            </a:r>
            <a:r>
              <a:rPr lang="ru-RU" dirty="0"/>
              <a:t>,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, то треба </a:t>
            </a:r>
            <a:r>
              <a:rPr lang="ru-RU" dirty="0" err="1" smtClean="0"/>
              <a:t>змінити</a:t>
            </a:r>
            <a:r>
              <a:rPr lang="en-US" dirty="0" smtClean="0"/>
              <a:t> </a:t>
            </a:r>
            <a:r>
              <a:rPr lang="ru-RU" dirty="0" err="1" smtClean="0"/>
              <a:t>календарний</a:t>
            </a:r>
            <a:r>
              <a:rPr lang="ru-RU" dirty="0" smtClean="0"/>
              <a:t> </a:t>
            </a:r>
            <a:r>
              <a:rPr lang="ru-RU" dirty="0"/>
              <a:t>план);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скоригувати</a:t>
            </a:r>
            <a:r>
              <a:rPr lang="ru-RU" dirty="0"/>
              <a:t>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межах </a:t>
            </a:r>
            <a:r>
              <a:rPr lang="ru-RU" dirty="0" err="1" smtClean="0"/>
              <a:t>встановленого</a:t>
            </a:r>
            <a:r>
              <a:rPr lang="en-US" smtClean="0"/>
              <a:t> </a:t>
            </a:r>
            <a:r>
              <a:rPr lang="ru-RU" smtClean="0"/>
              <a:t>часу </a:t>
            </a:r>
            <a:r>
              <a:rPr lang="ru-RU" dirty="0"/>
              <a:t>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, то </a:t>
            </a:r>
            <a:r>
              <a:rPr lang="ru-RU" dirty="0" err="1"/>
              <a:t>збільшуємо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тривалість</a:t>
            </a:r>
            <a:endParaRPr lang="ru-RU" dirty="0"/>
          </a:p>
          <a:p>
            <a:pPr algn="just"/>
            <a:r>
              <a:rPr lang="ru-RU" dirty="0" err="1"/>
              <a:t>робочого</a:t>
            </a:r>
            <a:r>
              <a:rPr lang="ru-RU" dirty="0"/>
              <a:t> дня).</a:t>
            </a:r>
          </a:p>
        </p:txBody>
      </p:sp>
    </p:spTree>
    <p:extLst>
      <p:ext uri="{BB962C8B-B14F-4D97-AF65-F5344CB8AC3E}">
        <p14:creationId xmlns:p14="http://schemas.microsoft.com/office/powerpoint/2010/main" val="4222343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/>
              <a:t>Ресурсний</a:t>
            </a:r>
            <a:r>
              <a:rPr lang="ru-RU" b="1" dirty="0"/>
              <a:t> </a:t>
            </a:r>
            <a:r>
              <a:rPr lang="ru-RU" b="1" dirty="0" err="1"/>
              <a:t>конфлікт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ситуація</a:t>
            </a:r>
            <a:r>
              <a:rPr lang="ru-RU" dirty="0"/>
              <a:t>, коли потреба в </a:t>
            </a:r>
            <a:r>
              <a:rPr lang="ru-RU" dirty="0" err="1"/>
              <a:t>якому-небудь</a:t>
            </a:r>
            <a:r>
              <a:rPr lang="ru-RU" dirty="0"/>
              <a:t> </a:t>
            </a:r>
            <a:r>
              <a:rPr lang="ru-RU" dirty="0" err="1" smtClean="0"/>
              <a:t>ресурсі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межу </a:t>
            </a:r>
            <a:r>
              <a:rPr lang="ru-RU" dirty="0" err="1"/>
              <a:t>споживання</a:t>
            </a:r>
            <a:r>
              <a:rPr lang="ru-RU" dirty="0" smtClean="0"/>
              <a:t>.</a:t>
            </a:r>
          </a:p>
          <a:p>
            <a:pPr algn="just"/>
            <a:endParaRPr lang="uk-UA" dirty="0"/>
          </a:p>
          <a:p>
            <a:pPr algn="just"/>
            <a:r>
              <a:rPr lang="ru-RU" b="1" dirty="0" err="1"/>
              <a:t>Вирівнювання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en-GB" dirty="0" err="1"/>
              <a:t>ResourceLeveling</a:t>
            </a:r>
            <a:r>
              <a:rPr lang="en-GB" dirty="0"/>
              <a:t>) 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 smtClean="0"/>
              <a:t>вирівнювання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 </a:t>
            </a:r>
            <a:r>
              <a:rPr lang="ru-RU" dirty="0" err="1"/>
              <a:t>виконавців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на </a:t>
            </a:r>
            <a:r>
              <a:rPr lang="ru-RU" dirty="0" err="1"/>
              <a:t>роботи</a:t>
            </a:r>
            <a:r>
              <a:rPr lang="ru-RU" dirty="0"/>
              <a:t> проекту. </a:t>
            </a:r>
            <a:r>
              <a:rPr lang="ru-RU" dirty="0" err="1" smtClean="0"/>
              <a:t>Вирівнювання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/>
              <a:t>, як правило,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/>
              <a:t>проекту. </a:t>
            </a:r>
          </a:p>
        </p:txBody>
      </p:sp>
    </p:spTree>
    <p:extLst>
      <p:ext uri="{BB962C8B-B14F-4D97-AF65-F5344CB8AC3E}">
        <p14:creationId xmlns:p14="http://schemas.microsoft.com/office/powerpoint/2010/main" val="2335447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/>
          </a:bodyPr>
          <a:lstStyle/>
          <a:p>
            <a:r>
              <a:rPr lang="ru-RU" b="1" i="1" dirty="0"/>
              <a:t>Результатом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ресурсів</a:t>
            </a:r>
            <a:r>
              <a:rPr lang="ru-RU" b="1" i="1" dirty="0"/>
              <a:t> </a:t>
            </a:r>
            <a:r>
              <a:rPr lang="ru-RU" b="1" dirty="0"/>
              <a:t>є</a:t>
            </a:r>
            <a:r>
              <a:rPr lang="ru-RU" dirty="0"/>
              <a:t>:</a:t>
            </a:r>
          </a:p>
          <a:p>
            <a:pPr algn="just"/>
            <a:r>
              <a:rPr lang="ru-RU" dirty="0" smtClean="0"/>
              <a:t>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операції</a:t>
            </a:r>
            <a:r>
              <a:rPr lang="ru-RU" dirty="0"/>
              <a:t> проекту</a:t>
            </a:r>
            <a:r>
              <a:rPr lang="ru-RU" i="1" dirty="0"/>
              <a:t>.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виходом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є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en-GB" dirty="0"/>
              <a:t>WBS.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уточнюватися</a:t>
            </a:r>
            <a:r>
              <a:rPr lang="ru-RU" dirty="0"/>
              <a:t> за результатами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стадій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(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розкладу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 й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) і </a:t>
            </a:r>
            <a:r>
              <a:rPr lang="ru-RU" dirty="0" err="1"/>
              <a:t>аналізу</a:t>
            </a:r>
            <a:r>
              <a:rPr lang="ru-RU" dirty="0"/>
              <a:t> плану.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Календарі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i="1" dirty="0"/>
              <a:t>. </a:t>
            </a:r>
            <a:r>
              <a:rPr lang="ru-RU" dirty="0" err="1"/>
              <a:t>Конкретизація</a:t>
            </a:r>
            <a:r>
              <a:rPr lang="ru-RU" dirty="0"/>
              <a:t> </a:t>
            </a:r>
            <a:r>
              <a:rPr lang="ru-RU" dirty="0" err="1"/>
              <a:t>використовуваних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і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5-денний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тиждень</a:t>
            </a:r>
            <a:r>
              <a:rPr lang="ru-RU" dirty="0"/>
              <a:t> з 8-годинним </a:t>
            </a:r>
            <a:r>
              <a:rPr lang="ru-RU" dirty="0" err="1"/>
              <a:t>робочим</a:t>
            </a:r>
            <a:r>
              <a:rPr lang="ru-RU" dirty="0"/>
              <a:t> днем і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відпустками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229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/>
          </a:bodyPr>
          <a:lstStyle/>
          <a:p>
            <a:r>
              <a:rPr lang="ru-RU" b="1" dirty="0" err="1"/>
              <a:t>Оптимізація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згладжування</a:t>
            </a:r>
            <a:r>
              <a:rPr lang="ru-RU" dirty="0"/>
              <a:t> (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в рамках </a:t>
            </a:r>
            <a:r>
              <a:rPr lang="ru-RU" dirty="0" err="1"/>
              <a:t>часових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задач)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критичного шляху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084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Інструменти</a:t>
            </a:r>
            <a:r>
              <a:rPr lang="ru-RU" b="1" dirty="0"/>
              <a:t> і </a:t>
            </a:r>
            <a:r>
              <a:rPr lang="ru-RU" b="1" dirty="0" err="1"/>
              <a:t>методи</a:t>
            </a:r>
            <a:r>
              <a:rPr lang="ru-RU" b="1" dirty="0"/>
              <a:t> при </a:t>
            </a:r>
            <a:r>
              <a:rPr lang="ru-RU" b="1" dirty="0" err="1"/>
              <a:t>оптимізації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: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розрив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розтягання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✓ Процедура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ітераційна</a:t>
            </a:r>
            <a:r>
              <a:rPr lang="ru-RU" dirty="0"/>
              <a:t>.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повторюватися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</a:t>
            </a:r>
          </a:p>
          <a:p>
            <a:pPr algn="just"/>
            <a:r>
              <a:rPr lang="ru-RU" dirty="0"/>
              <a:t>✓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повинно бути </a:t>
            </a:r>
            <a:r>
              <a:rPr lang="ru-RU" dirty="0" err="1"/>
              <a:t>забезпечене</a:t>
            </a:r>
            <a:r>
              <a:rPr lang="ru-RU" dirty="0"/>
              <a:t> ресурсом </a:t>
            </a:r>
            <a:r>
              <a:rPr lang="ru-RU" dirty="0" err="1"/>
              <a:t>або</a:t>
            </a:r>
            <a:r>
              <a:rPr lang="ru-RU" dirty="0"/>
              <a:t> повинна бути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яка </a:t>
            </a:r>
            <a:r>
              <a:rPr lang="ru-RU" dirty="0" err="1"/>
              <a:t>знадобиться</a:t>
            </a:r>
            <a:r>
              <a:rPr lang="ru-RU" dirty="0"/>
              <a:t> для </a:t>
            </a:r>
            <a:r>
              <a:rPr lang="ru-RU" dirty="0" err="1"/>
              <a:t>придбання</a:t>
            </a:r>
            <a:r>
              <a:rPr lang="ru-RU" dirty="0"/>
              <a:t> ресурсу</a:t>
            </a:r>
          </a:p>
          <a:p>
            <a:pPr algn="just"/>
            <a:r>
              <a:rPr lang="ru-RU" dirty="0"/>
              <a:t>✓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тривале</a:t>
            </a:r>
            <a:r>
              <a:rPr lang="ru-RU" dirty="0"/>
              <a:t> </a:t>
            </a:r>
            <a:r>
              <a:rPr lang="ru-RU" dirty="0" err="1"/>
              <a:t>перевантаження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✓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доступність</a:t>
            </a:r>
            <a:r>
              <a:rPr lang="ru-RU" dirty="0"/>
              <a:t> ресурсу для проекту</a:t>
            </a:r>
          </a:p>
          <a:p>
            <a:pPr algn="just"/>
            <a:r>
              <a:rPr lang="ru-RU" dirty="0"/>
              <a:t>✓ При </a:t>
            </a:r>
            <a:r>
              <a:rPr lang="ru-RU" dirty="0" err="1"/>
              <a:t>вирівнюванні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керуватися</a:t>
            </a:r>
            <a:r>
              <a:rPr lang="ru-RU" dirty="0"/>
              <a:t> матрицею </a:t>
            </a:r>
            <a:r>
              <a:rPr lang="ru-RU" dirty="0" err="1"/>
              <a:t>пріоритетів</a:t>
            </a:r>
            <a:r>
              <a:rPr lang="ru-RU" dirty="0"/>
              <a:t> проекту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550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/>
          <a:lstStyle/>
          <a:p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витрати</a:t>
            </a:r>
            <a:r>
              <a:rPr lang="ru-RU" dirty="0"/>
              <a:t> за проектом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b="1" dirty="0" err="1"/>
              <a:t>інвестиційні</a:t>
            </a:r>
            <a:r>
              <a:rPr lang="ru-RU" dirty="0"/>
              <a:t> та </a:t>
            </a:r>
            <a:r>
              <a:rPr lang="ru-RU" b="1" dirty="0" err="1"/>
              <a:t>поточні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До </a:t>
            </a:r>
            <a:r>
              <a:rPr lang="ru-RU" b="1" i="1" dirty="0" err="1"/>
              <a:t>інвестиційних</a:t>
            </a:r>
            <a:r>
              <a:rPr lang="ru-RU" dirty="0"/>
              <a:t> належать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інвестиції</a:t>
            </a:r>
            <a:r>
              <a:rPr lang="ru-RU" dirty="0"/>
              <a:t> до основного </a:t>
            </a:r>
            <a:r>
              <a:rPr lang="ru-RU" dirty="0" err="1"/>
              <a:t>капіталу</a:t>
            </a:r>
            <a:r>
              <a:rPr lang="ru-RU" dirty="0"/>
              <a:t> (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купівля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оренда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та </a:t>
            </a:r>
            <a:r>
              <a:rPr lang="ru-RU" dirty="0" err="1"/>
              <a:t>обладнання</a:t>
            </a:r>
            <a:r>
              <a:rPr lang="ru-RU" dirty="0"/>
              <a:t>), </a:t>
            </a:r>
            <a:r>
              <a:rPr lang="ru-RU" dirty="0" err="1"/>
              <a:t>передвиробничі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потреби в </a:t>
            </a:r>
            <a:r>
              <a:rPr lang="ru-RU" dirty="0" err="1"/>
              <a:t>обіговому</a:t>
            </a:r>
            <a:r>
              <a:rPr lang="ru-RU" dirty="0"/>
              <a:t> </a:t>
            </a:r>
            <a:r>
              <a:rPr lang="ru-RU" dirty="0" err="1"/>
              <a:t>капіталі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—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основних</a:t>
            </a:r>
            <a:r>
              <a:rPr lang="ru-RU" dirty="0"/>
              <a:t> та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оплату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загальнозаводські</a:t>
            </a:r>
            <a:r>
              <a:rPr lang="ru-RU" dirty="0"/>
              <a:t> та </a:t>
            </a:r>
            <a:r>
              <a:rPr lang="ru-RU" dirty="0" err="1"/>
              <a:t>накладні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припадають</a:t>
            </a:r>
            <a:r>
              <a:rPr lang="ru-RU" dirty="0"/>
              <a:t> на </a:t>
            </a:r>
            <a:r>
              <a:rPr lang="ru-RU" dirty="0" err="1"/>
              <a:t>звітний</a:t>
            </a:r>
            <a:r>
              <a:rPr lang="ru-RU" dirty="0"/>
              <a:t> </a:t>
            </a:r>
            <a:r>
              <a:rPr lang="ru-RU" dirty="0" err="1" smtClean="0"/>
              <a:t>період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092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вартістю</a:t>
            </a:r>
            <a:r>
              <a:rPr lang="ru-RU" b="1" dirty="0"/>
              <a:t> проекту </a:t>
            </a:r>
            <a:r>
              <a:rPr lang="ru-RU" b="1" dirty="0" err="1"/>
              <a:t>включає</a:t>
            </a:r>
            <a:r>
              <a:rPr lang="ru-RU" b="1" dirty="0"/>
              <a:t> </a:t>
            </a:r>
            <a:r>
              <a:rPr lang="ru-RU" b="1" dirty="0" err="1"/>
              <a:t>наступні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dirty="0" smtClean="0"/>
              <a:t>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вартістю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процедури</a:t>
            </a:r>
            <a:r>
              <a:rPr lang="ru-RU" dirty="0"/>
              <a:t> та </a:t>
            </a:r>
            <a:r>
              <a:rPr lang="ru-RU" dirty="0" err="1"/>
              <a:t>документацію</a:t>
            </a:r>
            <a:r>
              <a:rPr lang="ru-RU" dirty="0"/>
              <a:t> з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витрачання</a:t>
            </a:r>
            <a:r>
              <a:rPr lang="ru-RU" dirty="0"/>
              <a:t> та контролю </a:t>
            </a:r>
            <a:r>
              <a:rPr lang="ru-RU" dirty="0" err="1"/>
              <a:t>вартості</a:t>
            </a:r>
            <a:r>
              <a:rPr lang="ru-RU" dirty="0"/>
              <a:t> проекту;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оцінка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наближеної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проекту;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визначення</a:t>
            </a:r>
            <a:r>
              <a:rPr lang="ru-RU" b="1" i="1" dirty="0"/>
              <a:t> бюджету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авторизованого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 </a:t>
            </a:r>
            <a:r>
              <a:rPr lang="ru-RU" b="1" i="1" dirty="0"/>
              <a:t>контроль </a:t>
            </a:r>
            <a:r>
              <a:rPr lang="ru-RU" b="1" i="1" dirty="0" err="1"/>
              <a:t>вартості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статусу проекту для </a:t>
            </a:r>
            <a:r>
              <a:rPr lang="ru-RU" dirty="0" err="1"/>
              <a:t>актуалізації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106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/>
          <a:lstStyle/>
          <a:p>
            <a:pPr algn="just"/>
            <a:r>
              <a:rPr lang="ru-RU" b="1" i="1" dirty="0" err="1"/>
              <a:t>Прямі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/>
              <a:t>включаються</a:t>
            </a:r>
            <a:r>
              <a:rPr lang="ru-RU" dirty="0"/>
              <a:t> у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за прямою </a:t>
            </a:r>
            <a:r>
              <a:rPr lang="ru-RU" dirty="0" err="1"/>
              <a:t>ознакою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оплату </a:t>
            </a:r>
            <a:r>
              <a:rPr lang="ru-RU" dirty="0" err="1"/>
              <a:t>праці</a:t>
            </a:r>
            <a:r>
              <a:rPr lang="ru-RU" dirty="0"/>
              <a:t>; </a:t>
            </a:r>
            <a:r>
              <a:rPr lang="ru-RU" dirty="0" err="1"/>
              <a:t>відрахування</a:t>
            </a:r>
            <a:r>
              <a:rPr lang="ru-RU" dirty="0"/>
              <a:t> на </a:t>
            </a:r>
            <a:r>
              <a:rPr lang="ru-RU" dirty="0" err="1"/>
              <a:t>соціальні</a:t>
            </a:r>
            <a:r>
              <a:rPr lang="ru-RU" dirty="0"/>
              <a:t> заходи,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Непрямі</a:t>
            </a:r>
            <a:r>
              <a:rPr lang="ru-RU" dirty="0"/>
              <a:t> (</a:t>
            </a:r>
            <a:r>
              <a:rPr lang="ru-RU" dirty="0" err="1"/>
              <a:t>надалі</a:t>
            </a:r>
            <a:r>
              <a:rPr lang="ru-RU" dirty="0"/>
              <a:t> — </a:t>
            </a:r>
            <a:r>
              <a:rPr lang="ru-RU" dirty="0" err="1"/>
              <a:t>загальновиробничі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управлінням</a:t>
            </a:r>
            <a:r>
              <a:rPr lang="ru-RU" dirty="0"/>
              <a:t> та </a:t>
            </a:r>
            <a:r>
              <a:rPr lang="ru-RU" dirty="0" err="1"/>
              <a:t>обслуговуванням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віднесені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доцільним</a:t>
            </a:r>
            <a:r>
              <a:rPr lang="ru-RU" dirty="0"/>
              <a:t> шляхом </a:t>
            </a:r>
            <a:r>
              <a:rPr lang="ru-RU" dirty="0" err="1"/>
              <a:t>безпосередньо</a:t>
            </a:r>
            <a:r>
              <a:rPr lang="ru-RU" dirty="0"/>
              <a:t> до конкретного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9925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та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just"/>
            <a:r>
              <a:rPr lang="ru-RU" b="1" i="1" dirty="0" err="1"/>
              <a:t>Виробничі</a:t>
            </a:r>
            <a:r>
              <a:rPr lang="ru-RU" b="1" i="1" dirty="0"/>
              <a:t> </a:t>
            </a:r>
            <a:r>
              <a:rPr lang="ru-RU" b="1" i="1" dirty="0" err="1"/>
              <a:t>витрати</a:t>
            </a:r>
            <a:r>
              <a:rPr lang="ru-RU" b="1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проектно-</a:t>
            </a:r>
            <a:r>
              <a:rPr lang="ru-RU" dirty="0" err="1"/>
              <a:t>вишукувальних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є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Витрати</a:t>
            </a:r>
            <a:r>
              <a:rPr lang="ru-RU" b="1" i="1" dirty="0"/>
              <a:t> </a:t>
            </a:r>
            <a:r>
              <a:rPr lang="ru-RU" b="1" i="1" dirty="0" err="1"/>
              <a:t>періоду</a:t>
            </a:r>
            <a:r>
              <a:rPr lang="ru-RU" b="1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включаються</a:t>
            </a:r>
            <a:r>
              <a:rPr lang="ru-RU" dirty="0"/>
              <a:t> у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і </a:t>
            </a:r>
            <a:r>
              <a:rPr lang="ru-RU" dirty="0" err="1"/>
              <a:t>розглядаються</a:t>
            </a:r>
            <a:r>
              <a:rPr lang="ru-RU" dirty="0"/>
              <a:t> як </a:t>
            </a:r>
            <a:r>
              <a:rPr lang="ru-RU" dirty="0" err="1"/>
              <a:t>витрати</a:t>
            </a:r>
            <a:r>
              <a:rPr lang="ru-RU" dirty="0"/>
              <a:t> того </a:t>
            </a:r>
            <a:r>
              <a:rPr lang="ru-RU" dirty="0" err="1"/>
              <a:t>періоду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здійснені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збут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операційні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2525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err="1"/>
              <a:t>Вхідними</a:t>
            </a:r>
            <a:r>
              <a:rPr lang="ru-RU" b="1" i="1" dirty="0"/>
              <a:t> </a:t>
            </a:r>
            <a:r>
              <a:rPr lang="ru-RU" b="1" i="1" dirty="0" err="1"/>
              <a:t>даними</a:t>
            </a:r>
            <a:r>
              <a:rPr lang="ru-RU" b="1" i="1" dirty="0"/>
              <a:t> для </a:t>
            </a:r>
            <a:r>
              <a:rPr lang="ru-RU" b="1" i="1" dirty="0" err="1"/>
              <a:t>оцінки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є:</a:t>
            </a:r>
          </a:p>
          <a:p>
            <a:pPr algn="just"/>
            <a:r>
              <a:rPr lang="ru-RU" i="1" dirty="0" smtClean="0"/>
              <a:t>1</a:t>
            </a:r>
            <a:r>
              <a:rPr lang="ru-RU" i="1" dirty="0"/>
              <a:t>. </a:t>
            </a:r>
            <a:r>
              <a:rPr lang="ru-RU" i="1" dirty="0" err="1"/>
              <a:t>Ієрархічна</a:t>
            </a:r>
            <a:r>
              <a:rPr lang="ru-RU" i="1" dirty="0"/>
              <a:t> структура </a:t>
            </a:r>
            <a:r>
              <a:rPr lang="ru-RU" i="1" dirty="0" err="1"/>
              <a:t>робіт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і для </a:t>
            </a:r>
            <a:r>
              <a:rPr lang="ru-RU" dirty="0" err="1"/>
              <a:t>забезпечення</a:t>
            </a:r>
            <a:r>
              <a:rPr lang="ru-RU" dirty="0"/>
              <a:t>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оцінена</a:t>
            </a:r>
            <a:r>
              <a:rPr lang="ru-RU" dirty="0"/>
              <a:t> вся </a:t>
            </a:r>
            <a:r>
              <a:rPr lang="ru-RU" dirty="0" err="1"/>
              <a:t>необхідна</a:t>
            </a:r>
            <a:r>
              <a:rPr lang="ru-RU" dirty="0"/>
              <a:t> робота);</a:t>
            </a:r>
          </a:p>
          <a:p>
            <a:pPr algn="just"/>
            <a:r>
              <a:rPr lang="ru-RU" i="1" dirty="0"/>
              <a:t>2. </a:t>
            </a:r>
            <a:r>
              <a:rPr lang="ru-RU" i="1" dirty="0" err="1"/>
              <a:t>Вимоги</a:t>
            </a:r>
            <a:r>
              <a:rPr lang="ru-RU" i="1" dirty="0"/>
              <a:t> до </a:t>
            </a:r>
            <a:r>
              <a:rPr lang="ru-RU" i="1" dirty="0" err="1"/>
              <a:t>ресурсів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опис</a:t>
            </a:r>
            <a:r>
              <a:rPr lang="ru-RU" dirty="0"/>
              <a:t> того,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по кожному </a:t>
            </a:r>
            <a:r>
              <a:rPr lang="ru-RU" dirty="0" err="1"/>
              <a:t>елементу</a:t>
            </a:r>
            <a:r>
              <a:rPr lang="ru-RU" dirty="0"/>
              <a:t> ІСР);</a:t>
            </a:r>
          </a:p>
          <a:p>
            <a:pPr algn="just"/>
            <a:r>
              <a:rPr lang="ru-RU" i="1" dirty="0"/>
              <a:t>3. </a:t>
            </a:r>
            <a:r>
              <a:rPr lang="ru-RU" i="1" dirty="0" err="1"/>
              <a:t>Ресурсні</a:t>
            </a:r>
            <a:r>
              <a:rPr lang="ru-RU" i="1" dirty="0"/>
              <a:t> </a:t>
            </a:r>
            <a:r>
              <a:rPr lang="ru-RU" i="1" dirty="0" err="1"/>
              <a:t>норми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необхідно</a:t>
            </a:r>
            <a:r>
              <a:rPr lang="ru-RU" dirty="0"/>
              <a:t> знати </a:t>
            </a:r>
            <a:r>
              <a:rPr lang="ru-RU" dirty="0" err="1"/>
              <a:t>одиничні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(</a:t>
            </a:r>
            <a:r>
              <a:rPr lang="ru-RU" dirty="0" err="1"/>
              <a:t>погодинну</a:t>
            </a:r>
            <a:r>
              <a:rPr lang="ru-RU" dirty="0"/>
              <a:t> зарплату персоналу,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кубічного</a:t>
            </a:r>
            <a:r>
              <a:rPr lang="ru-RU" dirty="0"/>
              <a:t> метру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по кожному ресурсу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розрахувати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невідомі</a:t>
            </a:r>
            <a:r>
              <a:rPr lang="ru-RU" dirty="0"/>
              <a:t>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);</a:t>
            </a:r>
          </a:p>
          <a:p>
            <a:pPr algn="just"/>
            <a:r>
              <a:rPr lang="ru-RU" i="1" dirty="0"/>
              <a:t>4. </a:t>
            </a:r>
            <a:r>
              <a:rPr lang="ru-RU" i="1" dirty="0" err="1"/>
              <a:t>Оцінка</a:t>
            </a:r>
            <a:r>
              <a:rPr lang="ru-RU" i="1" dirty="0"/>
              <a:t> </a:t>
            </a:r>
            <a:r>
              <a:rPr lang="ru-RU" i="1" dirty="0" err="1"/>
              <a:t>тривалості</a:t>
            </a:r>
            <a:r>
              <a:rPr lang="ru-RU" i="1" dirty="0"/>
              <a:t> </a:t>
            </a:r>
            <a:r>
              <a:rPr lang="ru-RU" i="1" dirty="0" err="1"/>
              <a:t>робіт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в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проекті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бюджет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– </a:t>
            </a:r>
            <a:r>
              <a:rPr lang="ru-RU" dirty="0" err="1"/>
              <a:t>капіталовкладення</a:t>
            </a:r>
            <a:r>
              <a:rPr lang="ru-RU" dirty="0"/>
              <a:t>);</a:t>
            </a:r>
          </a:p>
          <a:p>
            <a:pPr algn="just"/>
            <a:r>
              <a:rPr lang="ru-RU" i="1" dirty="0"/>
              <a:t>5. </a:t>
            </a:r>
            <a:r>
              <a:rPr lang="ru-RU" i="1" dirty="0" err="1"/>
              <a:t>Інформація</a:t>
            </a:r>
            <a:r>
              <a:rPr lang="ru-RU" i="1" dirty="0"/>
              <a:t> з </a:t>
            </a:r>
            <a:r>
              <a:rPr lang="ru-RU" i="1" dirty="0" err="1"/>
              <a:t>архіву</a:t>
            </a:r>
            <a:r>
              <a:rPr lang="ru-RU" i="1" dirty="0"/>
              <a:t> </a:t>
            </a:r>
            <a:r>
              <a:rPr lang="ru-RU" dirty="0"/>
              <a:t>(доступна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таких </a:t>
            </a:r>
            <a:r>
              <a:rPr lang="ru-RU" dirty="0" err="1" smtClean="0"/>
              <a:t>джерел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i="1" dirty="0"/>
              <a:t>6. Карта </a:t>
            </a:r>
            <a:r>
              <a:rPr lang="ru-RU" i="1" dirty="0" err="1"/>
              <a:t>обліку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кодову</a:t>
            </a:r>
            <a:r>
              <a:rPr lang="ru-RU" dirty="0"/>
              <a:t> структуру,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виконавчою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в </a:t>
            </a:r>
            <a:r>
              <a:rPr lang="ru-RU" dirty="0" err="1"/>
              <a:t>головній</a:t>
            </a:r>
            <a:r>
              <a:rPr lang="ru-RU" dirty="0"/>
              <a:t> </a:t>
            </a:r>
            <a:r>
              <a:rPr lang="ru-RU" dirty="0" err="1"/>
              <a:t>книзі</a:t>
            </a:r>
            <a:r>
              <a:rPr lang="ru-RU" dirty="0"/>
              <a:t>.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призначатися</a:t>
            </a:r>
            <a:r>
              <a:rPr lang="ru-RU" dirty="0"/>
              <a:t> за правильною </a:t>
            </a:r>
            <a:r>
              <a:rPr lang="ru-RU" dirty="0" err="1"/>
              <a:t>категорією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18386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ru-RU" i="1" dirty="0" err="1" smtClean="0"/>
              <a:t>Інформація</a:t>
            </a:r>
            <a:r>
              <a:rPr lang="ru-RU" i="1" dirty="0" smtClean="0"/>
              <a:t> </a:t>
            </a:r>
            <a:r>
              <a:rPr lang="ru-RU" i="1" dirty="0"/>
              <a:t>з </a:t>
            </a:r>
            <a:r>
              <a:rPr lang="ru-RU" i="1" dirty="0" err="1"/>
              <a:t>архіву</a:t>
            </a:r>
            <a:r>
              <a:rPr lang="ru-RU" i="1" dirty="0"/>
              <a:t> </a:t>
            </a:r>
            <a:r>
              <a:rPr lang="ru-RU" dirty="0"/>
              <a:t>(доступна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таких </a:t>
            </a:r>
            <a:r>
              <a:rPr lang="ru-RU" dirty="0" err="1"/>
              <a:t>джерел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файли</a:t>
            </a:r>
            <a:r>
              <a:rPr lang="ru-RU" dirty="0"/>
              <a:t> проекту (одна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залучених</a:t>
            </a:r>
            <a:r>
              <a:rPr lang="ru-RU" dirty="0"/>
              <a:t> до проекту,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записи про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детальними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в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прикладних</a:t>
            </a:r>
            <a:r>
              <a:rPr lang="ru-RU" dirty="0"/>
              <a:t> сферах </a:t>
            </a:r>
            <a:r>
              <a:rPr lang="ru-RU" dirty="0" err="1"/>
              <a:t>такі</a:t>
            </a:r>
            <a:r>
              <a:rPr lang="ru-RU" dirty="0"/>
              <a:t> записи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члени </a:t>
            </a:r>
            <a:r>
              <a:rPr lang="ru-RU" dirty="0" err="1"/>
              <a:t>команди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 </a:t>
            </a:r>
            <a:r>
              <a:rPr lang="ru-RU" dirty="0" err="1"/>
              <a:t>оцінками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інформованість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(</a:t>
            </a:r>
            <a:r>
              <a:rPr lang="ru-RU" dirty="0" err="1"/>
              <a:t>окремі</a:t>
            </a:r>
            <a:r>
              <a:rPr lang="ru-RU" dirty="0"/>
              <a:t> члени </a:t>
            </a:r>
            <a:r>
              <a:rPr lang="ru-RU" dirty="0" err="1"/>
              <a:t>команди</a:t>
            </a:r>
            <a:r>
              <a:rPr lang="ru-RU" dirty="0"/>
              <a:t> проекту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пам’ятати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(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в основному не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надійна</a:t>
            </a:r>
            <a:r>
              <a:rPr lang="ru-RU" dirty="0"/>
              <a:t>, як 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задокументована</a:t>
            </a:r>
            <a:r>
              <a:rPr lang="ru-RU" dirty="0"/>
              <a:t>));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885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систематизований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плануваня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– </a:t>
            </a:r>
            <a:r>
              <a:rPr lang="ru-RU" b="1" i="1" dirty="0"/>
              <a:t>карта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(</a:t>
            </a:r>
            <a:r>
              <a:rPr lang="en-GB" b="1" i="1" dirty="0"/>
              <a:t>CPLM)</a:t>
            </a:r>
            <a:r>
              <a:rPr lang="en-GB" dirty="0"/>
              <a:t>. </a:t>
            </a:r>
            <a:endParaRPr lang="uk-UA" dirty="0" smtClean="0"/>
          </a:p>
          <a:p>
            <a:endParaRPr lang="uk-UA" dirty="0"/>
          </a:p>
          <a:p>
            <a:pPr algn="just"/>
            <a:r>
              <a:rPr lang="en-GB" dirty="0" smtClean="0"/>
              <a:t>CPLM </a:t>
            </a:r>
            <a:r>
              <a:rPr lang="ru-RU" dirty="0" err="1" smtClean="0"/>
              <a:t>формулює</a:t>
            </a:r>
            <a:r>
              <a:rPr lang="ru-RU" dirty="0" smtClean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кроків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повинна </a:t>
            </a:r>
            <a:r>
              <a:rPr lang="ru-RU" dirty="0" err="1"/>
              <a:t>зробити</a:t>
            </a:r>
            <a:r>
              <a:rPr lang="ru-RU" dirty="0"/>
              <a:t> команда,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виробити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, </a:t>
            </a:r>
            <a:r>
              <a:rPr lang="ru-RU" dirty="0" err="1"/>
              <a:t>термінологію</a:t>
            </a:r>
            <a:r>
              <a:rPr lang="ru-RU" dirty="0"/>
              <a:t> і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оцінок</a:t>
            </a:r>
            <a:r>
              <a:rPr lang="ru-RU" dirty="0"/>
              <a:t>,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вдається</a:t>
            </a:r>
            <a:r>
              <a:rPr lang="ru-RU" dirty="0"/>
              <a:t> </a:t>
            </a:r>
            <a:r>
              <a:rPr lang="ru-RU" dirty="0" err="1"/>
              <a:t>інтегрувати</a:t>
            </a:r>
            <a:r>
              <a:rPr lang="ru-RU" dirty="0"/>
              <a:t> без </a:t>
            </a:r>
            <a:r>
              <a:rPr lang="ru-RU" dirty="0" err="1"/>
              <a:t>стиків</a:t>
            </a:r>
            <a:r>
              <a:rPr lang="ru-RU" dirty="0"/>
              <a:t>, </a:t>
            </a:r>
            <a:r>
              <a:rPr lang="en-GB" dirty="0"/>
              <a:t>CPLM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культуру,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усвідомлюється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і яка є </a:t>
            </a:r>
            <a:r>
              <a:rPr lang="ru-RU" dirty="0" err="1"/>
              <a:t>проактивною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9855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1</a:t>
            </a:r>
            <a:r>
              <a:rPr lang="ru-RU" b="1" i="1" dirty="0"/>
              <a:t>) Метод </a:t>
            </a:r>
            <a:r>
              <a:rPr lang="ru-RU" b="1" i="1" dirty="0" err="1"/>
              <a:t>оцінки</a:t>
            </a:r>
            <a:r>
              <a:rPr lang="ru-RU" b="1" i="1" dirty="0"/>
              <a:t> «</a:t>
            </a:r>
            <a:r>
              <a:rPr lang="ru-RU" b="1" i="1" dirty="0" err="1"/>
              <a:t>згори</a:t>
            </a:r>
            <a:r>
              <a:rPr lang="ru-RU" b="1" i="1" dirty="0"/>
              <a:t> донизу» </a:t>
            </a:r>
            <a:r>
              <a:rPr lang="ru-RU" i="1" dirty="0"/>
              <a:t>(</a:t>
            </a:r>
            <a:r>
              <a:rPr lang="en-GB" i="1" dirty="0"/>
              <a:t>top-down estimate).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на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проекту, коли </a:t>
            </a:r>
            <a:r>
              <a:rPr lang="ru-RU" dirty="0" err="1"/>
              <a:t>інформація</a:t>
            </a:r>
            <a:r>
              <a:rPr lang="ru-RU" dirty="0"/>
              <a:t> про проект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. Тому, </a:t>
            </a:r>
            <a:r>
              <a:rPr lang="ru-RU" dirty="0" err="1"/>
              <a:t>фактично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 в </a:t>
            </a:r>
            <a:r>
              <a:rPr lang="ru-RU" dirty="0" err="1"/>
              <a:t>цілому</a:t>
            </a:r>
            <a:r>
              <a:rPr lang="ru-RU" dirty="0"/>
              <a:t>. Плюс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в </a:t>
            </a:r>
            <a:r>
              <a:rPr lang="ru-RU" dirty="0" err="1"/>
              <a:t>тім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не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і часу. </a:t>
            </a:r>
            <a:r>
              <a:rPr lang="ru-RU" dirty="0" err="1"/>
              <a:t>Мінус</a:t>
            </a:r>
            <a:r>
              <a:rPr lang="ru-RU" dirty="0"/>
              <a:t> — і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— у </a:t>
            </a:r>
            <a:r>
              <a:rPr lang="ru-RU" dirty="0" err="1"/>
              <a:t>тім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є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нижча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при </a:t>
            </a:r>
            <a:r>
              <a:rPr lang="ru-RU" dirty="0" err="1"/>
              <a:t>детальнішому</a:t>
            </a:r>
            <a:r>
              <a:rPr lang="ru-RU" dirty="0"/>
              <a:t> </a:t>
            </a:r>
            <a:r>
              <a:rPr lang="ru-RU" dirty="0" err="1"/>
              <a:t>розгляді</a:t>
            </a:r>
            <a:r>
              <a:rPr lang="ru-RU" dirty="0"/>
              <a:t> проекту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нагору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283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2</a:t>
            </a:r>
            <a:r>
              <a:rPr lang="ru-RU" b="1" i="1" dirty="0"/>
              <a:t>) Метод </a:t>
            </a:r>
            <a:r>
              <a:rPr lang="ru-RU" b="1" i="1" dirty="0" err="1"/>
              <a:t>оцінки</a:t>
            </a:r>
            <a:r>
              <a:rPr lang="ru-RU" b="1" i="1" dirty="0"/>
              <a:t> «</a:t>
            </a:r>
            <a:r>
              <a:rPr lang="ru-RU" b="1" i="1" dirty="0" err="1"/>
              <a:t>знизу</a:t>
            </a:r>
            <a:r>
              <a:rPr lang="ru-RU" b="1" i="1" dirty="0"/>
              <a:t> </a:t>
            </a:r>
            <a:r>
              <a:rPr lang="ru-RU" b="1" i="1" dirty="0" err="1"/>
              <a:t>нагору</a:t>
            </a:r>
            <a:r>
              <a:rPr lang="ru-RU" b="1" i="1" dirty="0"/>
              <a:t>» </a:t>
            </a:r>
            <a:r>
              <a:rPr lang="ru-RU" i="1" dirty="0"/>
              <a:t>(</a:t>
            </a:r>
            <a:r>
              <a:rPr lang="en-GB" i="1" dirty="0"/>
              <a:t>bottom-up estimate).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нагору</a:t>
            </a:r>
            <a:r>
              <a:rPr lang="ru-RU" dirty="0"/>
              <a:t>» є </a:t>
            </a:r>
            <a:r>
              <a:rPr lang="ru-RU" dirty="0" err="1"/>
              <a:t>протилежністю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погодженої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остаточної</a:t>
            </a:r>
            <a:r>
              <a:rPr lang="ru-RU" dirty="0"/>
              <a:t> </a:t>
            </a:r>
            <a:r>
              <a:rPr lang="ru-RU" dirty="0" err="1"/>
              <a:t>вартісної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проекту.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кожного </a:t>
            </a:r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підсумовуванням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на </a:t>
            </a:r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проекту. </a:t>
            </a:r>
            <a:r>
              <a:rPr lang="ru-RU" dirty="0" err="1"/>
              <a:t>Точність</a:t>
            </a:r>
            <a:r>
              <a:rPr lang="ru-RU" dirty="0"/>
              <a:t> і </a:t>
            </a:r>
            <a:r>
              <a:rPr lang="ru-RU" dirty="0" err="1"/>
              <a:t>трудомісткість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проекту. Чим </a:t>
            </a:r>
            <a:r>
              <a:rPr lang="ru-RU" dirty="0" err="1"/>
              <a:t>більш</a:t>
            </a:r>
            <a:r>
              <a:rPr lang="ru-RU" dirty="0"/>
              <a:t> детально проект </a:t>
            </a:r>
            <a:r>
              <a:rPr lang="ru-RU" dirty="0" err="1"/>
              <a:t>розбитий</a:t>
            </a:r>
            <a:r>
              <a:rPr lang="ru-RU" dirty="0"/>
              <a:t> на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як </a:t>
            </a:r>
            <a:r>
              <a:rPr lang="ru-RU" dirty="0" err="1"/>
              <a:t>трудомісткість</a:t>
            </a:r>
            <a:r>
              <a:rPr lang="ru-RU" dirty="0"/>
              <a:t>, так і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». Команда проекту повинна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трудомісткістю</a:t>
            </a:r>
            <a:r>
              <a:rPr lang="ru-RU" dirty="0"/>
              <a:t> й </a:t>
            </a:r>
            <a:r>
              <a:rPr lang="ru-RU" dirty="0" err="1"/>
              <a:t>точністю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435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1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3</a:t>
            </a:r>
            <a:r>
              <a:rPr lang="ru-RU" b="1" i="1" dirty="0"/>
              <a:t>) </a:t>
            </a:r>
            <a:r>
              <a:rPr lang="ru-RU" b="1" i="1" dirty="0" err="1"/>
              <a:t>Оцінка</a:t>
            </a:r>
            <a:r>
              <a:rPr lang="ru-RU" b="1" i="1" dirty="0"/>
              <a:t> за аналогом </a:t>
            </a:r>
            <a:r>
              <a:rPr lang="ru-RU" i="1" dirty="0"/>
              <a:t>(</a:t>
            </a:r>
            <a:r>
              <a:rPr lang="en-GB" i="1" dirty="0"/>
              <a:t>analogous).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оцінки</a:t>
            </a:r>
            <a:r>
              <a:rPr lang="ru-RU" dirty="0"/>
              <a:t> є </a:t>
            </a:r>
            <a:r>
              <a:rPr lang="ru-RU" dirty="0" err="1"/>
              <a:t>різновидом</a:t>
            </a:r>
            <a:r>
              <a:rPr lang="ru-RU" dirty="0"/>
              <a:t> методу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Метод </a:t>
            </a:r>
            <a:r>
              <a:rPr lang="ru-RU" dirty="0" err="1"/>
              <a:t>аналогових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поточного проекту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фактичної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аналогічних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 </a:t>
            </a:r>
            <a:r>
              <a:rPr lang="ru-RU" dirty="0" err="1"/>
              <a:t>Основний</a:t>
            </a:r>
            <a:r>
              <a:rPr lang="ru-RU" dirty="0"/>
              <a:t> принцип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щоб</a:t>
            </a:r>
            <a:r>
              <a:rPr lang="ru-RU" dirty="0"/>
              <a:t> проект,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відповідав</a:t>
            </a:r>
            <a:r>
              <a:rPr lang="ru-RU" dirty="0"/>
              <a:t> поточному проекту. </a:t>
            </a:r>
            <a:r>
              <a:rPr lang="ru-RU" dirty="0" err="1"/>
              <a:t>Тільки</a:t>
            </a:r>
            <a:r>
              <a:rPr lang="ru-RU" dirty="0"/>
              <a:t> при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умові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буде </a:t>
            </a:r>
            <a:r>
              <a:rPr lang="ru-RU" dirty="0" err="1"/>
              <a:t>досить</a:t>
            </a:r>
            <a:r>
              <a:rPr lang="ru-RU" dirty="0"/>
              <a:t> точною.</a:t>
            </a:r>
          </a:p>
          <a:p>
            <a:pPr algn="just"/>
            <a:r>
              <a:rPr lang="ru-RU" dirty="0" err="1"/>
              <a:t>Оцінка</a:t>
            </a:r>
            <a:r>
              <a:rPr lang="ru-RU" dirty="0"/>
              <a:t> за аналогами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трудомістка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але вона й </a:t>
            </a:r>
            <a:r>
              <a:rPr lang="ru-RU" dirty="0" err="1"/>
              <a:t>менш</a:t>
            </a:r>
            <a:r>
              <a:rPr lang="ru-RU" dirty="0"/>
              <a:t> точна.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покладатися</a:t>
            </a:r>
            <a:r>
              <a:rPr lang="ru-RU" dirty="0"/>
              <a:t>, коли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, але й коли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готували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777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b="1" i="1" dirty="0" err="1"/>
              <a:t>Параметрична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. </a:t>
            </a:r>
            <a:r>
              <a:rPr lang="ru-RU" dirty="0" err="1"/>
              <a:t>Параметричні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оцінками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</a:t>
            </a:r>
            <a:r>
              <a:rPr lang="ru-RU" dirty="0" err="1"/>
              <a:t>Властива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така</a:t>
            </a:r>
            <a:r>
              <a:rPr lang="ru-RU" dirty="0"/>
              <a:t> сама,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поступається</a:t>
            </a:r>
            <a:r>
              <a:rPr lang="ru-RU" dirty="0"/>
              <a:t> </a:t>
            </a:r>
            <a:r>
              <a:rPr lang="ru-RU" dirty="0" err="1"/>
              <a:t>точності</a:t>
            </a:r>
            <a:endParaRPr lang="ru-RU" dirty="0"/>
          </a:p>
          <a:p>
            <a:pPr algn="just"/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/>
              <a:t>за аналогами.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параметричної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параметра </a:t>
            </a:r>
            <a:r>
              <a:rPr lang="ru-RU" dirty="0" err="1"/>
              <a:t>оцінюваного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пропорційно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проекту.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параметра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математична</a:t>
            </a:r>
            <a:r>
              <a:rPr lang="ru-RU" dirty="0"/>
              <a:t> модель.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простими</a:t>
            </a:r>
            <a:r>
              <a:rPr lang="ru-RU" dirty="0"/>
              <a:t> (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через </a:t>
            </a:r>
            <a:r>
              <a:rPr lang="ru-RU" dirty="0" err="1"/>
              <a:t>вартість</a:t>
            </a:r>
            <a:r>
              <a:rPr lang="ru-RU" dirty="0"/>
              <a:t> квадратного метра)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складними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в модель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як результат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проекту. </a:t>
            </a:r>
            <a:r>
              <a:rPr lang="ru-RU" dirty="0" err="1"/>
              <a:t>Параметри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при </a:t>
            </a:r>
            <a:r>
              <a:rPr lang="ru-RU" dirty="0" err="1"/>
              <a:t>оцінці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бути легко </a:t>
            </a:r>
            <a:r>
              <a:rPr lang="ru-RU" dirty="0" err="1"/>
              <a:t>вимірні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дозволить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параметричної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703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5</a:t>
            </a:r>
            <a:r>
              <a:rPr lang="ru-RU" b="1" i="1" dirty="0"/>
              <a:t>) </a:t>
            </a:r>
            <a:r>
              <a:rPr lang="ru-RU" b="1" i="1" dirty="0" err="1"/>
              <a:t>Експертна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.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готову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</a:t>
            </a:r>
            <a:r>
              <a:rPr lang="ru-RU" dirty="0" err="1"/>
              <a:t>Експертами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проекту, </a:t>
            </a:r>
            <a:r>
              <a:rPr lang="ru-RU" dirty="0" err="1"/>
              <a:t>зокрема</a:t>
            </a:r>
            <a:r>
              <a:rPr lang="ru-RU" dirty="0"/>
              <a:t> менеджер, та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</a:t>
            </a:r>
            <a:r>
              <a:rPr lang="ru-RU" dirty="0" err="1"/>
              <a:t>аналогічних</a:t>
            </a:r>
            <a:r>
              <a:rPr lang="ru-RU" dirty="0"/>
              <a:t> проектах.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сторонніми</a:t>
            </a:r>
            <a:r>
              <a:rPr lang="ru-RU" dirty="0"/>
              <a:t> </a:t>
            </a:r>
            <a:r>
              <a:rPr lang="ru-RU" dirty="0" err="1"/>
              <a:t>підрядниками</a:t>
            </a:r>
            <a:r>
              <a:rPr lang="ru-RU" dirty="0"/>
              <a:t>, </a:t>
            </a:r>
            <a:r>
              <a:rPr lang="ru-RU" dirty="0" err="1"/>
              <a:t>ефективним</a:t>
            </a:r>
            <a:r>
              <a:rPr lang="ru-RU" dirty="0"/>
              <a:t> методом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виявитися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, як </a:t>
            </a:r>
            <a:r>
              <a:rPr lang="ru-RU" dirty="0" err="1"/>
              <a:t>планованих</a:t>
            </a:r>
            <a:r>
              <a:rPr lang="ru-RU" dirty="0"/>
              <a:t> для </a:t>
            </a:r>
            <a:r>
              <a:rPr lang="ru-RU" dirty="0" err="1"/>
              <a:t>даного</a:t>
            </a:r>
            <a:r>
              <a:rPr lang="ru-RU" dirty="0"/>
              <a:t> проекту, так і </a:t>
            </a:r>
            <a:r>
              <a:rPr lang="ru-RU" dirty="0" err="1"/>
              <a:t>інших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13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3610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07903"/>
              </p:ext>
            </p:extLst>
          </p:nvPr>
        </p:nvGraphicFramePr>
        <p:xfrm>
          <a:off x="395536" y="1844824"/>
          <a:ext cx="8352928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67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826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Плануваня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Статут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Аналітичні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Наради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8870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6</a:t>
            </a:r>
            <a:r>
              <a:rPr lang="ru-RU" b="1" i="1" dirty="0"/>
              <a:t>) </a:t>
            </a:r>
            <a:r>
              <a:rPr lang="ru-RU" b="1" i="1" dirty="0" err="1"/>
              <a:t>Ймовірнісні</a:t>
            </a:r>
            <a:r>
              <a:rPr lang="ru-RU" b="1" i="1" dirty="0"/>
              <a:t> </a:t>
            </a:r>
            <a:r>
              <a:rPr lang="ru-RU" b="1" i="1" dirty="0" err="1"/>
              <a:t>оцінки</a:t>
            </a:r>
            <a:r>
              <a:rPr lang="ru-RU" b="1" i="1" dirty="0"/>
              <a:t>. </a:t>
            </a:r>
            <a:r>
              <a:rPr lang="ru-RU" dirty="0" err="1"/>
              <a:t>Практичний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плануванні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нехтувати</a:t>
            </a:r>
            <a:r>
              <a:rPr lang="ru-RU" dirty="0"/>
              <a:t> </a:t>
            </a:r>
            <a:r>
              <a:rPr lang="ru-RU" dirty="0" err="1"/>
              <a:t>невизначеністю</a:t>
            </a:r>
            <a:r>
              <a:rPr lang="ru-RU" dirty="0"/>
              <a:t> проекту, яку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компенсувати</a:t>
            </a:r>
            <a:r>
              <a:rPr lang="ru-RU" dirty="0"/>
              <a:t> </a:t>
            </a:r>
            <a:r>
              <a:rPr lang="ru-RU" dirty="0" err="1"/>
              <a:t>довільним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  <a:r>
              <a:rPr lang="ru-RU" dirty="0" err="1"/>
              <a:t>Плануючи</a:t>
            </a:r>
            <a:r>
              <a:rPr lang="ru-RU" dirty="0"/>
              <a:t>, ми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знаємо</a:t>
            </a:r>
            <a:r>
              <a:rPr lang="ru-RU" dirty="0"/>
              <a:t> про проект, але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деталі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ймовірно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en-GB" dirty="0"/>
              <a:t>PERT c</a:t>
            </a:r>
            <a:r>
              <a:rPr lang="ru-RU" dirty="0" err="1"/>
              <a:t>лід</a:t>
            </a:r>
            <a:r>
              <a:rPr lang="ru-RU" dirty="0"/>
              <a:t> </a:t>
            </a:r>
            <a:r>
              <a:rPr lang="ru-RU" dirty="0" err="1"/>
              <a:t>оперувати</a:t>
            </a:r>
            <a:r>
              <a:rPr lang="ru-RU" dirty="0"/>
              <a:t> </a:t>
            </a:r>
            <a:r>
              <a:rPr lang="ru-RU" dirty="0" err="1"/>
              <a:t>трьома</a:t>
            </a:r>
            <a:r>
              <a:rPr lang="ru-RU" dirty="0"/>
              <a:t> </a:t>
            </a:r>
            <a:r>
              <a:rPr lang="ru-RU" dirty="0" err="1"/>
              <a:t>сценаріями</a:t>
            </a:r>
            <a:r>
              <a:rPr lang="ru-RU" dirty="0"/>
              <a:t> (</a:t>
            </a:r>
            <a:r>
              <a:rPr lang="ru-RU" dirty="0" err="1"/>
              <a:t>песимістичним</a:t>
            </a:r>
            <a:r>
              <a:rPr lang="ru-RU" dirty="0"/>
              <a:t>, </a:t>
            </a:r>
            <a:r>
              <a:rPr lang="ru-RU" dirty="0" err="1"/>
              <a:t>оптимістичним</a:t>
            </a:r>
            <a:r>
              <a:rPr lang="ru-RU" dirty="0"/>
              <a:t> і </a:t>
            </a:r>
            <a:r>
              <a:rPr lang="ru-RU" dirty="0" err="1"/>
              <a:t>найвірогіднішим</a:t>
            </a:r>
            <a:r>
              <a:rPr lang="ru-RU" dirty="0"/>
              <a:t>),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приділяючи</a:t>
            </a:r>
            <a:r>
              <a:rPr lang="ru-RU" dirty="0"/>
              <a:t> </a:t>
            </a:r>
            <a:r>
              <a:rPr lang="ru-RU" dirty="0" err="1"/>
              <a:t>найгіршому</a:t>
            </a:r>
            <a:r>
              <a:rPr lang="ru-RU" dirty="0"/>
              <a:t> </a:t>
            </a:r>
            <a:r>
              <a:rPr lang="ru-RU" dirty="0" err="1"/>
              <a:t>сценарію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й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1689997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b="1" i="1" dirty="0"/>
              <a:t>Результатами </a:t>
            </a:r>
            <a:r>
              <a:rPr lang="ru-RU" b="1" i="1" dirty="0" err="1"/>
              <a:t>оцінки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є:</a:t>
            </a:r>
          </a:p>
          <a:p>
            <a:pPr algn="just"/>
            <a:r>
              <a:rPr lang="ru-RU" b="1" i="1" dirty="0"/>
              <a:t>1.Кошторис </a:t>
            </a:r>
            <a:r>
              <a:rPr lang="ru-RU" dirty="0"/>
              <a:t>- </a:t>
            </a:r>
            <a:r>
              <a:rPr lang="ru-RU" dirty="0" err="1" smtClean="0"/>
              <a:t>кількісна</a:t>
            </a:r>
            <a:r>
              <a:rPr lang="ru-RU" dirty="0" smtClean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імовірних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проекту. </a:t>
            </a:r>
            <a:endParaRPr lang="ru-RU" dirty="0" smtClean="0"/>
          </a:p>
          <a:p>
            <a:pPr algn="just"/>
            <a:r>
              <a:rPr lang="ru-RU" b="1" i="1" dirty="0"/>
              <a:t>2. </a:t>
            </a:r>
            <a:r>
              <a:rPr lang="ru-RU" b="1" i="1" dirty="0" err="1"/>
              <a:t>Додаткова</a:t>
            </a:r>
            <a:r>
              <a:rPr lang="ru-RU" b="1" i="1" dirty="0"/>
              <a:t> </a:t>
            </a:r>
            <a:r>
              <a:rPr lang="ru-RU" b="1" i="1" dirty="0" err="1"/>
              <a:t>інформація</a:t>
            </a:r>
            <a:r>
              <a:rPr lang="ru-RU" b="1" i="1" dirty="0"/>
              <a:t> </a:t>
            </a:r>
            <a:r>
              <a:rPr lang="ru-RU" b="1" dirty="0"/>
              <a:t>- </a:t>
            </a:r>
            <a:r>
              <a:rPr lang="ru-RU" dirty="0"/>
              <a:t>повинна </a:t>
            </a:r>
            <a:r>
              <a:rPr lang="ru-RU" dirty="0" err="1"/>
              <a:t>включати</a:t>
            </a:r>
            <a:r>
              <a:rPr lang="ru-RU" dirty="0"/>
              <a:t>: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 smtClean="0"/>
              <a:t>оціненої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;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припущень</a:t>
            </a:r>
            <a:r>
              <a:rPr lang="ru-RU" dirty="0"/>
              <a:t> і </a:t>
            </a:r>
            <a:r>
              <a:rPr lang="ru-RU" dirty="0" err="1"/>
              <a:t>допущень</a:t>
            </a:r>
            <a:r>
              <a:rPr lang="ru-RU" dirty="0"/>
              <a:t>;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- </a:t>
            </a:r>
            <a:r>
              <a:rPr lang="ru-RU" dirty="0" err="1"/>
              <a:t>зазначення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 smtClean="0"/>
              <a:t>результатів</a:t>
            </a:r>
            <a:endParaRPr lang="ru-RU" dirty="0" smtClean="0"/>
          </a:p>
          <a:p>
            <a:pPr algn="just"/>
            <a:r>
              <a:rPr lang="ru-RU" b="1" i="1" dirty="0"/>
              <a:t>3. План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 smtClean="0"/>
              <a:t>вартістю</a:t>
            </a:r>
            <a:r>
              <a:rPr lang="ru-RU" b="1" i="1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/>
              <a:t>методи</a:t>
            </a:r>
            <a:r>
              <a:rPr lang="ru-RU" dirty="0"/>
              <a:t> й </a:t>
            </a:r>
            <a:r>
              <a:rPr lang="ru-RU" dirty="0" err="1"/>
              <a:t>процедури</a:t>
            </a:r>
            <a:r>
              <a:rPr lang="ru-RU" dirty="0"/>
              <a:t> перегляду </a:t>
            </a:r>
            <a:r>
              <a:rPr lang="ru-RU" dirty="0" err="1"/>
              <a:t>вартісних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при </a:t>
            </a:r>
            <a:r>
              <a:rPr lang="ru-RU" dirty="0" err="1"/>
              <a:t>відхиленнях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величин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5444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Бюджет проекту </a:t>
            </a:r>
            <a:r>
              <a:rPr lang="ru-RU" dirty="0"/>
              <a:t>(</a:t>
            </a:r>
            <a:r>
              <a:rPr lang="ru-RU" dirty="0" err="1"/>
              <a:t>Budget</a:t>
            </a:r>
            <a:r>
              <a:rPr lang="ru-RU" dirty="0"/>
              <a:t>) </a:t>
            </a:r>
            <a:r>
              <a:rPr lang="ru-RU" b="1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постатейний</a:t>
            </a:r>
            <a:r>
              <a:rPr lang="ru-RU" dirty="0"/>
              <a:t> список </a:t>
            </a:r>
            <a:r>
              <a:rPr lang="ru-RU" dirty="0" err="1"/>
              <a:t>передбачуваних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по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проекту.</a:t>
            </a:r>
          </a:p>
          <a:p>
            <a:pPr marL="0" indent="0" algn="just">
              <a:buNone/>
            </a:pPr>
            <a:r>
              <a:rPr lang="ru-RU" dirty="0" smtClean="0"/>
              <a:t>У </a:t>
            </a:r>
            <a:r>
              <a:rPr lang="ru-RU" dirty="0" err="1"/>
              <a:t>бюджеті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оцінні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відкоригованого</a:t>
            </a:r>
            <a:r>
              <a:rPr lang="ru-RU" dirty="0"/>
              <a:t> календарного плану й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проекту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b="1" dirty="0"/>
              <a:t>В</a:t>
            </a:r>
            <a:r>
              <a:rPr lang="ru-RU" b="1" dirty="0" err="1" smtClean="0"/>
              <a:t>изначення</a:t>
            </a:r>
            <a:r>
              <a:rPr lang="ru-RU" b="1" dirty="0" smtClean="0"/>
              <a:t> </a:t>
            </a:r>
            <a:r>
              <a:rPr lang="ru-RU" b="1" dirty="0"/>
              <a:t>бюджету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для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санкціонованого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. Даний </a:t>
            </a:r>
            <a:r>
              <a:rPr lang="ru-RU" dirty="0" err="1"/>
              <a:t>базовий</a:t>
            </a:r>
            <a:r>
              <a:rPr lang="ru-RU" dirty="0"/>
              <a:t> план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санкціоновані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2406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Розробка</a:t>
            </a:r>
            <a:r>
              <a:rPr lang="ru-RU" b="1" dirty="0"/>
              <a:t> </a:t>
            </a:r>
            <a:r>
              <a:rPr lang="ru-RU" b="1" dirty="0" smtClean="0"/>
              <a:t>бюджету</a:t>
            </a:r>
            <a:r>
              <a:rPr lang="ru-RU" dirty="0" smtClean="0"/>
              <a:t> </a:t>
            </a:r>
          </a:p>
          <a:p>
            <a:pPr algn="just"/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базисної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у час і </a:t>
            </a:r>
            <a:r>
              <a:rPr lang="ru-RU" dirty="0" err="1"/>
              <a:t>наростаючим</a:t>
            </a:r>
            <a:r>
              <a:rPr lang="ru-RU" dirty="0"/>
              <a:t> </a:t>
            </a:r>
            <a:r>
              <a:rPr lang="ru-RU" dirty="0" err="1"/>
              <a:t>підсумком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за проектом і служить для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з </a:t>
            </a:r>
            <a:r>
              <a:rPr lang="ru-RU" dirty="0" err="1"/>
              <a:t>плановими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/>
              <a:t>бюджетування</a:t>
            </a:r>
            <a:r>
              <a:rPr lang="ru-RU" dirty="0"/>
              <a:t> проекту,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вартісних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у рамках проекту </a:t>
            </a:r>
            <a:r>
              <a:rPr lang="ru-RU" dirty="0" err="1"/>
              <a:t>робіт</a:t>
            </a:r>
            <a:r>
              <a:rPr lang="ru-RU" dirty="0"/>
              <a:t> і проекту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бюджету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установлений (</a:t>
            </a:r>
            <a:r>
              <a:rPr lang="ru-RU" dirty="0" err="1"/>
              <a:t>затверджений</a:t>
            </a:r>
            <a:r>
              <a:rPr lang="ru-RU" dirty="0"/>
              <a:t>)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за видами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статтями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часом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центрами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іншою</a:t>
            </a:r>
            <a:r>
              <a:rPr lang="ru-RU" dirty="0"/>
              <a:t> структурою.</a:t>
            </a:r>
          </a:p>
        </p:txBody>
      </p:sp>
    </p:spTree>
    <p:extLst>
      <p:ext uri="{BB962C8B-B14F-4D97-AF65-F5344CB8AC3E}">
        <p14:creationId xmlns:p14="http://schemas.microsoft.com/office/powerpoint/2010/main" val="28721047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моменти</a:t>
            </a:r>
            <a:r>
              <a:rPr lang="ru-RU" b="1" dirty="0"/>
              <a:t> </a:t>
            </a:r>
            <a:r>
              <a:rPr lang="ru-RU" b="1" dirty="0" err="1"/>
              <a:t>розробки</a:t>
            </a:r>
            <a:r>
              <a:rPr lang="ru-RU" b="1" dirty="0"/>
              <a:t> бюджету</a:t>
            </a:r>
          </a:p>
          <a:p>
            <a:pPr algn="just"/>
            <a:r>
              <a:rPr lang="ru-RU" dirty="0" smtClean="0"/>
              <a:t>Бюджет </a:t>
            </a:r>
            <a:r>
              <a:rPr lang="ru-RU" dirty="0"/>
              <a:t>повинен </a:t>
            </a:r>
            <a:r>
              <a:rPr lang="ru-RU" dirty="0" err="1"/>
              <a:t>базуватися</a:t>
            </a:r>
            <a:r>
              <a:rPr lang="ru-RU" dirty="0"/>
              <a:t> на </a:t>
            </a:r>
            <a:r>
              <a:rPr lang="ru-RU" dirty="0" err="1"/>
              <a:t>оцінках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графіках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визначеною</a:t>
            </a:r>
            <a:r>
              <a:rPr lang="ru-RU" dirty="0"/>
              <a:t> процедурою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прийняття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Бюджет </a:t>
            </a:r>
            <a:r>
              <a:rPr lang="ru-RU" dirty="0"/>
              <a:t>повинен </a:t>
            </a:r>
            <a:r>
              <a:rPr lang="ru-RU" dirty="0" err="1"/>
              <a:t>ґрунтуватися</a:t>
            </a:r>
            <a:r>
              <a:rPr lang="ru-RU" dirty="0"/>
              <a:t> на </a:t>
            </a:r>
            <a:r>
              <a:rPr lang="ru-RU" dirty="0" err="1"/>
              <a:t>вимогах</a:t>
            </a:r>
            <a:r>
              <a:rPr lang="ru-RU" dirty="0"/>
              <a:t> до проекту, 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припущення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виявлені</a:t>
            </a:r>
            <a:r>
              <a:rPr lang="ru-RU" dirty="0"/>
              <a:t> і </a:t>
            </a:r>
            <a:r>
              <a:rPr lang="ru-RU" dirty="0" err="1" smtClean="0"/>
              <a:t>задокументовані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 err="1" smtClean="0"/>
              <a:t>Статті</a:t>
            </a:r>
            <a:r>
              <a:rPr lang="ru-RU" dirty="0" smtClean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розроблені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зручно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планувати</a:t>
            </a:r>
            <a:r>
              <a:rPr lang="ru-RU" dirty="0"/>
              <a:t>, а й «</a:t>
            </a:r>
            <a:r>
              <a:rPr lang="ru-RU" dirty="0" err="1"/>
              <a:t>збирати</a:t>
            </a:r>
            <a:r>
              <a:rPr lang="ru-RU" dirty="0"/>
              <a:t> факт».</a:t>
            </a:r>
          </a:p>
        </p:txBody>
      </p:sp>
    </p:spTree>
    <p:extLst>
      <p:ext uri="{BB962C8B-B14F-4D97-AF65-F5344CB8AC3E}">
        <p14:creationId xmlns:p14="http://schemas.microsoft.com/office/powerpoint/2010/main" val="30690822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5 проблем </a:t>
            </a:r>
            <a:r>
              <a:rPr lang="ru-RU" b="1" dirty="0" err="1"/>
              <a:t>бюджетування</a:t>
            </a:r>
            <a:r>
              <a:rPr lang="ru-RU" b="1" dirty="0"/>
              <a:t> проекту:</a:t>
            </a:r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Проекти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часу, </a:t>
            </a: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неточність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час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сильно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розрахунки</a:t>
            </a:r>
            <a:r>
              <a:rPr lang="ru-RU" dirty="0"/>
              <a:t> часу й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Людський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при </a:t>
            </a:r>
            <a:r>
              <a:rPr lang="ru-RU" dirty="0" err="1"/>
              <a:t>розрахунках</a:t>
            </a:r>
            <a:r>
              <a:rPr lang="ru-RU" dirty="0"/>
              <a:t>. Те,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необхідною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кваліфікацією</a:t>
            </a:r>
            <a:r>
              <a:rPr lang="ru-RU" dirty="0"/>
              <a:t>, </a:t>
            </a:r>
            <a:r>
              <a:rPr lang="ru-RU" dirty="0" err="1"/>
              <a:t>вплине</a:t>
            </a:r>
            <a:r>
              <a:rPr lang="ru-RU" dirty="0"/>
              <a:t> на </a:t>
            </a:r>
            <a:r>
              <a:rPr lang="ru-RU" dirty="0" err="1"/>
              <a:t>продуктивність</a:t>
            </a:r>
            <a:r>
              <a:rPr lang="ru-RU" dirty="0"/>
              <a:t> і час </a:t>
            </a:r>
            <a:r>
              <a:rPr lang="ru-RU" dirty="0" err="1"/>
              <a:t>придбання</a:t>
            </a:r>
            <a:r>
              <a:rPr lang="ru-RU" dirty="0"/>
              <a:t> ними </a:t>
            </a:r>
            <a:r>
              <a:rPr lang="ru-RU" dirty="0" err="1"/>
              <a:t>досвіду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dirty="0" err="1"/>
              <a:t>Оцінки</a:t>
            </a:r>
            <a:r>
              <a:rPr lang="ru-RU" dirty="0"/>
              <a:t> того, як люди </a:t>
            </a:r>
            <a:r>
              <a:rPr lang="ru-RU" dirty="0" err="1"/>
              <a:t>працюють</a:t>
            </a:r>
            <a:r>
              <a:rPr lang="ru-RU" dirty="0"/>
              <a:t> — на ставку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півставки</a:t>
            </a:r>
            <a:r>
              <a:rPr lang="ru-RU" dirty="0"/>
              <a:t>,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на </a:t>
            </a:r>
            <a:r>
              <a:rPr lang="ru-RU" dirty="0" err="1"/>
              <a:t>повну</a:t>
            </a:r>
            <a:r>
              <a:rPr lang="ru-RU" dirty="0"/>
              <a:t> ставку,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продуктивно.</a:t>
            </a:r>
          </a:p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плинності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 (</a:t>
            </a:r>
            <a:r>
              <a:rPr lang="ru-RU" dirty="0" err="1"/>
              <a:t>він</a:t>
            </a:r>
            <a:r>
              <a:rPr lang="ru-RU" dirty="0"/>
              <a:t> явно в </a:t>
            </a:r>
            <a:r>
              <a:rPr lang="ru-RU" dirty="0" err="1"/>
              <a:t>бюджеті</a:t>
            </a:r>
            <a:r>
              <a:rPr lang="ru-RU" dirty="0"/>
              <a:t> не </a:t>
            </a:r>
            <a:r>
              <a:rPr lang="ru-RU" dirty="0" err="1"/>
              <a:t>відображається</a:t>
            </a:r>
            <a:r>
              <a:rPr lang="ru-RU" dirty="0"/>
              <a:t>)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розрахунки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707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Методики </a:t>
            </a:r>
            <a:r>
              <a:rPr lang="ru-RU" b="1" dirty="0" err="1"/>
              <a:t>формування</a:t>
            </a:r>
            <a:r>
              <a:rPr lang="ru-RU" b="1" dirty="0"/>
              <a:t> бюджету проекту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 smtClean="0"/>
              <a:t>Складання</a:t>
            </a:r>
            <a:r>
              <a:rPr lang="ru-RU" b="1" i="1" dirty="0" smtClean="0"/>
              <a:t> </a:t>
            </a:r>
            <a:r>
              <a:rPr lang="ru-RU" b="1" i="1" dirty="0"/>
              <a:t>бюджету «</a:t>
            </a:r>
            <a:r>
              <a:rPr lang="ru-RU" b="1" i="1" dirty="0" err="1"/>
              <a:t>зверху</a:t>
            </a:r>
            <a:r>
              <a:rPr lang="ru-RU" b="1" i="1" dirty="0"/>
              <a:t> вниз»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проект на </a:t>
            </a:r>
            <a:r>
              <a:rPr lang="ru-RU" dirty="0" err="1"/>
              <a:t>верхньому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подібне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, </a:t>
            </a:r>
            <a:r>
              <a:rPr lang="ru-RU" dirty="0" err="1"/>
              <a:t>відповідальним</a:t>
            </a:r>
            <a:r>
              <a:rPr lang="ru-RU" dirty="0"/>
              <a:t> за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 Мета </a:t>
            </a:r>
            <a:r>
              <a:rPr lang="ru-RU" dirty="0" err="1"/>
              <a:t>складання</a:t>
            </a:r>
            <a:r>
              <a:rPr lang="ru-RU" dirty="0"/>
              <a:t> бюджету «</a:t>
            </a:r>
            <a:r>
              <a:rPr lang="ru-RU" dirty="0" err="1"/>
              <a:t>зверху</a:t>
            </a:r>
            <a:r>
              <a:rPr lang="ru-RU" dirty="0"/>
              <a:t> вниз» – </a:t>
            </a:r>
            <a:r>
              <a:rPr lang="ru-RU" b="1" i="1" dirty="0" err="1"/>
              <a:t>довгострокове</a:t>
            </a:r>
            <a:r>
              <a:rPr lang="ru-RU" b="1" i="1" dirty="0"/>
              <a:t> </a:t>
            </a:r>
            <a:r>
              <a:rPr lang="ru-RU" b="1" i="1" dirty="0" err="1"/>
              <a:t>планування</a:t>
            </a:r>
            <a:r>
              <a:rPr lang="ru-RU" dirty="0"/>
              <a:t>. Як правило, </a:t>
            </a:r>
            <a:r>
              <a:rPr lang="ru-RU" dirty="0" err="1"/>
              <a:t>бюджети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</a:t>
            </a:r>
            <a:r>
              <a:rPr lang="ru-RU" dirty="0" err="1"/>
              <a:t>зверху</a:t>
            </a:r>
            <a:r>
              <a:rPr lang="ru-RU" dirty="0"/>
              <a:t> вниз, не </a:t>
            </a:r>
            <a:r>
              <a:rPr lang="ru-RU" dirty="0" err="1"/>
              <a:t>враховують</a:t>
            </a:r>
            <a:r>
              <a:rPr lang="ru-RU" dirty="0"/>
              <a:t> деталей </a:t>
            </a:r>
            <a:r>
              <a:rPr lang="ru-RU" dirty="0" err="1"/>
              <a:t>проектів</a:t>
            </a:r>
            <a:r>
              <a:rPr lang="ru-RU" dirty="0"/>
              <a:t> і тому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точного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8576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Методики </a:t>
            </a:r>
            <a:r>
              <a:rPr lang="ru-RU" b="1" dirty="0" err="1"/>
              <a:t>формування</a:t>
            </a:r>
            <a:r>
              <a:rPr lang="ru-RU" b="1" dirty="0"/>
              <a:t> бюджету проекту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b="1" i="1" dirty="0" err="1" smtClean="0"/>
              <a:t>Складання</a:t>
            </a:r>
            <a:r>
              <a:rPr lang="ru-RU" b="1" i="1" dirty="0" smtClean="0"/>
              <a:t> </a:t>
            </a:r>
            <a:r>
              <a:rPr lang="ru-RU" b="1" i="1" dirty="0"/>
              <a:t>бюджету </a:t>
            </a:r>
            <a:r>
              <a:rPr lang="ru-RU" i="1" dirty="0"/>
              <a:t>«</a:t>
            </a:r>
            <a:r>
              <a:rPr lang="ru-RU" i="1" dirty="0" err="1"/>
              <a:t>знизу</a:t>
            </a:r>
            <a:r>
              <a:rPr lang="ru-RU" i="1" dirty="0"/>
              <a:t> </a:t>
            </a:r>
            <a:r>
              <a:rPr lang="ru-RU" i="1" dirty="0" err="1"/>
              <a:t>вгору</a:t>
            </a:r>
            <a:r>
              <a:rPr lang="ru-RU" i="1" dirty="0"/>
              <a:t>» </a:t>
            </a:r>
            <a:r>
              <a:rPr lang="ru-RU" dirty="0" err="1"/>
              <a:t>починається</a:t>
            </a:r>
            <a:r>
              <a:rPr lang="ru-RU" dirty="0"/>
              <a:t> з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нижчих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, і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на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керівниками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відповідальними</a:t>
            </a:r>
            <a:r>
              <a:rPr lang="ru-RU" dirty="0"/>
              <a:t> за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 проекту, </a:t>
            </a:r>
            <a:r>
              <a:rPr lang="ru-RU" dirty="0" err="1"/>
              <a:t>які</a:t>
            </a:r>
            <a:r>
              <a:rPr lang="ru-RU" dirty="0"/>
              <a:t>, як правило, </a:t>
            </a:r>
            <a:r>
              <a:rPr lang="ru-RU" dirty="0" err="1"/>
              <a:t>витрачають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часу на </a:t>
            </a:r>
            <a:r>
              <a:rPr lang="ru-RU" dirty="0" err="1"/>
              <a:t>збір</a:t>
            </a:r>
            <a:r>
              <a:rPr lang="ru-RU" dirty="0"/>
              <a:t> і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деталізованої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але й </a:t>
            </a:r>
            <a:r>
              <a:rPr lang="ru-RU" dirty="0" err="1"/>
              <a:t>одержувані</a:t>
            </a:r>
            <a:r>
              <a:rPr lang="ru-RU" dirty="0"/>
              <a:t> ними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0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20583"/>
              </p:ext>
            </p:extLst>
          </p:nvPr>
        </p:nvGraphicFramePr>
        <p:xfrm>
          <a:off x="395536" y="1052737"/>
          <a:ext cx="835292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4615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993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за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змістом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Розклад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людськими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ресурсами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Реєстр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ризиків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підприємства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аналогам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Параметрична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знизу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вгору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трьох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точках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резервів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Вартість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Програмне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проектами,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використовується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пропозицій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постачальників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групового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рішень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операцій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Основа для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09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3610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29002"/>
              </p:ext>
            </p:extLst>
          </p:nvPr>
        </p:nvGraphicFramePr>
        <p:xfrm>
          <a:off x="395536" y="1844824"/>
          <a:ext cx="8352928" cy="459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67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826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бюджету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операцій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Основа для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за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змістом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Розклад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Ресурсні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календарі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Контракти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Згоди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Підсумовування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резервів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Історичні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взаємозв'язки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Узгодження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фінансових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обмежень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Вимоги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4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60052"/>
              </p:ext>
            </p:extLst>
          </p:nvPr>
        </p:nvGraphicFramePr>
        <p:xfrm>
          <a:off x="395536" y="1268760"/>
          <a:ext cx="8352928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44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121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Вимоги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робіт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освоєним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обсягом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Прогнозування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Індекс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продуктивності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завершення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(ІПДЗ)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відхилень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Програмне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вимірювання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робіт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бюджету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Запити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зміну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плану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27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Ресурси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 бути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поновлюваними</a:t>
            </a:r>
            <a:r>
              <a:rPr lang="ru-RU" i="1" dirty="0"/>
              <a:t> (типу «</a:t>
            </a:r>
            <a:r>
              <a:rPr lang="ru-RU" i="1" dirty="0" err="1"/>
              <a:t>потужності</a:t>
            </a:r>
            <a:r>
              <a:rPr lang="ru-RU" i="1" dirty="0"/>
              <a:t>», </a:t>
            </a:r>
            <a:r>
              <a:rPr lang="ru-RU" i="1" dirty="0" err="1"/>
              <a:t>називають</a:t>
            </a:r>
            <a:r>
              <a:rPr lang="ru-RU" i="1" dirty="0"/>
              <a:t> просто ресурсами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люди, </a:t>
            </a:r>
            <a:r>
              <a:rPr lang="ru-RU" dirty="0" err="1"/>
              <a:t>матеріали</a:t>
            </a:r>
            <a:r>
              <a:rPr lang="ru-RU" dirty="0"/>
              <a:t> й </a:t>
            </a:r>
            <a:r>
              <a:rPr lang="ru-RU" dirty="0" err="1"/>
              <a:t>механізми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. Вони </a:t>
            </a:r>
            <a:r>
              <a:rPr lang="ru-RU" dirty="0" err="1"/>
              <a:t>відновлюються</a:t>
            </a:r>
            <a:r>
              <a:rPr lang="ru-RU" dirty="0"/>
              <a:t>, не </a:t>
            </a:r>
            <a:r>
              <a:rPr lang="ru-RU" dirty="0" err="1"/>
              <a:t>нагромаджуються</a:t>
            </a:r>
            <a:r>
              <a:rPr lang="ru-RU" dirty="0"/>
              <a:t> і не </a:t>
            </a:r>
            <a:r>
              <a:rPr lang="ru-RU" dirty="0" err="1"/>
              <a:t>накопичуються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не </a:t>
            </a:r>
            <a:r>
              <a:rPr lang="ru-RU" dirty="0" err="1"/>
              <a:t>використовуються</a:t>
            </a:r>
            <a:r>
              <a:rPr lang="ru-RU" dirty="0"/>
              <a:t>, то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компенсована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нагромаджена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непоновлюваними</a:t>
            </a:r>
            <a:r>
              <a:rPr lang="ru-RU" i="1" dirty="0"/>
              <a:t> (типу «</a:t>
            </a:r>
            <a:r>
              <a:rPr lang="ru-RU" i="1" dirty="0" err="1"/>
              <a:t>енергія</a:t>
            </a:r>
            <a:r>
              <a:rPr lang="ru-RU" i="1" dirty="0"/>
              <a:t>», </a:t>
            </a:r>
            <a:r>
              <a:rPr lang="ru-RU" i="1" dirty="0" err="1"/>
              <a:t>називають</a:t>
            </a:r>
            <a:r>
              <a:rPr lang="ru-RU" i="1" dirty="0"/>
              <a:t> </a:t>
            </a:r>
            <a:r>
              <a:rPr lang="ru-RU" i="1" dirty="0" err="1"/>
              <a:t>ще</a:t>
            </a:r>
            <a:r>
              <a:rPr lang="ru-RU" i="1" dirty="0"/>
              <a:t> </a:t>
            </a:r>
            <a:r>
              <a:rPr lang="ru-RU" i="1" dirty="0" err="1"/>
              <a:t>матеріалами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й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операціях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не </a:t>
            </a:r>
            <a:r>
              <a:rPr lang="ru-RU" dirty="0" err="1"/>
              <a:t>відтворювані</a:t>
            </a:r>
            <a:r>
              <a:rPr lang="ru-RU" dirty="0"/>
              <a:t>, </a:t>
            </a:r>
            <a:r>
              <a:rPr lang="ru-RU" dirty="0" err="1"/>
              <a:t>накопичувальні</a:t>
            </a:r>
            <a:r>
              <a:rPr lang="ru-RU" dirty="0"/>
              <a:t>, </a:t>
            </a:r>
            <a:r>
              <a:rPr lang="ru-RU" dirty="0" err="1"/>
              <a:t>складовані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, не </a:t>
            </a:r>
            <a:r>
              <a:rPr lang="ru-RU" dirty="0" err="1"/>
              <a:t>допускаючи</a:t>
            </a:r>
            <a:r>
              <a:rPr lang="ru-RU" dirty="0"/>
              <a:t> повторного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невикористаними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відрізок</a:t>
            </a:r>
            <a:r>
              <a:rPr lang="ru-RU" dirty="0"/>
              <a:t> часу, вони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231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/>
          </a:bodyPr>
          <a:lstStyle/>
          <a:p>
            <a:r>
              <a:rPr lang="ru-RU" b="1" dirty="0" err="1"/>
              <a:t>Трудові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endParaRPr lang="ru-RU" b="1" dirty="0" smtClean="0"/>
          </a:p>
          <a:p>
            <a:endParaRPr lang="ru-RU" b="1" dirty="0" smtClean="0"/>
          </a:p>
          <a:p>
            <a:pPr algn="just"/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споживають</a:t>
            </a:r>
            <a:r>
              <a:rPr lang="ru-RU" dirty="0"/>
              <a:t> час (в годинах </a:t>
            </a:r>
            <a:r>
              <a:rPr lang="ru-RU" dirty="0" err="1"/>
              <a:t>або</a:t>
            </a:r>
            <a:r>
              <a:rPr lang="ru-RU" dirty="0"/>
              <a:t> в днях )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  <a:r>
              <a:rPr lang="ru-RU" dirty="0" err="1"/>
              <a:t>Трудові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максимальною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ресурсу (макс. </a:t>
            </a:r>
            <a:r>
              <a:rPr lang="ru-RU" dirty="0" err="1"/>
              <a:t>одиниць</a:t>
            </a:r>
            <a:r>
              <a:rPr lang="ru-RU" dirty="0"/>
              <a:t>), </a:t>
            </a:r>
            <a:r>
              <a:rPr lang="ru-RU" dirty="0" err="1"/>
              <a:t>доступним</a:t>
            </a:r>
            <a:r>
              <a:rPr lang="ru-RU" dirty="0"/>
              <a:t> 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ресурсу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часу ресурсу. </a:t>
            </a:r>
          </a:p>
        </p:txBody>
      </p:sp>
    </p:spTree>
    <p:extLst>
      <p:ext uri="{BB962C8B-B14F-4D97-AF65-F5344CB8AC3E}">
        <p14:creationId xmlns:p14="http://schemas.microsoft.com/office/powerpoint/2010/main" val="2338827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err="1" smtClean="0"/>
              <a:t>Матеріальні</a:t>
            </a:r>
            <a:r>
              <a:rPr lang="ru-RU" b="1" dirty="0" smtClean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algn="just"/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комплектуючі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проекту.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 не </a:t>
            </a:r>
            <a:r>
              <a:rPr lang="ru-RU" dirty="0" err="1"/>
              <a:t>робочий</a:t>
            </a:r>
            <a:r>
              <a:rPr lang="ru-RU" dirty="0"/>
              <a:t> час ресурсу, а сам ресурс.</a:t>
            </a:r>
          </a:p>
        </p:txBody>
      </p:sp>
    </p:spTree>
    <p:extLst>
      <p:ext uri="{BB962C8B-B14F-4D97-AF65-F5344CB8AC3E}">
        <p14:creationId xmlns:p14="http://schemas.microsoft.com/office/powerpoint/2010/main" val="3137927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595</TotalTime>
  <Words>3020</Words>
  <Application>Microsoft Office PowerPoint</Application>
  <PresentationFormat>Экран (4:3)</PresentationFormat>
  <Paragraphs>243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3. Планування витрат по проекту</vt:lpstr>
      <vt:lpstr>3. Планування витрат по проекту</vt:lpstr>
      <vt:lpstr>3. Планування витрат по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24</cp:revision>
  <dcterms:created xsi:type="dcterms:W3CDTF">2018-04-10T17:39:40Z</dcterms:created>
  <dcterms:modified xsi:type="dcterms:W3CDTF">2026-03-01T12:39:40Z</dcterms:modified>
</cp:coreProperties>
</file>