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94660"/>
  </p:normalViewPr>
  <p:slideViewPr>
    <p:cSldViewPr>
      <p:cViewPr varScale="1">
        <p:scale>
          <a:sx n="75" d="100"/>
          <a:sy n="75" d="100"/>
        </p:scale>
        <p:origin x="12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9C9D9-03BD-47F8-B8FD-9924D538DF84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3A6DA-8086-4F0B-A923-C02FBFE104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16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634E6C7-AF77-4456-8CC3-0EA3710F6011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1BC8AED-16BE-4A45-A100-BF4862EA5B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848872" cy="4752528"/>
          </a:xfrm>
        </p:spPr>
        <p:txBody>
          <a:bodyPr>
            <a:normAutofit/>
          </a:bodyPr>
          <a:lstStyle/>
          <a:p>
            <a:r>
              <a:rPr lang="uk-UA" sz="4800" b="1" dirty="0"/>
              <a:t>Контроль виконання проекту. </a:t>
            </a:r>
            <a:endParaRPr lang="en-US" sz="4800" b="1" dirty="0" smtClean="0"/>
          </a:p>
          <a:p>
            <a:r>
              <a:rPr lang="uk-UA" sz="4800" b="1" dirty="0" smtClean="0"/>
              <a:t>Методи </a:t>
            </a:r>
            <a:r>
              <a:rPr lang="uk-UA" sz="4800" b="1" dirty="0"/>
              <a:t>контролю реалізації проекту.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0034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7848872" cy="5184576"/>
          </a:xfrm>
        </p:spPr>
        <p:txBody>
          <a:bodyPr>
            <a:normAutofit/>
          </a:bodyPr>
          <a:lstStyle/>
          <a:p>
            <a:r>
              <a:rPr lang="uk-UA" b="1" dirty="0"/>
              <a:t>Моніторинг</a:t>
            </a:r>
            <a:r>
              <a:rPr lang="uk-UA" dirty="0"/>
              <a:t> (від </a:t>
            </a:r>
            <a:r>
              <a:rPr lang="uk-UA" dirty="0" err="1"/>
              <a:t>англ</a:t>
            </a:r>
            <a:r>
              <a:rPr lang="uk-UA" dirty="0"/>
              <a:t>. — контролювати, перевіряти) — </a:t>
            </a:r>
            <a:r>
              <a:rPr lang="uk-UA" dirty="0" smtClean="0"/>
              <a:t>спеціально </a:t>
            </a:r>
            <a:r>
              <a:rPr lang="uk-UA" dirty="0"/>
              <a:t>організоване, систематичне спостереження за станом об’єктів, явищ, процесів з метою їх оцінки, контролю, прогнозу.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uk-UA" b="1" dirty="0" smtClean="0"/>
              <a:t>Контроль</a:t>
            </a:r>
            <a:r>
              <a:rPr lang="uk-UA" dirty="0" smtClean="0"/>
              <a:t> </a:t>
            </a:r>
            <a:r>
              <a:rPr lang="uk-UA" dirty="0"/>
              <a:t>(від </a:t>
            </a:r>
            <a:r>
              <a:rPr lang="uk-UA" dirty="0" err="1"/>
              <a:t>англ</a:t>
            </a:r>
            <a:r>
              <a:rPr lang="uk-UA" dirty="0"/>
              <a:t>. </a:t>
            </a:r>
            <a:r>
              <a:rPr lang="en-US" dirty="0"/>
              <a:t>control — </a:t>
            </a:r>
            <a:r>
              <a:rPr lang="uk-UA" dirty="0"/>
              <a:t>управління, керівництво, нагляд, перевірка, регулювання) — спостереження з метою перевірки.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424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ru-RU" dirty="0" err="1" smtClean="0"/>
              <a:t>Порівняння</a:t>
            </a:r>
            <a:r>
              <a:rPr lang="ru-RU" dirty="0" smtClean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(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виконаних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трачених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, </a:t>
            </a:r>
            <a:r>
              <a:rPr lang="ru-RU" dirty="0" err="1"/>
              <a:t>засобів</a:t>
            </a:r>
            <a:r>
              <a:rPr lang="ru-RU" dirty="0"/>
              <a:t>) з </a:t>
            </a:r>
            <a:r>
              <a:rPr lang="ru-RU" dirty="0" err="1"/>
              <a:t>плановими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err="1"/>
              <a:t>Прийняття</a:t>
            </a:r>
            <a:r>
              <a:rPr lang="ru-RU" dirty="0"/>
              <a:t> і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зміну</a:t>
            </a:r>
            <a:r>
              <a:rPr lang="ru-RU" dirty="0"/>
              <a:t> плану.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коригують</a:t>
            </a:r>
            <a:r>
              <a:rPr lang="ru-RU" dirty="0"/>
              <a:t> план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48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i="1" u="sng" dirty="0" err="1" smtClean="0"/>
              <a:t>процес</a:t>
            </a:r>
            <a:r>
              <a:rPr lang="ru-RU" b="1" i="1" u="sng" dirty="0" smtClean="0"/>
              <a:t> контролю </a:t>
            </a:r>
            <a:r>
              <a:rPr lang="ru-RU" b="1" i="1" u="sng" dirty="0" err="1" smtClean="0"/>
              <a:t>складається</a:t>
            </a:r>
            <a:r>
              <a:rPr lang="ru-RU" b="1" i="1" u="sng" dirty="0" smtClean="0"/>
              <a:t> </a:t>
            </a:r>
            <a:r>
              <a:rPr lang="ru-RU" b="1" i="1" u="sng" dirty="0"/>
              <a:t>з таких </a:t>
            </a:r>
            <a:r>
              <a:rPr lang="ru-RU" b="1" i="1" u="sng" dirty="0" err="1"/>
              <a:t>етапів</a:t>
            </a:r>
            <a:r>
              <a:rPr lang="ru-RU" dirty="0"/>
              <a:t>: </a:t>
            </a:r>
            <a:endParaRPr lang="en-US" dirty="0" smtClean="0"/>
          </a:p>
          <a:p>
            <a:r>
              <a:rPr lang="ru-RU" sz="2100" dirty="0" err="1" smtClean="0"/>
              <a:t>Ухвалення</a:t>
            </a:r>
            <a:r>
              <a:rPr lang="ru-RU" sz="2100" dirty="0" smtClean="0"/>
              <a:t> </a:t>
            </a:r>
            <a:r>
              <a:rPr lang="ru-RU" sz="2100" dirty="0" err="1"/>
              <a:t>політики</a:t>
            </a:r>
            <a:r>
              <a:rPr lang="ru-RU" sz="2100" dirty="0"/>
              <a:t> </a:t>
            </a:r>
            <a:r>
              <a:rPr lang="ru-RU" sz="2100" dirty="0" err="1"/>
              <a:t>організації</a:t>
            </a:r>
            <a:r>
              <a:rPr lang="ru-RU" sz="2100" dirty="0"/>
              <a:t>. </a:t>
            </a:r>
            <a:endParaRPr lang="en-US" sz="2100" dirty="0" smtClean="0"/>
          </a:p>
          <a:p>
            <a:r>
              <a:rPr lang="ru-RU" sz="2100" dirty="0" err="1" smtClean="0"/>
              <a:t>Планування</a:t>
            </a:r>
            <a:r>
              <a:rPr lang="ru-RU" sz="2100" dirty="0" smtClean="0"/>
              <a:t> </a:t>
            </a:r>
            <a:r>
              <a:rPr lang="ru-RU" sz="2100" dirty="0" err="1"/>
              <a:t>процесу</a:t>
            </a:r>
            <a:r>
              <a:rPr lang="ru-RU" sz="2100" dirty="0"/>
              <a:t> контролю </a:t>
            </a:r>
            <a:r>
              <a:rPr lang="ru-RU" sz="2100" dirty="0" err="1"/>
              <a:t>виконання</a:t>
            </a:r>
            <a:r>
              <a:rPr lang="ru-RU" sz="2100" dirty="0"/>
              <a:t> проекту. </a:t>
            </a:r>
            <a:endParaRPr lang="en-US" sz="2100" dirty="0" smtClean="0"/>
          </a:p>
          <a:p>
            <a:r>
              <a:rPr lang="ru-RU" sz="2100" dirty="0" err="1" smtClean="0"/>
              <a:t>Забезпечення</a:t>
            </a:r>
            <a:r>
              <a:rPr lang="ru-RU" sz="2100" dirty="0" smtClean="0"/>
              <a:t> </a:t>
            </a:r>
            <a:r>
              <a:rPr lang="ru-RU" sz="2100" dirty="0" err="1"/>
              <a:t>процесу</a:t>
            </a:r>
            <a:r>
              <a:rPr lang="ru-RU" sz="2100" dirty="0"/>
              <a:t> контролю </a:t>
            </a:r>
            <a:r>
              <a:rPr lang="ru-RU" sz="2100" dirty="0" err="1"/>
              <a:t>відповідними</a:t>
            </a:r>
            <a:r>
              <a:rPr lang="ru-RU" sz="2100" dirty="0"/>
              <a:t> ресурсами. </a:t>
            </a:r>
            <a:endParaRPr lang="en-US" sz="2100" dirty="0" smtClean="0"/>
          </a:p>
          <a:p>
            <a:r>
              <a:rPr lang="ru-RU" sz="2100" dirty="0" err="1" smtClean="0"/>
              <a:t>Призначення</a:t>
            </a:r>
            <a:r>
              <a:rPr lang="ru-RU" sz="2100" dirty="0" smtClean="0"/>
              <a:t> </a:t>
            </a:r>
            <a:r>
              <a:rPr lang="ru-RU" sz="2100" dirty="0" err="1"/>
              <a:t>персональної</a:t>
            </a:r>
            <a:r>
              <a:rPr lang="ru-RU" sz="2100" dirty="0"/>
              <a:t> </a:t>
            </a:r>
            <a:r>
              <a:rPr lang="ru-RU" sz="2100" dirty="0" err="1"/>
              <a:t>відповідальності</a:t>
            </a:r>
            <a:r>
              <a:rPr lang="ru-RU" sz="2100" dirty="0"/>
              <a:t> і </a:t>
            </a:r>
            <a:r>
              <a:rPr lang="ru-RU" sz="2100" dirty="0" err="1"/>
              <a:t>повноважень</a:t>
            </a:r>
            <a:r>
              <a:rPr lang="ru-RU" sz="2100" dirty="0"/>
              <a:t>. </a:t>
            </a:r>
            <a:endParaRPr lang="en-US" sz="2100" dirty="0" smtClean="0"/>
          </a:p>
          <a:p>
            <a:r>
              <a:rPr lang="ru-RU" sz="2100" dirty="0" err="1" smtClean="0"/>
              <a:t>Навчання</a:t>
            </a:r>
            <a:r>
              <a:rPr lang="ru-RU" sz="2100" dirty="0" smtClean="0"/>
              <a:t> </a:t>
            </a:r>
            <a:r>
              <a:rPr lang="ru-RU" sz="2100" dirty="0"/>
              <a:t>персоналу, </a:t>
            </a:r>
            <a:r>
              <a:rPr lang="ru-RU" sz="2100" dirty="0" err="1"/>
              <a:t>який</a:t>
            </a:r>
            <a:r>
              <a:rPr lang="ru-RU" sz="2100" dirty="0"/>
              <a:t> </a:t>
            </a:r>
            <a:r>
              <a:rPr lang="ru-RU" sz="2100" dirty="0" err="1"/>
              <a:t>виконуватиме</a:t>
            </a:r>
            <a:r>
              <a:rPr lang="ru-RU" sz="2100" dirty="0"/>
              <a:t> </a:t>
            </a:r>
            <a:r>
              <a:rPr lang="ru-RU" sz="2100" dirty="0" err="1"/>
              <a:t>моніторинг</a:t>
            </a:r>
            <a:r>
              <a:rPr lang="ru-RU" sz="2100" dirty="0"/>
              <a:t>. </a:t>
            </a:r>
            <a:endParaRPr lang="en-US" sz="2100" dirty="0" smtClean="0"/>
          </a:p>
          <a:p>
            <a:r>
              <a:rPr lang="ru-RU" sz="2100" dirty="0" err="1" smtClean="0"/>
              <a:t>Розробка</a:t>
            </a:r>
            <a:r>
              <a:rPr lang="ru-RU" sz="2100" dirty="0" smtClean="0"/>
              <a:t> </a:t>
            </a:r>
            <a:r>
              <a:rPr lang="ru-RU" sz="2100" dirty="0" err="1"/>
              <a:t>форматів</a:t>
            </a:r>
            <a:r>
              <a:rPr lang="ru-RU" sz="2100" dirty="0"/>
              <a:t> </a:t>
            </a:r>
            <a:r>
              <a:rPr lang="ru-RU" sz="2100" dirty="0" err="1"/>
              <a:t>документів</a:t>
            </a:r>
            <a:r>
              <a:rPr lang="ru-RU" sz="2100" dirty="0"/>
              <a:t> </a:t>
            </a:r>
            <a:r>
              <a:rPr lang="ru-RU" sz="2100" dirty="0" err="1"/>
              <a:t>процесу</a:t>
            </a:r>
            <a:r>
              <a:rPr lang="ru-RU" sz="2100" dirty="0"/>
              <a:t>. </a:t>
            </a:r>
            <a:endParaRPr lang="en-US" sz="2100" dirty="0" smtClean="0"/>
          </a:p>
          <a:p>
            <a:r>
              <a:rPr lang="ru-RU" sz="2100" dirty="0" smtClean="0"/>
              <a:t> </a:t>
            </a:r>
            <a:r>
              <a:rPr lang="ru-RU" sz="2100" dirty="0" err="1"/>
              <a:t>Залучення</a:t>
            </a:r>
            <a:r>
              <a:rPr lang="ru-RU" sz="2100" dirty="0"/>
              <a:t> </a:t>
            </a:r>
            <a:r>
              <a:rPr lang="ru-RU" sz="2100" dirty="0" err="1"/>
              <a:t>зацікавлених</a:t>
            </a:r>
            <a:r>
              <a:rPr lang="ru-RU" sz="2100" dirty="0"/>
              <a:t> </a:t>
            </a:r>
            <a:r>
              <a:rPr lang="ru-RU" sz="2100" dirty="0" err="1"/>
              <a:t>осіб</a:t>
            </a:r>
            <a:r>
              <a:rPr lang="ru-RU" sz="2100" dirty="0"/>
              <a:t> до </a:t>
            </a:r>
            <a:r>
              <a:rPr lang="ru-RU" sz="2100" dirty="0" err="1"/>
              <a:t>процесу</a:t>
            </a:r>
            <a:r>
              <a:rPr lang="ru-RU" sz="2100" dirty="0"/>
              <a:t>. </a:t>
            </a:r>
            <a:endParaRPr lang="en-US" sz="2100" dirty="0" smtClean="0"/>
          </a:p>
          <a:p>
            <a:r>
              <a:rPr lang="ru-RU" sz="2100" dirty="0" err="1" smtClean="0"/>
              <a:t>Виконання</a:t>
            </a:r>
            <a:r>
              <a:rPr lang="ru-RU" sz="2100" dirty="0" smtClean="0"/>
              <a:t> </a:t>
            </a:r>
            <a:r>
              <a:rPr lang="ru-RU" sz="2100" dirty="0" err="1"/>
              <a:t>процесу</a:t>
            </a:r>
            <a:r>
              <a:rPr lang="ru-RU" sz="2100" dirty="0"/>
              <a:t> — </a:t>
            </a:r>
            <a:r>
              <a:rPr lang="ru-RU" sz="2100" dirty="0" err="1"/>
              <a:t>власне</a:t>
            </a:r>
            <a:r>
              <a:rPr lang="ru-RU" sz="2100" dirty="0"/>
              <a:t> контроль за ходом проекту</a:t>
            </a:r>
            <a:r>
              <a:rPr lang="ru-RU" sz="2100" dirty="0" smtClean="0"/>
              <a:t>.</a:t>
            </a:r>
            <a:endParaRPr lang="en-US" sz="2100" dirty="0" smtClean="0"/>
          </a:p>
          <a:p>
            <a:r>
              <a:rPr lang="ru-RU" sz="2100" dirty="0" smtClean="0"/>
              <a:t> </a:t>
            </a:r>
            <a:r>
              <a:rPr lang="ru-RU" sz="2100" dirty="0" err="1"/>
              <a:t>Відстеження</a:t>
            </a:r>
            <a:r>
              <a:rPr lang="ru-RU" sz="2100" dirty="0"/>
              <a:t> </a:t>
            </a:r>
            <a:r>
              <a:rPr lang="ru-RU" sz="2100" dirty="0" err="1"/>
              <a:t>процесу</a:t>
            </a:r>
            <a:r>
              <a:rPr lang="ru-RU" sz="2100" dirty="0"/>
              <a:t> на предмет </a:t>
            </a:r>
            <a:r>
              <a:rPr lang="ru-RU" sz="2100" dirty="0" err="1"/>
              <a:t>відповідності</a:t>
            </a:r>
            <a:r>
              <a:rPr lang="ru-RU" sz="2100" dirty="0"/>
              <a:t> </a:t>
            </a:r>
            <a:r>
              <a:rPr lang="ru-RU" sz="2100" dirty="0" err="1"/>
              <a:t>встановленій</a:t>
            </a:r>
            <a:r>
              <a:rPr lang="ru-RU" sz="2100" dirty="0"/>
              <a:t> по </a:t>
            </a:r>
            <a:r>
              <a:rPr lang="ru-RU" sz="2100" dirty="0" err="1"/>
              <a:t>літиці</a:t>
            </a:r>
            <a:r>
              <a:rPr lang="ru-RU" sz="2100" dirty="0"/>
              <a:t>. </a:t>
            </a:r>
            <a:endParaRPr lang="en-US" sz="2100" dirty="0" smtClean="0"/>
          </a:p>
          <a:p>
            <a:r>
              <a:rPr lang="ru-RU" sz="2100" dirty="0" err="1" smtClean="0"/>
              <a:t>Обговорення</a:t>
            </a:r>
            <a:r>
              <a:rPr lang="ru-RU" sz="2100" dirty="0" smtClean="0"/>
              <a:t> </a:t>
            </a:r>
            <a:r>
              <a:rPr lang="ru-RU" sz="2100" dirty="0" err="1"/>
              <a:t>результатів</a:t>
            </a:r>
            <a:r>
              <a:rPr lang="ru-RU" sz="2100" dirty="0"/>
              <a:t> </a:t>
            </a:r>
            <a:r>
              <a:rPr lang="ru-RU" sz="2100" dirty="0" err="1"/>
              <a:t>процесу</a:t>
            </a:r>
            <a:r>
              <a:rPr lang="ru-RU" sz="2100" dirty="0"/>
              <a:t> з </a:t>
            </a:r>
            <a:r>
              <a:rPr lang="ru-RU" sz="2100" dirty="0" err="1"/>
              <a:t>вищим</a:t>
            </a:r>
            <a:r>
              <a:rPr lang="ru-RU" sz="2100" dirty="0"/>
              <a:t> </a:t>
            </a:r>
            <a:r>
              <a:rPr lang="ru-RU" sz="2100" dirty="0" err="1"/>
              <a:t>керівництвом</a:t>
            </a:r>
            <a:r>
              <a:rPr lang="ru-RU" sz="2100" dirty="0"/>
              <a:t>.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140180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 smtClean="0"/>
              <a:t>Моніторинг</a:t>
            </a:r>
            <a:r>
              <a:rPr lang="uk-UA" dirty="0" smtClean="0"/>
              <a:t>. </a:t>
            </a: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uk-UA" dirty="0" smtClean="0"/>
              <a:t>Моніторинг </a:t>
            </a:r>
            <a:r>
              <a:rPr lang="uk-UA" dirty="0"/>
              <a:t>ключових показників проекту.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uk-UA" dirty="0"/>
              <a:t>Моніторинг зобов’язань за проектом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uk-UA" dirty="0"/>
              <a:t>Моніторинг ризиків проекту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uk-UA" dirty="0"/>
              <a:t>Аналіз контрольних точок проекту.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9331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en-US" b="1" dirty="0"/>
              <a:t>Earned Value Management (EVM) </a:t>
            </a:r>
            <a:endParaRPr lang="en-US" b="1" dirty="0" smtClean="0"/>
          </a:p>
          <a:p>
            <a:pPr marL="0" indent="0" algn="ctr">
              <a:buNone/>
            </a:pPr>
            <a:r>
              <a:rPr lang="en-US" dirty="0" smtClean="0"/>
              <a:t>(</a:t>
            </a:r>
            <a:r>
              <a:rPr lang="uk-UA" dirty="0"/>
              <a:t>з </a:t>
            </a:r>
            <a:r>
              <a:rPr lang="uk-UA" dirty="0" err="1"/>
              <a:t>англ</a:t>
            </a:r>
            <a:r>
              <a:rPr lang="uk-UA" dirty="0"/>
              <a:t>. — управління </a:t>
            </a:r>
            <a:r>
              <a:rPr lang="uk-UA" dirty="0" err="1"/>
              <a:t>заробле</a:t>
            </a:r>
            <a:r>
              <a:rPr lang="uk-UA" dirty="0"/>
              <a:t> </a:t>
            </a:r>
            <a:r>
              <a:rPr lang="uk-UA" dirty="0" err="1"/>
              <a:t>ною</a:t>
            </a:r>
            <a:r>
              <a:rPr lang="uk-UA" dirty="0"/>
              <a:t> вартістю) — система, яка комбінує цілі, розклад і вартість вико </a:t>
            </a:r>
            <a:r>
              <a:rPr lang="uk-UA" dirty="0" err="1"/>
              <a:t>нання</a:t>
            </a:r>
            <a:r>
              <a:rPr lang="uk-UA" dirty="0"/>
              <a:t> робіт проекту.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105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i="1" dirty="0"/>
              <a:t>Метод </a:t>
            </a:r>
            <a:r>
              <a:rPr lang="en-US" b="1" i="1" dirty="0"/>
              <a:t>Earned Value </a:t>
            </a:r>
            <a:r>
              <a:rPr lang="uk-UA" b="1" i="1" dirty="0"/>
              <a:t>спирається на такі дані: </a:t>
            </a:r>
            <a:endParaRPr lang="en-US" b="1" i="1" dirty="0" smtClean="0"/>
          </a:p>
          <a:p>
            <a:pPr marL="0" indent="0" algn="ctr">
              <a:buNone/>
            </a:pPr>
            <a:endParaRPr lang="en-US" b="1" i="1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структурований </a:t>
            </a:r>
            <a:r>
              <a:rPr lang="uk-UA" dirty="0"/>
              <a:t>за </a:t>
            </a:r>
            <a:r>
              <a:rPr lang="en-US" dirty="0"/>
              <a:t>WBS </a:t>
            </a:r>
            <a:r>
              <a:rPr lang="uk-UA" dirty="0"/>
              <a:t>план </a:t>
            </a:r>
            <a:r>
              <a:rPr lang="uk-UA" dirty="0" smtClean="0"/>
              <a:t>проекту;</a:t>
            </a:r>
            <a:endParaRPr lang="en-US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оцінка </a:t>
            </a:r>
            <a:r>
              <a:rPr lang="uk-UA" dirty="0"/>
              <a:t>запланованого обсягу вартості (</a:t>
            </a:r>
            <a:r>
              <a:rPr lang="en-US" dirty="0"/>
              <a:t>PV); </a:t>
            </a:r>
            <a:endParaRPr lang="en-US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актуальна </a:t>
            </a:r>
            <a:r>
              <a:rPr lang="uk-UA" dirty="0"/>
              <a:t>вартість </a:t>
            </a:r>
            <a:r>
              <a:rPr lang="en-US" dirty="0"/>
              <a:t>Actual Cost (AC); </a:t>
            </a:r>
            <a:endParaRPr lang="en-US" dirty="0" smtClean="0"/>
          </a:p>
          <a:p>
            <a:pPr marL="457200" indent="-457200" algn="ctr">
              <a:buAutoNum type="arabicParenR"/>
            </a:pPr>
            <a:r>
              <a:rPr lang="uk-UA" dirty="0" smtClean="0"/>
              <a:t>освоєний </a:t>
            </a:r>
            <a:r>
              <a:rPr lang="uk-UA" dirty="0"/>
              <a:t>обсяг (</a:t>
            </a:r>
            <a:r>
              <a:rPr lang="en-US" dirty="0"/>
              <a:t>EV) — </a:t>
            </a:r>
            <a:r>
              <a:rPr lang="uk-UA" dirty="0"/>
              <a:t>реально виконаний обсяг робіт, </a:t>
            </a:r>
            <a:r>
              <a:rPr lang="uk-UA" dirty="0" err="1"/>
              <a:t>вказа</a:t>
            </a:r>
            <a:r>
              <a:rPr lang="uk-UA" dirty="0"/>
              <a:t> них у </a:t>
            </a:r>
            <a:r>
              <a:rPr lang="uk-UA" dirty="0" smtClean="0"/>
              <a:t>бюджеті. </a:t>
            </a:r>
            <a:endParaRPr lang="en-US" dirty="0" smtClean="0"/>
          </a:p>
          <a:p>
            <a:pPr marL="457200" indent="-457200" algn="ctr">
              <a:buAutoNum type="arabicParenR"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EV </a:t>
            </a:r>
            <a:r>
              <a:rPr lang="en-US" dirty="0"/>
              <a:t>= %COMP * BAC, </a:t>
            </a:r>
            <a:endParaRPr lang="en-US" dirty="0" smtClean="0"/>
          </a:p>
          <a:p>
            <a:pPr marL="0" indent="0" algn="ctr">
              <a:buNone/>
            </a:pPr>
            <a:r>
              <a:rPr lang="uk-UA" dirty="0" smtClean="0"/>
              <a:t>де </a:t>
            </a:r>
            <a:r>
              <a:rPr lang="en-US" dirty="0"/>
              <a:t>BAC — </a:t>
            </a:r>
            <a:r>
              <a:rPr lang="uk-UA" dirty="0"/>
              <a:t>загальний плановий бюджет проекту.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537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1203</TotalTime>
  <Words>280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Courier New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80</cp:revision>
  <dcterms:created xsi:type="dcterms:W3CDTF">2018-04-16T16:57:39Z</dcterms:created>
  <dcterms:modified xsi:type="dcterms:W3CDTF">2026-03-01T17:48:27Z</dcterms:modified>
</cp:coreProperties>
</file>