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74" r:id="rId21"/>
    <p:sldId id="286" r:id="rId22"/>
    <p:sldId id="287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9C9D9-03BD-47F8-B8FD-9924D538DF84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A6DA-8086-4F0B-A923-C02FBFE10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6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752528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Управління</a:t>
            </a:r>
            <a:r>
              <a:rPr lang="ru-RU" sz="4800" b="1" dirty="0"/>
              <a:t> </a:t>
            </a:r>
            <a:r>
              <a:rPr lang="ru-RU" sz="4800" b="1" dirty="0" err="1"/>
              <a:t>якістю</a:t>
            </a:r>
            <a:r>
              <a:rPr lang="ru-RU" sz="4800" b="1" dirty="0"/>
              <a:t> </a:t>
            </a:r>
            <a:r>
              <a:rPr lang="ru-RU" sz="4800" b="1" dirty="0" err="1"/>
              <a:t>проектів</a:t>
            </a:r>
            <a:r>
              <a:rPr lang="ru-RU" sz="4800" b="1" dirty="0"/>
              <a:t>. </a:t>
            </a:r>
            <a:endParaRPr lang="en-US" sz="4800" b="1" dirty="0" smtClean="0"/>
          </a:p>
          <a:p>
            <a:r>
              <a:rPr lang="ru-RU" sz="4800" b="1" dirty="0" smtClean="0"/>
              <a:t>Контроль </a:t>
            </a:r>
            <a:r>
              <a:rPr lang="ru-RU" sz="4800" b="1" dirty="0" err="1"/>
              <a:t>якості</a:t>
            </a:r>
            <a:r>
              <a:rPr lang="ru-RU" sz="4800" b="1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30034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/>
              <a:t>Управлінські аспекти </a:t>
            </a:r>
            <a:endParaRPr lang="uk-UA" b="1" i="1" dirty="0" smtClean="0"/>
          </a:p>
          <a:p>
            <a:r>
              <a:rPr lang="uk-UA" dirty="0" smtClean="0"/>
              <a:t>Єдина </a:t>
            </a:r>
            <a:r>
              <a:rPr lang="uk-UA" dirty="0"/>
              <a:t>система управління якістю </a:t>
            </a:r>
            <a:r>
              <a:rPr lang="uk-UA" dirty="0" smtClean="0"/>
              <a:t>проекту </a:t>
            </a:r>
          </a:p>
          <a:p>
            <a:r>
              <a:rPr lang="uk-UA" dirty="0" smtClean="0"/>
              <a:t>Система </a:t>
            </a:r>
            <a:r>
              <a:rPr lang="uk-UA" dirty="0"/>
              <a:t>управління документами і </a:t>
            </a:r>
            <a:r>
              <a:rPr lang="uk-UA" dirty="0" smtClean="0"/>
              <a:t>даними</a:t>
            </a:r>
          </a:p>
          <a:p>
            <a:r>
              <a:rPr lang="uk-UA" dirty="0" smtClean="0"/>
              <a:t> </a:t>
            </a:r>
            <a:r>
              <a:rPr lang="uk-UA" dirty="0"/>
              <a:t>Процедури ідентифікації й моніторингу продукції та інформації Система персональної відповідальності; процедури коригуючих і </a:t>
            </a:r>
            <a:r>
              <a:rPr lang="uk-UA" dirty="0" err="1"/>
              <a:t>попереджаючих</a:t>
            </a:r>
            <a:r>
              <a:rPr lang="uk-UA" dirty="0"/>
              <a:t> дій </a:t>
            </a:r>
            <a:endParaRPr lang="uk-UA" dirty="0" smtClean="0"/>
          </a:p>
          <a:p>
            <a:r>
              <a:rPr lang="uk-UA" dirty="0" smtClean="0"/>
              <a:t>Безперервне </a:t>
            </a:r>
            <a:r>
              <a:rPr lang="uk-UA" dirty="0"/>
              <a:t>навчання Система мотивації Статистичні методи </a:t>
            </a:r>
            <a:r>
              <a:rPr lang="uk-UA" dirty="0" smtClean="0"/>
              <a:t>Пошук </a:t>
            </a:r>
            <a:r>
              <a:rPr lang="uk-UA" dirty="0"/>
              <a:t>і впровадження останніх досягнень в галузі управління якістю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04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/>
              <a:t>Технічні аспекти </a:t>
            </a:r>
            <a:endParaRPr lang="uk-UA" b="1" i="1" dirty="0" smtClean="0"/>
          </a:p>
          <a:p>
            <a:pPr marL="0" indent="0" algn="ctr">
              <a:buNone/>
            </a:pPr>
            <a:endParaRPr lang="uk-UA" b="1" i="1" dirty="0" smtClean="0"/>
          </a:p>
          <a:p>
            <a:r>
              <a:rPr lang="uk-UA" dirty="0" smtClean="0"/>
              <a:t>Управління </a:t>
            </a:r>
            <a:r>
              <a:rPr lang="uk-UA" dirty="0"/>
              <a:t>технологічними процесами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Єдині </a:t>
            </a:r>
            <a:r>
              <a:rPr lang="uk-UA" dirty="0"/>
              <a:t>і сучасні процедури контролю та </a:t>
            </a:r>
            <a:r>
              <a:rPr lang="uk-UA" dirty="0" smtClean="0"/>
              <a:t>випробувань</a:t>
            </a:r>
          </a:p>
          <a:p>
            <a:endParaRPr lang="uk-UA" dirty="0" smtClean="0"/>
          </a:p>
          <a:p>
            <a:r>
              <a:rPr lang="uk-UA" dirty="0"/>
              <a:t>Забезпеченість вимірювальним, контрольним та дослідним </a:t>
            </a:r>
            <a:r>
              <a:rPr lang="uk-UA" dirty="0" smtClean="0"/>
              <a:t>обладнанням</a:t>
            </a: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9362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план організаційно-технічних </a:t>
            </a:r>
            <a:r>
              <a:rPr lang="uk-UA" dirty="0"/>
              <a:t>заходів із забезпечення системи якості </a:t>
            </a:r>
            <a:r>
              <a:rPr lang="uk-UA" dirty="0" smtClean="0"/>
              <a:t>проекту: </a:t>
            </a:r>
          </a:p>
          <a:p>
            <a:pPr marL="0" indent="0" algn="ctr">
              <a:buNone/>
            </a:pPr>
            <a:endParaRPr lang="uk-UA" dirty="0" smtClean="0"/>
          </a:p>
          <a:p>
            <a:r>
              <a:rPr lang="uk-UA" dirty="0" smtClean="0"/>
              <a:t>опис </a:t>
            </a:r>
            <a:r>
              <a:rPr lang="uk-UA" dirty="0"/>
              <a:t>процедур проведення контрольних і дослідних </a:t>
            </a:r>
            <a:r>
              <a:rPr lang="uk-UA" dirty="0" smtClean="0"/>
              <a:t>заходів</a:t>
            </a:r>
          </a:p>
          <a:p>
            <a:pPr marL="0" indent="0">
              <a:buNone/>
            </a:pPr>
            <a:r>
              <a:rPr lang="uk-UA" dirty="0" smtClean="0"/>
              <a:t> </a:t>
            </a:r>
          </a:p>
          <a:p>
            <a:r>
              <a:rPr lang="uk-UA" dirty="0" smtClean="0"/>
              <a:t>перелік </a:t>
            </a:r>
            <a:r>
              <a:rPr lang="uk-UA" dirty="0"/>
              <a:t>контрольних показників по всіх роботах і видах </a:t>
            </a:r>
            <a:r>
              <a:rPr lang="uk-UA" dirty="0" smtClean="0"/>
              <a:t>продукції</a:t>
            </a:r>
          </a:p>
          <a:p>
            <a:endParaRPr lang="uk-UA" dirty="0" smtClean="0"/>
          </a:p>
          <a:p>
            <a:r>
              <a:rPr lang="uk-UA" dirty="0" smtClean="0"/>
              <a:t>забезпечення якості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10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i="1" dirty="0" smtClean="0"/>
          </a:p>
          <a:p>
            <a:pPr marL="0" indent="0" algn="ctr">
              <a:buNone/>
            </a:pPr>
            <a:endParaRPr lang="uk-UA" b="1" i="1" dirty="0"/>
          </a:p>
          <a:p>
            <a:pPr marL="0" indent="0" algn="ctr">
              <a:buNone/>
            </a:pPr>
            <a:r>
              <a:rPr lang="uk-UA" b="1" i="1" dirty="0" err="1" smtClean="0"/>
              <a:t>Бенчмаркінг</a:t>
            </a:r>
            <a:r>
              <a:rPr lang="uk-UA" b="1" i="1" dirty="0" smtClean="0"/>
              <a:t> </a:t>
            </a:r>
            <a:r>
              <a:rPr lang="uk-UA" b="1" i="1" dirty="0"/>
              <a:t>(</a:t>
            </a:r>
            <a:r>
              <a:rPr lang="en-US" b="1" i="1" dirty="0"/>
              <a:t>benchmarking) </a:t>
            </a:r>
            <a:endParaRPr lang="uk-UA" dirty="0" smtClean="0"/>
          </a:p>
          <a:p>
            <a:pPr marL="0" indent="0" algn="ctr">
              <a:buNone/>
            </a:pP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для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uk-UA" dirty="0" smtClean="0"/>
              <a:t> </a:t>
            </a:r>
            <a:r>
              <a:rPr lang="uk-UA" dirty="0"/>
              <a:t>діяльності на основі її </a:t>
            </a:r>
            <a:r>
              <a:rPr lang="uk-UA" dirty="0" smtClean="0"/>
              <a:t>порівняння </a:t>
            </a:r>
            <a:r>
              <a:rPr lang="uk-UA" dirty="0"/>
              <a:t>з діяльністю кращих або провідних у </a:t>
            </a:r>
            <a:r>
              <a:rPr lang="ru-RU" dirty="0" err="1"/>
              <a:t>своєї</a:t>
            </a:r>
            <a:r>
              <a:rPr lang="uk-UA" dirty="0" smtClean="0"/>
              <a:t> </a:t>
            </a:r>
            <a:r>
              <a:rPr lang="uk-UA" dirty="0"/>
              <a:t>галузі </a:t>
            </a:r>
            <a:r>
              <a:rPr lang="uk-UA" dirty="0" smtClean="0"/>
              <a:t>підприємств </a:t>
            </a:r>
            <a:r>
              <a:rPr lang="uk-UA" dirty="0"/>
              <a:t>або підрозділів.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60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b="1" dirty="0" smtClean="0"/>
              <a:t>Реверсні </a:t>
            </a:r>
            <a:r>
              <a:rPr lang="uk-UA" b="1" dirty="0"/>
              <a:t>ігри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Основний </a:t>
            </a:r>
            <a:r>
              <a:rPr lang="uk-UA" dirty="0"/>
              <a:t>сюжет реверсних ігор полягає в тому, що для поліпшення взаєморозуміння між учасниками конфлікту треба на якийсь час поміняти їх один з одним місцями.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78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Циклічна корекція.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Суть </a:t>
            </a:r>
            <a:r>
              <a:rPr lang="uk-UA" dirty="0"/>
              <a:t>методики циклічної корекції в тому, щоб організувати такі «правила гри» між підрозділами</a:t>
            </a:r>
            <a:r>
              <a:rPr lang="uk-UA" dirty="0" smtClean="0"/>
              <a:t>,</a:t>
            </a:r>
            <a:r>
              <a:rPr lang="ru-RU" dirty="0"/>
              <a:t> за </a:t>
            </a:r>
            <a:r>
              <a:rPr lang="ru-RU" dirty="0" err="1"/>
              <a:t>яких</a:t>
            </a:r>
            <a:r>
              <a:rPr lang="ru-RU" dirty="0"/>
              <a:t> робота </a:t>
            </a:r>
            <a:r>
              <a:rPr lang="ru-RU" dirty="0" err="1"/>
              <a:t>продовжується</a:t>
            </a:r>
            <a:r>
              <a:rPr lang="ru-RU" dirty="0"/>
              <a:t> до тих </a:t>
            </a:r>
            <a:r>
              <a:rPr lang="ru-RU" dirty="0" err="1"/>
              <a:t>пір</a:t>
            </a:r>
            <a:r>
              <a:rPr lang="ru-RU" dirty="0"/>
              <a:t>, </a:t>
            </a:r>
            <a:r>
              <a:rPr lang="ru-RU" dirty="0" err="1"/>
              <a:t>поки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не </a:t>
            </a:r>
            <a:r>
              <a:rPr lang="ru-RU" dirty="0" err="1"/>
              <a:t>візьме</a:t>
            </a:r>
            <a:r>
              <a:rPr lang="ru-RU" dirty="0"/>
              <a:t> на себе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uk-UA" dirty="0" smtClean="0"/>
              <a:t> </a:t>
            </a:r>
            <a:r>
              <a:rPr lang="uk-UA" dirty="0"/>
              <a:t>деякої частки від поставленого завдання.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700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Гуртки </a:t>
            </a:r>
            <a:r>
              <a:rPr lang="uk-UA" b="1" dirty="0"/>
              <a:t>якості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маленькі </a:t>
            </a:r>
            <a:r>
              <a:rPr lang="uk-UA" dirty="0"/>
              <a:t>групи робітників, що періодично збираються в свій особистий час для обговорення пов’язаних з їх трудовою діяльністю проблем і можливостей, включаючи якість роботи, її обсяг, витрати, оцінку тощо.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18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Контроль якості 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dirty="0"/>
              <a:t>відслідковування конкретних </a:t>
            </a:r>
            <a:r>
              <a:rPr lang="uk-UA" dirty="0" smtClean="0"/>
              <a:t>результатів </a:t>
            </a:r>
            <a:r>
              <a:rPr lang="uk-UA" dirty="0"/>
              <a:t>діяльності по проекту в цілях визначення їх відповідності стандартам і вимогам з якості і визначення шляхів усунення </a:t>
            </a:r>
            <a:r>
              <a:rPr lang="uk-UA" dirty="0" smtClean="0"/>
              <a:t>причин </a:t>
            </a:r>
            <a:r>
              <a:rPr lang="uk-UA" dirty="0" err="1"/>
              <a:t>невідповідностей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46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Аудит </a:t>
            </a:r>
            <a:r>
              <a:rPr lang="uk-UA" b="1" dirty="0"/>
              <a:t>якості.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систематичний </a:t>
            </a:r>
            <a:r>
              <a:rPr lang="uk-UA" dirty="0"/>
              <a:t>та незалежний аналіз, що дозволяє </a:t>
            </a:r>
            <a:r>
              <a:rPr lang="uk-UA" dirty="0" smtClean="0"/>
              <a:t>визначити </a:t>
            </a:r>
            <a:r>
              <a:rPr lang="uk-UA" dirty="0"/>
              <a:t>відповідність запланованої діяльності і результатів у </a:t>
            </a:r>
            <a:r>
              <a:rPr lang="uk-UA" dirty="0" smtClean="0"/>
              <a:t>сфері </a:t>
            </a:r>
            <a:r>
              <a:rPr lang="uk-UA" dirty="0"/>
              <a:t>якості, а також ефективність їх впровадження і ступінь </a:t>
            </a:r>
            <a:r>
              <a:rPr lang="uk-UA" dirty="0" smtClean="0"/>
              <a:t>досягнення </a:t>
            </a:r>
            <a:r>
              <a:rPr lang="uk-UA" dirty="0"/>
              <a:t>поставлених цілей.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609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err="1" smtClean="0"/>
              <a:t>Контрольні</a:t>
            </a:r>
            <a:r>
              <a:rPr lang="ru-RU" b="1" dirty="0" smtClean="0"/>
              <a:t> </a:t>
            </a:r>
            <a:r>
              <a:rPr lang="ru-RU" b="1" dirty="0" err="1" smtClean="0"/>
              <a:t>листи</a:t>
            </a: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 err="1"/>
              <a:t>це</a:t>
            </a:r>
            <a:r>
              <a:rPr lang="ru-RU" dirty="0"/>
              <a:t> проста </a:t>
            </a:r>
            <a:r>
              <a:rPr lang="ru-RU" dirty="0" err="1"/>
              <a:t>таблиця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відзначати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числове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деякого</a:t>
            </a:r>
            <a:r>
              <a:rPr lang="ru-RU" dirty="0"/>
              <a:t> параметра (</a:t>
            </a:r>
            <a:r>
              <a:rPr lang="ru-RU" dirty="0" err="1"/>
              <a:t>параметрів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заданою</a:t>
            </a:r>
            <a:r>
              <a:rPr lang="ru-RU" dirty="0"/>
              <a:t> часто тою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8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848872" cy="518457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err="1"/>
              <a:t>сукупність</a:t>
            </a:r>
            <a:r>
              <a:rPr lang="ru-RU" dirty="0"/>
              <a:t> характеристик </a:t>
            </a:r>
            <a:r>
              <a:rPr lang="ru-RU" dirty="0" err="1"/>
              <a:t>об’єкта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і </a:t>
            </a:r>
            <a:r>
              <a:rPr lang="ru-RU" dirty="0" err="1"/>
              <a:t>передбачувані</a:t>
            </a:r>
            <a:r>
              <a:rPr lang="ru-RU" dirty="0"/>
              <a:t> потреби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uk-UA" dirty="0"/>
              <a:t>Загальне управління на основі якості (</a:t>
            </a:r>
            <a:r>
              <a:rPr lang="en-US" dirty="0"/>
              <a:t>Total Quality Manage </a:t>
            </a:r>
            <a:r>
              <a:rPr lang="en-US" dirty="0" err="1"/>
              <a:t>ment</a:t>
            </a:r>
            <a:r>
              <a:rPr lang="en-US" dirty="0"/>
              <a:t>: TQM) — </a:t>
            </a:r>
            <a:r>
              <a:rPr lang="uk-UA" dirty="0"/>
              <a:t>це філософія організації, яка заснована на прагненні до якості і практиці управління, яка приводить до загальної якості.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24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/>
              <a:t>Контрольні</a:t>
            </a:r>
            <a:r>
              <a:rPr lang="ru-RU" b="1" dirty="0" smtClean="0"/>
              <a:t> </a:t>
            </a:r>
            <a:r>
              <a:rPr lang="ru-RU" b="1" dirty="0" err="1"/>
              <a:t>карти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 err="1"/>
              <a:t>графічне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характеру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Контрольні</a:t>
            </a:r>
            <a:r>
              <a:rPr lang="ru-RU" dirty="0" smtClean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i="1" u="sng" dirty="0"/>
              <a:t>за </a:t>
            </a:r>
            <a:r>
              <a:rPr lang="ru-RU" i="1" u="sng" dirty="0" err="1"/>
              <a:t>кількісними</a:t>
            </a:r>
            <a:r>
              <a:rPr lang="ru-RU" i="1" u="sng" dirty="0"/>
              <a:t> </a:t>
            </a:r>
            <a:r>
              <a:rPr lang="ru-RU" i="1" u="sng" dirty="0" err="1"/>
              <a:t>ознаками</a:t>
            </a:r>
            <a:r>
              <a:rPr lang="ru-RU" i="1" u="sng" dirty="0"/>
              <a:t> </a:t>
            </a:r>
            <a:r>
              <a:rPr lang="ru-RU" dirty="0" smtClean="0"/>
              <a:t>—</a:t>
            </a:r>
            <a:r>
              <a:rPr lang="ru-RU" dirty="0" err="1" smtClean="0"/>
              <a:t>здвоєні</a:t>
            </a:r>
            <a:r>
              <a:rPr lang="ru-RU" dirty="0" smtClean="0"/>
              <a:t> </a:t>
            </a:r>
            <a:r>
              <a:rPr lang="ru-RU" dirty="0" err="1"/>
              <a:t>карти</a:t>
            </a:r>
            <a:r>
              <a:rPr lang="ru-RU" dirty="0"/>
              <a:t>, одна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змальовує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а друга — </a:t>
            </a:r>
            <a:r>
              <a:rPr lang="ru-RU" dirty="0" err="1"/>
              <a:t>розкиду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i="1" u="sng" dirty="0"/>
              <a:t>за </a:t>
            </a:r>
            <a:r>
              <a:rPr lang="ru-RU" i="1" u="sng" dirty="0" err="1"/>
              <a:t>якісними</a:t>
            </a:r>
            <a:r>
              <a:rPr lang="ru-RU" i="1" u="sng" dirty="0"/>
              <a:t> </a:t>
            </a:r>
            <a:r>
              <a:rPr lang="ru-RU" i="1" u="sng" dirty="0" err="1"/>
              <a:t>ознаками</a:t>
            </a:r>
            <a:r>
              <a:rPr lang="ru-RU" i="1" u="sng" dirty="0"/>
              <a:t> </a:t>
            </a:r>
            <a:endParaRPr lang="ru-RU" i="1" u="sng" dirty="0" smtClean="0"/>
          </a:p>
          <a:p>
            <a:pPr marL="457200" indent="-457200">
              <a:buAutoNum type="arabicPeriod"/>
            </a:pPr>
            <a:r>
              <a:rPr lang="ru-RU" dirty="0" smtClean="0"/>
              <a:t>Карта </a:t>
            </a:r>
            <a:r>
              <a:rPr lang="ru-RU" dirty="0"/>
              <a:t>для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дефектних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(</a:t>
            </a:r>
            <a:r>
              <a:rPr lang="ru-RU" dirty="0" smtClean="0"/>
              <a:t>p-карта). </a:t>
            </a:r>
          </a:p>
          <a:p>
            <a:pPr marL="457200" indent="-457200">
              <a:buAutoNum type="arabicPeriod"/>
            </a:pPr>
            <a:r>
              <a:rPr lang="ru-RU" dirty="0" smtClean="0"/>
              <a:t>Карта </a:t>
            </a:r>
            <a:r>
              <a:rPr lang="ru-RU" dirty="0"/>
              <a:t>для числа </a:t>
            </a:r>
            <a:r>
              <a:rPr lang="ru-RU" dirty="0" err="1"/>
              <a:t>дефектних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(</a:t>
            </a:r>
            <a:r>
              <a:rPr lang="ru-RU" dirty="0" err="1"/>
              <a:t>np</a:t>
            </a:r>
            <a:r>
              <a:rPr lang="ru-RU" dirty="0"/>
              <a:t>-карта).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Карта </a:t>
            </a:r>
            <a:r>
              <a:rPr lang="ru-RU" dirty="0"/>
              <a:t>для числа </a:t>
            </a:r>
            <a:r>
              <a:rPr lang="ru-RU" dirty="0" err="1"/>
              <a:t>дефектів</a:t>
            </a:r>
            <a:r>
              <a:rPr lang="ru-RU" dirty="0"/>
              <a:t> у </a:t>
            </a:r>
            <a:r>
              <a:rPr lang="ru-RU" dirty="0" err="1"/>
              <a:t>вибірці</a:t>
            </a:r>
            <a:r>
              <a:rPr lang="ru-RU" dirty="0"/>
              <a:t> (с-карта).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Карта </a:t>
            </a:r>
            <a:r>
              <a:rPr lang="ru-RU" dirty="0"/>
              <a:t>для числа </a:t>
            </a:r>
            <a:r>
              <a:rPr lang="ru-RU" dirty="0" err="1"/>
              <a:t>дефектів</a:t>
            </a:r>
            <a:r>
              <a:rPr lang="ru-RU" dirty="0"/>
              <a:t> на один </a:t>
            </a:r>
            <a:r>
              <a:rPr lang="ru-RU" dirty="0" err="1"/>
              <a:t>виріб</a:t>
            </a:r>
            <a:r>
              <a:rPr lang="ru-RU" dirty="0"/>
              <a:t> (u-карта). </a:t>
            </a:r>
          </a:p>
        </p:txBody>
      </p:sp>
    </p:spTree>
    <p:extLst>
      <p:ext uri="{BB962C8B-B14F-4D97-AF65-F5344CB8AC3E}">
        <p14:creationId xmlns:p14="http://schemas.microsoft.com/office/powerpoint/2010/main" val="3430743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Діаграми</a:t>
            </a:r>
            <a:r>
              <a:rPr lang="ru-RU" b="1" dirty="0"/>
              <a:t> Парето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гістограма</a:t>
            </a:r>
            <a:r>
              <a:rPr lang="ru-RU" dirty="0"/>
              <a:t>, </a:t>
            </a:r>
            <a:r>
              <a:rPr lang="ru-RU" dirty="0" err="1"/>
              <a:t>впорядкована</a:t>
            </a:r>
            <a:r>
              <a:rPr lang="ru-RU" dirty="0"/>
              <a:t> за частотою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по кожному результату, </a:t>
            </a:r>
            <a:r>
              <a:rPr lang="ru-RU" dirty="0" smtClean="0"/>
              <a:t>яка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/>
              <a:t>сконцентрувати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небагатьох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факторах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Закон Парето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мала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 smtClean="0"/>
              <a:t>випадковостей</a:t>
            </a:r>
            <a:r>
              <a:rPr lang="ru-RU" dirty="0" smtClean="0"/>
              <a:t>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проблем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4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Самооцінка</a:t>
            </a:r>
            <a:r>
              <a:rPr lang="uk-UA" dirty="0" smtClean="0"/>
              <a:t> </a:t>
            </a:r>
          </a:p>
          <a:p>
            <a:pPr marL="0" indent="0" algn="ctr">
              <a:buNone/>
            </a:pPr>
            <a:r>
              <a:rPr lang="uk-UA" dirty="0" smtClean="0"/>
              <a:t>оцінка </a:t>
            </a:r>
            <a:r>
              <a:rPr lang="uk-UA" dirty="0"/>
              <a:t>шляхом створення цільової групи із учасників проекту, яка в стислі терміни проводить самооцінку і </a:t>
            </a:r>
            <a:r>
              <a:rPr lang="uk-UA" dirty="0" smtClean="0"/>
              <a:t>виявляє </a:t>
            </a:r>
            <a:r>
              <a:rPr lang="uk-UA" dirty="0"/>
              <a:t>3–4 пріоритетних напрямки удосконалення діяльності.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363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Контроль якості в проекті може завершитися такими діями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поліпшенням якості робіт проекту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прийняттям результатів робіт чи проекту в цілому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ідентифікацією порушень і реалізацією дій по управлінню не відповідними процесами і результатами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переробкою результатів з метою подальшого контролю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– виправленням процесів.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87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принцип</a:t>
            </a:r>
            <a:r>
              <a:rPr lang="uk-UA" dirty="0"/>
              <a:t>и</a:t>
            </a:r>
            <a:r>
              <a:rPr lang="uk-UA" dirty="0" smtClean="0"/>
              <a:t> </a:t>
            </a:r>
            <a:r>
              <a:rPr lang="en-US" dirty="0"/>
              <a:t>TQM: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Орієнтація </a:t>
            </a:r>
            <a:r>
              <a:rPr lang="uk-UA" dirty="0"/>
              <a:t>організації на замовника.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Провідна </a:t>
            </a:r>
            <a:r>
              <a:rPr lang="uk-UA" dirty="0"/>
              <a:t>роль керівництва.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Залучення </a:t>
            </a:r>
            <a:r>
              <a:rPr lang="uk-UA" dirty="0"/>
              <a:t>співробітників.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Процесний </a:t>
            </a:r>
            <a:r>
              <a:rPr lang="uk-UA" dirty="0"/>
              <a:t>підхід.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Системний </a:t>
            </a:r>
            <a:r>
              <a:rPr lang="uk-UA" dirty="0"/>
              <a:t>підхід до управління.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Підхід </a:t>
            </a:r>
            <a:r>
              <a:rPr lang="uk-UA" dirty="0"/>
              <a:t>до ухвалення рішень, заснований на фактах.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Стосунки </a:t>
            </a:r>
            <a:r>
              <a:rPr lang="uk-UA" dirty="0"/>
              <a:t>з постачальниками.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Мінімізація </a:t>
            </a:r>
            <a:r>
              <a:rPr lang="uk-UA" dirty="0"/>
              <a:t>втрат, пов’язаних з неякісною роботою.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48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якістю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 — </a:t>
            </a:r>
            <a:r>
              <a:rPr lang="ru-RU" dirty="0" err="1"/>
              <a:t>розділ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проектами,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гарантують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продукт проекту, а </a:t>
            </a:r>
            <a:r>
              <a:rPr lang="ru-RU" dirty="0" err="1"/>
              <a:t>також</a:t>
            </a:r>
            <a:r>
              <a:rPr lang="ru-RU" dirty="0"/>
              <a:t> сам проект </a:t>
            </a:r>
            <a:r>
              <a:rPr lang="ru-RU" dirty="0" err="1"/>
              <a:t>задовольнятимуть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потреби </a:t>
            </a:r>
            <a:r>
              <a:rPr lang="ru-RU" dirty="0" err="1"/>
              <a:t>учасників</a:t>
            </a:r>
            <a:r>
              <a:rPr lang="ru-RU" dirty="0"/>
              <a:t> про </a:t>
            </a:r>
            <a:r>
              <a:rPr lang="ru-RU" dirty="0" err="1"/>
              <a:t>екту</a:t>
            </a:r>
            <a:r>
              <a:rPr lang="ru-RU" dirty="0"/>
              <a:t>,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створювався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80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аспекти</a:t>
            </a:r>
            <a:r>
              <a:rPr lang="ru-RU" dirty="0"/>
              <a:t>: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/>
              <a:t>кінцевого</a:t>
            </a:r>
            <a:r>
              <a:rPr lang="ru-RU" dirty="0"/>
              <a:t> продукту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npoeктом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933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Один </a:t>
            </a:r>
            <a:r>
              <a:rPr lang="ru-RU" dirty="0"/>
              <a:t>з </a:t>
            </a:r>
            <a:r>
              <a:rPr lang="ru-RU" dirty="0" err="1"/>
              <a:t>фундаментальних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— </a:t>
            </a:r>
            <a:r>
              <a:rPr lang="ru-RU" b="1" i="1" dirty="0" err="1"/>
              <a:t>якість</a:t>
            </a:r>
            <a:r>
              <a:rPr lang="ru-RU" b="1" i="1" dirty="0"/>
              <a:t> </a:t>
            </a:r>
            <a:r>
              <a:rPr lang="ru-RU" b="1" i="1" dirty="0" err="1"/>
              <a:t>планується</a:t>
            </a:r>
            <a:r>
              <a:rPr lang="ru-RU" b="1" i="1" dirty="0"/>
              <a:t>, а не </a:t>
            </a:r>
            <a:r>
              <a:rPr lang="ru-RU" b="1" i="1" dirty="0" err="1"/>
              <a:t>перевіряється</a:t>
            </a:r>
            <a:r>
              <a:rPr lang="ru-RU" b="1" i="1" dirty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55410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/>
              <a:t>Стандарт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документ </a:t>
            </a:r>
            <a:r>
              <a:rPr lang="ru-RU" dirty="0" err="1"/>
              <a:t>загального</a:t>
            </a:r>
            <a:r>
              <a:rPr lang="ru-RU" dirty="0"/>
              <a:t> та </a:t>
            </a:r>
            <a:r>
              <a:rPr lang="ru-RU" dirty="0" err="1"/>
              <a:t>багаторазового</a:t>
            </a:r>
            <a:r>
              <a:rPr lang="ru-RU" dirty="0"/>
              <a:t> </a:t>
            </a:r>
            <a:r>
              <a:rPr lang="ru-RU" dirty="0" err="1"/>
              <a:t>вико</a:t>
            </a:r>
            <a:r>
              <a:rPr lang="ru-RU" dirty="0"/>
              <a:t> </a:t>
            </a:r>
            <a:r>
              <a:rPr lang="ru-RU" dirty="0" err="1"/>
              <a:t>ристання</a:t>
            </a:r>
            <a:r>
              <a:rPr lang="ru-RU" dirty="0"/>
              <a:t>, </a:t>
            </a:r>
            <a:r>
              <a:rPr lang="ru-RU" dirty="0" err="1"/>
              <a:t>затверджений</a:t>
            </a:r>
            <a:r>
              <a:rPr lang="ru-RU" dirty="0"/>
              <a:t>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зведе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правила,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характеристики для </a:t>
            </a:r>
            <a:r>
              <a:rPr lang="ru-RU" dirty="0" err="1"/>
              <a:t>продуктів</a:t>
            </a:r>
            <a:r>
              <a:rPr lang="ru-RU" dirty="0"/>
              <a:t>, про </a:t>
            </a:r>
            <a:r>
              <a:rPr lang="ru-RU" dirty="0" err="1"/>
              <a:t>цесів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який</a:t>
            </a:r>
            <a:r>
              <a:rPr lang="ru-RU" dirty="0"/>
              <a:t> не є </a:t>
            </a:r>
            <a:r>
              <a:rPr lang="ru-RU" dirty="0" err="1"/>
              <a:t>обов’язковим</a:t>
            </a:r>
            <a:r>
              <a:rPr lang="ru-RU" dirty="0"/>
              <a:t> для </a:t>
            </a:r>
            <a:r>
              <a:rPr lang="ru-RU" dirty="0" err="1"/>
              <a:t>дотримання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i="1" dirty="0" smtClean="0"/>
              <a:t>Норма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документ,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продукту,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засто</a:t>
            </a:r>
            <a:r>
              <a:rPr lang="ru-RU" dirty="0"/>
              <a:t> </a:t>
            </a:r>
            <a:r>
              <a:rPr lang="ru-RU" dirty="0" err="1"/>
              <a:t>совувані</a:t>
            </a:r>
            <a:r>
              <a:rPr lang="ru-RU" dirty="0"/>
              <a:t>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документ є </a:t>
            </a:r>
            <a:r>
              <a:rPr lang="ru-RU" dirty="0" err="1"/>
              <a:t>обов’язковим</a:t>
            </a:r>
            <a:r>
              <a:rPr lang="ru-RU" dirty="0"/>
              <a:t> для </a:t>
            </a:r>
            <a:r>
              <a:rPr lang="ru-RU" dirty="0" err="1"/>
              <a:t>дотримання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537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/>
              <a:t>планування</a:t>
            </a:r>
            <a:r>
              <a:rPr lang="ru-RU" b="1" dirty="0"/>
              <a:t> </a:t>
            </a:r>
            <a:r>
              <a:rPr lang="ru-RU" b="1" dirty="0" err="1"/>
              <a:t>якості</a:t>
            </a:r>
            <a:r>
              <a:rPr lang="ru-RU" b="1" dirty="0"/>
              <a:t> в проектах.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/>
              <a:t>Ланцюжок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r>
              <a:rPr lang="ru-RU" dirty="0" err="1"/>
              <a:t>Удосконалення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повторюється</a:t>
            </a:r>
            <a:r>
              <a:rPr lang="ru-RU" dirty="0"/>
              <a:t> (цикл PDCA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/>
              <a:t>Принцип </a:t>
            </a:r>
            <a:r>
              <a:rPr lang="ru-RU" dirty="0" err="1"/>
              <a:t>нульових</a:t>
            </a:r>
            <a:r>
              <a:rPr lang="ru-RU" dirty="0"/>
              <a:t> </a:t>
            </a:r>
            <a:r>
              <a:rPr lang="ru-RU" dirty="0" err="1" smtClean="0"/>
              <a:t>дефектів</a:t>
            </a:r>
            <a:r>
              <a:rPr lang="ru-RU" dirty="0" smtClean="0"/>
              <a:t> </a:t>
            </a:r>
            <a:r>
              <a:rPr lang="ru-RU" dirty="0" err="1" smtClean="0"/>
              <a:t>Філіппа</a:t>
            </a:r>
            <a:r>
              <a:rPr lang="ru-RU" dirty="0" smtClean="0"/>
              <a:t> </a:t>
            </a:r>
            <a:r>
              <a:rPr lang="ru-RU" dirty="0" err="1"/>
              <a:t>Кросбі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/>
              <a:t>Ціна невідповідності і ціна відповідності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/>
              <a:t>Аналіз прибутків/витрат.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Порівняння із зразком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Причинно-наслідкові діаграми</a:t>
            </a:r>
          </a:p>
          <a:p>
            <a:pPr marL="0" indent="0">
              <a:buNone/>
            </a:pPr>
            <a:r>
              <a:rPr lang="uk-UA" dirty="0"/>
              <a:t>Постановка експериментів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061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b="1" dirty="0" smtClean="0"/>
              <a:t>Забезпечення якості </a:t>
            </a:r>
          </a:p>
          <a:p>
            <a:pPr marL="0" indent="0" algn="ctr">
              <a:buNone/>
            </a:pP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, </a:t>
            </a:r>
            <a:r>
              <a:rPr lang="ru-RU" dirty="0" err="1" smtClean="0"/>
              <a:t>систематичних</a:t>
            </a:r>
            <a:r>
              <a:rPr lang="ru-RU" dirty="0" smtClean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з </a:t>
            </a:r>
            <a:r>
              <a:rPr lang="ru-RU" dirty="0" err="1"/>
              <a:t>якості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3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1228</TotalTime>
  <Words>807</Words>
  <Application>Microsoft Office PowerPoint</Application>
  <PresentationFormat>Экран (4:3)</PresentationFormat>
  <Paragraphs>112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Організаційна культура проекту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98</cp:revision>
  <dcterms:created xsi:type="dcterms:W3CDTF">2018-04-16T16:57:39Z</dcterms:created>
  <dcterms:modified xsi:type="dcterms:W3CDTF">2026-03-01T20:03:14Z</dcterms:modified>
</cp:coreProperties>
</file>