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83" r:id="rId20"/>
    <p:sldId id="274" r:id="rId21"/>
    <p:sldId id="286" r:id="rId22"/>
    <p:sldId id="287" r:id="rId23"/>
    <p:sldId id="275" r:id="rId24"/>
    <p:sldId id="276" r:id="rId25"/>
    <p:sldId id="288" r:id="rId26"/>
    <p:sldId id="277" r:id="rId27"/>
    <p:sldId id="278" r:id="rId28"/>
    <p:sldId id="319" r:id="rId29"/>
    <p:sldId id="320" r:id="rId30"/>
    <p:sldId id="289" r:id="rId31"/>
    <p:sldId id="325" r:id="rId32"/>
    <p:sldId id="290" r:id="rId33"/>
    <p:sldId id="297" r:id="rId34"/>
    <p:sldId id="326" r:id="rId35"/>
    <p:sldId id="291" r:id="rId36"/>
    <p:sldId id="321" r:id="rId37"/>
    <p:sldId id="292" r:id="rId38"/>
    <p:sldId id="298" r:id="rId39"/>
    <p:sldId id="299" r:id="rId40"/>
    <p:sldId id="300" r:id="rId41"/>
    <p:sldId id="301" r:id="rId42"/>
    <p:sldId id="302" r:id="rId43"/>
    <p:sldId id="303" r:id="rId44"/>
    <p:sldId id="305" r:id="rId45"/>
    <p:sldId id="322" r:id="rId46"/>
    <p:sldId id="323" r:id="rId47"/>
    <p:sldId id="304" r:id="rId48"/>
    <p:sldId id="306" r:id="rId49"/>
    <p:sldId id="307" r:id="rId50"/>
    <p:sldId id="308" r:id="rId51"/>
    <p:sldId id="309" r:id="rId52"/>
    <p:sldId id="324" r:id="rId53"/>
    <p:sldId id="310" r:id="rId54"/>
    <p:sldId id="311" r:id="rId55"/>
    <p:sldId id="312" r:id="rId56"/>
    <p:sldId id="318" r:id="rId57"/>
    <p:sldId id="313" r:id="rId58"/>
    <p:sldId id="314" r:id="rId5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91" autoAdjust="0"/>
    <p:restoredTop sz="94660"/>
  </p:normalViewPr>
  <p:slideViewPr>
    <p:cSldViewPr>
      <p:cViewPr varScale="1">
        <p:scale>
          <a:sx n="75" d="100"/>
          <a:sy n="75" d="100"/>
        </p:scale>
        <p:origin x="1248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E9C9D9-03BD-47F8-B8FD-9924D538DF84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53A6DA-8086-4F0B-A923-C02FBFE104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162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впровпровпровпропровр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53A6DA-8086-4F0B-A923-C02FBFE1041D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487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700808"/>
            <a:ext cx="7848872" cy="4752528"/>
          </a:xfrm>
        </p:spPr>
        <p:txBody>
          <a:bodyPr>
            <a:normAutofit/>
          </a:bodyPr>
          <a:lstStyle/>
          <a:p>
            <a:r>
              <a:rPr lang="ru-RU" sz="4800" b="1" dirty="0" err="1"/>
              <a:t>Формування</a:t>
            </a:r>
            <a:r>
              <a:rPr lang="ru-RU" sz="4800" b="1" dirty="0"/>
              <a:t> та </a:t>
            </a:r>
            <a:r>
              <a:rPr lang="ru-RU" sz="4800" b="1" dirty="0" err="1"/>
              <a:t>розвиток</a:t>
            </a:r>
            <a:r>
              <a:rPr lang="ru-RU" sz="4800" b="1" dirty="0"/>
              <a:t> </a:t>
            </a:r>
            <a:r>
              <a:rPr lang="ru-RU" sz="4800" b="1" dirty="0" err="1"/>
              <a:t>команди</a:t>
            </a:r>
            <a:r>
              <a:rPr lang="ru-RU" sz="4800" b="1" dirty="0"/>
              <a:t> проекту.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300349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2. </a:t>
            </a:r>
            <a:r>
              <a:rPr lang="ru-RU" sz="2000" b="1" dirty="0" err="1">
                <a:effectLst/>
              </a:rPr>
              <a:t>Організаційна</a:t>
            </a:r>
            <a:r>
              <a:rPr lang="ru-RU" sz="2000" b="1" dirty="0">
                <a:effectLst/>
              </a:rPr>
              <a:t> культура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/>
              <a:t>Чутлива</a:t>
            </a:r>
            <a:r>
              <a:rPr lang="ru-RU" b="1" dirty="0"/>
              <a:t> </a:t>
            </a:r>
            <a:r>
              <a:rPr lang="ru-RU" b="1" dirty="0" err="1"/>
              <a:t>організаційна</a:t>
            </a:r>
            <a:r>
              <a:rPr lang="ru-RU" b="1" dirty="0"/>
              <a:t> культура. </a:t>
            </a:r>
          </a:p>
          <a:p>
            <a:pPr marL="0" indent="0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вирізняються</a:t>
            </a:r>
            <a:r>
              <a:rPr lang="ru-RU" dirty="0"/>
              <a:t> </a:t>
            </a:r>
            <a:r>
              <a:rPr lang="ru-RU" dirty="0" err="1"/>
              <a:t>високими</a:t>
            </a:r>
            <a:r>
              <a:rPr lang="ru-RU" dirty="0"/>
              <a:t> результатами і </a:t>
            </a:r>
            <a:r>
              <a:rPr lang="ru-RU" dirty="0" err="1"/>
              <a:t>сконцентровані</a:t>
            </a:r>
            <a:r>
              <a:rPr lang="ru-RU" dirty="0"/>
              <a:t> на </a:t>
            </a:r>
            <a:r>
              <a:rPr lang="ru-RU" dirty="0" err="1"/>
              <a:t>спільній</a:t>
            </a:r>
            <a:r>
              <a:rPr lang="ru-RU" dirty="0"/>
              <a:t> </a:t>
            </a:r>
            <a:r>
              <a:rPr lang="ru-RU" dirty="0" err="1"/>
              <a:t>роботі</a:t>
            </a:r>
            <a:r>
              <a:rPr lang="ru-RU" dirty="0"/>
              <a:t>.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обмежений</a:t>
            </a:r>
            <a:r>
              <a:rPr lang="ru-RU" dirty="0"/>
              <a:t> </a:t>
            </a:r>
            <a:r>
              <a:rPr lang="ru-RU" dirty="0" err="1"/>
              <a:t>найближчим</a:t>
            </a:r>
            <a:r>
              <a:rPr lang="ru-RU" dirty="0"/>
              <a:t> </a:t>
            </a:r>
            <a:r>
              <a:rPr lang="ru-RU" dirty="0" err="1"/>
              <a:t>майбутнім</a:t>
            </a:r>
            <a:r>
              <a:rPr lang="ru-RU" dirty="0"/>
              <a:t> і </a:t>
            </a:r>
            <a:r>
              <a:rPr lang="ru-RU" dirty="0" err="1"/>
              <a:t>пов'язаний</a:t>
            </a:r>
            <a:r>
              <a:rPr lang="ru-RU" dirty="0"/>
              <a:t> з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яким</a:t>
            </a:r>
            <a:r>
              <a:rPr lang="ru-RU" dirty="0"/>
              <a:t> чином </a:t>
            </a:r>
            <a:r>
              <a:rPr lang="ru-RU" dirty="0" err="1"/>
              <a:t>розподілити</a:t>
            </a:r>
            <a:r>
              <a:rPr lang="ru-RU" dirty="0"/>
              <a:t> роботу,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досягти</a:t>
            </a:r>
            <a:r>
              <a:rPr lang="ru-RU" dirty="0"/>
              <a:t> максимального результату. </a:t>
            </a:r>
            <a:r>
              <a:rPr lang="ru-RU" dirty="0" err="1"/>
              <a:t>Менеджери</a:t>
            </a:r>
            <a:r>
              <a:rPr lang="ru-RU" dirty="0"/>
              <a:t> </a:t>
            </a:r>
            <a:r>
              <a:rPr lang="ru-RU" dirty="0" err="1"/>
              <a:t>поводяться</a:t>
            </a:r>
            <a:r>
              <a:rPr lang="ru-RU" dirty="0"/>
              <a:t> з </a:t>
            </a:r>
            <a:r>
              <a:rPr lang="ru-RU" dirty="0" err="1"/>
              <a:t>підлеглими</a:t>
            </a:r>
            <a:r>
              <a:rPr lang="ru-RU" dirty="0"/>
              <a:t> на </a:t>
            </a:r>
            <a:r>
              <a:rPr lang="ru-RU" dirty="0" err="1"/>
              <a:t>рівних</a:t>
            </a:r>
            <a:r>
              <a:rPr lang="ru-RU" dirty="0"/>
              <a:t>. </a:t>
            </a:r>
            <a:r>
              <a:rPr lang="ru-RU" dirty="0" err="1"/>
              <a:t>Спеціальні</a:t>
            </a:r>
            <a:r>
              <a:rPr lang="ru-RU" dirty="0"/>
              <a:t> заходи для </a:t>
            </a:r>
            <a:r>
              <a:rPr lang="ru-RU" dirty="0" err="1"/>
              <a:t>співробітників</a:t>
            </a:r>
            <a:r>
              <a:rPr lang="ru-RU" dirty="0"/>
              <a:t> </a:t>
            </a:r>
            <a:r>
              <a:rPr lang="ru-RU" dirty="0" err="1"/>
              <a:t>допомагають</a:t>
            </a:r>
            <a:r>
              <a:rPr lang="ru-RU" dirty="0"/>
              <a:t> </a:t>
            </a:r>
            <a:r>
              <a:rPr lang="ru-RU" dirty="0" err="1"/>
              <a:t>останнім</a:t>
            </a:r>
            <a:r>
              <a:rPr lang="ru-RU" dirty="0"/>
              <a:t> </a:t>
            </a:r>
            <a:r>
              <a:rPr lang="ru-RU" dirty="0" err="1"/>
              <a:t>дізнатися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керівництво</a:t>
            </a:r>
            <a:r>
              <a:rPr lang="ru-RU" dirty="0"/>
              <a:t> </a:t>
            </a:r>
            <a:r>
              <a:rPr lang="ru-RU" dirty="0" err="1"/>
              <a:t>очікує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них,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захист</a:t>
            </a:r>
            <a:r>
              <a:rPr lang="ru-RU" dirty="0"/>
              <a:t>. </a:t>
            </a:r>
            <a:r>
              <a:rPr lang="ru-RU" dirty="0" err="1"/>
              <a:t>Керівництво</a:t>
            </a:r>
            <a:r>
              <a:rPr lang="ru-RU" dirty="0"/>
              <a:t> </a:t>
            </a:r>
            <a:r>
              <a:rPr lang="ru-RU" dirty="0" err="1"/>
              <a:t>підтримує</a:t>
            </a:r>
            <a:r>
              <a:rPr lang="ru-RU" dirty="0"/>
              <a:t> </a:t>
            </a:r>
            <a:r>
              <a:rPr lang="ru-RU" dirty="0" err="1"/>
              <a:t>ініціативу</a:t>
            </a:r>
            <a:r>
              <a:rPr lang="ru-RU" dirty="0"/>
              <a:t> </a:t>
            </a:r>
            <a:r>
              <a:rPr lang="ru-RU" dirty="0" err="1"/>
              <a:t>співробітників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заохочує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матеріально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3041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2. </a:t>
            </a:r>
            <a:r>
              <a:rPr lang="ru-RU" sz="2000" b="1" dirty="0" err="1">
                <a:effectLst/>
              </a:rPr>
              <a:t>Організаційна</a:t>
            </a:r>
            <a:r>
              <a:rPr lang="ru-RU" sz="2000" b="1" dirty="0">
                <a:effectLst/>
              </a:rPr>
              <a:t> культура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Активна </a:t>
            </a:r>
            <a:r>
              <a:rPr lang="ru-RU" b="1" dirty="0" err="1"/>
              <a:t>організаційна</a:t>
            </a:r>
            <a:r>
              <a:rPr lang="ru-RU" b="1" dirty="0"/>
              <a:t> культура. </a:t>
            </a:r>
          </a:p>
          <a:p>
            <a:pPr marL="0" indent="0" algn="just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dirty="0" err="1"/>
              <a:t>Керівники</a:t>
            </a:r>
            <a:r>
              <a:rPr lang="ru-RU" dirty="0"/>
              <a:t> </a:t>
            </a:r>
            <a:r>
              <a:rPr lang="ru-RU" dirty="0" err="1"/>
              <a:t>активної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дійсно</a:t>
            </a:r>
            <a:r>
              <a:rPr lang="ru-RU" dirty="0"/>
              <a:t> є </a:t>
            </a:r>
            <a:r>
              <a:rPr lang="ru-RU" dirty="0" err="1"/>
              <a:t>дійсними</a:t>
            </a:r>
            <a:r>
              <a:rPr lang="ru-RU" dirty="0"/>
              <a:t> </a:t>
            </a:r>
            <a:r>
              <a:rPr lang="ru-RU" dirty="0" err="1"/>
              <a:t>підприємцями</a:t>
            </a:r>
            <a:r>
              <a:rPr lang="ru-RU" dirty="0"/>
              <a:t> (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керують</a:t>
            </a:r>
            <a:r>
              <a:rPr lang="ru-RU" dirty="0"/>
              <a:t> </a:t>
            </a:r>
            <a:r>
              <a:rPr lang="ru-RU" dirty="0" err="1"/>
              <a:t>некомерційними</a:t>
            </a:r>
            <a:r>
              <a:rPr lang="ru-RU" dirty="0"/>
              <a:t> </a:t>
            </a:r>
            <a:r>
              <a:rPr lang="ru-RU" dirty="0" err="1"/>
              <a:t>організаціями</a:t>
            </a:r>
            <a:r>
              <a:rPr lang="ru-RU" dirty="0"/>
              <a:t>). Вся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спрямована</a:t>
            </a:r>
            <a:r>
              <a:rPr lang="ru-RU" dirty="0"/>
              <a:t> на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мети.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керівники</a:t>
            </a:r>
            <a:r>
              <a:rPr lang="ru-RU" dirty="0"/>
              <a:t> </a:t>
            </a:r>
            <a:r>
              <a:rPr lang="ru-RU" dirty="0" err="1"/>
              <a:t>мислять</a:t>
            </a:r>
            <a:r>
              <a:rPr lang="ru-RU" dirty="0"/>
              <a:t> </a:t>
            </a:r>
            <a:r>
              <a:rPr lang="ru-RU" dirty="0" err="1"/>
              <a:t>стратегічно</a:t>
            </a:r>
            <a:r>
              <a:rPr lang="ru-RU" dirty="0"/>
              <a:t>. Для них </a:t>
            </a:r>
            <a:r>
              <a:rPr lang="ru-RU" dirty="0" err="1"/>
              <a:t>майбутнє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те, </a:t>
            </a:r>
            <a:r>
              <a:rPr lang="ru-RU" dirty="0" err="1"/>
              <a:t>що</a:t>
            </a:r>
            <a:r>
              <a:rPr lang="ru-RU" dirty="0"/>
              <a:t> вони </a:t>
            </a:r>
            <a:r>
              <a:rPr lang="ru-RU" dirty="0" err="1"/>
              <a:t>самі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вибрати</a:t>
            </a:r>
            <a:r>
              <a:rPr lang="ru-RU" dirty="0"/>
              <a:t> і </a:t>
            </a:r>
            <a:r>
              <a:rPr lang="ru-RU" dirty="0" err="1"/>
              <a:t>здійснити</a:t>
            </a:r>
            <a:r>
              <a:rPr lang="ru-RU" dirty="0"/>
              <a:t>. </a:t>
            </a:r>
            <a:r>
              <a:rPr lang="ru-RU" dirty="0" err="1"/>
              <a:t>Співробітники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 в </a:t>
            </a:r>
            <a:r>
              <a:rPr lang="ru-RU" dirty="0" err="1"/>
              <a:t>зовнішньому</a:t>
            </a:r>
            <a:r>
              <a:rPr lang="ru-RU" dirty="0"/>
              <a:t> і </a:t>
            </a:r>
            <a:r>
              <a:rPr lang="ru-RU" dirty="0" err="1"/>
              <a:t>внутрішньому</a:t>
            </a:r>
            <a:r>
              <a:rPr lang="ru-RU" dirty="0"/>
              <a:t> </a:t>
            </a:r>
            <a:r>
              <a:rPr lang="ru-RU" dirty="0" err="1"/>
              <a:t>оптимальним</a:t>
            </a:r>
            <a:r>
              <a:rPr lang="ru-RU" dirty="0"/>
              <a:t> для </a:t>
            </a:r>
            <a:r>
              <a:rPr lang="ru-RU" dirty="0" err="1"/>
              <a:t>організації</a:t>
            </a:r>
            <a:r>
              <a:rPr lang="ru-RU" dirty="0"/>
              <a:t> чином. Персонал </a:t>
            </a:r>
            <a:r>
              <a:rPr lang="ru-RU" dirty="0" err="1"/>
              <a:t>домовляється</a:t>
            </a:r>
            <a:r>
              <a:rPr lang="ru-RU" dirty="0"/>
              <a:t> про </a:t>
            </a:r>
            <a:r>
              <a:rPr lang="ru-RU" dirty="0" err="1"/>
              <a:t>бажаний</a:t>
            </a:r>
            <a:r>
              <a:rPr lang="ru-RU" dirty="0"/>
              <a:t> </a:t>
            </a:r>
            <a:r>
              <a:rPr lang="ru-RU" dirty="0" err="1"/>
              <a:t>майбутній</a:t>
            </a:r>
            <a:r>
              <a:rPr lang="ru-RU" dirty="0"/>
              <a:t> курс, і</a:t>
            </a:r>
          </a:p>
        </p:txBody>
      </p:sp>
    </p:spTree>
    <p:extLst>
      <p:ext uri="{BB962C8B-B14F-4D97-AF65-F5344CB8AC3E}">
        <p14:creationId xmlns:p14="http://schemas.microsoft.com/office/powerpoint/2010/main" val="27393626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2. </a:t>
            </a:r>
            <a:r>
              <a:rPr lang="ru-RU" sz="2000" b="1" dirty="0" err="1">
                <a:effectLst/>
              </a:rPr>
              <a:t>Організаційна</a:t>
            </a:r>
            <a:r>
              <a:rPr lang="ru-RU" sz="2000" b="1" dirty="0">
                <a:effectLst/>
              </a:rPr>
              <a:t> культура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/>
              <a:t>Високоефективна</a:t>
            </a:r>
            <a:r>
              <a:rPr lang="ru-RU" b="1" dirty="0"/>
              <a:t> </a:t>
            </a:r>
            <a:r>
              <a:rPr lang="ru-RU" b="1" dirty="0" err="1"/>
              <a:t>організаційна</a:t>
            </a:r>
            <a:r>
              <a:rPr lang="ru-RU" b="1" dirty="0"/>
              <a:t> культура. </a:t>
            </a:r>
          </a:p>
          <a:p>
            <a:pPr marL="0" indent="0" algn="just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dirty="0"/>
              <a:t>Менеджмент </a:t>
            </a:r>
            <a:r>
              <a:rPr lang="ru-RU" dirty="0" err="1"/>
              <a:t>подібної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працює</a:t>
            </a:r>
            <a:r>
              <a:rPr lang="ru-RU" dirty="0"/>
              <a:t> 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самовдосконалюватися</a:t>
            </a:r>
            <a:r>
              <a:rPr lang="ru-RU" dirty="0"/>
              <a:t>. </a:t>
            </a:r>
            <a:r>
              <a:rPr lang="ru-RU" dirty="0" err="1"/>
              <a:t>Працівникам</a:t>
            </a:r>
            <a:r>
              <a:rPr lang="ru-RU" dirty="0"/>
              <a:t> </a:t>
            </a:r>
            <a:r>
              <a:rPr lang="ru-RU" dirty="0" err="1"/>
              <a:t>важливо</a:t>
            </a:r>
            <a:r>
              <a:rPr lang="ru-RU" dirty="0"/>
              <a:t> знати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здібності</a:t>
            </a:r>
            <a:r>
              <a:rPr lang="ru-RU" dirty="0"/>
              <a:t>, 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керівники</a:t>
            </a:r>
            <a:r>
              <a:rPr lang="ru-RU" dirty="0"/>
              <a:t> </a:t>
            </a:r>
            <a:r>
              <a:rPr lang="ru-RU" dirty="0" err="1"/>
              <a:t>надають</a:t>
            </a:r>
            <a:r>
              <a:rPr lang="ru-RU" dirty="0"/>
              <a:t> для </a:t>
            </a:r>
            <a:r>
              <a:rPr lang="ru-RU" dirty="0" err="1"/>
              <a:t>цього</a:t>
            </a:r>
            <a:r>
              <a:rPr lang="ru-RU" dirty="0"/>
              <a:t> максимум </a:t>
            </a:r>
            <a:r>
              <a:rPr lang="ru-RU" dirty="0" err="1"/>
              <a:t>можливостей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8101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2. </a:t>
            </a:r>
            <a:r>
              <a:rPr lang="ru-RU" sz="2000" b="1" dirty="0" err="1">
                <a:effectLst/>
              </a:rPr>
              <a:t>Організаційна</a:t>
            </a:r>
            <a:r>
              <a:rPr lang="ru-RU" sz="2000" b="1" dirty="0">
                <a:effectLst/>
              </a:rPr>
              <a:t> культура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/>
              <a:t>Феодальна</a:t>
            </a:r>
            <a:r>
              <a:rPr lang="ru-RU" b="1" dirty="0"/>
              <a:t> культура </a:t>
            </a:r>
            <a:r>
              <a:rPr lang="ru-RU" b="1" dirty="0" err="1"/>
              <a:t>організації</a:t>
            </a:r>
            <a:r>
              <a:rPr lang="ru-RU" b="1" dirty="0"/>
              <a:t> </a:t>
            </a:r>
          </a:p>
          <a:p>
            <a:pPr marL="0" indent="0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заснована </a:t>
            </a:r>
            <a:r>
              <a:rPr lang="ru-RU" dirty="0"/>
              <a:t>на </a:t>
            </a:r>
            <a:r>
              <a:rPr lang="ru-RU" dirty="0" err="1"/>
              <a:t>підкресленні</a:t>
            </a:r>
            <a:r>
              <a:rPr lang="ru-RU" dirty="0"/>
              <a:t> </a:t>
            </a:r>
            <a:r>
              <a:rPr lang="ru-RU" dirty="0" err="1"/>
              <a:t>різниці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вищим</a:t>
            </a:r>
            <a:r>
              <a:rPr lang="ru-RU" dirty="0"/>
              <a:t> </a:t>
            </a:r>
            <a:r>
              <a:rPr lang="ru-RU" dirty="0" err="1"/>
              <a:t>керівництвом</a:t>
            </a:r>
            <a:r>
              <a:rPr lang="ru-RU" dirty="0"/>
              <a:t> і </a:t>
            </a:r>
            <a:r>
              <a:rPr lang="ru-RU" dirty="0" err="1"/>
              <a:t>рештою</a:t>
            </a:r>
            <a:r>
              <a:rPr lang="ru-RU" dirty="0"/>
              <a:t> персоналу </a:t>
            </a:r>
            <a:r>
              <a:rPr lang="ru-RU" dirty="0" err="1"/>
              <a:t>підприємства</a:t>
            </a:r>
            <a:r>
              <a:rPr lang="ru-RU" dirty="0"/>
              <a:t>. </a:t>
            </a:r>
            <a:endParaRPr lang="en-US" dirty="0" smtClean="0"/>
          </a:p>
          <a:p>
            <a:pPr marL="0" indent="0" algn="just">
              <a:buNone/>
            </a:pPr>
            <a:r>
              <a:rPr lang="ru-RU" dirty="0" err="1" smtClean="0"/>
              <a:t>Характерними</a:t>
            </a:r>
            <a:r>
              <a:rPr lang="ru-RU" dirty="0" smtClean="0"/>
              <a:t> </a:t>
            </a:r>
            <a:r>
              <a:rPr lang="ru-RU" dirty="0"/>
              <a:t>рисами є </a:t>
            </a:r>
            <a:endParaRPr lang="en-US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 err="1"/>
              <a:t>юридичного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прав </a:t>
            </a:r>
            <a:r>
              <a:rPr lang="ru-RU" dirty="0" err="1"/>
              <a:t>працівників-акціонерів</a:t>
            </a:r>
            <a:r>
              <a:rPr lang="ru-RU" dirty="0"/>
              <a:t>, </a:t>
            </a:r>
            <a:endParaRPr lang="en-US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 err="1" smtClean="0"/>
              <a:t>нерозвиненість</a:t>
            </a:r>
            <a:r>
              <a:rPr lang="ru-RU" dirty="0" smtClean="0"/>
              <a:t> </a:t>
            </a:r>
            <a:r>
              <a:rPr lang="ru-RU" dirty="0" err="1"/>
              <a:t>партнерських</a:t>
            </a:r>
            <a:r>
              <a:rPr lang="ru-RU" dirty="0"/>
              <a:t> </a:t>
            </a:r>
            <a:r>
              <a:rPr lang="ru-RU" dirty="0" err="1"/>
              <a:t>стосунків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персоналом і </a:t>
            </a:r>
            <a:r>
              <a:rPr lang="ru-RU" dirty="0" err="1"/>
              <a:t>адміністрацією</a:t>
            </a:r>
            <a:r>
              <a:rPr lang="ru-RU" dirty="0"/>
              <a:t>, </a:t>
            </a:r>
            <a:endParaRPr lang="en-US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 err="1" smtClean="0"/>
              <a:t>розмір</a:t>
            </a:r>
            <a:r>
              <a:rPr lang="ru-RU" dirty="0" smtClean="0"/>
              <a:t> </a:t>
            </a:r>
            <a:r>
              <a:rPr lang="ru-RU" dirty="0" err="1"/>
              <a:t>частки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найманого</a:t>
            </a:r>
            <a:r>
              <a:rPr lang="ru-RU" dirty="0"/>
              <a:t> персоналу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інтересами</a:t>
            </a:r>
            <a:r>
              <a:rPr lang="ru-RU" dirty="0"/>
              <a:t> </a:t>
            </a:r>
            <a:r>
              <a:rPr lang="ru-RU" dirty="0" err="1"/>
              <a:t>керівництва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16003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2. </a:t>
            </a:r>
            <a:r>
              <a:rPr lang="ru-RU" sz="2000" b="1" dirty="0" err="1">
                <a:effectLst/>
              </a:rPr>
              <a:t>Організаційна</a:t>
            </a:r>
            <a:r>
              <a:rPr lang="ru-RU" sz="2000" b="1" dirty="0">
                <a:effectLst/>
              </a:rPr>
              <a:t> культура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«</a:t>
            </a:r>
            <a:r>
              <a:rPr lang="ru-RU" b="1" dirty="0" err="1"/>
              <a:t>Інвестиційна</a:t>
            </a:r>
            <a:r>
              <a:rPr lang="ru-RU" b="1" dirty="0"/>
              <a:t>» культура </a:t>
            </a:r>
            <a:r>
              <a:rPr lang="ru-RU" b="1" dirty="0" err="1"/>
              <a:t>організації</a:t>
            </a:r>
            <a:r>
              <a:rPr lang="ru-RU" b="1" dirty="0"/>
              <a:t> </a:t>
            </a:r>
          </a:p>
          <a:p>
            <a:pPr marL="0" indent="0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dirty="0" err="1" smtClean="0"/>
              <a:t>керівництво</a:t>
            </a:r>
            <a:r>
              <a:rPr lang="ru-RU" dirty="0" smtClean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прагне</a:t>
            </a:r>
            <a:r>
              <a:rPr lang="ru-RU" dirty="0"/>
              <a:t> </a:t>
            </a:r>
            <a:r>
              <a:rPr lang="ru-RU" dirty="0" err="1"/>
              <a:t>відчутну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</a:t>
            </a:r>
            <a:r>
              <a:rPr lang="ru-RU" dirty="0" err="1"/>
              <a:t>зарплати</a:t>
            </a:r>
            <a:r>
              <a:rPr lang="ru-RU" dirty="0"/>
              <a:t> персоналу </a:t>
            </a:r>
            <a:r>
              <a:rPr lang="ru-RU" dirty="0" err="1"/>
              <a:t>видавати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 smtClean="0"/>
              <a:t>акцій</a:t>
            </a:r>
            <a:r>
              <a:rPr lang="ru-RU" dirty="0" smtClean="0"/>
              <a:t>, </a:t>
            </a:r>
            <a:r>
              <a:rPr lang="ru-RU" dirty="0" err="1"/>
              <a:t>тобто</a:t>
            </a:r>
            <a:r>
              <a:rPr lang="ru-RU" dirty="0"/>
              <a:t> коли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зарплати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компаній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37882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2. </a:t>
            </a:r>
            <a:r>
              <a:rPr lang="ru-RU" sz="2000" b="1" dirty="0" err="1">
                <a:effectLst/>
              </a:rPr>
              <a:t>Організаційна</a:t>
            </a:r>
            <a:r>
              <a:rPr lang="ru-RU" sz="2000" b="1" dirty="0">
                <a:effectLst/>
              </a:rPr>
              <a:t> культура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«</a:t>
            </a:r>
            <a:r>
              <a:rPr lang="ru-RU" b="1" dirty="0"/>
              <a:t>Культура </a:t>
            </a:r>
            <a:r>
              <a:rPr lang="ru-RU" b="1" dirty="0" err="1"/>
              <a:t>участі</a:t>
            </a:r>
            <a:r>
              <a:rPr lang="ru-RU" b="1" dirty="0"/>
              <a:t>». </a:t>
            </a:r>
          </a:p>
          <a:p>
            <a:pPr marL="0" indent="0">
              <a:buNone/>
            </a:pPr>
            <a:endParaRPr lang="ru-RU" b="1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 smtClean="0"/>
              <a:t>побудована</a:t>
            </a:r>
            <a:r>
              <a:rPr lang="ru-RU" dirty="0" smtClean="0"/>
              <a:t> </a:t>
            </a:r>
            <a:r>
              <a:rPr lang="ru-RU" dirty="0"/>
              <a:t>на активному </a:t>
            </a:r>
            <a:r>
              <a:rPr lang="ru-RU" dirty="0" err="1"/>
              <a:t>залученні</a:t>
            </a:r>
            <a:r>
              <a:rPr lang="ru-RU" dirty="0"/>
              <a:t> </a:t>
            </a:r>
            <a:r>
              <a:rPr lang="ru-RU" dirty="0" err="1"/>
              <a:t>найманого</a:t>
            </a:r>
            <a:r>
              <a:rPr lang="ru-RU" dirty="0"/>
              <a:t> персоналу в </a:t>
            </a:r>
            <a:r>
              <a:rPr lang="ru-RU" dirty="0" err="1"/>
              <a:t>управлінні</a:t>
            </a:r>
            <a:r>
              <a:rPr lang="ru-RU" dirty="0"/>
              <a:t> персоналом з </a:t>
            </a:r>
            <a:r>
              <a:rPr lang="ru-RU" dirty="0" err="1"/>
              <a:t>одночасною</a:t>
            </a:r>
            <a:r>
              <a:rPr lang="ru-RU" dirty="0"/>
              <a:t> </a:t>
            </a:r>
            <a:r>
              <a:rPr lang="ru-RU" dirty="0" err="1"/>
              <a:t>участю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у </a:t>
            </a:r>
            <a:r>
              <a:rPr lang="ru-RU" dirty="0" err="1"/>
              <a:t>власності</a:t>
            </a:r>
            <a:r>
              <a:rPr lang="ru-RU" dirty="0"/>
              <a:t>. </a:t>
            </a:r>
            <a:endParaRPr lang="en-US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 smtClean="0"/>
              <a:t>акціонерні</a:t>
            </a:r>
            <a:r>
              <a:rPr lang="ru-RU" dirty="0" smtClean="0"/>
              <a:t> </a:t>
            </a:r>
            <a:r>
              <a:rPr lang="ru-RU" dirty="0"/>
              <a:t>права </a:t>
            </a:r>
            <a:r>
              <a:rPr lang="ru-RU" dirty="0" err="1"/>
              <a:t>працівників</a:t>
            </a:r>
            <a:r>
              <a:rPr lang="ru-RU" dirty="0"/>
              <a:t> </a:t>
            </a:r>
            <a:r>
              <a:rPr lang="ru-RU" dirty="0" err="1"/>
              <a:t>ототожнюються</a:t>
            </a:r>
            <a:r>
              <a:rPr lang="ru-RU" dirty="0"/>
              <a:t> з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службовими</a:t>
            </a:r>
            <a:r>
              <a:rPr lang="ru-RU" dirty="0"/>
              <a:t> </a:t>
            </a:r>
            <a:r>
              <a:rPr lang="ru-RU" dirty="0" err="1"/>
              <a:t>обов'язками</a:t>
            </a:r>
            <a:r>
              <a:rPr lang="ru-RU" dirty="0" smtClean="0"/>
              <a:t>,.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7700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2. </a:t>
            </a:r>
            <a:r>
              <a:rPr lang="ru-RU" sz="2000" b="1" dirty="0" err="1">
                <a:effectLst/>
              </a:rPr>
              <a:t>Організаційна</a:t>
            </a:r>
            <a:r>
              <a:rPr lang="ru-RU" sz="2000" b="1" dirty="0">
                <a:effectLst/>
              </a:rPr>
              <a:t> культура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5145435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«</a:t>
            </a:r>
            <a:r>
              <a:rPr lang="ru-RU" b="1" dirty="0" err="1"/>
              <a:t>Акціонерна</a:t>
            </a:r>
            <a:r>
              <a:rPr lang="ru-RU" b="1" dirty="0"/>
              <a:t>» </a:t>
            </a:r>
            <a:r>
              <a:rPr lang="ru-RU" b="1" dirty="0" err="1"/>
              <a:t>організаційна</a:t>
            </a:r>
            <a:r>
              <a:rPr lang="ru-RU" b="1" dirty="0"/>
              <a:t> культура. </a:t>
            </a:r>
          </a:p>
          <a:p>
            <a:pPr marL="0" indent="0" algn="ctr">
              <a:buNone/>
            </a:pPr>
            <a:endParaRPr lang="ru-RU" b="1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 smtClean="0"/>
              <a:t>визнання</a:t>
            </a:r>
            <a:r>
              <a:rPr lang="ru-RU" dirty="0" smtClean="0"/>
              <a:t> </a:t>
            </a:r>
            <a:r>
              <a:rPr lang="ru-RU" dirty="0" err="1"/>
              <a:t>працівників-акціонерів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як крупного </a:t>
            </a:r>
            <a:r>
              <a:rPr lang="ru-RU" dirty="0" err="1"/>
              <a:t>колективного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здатний</a:t>
            </a:r>
            <a:r>
              <a:rPr lang="ru-RU" dirty="0"/>
              <a:t> і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істотно</a:t>
            </a:r>
            <a:r>
              <a:rPr lang="ru-RU" dirty="0"/>
              <a:t> </a:t>
            </a:r>
            <a:r>
              <a:rPr lang="ru-RU" dirty="0" err="1"/>
              <a:t>впливати</a:t>
            </a:r>
            <a:r>
              <a:rPr lang="ru-RU" dirty="0"/>
              <a:t> на </a:t>
            </a:r>
            <a:r>
              <a:rPr lang="ru-RU" dirty="0" err="1"/>
              <a:t>керівництво</a:t>
            </a:r>
            <a:r>
              <a:rPr lang="ru-RU" dirty="0"/>
              <a:t> </a:t>
            </a:r>
            <a:r>
              <a:rPr lang="ru-RU" dirty="0" err="1"/>
              <a:t>підприємством</a:t>
            </a:r>
            <a:r>
              <a:rPr lang="ru-RU" dirty="0"/>
              <a:t>. </a:t>
            </a:r>
            <a:endParaRPr lang="en-US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представників</a:t>
            </a:r>
            <a:r>
              <a:rPr lang="ru-RU" dirty="0"/>
              <a:t> у </a:t>
            </a:r>
            <a:r>
              <a:rPr lang="ru-RU" dirty="0" err="1"/>
              <a:t>Раді</a:t>
            </a:r>
            <a:r>
              <a:rPr lang="ru-RU" dirty="0"/>
              <a:t> </a:t>
            </a:r>
            <a:r>
              <a:rPr lang="ru-RU" dirty="0" err="1" smtClean="0"/>
              <a:t>директорів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51875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2. </a:t>
            </a:r>
            <a:r>
              <a:rPr lang="ru-RU" sz="2000" b="1" dirty="0" err="1">
                <a:effectLst/>
              </a:rPr>
              <a:t>Організаційна</a:t>
            </a:r>
            <a:r>
              <a:rPr lang="ru-RU" sz="2000" b="1" dirty="0">
                <a:effectLst/>
              </a:rPr>
              <a:t> культура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26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«</a:t>
            </a:r>
            <a:r>
              <a:rPr lang="ru-RU" b="1" dirty="0" err="1"/>
              <a:t>Підприємницька</a:t>
            </a:r>
            <a:r>
              <a:rPr lang="ru-RU" b="1" dirty="0"/>
              <a:t>» культура. </a:t>
            </a:r>
          </a:p>
          <a:p>
            <a:pPr marL="0" indent="0">
              <a:buNone/>
            </a:pPr>
            <a:endParaRPr lang="ru-RU" b="1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 smtClean="0"/>
              <a:t>власність</a:t>
            </a:r>
            <a:r>
              <a:rPr lang="ru-RU" dirty="0" smtClean="0"/>
              <a:t> </a:t>
            </a:r>
            <a:r>
              <a:rPr lang="ru-RU" dirty="0"/>
              <a:t>персоналу </a:t>
            </a:r>
            <a:r>
              <a:rPr lang="ru-RU" dirty="0" err="1"/>
              <a:t>розглядається</a:t>
            </a:r>
            <a:r>
              <a:rPr lang="ru-RU" dirty="0"/>
              <a:t> як </a:t>
            </a:r>
            <a:r>
              <a:rPr lang="ru-RU" dirty="0" err="1"/>
              <a:t>особлива</a:t>
            </a:r>
            <a:r>
              <a:rPr lang="ru-RU" dirty="0"/>
              <a:t> </a:t>
            </a:r>
            <a:r>
              <a:rPr lang="ru-RU" dirty="0" err="1"/>
              <a:t>інвестиція</a:t>
            </a:r>
            <a:r>
              <a:rPr lang="ru-RU" dirty="0"/>
              <a:t>, яка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сформувати</a:t>
            </a:r>
            <a:r>
              <a:rPr lang="ru-RU" dirty="0"/>
              <a:t> </a:t>
            </a:r>
            <a:r>
              <a:rPr lang="ru-RU" dirty="0" err="1"/>
              <a:t>менталітет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 як </a:t>
            </a:r>
            <a:r>
              <a:rPr lang="ru-RU" dirty="0" err="1"/>
              <a:t>економічно</a:t>
            </a:r>
            <a:r>
              <a:rPr lang="ru-RU" dirty="0"/>
              <a:t> активного </a:t>
            </a:r>
            <a:r>
              <a:rPr lang="ru-RU" dirty="0" err="1"/>
              <a:t>співробітника</a:t>
            </a:r>
            <a:r>
              <a:rPr lang="ru-RU" dirty="0"/>
              <a:t> і </a:t>
            </a:r>
            <a:r>
              <a:rPr lang="ru-RU" dirty="0" err="1"/>
              <a:t>зацікавленого</a:t>
            </a:r>
            <a:r>
              <a:rPr lang="ru-RU" dirty="0"/>
              <a:t>, </a:t>
            </a:r>
            <a:r>
              <a:rPr lang="ru-RU" dirty="0" err="1"/>
              <a:t>вимогливого</a:t>
            </a:r>
            <a:r>
              <a:rPr lang="ru-RU" dirty="0"/>
              <a:t> </a:t>
            </a:r>
            <a:r>
              <a:rPr lang="ru-RU" dirty="0" err="1"/>
              <a:t>акціонера</a:t>
            </a:r>
            <a:r>
              <a:rPr lang="ru-RU" dirty="0"/>
              <a:t>. </a:t>
            </a:r>
            <a:endParaRPr lang="en-US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err="1" smtClean="0"/>
              <a:t>головний</a:t>
            </a:r>
            <a:r>
              <a:rPr lang="ru-RU" dirty="0" smtClean="0"/>
              <a:t> </a:t>
            </a:r>
            <a:r>
              <a:rPr lang="ru-RU" dirty="0"/>
              <a:t>акцент </a:t>
            </a:r>
            <a:r>
              <a:rPr lang="ru-RU" dirty="0" err="1"/>
              <a:t>робиться</a:t>
            </a:r>
            <a:r>
              <a:rPr lang="ru-RU" dirty="0"/>
              <a:t> </a:t>
            </a:r>
            <a:r>
              <a:rPr lang="ru-RU" dirty="0" smtClean="0"/>
              <a:t>на </a:t>
            </a:r>
            <a:r>
              <a:rPr lang="ru-RU" dirty="0"/>
              <a:t>те,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uk-UA" dirty="0" smtClean="0"/>
              <a:t>працівників</a:t>
            </a:r>
            <a:r>
              <a:rPr lang="ru-RU" dirty="0" smtClean="0"/>
              <a:t> </a:t>
            </a:r>
            <a:r>
              <a:rPr lang="ru-RU" dirty="0"/>
              <a:t>як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акціонерів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r>
              <a:rPr lang="ru-RU" dirty="0"/>
              <a:t> і </a:t>
            </a:r>
            <a:r>
              <a:rPr lang="ru-RU" dirty="0" err="1"/>
              <a:t>готовність</a:t>
            </a:r>
            <a:r>
              <a:rPr lang="ru-RU" dirty="0"/>
              <a:t> </a:t>
            </a:r>
            <a:r>
              <a:rPr lang="ru-RU" dirty="0" err="1"/>
              <a:t>піти</a:t>
            </a:r>
            <a:r>
              <a:rPr lang="ru-RU" dirty="0"/>
              <a:t> на </a:t>
            </a:r>
            <a:r>
              <a:rPr lang="ru-RU" dirty="0" err="1"/>
              <a:t>ризик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34643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3. </a:t>
            </a:r>
            <a:r>
              <a:rPr lang="ru-RU" sz="2000" b="1" dirty="0" err="1">
                <a:effectLst/>
              </a:rPr>
              <a:t>Формування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r>
              <a:rPr lang="ru-RU" sz="2000" b="1" dirty="0">
                <a:effectLst/>
              </a:rPr>
              <a:t>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/>
              <a:t>Традиційна</a:t>
            </a:r>
            <a:r>
              <a:rPr lang="ru-RU" b="1" dirty="0"/>
              <a:t> команда </a:t>
            </a:r>
          </a:p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стабільний</a:t>
            </a:r>
            <a:r>
              <a:rPr lang="ru-RU" dirty="0"/>
              <a:t> </a:t>
            </a:r>
            <a:r>
              <a:rPr lang="ru-RU" dirty="0" err="1"/>
              <a:t>колектив</a:t>
            </a:r>
            <a:r>
              <a:rPr lang="ru-RU" dirty="0"/>
              <a:t> людей,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в </a:t>
            </a:r>
            <a:r>
              <a:rPr lang="ru-RU" dirty="0" err="1"/>
              <a:t>безпосередньому</a:t>
            </a:r>
            <a:r>
              <a:rPr lang="ru-RU" dirty="0"/>
              <a:t> </a:t>
            </a:r>
            <a:r>
              <a:rPr lang="ru-RU" dirty="0" err="1"/>
              <a:t>підпорядкуванні</a:t>
            </a:r>
            <a:r>
              <a:rPr lang="ru-RU" dirty="0"/>
              <a:t> </a:t>
            </a:r>
            <a:r>
              <a:rPr lang="ru-RU" dirty="0" err="1"/>
              <a:t>керівника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вирішує</a:t>
            </a:r>
            <a:r>
              <a:rPr lang="ru-RU" dirty="0"/>
              <a:t> </a:t>
            </a:r>
            <a:r>
              <a:rPr lang="ru-RU" dirty="0" err="1"/>
              <a:t>тактичні</a:t>
            </a:r>
            <a:r>
              <a:rPr lang="ru-RU" dirty="0"/>
              <a:t> та </a:t>
            </a:r>
            <a:r>
              <a:rPr lang="ru-RU" dirty="0" err="1"/>
              <a:t>стратегічні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структурного </a:t>
            </a:r>
            <a:r>
              <a:rPr lang="ru-RU" dirty="0" err="1"/>
              <a:t>підрозділу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036099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3. </a:t>
            </a:r>
            <a:r>
              <a:rPr lang="ru-RU" sz="2000" b="1" dirty="0" err="1">
                <a:effectLst/>
              </a:rPr>
              <a:t>Формування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r>
              <a:rPr lang="ru-RU" sz="2000" b="1" dirty="0">
                <a:effectLst/>
              </a:rPr>
              <a:t>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Неформальна команда </a:t>
            </a:r>
          </a:p>
          <a:p>
            <a:pPr marL="0" indent="0">
              <a:buNone/>
            </a:pPr>
            <a:endParaRPr lang="ru-RU" i="1" dirty="0"/>
          </a:p>
          <a:p>
            <a:pPr marL="0" indent="0" algn="just">
              <a:buNone/>
            </a:pPr>
            <a:r>
              <a:rPr lang="ru-RU" dirty="0" err="1"/>
              <a:t>складається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співробітників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на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рівнях</a:t>
            </a:r>
            <a:r>
              <a:rPr lang="ru-RU" dirty="0"/>
              <a:t> </a:t>
            </a:r>
            <a:r>
              <a:rPr lang="ru-RU" dirty="0" err="1"/>
              <a:t>ієрархії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об’єдналися</a:t>
            </a:r>
            <a:r>
              <a:rPr lang="ru-RU" dirty="0"/>
              <a:t> </a:t>
            </a:r>
            <a:r>
              <a:rPr lang="ru-RU" dirty="0" err="1"/>
              <a:t>добровільно</a:t>
            </a:r>
            <a:r>
              <a:rPr lang="ru-RU" dirty="0"/>
              <a:t>, і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вирішувати</a:t>
            </a:r>
            <a:r>
              <a:rPr lang="ru-RU" dirty="0"/>
              <a:t> </a:t>
            </a:r>
            <a:r>
              <a:rPr lang="ru-RU" dirty="0" err="1"/>
              <a:t>тактичні</a:t>
            </a:r>
            <a:r>
              <a:rPr lang="ru-RU" dirty="0"/>
              <a:t> та </a:t>
            </a:r>
            <a:r>
              <a:rPr lang="ru-RU" dirty="0" err="1"/>
              <a:t>стратегічні</a:t>
            </a:r>
            <a:r>
              <a:rPr lang="ru-RU" dirty="0"/>
              <a:t> </a:t>
            </a:r>
            <a:r>
              <a:rPr lang="ru-RU" dirty="0" err="1"/>
              <a:t>задачі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стоять перед </a:t>
            </a:r>
            <a:r>
              <a:rPr lang="ru-RU" dirty="0" err="1"/>
              <a:t>лідером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29808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268760"/>
            <a:ext cx="7848872" cy="5184576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i="1" dirty="0" err="1"/>
              <a:t>Процеси</a:t>
            </a:r>
            <a:r>
              <a:rPr lang="ru-RU" i="1" dirty="0"/>
              <a:t> </a:t>
            </a:r>
            <a:r>
              <a:rPr lang="ru-RU" i="1" dirty="0" err="1"/>
              <a:t>управління</a:t>
            </a:r>
            <a:r>
              <a:rPr lang="ru-RU" i="1" dirty="0"/>
              <a:t> </a:t>
            </a:r>
            <a:r>
              <a:rPr lang="ru-RU" i="1" dirty="0" err="1"/>
              <a:t>людськими</a:t>
            </a:r>
            <a:r>
              <a:rPr lang="ru-RU" i="1" dirty="0"/>
              <a:t> ресурсами проекту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i="1" dirty="0" err="1"/>
              <a:t>Організаційна</a:t>
            </a:r>
            <a:r>
              <a:rPr lang="ru-RU" i="1" dirty="0"/>
              <a:t> культура проекту</a:t>
            </a:r>
            <a:endParaRPr lang="ru-RU" dirty="0"/>
          </a:p>
          <a:p>
            <a:pPr marL="457200" indent="-457200" algn="just">
              <a:buFont typeface="+mj-lt"/>
              <a:buAutoNum type="arabicPeriod"/>
            </a:pPr>
            <a:r>
              <a:rPr lang="ru-RU" i="1" dirty="0" err="1"/>
              <a:t>Формування</a:t>
            </a:r>
            <a:r>
              <a:rPr lang="ru-RU" i="1" dirty="0"/>
              <a:t> </a:t>
            </a:r>
            <a:r>
              <a:rPr lang="ru-RU" i="1" dirty="0" err="1"/>
              <a:t>команди</a:t>
            </a:r>
            <a:r>
              <a:rPr lang="ru-RU" i="1" dirty="0"/>
              <a:t> проекту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i="1" dirty="0" err="1"/>
              <a:t>Процеси</a:t>
            </a:r>
            <a:r>
              <a:rPr lang="ru-RU" i="1" dirty="0"/>
              <a:t> </a:t>
            </a:r>
            <a:r>
              <a:rPr lang="ru-RU" i="1" dirty="0" err="1"/>
              <a:t>управління</a:t>
            </a:r>
            <a:r>
              <a:rPr lang="ru-RU" i="1" dirty="0"/>
              <a:t> командою проекту </a:t>
            </a:r>
            <a:r>
              <a:rPr lang="ru-RU" i="1" dirty="0" err="1"/>
              <a:t>Мотиваційні</a:t>
            </a:r>
            <a:r>
              <a:rPr lang="ru-RU" i="1" dirty="0"/>
              <a:t> </a:t>
            </a:r>
            <a:r>
              <a:rPr lang="ru-RU" i="1" dirty="0" err="1"/>
              <a:t>аспекти</a:t>
            </a:r>
            <a:r>
              <a:rPr lang="ru-RU" i="1" dirty="0"/>
              <a:t> </a:t>
            </a:r>
            <a:r>
              <a:rPr lang="ru-RU" i="1" dirty="0" err="1"/>
              <a:t>роботи</a:t>
            </a:r>
            <a:r>
              <a:rPr lang="ru-RU" i="1" dirty="0"/>
              <a:t> </a:t>
            </a:r>
            <a:r>
              <a:rPr lang="ru-RU" i="1" dirty="0" err="1"/>
              <a:t>команди</a:t>
            </a:r>
            <a:endParaRPr lang="ru-RU" dirty="0"/>
          </a:p>
          <a:p>
            <a:pPr marL="457200" indent="-457200" algn="just">
              <a:buFont typeface="+mj-lt"/>
              <a:buAutoNum type="arabicPeriod"/>
            </a:pPr>
            <a:r>
              <a:rPr lang="ru-RU" i="1" dirty="0" err="1"/>
              <a:t>Управління</a:t>
            </a:r>
            <a:r>
              <a:rPr lang="ru-RU" i="1" dirty="0"/>
              <a:t> </a:t>
            </a:r>
            <a:r>
              <a:rPr lang="ru-RU" i="1" dirty="0" err="1"/>
              <a:t>конфліктами</a:t>
            </a:r>
            <a:r>
              <a:rPr lang="ru-RU" i="1" dirty="0"/>
              <a:t> в проектах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3424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3. </a:t>
            </a:r>
            <a:r>
              <a:rPr lang="ru-RU" sz="2000" b="1" dirty="0" err="1">
                <a:effectLst/>
              </a:rPr>
              <a:t>Формування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r>
              <a:rPr lang="ru-RU" sz="2000" b="1" dirty="0">
                <a:effectLst/>
              </a:rPr>
              <a:t>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Команда проекту (КП)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/>
              <a:t>організаційна</a:t>
            </a:r>
            <a:r>
              <a:rPr lang="ru-RU" dirty="0"/>
              <a:t> структура проекту, яка </a:t>
            </a:r>
            <a:r>
              <a:rPr lang="ru-RU" dirty="0" err="1"/>
              <a:t>створювана</a:t>
            </a:r>
            <a:r>
              <a:rPr lang="ru-RU" dirty="0"/>
              <a:t> на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проекту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з фаз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життєвого</a:t>
            </a:r>
            <a:r>
              <a:rPr lang="ru-RU" dirty="0"/>
              <a:t> циклу. </a:t>
            </a:r>
            <a:r>
              <a:rPr lang="ru-RU" dirty="0" err="1"/>
              <a:t>Завданням</a:t>
            </a:r>
            <a:r>
              <a:rPr lang="ru-RU" dirty="0"/>
              <a:t> </a:t>
            </a:r>
            <a:r>
              <a:rPr lang="ru-RU" dirty="0" err="1"/>
              <a:t>керівництва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 проекту є </a:t>
            </a:r>
            <a:r>
              <a:rPr lang="ru-RU" dirty="0" err="1"/>
              <a:t>вироблення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та </a:t>
            </a:r>
            <a:r>
              <a:rPr lang="ru-RU" dirty="0" err="1"/>
              <a:t>затвердження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проекту для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. У команду проекту </a:t>
            </a:r>
            <a:r>
              <a:rPr lang="ru-RU" dirty="0" err="1"/>
              <a:t>входять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представляють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проекту.</a:t>
            </a:r>
          </a:p>
        </p:txBody>
      </p:sp>
    </p:spTree>
    <p:extLst>
      <p:ext uri="{BB962C8B-B14F-4D97-AF65-F5344CB8AC3E}">
        <p14:creationId xmlns:p14="http://schemas.microsoft.com/office/powerpoint/2010/main" val="34307431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3. </a:t>
            </a:r>
            <a:r>
              <a:rPr lang="ru-RU" sz="2000" b="1" dirty="0" err="1">
                <a:effectLst/>
              </a:rPr>
              <a:t>Формування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r>
              <a:rPr lang="ru-RU" sz="2000" b="1" dirty="0">
                <a:effectLst/>
              </a:rPr>
              <a:t>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Команда </a:t>
            </a:r>
            <a:r>
              <a:rPr lang="ru-RU" b="1" dirty="0" err="1"/>
              <a:t>управління</a:t>
            </a:r>
            <a:r>
              <a:rPr lang="ru-RU" b="1" dirty="0"/>
              <a:t> проектом (КУП) </a:t>
            </a:r>
          </a:p>
          <a:p>
            <a:pPr marL="0" indent="0" algn="just">
              <a:buNone/>
            </a:pPr>
            <a:r>
              <a:rPr lang="ru-RU" dirty="0" err="1"/>
              <a:t>організаційна</a:t>
            </a:r>
            <a:r>
              <a:rPr lang="ru-RU" dirty="0"/>
              <a:t> структура проекту,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тих </a:t>
            </a:r>
            <a:r>
              <a:rPr lang="ru-RU" dirty="0" err="1"/>
              <a:t>членів</a:t>
            </a:r>
            <a:r>
              <a:rPr lang="ru-RU" dirty="0"/>
              <a:t> КП,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залучені</a:t>
            </a:r>
            <a:r>
              <a:rPr lang="ru-RU" dirty="0"/>
              <a:t> до </a:t>
            </a:r>
            <a:r>
              <a:rPr lang="ru-RU" dirty="0" err="1"/>
              <a:t>управління</a:t>
            </a:r>
            <a:r>
              <a:rPr lang="ru-RU" dirty="0"/>
              <a:t> проектом, у тому </a:t>
            </a:r>
            <a:r>
              <a:rPr lang="ru-RU" dirty="0" err="1"/>
              <a:t>числі</a:t>
            </a:r>
            <a:r>
              <a:rPr lang="ru-RU" dirty="0"/>
              <a:t> - </a:t>
            </a:r>
            <a:r>
              <a:rPr lang="ru-RU" dirty="0" err="1"/>
              <a:t>представників</a:t>
            </a:r>
            <a:r>
              <a:rPr lang="ru-RU" dirty="0"/>
              <a:t>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проекту і </a:t>
            </a:r>
            <a:r>
              <a:rPr lang="ru-RU" dirty="0" err="1"/>
              <a:t>технічний</a:t>
            </a:r>
            <a:r>
              <a:rPr lang="ru-RU" dirty="0"/>
              <a:t> персонал. У </a:t>
            </a:r>
            <a:r>
              <a:rPr lang="ru-RU" dirty="0" err="1"/>
              <a:t>відносно</a:t>
            </a:r>
            <a:r>
              <a:rPr lang="ru-RU" dirty="0"/>
              <a:t> невеликих проектах КУП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включати</a:t>
            </a:r>
            <a:r>
              <a:rPr lang="ru-RU" dirty="0"/>
              <a:t> в себе практично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КП. </a:t>
            </a:r>
            <a:r>
              <a:rPr lang="ru-RU" dirty="0" err="1"/>
              <a:t>Завданням</a:t>
            </a:r>
            <a:r>
              <a:rPr lang="ru-RU" dirty="0"/>
              <a:t> КУП є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управлінських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 і </a:t>
            </a:r>
            <a:r>
              <a:rPr lang="ru-RU" dirty="0" err="1"/>
              <a:t>робіт</a:t>
            </a:r>
            <a:r>
              <a:rPr lang="ru-RU" dirty="0"/>
              <a:t> у </a:t>
            </a:r>
            <a:r>
              <a:rPr lang="ru-RU" dirty="0" err="1"/>
              <a:t>проекті</a:t>
            </a:r>
            <a:r>
              <a:rPr lang="ru-RU" dirty="0"/>
              <a:t> по ходу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2485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3. </a:t>
            </a:r>
            <a:r>
              <a:rPr lang="ru-RU" sz="2000" b="1" dirty="0" err="1">
                <a:effectLst/>
              </a:rPr>
              <a:t>Формування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r>
              <a:rPr lang="ru-RU" sz="2000" b="1" dirty="0">
                <a:effectLst/>
              </a:rPr>
              <a:t>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Команда менеджменту проекту (КМП) </a:t>
            </a:r>
          </a:p>
          <a:p>
            <a:pPr marL="0" indent="0" algn="just">
              <a:buNone/>
            </a:pPr>
            <a:r>
              <a:rPr lang="ru-RU" dirty="0"/>
              <a:t> </a:t>
            </a:r>
            <a:r>
              <a:rPr lang="ru-RU" dirty="0" err="1"/>
              <a:t>організаційна</a:t>
            </a:r>
            <a:r>
              <a:rPr lang="ru-RU" dirty="0"/>
              <a:t> структура проекту, яка </a:t>
            </a:r>
            <a:r>
              <a:rPr lang="ru-RU" dirty="0" err="1"/>
              <a:t>очолювана</a:t>
            </a:r>
            <a:r>
              <a:rPr lang="ru-RU" dirty="0"/>
              <a:t> </a:t>
            </a:r>
            <a:r>
              <a:rPr lang="ru-RU" dirty="0" err="1"/>
              <a:t>керуючим</a:t>
            </a:r>
            <a:r>
              <a:rPr lang="ru-RU" dirty="0"/>
              <a:t> (</a:t>
            </a:r>
            <a:r>
              <a:rPr lang="ru-RU" dirty="0" err="1"/>
              <a:t>головним</a:t>
            </a:r>
            <a:r>
              <a:rPr lang="ru-RU" dirty="0"/>
              <a:t> менеджером) проекту і </a:t>
            </a:r>
            <a:r>
              <a:rPr lang="ru-RU" dirty="0" err="1"/>
              <a:t>створювана</a:t>
            </a:r>
            <a:r>
              <a:rPr lang="ru-RU" dirty="0"/>
              <a:t> на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проекту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життєвої</a:t>
            </a:r>
            <a:r>
              <a:rPr lang="ru-RU" dirty="0"/>
              <a:t> </a:t>
            </a:r>
            <a:r>
              <a:rPr lang="ru-RU" dirty="0" err="1"/>
              <a:t>фази</a:t>
            </a:r>
            <a:r>
              <a:rPr lang="ru-RU" dirty="0"/>
              <a:t>. У команду менеджменту проекту </a:t>
            </a:r>
            <a:r>
              <a:rPr lang="ru-RU" dirty="0" err="1"/>
              <a:t>входять</a:t>
            </a:r>
            <a:r>
              <a:rPr lang="ru-RU" dirty="0"/>
              <a:t> </a:t>
            </a:r>
            <a:r>
              <a:rPr lang="ru-RU" dirty="0" err="1"/>
              <a:t>фізичні</a:t>
            </a:r>
            <a:r>
              <a:rPr lang="ru-RU" dirty="0"/>
              <a:t> особи,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менеджерські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проектом. </a:t>
            </a:r>
            <a:r>
              <a:rPr lang="ru-RU" dirty="0" err="1"/>
              <a:t>Головними</a:t>
            </a:r>
            <a:r>
              <a:rPr lang="ru-RU" dirty="0"/>
              <a:t> </a:t>
            </a:r>
            <a:r>
              <a:rPr lang="ru-RU" dirty="0" err="1"/>
              <a:t>завданнями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 менеджменту проекту є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і </a:t>
            </a:r>
            <a:r>
              <a:rPr lang="ru-RU" dirty="0" err="1"/>
              <a:t>стратегії</a:t>
            </a:r>
            <a:r>
              <a:rPr lang="ru-RU" dirty="0"/>
              <a:t> проекту, </a:t>
            </a:r>
            <a:r>
              <a:rPr lang="ru-RU" dirty="0" err="1"/>
              <a:t>реалізація</a:t>
            </a:r>
            <a:r>
              <a:rPr lang="ru-RU" dirty="0"/>
              <a:t> </a:t>
            </a:r>
            <a:r>
              <a:rPr lang="ru-RU" dirty="0" err="1"/>
              <a:t>стратегічних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і </a:t>
            </a:r>
            <a:r>
              <a:rPr lang="ru-RU" dirty="0" err="1"/>
              <a:t>здійснення</a:t>
            </a:r>
            <a:r>
              <a:rPr lang="ru-RU" dirty="0"/>
              <a:t> тактичного (</a:t>
            </a:r>
            <a:r>
              <a:rPr lang="ru-RU" dirty="0" err="1"/>
              <a:t>ситуаційного</a:t>
            </a:r>
            <a:r>
              <a:rPr lang="ru-RU" dirty="0"/>
              <a:t>) менеджменту.</a:t>
            </a:r>
          </a:p>
        </p:txBody>
      </p:sp>
    </p:spTree>
    <p:extLst>
      <p:ext uri="{BB962C8B-B14F-4D97-AF65-F5344CB8AC3E}">
        <p14:creationId xmlns:p14="http://schemas.microsoft.com/office/powerpoint/2010/main" val="19683631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3. </a:t>
            </a:r>
            <a:r>
              <a:rPr lang="ru-RU" sz="2000" b="1" dirty="0" err="1">
                <a:effectLst/>
              </a:rPr>
              <a:t>Формування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r>
              <a:rPr lang="ru-RU" sz="2000" b="1" dirty="0">
                <a:effectLst/>
              </a:rPr>
              <a:t>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dirty="0" err="1"/>
              <a:t>Цілі</a:t>
            </a:r>
            <a:r>
              <a:rPr lang="ru-RU" b="1" dirty="0"/>
              <a:t> </a:t>
            </a:r>
            <a:r>
              <a:rPr lang="ru-RU" b="1" dirty="0" err="1"/>
              <a:t>створення</a:t>
            </a:r>
            <a:r>
              <a:rPr lang="ru-RU" b="1" dirty="0"/>
              <a:t> </a:t>
            </a:r>
            <a:r>
              <a:rPr lang="ru-RU" b="1" dirty="0" err="1"/>
              <a:t>проектної</a:t>
            </a:r>
            <a:r>
              <a:rPr lang="ru-RU" b="1" dirty="0"/>
              <a:t> </a:t>
            </a:r>
            <a:r>
              <a:rPr lang="ru-RU" b="1" dirty="0" err="1"/>
              <a:t>команди</a:t>
            </a:r>
            <a:r>
              <a:rPr lang="ru-RU" i="1" dirty="0"/>
              <a:t>:</a:t>
            </a:r>
          </a:p>
          <a:p>
            <a:pPr marL="457200" indent="-457200">
              <a:buAutoNum type="arabicPeriod"/>
            </a:pPr>
            <a:r>
              <a:rPr lang="ru-RU" dirty="0" err="1" smtClean="0"/>
              <a:t>Удосконалення</a:t>
            </a:r>
            <a:r>
              <a:rPr lang="ru-RU" dirty="0" smtClean="0"/>
              <a:t> </a:t>
            </a:r>
            <a:r>
              <a:rPr lang="ru-RU" dirty="0" err="1"/>
              <a:t>розподілу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Управління</a:t>
            </a:r>
            <a:r>
              <a:rPr lang="ru-RU" dirty="0"/>
              <a:t> і контроль за </a:t>
            </a:r>
            <a:r>
              <a:rPr lang="ru-RU" dirty="0" err="1"/>
              <a:t>роботою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Вирішення</a:t>
            </a:r>
            <a:r>
              <a:rPr lang="ru-RU" dirty="0"/>
              <a:t> проблем і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4. </a:t>
            </a:r>
            <a:r>
              <a:rPr lang="ru-RU" dirty="0" err="1"/>
              <a:t>Перевірка</a:t>
            </a:r>
            <a:r>
              <a:rPr lang="ru-RU" dirty="0"/>
              <a:t> і </a:t>
            </a:r>
            <a:r>
              <a:rPr lang="ru-RU" dirty="0" err="1"/>
              <a:t>затвердження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/>
              <a:t>. </a:t>
            </a:r>
            <a:endParaRPr lang="ru-RU" smtClean="0"/>
          </a:p>
          <a:p>
            <a:pPr marL="0" indent="0">
              <a:buNone/>
            </a:pPr>
            <a:r>
              <a:rPr lang="ru-RU" smtClean="0"/>
              <a:t>5</a:t>
            </a:r>
            <a:r>
              <a:rPr lang="ru-RU" dirty="0"/>
              <a:t>. </a:t>
            </a:r>
            <a:r>
              <a:rPr lang="ru-RU" dirty="0" err="1"/>
              <a:t>Зв’язок</a:t>
            </a:r>
            <a:r>
              <a:rPr lang="ru-RU" dirty="0"/>
              <a:t> та </a:t>
            </a:r>
            <a:r>
              <a:rPr lang="ru-RU" dirty="0" err="1"/>
              <a:t>інформування</a:t>
            </a:r>
            <a:r>
              <a:rPr lang="ru-RU" dirty="0"/>
              <a:t> з метою </a:t>
            </a:r>
            <a:r>
              <a:rPr lang="ru-RU" dirty="0" err="1"/>
              <a:t>передачі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необхідної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знати.</a:t>
            </a:r>
          </a:p>
          <a:p>
            <a:pPr marL="0" indent="0">
              <a:buNone/>
            </a:pPr>
            <a:r>
              <a:rPr lang="ru-RU" dirty="0"/>
              <a:t>6. </a:t>
            </a:r>
            <a:r>
              <a:rPr lang="ru-RU" dirty="0" err="1"/>
              <a:t>Накопичення</a:t>
            </a:r>
            <a:r>
              <a:rPr lang="ru-RU" dirty="0"/>
              <a:t> </a:t>
            </a:r>
            <a:r>
              <a:rPr lang="ru-RU" dirty="0" err="1"/>
              <a:t>ідей</a:t>
            </a:r>
            <a:r>
              <a:rPr lang="ru-RU" dirty="0"/>
              <a:t>,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порад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7. </a:t>
            </a:r>
            <a:r>
              <a:rPr lang="ru-RU" dirty="0" err="1"/>
              <a:t>Координація</a:t>
            </a:r>
            <a:r>
              <a:rPr lang="ru-RU" dirty="0"/>
              <a:t> і </a:t>
            </a:r>
            <a:r>
              <a:rPr lang="ru-RU" dirty="0" err="1"/>
              <a:t>зв’язок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функціональними</a:t>
            </a:r>
            <a:r>
              <a:rPr lang="ru-RU" dirty="0"/>
              <a:t> </a:t>
            </a:r>
            <a:r>
              <a:rPr lang="ru-RU" dirty="0" err="1"/>
              <a:t>підрозділами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8.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r>
              <a:rPr lang="ru-RU" dirty="0"/>
              <a:t> й </a:t>
            </a:r>
            <a:r>
              <a:rPr lang="ru-RU" dirty="0" err="1"/>
              <a:t>залученості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,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, яке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у </a:t>
            </a:r>
            <a:r>
              <a:rPr lang="ru-RU" dirty="0" err="1"/>
              <a:t>плануванні</a:t>
            </a:r>
            <a:r>
              <a:rPr lang="ru-RU" dirty="0"/>
              <a:t> й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9. Переговори і </a:t>
            </a:r>
            <a:r>
              <a:rPr lang="ru-RU" dirty="0" err="1"/>
              <a:t>розв’язання</a:t>
            </a:r>
            <a:r>
              <a:rPr lang="ru-RU" dirty="0"/>
              <a:t> </a:t>
            </a:r>
            <a:r>
              <a:rPr lang="ru-RU" dirty="0" err="1"/>
              <a:t>конфліктів</a:t>
            </a:r>
            <a:r>
              <a:rPr lang="ru-RU" dirty="0"/>
              <a:t> на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рівнях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10.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 з метою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інформаційної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 для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408750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3. </a:t>
            </a:r>
            <a:r>
              <a:rPr lang="ru-RU" sz="2000" b="1" dirty="0" err="1">
                <a:effectLst/>
              </a:rPr>
              <a:t>Формування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r>
              <a:rPr lang="ru-RU" sz="2000" b="1" dirty="0">
                <a:effectLst/>
              </a:rPr>
              <a:t>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/>
              <a:t>ПІДХОДИ ДО СУЧАСНИХ КЛАСИФІКАЦІЙ КОМАНД</a:t>
            </a:r>
          </a:p>
          <a:p>
            <a:pPr marL="0" indent="0" algn="just">
              <a:buNone/>
            </a:pPr>
            <a:r>
              <a:rPr lang="ru-RU" b="1" dirty="0" err="1"/>
              <a:t>Традиційна</a:t>
            </a:r>
            <a:r>
              <a:rPr lang="ru-RU" b="1" dirty="0"/>
              <a:t> Модель </a:t>
            </a:r>
            <a:r>
              <a:rPr lang="ru-RU" dirty="0"/>
              <a:t>(</a:t>
            </a:r>
            <a:r>
              <a:rPr lang="en-GB" dirty="0"/>
              <a:t>The Traditional Model).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людей,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керівника</a:t>
            </a:r>
            <a:r>
              <a:rPr lang="ru-RU" dirty="0"/>
              <a:t>, але </a:t>
            </a:r>
            <a:r>
              <a:rPr lang="ru-RU" dirty="0" err="1"/>
              <a:t>поділяють</a:t>
            </a:r>
            <a:r>
              <a:rPr lang="ru-RU" dirty="0"/>
              <a:t> </a:t>
            </a:r>
            <a:r>
              <a:rPr lang="ru-RU" dirty="0" err="1"/>
              <a:t>деякі</a:t>
            </a:r>
            <a:r>
              <a:rPr lang="ru-RU" dirty="0"/>
              <a:t> з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 і </a:t>
            </a:r>
            <a:r>
              <a:rPr lang="ru-RU" dirty="0" err="1"/>
              <a:t>повноважень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b="1" dirty="0"/>
              <a:t>Модель </a:t>
            </a:r>
            <a:r>
              <a:rPr lang="ru-RU" b="1" dirty="0" err="1"/>
              <a:t>Зіграності</a:t>
            </a:r>
            <a:r>
              <a:rPr lang="ru-RU" b="1" dirty="0"/>
              <a:t> </a:t>
            </a:r>
            <a:r>
              <a:rPr lang="ru-RU" dirty="0"/>
              <a:t>(</a:t>
            </a:r>
            <a:r>
              <a:rPr lang="en-GB" dirty="0"/>
              <a:t>The Team Spirit Model).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людей,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задоволені</a:t>
            </a:r>
            <a:r>
              <a:rPr lang="ru-RU" dirty="0"/>
              <a:t> </a:t>
            </a:r>
            <a:r>
              <a:rPr lang="ru-RU" dirty="0" err="1"/>
              <a:t>роботою</a:t>
            </a:r>
            <a:r>
              <a:rPr lang="ru-RU" dirty="0"/>
              <a:t> над проектом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головуванням</a:t>
            </a:r>
            <a:r>
              <a:rPr lang="ru-RU" dirty="0"/>
              <a:t> одного </a:t>
            </a:r>
            <a:r>
              <a:rPr lang="ru-RU" dirty="0" err="1"/>
              <a:t>керівника</a:t>
            </a:r>
            <a:r>
              <a:rPr lang="ru-RU" dirty="0"/>
              <a:t>. </a:t>
            </a:r>
            <a:r>
              <a:rPr lang="ru-RU" dirty="0" err="1"/>
              <a:t>Ці</a:t>
            </a:r>
            <a:r>
              <a:rPr lang="ru-RU" dirty="0"/>
              <a:t> люди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зіграність</a:t>
            </a:r>
            <a:r>
              <a:rPr lang="ru-RU" dirty="0"/>
              <a:t>, </a:t>
            </a:r>
            <a:r>
              <a:rPr lang="ru-RU" dirty="0" err="1"/>
              <a:t>командний</a:t>
            </a:r>
            <a:r>
              <a:rPr lang="ru-RU" dirty="0"/>
              <a:t> дух, але </a:t>
            </a:r>
            <a:r>
              <a:rPr lang="ru-RU" dirty="0" err="1"/>
              <a:t>фактично</a:t>
            </a:r>
            <a:r>
              <a:rPr lang="ru-RU" dirty="0"/>
              <a:t> вони — не команда, тому </a:t>
            </a:r>
            <a:r>
              <a:rPr lang="ru-RU" dirty="0" err="1"/>
              <a:t>що</a:t>
            </a:r>
            <a:r>
              <a:rPr lang="ru-RU" dirty="0"/>
              <a:t> одна особа </a:t>
            </a:r>
            <a:r>
              <a:rPr lang="ru-RU" dirty="0" err="1"/>
              <a:t>оберігає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ударів</a:t>
            </a:r>
            <a:r>
              <a:rPr lang="ru-RU" dirty="0"/>
              <a:t>, без </a:t>
            </a:r>
            <a:r>
              <a:rPr lang="ru-RU" dirty="0" err="1"/>
              <a:t>спільного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b="1" dirty="0"/>
              <a:t>Модель </a:t>
            </a:r>
            <a:r>
              <a:rPr lang="ru-RU" b="1" dirty="0" err="1"/>
              <a:t>Переднього</a:t>
            </a:r>
            <a:r>
              <a:rPr lang="ru-RU" b="1" dirty="0"/>
              <a:t> Краю (</a:t>
            </a:r>
            <a:r>
              <a:rPr lang="en-GB" dirty="0"/>
              <a:t>The Cutting Edge Model).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людей з </a:t>
            </a:r>
            <a:r>
              <a:rPr lang="ru-RU" dirty="0" err="1"/>
              <a:t>самостійним</a:t>
            </a:r>
            <a:r>
              <a:rPr lang="ru-RU" dirty="0"/>
              <a:t> </a:t>
            </a:r>
            <a:r>
              <a:rPr lang="ru-RU" dirty="0" err="1"/>
              <a:t>управлінням</a:t>
            </a:r>
            <a:r>
              <a:rPr lang="ru-RU" dirty="0"/>
              <a:t>. </a:t>
            </a:r>
            <a:r>
              <a:rPr lang="ru-RU" dirty="0" err="1"/>
              <a:t>Жодна</a:t>
            </a:r>
            <a:r>
              <a:rPr lang="ru-RU" dirty="0"/>
              <a:t> особа в </a:t>
            </a:r>
            <a:r>
              <a:rPr lang="ru-RU" dirty="0" err="1"/>
              <a:t>групі</a:t>
            </a:r>
            <a:r>
              <a:rPr lang="ru-RU" dirty="0"/>
              <a:t> не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повноваження</a:t>
            </a:r>
            <a:r>
              <a:rPr lang="ru-RU" dirty="0"/>
              <a:t>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з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зіткнулася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команда </a:t>
            </a:r>
            <a:r>
              <a:rPr lang="ru-RU" dirty="0" err="1"/>
              <a:t>самоорганізації</a:t>
            </a:r>
            <a:r>
              <a:rPr lang="ru-RU" dirty="0"/>
              <a:t>, тому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кожен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повноваження</a:t>
            </a:r>
            <a:r>
              <a:rPr lang="ru-RU" dirty="0"/>
              <a:t> на все і </a:t>
            </a:r>
            <a:r>
              <a:rPr lang="ru-RU" dirty="0" err="1"/>
              <a:t>несе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</a:t>
            </a:r>
            <a:r>
              <a:rPr lang="ru-RU" dirty="0" err="1"/>
              <a:t>завсе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78479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3. </a:t>
            </a:r>
            <a:r>
              <a:rPr lang="ru-RU" sz="2000" b="1" dirty="0" err="1">
                <a:effectLst/>
              </a:rPr>
              <a:t>Формування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r>
              <a:rPr lang="ru-RU" sz="2000" b="1" dirty="0">
                <a:effectLst/>
              </a:rPr>
              <a:t>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/>
              <a:t>ПІДХОДИ ДО СУЧАСНИХ КЛАСИФІКАЦІЙ КОМАНД</a:t>
            </a:r>
          </a:p>
          <a:p>
            <a:pPr marL="0" indent="0" algn="just">
              <a:buNone/>
            </a:pPr>
            <a:r>
              <a:rPr lang="ru-RU" b="1" dirty="0"/>
              <a:t>Модель Загону особливого </a:t>
            </a:r>
            <a:r>
              <a:rPr lang="ru-RU" b="1" dirty="0" err="1"/>
              <a:t>Призначення</a:t>
            </a:r>
            <a:r>
              <a:rPr lang="ru-RU" b="1" dirty="0"/>
              <a:t> </a:t>
            </a:r>
            <a:r>
              <a:rPr lang="ru-RU" dirty="0"/>
              <a:t>(</a:t>
            </a:r>
            <a:r>
              <a:rPr lang="ru-RU" dirty="0" err="1"/>
              <a:t>Task</a:t>
            </a:r>
            <a:r>
              <a:rPr lang="ru-RU" dirty="0"/>
              <a:t> </a:t>
            </a:r>
            <a:r>
              <a:rPr lang="ru-RU" dirty="0" err="1"/>
              <a:t>Force</a:t>
            </a:r>
            <a:r>
              <a:rPr lang="ru-RU" dirty="0"/>
              <a:t> </a:t>
            </a:r>
            <a:r>
              <a:rPr lang="ru-RU" dirty="0" err="1"/>
              <a:t>Model</a:t>
            </a:r>
            <a:r>
              <a:rPr lang="ru-RU" dirty="0"/>
              <a:t>).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, яка </a:t>
            </a:r>
            <a:r>
              <a:rPr lang="ru-RU" dirty="0" err="1"/>
              <a:t>працює</a:t>
            </a:r>
            <a:r>
              <a:rPr lang="ru-RU" dirty="0"/>
              <a:t> над </a:t>
            </a:r>
            <a:r>
              <a:rPr lang="ru-RU" dirty="0" err="1"/>
              <a:t>спеціальним</a:t>
            </a:r>
            <a:r>
              <a:rPr lang="ru-RU" dirty="0"/>
              <a:t> проектом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завданням</a:t>
            </a:r>
            <a:r>
              <a:rPr lang="ru-RU" dirty="0"/>
              <a:t>.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традиційно</a:t>
            </a:r>
            <a:r>
              <a:rPr lang="ru-RU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 загоном (</a:t>
            </a:r>
            <a:r>
              <a:rPr lang="ru-RU" dirty="0" err="1"/>
              <a:t>комітетом</a:t>
            </a:r>
            <a:r>
              <a:rPr lang="ru-RU" dirty="0"/>
              <a:t>) особливого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по </a:t>
            </a:r>
            <a:r>
              <a:rPr lang="ru-RU" dirty="0" err="1"/>
              <a:t>питаннях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за TQM.</a:t>
            </a:r>
          </a:p>
          <a:p>
            <a:pPr marL="0" indent="0" algn="just">
              <a:buNone/>
            </a:pPr>
            <a:r>
              <a:rPr lang="ru-RU" b="1" dirty="0"/>
              <a:t>Команда </a:t>
            </a:r>
            <a:r>
              <a:rPr lang="en-GB" b="1" dirty="0"/>
              <a:t>Cyber </a:t>
            </a:r>
            <a:r>
              <a:rPr lang="en-GB" dirty="0"/>
              <a:t>(The Cyber Team). </a:t>
            </a:r>
            <a:r>
              <a:rPr lang="ru-RU" dirty="0"/>
              <a:t>У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, члени </a:t>
            </a:r>
            <a:r>
              <a:rPr lang="ru-RU" dirty="0" err="1"/>
              <a:t>бачать</a:t>
            </a:r>
            <a:r>
              <a:rPr lang="ru-RU" dirty="0"/>
              <a:t> один одного </a:t>
            </a:r>
            <a:r>
              <a:rPr lang="ru-RU" dirty="0" err="1"/>
              <a:t>або</a:t>
            </a:r>
            <a:r>
              <a:rPr lang="ru-RU" dirty="0"/>
              <a:t> нечасто,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взагалі</a:t>
            </a:r>
            <a:r>
              <a:rPr lang="ru-RU" dirty="0"/>
              <a:t> </a:t>
            </a:r>
            <a:r>
              <a:rPr lang="ru-RU" dirty="0" err="1"/>
              <a:t>ніколи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по </a:t>
            </a:r>
            <a:r>
              <a:rPr lang="ru-RU" dirty="0" err="1"/>
              <a:t>суті</a:t>
            </a:r>
            <a:r>
              <a:rPr lang="ru-RU" dirty="0"/>
              <a:t> </a:t>
            </a:r>
            <a:r>
              <a:rPr lang="ru-RU" dirty="0" err="1"/>
              <a:t>віртуальні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. </a:t>
            </a:r>
            <a:r>
              <a:rPr lang="ru-RU" dirty="0" err="1"/>
              <a:t>Їм</a:t>
            </a:r>
            <a:r>
              <a:rPr lang="ru-RU" dirty="0"/>
              <a:t> доводиться </a:t>
            </a:r>
            <a:r>
              <a:rPr lang="ru-RU" dirty="0" err="1"/>
              <a:t>працювати</a:t>
            </a:r>
            <a:r>
              <a:rPr lang="ru-RU" dirty="0"/>
              <a:t> разом,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досягти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, але вони, </a:t>
            </a:r>
            <a:r>
              <a:rPr lang="ru-RU" dirty="0" err="1"/>
              <a:t>можливо</a:t>
            </a:r>
            <a:r>
              <a:rPr lang="ru-RU" dirty="0"/>
              <a:t>, </a:t>
            </a:r>
            <a:r>
              <a:rPr lang="ru-RU" dirty="0" err="1"/>
              <a:t>зустрічаються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на початку </a:t>
            </a:r>
            <a:r>
              <a:rPr lang="ru-RU" dirty="0" err="1"/>
              <a:t>їх</a:t>
            </a:r>
            <a:r>
              <a:rPr lang="ru-RU" dirty="0"/>
              <a:t> проекту і з того часу </a:t>
            </a:r>
            <a:r>
              <a:rPr lang="ru-RU" dirty="0" err="1"/>
              <a:t>зв’язуються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через </a:t>
            </a:r>
            <a:r>
              <a:rPr lang="ru-RU" dirty="0" err="1"/>
              <a:t>електронну</a:t>
            </a:r>
            <a:r>
              <a:rPr lang="ru-RU" dirty="0"/>
              <a:t> </a:t>
            </a:r>
            <a:r>
              <a:rPr lang="ru-RU" dirty="0" err="1"/>
              <a:t>пошту</a:t>
            </a:r>
            <a:r>
              <a:rPr lang="ru-RU" dirty="0"/>
              <a:t> і телефон. Вони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відтворювати</a:t>
            </a:r>
            <a:r>
              <a:rPr lang="ru-RU" dirty="0"/>
              <a:t> будь-яку з </a:t>
            </a:r>
            <a:r>
              <a:rPr lang="ru-RU" dirty="0" err="1"/>
              <a:t>чотирьох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моделей.</a:t>
            </a:r>
          </a:p>
        </p:txBody>
      </p:sp>
    </p:spTree>
    <p:extLst>
      <p:ext uri="{BB962C8B-B14F-4D97-AF65-F5344CB8AC3E}">
        <p14:creationId xmlns:p14="http://schemas.microsoft.com/office/powerpoint/2010/main" val="30713151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3. </a:t>
            </a:r>
            <a:r>
              <a:rPr lang="ru-RU" sz="2000" b="1" dirty="0" err="1">
                <a:effectLst/>
              </a:rPr>
              <a:t>Формування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r>
              <a:rPr lang="ru-RU" sz="2000" b="1" dirty="0">
                <a:effectLst/>
              </a:rPr>
              <a:t>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 err="1"/>
              <a:t>Результами</a:t>
            </a:r>
            <a:r>
              <a:rPr lang="ru-RU" sz="2800" b="1" dirty="0"/>
              <a:t> набору </a:t>
            </a:r>
            <a:r>
              <a:rPr lang="ru-RU" sz="2800" b="1" dirty="0" err="1"/>
              <a:t>команди</a:t>
            </a:r>
            <a:r>
              <a:rPr lang="ru-RU" sz="2800" b="1" dirty="0"/>
              <a:t> проекту є</a:t>
            </a:r>
            <a:r>
              <a:rPr lang="ru-RU" sz="2800" dirty="0"/>
              <a:t>: </a:t>
            </a:r>
          </a:p>
          <a:p>
            <a:pPr marL="0" indent="0" algn="ctr">
              <a:buNone/>
            </a:pPr>
            <a:endParaRPr lang="ru-RU" sz="2800" dirty="0"/>
          </a:p>
          <a:p>
            <a:pPr marL="457200" indent="-457200" algn="just">
              <a:buAutoNum type="arabicPeriod"/>
            </a:pPr>
            <a:r>
              <a:rPr lang="ru-RU" dirty="0" err="1"/>
              <a:t>Призначення</a:t>
            </a:r>
            <a:r>
              <a:rPr lang="ru-RU" dirty="0"/>
              <a:t> персоналу проекту. </a:t>
            </a:r>
          </a:p>
          <a:p>
            <a:pPr marL="457200" indent="-457200" algn="just">
              <a:buAutoNum type="arabicPeriod"/>
            </a:pPr>
            <a:endParaRPr lang="ru-RU" dirty="0"/>
          </a:p>
          <a:p>
            <a:pPr marL="457200" indent="-457200" algn="just">
              <a:buAutoNum type="arabicPeriod"/>
            </a:pPr>
            <a:r>
              <a:rPr lang="ru-RU" dirty="0" err="1"/>
              <a:t>Ресурсні</a:t>
            </a:r>
            <a:r>
              <a:rPr lang="ru-RU" dirty="0"/>
              <a:t> </a:t>
            </a:r>
            <a:r>
              <a:rPr lang="ru-RU" dirty="0" err="1"/>
              <a:t>календарі</a:t>
            </a:r>
            <a:r>
              <a:rPr lang="ru-RU" dirty="0"/>
              <a:t>. </a:t>
            </a:r>
          </a:p>
          <a:p>
            <a:pPr marL="457200" indent="-457200" algn="just">
              <a:buAutoNum type="arabicPeriod"/>
            </a:pPr>
            <a:endParaRPr lang="ru-RU" dirty="0"/>
          </a:p>
          <a:p>
            <a:pPr marL="457200" indent="-457200" algn="just">
              <a:buAutoNum type="arabicPeriod"/>
            </a:pPr>
            <a:r>
              <a:rPr lang="ru-RU" dirty="0" err="1"/>
              <a:t>Поновлення</a:t>
            </a:r>
            <a:r>
              <a:rPr lang="ru-RU" dirty="0"/>
              <a:t> плану </a:t>
            </a:r>
            <a:r>
              <a:rPr lang="ru-RU" dirty="0" err="1"/>
              <a:t>управління</a:t>
            </a:r>
            <a:r>
              <a:rPr lang="ru-RU" dirty="0"/>
              <a:t> проектом. </a:t>
            </a:r>
          </a:p>
        </p:txBody>
      </p:sp>
    </p:spTree>
    <p:extLst>
      <p:ext uri="{BB962C8B-B14F-4D97-AF65-F5344CB8AC3E}">
        <p14:creationId xmlns:p14="http://schemas.microsoft.com/office/powerpoint/2010/main" val="10264919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4. </a:t>
            </a:r>
            <a:r>
              <a:rPr lang="ru-RU" sz="2000" b="1" dirty="0" err="1">
                <a:effectLst/>
              </a:rPr>
              <a:t>Процеси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командою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/>
              <a:t>Процеси</a:t>
            </a:r>
            <a:r>
              <a:rPr lang="ru-RU" b="1" dirty="0"/>
              <a:t> </a:t>
            </a:r>
            <a:r>
              <a:rPr lang="ru-RU" b="1" dirty="0" err="1"/>
              <a:t>управління</a:t>
            </a:r>
            <a:r>
              <a:rPr lang="ru-RU" b="1" dirty="0"/>
              <a:t> проектною командою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необхідної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виконавців</a:t>
            </a:r>
            <a:r>
              <a:rPr lang="ru-RU" dirty="0"/>
              <a:t> проекту.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Набір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 проекту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 проекту.</a:t>
            </a:r>
          </a:p>
          <a:p>
            <a:pPr marL="0" indent="0">
              <a:buNone/>
            </a:pPr>
            <a:r>
              <a:rPr lang="ru-RU" dirty="0"/>
              <a:t>4. </a:t>
            </a:r>
            <a:r>
              <a:rPr lang="ru-RU" dirty="0" err="1"/>
              <a:t>Управління</a:t>
            </a:r>
            <a:r>
              <a:rPr lang="ru-RU" dirty="0"/>
              <a:t> командою проекту.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2649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4. </a:t>
            </a:r>
            <a:r>
              <a:rPr lang="ru-RU" sz="2000" b="1" dirty="0" err="1">
                <a:effectLst/>
              </a:rPr>
              <a:t>Процеси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командою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err="1"/>
              <a:t>Цілі</a:t>
            </a:r>
            <a:r>
              <a:rPr lang="ru-RU" sz="2800" b="1" dirty="0"/>
              <a:t> </a:t>
            </a:r>
            <a:r>
              <a:rPr lang="ru-RU" sz="2800" b="1" dirty="0" err="1"/>
              <a:t>розвитку</a:t>
            </a:r>
            <a:r>
              <a:rPr lang="ru-RU" sz="2800" b="1" dirty="0"/>
              <a:t> </a:t>
            </a:r>
            <a:r>
              <a:rPr lang="ru-RU" sz="2800" b="1" dirty="0" err="1"/>
              <a:t>команди</a:t>
            </a:r>
            <a:r>
              <a:rPr lang="ru-RU" sz="2800" b="1" dirty="0"/>
              <a:t> проекту: </a:t>
            </a:r>
          </a:p>
          <a:p>
            <a:pPr marL="0" indent="0" algn="ctr">
              <a:buNone/>
            </a:pPr>
            <a:endParaRPr lang="ru-RU" b="1" dirty="0"/>
          </a:p>
          <a:p>
            <a:pPr algn="just"/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і </a:t>
            </a:r>
            <a:r>
              <a:rPr lang="ru-RU" dirty="0" err="1"/>
              <a:t>навичок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; 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 </a:t>
            </a:r>
            <a:r>
              <a:rPr lang="ru-RU" dirty="0" err="1"/>
              <a:t>зміцнення</a:t>
            </a:r>
            <a:r>
              <a:rPr lang="ru-RU" dirty="0"/>
              <a:t> </a:t>
            </a:r>
            <a:r>
              <a:rPr lang="ru-RU" dirty="0" err="1"/>
              <a:t>почуття</a:t>
            </a:r>
            <a:r>
              <a:rPr lang="ru-RU" dirty="0"/>
              <a:t> </a:t>
            </a:r>
            <a:r>
              <a:rPr lang="ru-RU" dirty="0" err="1"/>
              <a:t>довіри</a:t>
            </a:r>
            <a:r>
              <a:rPr lang="ru-RU" dirty="0"/>
              <a:t> і </a:t>
            </a:r>
            <a:r>
              <a:rPr lang="ru-RU" dirty="0" err="1"/>
              <a:t>згуртованості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; </a:t>
            </a:r>
          </a:p>
          <a:p>
            <a:pPr algn="just"/>
            <a:endParaRPr lang="ru-RU" dirty="0"/>
          </a:p>
          <a:p>
            <a:pPr algn="just"/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динамічної</a:t>
            </a:r>
            <a:r>
              <a:rPr lang="ru-RU" dirty="0"/>
              <a:t> і </a:t>
            </a:r>
            <a:r>
              <a:rPr lang="ru-RU" dirty="0" err="1"/>
              <a:t>згуртованої</a:t>
            </a:r>
            <a:r>
              <a:rPr lang="ru-RU" dirty="0"/>
              <a:t> </a:t>
            </a:r>
            <a:r>
              <a:rPr lang="ru-RU" dirty="0" err="1"/>
              <a:t>командної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30198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4. </a:t>
            </a:r>
            <a:r>
              <a:rPr lang="ru-RU" sz="2000" b="1" dirty="0" err="1">
                <a:effectLst/>
              </a:rPr>
              <a:t>Процеси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командою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/>
              <a:t>Завдання</a:t>
            </a:r>
            <a:r>
              <a:rPr lang="ru-RU" b="1" dirty="0"/>
              <a:t> менеджменту </a:t>
            </a:r>
          </a:p>
          <a:p>
            <a:pPr marL="0" indent="0" algn="ctr">
              <a:buNone/>
            </a:pPr>
            <a:r>
              <a:rPr lang="ru-RU" b="1" dirty="0"/>
              <a:t>з </a:t>
            </a:r>
            <a:r>
              <a:rPr lang="ru-RU" b="1" dirty="0" err="1"/>
              <a:t>питань</a:t>
            </a:r>
            <a:r>
              <a:rPr lang="ru-RU" b="1" dirty="0"/>
              <a:t> </a:t>
            </a:r>
            <a:r>
              <a:rPr lang="ru-RU" b="1" dirty="0" err="1"/>
              <a:t>розвитку</a:t>
            </a:r>
            <a:r>
              <a:rPr lang="ru-RU" b="1" dirty="0"/>
              <a:t> </a:t>
            </a:r>
            <a:r>
              <a:rPr lang="ru-RU" b="1" dirty="0" err="1"/>
              <a:t>команди</a:t>
            </a:r>
            <a:r>
              <a:rPr lang="ru-RU" dirty="0"/>
              <a:t>: </a:t>
            </a:r>
          </a:p>
          <a:p>
            <a:pPr marL="0" indent="0">
              <a:buNone/>
            </a:pPr>
            <a:endParaRPr lang="ru-RU" dirty="0"/>
          </a:p>
          <a:p>
            <a:pPr algn="just"/>
            <a:r>
              <a:rPr lang="ru-RU" sz="2200" dirty="0" err="1"/>
              <a:t>забезпечення</a:t>
            </a:r>
            <a:r>
              <a:rPr lang="ru-RU" sz="2200" dirty="0"/>
              <a:t> </a:t>
            </a:r>
            <a:r>
              <a:rPr lang="ru-RU" sz="2200" dirty="0" err="1"/>
              <a:t>відповідного</a:t>
            </a:r>
            <a:r>
              <a:rPr lang="ru-RU" sz="2200" dirty="0"/>
              <a:t> </a:t>
            </a:r>
            <a:r>
              <a:rPr lang="ru-RU" sz="2200" dirty="0" err="1"/>
              <a:t>професійного</a:t>
            </a:r>
            <a:r>
              <a:rPr lang="ru-RU" sz="2200" dirty="0"/>
              <a:t> </a:t>
            </a:r>
            <a:r>
              <a:rPr lang="ru-RU" sz="2200" dirty="0" err="1"/>
              <a:t>рівня</a:t>
            </a:r>
            <a:r>
              <a:rPr lang="ru-RU" sz="2200" dirty="0"/>
              <a:t> персоналу; </a:t>
            </a:r>
          </a:p>
          <a:p>
            <a:pPr algn="just"/>
            <a:endParaRPr lang="ru-RU" sz="2200" dirty="0"/>
          </a:p>
          <a:p>
            <a:pPr algn="just"/>
            <a:r>
              <a:rPr lang="ru-RU" sz="2200" dirty="0" err="1"/>
              <a:t>забезпечення</a:t>
            </a:r>
            <a:r>
              <a:rPr lang="ru-RU" sz="2200" dirty="0"/>
              <a:t> умов для </a:t>
            </a:r>
            <a:r>
              <a:rPr lang="ru-RU" sz="2200" dirty="0" err="1"/>
              <a:t>мобільності</a:t>
            </a:r>
            <a:r>
              <a:rPr lang="ru-RU" sz="2200" dirty="0"/>
              <a:t> </a:t>
            </a:r>
            <a:r>
              <a:rPr lang="ru-RU" sz="2200" dirty="0" err="1"/>
              <a:t>працівників</a:t>
            </a:r>
            <a:r>
              <a:rPr lang="ru-RU" sz="2200" dirty="0"/>
              <a:t>; </a:t>
            </a:r>
          </a:p>
          <a:p>
            <a:pPr algn="just"/>
            <a:endParaRPr lang="ru-RU" sz="2200" dirty="0"/>
          </a:p>
          <a:p>
            <a:pPr algn="just"/>
            <a:r>
              <a:rPr lang="ru-RU" sz="2200" dirty="0" err="1"/>
              <a:t>забезпечення</a:t>
            </a:r>
            <a:r>
              <a:rPr lang="ru-RU" sz="2200" dirty="0"/>
              <a:t> </a:t>
            </a:r>
            <a:r>
              <a:rPr lang="ru-RU" sz="2200" dirty="0" err="1"/>
              <a:t>можливості</a:t>
            </a:r>
            <a:r>
              <a:rPr lang="ru-RU" sz="2200" dirty="0"/>
              <a:t> </a:t>
            </a:r>
            <a:r>
              <a:rPr lang="ru-RU" sz="2200" dirty="0" err="1"/>
              <a:t>кар’єрного</a:t>
            </a:r>
            <a:r>
              <a:rPr lang="ru-RU" sz="2200" dirty="0"/>
              <a:t> росту.</a:t>
            </a:r>
          </a:p>
        </p:txBody>
      </p:sp>
    </p:spTree>
    <p:extLst>
      <p:ext uri="{BB962C8B-B14F-4D97-AF65-F5344CB8AC3E}">
        <p14:creationId xmlns:p14="http://schemas.microsoft.com/office/powerpoint/2010/main" val="1019856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 err="1">
                <a:effectLst/>
              </a:rPr>
              <a:t>Процеси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людськими</a:t>
            </a:r>
            <a:r>
              <a:rPr lang="ru-RU" sz="2000" b="1" dirty="0">
                <a:effectLst/>
              </a:rPr>
              <a:t> ресурсами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b="1" dirty="0" err="1"/>
              <a:t>Процеси</a:t>
            </a:r>
            <a:r>
              <a:rPr lang="ru-RU" b="1" dirty="0"/>
              <a:t> </a:t>
            </a:r>
            <a:r>
              <a:rPr lang="ru-RU" b="1" dirty="0" err="1"/>
              <a:t>управління</a:t>
            </a:r>
            <a:r>
              <a:rPr lang="ru-RU" b="1" dirty="0"/>
              <a:t> </a:t>
            </a:r>
            <a:r>
              <a:rPr lang="ru-RU" b="1" dirty="0" err="1"/>
              <a:t>людськими</a:t>
            </a:r>
            <a:r>
              <a:rPr lang="ru-RU" b="1" dirty="0"/>
              <a:t> </a:t>
            </a:r>
            <a:r>
              <a:rPr lang="ru-RU" b="1"/>
              <a:t>ресурсами проекту: </a:t>
            </a:r>
            <a:endParaRPr lang="ru-RU" b="1" dirty="0"/>
          </a:p>
          <a:p>
            <a:pPr marL="0" indent="0" algn="just">
              <a:buNone/>
            </a:pPr>
            <a:r>
              <a:rPr lang="ru-RU" b="1" i="1" dirty="0" err="1"/>
              <a:t>Планування</a:t>
            </a:r>
            <a:r>
              <a:rPr lang="ru-RU" b="1" i="1" dirty="0"/>
              <a:t> </a:t>
            </a:r>
            <a:r>
              <a:rPr lang="ru-RU" b="1" i="1" dirty="0" err="1"/>
              <a:t>управління</a:t>
            </a:r>
            <a:r>
              <a:rPr lang="ru-RU" b="1" i="1" dirty="0"/>
              <a:t> </a:t>
            </a:r>
            <a:r>
              <a:rPr lang="ru-RU" b="1" i="1" dirty="0" err="1"/>
              <a:t>людськими</a:t>
            </a:r>
            <a:r>
              <a:rPr lang="ru-RU" b="1" i="1" dirty="0"/>
              <a:t> ресурсами </a:t>
            </a:r>
            <a:r>
              <a:rPr lang="ru-RU" dirty="0"/>
              <a:t>-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ідентифікування</a:t>
            </a:r>
            <a:r>
              <a:rPr lang="ru-RU" dirty="0"/>
              <a:t> та </a:t>
            </a:r>
            <a:r>
              <a:rPr lang="ru-RU" dirty="0" err="1"/>
              <a:t>документування</a:t>
            </a:r>
            <a:r>
              <a:rPr lang="ru-RU" dirty="0"/>
              <a:t> ролей, </a:t>
            </a:r>
            <a:r>
              <a:rPr lang="ru-RU" dirty="0" err="1"/>
              <a:t>відповідальності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</a:t>
            </a:r>
            <a:r>
              <a:rPr lang="ru-RU" dirty="0" err="1"/>
              <a:t>навичок</a:t>
            </a:r>
            <a:r>
              <a:rPr lang="ru-RU" dirty="0"/>
              <a:t> та </a:t>
            </a:r>
            <a:r>
              <a:rPr lang="ru-RU" dirty="0" err="1"/>
              <a:t>підзвітності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плану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людськими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b="1" i="1" dirty="0" err="1"/>
              <a:t>Набір</a:t>
            </a:r>
            <a:r>
              <a:rPr lang="ru-RU" b="1" i="1" dirty="0"/>
              <a:t> </a:t>
            </a:r>
            <a:r>
              <a:rPr lang="ru-RU" b="1" i="1" dirty="0" err="1"/>
              <a:t>команди</a:t>
            </a:r>
            <a:r>
              <a:rPr lang="ru-RU" b="1" i="1" dirty="0"/>
              <a:t> проекту </a:t>
            </a:r>
            <a:r>
              <a:rPr lang="ru-RU" dirty="0"/>
              <a:t>-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підтвердження</a:t>
            </a:r>
            <a:r>
              <a:rPr lang="ru-RU" dirty="0"/>
              <a:t> </a:t>
            </a:r>
            <a:r>
              <a:rPr lang="ru-RU" dirty="0" err="1"/>
              <a:t>доступності</a:t>
            </a:r>
            <a:r>
              <a:rPr lang="ru-RU" dirty="0"/>
              <a:t> </a:t>
            </a:r>
            <a:r>
              <a:rPr lang="ru-RU" dirty="0" err="1"/>
              <a:t>людських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та набору </a:t>
            </a:r>
            <a:r>
              <a:rPr lang="ru-RU" dirty="0" err="1"/>
              <a:t>команди</a:t>
            </a:r>
            <a:r>
              <a:rPr lang="ru-RU" dirty="0"/>
              <a:t>, </a:t>
            </a:r>
            <a:r>
              <a:rPr lang="ru-RU" dirty="0" err="1"/>
              <a:t>необхідної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за проектом. 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b="1" i="1" dirty="0" err="1"/>
              <a:t>Розвиток</a:t>
            </a:r>
            <a:r>
              <a:rPr lang="ru-RU" b="1" i="1" dirty="0"/>
              <a:t> </a:t>
            </a:r>
            <a:r>
              <a:rPr lang="ru-RU" b="1" i="1" dirty="0" err="1"/>
              <a:t>команди</a:t>
            </a:r>
            <a:r>
              <a:rPr lang="ru-RU" b="1" i="1" dirty="0"/>
              <a:t> проекту </a:t>
            </a:r>
            <a:r>
              <a:rPr lang="ru-RU" dirty="0"/>
              <a:t>-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удосконалення</a:t>
            </a:r>
            <a:r>
              <a:rPr lang="ru-RU" dirty="0"/>
              <a:t> </a:t>
            </a:r>
            <a:r>
              <a:rPr lang="ru-RU" dirty="0" err="1"/>
              <a:t>компетенції</a:t>
            </a:r>
            <a:r>
              <a:rPr lang="ru-RU" dirty="0"/>
              <a:t>,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 проекту та </a:t>
            </a:r>
            <a:r>
              <a:rPr lang="ru-RU" dirty="0" err="1"/>
              <a:t>загальних</a:t>
            </a:r>
            <a:r>
              <a:rPr lang="ru-RU" dirty="0"/>
              <a:t> умов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 з метою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проекту. 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b="1" i="1" dirty="0" err="1"/>
              <a:t>Управління</a:t>
            </a:r>
            <a:r>
              <a:rPr lang="ru-RU" b="1" i="1" dirty="0"/>
              <a:t> командою проекту </a:t>
            </a:r>
            <a:r>
              <a:rPr lang="ru-RU" dirty="0"/>
              <a:t>-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відслідкування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,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зворотного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, </a:t>
            </a:r>
            <a:r>
              <a:rPr lang="ru-RU" dirty="0" err="1"/>
              <a:t>вирішення</a:t>
            </a:r>
            <a:r>
              <a:rPr lang="ru-RU" dirty="0"/>
              <a:t> проблем і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, </a:t>
            </a:r>
            <a:r>
              <a:rPr lang="ru-RU" dirty="0" err="1"/>
              <a:t>спрямований</a:t>
            </a:r>
            <a:r>
              <a:rPr lang="ru-RU" dirty="0"/>
              <a:t> на </a:t>
            </a:r>
            <a:r>
              <a:rPr lang="ru-RU" dirty="0" err="1"/>
              <a:t>оптимізацію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проекту.</a:t>
            </a:r>
          </a:p>
        </p:txBody>
      </p:sp>
    </p:spTree>
    <p:extLst>
      <p:ext uri="{BB962C8B-B14F-4D97-AF65-F5344CB8AC3E}">
        <p14:creationId xmlns:p14="http://schemas.microsoft.com/office/powerpoint/2010/main" val="8854848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4. </a:t>
            </a:r>
            <a:r>
              <a:rPr lang="ru-RU" sz="2000" b="1" dirty="0" err="1">
                <a:effectLst/>
              </a:rPr>
              <a:t>Процеси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командою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5 СТАДІЙ РОЗВИТКУ КОМАНДИ</a:t>
            </a:r>
            <a:r>
              <a:rPr lang="ru-RU" dirty="0"/>
              <a:t>.</a:t>
            </a:r>
          </a:p>
          <a:p>
            <a:pPr marL="0" indent="0" algn="ctr">
              <a:buNone/>
            </a:pPr>
            <a:endParaRPr lang="ru-RU" dirty="0"/>
          </a:p>
          <a:p>
            <a:pPr marL="457200" indent="-457200" algn="just">
              <a:buAutoNum type="arabicPeriod"/>
            </a:pPr>
            <a:r>
              <a:rPr lang="ru-RU" b="1" dirty="0" err="1"/>
              <a:t>Формування</a:t>
            </a:r>
            <a:r>
              <a:rPr lang="ru-RU" dirty="0"/>
              <a:t>.</a:t>
            </a:r>
          </a:p>
          <a:p>
            <a:pPr marL="457200" indent="-457200" algn="just">
              <a:buAutoNum type="arabicPeriod"/>
            </a:pPr>
            <a:endParaRPr lang="ru-RU" dirty="0"/>
          </a:p>
          <a:p>
            <a:pPr marL="457200" indent="-457200" algn="just">
              <a:buFont typeface="+mj-lt"/>
              <a:buAutoNum type="arabicPeriod"/>
            </a:pPr>
            <a:r>
              <a:rPr lang="ru-RU" b="1" dirty="0" err="1"/>
              <a:t>Бушування</a:t>
            </a:r>
            <a:r>
              <a:rPr lang="ru-RU" dirty="0"/>
              <a:t>.</a:t>
            </a:r>
          </a:p>
          <a:p>
            <a:pPr marL="457200" indent="-457200" algn="just">
              <a:buFont typeface="+mj-lt"/>
              <a:buAutoNum type="arabicPeriod"/>
            </a:pPr>
            <a:endParaRPr lang="ru-RU" dirty="0"/>
          </a:p>
          <a:p>
            <a:pPr marL="457200" indent="-457200" algn="just">
              <a:buFont typeface="+mj-lt"/>
              <a:buAutoNum type="arabicPeriod"/>
            </a:pPr>
            <a:r>
              <a:rPr lang="ru-RU" b="1" dirty="0" err="1"/>
              <a:t>Врегулювання</a:t>
            </a:r>
            <a:r>
              <a:rPr lang="ru-RU" b="1" dirty="0"/>
              <a:t> / </a:t>
            </a:r>
            <a:r>
              <a:rPr lang="ru-RU" b="1" dirty="0" err="1"/>
              <a:t>Нормалізація</a:t>
            </a:r>
            <a:r>
              <a:rPr lang="ru-RU" dirty="0"/>
              <a:t>.</a:t>
            </a:r>
          </a:p>
          <a:p>
            <a:pPr marL="457200" indent="-457200" algn="just">
              <a:buFont typeface="+mj-lt"/>
              <a:buAutoNum type="arabicPeriod"/>
            </a:pPr>
            <a:endParaRPr lang="ru-RU" dirty="0"/>
          </a:p>
          <a:p>
            <a:pPr marL="457200" indent="-457200" algn="just">
              <a:buFont typeface="+mj-lt"/>
              <a:buAutoNum type="arabicPeriod"/>
            </a:pPr>
            <a:r>
              <a:rPr lang="ru-RU" b="1" dirty="0" err="1"/>
              <a:t>Результативність</a:t>
            </a:r>
            <a:r>
              <a:rPr lang="ru-RU" b="1" dirty="0"/>
              <a:t> / </a:t>
            </a:r>
            <a:r>
              <a:rPr lang="ru-RU" b="1" dirty="0" err="1"/>
              <a:t>Виконання</a:t>
            </a:r>
            <a:r>
              <a:rPr lang="ru-RU" b="1" dirty="0"/>
              <a:t>.</a:t>
            </a:r>
          </a:p>
          <a:p>
            <a:pPr marL="457200" indent="-457200" algn="just">
              <a:buFont typeface="+mj-lt"/>
              <a:buAutoNum type="arabicPeriod"/>
            </a:pPr>
            <a:endParaRPr lang="ru-RU" dirty="0"/>
          </a:p>
          <a:p>
            <a:pPr marL="457200" indent="-457200" algn="just">
              <a:buFont typeface="+mj-lt"/>
              <a:buAutoNum type="arabicPeriod"/>
            </a:pPr>
            <a:r>
              <a:rPr lang="ru-RU" b="1" dirty="0" err="1"/>
              <a:t>Завершення</a:t>
            </a:r>
            <a:r>
              <a:rPr lang="ru-RU" b="1" dirty="0"/>
              <a:t> / </a:t>
            </a:r>
            <a:r>
              <a:rPr lang="ru-RU" b="1" dirty="0" err="1"/>
              <a:t>Розпуск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140271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76064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4. </a:t>
            </a:r>
            <a:r>
              <a:rPr lang="ru-RU" sz="2000" b="1" dirty="0" err="1">
                <a:effectLst/>
              </a:rPr>
              <a:t>Процеси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командою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b="1" dirty="0" err="1"/>
              <a:t>Професійний</a:t>
            </a:r>
            <a:r>
              <a:rPr lang="ru-RU" b="1" dirty="0"/>
              <a:t> </a:t>
            </a:r>
            <a:r>
              <a:rPr lang="ru-RU" b="1" dirty="0" err="1"/>
              <a:t>розвиток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, </a:t>
            </a:r>
            <a:r>
              <a:rPr lang="ru-RU" dirty="0" err="1"/>
              <a:t>перепідготовки</a:t>
            </a:r>
            <a:r>
              <a:rPr lang="ru-RU" dirty="0"/>
              <a:t> й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кваліфікації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з метою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виробничих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, </a:t>
            </a:r>
            <a:r>
              <a:rPr lang="ru-RU" dirty="0" err="1"/>
              <a:t>завдань</a:t>
            </a:r>
            <a:r>
              <a:rPr lang="ru-RU" dirty="0"/>
              <a:t> і </a:t>
            </a:r>
            <a:r>
              <a:rPr lang="ru-RU" dirty="0" err="1"/>
              <a:t>обов’язків</a:t>
            </a:r>
            <a:r>
              <a:rPr lang="ru-RU" dirty="0"/>
              <a:t> на </a:t>
            </a:r>
            <a:r>
              <a:rPr lang="ru-RU" dirty="0" err="1"/>
              <a:t>новій</a:t>
            </a:r>
            <a:r>
              <a:rPr lang="ru-RU" dirty="0"/>
              <a:t> </a:t>
            </a:r>
            <a:r>
              <a:rPr lang="ru-RU" dirty="0" err="1"/>
              <a:t>посаді</a:t>
            </a:r>
            <a:r>
              <a:rPr lang="ru-RU" dirty="0"/>
              <a:t> у </a:t>
            </a:r>
            <a:r>
              <a:rPr lang="ru-RU" dirty="0" err="1"/>
              <a:t>проекті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90716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4. </a:t>
            </a:r>
            <a:r>
              <a:rPr lang="ru-RU" sz="2000" b="1" dirty="0" err="1">
                <a:effectLst/>
              </a:rPr>
              <a:t>Процеси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командою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/>
              <a:t>Методи</a:t>
            </a:r>
            <a:r>
              <a:rPr lang="ru-RU" b="1" dirty="0"/>
              <a:t> </a:t>
            </a:r>
            <a:r>
              <a:rPr lang="ru-RU" b="1" dirty="0" err="1"/>
              <a:t>навчання</a:t>
            </a:r>
            <a:r>
              <a:rPr lang="ru-RU" b="1" dirty="0"/>
              <a:t> персоналу у проектах</a:t>
            </a:r>
          </a:p>
          <a:p>
            <a:pPr marL="0" indent="0" algn="ctr">
              <a:buNone/>
            </a:pPr>
            <a:r>
              <a:rPr lang="ru-RU" b="1" dirty="0" err="1"/>
              <a:t>Навчання</a:t>
            </a:r>
            <a:r>
              <a:rPr lang="ru-RU" b="1" dirty="0"/>
              <a:t> на </a:t>
            </a:r>
            <a:r>
              <a:rPr lang="ru-RU" b="1" dirty="0" err="1"/>
              <a:t>робочому</a:t>
            </a:r>
            <a:r>
              <a:rPr lang="ru-RU" b="1" dirty="0"/>
              <a:t> </a:t>
            </a:r>
            <a:r>
              <a:rPr lang="ru-RU" b="1" dirty="0" err="1"/>
              <a:t>місці</a:t>
            </a:r>
            <a:endParaRPr lang="ru-RU" b="1" dirty="0"/>
          </a:p>
          <a:p>
            <a:pPr algn="just"/>
            <a:r>
              <a:rPr lang="ru-RU" dirty="0" err="1"/>
              <a:t>Копіювання</a:t>
            </a:r>
            <a:endParaRPr lang="ru-RU" dirty="0"/>
          </a:p>
          <a:p>
            <a:pPr algn="just"/>
            <a:r>
              <a:rPr lang="ru-RU" dirty="0" err="1"/>
              <a:t>Інструктаж</a:t>
            </a:r>
            <a:r>
              <a:rPr lang="ru-RU" dirty="0"/>
              <a:t> </a:t>
            </a:r>
            <a:endParaRPr lang="en-US" dirty="0"/>
          </a:p>
          <a:p>
            <a:pPr algn="just"/>
            <a:r>
              <a:rPr lang="ru-RU" dirty="0"/>
              <a:t>Метод </a:t>
            </a:r>
            <a:r>
              <a:rPr lang="ru-RU" dirty="0" err="1"/>
              <a:t>ускладнюючих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</a:t>
            </a:r>
            <a:endParaRPr lang="en-US" dirty="0"/>
          </a:p>
          <a:p>
            <a:pPr algn="just"/>
            <a:r>
              <a:rPr lang="ru-RU" dirty="0" err="1"/>
              <a:t>Наставництво</a:t>
            </a:r>
            <a:endParaRPr lang="ru-RU" dirty="0"/>
          </a:p>
          <a:p>
            <a:pPr algn="just"/>
            <a:r>
              <a:rPr lang="ru-RU" dirty="0" err="1"/>
              <a:t>Делегування</a:t>
            </a:r>
            <a:endParaRPr lang="ru-RU" dirty="0"/>
          </a:p>
          <a:p>
            <a:pPr algn="just"/>
            <a:r>
              <a:rPr lang="ru-RU" dirty="0" err="1"/>
              <a:t>Ротація</a:t>
            </a:r>
            <a:endParaRPr lang="ru-RU" dirty="0"/>
          </a:p>
          <a:p>
            <a:pPr algn="just"/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навчальних</a:t>
            </a:r>
            <a:r>
              <a:rPr lang="ru-RU" dirty="0"/>
              <a:t> методик, </a:t>
            </a:r>
            <a:r>
              <a:rPr lang="ru-RU" dirty="0" err="1"/>
              <a:t>інструкцій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85486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4. </a:t>
            </a:r>
            <a:r>
              <a:rPr lang="ru-RU" sz="2000" b="1" dirty="0" err="1">
                <a:effectLst/>
              </a:rPr>
              <a:t>Процеси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командою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/>
              <a:t>Методи</a:t>
            </a:r>
            <a:r>
              <a:rPr lang="ru-RU" b="1" dirty="0"/>
              <a:t> </a:t>
            </a:r>
            <a:r>
              <a:rPr lang="ru-RU" b="1" dirty="0" err="1"/>
              <a:t>навчання</a:t>
            </a:r>
            <a:r>
              <a:rPr lang="ru-RU" b="1" dirty="0"/>
              <a:t> персоналу у проектах</a:t>
            </a:r>
          </a:p>
          <a:p>
            <a:pPr marL="0" indent="0" algn="ctr">
              <a:buNone/>
            </a:pPr>
            <a:r>
              <a:rPr lang="ru-RU" b="1" dirty="0" err="1"/>
              <a:t>Навчання</a:t>
            </a:r>
            <a:r>
              <a:rPr lang="ru-RU" b="1" dirty="0"/>
              <a:t> поза </a:t>
            </a:r>
            <a:r>
              <a:rPr lang="ru-RU" b="1" dirty="0" err="1"/>
              <a:t>робочим</a:t>
            </a:r>
            <a:r>
              <a:rPr lang="ru-RU" b="1" dirty="0"/>
              <a:t> </a:t>
            </a:r>
            <a:r>
              <a:rPr lang="ru-RU" b="1" dirty="0" err="1"/>
              <a:t>місцем</a:t>
            </a:r>
            <a:endParaRPr lang="ru-RU" b="1" dirty="0"/>
          </a:p>
          <a:p>
            <a:pPr marL="0" indent="0" algn="ctr">
              <a:buNone/>
            </a:pPr>
            <a:endParaRPr lang="ru-RU" b="1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dirty="0" err="1"/>
              <a:t>Ділові</a:t>
            </a:r>
            <a:r>
              <a:rPr lang="ru-RU" dirty="0"/>
              <a:t> </a:t>
            </a:r>
            <a:r>
              <a:rPr lang="ru-RU" dirty="0" err="1"/>
              <a:t>ігри</a:t>
            </a:r>
            <a:endParaRPr lang="ru-RU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dirty="0" err="1"/>
              <a:t>Навчальні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endParaRPr lang="ru-RU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dirty="0" err="1"/>
              <a:t>Моделювання</a:t>
            </a:r>
            <a:endParaRPr lang="ru-RU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dirty="0" err="1"/>
              <a:t>Тренінг</a:t>
            </a:r>
            <a:r>
              <a:rPr lang="ru-RU" dirty="0"/>
              <a:t> </a:t>
            </a:r>
            <a:r>
              <a:rPr lang="ru-RU" dirty="0" err="1"/>
              <a:t>сенситивності</a:t>
            </a:r>
            <a:endParaRPr lang="ru-RU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dirty="0" err="1"/>
              <a:t>Лекція</a:t>
            </a:r>
            <a:endParaRPr lang="ru-RU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ru-RU" dirty="0" err="1"/>
              <a:t>Самостійне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33536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432048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4. </a:t>
            </a:r>
            <a:r>
              <a:rPr lang="ru-RU" sz="2000" b="1" dirty="0" err="1">
                <a:effectLst/>
              </a:rPr>
              <a:t>Процеси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командою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/>
              <a:t>Ефективна</a:t>
            </a:r>
            <a:r>
              <a:rPr lang="ru-RU" b="1" dirty="0"/>
              <a:t> </a:t>
            </a:r>
            <a:r>
              <a:rPr lang="ru-RU" b="1" dirty="0" err="1"/>
              <a:t>проектна</a:t>
            </a:r>
            <a:r>
              <a:rPr lang="ru-RU" b="1" dirty="0"/>
              <a:t> команда : </a:t>
            </a:r>
          </a:p>
          <a:p>
            <a:pPr marL="0" indent="0" algn="ctr">
              <a:buNone/>
            </a:pPr>
            <a:endParaRPr lang="ru-RU" b="1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200" dirty="0" err="1"/>
              <a:t>учасники</a:t>
            </a:r>
            <a:r>
              <a:rPr lang="ru-RU" sz="2200" dirty="0"/>
              <a:t> </a:t>
            </a:r>
            <a:r>
              <a:rPr lang="ru-RU" sz="2200" dirty="0" err="1"/>
              <a:t>висловлюють</a:t>
            </a:r>
            <a:r>
              <a:rPr lang="ru-RU" sz="2200" dirty="0"/>
              <a:t> </a:t>
            </a:r>
            <a:r>
              <a:rPr lang="ru-RU" sz="2200" dirty="0" err="1"/>
              <a:t>бажання</a:t>
            </a:r>
            <a:r>
              <a:rPr lang="ru-RU" sz="2200" dirty="0"/>
              <a:t> </a:t>
            </a:r>
            <a:r>
              <a:rPr lang="ru-RU" sz="2200" dirty="0" err="1"/>
              <a:t>спільно</a:t>
            </a:r>
            <a:r>
              <a:rPr lang="ru-RU" sz="2200" dirty="0"/>
              <a:t> </a:t>
            </a:r>
            <a:r>
              <a:rPr lang="ru-RU" sz="2200" dirty="0" err="1"/>
              <a:t>працювати</a:t>
            </a:r>
            <a:r>
              <a:rPr lang="ru-RU" sz="2200" dirty="0"/>
              <a:t>;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200" dirty="0" err="1"/>
              <a:t>усі</a:t>
            </a:r>
            <a:r>
              <a:rPr lang="ru-RU" sz="2200" dirty="0"/>
              <a:t> </a:t>
            </a:r>
            <a:r>
              <a:rPr lang="ru-RU" sz="2200" dirty="0" err="1"/>
              <a:t>працюють</a:t>
            </a:r>
            <a:r>
              <a:rPr lang="ru-RU" sz="2200" dirty="0"/>
              <a:t> над проектом </a:t>
            </a:r>
            <a:r>
              <a:rPr lang="ru-RU" sz="2200" dirty="0" err="1"/>
              <a:t>від</a:t>
            </a:r>
            <a:r>
              <a:rPr lang="ru-RU" sz="2200" dirty="0"/>
              <a:t> початку і до </a:t>
            </a:r>
            <a:r>
              <a:rPr lang="ru-RU" sz="2200" dirty="0" err="1"/>
              <a:t>завершення</a:t>
            </a:r>
            <a:r>
              <a:rPr lang="ru-RU" sz="2200" dirty="0"/>
              <a:t>;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200" dirty="0" err="1"/>
              <a:t>усі</a:t>
            </a:r>
            <a:r>
              <a:rPr lang="ru-RU" sz="2200" dirty="0"/>
              <a:t> </a:t>
            </a:r>
            <a:r>
              <a:rPr lang="ru-RU" sz="2200" dirty="0" err="1"/>
              <a:t>працюють</a:t>
            </a:r>
            <a:r>
              <a:rPr lang="ru-RU" sz="2200" dirty="0"/>
              <a:t> на проектом </a:t>
            </a:r>
            <a:r>
              <a:rPr lang="ru-RU" sz="2200" dirty="0" err="1"/>
              <a:t>повний</a:t>
            </a:r>
            <a:r>
              <a:rPr lang="ru-RU" sz="2200" dirty="0"/>
              <a:t> </a:t>
            </a:r>
            <a:r>
              <a:rPr lang="ru-RU" sz="2200" dirty="0" err="1"/>
              <a:t>робочий</a:t>
            </a:r>
            <a:r>
              <a:rPr lang="ru-RU" sz="2200" dirty="0"/>
              <a:t> день;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200" dirty="0"/>
              <a:t> </a:t>
            </a:r>
            <a:r>
              <a:rPr lang="ru-RU" sz="2200" dirty="0" err="1"/>
              <a:t>заохочується</a:t>
            </a:r>
            <a:r>
              <a:rPr lang="ru-RU" sz="2200" dirty="0"/>
              <a:t> </a:t>
            </a:r>
            <a:r>
              <a:rPr lang="ru-RU" sz="2200" dirty="0" err="1"/>
              <a:t>співробітництво</a:t>
            </a:r>
            <a:r>
              <a:rPr lang="ru-RU" sz="2200" dirty="0"/>
              <a:t> і </a:t>
            </a:r>
            <a:r>
              <a:rPr lang="ru-RU" sz="2200" dirty="0" err="1"/>
              <a:t>довіра</a:t>
            </a:r>
            <a:r>
              <a:rPr lang="ru-RU" sz="2200" dirty="0"/>
              <a:t>;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200" dirty="0" err="1"/>
              <a:t>учасники</a:t>
            </a:r>
            <a:r>
              <a:rPr lang="ru-RU" sz="2200" dirty="0"/>
              <a:t> </a:t>
            </a:r>
            <a:r>
              <a:rPr lang="ru-RU" sz="2200" dirty="0" err="1"/>
              <a:t>підпорядковуються</a:t>
            </a:r>
            <a:r>
              <a:rPr lang="ru-RU" sz="2200" dirty="0"/>
              <a:t> </a:t>
            </a:r>
            <a:r>
              <a:rPr lang="ru-RU" sz="2200" dirty="0" err="1"/>
              <a:t>безпосередньо</a:t>
            </a:r>
            <a:r>
              <a:rPr lang="ru-RU" sz="2200" dirty="0"/>
              <a:t> менеджеру проекту;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2200" dirty="0"/>
              <a:t>є </a:t>
            </a:r>
            <a:r>
              <a:rPr lang="ru-RU" sz="2200" dirty="0" err="1"/>
              <a:t>фахівці</a:t>
            </a:r>
            <a:r>
              <a:rPr lang="ru-RU" sz="2200" dirty="0"/>
              <a:t> за </a:t>
            </a:r>
            <a:r>
              <a:rPr lang="ru-RU" sz="2200" dirty="0" err="1"/>
              <a:t>усіма</a:t>
            </a:r>
            <a:r>
              <a:rPr lang="ru-RU" sz="2200" dirty="0"/>
              <a:t> </a:t>
            </a:r>
            <a:r>
              <a:rPr lang="ru-RU" sz="2200" dirty="0" err="1"/>
              <a:t>необхідними</a:t>
            </a:r>
            <a:r>
              <a:rPr lang="ru-RU" sz="2200" dirty="0"/>
              <a:t> </a:t>
            </a:r>
            <a:r>
              <a:rPr lang="ru-RU" sz="2200" dirty="0" err="1"/>
              <a:t>галузями</a:t>
            </a:r>
            <a:r>
              <a:rPr lang="ru-RU" sz="2200" dirty="0"/>
              <a:t> </a:t>
            </a:r>
            <a:r>
              <a:rPr lang="ru-RU" sz="2200" dirty="0" err="1"/>
              <a:t>знань</a:t>
            </a:r>
            <a:r>
              <a:rPr lang="ru-RU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84074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4. </a:t>
            </a:r>
            <a:r>
              <a:rPr lang="ru-RU" sz="2000" b="1" dirty="0" err="1">
                <a:effectLst/>
              </a:rPr>
              <a:t>Процеси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командою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ПОКАЗНИКИ ЕФЕКТИВНОСТІ </a:t>
            </a:r>
            <a:r>
              <a:rPr lang="ru-RU" b="1" dirty="0" err="1"/>
              <a:t>КОМАНДИ</a:t>
            </a:r>
            <a:r>
              <a:rPr lang="ru-RU" b="1" dirty="0"/>
              <a:t> :</a:t>
            </a:r>
            <a:endParaRPr lang="en-US" b="1" dirty="0"/>
          </a:p>
          <a:p>
            <a:pPr marL="0" indent="0" algn="ctr">
              <a:buNone/>
            </a:pPr>
            <a:endParaRPr lang="ru-RU" b="1" dirty="0"/>
          </a:p>
          <a:p>
            <a:r>
              <a:rPr lang="ru-RU" sz="2800" dirty="0" err="1"/>
              <a:t>підвищення</a:t>
            </a:r>
            <a:r>
              <a:rPr lang="ru-RU" sz="2800" dirty="0"/>
              <a:t> </a:t>
            </a:r>
            <a:r>
              <a:rPr lang="ru-RU" sz="2800" dirty="0" err="1"/>
              <a:t>навичок</a:t>
            </a:r>
            <a:r>
              <a:rPr lang="ru-RU" sz="2800" dirty="0"/>
              <a:t> </a:t>
            </a:r>
            <a:r>
              <a:rPr lang="ru-RU" sz="2800" dirty="0" err="1"/>
              <a:t>членів</a:t>
            </a:r>
            <a:r>
              <a:rPr lang="ru-RU" sz="2800" dirty="0"/>
              <a:t> </a:t>
            </a:r>
            <a:r>
              <a:rPr lang="ru-RU" sz="2800" dirty="0" err="1"/>
              <a:t>команди</a:t>
            </a:r>
            <a:r>
              <a:rPr lang="ru-RU" sz="2800" dirty="0"/>
              <a:t>;</a:t>
            </a:r>
            <a:endParaRPr lang="en-US" sz="2800" dirty="0"/>
          </a:p>
          <a:p>
            <a:endParaRPr lang="ru-RU" sz="2800" dirty="0"/>
          </a:p>
          <a:p>
            <a:r>
              <a:rPr lang="ru-RU" sz="2800" dirty="0" err="1"/>
              <a:t>розвиток</a:t>
            </a:r>
            <a:r>
              <a:rPr lang="ru-RU" sz="2800" dirty="0"/>
              <a:t> </a:t>
            </a:r>
            <a:r>
              <a:rPr lang="ru-RU" sz="2800" dirty="0" err="1"/>
              <a:t>компетенцій</a:t>
            </a:r>
            <a:r>
              <a:rPr lang="ru-RU" sz="2800" dirty="0"/>
              <a:t>;</a:t>
            </a:r>
            <a:endParaRPr lang="en-US" sz="2800" dirty="0"/>
          </a:p>
          <a:p>
            <a:endParaRPr lang="ru-RU" sz="2800" dirty="0"/>
          </a:p>
          <a:p>
            <a:r>
              <a:rPr lang="ru-RU" sz="2800" dirty="0" err="1"/>
              <a:t>скорочення</a:t>
            </a:r>
            <a:r>
              <a:rPr lang="ru-RU" sz="2800" dirty="0"/>
              <a:t> </a:t>
            </a:r>
            <a:r>
              <a:rPr lang="ru-RU" sz="2800" dirty="0" err="1"/>
              <a:t>плинності</a:t>
            </a:r>
            <a:r>
              <a:rPr lang="ru-RU" sz="2800" dirty="0"/>
              <a:t> </a:t>
            </a:r>
            <a:r>
              <a:rPr lang="ru-RU" sz="2800" dirty="0" err="1"/>
              <a:t>кадрів</a:t>
            </a:r>
            <a:r>
              <a:rPr lang="ru-RU" sz="2800" dirty="0"/>
              <a:t>;</a:t>
            </a:r>
            <a:endParaRPr lang="en-US" sz="2800" dirty="0"/>
          </a:p>
          <a:p>
            <a:endParaRPr lang="ru-RU" sz="2800" dirty="0"/>
          </a:p>
          <a:p>
            <a:r>
              <a:rPr lang="ru-RU" sz="2800" dirty="0" err="1"/>
              <a:t>підвищення</a:t>
            </a:r>
            <a:r>
              <a:rPr lang="ru-RU" sz="2800" dirty="0"/>
              <a:t> </a:t>
            </a:r>
            <a:r>
              <a:rPr lang="ru-RU" sz="2800" dirty="0" err="1"/>
              <a:t>згуртованості</a:t>
            </a:r>
            <a:r>
              <a:rPr lang="ru-RU" sz="2800" dirty="0"/>
              <a:t> </a:t>
            </a:r>
            <a:r>
              <a:rPr lang="ru-RU" sz="2800" dirty="0" err="1"/>
              <a:t>команди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991628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4. </a:t>
            </a:r>
            <a:r>
              <a:rPr lang="ru-RU" sz="2000" b="1" dirty="0" err="1">
                <a:effectLst/>
              </a:rPr>
              <a:t>Процеси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командою проекту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К</a:t>
            </a:r>
            <a:r>
              <a:rPr lang="ru-RU" dirty="0" err="1"/>
              <a:t>ритерії</a:t>
            </a:r>
            <a:r>
              <a:rPr lang="ru-RU" dirty="0"/>
              <a:t> </a:t>
            </a:r>
            <a:r>
              <a:rPr lang="ru-RU" dirty="0" err="1"/>
              <a:t>успіху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визначені</a:t>
            </a:r>
            <a:r>
              <a:rPr lang="ru-RU" dirty="0"/>
              <a:t> й </a:t>
            </a:r>
            <a:r>
              <a:rPr lang="ru-RU" dirty="0" err="1"/>
              <a:t>описані</a:t>
            </a:r>
            <a:r>
              <a:rPr lang="ru-RU" dirty="0"/>
              <a:t> у </a:t>
            </a:r>
            <a:r>
              <a:rPr lang="ru-RU" b="1" i="1" dirty="0" err="1"/>
              <a:t>вимірюваної</a:t>
            </a:r>
            <a:r>
              <a:rPr lang="ru-RU" b="1" i="1" dirty="0"/>
              <a:t> </a:t>
            </a:r>
            <a:r>
              <a:rPr lang="ru-RU" b="1" i="1" dirty="0" err="1"/>
              <a:t>формі</a:t>
            </a:r>
            <a:r>
              <a:rPr lang="ru-RU" dirty="0"/>
              <a:t>. </a:t>
            </a:r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b="1" dirty="0"/>
              <a:t>три </a:t>
            </a:r>
            <a:r>
              <a:rPr lang="ru-RU" b="1" dirty="0" err="1"/>
              <a:t>традиційних</a:t>
            </a:r>
            <a:r>
              <a:rPr lang="ru-RU" b="1" dirty="0"/>
              <a:t> </a:t>
            </a:r>
            <a:r>
              <a:rPr lang="ru-RU" b="1" dirty="0" err="1"/>
              <a:t>типи</a:t>
            </a:r>
            <a:r>
              <a:rPr lang="ru-RU" b="1" dirty="0"/>
              <a:t> </a:t>
            </a:r>
            <a:r>
              <a:rPr lang="ru-RU" b="1" dirty="0" err="1"/>
              <a:t>критеріїв</a:t>
            </a:r>
            <a:r>
              <a:rPr lang="ru-RU" dirty="0"/>
              <a:t>: </a:t>
            </a:r>
          </a:p>
          <a:p>
            <a:pPr marL="0" indent="0" algn="ctr">
              <a:buNone/>
            </a:pPr>
            <a:endParaRPr lang="ru-RU" dirty="0"/>
          </a:p>
          <a:p>
            <a:r>
              <a:rPr lang="ru-RU" sz="2200" dirty="0"/>
              <a:t>«</a:t>
            </a:r>
            <a:r>
              <a:rPr lang="ru-RU" sz="2200" dirty="0" err="1"/>
              <a:t>вчасно</a:t>
            </a:r>
            <a:r>
              <a:rPr lang="ru-RU" sz="2200" dirty="0"/>
              <a:t>, в рамках бюджету, </a:t>
            </a:r>
            <a:r>
              <a:rPr lang="ru-RU" sz="2200" dirty="0" err="1"/>
              <a:t>відповідно</a:t>
            </a:r>
            <a:r>
              <a:rPr lang="ru-RU" sz="2200" dirty="0"/>
              <a:t> до </a:t>
            </a:r>
            <a:r>
              <a:rPr lang="ru-RU" sz="2200" dirty="0" err="1"/>
              <a:t>результатів</a:t>
            </a:r>
            <a:r>
              <a:rPr lang="ru-RU" sz="2200" dirty="0"/>
              <a:t> і </a:t>
            </a:r>
            <a:r>
              <a:rPr lang="ru-RU" sz="2200" dirty="0" err="1"/>
              <a:t>якості</a:t>
            </a:r>
            <a:r>
              <a:rPr lang="ru-RU" sz="2200" dirty="0"/>
              <a:t>»; </a:t>
            </a:r>
          </a:p>
          <a:p>
            <a:endParaRPr lang="ru-RU" sz="2200" dirty="0"/>
          </a:p>
          <a:p>
            <a:r>
              <a:rPr lang="ru-RU" sz="2200" dirty="0" err="1"/>
              <a:t>критерії</a:t>
            </a:r>
            <a:r>
              <a:rPr lang="ru-RU" sz="2200" dirty="0"/>
              <a:t> </a:t>
            </a:r>
            <a:r>
              <a:rPr lang="ru-RU" sz="2200" dirty="0" err="1"/>
              <a:t>провідної</a:t>
            </a:r>
            <a:r>
              <a:rPr lang="ru-RU" sz="2200" dirty="0"/>
              <a:t> </a:t>
            </a:r>
            <a:r>
              <a:rPr lang="ru-RU" sz="2200" dirty="0" err="1"/>
              <a:t>організації</a:t>
            </a:r>
            <a:r>
              <a:rPr lang="ru-RU" sz="2200" dirty="0"/>
              <a:t>, </a:t>
            </a:r>
            <a:r>
              <a:rPr lang="ru-RU" sz="2200" dirty="0" err="1"/>
              <a:t>замовника</a:t>
            </a:r>
            <a:r>
              <a:rPr lang="ru-RU" sz="2200" dirty="0"/>
              <a:t>, </a:t>
            </a:r>
            <a:r>
              <a:rPr lang="ru-RU" sz="2200" dirty="0" err="1"/>
              <a:t>користувача</a:t>
            </a:r>
            <a:r>
              <a:rPr lang="ru-RU" sz="2200" dirty="0"/>
              <a:t>; </a:t>
            </a:r>
          </a:p>
          <a:p>
            <a:endParaRPr lang="ru-RU" sz="2200" dirty="0"/>
          </a:p>
          <a:p>
            <a:r>
              <a:rPr lang="ru-RU" sz="2200" dirty="0" err="1"/>
              <a:t>вигода</a:t>
            </a:r>
            <a:r>
              <a:rPr lang="ru-RU" sz="2200" dirty="0"/>
              <a:t> для </a:t>
            </a:r>
            <a:r>
              <a:rPr lang="ru-RU" sz="2200" dirty="0" err="1"/>
              <a:t>учасників</a:t>
            </a:r>
            <a:r>
              <a:rPr lang="ru-RU" sz="2200" dirty="0"/>
              <a:t> проекту.</a:t>
            </a:r>
          </a:p>
        </p:txBody>
      </p:sp>
    </p:spTree>
    <p:extLst>
      <p:ext uri="{BB962C8B-B14F-4D97-AF65-F5344CB8AC3E}">
        <p14:creationId xmlns:p14="http://schemas.microsoft.com/office/powerpoint/2010/main" val="237426860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5. </a:t>
            </a:r>
            <a:r>
              <a:rPr lang="ru-RU" sz="2000" b="1" dirty="0" err="1">
                <a:effectLst/>
              </a:rPr>
              <a:t>Мотиваційні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аспекти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роботи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endParaRPr lang="ru-RU" sz="2000" b="1" dirty="0">
              <a:effectLst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/>
              <a:t>Мотивація</a:t>
            </a:r>
            <a:r>
              <a:rPr lang="ru-RU" b="1" dirty="0"/>
              <a:t> </a:t>
            </a:r>
          </a:p>
          <a:p>
            <a:pPr marL="0" indent="0" algn="ctr">
              <a:buNone/>
            </a:pPr>
            <a:endParaRPr lang="ru-RU" dirty="0"/>
          </a:p>
          <a:p>
            <a:pPr algn="just"/>
            <a:r>
              <a:rPr lang="ru-RU" dirty="0" err="1"/>
              <a:t>стимулювання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людей до </a:t>
            </a:r>
            <a:r>
              <a:rPr lang="ru-RU" dirty="0" err="1"/>
              <a:t>активізації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для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(проекту);</a:t>
            </a:r>
          </a:p>
          <a:p>
            <a:pPr algn="just"/>
            <a:endParaRPr lang="ru-RU" dirty="0"/>
          </a:p>
          <a:p>
            <a:pPr algn="just"/>
            <a:r>
              <a:rPr lang="ru-RU" dirty="0" err="1"/>
              <a:t>спонука</a:t>
            </a:r>
            <a:r>
              <a:rPr lang="uk-UA" dirty="0" err="1"/>
              <a:t>ння</a:t>
            </a:r>
            <a:r>
              <a:rPr lang="ru-RU" dirty="0"/>
              <a:t> </a:t>
            </a:r>
            <a:r>
              <a:rPr lang="ru-RU" dirty="0" err="1"/>
              <a:t>займатися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 з </a:t>
            </a:r>
            <a:r>
              <a:rPr lang="ru-RU" dirty="0" err="1"/>
              <a:t>витратою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зусиль</a:t>
            </a:r>
            <a:r>
              <a:rPr lang="ru-RU" dirty="0"/>
              <a:t> на </a:t>
            </a:r>
            <a:r>
              <a:rPr lang="ru-RU" dirty="0" err="1"/>
              <a:t>певному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старання</a:t>
            </a:r>
            <a:r>
              <a:rPr lang="ru-RU" dirty="0"/>
              <a:t> й </a:t>
            </a:r>
            <a:r>
              <a:rPr lang="ru-RU" dirty="0" err="1"/>
              <a:t>сумлінності</a:t>
            </a:r>
            <a:r>
              <a:rPr lang="ru-RU" dirty="0"/>
              <a:t> з </a:t>
            </a:r>
            <a:r>
              <a:rPr lang="ru-RU" dirty="0" err="1"/>
              <a:t>певним</a:t>
            </a:r>
            <a:r>
              <a:rPr lang="ru-RU" dirty="0"/>
              <a:t> </a:t>
            </a:r>
            <a:r>
              <a:rPr lang="ru-RU" dirty="0" err="1"/>
              <a:t>ступенем</a:t>
            </a:r>
            <a:r>
              <a:rPr lang="ru-RU" dirty="0"/>
              <a:t> </a:t>
            </a:r>
            <a:r>
              <a:rPr lang="ru-RU" dirty="0" err="1"/>
              <a:t>наполегливості</a:t>
            </a:r>
            <a:r>
              <a:rPr lang="ru-RU" dirty="0"/>
              <a:t> в </a:t>
            </a:r>
            <a:r>
              <a:rPr lang="ru-RU" dirty="0" err="1"/>
              <a:t>напрямку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9626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5. </a:t>
            </a:r>
            <a:r>
              <a:rPr lang="ru-RU" sz="2000" b="1" dirty="0" err="1">
                <a:effectLst/>
              </a:rPr>
              <a:t>Мотиваційні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аспекти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роботи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endParaRPr lang="ru-RU" sz="2000" b="1" dirty="0">
              <a:effectLst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СУЧАСНІ ТЕОРІЇ МОТИВАЦІЇ.</a:t>
            </a:r>
          </a:p>
          <a:p>
            <a:pPr marL="0" indent="0" algn="ctr">
              <a:buNone/>
            </a:pPr>
            <a:r>
              <a:rPr lang="ru-RU" b="1" dirty="0" err="1"/>
              <a:t>Змістовні</a:t>
            </a:r>
            <a:r>
              <a:rPr lang="ru-RU" b="1" dirty="0"/>
              <a:t> </a:t>
            </a:r>
            <a:r>
              <a:rPr lang="ru-RU" b="1" dirty="0" err="1"/>
              <a:t>теорії</a:t>
            </a:r>
            <a:endParaRPr lang="ru-RU" b="1" dirty="0"/>
          </a:p>
          <a:p>
            <a:pPr marL="0" indent="0" algn="ctr">
              <a:buNone/>
            </a:pPr>
            <a:endParaRPr lang="ru-RU" b="1" i="1" dirty="0"/>
          </a:p>
          <a:p>
            <a:r>
              <a:rPr lang="ru-RU" dirty="0" err="1"/>
              <a:t>Теорія</a:t>
            </a:r>
            <a:r>
              <a:rPr lang="ru-RU" dirty="0"/>
              <a:t> </a:t>
            </a:r>
            <a:r>
              <a:rPr lang="ru-RU" dirty="0" err="1"/>
              <a:t>Абрамса</a:t>
            </a:r>
            <a:r>
              <a:rPr lang="ru-RU" dirty="0"/>
              <a:t> </a:t>
            </a:r>
            <a:r>
              <a:rPr lang="ru-RU" dirty="0" err="1"/>
              <a:t>Маслоу</a:t>
            </a:r>
            <a:r>
              <a:rPr lang="ru-RU" dirty="0"/>
              <a:t> (</a:t>
            </a:r>
            <a:r>
              <a:rPr lang="ru-RU" dirty="0" err="1"/>
              <a:t>піраміда</a:t>
            </a:r>
            <a:r>
              <a:rPr lang="ru-RU" dirty="0"/>
              <a:t> </a:t>
            </a:r>
            <a:r>
              <a:rPr lang="ru-RU" dirty="0" err="1"/>
              <a:t>Маслоу</a:t>
            </a:r>
            <a:r>
              <a:rPr lang="ru-RU" dirty="0"/>
              <a:t>).</a:t>
            </a:r>
          </a:p>
          <a:p>
            <a:endParaRPr lang="ru-RU" dirty="0"/>
          </a:p>
          <a:p>
            <a:r>
              <a:rPr lang="ru-RU" dirty="0" err="1"/>
              <a:t>Теорія</a:t>
            </a:r>
            <a:r>
              <a:rPr lang="ru-RU" dirty="0"/>
              <a:t> Д. Мак-</a:t>
            </a:r>
            <a:r>
              <a:rPr lang="ru-RU" dirty="0" err="1"/>
              <a:t>Клеланда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 err="1"/>
              <a:t>Теорія</a:t>
            </a:r>
            <a:r>
              <a:rPr lang="ru-RU" dirty="0"/>
              <a:t> Ф. </a:t>
            </a:r>
            <a:r>
              <a:rPr lang="ru-RU" dirty="0" err="1"/>
              <a:t>Герцберга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715132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5. </a:t>
            </a:r>
            <a:r>
              <a:rPr lang="ru-RU" sz="2000" b="1" dirty="0" err="1">
                <a:effectLst/>
              </a:rPr>
              <a:t>Мотиваційні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аспекти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роботи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endParaRPr lang="ru-RU" sz="2000" b="1" dirty="0">
              <a:effectLst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СУЧАСНІ ТЕОРІЇ МОТИВАЦІЇ</a:t>
            </a:r>
          </a:p>
          <a:p>
            <a:pPr marL="0" indent="0" algn="ctr">
              <a:buNone/>
            </a:pPr>
            <a:r>
              <a:rPr lang="ru-RU" b="1" dirty="0" err="1"/>
              <a:t>Процесуальні</a:t>
            </a:r>
            <a:r>
              <a:rPr lang="ru-RU" b="1" dirty="0"/>
              <a:t> </a:t>
            </a:r>
            <a:r>
              <a:rPr lang="ru-RU" b="1" dirty="0" err="1"/>
              <a:t>теорії</a:t>
            </a:r>
            <a:r>
              <a:rPr lang="ru-RU" b="1" dirty="0"/>
              <a:t> </a:t>
            </a:r>
          </a:p>
          <a:p>
            <a:pPr marL="0" indent="0" algn="ctr">
              <a:buNone/>
            </a:pPr>
            <a:r>
              <a:rPr lang="ru-RU" b="1" i="1" dirty="0"/>
              <a:t>(</a:t>
            </a:r>
            <a:r>
              <a:rPr lang="ru-RU" b="1" i="1" dirty="0" err="1"/>
              <a:t>обирання</a:t>
            </a:r>
            <a:r>
              <a:rPr lang="ru-RU" b="1" i="1" dirty="0"/>
              <a:t> стилю </a:t>
            </a:r>
            <a:r>
              <a:rPr lang="ru-RU" b="1" i="1" dirty="0" err="1"/>
              <a:t>поведінки</a:t>
            </a:r>
            <a:r>
              <a:rPr lang="ru-RU" b="1" i="1" dirty="0"/>
              <a:t> і </a:t>
            </a:r>
            <a:r>
              <a:rPr lang="ru-RU" b="1" i="1" dirty="0" err="1"/>
              <a:t>розподіл</a:t>
            </a:r>
            <a:r>
              <a:rPr lang="ru-RU" b="1" i="1" dirty="0"/>
              <a:t> </a:t>
            </a:r>
            <a:r>
              <a:rPr lang="ru-RU" b="1" i="1" dirty="0" err="1"/>
              <a:t>зусиль</a:t>
            </a:r>
            <a:r>
              <a:rPr lang="ru-RU" b="1" i="1" dirty="0"/>
              <a:t> </a:t>
            </a:r>
            <a:r>
              <a:rPr lang="ru-RU" b="1" i="1" dirty="0" err="1"/>
              <a:t>залежно</a:t>
            </a:r>
            <a:r>
              <a:rPr lang="ru-RU" b="1" i="1" dirty="0"/>
              <a:t> </a:t>
            </a:r>
            <a:r>
              <a:rPr lang="ru-RU" b="1" i="1" dirty="0" err="1"/>
              <a:t>від</a:t>
            </a:r>
            <a:r>
              <a:rPr lang="ru-RU" b="1" i="1" dirty="0"/>
              <a:t> </a:t>
            </a:r>
            <a:r>
              <a:rPr lang="ru-RU" b="1" i="1" dirty="0" err="1"/>
              <a:t>ситуації</a:t>
            </a:r>
            <a:r>
              <a:rPr lang="ru-RU" b="1" i="1" dirty="0"/>
              <a:t>).</a:t>
            </a:r>
          </a:p>
          <a:p>
            <a:pPr marL="0" indent="0" algn="ctr">
              <a:buNone/>
            </a:pPr>
            <a:endParaRPr lang="ru-RU" b="1" i="1" dirty="0"/>
          </a:p>
          <a:p>
            <a:r>
              <a:rPr lang="ru-RU" dirty="0" err="1"/>
              <a:t>Теорія</a:t>
            </a:r>
            <a:r>
              <a:rPr lang="ru-RU" dirty="0"/>
              <a:t> </a:t>
            </a:r>
            <a:r>
              <a:rPr lang="ru-RU" dirty="0" err="1"/>
              <a:t>очікувань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 err="1"/>
              <a:t>Теорія</a:t>
            </a:r>
            <a:r>
              <a:rPr lang="ru-RU" dirty="0"/>
              <a:t> </a:t>
            </a:r>
            <a:r>
              <a:rPr lang="ru-RU" dirty="0" err="1"/>
              <a:t>справедливості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/>
              <a:t>Модель </a:t>
            </a:r>
            <a:r>
              <a:rPr lang="ru-RU" dirty="0" smtClean="0"/>
              <a:t>Портера—</a:t>
            </a:r>
            <a:r>
              <a:rPr lang="ru-RU" dirty="0" err="1" smtClean="0"/>
              <a:t>Ло</a:t>
            </a:r>
            <a:r>
              <a:rPr lang="ru-RU" dirty="0" err="1"/>
              <a:t>д</a:t>
            </a:r>
            <a:r>
              <a:rPr lang="ru-RU" dirty="0" err="1" smtClean="0"/>
              <a:t>лера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8429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 err="1">
                <a:effectLst/>
              </a:rPr>
              <a:t>Процеси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людськими</a:t>
            </a:r>
            <a:r>
              <a:rPr lang="ru-RU" sz="2000" b="1" dirty="0">
                <a:effectLst/>
              </a:rPr>
              <a:t> ресурсами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>
              <a:buNone/>
            </a:pPr>
            <a:r>
              <a:rPr lang="ru-RU" b="1" dirty="0" err="1"/>
              <a:t>Основними</a:t>
            </a:r>
            <a:r>
              <a:rPr lang="ru-RU" b="1" dirty="0"/>
              <a:t> сферами </a:t>
            </a:r>
            <a:r>
              <a:rPr lang="ru-RU" b="1" dirty="0" err="1"/>
              <a:t>управління</a:t>
            </a:r>
            <a:r>
              <a:rPr lang="ru-RU" b="1" dirty="0"/>
              <a:t> персоналом у проектах є :</a:t>
            </a:r>
          </a:p>
          <a:p>
            <a:r>
              <a:rPr lang="ru-RU" dirty="0" err="1"/>
              <a:t>лідерство</a:t>
            </a:r>
            <a:r>
              <a:rPr lang="ru-RU" dirty="0"/>
              <a:t> проектного менеджера;</a:t>
            </a:r>
          </a:p>
          <a:p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 і </a:t>
            </a:r>
            <a:r>
              <a:rPr lang="ru-RU" dirty="0" err="1"/>
              <a:t>групової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;</a:t>
            </a:r>
          </a:p>
          <a:p>
            <a:r>
              <a:rPr lang="ru-RU" dirty="0" err="1"/>
              <a:t>мотивація</a:t>
            </a:r>
            <a:r>
              <a:rPr lang="ru-RU" dirty="0"/>
              <a:t> </a:t>
            </a:r>
            <a:r>
              <a:rPr lang="ru-RU" dirty="0" err="1"/>
              <a:t>індивідуумів</a:t>
            </a:r>
            <a:r>
              <a:rPr lang="ru-RU" dirty="0"/>
              <a:t> і </a:t>
            </a:r>
            <a:r>
              <a:rPr lang="ru-RU" dirty="0" err="1"/>
              <a:t>групи</a:t>
            </a:r>
            <a:r>
              <a:rPr lang="ru-RU" dirty="0"/>
              <a:t>;</a:t>
            </a:r>
          </a:p>
          <a:p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конфліктами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0180077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5. </a:t>
            </a:r>
            <a:r>
              <a:rPr lang="ru-RU" sz="2000" b="1" dirty="0" err="1">
                <a:effectLst/>
              </a:rPr>
              <a:t>Мотиваційні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аспекти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роботи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endParaRPr lang="ru-RU" sz="2000" b="1" dirty="0">
              <a:effectLst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i="1" dirty="0" err="1"/>
              <a:t>Основні</a:t>
            </a:r>
            <a:r>
              <a:rPr lang="ru-RU" b="1" i="1" dirty="0"/>
              <a:t> </a:t>
            </a:r>
            <a:r>
              <a:rPr lang="ru-RU" b="1" i="1" dirty="0" err="1"/>
              <a:t>принципи</a:t>
            </a:r>
            <a:r>
              <a:rPr lang="ru-RU" b="1" i="1" dirty="0"/>
              <a:t> </a:t>
            </a:r>
            <a:r>
              <a:rPr lang="ru-RU" b="1" i="1" dirty="0" err="1"/>
              <a:t>мотивації</a:t>
            </a:r>
            <a:r>
              <a:rPr lang="ru-RU" i="1" dirty="0"/>
              <a:t>:</a:t>
            </a:r>
          </a:p>
          <a:p>
            <a:pPr marL="0" indent="0" algn="ctr">
              <a:buNone/>
            </a:pPr>
            <a:endParaRPr lang="ru-RU" i="1" dirty="0"/>
          </a:p>
          <a:p>
            <a:r>
              <a:rPr lang="ru-RU" dirty="0"/>
              <a:t>сила,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змушує</a:t>
            </a:r>
            <a:r>
              <a:rPr lang="ru-RU" dirty="0"/>
              <a:t> людей вести себе </a:t>
            </a:r>
            <a:r>
              <a:rPr lang="ru-RU" dirty="0" err="1"/>
              <a:t>певним</a:t>
            </a:r>
            <a:r>
              <a:rPr lang="ru-RU" dirty="0"/>
              <a:t> чином;</a:t>
            </a:r>
          </a:p>
          <a:p>
            <a:endParaRPr lang="ru-RU" dirty="0"/>
          </a:p>
          <a:p>
            <a:r>
              <a:rPr lang="ru-RU" dirty="0"/>
              <a:t>сила </a:t>
            </a:r>
            <a:r>
              <a:rPr lang="ru-RU" dirty="0" err="1"/>
              <a:t>спрямована</a:t>
            </a:r>
            <a:r>
              <a:rPr lang="ru-RU" dirty="0"/>
              <a:t> на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мети;</a:t>
            </a:r>
          </a:p>
          <a:p>
            <a:endParaRPr lang="ru-RU" dirty="0"/>
          </a:p>
          <a:p>
            <a:r>
              <a:rPr lang="ru-RU" dirty="0" err="1"/>
              <a:t>найкраще</a:t>
            </a:r>
            <a:r>
              <a:rPr lang="ru-RU" dirty="0"/>
              <a:t> </a:t>
            </a:r>
            <a:r>
              <a:rPr lang="ru-RU" dirty="0" err="1"/>
              <a:t>розуміється</a:t>
            </a:r>
            <a:r>
              <a:rPr lang="ru-RU" dirty="0"/>
              <a:t> в рамках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773107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5. </a:t>
            </a:r>
            <a:r>
              <a:rPr lang="ru-RU" sz="2000" b="1" dirty="0" err="1">
                <a:effectLst/>
              </a:rPr>
              <a:t>Мотиваційні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аспекти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роботи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endParaRPr lang="ru-RU" sz="2000" b="1" dirty="0">
              <a:effectLst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/>
              <a:t>Природа </a:t>
            </a:r>
            <a:r>
              <a:rPr lang="ru-RU" b="1" i="1" dirty="0" err="1"/>
              <a:t>мотивації</a:t>
            </a:r>
            <a:r>
              <a:rPr lang="ru-RU" b="1" i="1" dirty="0"/>
              <a:t> </a:t>
            </a:r>
            <a:r>
              <a:rPr lang="ru-RU" b="1" i="1" dirty="0" err="1"/>
              <a:t>полягає</a:t>
            </a:r>
            <a:r>
              <a:rPr lang="ru-RU" b="1" i="1" dirty="0"/>
              <a:t> в тому, </a:t>
            </a:r>
            <a:r>
              <a:rPr lang="ru-RU" b="1" i="1" dirty="0" err="1"/>
              <a:t>що</a:t>
            </a:r>
            <a:r>
              <a:rPr lang="ru-RU" b="1" i="1" dirty="0"/>
              <a:t>:</a:t>
            </a:r>
          </a:p>
          <a:p>
            <a:pPr marL="0" indent="0">
              <a:buNone/>
            </a:pPr>
            <a:endParaRPr lang="ru-RU" b="1" i="1" dirty="0"/>
          </a:p>
          <a:p>
            <a:pPr algn="just"/>
            <a:r>
              <a:rPr lang="ru-RU" dirty="0" err="1"/>
              <a:t>поведінка</a:t>
            </a:r>
            <a:r>
              <a:rPr lang="ru-RU" dirty="0"/>
              <a:t> є результатом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декількох</a:t>
            </a:r>
            <a:r>
              <a:rPr lang="ru-RU" dirty="0"/>
              <a:t> </a:t>
            </a:r>
            <a:r>
              <a:rPr lang="ru-RU" dirty="0" err="1"/>
              <a:t>мотивів</a:t>
            </a:r>
            <a:r>
              <a:rPr lang="ru-RU" dirty="0"/>
              <a:t>, а не </a:t>
            </a:r>
            <a:r>
              <a:rPr lang="ru-RU" dirty="0" err="1"/>
              <a:t>одиничного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люди,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однакові</a:t>
            </a:r>
            <a:r>
              <a:rPr lang="ru-RU" dirty="0"/>
              <a:t> потреби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діяти</a:t>
            </a:r>
            <a:r>
              <a:rPr lang="ru-RU" dirty="0"/>
              <a:t> </a:t>
            </a:r>
            <a:r>
              <a:rPr lang="ru-RU" dirty="0" err="1"/>
              <a:t>по-різному</a:t>
            </a:r>
            <a:r>
              <a:rPr lang="ru-RU" dirty="0"/>
              <a:t> і, </a:t>
            </a:r>
            <a:r>
              <a:rPr lang="ru-RU" dirty="0" err="1"/>
              <a:t>навпаки</a:t>
            </a:r>
            <a:r>
              <a:rPr lang="ru-RU" dirty="0"/>
              <a:t>, </a:t>
            </a:r>
            <a:r>
              <a:rPr lang="ru-RU" dirty="0" err="1"/>
              <a:t>різні</a:t>
            </a:r>
            <a:r>
              <a:rPr lang="ru-RU" dirty="0"/>
              <a:t> потреби </a:t>
            </a:r>
            <a:r>
              <a:rPr lang="ru-RU" dirty="0" err="1"/>
              <a:t>можуть</a:t>
            </a:r>
            <a:r>
              <a:rPr lang="ru-RU" dirty="0"/>
              <a:t> привести до одного типу </a:t>
            </a:r>
            <a:r>
              <a:rPr lang="ru-RU" dirty="0" err="1"/>
              <a:t>поведінки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мотив </a:t>
            </a:r>
            <a:r>
              <a:rPr lang="ru-RU" dirty="0" err="1"/>
              <a:t>неможливо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спостерігати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мотиви</a:t>
            </a:r>
            <a:r>
              <a:rPr lang="ru-RU" dirty="0"/>
              <a:t> </a:t>
            </a:r>
            <a:r>
              <a:rPr lang="ru-RU" dirty="0" err="1"/>
              <a:t>динамічні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важливість</a:t>
            </a:r>
            <a:r>
              <a:rPr lang="ru-RU" dirty="0"/>
              <a:t> одних </a:t>
            </a:r>
            <a:r>
              <a:rPr lang="ru-RU" dirty="0" err="1"/>
              <a:t>мотивів</a:t>
            </a:r>
            <a:r>
              <a:rPr lang="ru-RU" dirty="0"/>
              <a:t> </a:t>
            </a:r>
            <a:r>
              <a:rPr lang="ru-RU" dirty="0" err="1"/>
              <a:t>зростає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досягнутих</a:t>
            </a:r>
            <a:r>
              <a:rPr lang="ru-RU" dirty="0"/>
              <a:t>, </a:t>
            </a:r>
            <a:r>
              <a:rPr lang="ru-RU" dirty="0" err="1"/>
              <a:t>тоді</a:t>
            </a:r>
            <a:r>
              <a:rPr lang="ru-RU" dirty="0"/>
              <a:t> як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слабшає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795039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5. </a:t>
            </a:r>
            <a:r>
              <a:rPr lang="ru-RU" sz="2000" b="1" dirty="0" err="1">
                <a:effectLst/>
              </a:rPr>
              <a:t>Мотиваційні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аспекти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роботи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endParaRPr lang="ru-RU" sz="2000" b="1" dirty="0">
              <a:effectLst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5 «Р» </a:t>
            </a:r>
          </a:p>
          <a:p>
            <a:pPr marL="0" indent="0" algn="ctr">
              <a:buNone/>
            </a:pPr>
            <a:endParaRPr lang="ru-RU" b="1" dirty="0"/>
          </a:p>
          <a:p>
            <a:r>
              <a:rPr lang="ru-RU" dirty="0" err="1"/>
              <a:t>призначення</a:t>
            </a:r>
            <a:r>
              <a:rPr lang="ru-RU" dirty="0"/>
              <a:t> (</a:t>
            </a:r>
            <a:r>
              <a:rPr lang="en-GB" dirty="0"/>
              <a:t>purpose);</a:t>
            </a:r>
            <a:endParaRPr lang="uk-UA" dirty="0"/>
          </a:p>
          <a:p>
            <a:endParaRPr lang="en-GB" dirty="0"/>
          </a:p>
          <a:p>
            <a:r>
              <a:rPr lang="ru-RU" dirty="0" err="1"/>
              <a:t>саморозвиток</a:t>
            </a:r>
            <a:r>
              <a:rPr lang="ru-RU" dirty="0"/>
              <a:t> (</a:t>
            </a:r>
            <a:r>
              <a:rPr lang="en-GB" dirty="0"/>
              <a:t>proactivity);</a:t>
            </a:r>
            <a:endParaRPr lang="uk-UA" dirty="0"/>
          </a:p>
          <a:p>
            <a:endParaRPr lang="en-GB" dirty="0"/>
          </a:p>
          <a:p>
            <a:r>
              <a:rPr lang="ru-RU" dirty="0"/>
              <a:t>участь у </a:t>
            </a:r>
            <a:r>
              <a:rPr lang="ru-RU" dirty="0" err="1"/>
              <a:t>прибутках</a:t>
            </a:r>
            <a:r>
              <a:rPr lang="ru-RU" dirty="0"/>
              <a:t> (</a:t>
            </a:r>
            <a:r>
              <a:rPr lang="ru-RU" dirty="0" err="1"/>
              <a:t>profit</a:t>
            </a:r>
            <a:r>
              <a:rPr lang="ru-RU" dirty="0"/>
              <a:t> </a:t>
            </a:r>
            <a:r>
              <a:rPr lang="ru-RU" dirty="0" err="1"/>
              <a:t>sharing</a:t>
            </a:r>
            <a:r>
              <a:rPr lang="ru-RU" dirty="0"/>
              <a:t>);</a:t>
            </a:r>
          </a:p>
          <a:p>
            <a:endParaRPr lang="ru-RU" dirty="0"/>
          </a:p>
          <a:p>
            <a:r>
              <a:rPr lang="ru-RU" dirty="0" err="1"/>
              <a:t>просування</a:t>
            </a:r>
            <a:r>
              <a:rPr lang="ru-RU" dirty="0"/>
              <a:t> (</a:t>
            </a:r>
            <a:r>
              <a:rPr lang="en-GB" dirty="0"/>
              <a:t>progression);</a:t>
            </a:r>
            <a:endParaRPr lang="uk-UA" dirty="0"/>
          </a:p>
          <a:p>
            <a:endParaRPr lang="en-GB" dirty="0"/>
          </a:p>
          <a:p>
            <a:r>
              <a:rPr lang="ru-RU" dirty="0" err="1"/>
              <a:t>професійне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(</a:t>
            </a:r>
            <a:r>
              <a:rPr lang="en-GB" dirty="0"/>
              <a:t>professional recognition).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555517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5. </a:t>
            </a:r>
            <a:r>
              <a:rPr lang="ru-RU" sz="2000" b="1" dirty="0" err="1">
                <a:effectLst/>
              </a:rPr>
              <a:t>Мотиваційні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аспекти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роботи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endParaRPr lang="ru-RU" sz="2000" b="1" dirty="0">
              <a:effectLst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/>
              <a:t>Призначення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ru-RU" dirty="0" err="1"/>
              <a:t>Працівник</a:t>
            </a:r>
            <a:r>
              <a:rPr lang="ru-RU" dirty="0"/>
              <a:t> повинен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переконаність</a:t>
            </a:r>
            <a:r>
              <a:rPr lang="ru-RU" dirty="0"/>
              <a:t> у </a:t>
            </a:r>
            <a:r>
              <a:rPr lang="ru-RU" dirty="0" err="1"/>
              <a:t>важливості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яку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, і </a:t>
            </a:r>
            <a:r>
              <a:rPr lang="ru-RU" dirty="0" err="1"/>
              <a:t>розуміти</a:t>
            </a:r>
            <a:r>
              <a:rPr lang="ru-RU" dirty="0"/>
              <a:t> свою роль в </a:t>
            </a:r>
            <a:r>
              <a:rPr lang="ru-RU" dirty="0" err="1"/>
              <a:t>організації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endParaRPr lang="ru-RU" b="1" i="1" dirty="0"/>
          </a:p>
          <a:p>
            <a:pPr marL="0" indent="0" algn="just">
              <a:buNone/>
            </a:pPr>
            <a:endParaRPr lang="ru-RU" b="1" i="1" dirty="0"/>
          </a:p>
          <a:p>
            <a:pPr marL="0" indent="0" algn="ctr">
              <a:buNone/>
            </a:pPr>
            <a:r>
              <a:rPr lang="ru-RU" b="1" dirty="0" err="1"/>
              <a:t>Саморозвиток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ru-RU" dirty="0" err="1"/>
              <a:t>Працівник</a:t>
            </a:r>
            <a:r>
              <a:rPr lang="ru-RU" dirty="0"/>
              <a:t> сам </a:t>
            </a:r>
            <a:r>
              <a:rPr lang="ru-RU" dirty="0" err="1"/>
              <a:t>хоче</a:t>
            </a:r>
            <a:r>
              <a:rPr lang="ru-RU" dirty="0"/>
              <a:t> </a:t>
            </a:r>
            <a:r>
              <a:rPr lang="ru-RU" dirty="0" err="1"/>
              <a:t>керувати</a:t>
            </a:r>
            <a:r>
              <a:rPr lang="ru-RU" dirty="0"/>
              <a:t> </a:t>
            </a:r>
            <a:r>
              <a:rPr lang="ru-RU" dirty="0" err="1"/>
              <a:t>розвитком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кар’єри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5463102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5. </a:t>
            </a:r>
            <a:r>
              <a:rPr lang="ru-RU" sz="2000" b="1" dirty="0" err="1">
                <a:effectLst/>
              </a:rPr>
              <a:t>Мотиваційні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аспекти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роботи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endParaRPr lang="ru-RU" sz="2000" b="1" dirty="0">
              <a:effectLst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Участь у </a:t>
            </a:r>
            <a:r>
              <a:rPr lang="ru-RU" b="1" dirty="0" err="1"/>
              <a:t>прибутках</a:t>
            </a:r>
            <a:r>
              <a:rPr lang="ru-RU" b="1" dirty="0"/>
              <a:t>. </a:t>
            </a:r>
          </a:p>
          <a:p>
            <a:pPr marL="0" indent="0" algn="just">
              <a:buNone/>
            </a:pPr>
            <a:r>
              <a:rPr lang="ru-RU" dirty="0" err="1"/>
              <a:t>Краще</a:t>
            </a:r>
            <a:r>
              <a:rPr lang="ru-RU" dirty="0"/>
              <a:t> </a:t>
            </a:r>
            <a:r>
              <a:rPr lang="ru-RU" dirty="0" err="1"/>
              <a:t>стимулює</a:t>
            </a:r>
            <a:r>
              <a:rPr lang="ru-RU" dirty="0"/>
              <a:t> </a:t>
            </a:r>
            <a:r>
              <a:rPr lang="ru-RU" dirty="0" err="1"/>
              <a:t>продуктивність</a:t>
            </a:r>
            <a:r>
              <a:rPr lang="ru-RU" dirty="0"/>
              <a:t> </a:t>
            </a:r>
            <a:r>
              <a:rPr lang="ru-RU" dirty="0" err="1"/>
              <a:t>їхньої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b="1" i="1" dirty="0"/>
          </a:p>
          <a:p>
            <a:pPr marL="0" indent="0" algn="ctr">
              <a:buNone/>
            </a:pPr>
            <a:r>
              <a:rPr lang="ru-RU" b="1" dirty="0" err="1"/>
              <a:t>Просування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ru-RU" dirty="0" err="1"/>
              <a:t>Кожний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проект -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розширювати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/>
              <a:t> та </a:t>
            </a:r>
            <a:r>
              <a:rPr lang="ru-RU" dirty="0" err="1"/>
              <a:t>досвід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b="1" i="1" dirty="0"/>
          </a:p>
          <a:p>
            <a:pPr marL="0" indent="0" algn="ctr">
              <a:buNone/>
            </a:pPr>
            <a:r>
              <a:rPr lang="ru-RU" b="1" dirty="0" err="1"/>
              <a:t>Професійне</a:t>
            </a:r>
            <a:r>
              <a:rPr lang="ru-RU" b="1" dirty="0"/>
              <a:t> </a:t>
            </a:r>
            <a:r>
              <a:rPr lang="ru-RU" b="1" dirty="0" err="1"/>
              <a:t>визнання</a:t>
            </a:r>
            <a:r>
              <a:rPr lang="ru-RU" b="1" dirty="0"/>
              <a:t>. </a:t>
            </a:r>
          </a:p>
          <a:p>
            <a:pPr marL="0" indent="0" algn="just">
              <a:buNone/>
            </a:pPr>
            <a:r>
              <a:rPr lang="ru-RU" dirty="0" err="1"/>
              <a:t>Індикатор</a:t>
            </a:r>
            <a:r>
              <a:rPr lang="ru-RU" dirty="0"/>
              <a:t> </a:t>
            </a:r>
            <a:r>
              <a:rPr lang="ru-RU" dirty="0" err="1"/>
              <a:t>досягнень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6904912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2413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000" b="1" dirty="0">
                <a:effectLst/>
              </a:rPr>
              <a:t>                                            5. </a:t>
            </a:r>
            <a:r>
              <a:rPr lang="ru-RU" sz="2000" b="1" dirty="0" err="1">
                <a:effectLst/>
              </a:rPr>
              <a:t>Мотиваційні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аспекти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роботи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dirty="0" err="1">
                <a:solidFill>
                  <a:schemeClr val="bg1">
                    <a:lumMod val="50000"/>
                  </a:schemeClr>
                </a:solidFill>
                <a:effectLst/>
              </a:rPr>
              <a:t>Вплив</a:t>
            </a:r>
            <a:r>
              <a:rPr lang="ru-RU" sz="2400" b="1" dirty="0">
                <a:solidFill>
                  <a:schemeClr val="bg1">
                    <a:lumMod val="50000"/>
                  </a:schemeClr>
                </a:solidFill>
                <a:effectLst/>
              </a:rPr>
              <a:t> </a:t>
            </a:r>
            <a:r>
              <a:rPr lang="ru-RU" sz="2400" b="1" dirty="0" err="1">
                <a:solidFill>
                  <a:schemeClr val="bg1">
                    <a:lumMod val="50000"/>
                  </a:schemeClr>
                </a:solidFill>
                <a:effectLst/>
              </a:rPr>
              <a:t>чинників</a:t>
            </a:r>
            <a:r>
              <a:rPr lang="ru-RU" sz="2400" b="1" dirty="0">
                <a:solidFill>
                  <a:schemeClr val="bg1">
                    <a:lumMod val="50000"/>
                  </a:schemeClr>
                </a:solidFill>
                <a:effectLst/>
              </a:rPr>
              <a:t> </a:t>
            </a:r>
            <a:r>
              <a:rPr lang="ru-RU" sz="2400" b="1" dirty="0" err="1">
                <a:solidFill>
                  <a:schemeClr val="bg1">
                    <a:lumMod val="50000"/>
                  </a:schemeClr>
                </a:solidFill>
                <a:effectLst/>
              </a:rPr>
              <a:t>мотивації</a:t>
            </a:r>
            <a:r>
              <a:rPr lang="ru-RU" sz="2400" b="1" dirty="0">
                <a:solidFill>
                  <a:schemeClr val="bg1">
                    <a:lumMod val="50000"/>
                  </a:schemeClr>
                </a:solidFill>
                <a:effectLst/>
              </a:rPr>
              <a:t> </a:t>
            </a:r>
            <a:r>
              <a:rPr lang="ru-RU" sz="2400" b="1" dirty="0" err="1">
                <a:solidFill>
                  <a:schemeClr val="bg1">
                    <a:lumMod val="50000"/>
                  </a:schemeClr>
                </a:solidFill>
                <a:effectLst/>
              </a:rPr>
              <a:t>протягом</a:t>
            </a:r>
            <a:r>
              <a:rPr lang="ru-RU" sz="2400" b="1" dirty="0">
                <a:solidFill>
                  <a:schemeClr val="bg1">
                    <a:lumMod val="50000"/>
                  </a:schemeClr>
                </a:solidFill>
                <a:effectLst/>
              </a:rPr>
              <a:t> </a:t>
            </a:r>
            <a:r>
              <a:rPr lang="ru-RU" sz="2400" b="1" dirty="0" err="1">
                <a:solidFill>
                  <a:schemeClr val="bg1">
                    <a:lumMod val="50000"/>
                  </a:schemeClr>
                </a:solidFill>
                <a:effectLst/>
              </a:rPr>
              <a:t>життєвого</a:t>
            </a:r>
            <a:r>
              <a:rPr lang="ru-RU" sz="2400" b="1" dirty="0">
                <a:solidFill>
                  <a:schemeClr val="bg1">
                    <a:lumMod val="50000"/>
                  </a:schemeClr>
                </a:solidFill>
                <a:effectLst/>
              </a:rPr>
              <a:t> циклу проекту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4733031"/>
              </p:ext>
            </p:extLst>
          </p:nvPr>
        </p:nvGraphicFramePr>
        <p:xfrm>
          <a:off x="457200" y="1556790"/>
          <a:ext cx="8229600" cy="4992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32102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Чинник</a:t>
                      </a:r>
                      <a:r>
                        <a:rPr lang="uk-UA" baseline="0" dirty="0"/>
                        <a:t> мотивації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Початок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Виконання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Завершення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2102">
                <a:tc>
                  <a:txBody>
                    <a:bodyPr/>
                    <a:lstStyle/>
                    <a:p>
                      <a:r>
                        <a:rPr lang="uk-UA" dirty="0"/>
                        <a:t>Призначення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Високий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Низький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Високий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2102">
                <a:tc>
                  <a:txBody>
                    <a:bodyPr/>
                    <a:lstStyle/>
                    <a:p>
                      <a:r>
                        <a:rPr lang="uk-UA" dirty="0"/>
                        <a:t>Саморозвиток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Високий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Середній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Високий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2102">
                <a:tc>
                  <a:txBody>
                    <a:bodyPr/>
                    <a:lstStyle/>
                    <a:p>
                      <a:r>
                        <a:rPr lang="uk-UA" dirty="0"/>
                        <a:t>Участь у прибутках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Високий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Низький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Високий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2102">
                <a:tc>
                  <a:txBody>
                    <a:bodyPr/>
                    <a:lstStyle/>
                    <a:p>
                      <a:r>
                        <a:rPr lang="uk-UA" dirty="0"/>
                        <a:t>Просування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Високий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Низький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Високий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2102">
                <a:tc>
                  <a:txBody>
                    <a:bodyPr/>
                    <a:lstStyle/>
                    <a:p>
                      <a:r>
                        <a:rPr lang="uk-UA" dirty="0"/>
                        <a:t>Професійне визнання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Середній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Середній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Високий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522836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5. </a:t>
            </a:r>
            <a:r>
              <a:rPr lang="ru-RU" sz="2000" b="1" dirty="0" err="1">
                <a:effectLst/>
              </a:rPr>
              <a:t>Мотиваційні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аспекти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роботи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команди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 err="1"/>
              <a:t>Програма</a:t>
            </a:r>
            <a:r>
              <a:rPr lang="ru-RU" b="1" dirty="0"/>
              <a:t> </a:t>
            </a:r>
            <a:r>
              <a:rPr lang="ru-RU" b="1" dirty="0" err="1"/>
              <a:t>мотивації</a:t>
            </a:r>
            <a:r>
              <a:rPr lang="ru-RU" b="1" dirty="0"/>
              <a:t> : </a:t>
            </a:r>
          </a:p>
          <a:p>
            <a:r>
              <a:rPr lang="ru-RU" sz="2200" dirty="0" err="1"/>
              <a:t>цілі</a:t>
            </a:r>
            <a:r>
              <a:rPr lang="ru-RU" sz="2200" dirty="0"/>
              <a:t>; </a:t>
            </a:r>
          </a:p>
          <a:p>
            <a:endParaRPr lang="ru-RU" sz="2200" dirty="0"/>
          </a:p>
          <a:p>
            <a:r>
              <a:rPr lang="ru-RU" sz="2200" dirty="0" err="1"/>
              <a:t>охоплення</a:t>
            </a:r>
            <a:r>
              <a:rPr lang="ru-RU" sz="2200" dirty="0"/>
              <a:t>; </a:t>
            </a:r>
          </a:p>
          <a:p>
            <a:endParaRPr lang="ru-RU" sz="2200" dirty="0"/>
          </a:p>
          <a:p>
            <a:r>
              <a:rPr lang="ru-RU" sz="2200" dirty="0" err="1"/>
              <a:t>термін</a:t>
            </a:r>
            <a:r>
              <a:rPr lang="ru-RU" sz="2200" dirty="0"/>
              <a:t> </a:t>
            </a:r>
            <a:r>
              <a:rPr lang="ru-RU" sz="2200" dirty="0" err="1"/>
              <a:t>дії</a:t>
            </a:r>
            <a:r>
              <a:rPr lang="ru-RU" sz="2200" dirty="0"/>
              <a:t>, </a:t>
            </a:r>
            <a:r>
              <a:rPr lang="ru-RU" sz="2200" dirty="0" err="1"/>
              <a:t>критерії</a:t>
            </a:r>
            <a:r>
              <a:rPr lang="ru-RU" sz="2200" dirty="0"/>
              <a:t>, </a:t>
            </a:r>
            <a:r>
              <a:rPr lang="ru-RU" sz="2200" dirty="0" err="1"/>
              <a:t>процедури</a:t>
            </a:r>
            <a:r>
              <a:rPr lang="ru-RU" sz="2200" dirty="0"/>
              <a:t> </a:t>
            </a:r>
            <a:r>
              <a:rPr lang="ru-RU" sz="2200" dirty="0" err="1"/>
              <a:t>оцінки</a:t>
            </a:r>
            <a:r>
              <a:rPr lang="ru-RU" sz="2200" dirty="0"/>
              <a:t> й </a:t>
            </a:r>
            <a:r>
              <a:rPr lang="ru-RU" sz="2200" dirty="0" err="1"/>
              <a:t>відповідальних</a:t>
            </a:r>
            <a:r>
              <a:rPr lang="ru-RU" sz="2200" dirty="0"/>
              <a:t> за </a:t>
            </a:r>
            <a:r>
              <a:rPr lang="ru-RU" sz="2200" dirty="0" err="1"/>
              <a:t>оцінку</a:t>
            </a:r>
            <a:r>
              <a:rPr lang="ru-RU" sz="2200" dirty="0"/>
              <a:t> </a:t>
            </a:r>
            <a:r>
              <a:rPr lang="ru-RU" sz="2200" dirty="0" err="1"/>
              <a:t>поведінки</a:t>
            </a:r>
            <a:r>
              <a:rPr lang="ru-RU" sz="2200" dirty="0"/>
              <a:t> </a:t>
            </a:r>
            <a:r>
              <a:rPr lang="ru-RU" sz="2200" dirty="0" err="1"/>
              <a:t>різних</a:t>
            </a:r>
            <a:r>
              <a:rPr lang="ru-RU" sz="2200" dirty="0"/>
              <a:t> </a:t>
            </a:r>
            <a:r>
              <a:rPr lang="ru-RU" sz="2200" dirty="0" err="1"/>
              <a:t>категорій</a:t>
            </a:r>
            <a:r>
              <a:rPr lang="ru-RU" sz="2200" dirty="0"/>
              <a:t> </a:t>
            </a:r>
            <a:r>
              <a:rPr lang="ru-RU" sz="2200" dirty="0" err="1"/>
              <a:t>співробітників</a:t>
            </a:r>
            <a:r>
              <a:rPr lang="ru-RU" sz="2200" dirty="0"/>
              <a:t>; </a:t>
            </a:r>
          </a:p>
          <a:p>
            <a:endParaRPr lang="ru-RU" sz="2200" dirty="0"/>
          </a:p>
          <a:p>
            <a:r>
              <a:rPr lang="ru-RU" sz="2200" dirty="0"/>
              <a:t>система </a:t>
            </a:r>
            <a:r>
              <a:rPr lang="ru-RU" sz="2200" dirty="0" err="1"/>
              <a:t>заохочень</a:t>
            </a:r>
            <a:r>
              <a:rPr lang="ru-RU" sz="2200" dirty="0"/>
              <a:t> і </a:t>
            </a:r>
            <a:r>
              <a:rPr lang="ru-RU" sz="2200" dirty="0" err="1"/>
              <a:t>стягнень</a:t>
            </a:r>
            <a:r>
              <a:rPr lang="ru-RU" sz="2200" dirty="0"/>
              <a:t>; </a:t>
            </a:r>
          </a:p>
          <a:p>
            <a:endParaRPr lang="ru-RU" sz="2200" dirty="0"/>
          </a:p>
          <a:p>
            <a:r>
              <a:rPr lang="ru-RU" sz="2200" dirty="0" err="1"/>
              <a:t>календарний</a:t>
            </a:r>
            <a:r>
              <a:rPr lang="ru-RU" sz="2200" dirty="0"/>
              <a:t> план </a:t>
            </a:r>
            <a:r>
              <a:rPr lang="ru-RU" sz="2200" dirty="0" err="1"/>
              <a:t>заходів</a:t>
            </a:r>
            <a:r>
              <a:rPr lang="ru-RU" sz="2200" dirty="0"/>
              <a:t> та </a:t>
            </a:r>
            <a:r>
              <a:rPr lang="ru-RU" sz="2200" dirty="0" err="1"/>
              <a:t>відповідальних</a:t>
            </a:r>
            <a:r>
              <a:rPr lang="ru-RU" sz="2200" dirty="0"/>
              <a:t> за </a:t>
            </a:r>
            <a:r>
              <a:rPr lang="ru-RU" sz="2200" dirty="0" err="1"/>
              <a:t>їх</a:t>
            </a:r>
            <a:r>
              <a:rPr lang="ru-RU" sz="2200" dirty="0"/>
              <a:t> </a:t>
            </a:r>
            <a:r>
              <a:rPr lang="ru-RU" sz="2200" dirty="0" err="1"/>
              <a:t>виконання</a:t>
            </a:r>
            <a:r>
              <a:rPr lang="ru-RU" sz="2200" dirty="0"/>
              <a:t>; </a:t>
            </a:r>
          </a:p>
          <a:p>
            <a:r>
              <a:rPr lang="ru-RU" sz="2200" dirty="0"/>
              <a:t>бюджет </a:t>
            </a:r>
            <a:r>
              <a:rPr lang="ru-RU" sz="2200" dirty="0" err="1"/>
              <a:t>програми</a:t>
            </a:r>
            <a:r>
              <a:rPr lang="ru-RU" sz="2200" dirty="0"/>
              <a:t> </a:t>
            </a:r>
            <a:r>
              <a:rPr lang="ru-RU" sz="2200" dirty="0" err="1"/>
              <a:t>мотивації</a:t>
            </a:r>
            <a:r>
              <a:rPr lang="ru-RU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092364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6.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конфліктами</a:t>
            </a:r>
            <a:r>
              <a:rPr lang="ru-RU" sz="2000" b="1" dirty="0">
                <a:effectLst/>
              </a:rPr>
              <a:t> в проектах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b="1" dirty="0" err="1"/>
              <a:t>КОНФЛІКТ</a:t>
            </a:r>
            <a:r>
              <a:rPr lang="ru-RU" b="1" dirty="0"/>
              <a:t> 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algn="just"/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згоди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двома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декількома</a:t>
            </a:r>
            <a:r>
              <a:rPr lang="ru-RU" dirty="0"/>
              <a:t> </a:t>
            </a:r>
            <a:r>
              <a:rPr lang="ru-RU" dirty="0" err="1"/>
              <a:t>суб’єктами</a:t>
            </a:r>
            <a:r>
              <a:rPr lang="ru-RU" dirty="0"/>
              <a:t>, </a:t>
            </a:r>
            <a:r>
              <a:rPr lang="ru-RU" dirty="0" err="1"/>
              <a:t>зіткнення</a:t>
            </a:r>
            <a:r>
              <a:rPr lang="ru-RU" dirty="0"/>
              <a:t> </a:t>
            </a:r>
            <a:r>
              <a:rPr lang="ru-RU" dirty="0" err="1"/>
              <a:t>протилежних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, сил,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конкретним</a:t>
            </a:r>
            <a:r>
              <a:rPr lang="ru-RU" dirty="0"/>
              <a:t> особами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групами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;</a:t>
            </a:r>
          </a:p>
          <a:p>
            <a:pPr algn="just"/>
            <a:endParaRPr lang="ru-RU" dirty="0"/>
          </a:p>
          <a:p>
            <a:pPr algn="just"/>
            <a:r>
              <a:rPr lang="ru-RU" dirty="0" err="1"/>
              <a:t>внутрішній</a:t>
            </a:r>
            <a:r>
              <a:rPr lang="ru-RU" dirty="0"/>
              <a:t> дискомфорт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302731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6.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конфліктами</a:t>
            </a:r>
            <a:r>
              <a:rPr lang="ru-RU" sz="2000" b="1" dirty="0">
                <a:effectLst/>
              </a:rPr>
              <a:t> в проектах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err="1"/>
              <a:t>Конфлікт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b="1" i="1" dirty="0" err="1"/>
              <a:t>позитивним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:</a:t>
            </a:r>
          </a:p>
          <a:p>
            <a:pPr marL="0" indent="0" algn="just">
              <a:buNone/>
            </a:pPr>
            <a:endParaRPr lang="ru-RU" dirty="0"/>
          </a:p>
          <a:p>
            <a:pPr algn="just"/>
            <a:r>
              <a:rPr lang="ru-RU" dirty="0"/>
              <a:t>є основою для початку </a:t>
            </a:r>
            <a:r>
              <a:rPr lang="ru-RU" dirty="0" err="1"/>
              <a:t>дискусії</a:t>
            </a:r>
            <a:r>
              <a:rPr lang="ru-RU" dirty="0"/>
              <a:t> з </a:t>
            </a:r>
            <a:r>
              <a:rPr lang="ru-RU" dirty="0" err="1"/>
              <a:t>обговорення</a:t>
            </a:r>
            <a:r>
              <a:rPr lang="ru-RU" dirty="0"/>
              <a:t> того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;</a:t>
            </a:r>
          </a:p>
          <a:p>
            <a:pPr algn="just"/>
            <a:endParaRPr lang="ru-RU" dirty="0"/>
          </a:p>
          <a:p>
            <a:pPr algn="just"/>
            <a:r>
              <a:rPr lang="ru-RU" dirty="0" err="1"/>
              <a:t>розв’язанні</a:t>
            </a:r>
            <a:r>
              <a:rPr lang="ru-RU" dirty="0"/>
              <a:t> того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;</a:t>
            </a:r>
          </a:p>
          <a:p>
            <a:pPr algn="just"/>
            <a:endParaRPr lang="ru-RU" dirty="0"/>
          </a:p>
          <a:p>
            <a:pPr algn="just"/>
            <a:r>
              <a:rPr lang="ru-RU" dirty="0" err="1"/>
              <a:t>покращує</a:t>
            </a:r>
            <a:r>
              <a:rPr lang="ru-RU" dirty="0"/>
              <a:t> </a:t>
            </a:r>
            <a:r>
              <a:rPr lang="ru-RU" dirty="0" err="1"/>
              <a:t>стосунки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людьми;</a:t>
            </a:r>
          </a:p>
          <a:p>
            <a:pPr algn="just"/>
            <a:endParaRPr lang="ru-RU" dirty="0"/>
          </a:p>
          <a:p>
            <a:pPr algn="just"/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зняти</a:t>
            </a:r>
            <a:r>
              <a:rPr lang="ru-RU" dirty="0"/>
              <a:t> </a:t>
            </a:r>
            <a:r>
              <a:rPr lang="ru-RU" dirty="0" err="1"/>
              <a:t>напруженість</a:t>
            </a:r>
            <a:r>
              <a:rPr lang="ru-RU" dirty="0"/>
              <a:t>;</a:t>
            </a:r>
          </a:p>
          <a:p>
            <a:pPr algn="just"/>
            <a:endParaRPr lang="ru-RU" dirty="0"/>
          </a:p>
          <a:p>
            <a:pPr algn="just"/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працівникам</a:t>
            </a:r>
            <a:r>
              <a:rPr lang="ru-RU" dirty="0"/>
              <a:t> </a:t>
            </a:r>
            <a:r>
              <a:rPr lang="ru-RU" dirty="0" err="1"/>
              <a:t>повніше</a:t>
            </a:r>
            <a:r>
              <a:rPr lang="ru-RU" dirty="0"/>
              <a:t> </a:t>
            </a:r>
            <a:r>
              <a:rPr lang="ru-RU" dirty="0" err="1"/>
              <a:t>розкрити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981707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6.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конфліктами</a:t>
            </a:r>
            <a:r>
              <a:rPr lang="ru-RU" sz="2000" b="1" dirty="0">
                <a:effectLst/>
              </a:rPr>
              <a:t> в проектах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Конфлікт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b="1" i="1" dirty="0" err="1"/>
              <a:t>негативним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: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 err="1"/>
              <a:t>відриває</a:t>
            </a:r>
            <a:r>
              <a:rPr lang="ru-RU" dirty="0"/>
              <a:t> людей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розв’язання</a:t>
            </a:r>
            <a:r>
              <a:rPr lang="ru-RU" dirty="0"/>
              <a:t> </a:t>
            </a:r>
            <a:r>
              <a:rPr lang="ru-RU" dirty="0" err="1"/>
              <a:t>важливих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;</a:t>
            </a:r>
          </a:p>
          <a:p>
            <a:endParaRPr lang="ru-RU" dirty="0"/>
          </a:p>
          <a:p>
            <a:r>
              <a:rPr lang="ru-RU" dirty="0" err="1"/>
              <a:t>викликає</a:t>
            </a:r>
            <a:r>
              <a:rPr lang="ru-RU" dirty="0"/>
              <a:t> </a:t>
            </a:r>
            <a:r>
              <a:rPr lang="ru-RU" dirty="0" err="1"/>
              <a:t>почуття</a:t>
            </a:r>
            <a:r>
              <a:rPr lang="ru-RU" dirty="0"/>
              <a:t> </a:t>
            </a:r>
            <a:r>
              <a:rPr lang="ru-RU" dirty="0" err="1"/>
              <a:t>невдоволеності</a:t>
            </a:r>
            <a:r>
              <a:rPr lang="ru-RU" dirty="0"/>
              <a:t> в </a:t>
            </a:r>
            <a:r>
              <a:rPr lang="ru-RU" dirty="0" err="1"/>
              <a:t>колективі</a:t>
            </a:r>
            <a:r>
              <a:rPr lang="ru-RU" dirty="0"/>
              <a:t>;</a:t>
            </a:r>
          </a:p>
          <a:p>
            <a:endParaRPr lang="ru-RU" dirty="0"/>
          </a:p>
          <a:p>
            <a:r>
              <a:rPr lang="ru-RU" dirty="0" err="1"/>
              <a:t>веде</a:t>
            </a:r>
            <a:r>
              <a:rPr lang="ru-RU" dirty="0"/>
              <a:t> до </a:t>
            </a:r>
            <a:r>
              <a:rPr lang="ru-RU" dirty="0" err="1"/>
              <a:t>особистісної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групової</a:t>
            </a:r>
            <a:r>
              <a:rPr lang="ru-RU" dirty="0"/>
              <a:t> </a:t>
            </a:r>
            <a:r>
              <a:rPr lang="ru-RU" dirty="0" err="1"/>
              <a:t>ізоляції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протидіє</a:t>
            </a:r>
            <a:r>
              <a:rPr lang="ru-RU" dirty="0"/>
              <a:t> </a:t>
            </a:r>
            <a:r>
              <a:rPr lang="ru-RU" dirty="0" err="1"/>
              <a:t>порозумінню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399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 err="1">
                <a:effectLst/>
              </a:rPr>
              <a:t>Процеси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людськими</a:t>
            </a:r>
            <a:r>
              <a:rPr lang="ru-RU" sz="2000" b="1" dirty="0">
                <a:effectLst/>
              </a:rPr>
              <a:t> ресурсами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4461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 err="1"/>
              <a:t>Лідер</a:t>
            </a:r>
            <a:r>
              <a:rPr lang="ru-RU" dirty="0"/>
              <a:t> повинен </a:t>
            </a:r>
            <a:r>
              <a:rPr lang="ru-RU" dirty="0" err="1"/>
              <a:t>сприяти</a:t>
            </a:r>
            <a:r>
              <a:rPr lang="ru-RU" dirty="0"/>
              <a:t> </a:t>
            </a:r>
            <a:r>
              <a:rPr lang="ru-RU" dirty="0" err="1"/>
              <a:t>задоволенню</a:t>
            </a:r>
            <a:r>
              <a:rPr lang="ru-RU" dirty="0"/>
              <a:t> потреб </a:t>
            </a:r>
            <a:r>
              <a:rPr lang="ru-RU" dirty="0" err="1"/>
              <a:t>завдань</a:t>
            </a:r>
            <a:r>
              <a:rPr lang="ru-RU" dirty="0"/>
              <a:t>; потреб </a:t>
            </a:r>
            <a:r>
              <a:rPr lang="ru-RU" dirty="0" err="1"/>
              <a:t>команди</a:t>
            </a:r>
            <a:r>
              <a:rPr lang="ru-RU" dirty="0"/>
              <a:t>; </a:t>
            </a:r>
            <a:r>
              <a:rPr lang="ru-RU" dirty="0" err="1"/>
              <a:t>індивідуальних</a:t>
            </a:r>
            <a:r>
              <a:rPr lang="ru-RU" dirty="0"/>
              <a:t> потреб.</a:t>
            </a:r>
          </a:p>
          <a:p>
            <a:pPr algn="just"/>
            <a:r>
              <a:rPr lang="ru-RU" b="1" i="1" dirty="0"/>
              <a:t>Потреби </a:t>
            </a:r>
            <a:r>
              <a:rPr lang="ru-RU" b="1" i="1" dirty="0" err="1"/>
              <a:t>завдань</a:t>
            </a:r>
            <a:r>
              <a:rPr lang="ru-RU" i="1" dirty="0"/>
              <a:t>: </a:t>
            </a:r>
            <a:r>
              <a:rPr lang="ru-RU" dirty="0"/>
              <a:t>команда повинна </a:t>
            </a:r>
            <a:r>
              <a:rPr lang="ru-RU" dirty="0" err="1"/>
              <a:t>виконати</a:t>
            </a:r>
            <a:r>
              <a:rPr lang="ru-RU" dirty="0"/>
              <a:t> проект, і менеджер </a:t>
            </a:r>
            <a:r>
              <a:rPr lang="ru-RU" dirty="0" err="1"/>
              <a:t>має</a:t>
            </a:r>
            <a:r>
              <a:rPr lang="ru-RU" dirty="0"/>
              <a:t> вести </a:t>
            </a:r>
            <a:r>
              <a:rPr lang="ru-RU" dirty="0" err="1"/>
              <a:t>її</a:t>
            </a:r>
            <a:r>
              <a:rPr lang="ru-RU" dirty="0"/>
              <a:t> до </a:t>
            </a:r>
            <a:r>
              <a:rPr lang="ru-RU" dirty="0" err="1"/>
              <a:t>цієї</a:t>
            </a:r>
            <a:r>
              <a:rPr lang="ru-RU" dirty="0"/>
              <a:t> мети, </a:t>
            </a:r>
            <a:r>
              <a:rPr lang="ru-RU" dirty="0" err="1"/>
              <a:t>спрямовувати</a:t>
            </a:r>
            <a:r>
              <a:rPr lang="ru-RU" dirty="0"/>
              <a:t> на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передбачених</a:t>
            </a:r>
            <a:r>
              <a:rPr lang="ru-RU" dirty="0"/>
              <a:t> проектом </a:t>
            </a:r>
            <a:r>
              <a:rPr lang="ru-RU" dirty="0" err="1"/>
              <a:t>робіт</a:t>
            </a:r>
            <a:r>
              <a:rPr lang="ru-RU" dirty="0"/>
              <a:t>.</a:t>
            </a:r>
          </a:p>
          <a:p>
            <a:pPr algn="just"/>
            <a:r>
              <a:rPr lang="ru-RU" b="1" i="1" dirty="0"/>
              <a:t>Потреби </a:t>
            </a:r>
            <a:r>
              <a:rPr lang="ru-RU" b="1" i="1" dirty="0" err="1"/>
              <a:t>команди</a:t>
            </a:r>
            <a:r>
              <a:rPr lang="ru-RU" i="1" dirty="0"/>
              <a:t>: </a:t>
            </a:r>
            <a:r>
              <a:rPr lang="ru-RU" dirty="0"/>
              <a:t>команду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згуртувати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вона </a:t>
            </a:r>
            <a:r>
              <a:rPr lang="ru-RU" dirty="0" err="1"/>
              <a:t>працювала</a:t>
            </a:r>
            <a:r>
              <a:rPr lang="ru-RU" dirty="0"/>
              <a:t> як </a:t>
            </a:r>
            <a:r>
              <a:rPr lang="ru-RU" dirty="0" err="1"/>
              <a:t>одне</a:t>
            </a:r>
            <a:r>
              <a:rPr lang="ru-RU" dirty="0"/>
              <a:t> </a:t>
            </a:r>
            <a:r>
              <a:rPr lang="ru-RU" dirty="0" err="1"/>
              <a:t>ціле</a:t>
            </a:r>
            <a:r>
              <a:rPr lang="ru-RU" dirty="0"/>
              <a:t>, а не як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, </a:t>
            </a:r>
            <a:r>
              <a:rPr lang="ru-RU" dirty="0" err="1"/>
              <a:t>тоді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набагато</a:t>
            </a:r>
            <a:r>
              <a:rPr lang="ru-RU" dirty="0"/>
              <a:t> </a:t>
            </a:r>
            <a:r>
              <a:rPr lang="ru-RU" dirty="0" err="1"/>
              <a:t>кращими</a:t>
            </a:r>
            <a:r>
              <a:rPr lang="ru-RU" dirty="0"/>
              <a:t>. </a:t>
            </a:r>
            <a:r>
              <a:rPr lang="ru-RU" dirty="0" err="1"/>
              <a:t>Конфлікти</a:t>
            </a:r>
            <a:r>
              <a:rPr lang="ru-RU" dirty="0"/>
              <a:t> і </a:t>
            </a:r>
            <a:r>
              <a:rPr lang="ru-RU" dirty="0" err="1"/>
              <a:t>непорозуміння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обов’язково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,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ефективно</a:t>
            </a:r>
            <a:r>
              <a:rPr lang="ru-RU" dirty="0"/>
              <a:t> </a:t>
            </a:r>
            <a:r>
              <a:rPr lang="ru-RU" dirty="0" err="1"/>
              <a:t>вирішуватися</a:t>
            </a:r>
            <a:r>
              <a:rPr lang="ru-RU" dirty="0"/>
              <a:t>.</a:t>
            </a:r>
          </a:p>
          <a:p>
            <a:pPr algn="just"/>
            <a:r>
              <a:rPr lang="ru-RU" b="1" i="1" dirty="0" err="1"/>
              <a:t>Індивідуальні</a:t>
            </a:r>
            <a:r>
              <a:rPr lang="ru-RU" b="1" i="1" dirty="0"/>
              <a:t> потреби</a:t>
            </a:r>
            <a:r>
              <a:rPr lang="ru-RU" i="1" dirty="0"/>
              <a:t>. </a:t>
            </a:r>
            <a:r>
              <a:rPr lang="ru-RU" dirty="0" err="1"/>
              <a:t>Лідер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роз’яснити</a:t>
            </a:r>
            <a:r>
              <a:rPr lang="ru-RU" dirty="0"/>
              <a:t> кожному </a:t>
            </a:r>
            <a:r>
              <a:rPr lang="ru-RU" dirty="0" err="1"/>
              <a:t>його</a:t>
            </a:r>
            <a:r>
              <a:rPr lang="ru-RU" dirty="0"/>
              <a:t> роль у </a:t>
            </a:r>
            <a:r>
              <a:rPr lang="ru-RU" dirty="0" err="1"/>
              <a:t>виконанні</a:t>
            </a:r>
            <a:r>
              <a:rPr lang="ru-RU" dirty="0"/>
              <a:t> проекту, </a:t>
            </a:r>
            <a:r>
              <a:rPr lang="ru-RU" dirty="0" err="1"/>
              <a:t>домагатися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кожного </a:t>
            </a:r>
            <a:r>
              <a:rPr lang="ru-RU" dirty="0" err="1"/>
              <a:t>розуміння</a:t>
            </a:r>
            <a:r>
              <a:rPr lang="ru-RU" dirty="0"/>
              <a:t> того, як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,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бачить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потенціал</a:t>
            </a:r>
            <a:r>
              <a:rPr lang="ru-RU" dirty="0"/>
              <a:t>, </a:t>
            </a:r>
            <a:r>
              <a:rPr lang="ru-RU" dirty="0" err="1"/>
              <a:t>сприяючи</a:t>
            </a:r>
            <a:r>
              <a:rPr lang="ru-RU" dirty="0"/>
              <a:t> таким чином </a:t>
            </a:r>
            <a:r>
              <a:rPr lang="ru-RU" dirty="0" err="1"/>
              <a:t>розвиткові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5933183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6.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конфліктами</a:t>
            </a:r>
            <a:r>
              <a:rPr lang="ru-RU" sz="2000" b="1" dirty="0">
                <a:effectLst/>
              </a:rPr>
              <a:t> в проектах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b="1" dirty="0" err="1"/>
              <a:t>СТАДІЇ</a:t>
            </a:r>
            <a:r>
              <a:rPr lang="ru-RU" b="1" dirty="0"/>
              <a:t> КОНФЛІКТУ:</a:t>
            </a:r>
          </a:p>
          <a:p>
            <a:pPr marL="0" indent="0" algn="ctr">
              <a:buNone/>
            </a:pPr>
            <a:endParaRPr lang="ru-RU" b="1" dirty="0"/>
          </a:p>
          <a:p>
            <a:pPr marL="0" indent="0">
              <a:buNone/>
            </a:pPr>
            <a:r>
              <a:rPr lang="ru-RU" dirty="0"/>
              <a:t>І.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об’єктивної</a:t>
            </a:r>
            <a:r>
              <a:rPr lang="ru-RU" dirty="0"/>
              <a:t> </a:t>
            </a:r>
            <a:r>
              <a:rPr lang="ru-RU" dirty="0" err="1"/>
              <a:t>конфліктної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ІІ. </a:t>
            </a:r>
            <a:r>
              <a:rPr lang="ru-RU" dirty="0" err="1"/>
              <a:t>Усвідомлення</a:t>
            </a:r>
            <a:r>
              <a:rPr lang="ru-RU" dirty="0"/>
              <a:t> </a:t>
            </a:r>
            <a:r>
              <a:rPr lang="ru-RU" dirty="0" err="1"/>
              <a:t>конфлікту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ІІІ. </a:t>
            </a:r>
            <a:r>
              <a:rPr lang="ru-RU" dirty="0" err="1"/>
              <a:t>Конфліктні</a:t>
            </a:r>
            <a:r>
              <a:rPr lang="ru-RU" dirty="0"/>
              <a:t> </a:t>
            </a:r>
            <a:r>
              <a:rPr lang="ru-RU" dirty="0" err="1"/>
              <a:t>дії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ІV. </a:t>
            </a:r>
            <a:r>
              <a:rPr lang="ru-RU" dirty="0" err="1"/>
              <a:t>Зняття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конфлікту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884298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6.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конфліктами</a:t>
            </a:r>
            <a:r>
              <a:rPr lang="ru-RU" sz="2000" b="1" dirty="0">
                <a:effectLst/>
              </a:rPr>
              <a:t> в проектах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ФУНКЦІЇ КОНФЛІКТУ:</a:t>
            </a:r>
          </a:p>
          <a:p>
            <a:pPr marL="0" indent="0" algn="ctr">
              <a:buNone/>
            </a:pPr>
            <a:endParaRPr lang="ru-RU" b="1" dirty="0"/>
          </a:p>
          <a:p>
            <a:r>
              <a:rPr lang="ru-RU" b="1" i="1" dirty="0"/>
              <a:t>конструктивна</a:t>
            </a:r>
            <a:r>
              <a:rPr lang="ru-RU" dirty="0"/>
              <a:t> (</a:t>
            </a:r>
            <a:r>
              <a:rPr lang="ru-RU" dirty="0" err="1"/>
              <a:t>джерело</a:t>
            </a:r>
            <a:r>
              <a:rPr lang="ru-RU" dirty="0"/>
              <a:t> </a:t>
            </a:r>
            <a:r>
              <a:rPr lang="ru-RU" dirty="0" err="1"/>
              <a:t>ідей</a:t>
            </a:r>
            <a:r>
              <a:rPr lang="ru-RU" dirty="0"/>
              <a:t>, </a:t>
            </a:r>
            <a:r>
              <a:rPr lang="ru-RU" dirty="0" err="1"/>
              <a:t>поява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напрямків</a:t>
            </a:r>
            <a:r>
              <a:rPr lang="ru-RU" dirty="0"/>
              <a:t>)-</a:t>
            </a:r>
            <a:r>
              <a:rPr lang="ru-RU" dirty="0" err="1"/>
              <a:t>спільний</a:t>
            </a:r>
            <a:r>
              <a:rPr lang="ru-RU" dirty="0"/>
              <a:t> </a:t>
            </a:r>
            <a:r>
              <a:rPr lang="ru-RU" dirty="0" err="1"/>
              <a:t>пошук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конфлікту</a:t>
            </a:r>
            <a:r>
              <a:rPr lang="ru-RU" dirty="0"/>
              <a:t> з </a:t>
            </a:r>
            <a:r>
              <a:rPr lang="ru-RU" dirty="0" err="1"/>
              <a:t>вигодою</a:t>
            </a:r>
            <a:r>
              <a:rPr lang="ru-RU" dirty="0"/>
              <a:t> для </a:t>
            </a:r>
            <a:r>
              <a:rPr lang="ru-RU" dirty="0" err="1"/>
              <a:t>обох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endParaRPr lang="ru-RU" dirty="0"/>
          </a:p>
          <a:p>
            <a:endParaRPr lang="ru-RU" dirty="0"/>
          </a:p>
          <a:p>
            <a:r>
              <a:rPr lang="ru-RU" b="1" i="1" dirty="0"/>
              <a:t>деструктивна</a:t>
            </a:r>
            <a:r>
              <a:rPr lang="ru-RU" dirty="0"/>
              <a:t> - </a:t>
            </a:r>
            <a:r>
              <a:rPr lang="ru-RU" dirty="0" err="1"/>
              <a:t>учасники</a:t>
            </a:r>
            <a:r>
              <a:rPr lang="ru-RU" dirty="0"/>
              <a:t> </a:t>
            </a:r>
            <a:r>
              <a:rPr lang="ru-RU" dirty="0" err="1"/>
              <a:t>залишаються</a:t>
            </a:r>
            <a:r>
              <a:rPr lang="ru-RU" dirty="0"/>
              <a:t> при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думці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87279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48072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6.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конфліктами</a:t>
            </a:r>
            <a:r>
              <a:rPr lang="ru-RU" sz="2000" b="1" dirty="0">
                <a:effectLst/>
              </a:rPr>
              <a:t> в проектах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5525394"/>
              </p:ext>
            </p:extLst>
          </p:nvPr>
        </p:nvGraphicFramePr>
        <p:xfrm>
          <a:off x="179512" y="1196754"/>
          <a:ext cx="8856984" cy="54853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284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4703">
                <a:tc>
                  <a:txBody>
                    <a:bodyPr/>
                    <a:lstStyle/>
                    <a:p>
                      <a:r>
                        <a:rPr lang="ru-RU" sz="1400" dirty="0" err="1"/>
                        <a:t>Джерела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конфлікту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/>
                        <a:t>Визначення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змісту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конфлікту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9414">
                <a:tc>
                  <a:txBody>
                    <a:bodyPr/>
                    <a:lstStyle/>
                    <a:p>
                      <a:r>
                        <a:rPr lang="ru-RU" sz="1400" dirty="0" err="1"/>
                        <a:t>Конфлікт</a:t>
                      </a:r>
                      <a:r>
                        <a:rPr lang="ru-RU" sz="1400" dirty="0"/>
                        <a:t> через </a:t>
                      </a:r>
                      <a:r>
                        <a:rPr lang="ru-RU" sz="1400" dirty="0" err="1"/>
                        <a:t>пріоритети</a:t>
                      </a:r>
                      <a:r>
                        <a:rPr lang="ru-RU" sz="1400" dirty="0"/>
                        <a:t> в </a:t>
                      </a:r>
                      <a:r>
                        <a:rPr lang="ru-RU" sz="1400" dirty="0" err="1"/>
                        <a:t>проекті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/>
                        <a:t>Позиція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учасників</a:t>
                      </a:r>
                      <a:r>
                        <a:rPr lang="ru-RU" sz="1400" dirty="0"/>
                        <a:t> проекту про </a:t>
                      </a:r>
                      <a:r>
                        <a:rPr lang="ru-RU" sz="1400" dirty="0" err="1"/>
                        <a:t>наслідки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робіт</a:t>
                      </a:r>
                      <a:r>
                        <a:rPr lang="ru-RU" sz="1400" dirty="0"/>
                        <a:t> і задач </a:t>
                      </a:r>
                      <a:r>
                        <a:rPr lang="ru-RU" sz="1400" dirty="0" err="1"/>
                        <a:t>суттєво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відрізняються</a:t>
                      </a:r>
                      <a:endParaRPr lang="ru-RU" sz="1400" dirty="0"/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9414">
                <a:tc>
                  <a:txBody>
                    <a:bodyPr/>
                    <a:lstStyle/>
                    <a:p>
                      <a:r>
                        <a:rPr lang="ru-RU" sz="1400" dirty="0" err="1"/>
                        <a:t>Конфлікт</a:t>
                      </a:r>
                      <a:r>
                        <a:rPr lang="ru-RU" sz="1400" dirty="0"/>
                        <a:t> через </a:t>
                      </a:r>
                      <a:r>
                        <a:rPr lang="ru-RU" sz="1400" dirty="0" err="1"/>
                        <a:t>адміністративні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процедури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/>
                        <a:t>Конфлікти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управлінські</a:t>
                      </a:r>
                      <a:r>
                        <a:rPr lang="ru-RU" sz="1400" dirty="0"/>
                        <a:t> і </a:t>
                      </a:r>
                      <a:r>
                        <a:rPr lang="ru-RU" sz="1400" dirty="0" err="1"/>
                        <a:t>адміністративні</a:t>
                      </a:r>
                      <a:r>
                        <a:rPr lang="ru-RU" sz="1400" dirty="0"/>
                        <a:t> про те, як </a:t>
                      </a:r>
                      <a:r>
                        <a:rPr lang="ru-RU" sz="1400" dirty="0" err="1"/>
                        <a:t>управляти</a:t>
                      </a:r>
                      <a:r>
                        <a:rPr lang="ru-RU" sz="1400" dirty="0"/>
                        <a:t> проектом. 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9414">
                <a:tc>
                  <a:txBody>
                    <a:bodyPr/>
                    <a:lstStyle/>
                    <a:p>
                      <a:r>
                        <a:rPr lang="ru-RU" sz="1400" dirty="0" err="1"/>
                        <a:t>Конфлікт</a:t>
                      </a:r>
                      <a:r>
                        <a:rPr lang="ru-RU" sz="1400" dirty="0"/>
                        <a:t> через </a:t>
                      </a:r>
                      <a:r>
                        <a:rPr lang="ru-RU" sz="1400" dirty="0" err="1"/>
                        <a:t>відмінності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поглядів</a:t>
                      </a:r>
                      <a:r>
                        <a:rPr lang="ru-RU" sz="1400" dirty="0"/>
                        <a:t> в </a:t>
                      </a:r>
                      <a:r>
                        <a:rPr lang="ru-RU" sz="1400" dirty="0" err="1"/>
                        <a:t>технічних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питаннях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небажання</a:t>
                      </a:r>
                      <a:r>
                        <a:rPr lang="ru-RU" sz="1400" dirty="0"/>
                        <a:t> “</a:t>
                      </a:r>
                      <a:r>
                        <a:rPr lang="ru-RU" sz="1400" dirty="0" err="1"/>
                        <a:t>іти</a:t>
                      </a:r>
                      <a:r>
                        <a:rPr lang="ru-RU" sz="1400" dirty="0"/>
                        <a:t> на </a:t>
                      </a:r>
                      <a:r>
                        <a:rPr lang="ru-RU" sz="1400" dirty="0" err="1"/>
                        <a:t>компроміс</a:t>
                      </a:r>
                      <a:r>
                        <a:rPr lang="ru-RU" sz="1400" dirty="0"/>
                        <a:t>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/>
                        <a:t>Непогодження</a:t>
                      </a:r>
                      <a:r>
                        <a:rPr lang="ru-RU" sz="1400" dirty="0"/>
                        <a:t> по </a:t>
                      </a:r>
                      <a:r>
                        <a:rPr lang="ru-RU" sz="1400" dirty="0" err="1"/>
                        <a:t>технічних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питаннях</a:t>
                      </a:r>
                      <a:r>
                        <a:rPr lang="ru-RU" sz="1400" dirty="0"/>
                        <a:t> і </a:t>
                      </a:r>
                      <a:r>
                        <a:rPr lang="ru-RU" sz="1400" dirty="0" err="1"/>
                        <a:t>компромісах</a:t>
                      </a:r>
                      <a:r>
                        <a:rPr lang="ru-RU" sz="1400" dirty="0"/>
                        <a:t>.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9414">
                <a:tc>
                  <a:txBody>
                    <a:bodyPr/>
                    <a:lstStyle/>
                    <a:p>
                      <a:r>
                        <a:rPr lang="ru-RU" sz="1400" dirty="0" err="1"/>
                        <a:t>Конфлікт</a:t>
                      </a:r>
                      <a:r>
                        <a:rPr lang="ru-RU" sz="1400" dirty="0"/>
                        <a:t> через </a:t>
                      </a:r>
                      <a:r>
                        <a:rPr lang="ru-RU" sz="1400" dirty="0" err="1"/>
                        <a:t>людські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ресурси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/>
                        <a:t>Конфлікт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що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стосується</a:t>
                      </a:r>
                      <a:r>
                        <a:rPr lang="ru-RU" sz="1400" dirty="0"/>
                        <a:t> набору персоналу в </a:t>
                      </a:r>
                      <a:r>
                        <a:rPr lang="ru-RU" sz="1400" dirty="0" err="1"/>
                        <a:t>проектну</a:t>
                      </a:r>
                      <a:r>
                        <a:rPr lang="ru-RU" sz="1400" dirty="0"/>
                        <a:t> команду з </a:t>
                      </a:r>
                      <a:r>
                        <a:rPr lang="ru-RU" sz="1400" dirty="0" err="1"/>
                        <a:t>інших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відділів</a:t>
                      </a:r>
                      <a:endParaRPr lang="ru-RU" sz="1400" dirty="0"/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9585">
                <a:tc>
                  <a:txBody>
                    <a:bodyPr/>
                    <a:lstStyle/>
                    <a:p>
                      <a:r>
                        <a:rPr lang="ru-RU" sz="1400" dirty="0" err="1"/>
                        <a:t>Конфлікт</a:t>
                      </a:r>
                      <a:r>
                        <a:rPr lang="ru-RU" sz="1400" dirty="0"/>
                        <a:t> через </a:t>
                      </a:r>
                      <a:r>
                        <a:rPr lang="ru-RU" sz="1400" dirty="0" err="1"/>
                        <a:t>вартість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/>
                        <a:t>Конфлікт</a:t>
                      </a:r>
                      <a:r>
                        <a:rPr lang="ru-RU" sz="1400" dirty="0"/>
                        <a:t> з </a:t>
                      </a:r>
                      <a:r>
                        <a:rPr lang="ru-RU" sz="1400" dirty="0" err="1"/>
                        <a:t>питань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формування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кошторисів</a:t>
                      </a:r>
                      <a:endParaRPr lang="ru-RU" sz="1400" dirty="0"/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9414">
                <a:tc>
                  <a:txBody>
                    <a:bodyPr/>
                    <a:lstStyle/>
                    <a:p>
                      <a:r>
                        <a:rPr lang="ru-RU" sz="1400" dirty="0" err="1"/>
                        <a:t>Конфлікт</a:t>
                      </a:r>
                      <a:r>
                        <a:rPr lang="ru-RU" sz="1400" dirty="0"/>
                        <a:t> через </a:t>
                      </a:r>
                      <a:r>
                        <a:rPr lang="ru-RU" sz="1400" dirty="0" err="1"/>
                        <a:t>календарний</a:t>
                      </a:r>
                      <a:r>
                        <a:rPr lang="ru-RU" sz="1400" dirty="0"/>
                        <a:t> план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/>
                        <a:t>Непогодження</a:t>
                      </a:r>
                      <a:r>
                        <a:rPr lang="ru-RU" sz="1400" dirty="0"/>
                        <a:t> у </a:t>
                      </a:r>
                      <a:r>
                        <a:rPr lang="ru-RU" sz="1400" dirty="0" err="1"/>
                        <a:t>термінах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послідовності</a:t>
                      </a:r>
                      <a:r>
                        <a:rPr lang="ru-RU" sz="1400" dirty="0"/>
                        <a:t> і календарного </a:t>
                      </a:r>
                      <a:r>
                        <a:rPr lang="ru-RU" sz="1400" dirty="0" err="1"/>
                        <a:t>планування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проектних</a:t>
                      </a:r>
                      <a:r>
                        <a:rPr lang="ru-RU" sz="1400" dirty="0"/>
                        <a:t> задач.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29242">
                <a:tc>
                  <a:txBody>
                    <a:bodyPr/>
                    <a:lstStyle/>
                    <a:p>
                      <a:r>
                        <a:rPr lang="ru-RU" sz="1400" dirty="0" err="1"/>
                        <a:t>Міжособовий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/>
                        <a:t>Виникає</a:t>
                      </a:r>
                      <a:r>
                        <a:rPr lang="ru-RU" sz="1400" dirty="0"/>
                        <a:t> через </a:t>
                      </a:r>
                      <a:r>
                        <a:rPr lang="ru-RU" sz="1400" dirty="0" err="1"/>
                        <a:t>різні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риси</a:t>
                      </a:r>
                      <a:r>
                        <a:rPr lang="ru-RU" sz="1400" dirty="0"/>
                        <a:t> характеру, </a:t>
                      </a:r>
                      <a:r>
                        <a:rPr lang="ru-RU" sz="1400" dirty="0" err="1"/>
                        <a:t>різний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рівень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знань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кваліфікаційних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параметрів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рівень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інтелекту</a:t>
                      </a:r>
                      <a:r>
                        <a:rPr lang="ru-RU" sz="1400" dirty="0"/>
                        <a:t> і т.д. 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439595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6.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конфліктами</a:t>
            </a:r>
            <a:r>
              <a:rPr lang="ru-RU" sz="2000" b="1" dirty="0">
                <a:effectLst/>
              </a:rPr>
              <a:t> в проектах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err="1"/>
              <a:t>Фактори</a:t>
            </a:r>
            <a:r>
              <a:rPr lang="ru-RU" b="1" dirty="0"/>
              <a:t> </a:t>
            </a:r>
            <a:r>
              <a:rPr lang="ru-RU" b="1" dirty="0" err="1"/>
              <a:t>попередження</a:t>
            </a:r>
            <a:r>
              <a:rPr lang="ru-RU" b="1" dirty="0"/>
              <a:t> </a:t>
            </a:r>
            <a:r>
              <a:rPr lang="ru-RU" b="1" dirty="0" err="1"/>
              <a:t>деструктивних</a:t>
            </a:r>
            <a:r>
              <a:rPr lang="ru-RU" b="1" dirty="0"/>
              <a:t> </a:t>
            </a:r>
            <a:r>
              <a:rPr lang="ru-RU" b="1" dirty="0" err="1"/>
              <a:t>конфліктів</a:t>
            </a:r>
            <a:r>
              <a:rPr lang="ru-RU" dirty="0"/>
              <a:t>:</a:t>
            </a:r>
          </a:p>
          <a:p>
            <a:pPr algn="just"/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ясних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вміння</a:t>
            </a:r>
            <a:r>
              <a:rPr lang="ru-RU" dirty="0"/>
              <a:t> </a:t>
            </a:r>
            <a:r>
              <a:rPr lang="ru-RU" dirty="0" err="1"/>
              <a:t>уникати</a:t>
            </a:r>
            <a:r>
              <a:rPr lang="ru-RU" dirty="0"/>
              <a:t> </a:t>
            </a:r>
            <a:r>
              <a:rPr lang="ru-RU" dirty="0" err="1"/>
              <a:t>непотрібних</a:t>
            </a:r>
            <a:r>
              <a:rPr lang="ru-RU" dirty="0"/>
              <a:t> </a:t>
            </a:r>
            <a:r>
              <a:rPr lang="ru-RU" dirty="0" err="1"/>
              <a:t>суперечок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вміння</a:t>
            </a:r>
            <a:r>
              <a:rPr lang="ru-RU" dirty="0"/>
              <a:t> </a:t>
            </a:r>
            <a:r>
              <a:rPr lang="ru-RU" dirty="0" err="1"/>
              <a:t>слухати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вміння</a:t>
            </a:r>
            <a:r>
              <a:rPr lang="ru-RU" dirty="0"/>
              <a:t> </a:t>
            </a:r>
            <a:r>
              <a:rPr lang="ru-RU" dirty="0" err="1"/>
              <a:t>уникати</a:t>
            </a:r>
            <a:r>
              <a:rPr lang="ru-RU" dirty="0"/>
              <a:t> </a:t>
            </a:r>
            <a:r>
              <a:rPr lang="ru-RU" dirty="0" err="1"/>
              <a:t>категоричних</a:t>
            </a:r>
            <a:r>
              <a:rPr lang="ru-RU" dirty="0"/>
              <a:t> </a:t>
            </a:r>
            <a:r>
              <a:rPr lang="ru-RU" dirty="0" err="1"/>
              <a:t>заяв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зацікавлених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приближення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, </a:t>
            </a:r>
            <a:r>
              <a:rPr lang="ru-RU" dirty="0" err="1"/>
              <a:t>мотивація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уникнення</a:t>
            </a:r>
            <a:r>
              <a:rPr lang="ru-RU" dirty="0"/>
              <a:t> </a:t>
            </a:r>
            <a:r>
              <a:rPr lang="ru-RU" dirty="0" err="1"/>
              <a:t>персональних</a:t>
            </a:r>
            <a:r>
              <a:rPr lang="ru-RU" dirty="0"/>
              <a:t> </a:t>
            </a:r>
            <a:r>
              <a:rPr lang="ru-RU" dirty="0" err="1"/>
              <a:t>оцінок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вміння</a:t>
            </a:r>
            <a:r>
              <a:rPr lang="ru-RU" dirty="0"/>
              <a:t> </a:t>
            </a:r>
            <a:r>
              <a:rPr lang="ru-RU" dirty="0" err="1"/>
              <a:t>досягати</a:t>
            </a:r>
            <a:r>
              <a:rPr lang="ru-RU" dirty="0"/>
              <a:t> </a:t>
            </a:r>
            <a:r>
              <a:rPr lang="ru-RU" dirty="0" err="1"/>
              <a:t>компромісу</a:t>
            </a:r>
            <a:r>
              <a:rPr lang="ru-RU" dirty="0"/>
              <a:t> і </a:t>
            </a:r>
            <a:r>
              <a:rPr lang="ru-RU" dirty="0" err="1"/>
              <a:t>приймати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одноголосно.</a:t>
            </a:r>
          </a:p>
        </p:txBody>
      </p:sp>
    </p:spTree>
    <p:extLst>
      <p:ext uri="{BB962C8B-B14F-4D97-AF65-F5344CB8AC3E}">
        <p14:creationId xmlns:p14="http://schemas.microsoft.com/office/powerpoint/2010/main" val="290835091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6.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конфліктами</a:t>
            </a:r>
            <a:r>
              <a:rPr lang="ru-RU" sz="2000" b="1" dirty="0">
                <a:effectLst/>
              </a:rPr>
              <a:t> в проектах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i="1" dirty="0"/>
              <a:t>5 </a:t>
            </a:r>
            <a:r>
              <a:rPr lang="ru-RU" b="1" i="1" dirty="0" err="1"/>
              <a:t>стилів</a:t>
            </a:r>
            <a:r>
              <a:rPr lang="ru-RU" b="1" i="1" dirty="0"/>
              <a:t> </a:t>
            </a:r>
            <a:r>
              <a:rPr lang="ru-RU" b="1" i="1" dirty="0" err="1"/>
              <a:t>поведінки</a:t>
            </a:r>
            <a:r>
              <a:rPr lang="ru-RU" b="1" i="1" dirty="0"/>
              <a:t> </a:t>
            </a:r>
            <a:r>
              <a:rPr lang="ru-RU" dirty="0"/>
              <a:t>у </a:t>
            </a:r>
            <a:r>
              <a:rPr lang="ru-RU" dirty="0" err="1"/>
              <a:t>конфліктних</a:t>
            </a:r>
            <a:r>
              <a:rPr lang="ru-RU" dirty="0"/>
              <a:t> </a:t>
            </a:r>
            <a:r>
              <a:rPr lang="ru-RU" dirty="0" err="1"/>
              <a:t>ситуаціях</a:t>
            </a:r>
            <a:r>
              <a:rPr lang="ru-RU" dirty="0"/>
              <a:t>:</a:t>
            </a:r>
          </a:p>
          <a:p>
            <a:pPr marL="0" indent="0" algn="ctr">
              <a:buNone/>
            </a:pPr>
            <a:endParaRPr lang="ru-RU" dirty="0"/>
          </a:p>
          <a:p>
            <a:pPr marL="457200" indent="-457200">
              <a:buAutoNum type="arabicPeriod"/>
            </a:pPr>
            <a:r>
              <a:rPr lang="ru-RU" dirty="0" err="1"/>
              <a:t>Ухилення</a:t>
            </a:r>
            <a:endParaRPr lang="ru-RU" dirty="0"/>
          </a:p>
          <a:p>
            <a:pPr marL="457200" indent="-457200">
              <a:buAutoNum type="arabicPeriod"/>
            </a:pPr>
            <a:endParaRPr lang="ru-RU" dirty="0"/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Пристосування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Компроміс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4. </a:t>
            </a:r>
            <a:r>
              <a:rPr lang="ru-RU" dirty="0" err="1"/>
              <a:t>Форсування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5.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489676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6.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конфліктами</a:t>
            </a:r>
            <a:r>
              <a:rPr lang="ru-RU" sz="2000" b="1" dirty="0">
                <a:effectLst/>
              </a:rPr>
              <a:t> в проектах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5 СТИЛІВ ПОВЕДІНКИ У КОНФЛІКТНИХ СИТУАЦІЯХ</a:t>
            </a:r>
          </a:p>
          <a:p>
            <a:pPr marL="0" indent="0">
              <a:buNone/>
            </a:pPr>
            <a:endParaRPr lang="ru-RU" b="1" i="1" dirty="0"/>
          </a:p>
          <a:p>
            <a:pPr marL="0" indent="0">
              <a:buNone/>
            </a:pPr>
            <a:r>
              <a:rPr lang="ru-RU" b="1" i="1" dirty="0"/>
              <a:t>Метод </a:t>
            </a:r>
            <a:r>
              <a:rPr lang="ru-RU" b="1" i="1" dirty="0" err="1"/>
              <a:t>ухилення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Людина </a:t>
            </a:r>
            <a:r>
              <a:rPr lang="ru-RU" dirty="0" err="1"/>
              <a:t>намагається</a:t>
            </a:r>
            <a:r>
              <a:rPr lang="ru-RU" dirty="0"/>
              <a:t> </a:t>
            </a:r>
            <a:r>
              <a:rPr lang="ru-RU" dirty="0" err="1"/>
              <a:t>відійти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конфлікту</a:t>
            </a:r>
            <a:r>
              <a:rPr lang="ru-RU" dirty="0"/>
              <a:t>, </a:t>
            </a:r>
            <a:r>
              <a:rPr lang="ru-RU" dirty="0" err="1"/>
              <a:t>уникнути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провокує</a:t>
            </a:r>
            <a:r>
              <a:rPr lang="ru-RU" dirty="0"/>
              <a:t> </a:t>
            </a:r>
            <a:r>
              <a:rPr lang="ru-RU" dirty="0" err="1"/>
              <a:t>протиріччя</a:t>
            </a:r>
            <a:r>
              <a:rPr lang="ru-RU" dirty="0"/>
              <a:t> та </a:t>
            </a:r>
            <a:r>
              <a:rPr lang="ru-RU" dirty="0" err="1"/>
              <a:t>уникнути</a:t>
            </a:r>
            <a:r>
              <a:rPr lang="ru-RU" dirty="0"/>
              <a:t> </a:t>
            </a:r>
            <a:r>
              <a:rPr lang="ru-RU" dirty="0" err="1"/>
              <a:t>обговорення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приводить до </a:t>
            </a:r>
            <a:r>
              <a:rPr lang="ru-RU" dirty="0" err="1"/>
              <a:t>конфлікту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b="1" i="1" dirty="0"/>
          </a:p>
          <a:p>
            <a:pPr marL="0" indent="0">
              <a:buNone/>
            </a:pPr>
            <a:r>
              <a:rPr lang="ru-RU" b="1" i="1" dirty="0"/>
              <a:t>Метод </a:t>
            </a:r>
            <a:r>
              <a:rPr lang="ru-RU" b="1" i="1" dirty="0" err="1"/>
              <a:t>пристосування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 err="1"/>
              <a:t>Природне</a:t>
            </a:r>
            <a:r>
              <a:rPr lang="ru-RU" dirty="0"/>
              <a:t> </a:t>
            </a:r>
            <a:r>
              <a:rPr lang="ru-RU" dirty="0" err="1"/>
              <a:t>небажання</a:t>
            </a:r>
            <a:r>
              <a:rPr lang="ru-RU" dirty="0"/>
              <a:t> </a:t>
            </a:r>
            <a:r>
              <a:rPr lang="ru-RU" dirty="0" err="1"/>
              <a:t>уникнути</a:t>
            </a:r>
            <a:r>
              <a:rPr lang="ru-RU" dirty="0"/>
              <a:t> </a:t>
            </a:r>
            <a:r>
              <a:rPr lang="ru-RU" dirty="0" err="1"/>
              <a:t>конфлікту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119279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6.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конфліктами</a:t>
            </a:r>
            <a:r>
              <a:rPr lang="ru-RU" sz="2000" b="1" dirty="0">
                <a:effectLst/>
              </a:rPr>
              <a:t> в проектах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5 СТИЛІВ ПОВЕДІНКИ У КОНФЛІКТНИХ СИТУАЦІЯХ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b="1" i="1" dirty="0"/>
              <a:t>Метод </a:t>
            </a:r>
            <a:r>
              <a:rPr lang="ru-RU" b="1" i="1" dirty="0" err="1"/>
              <a:t>компромісу</a:t>
            </a:r>
            <a:r>
              <a:rPr lang="ru-RU" b="1" i="1" dirty="0"/>
              <a:t>. </a:t>
            </a:r>
          </a:p>
          <a:p>
            <a:pPr marL="0" indent="0" algn="just">
              <a:buNone/>
            </a:pPr>
            <a:r>
              <a:rPr lang="ru-RU" dirty="0" err="1"/>
              <a:t>Прийняття</a:t>
            </a:r>
            <a:r>
              <a:rPr lang="ru-RU" dirty="0"/>
              <a:t> точки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, але до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межі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b="1" i="1" dirty="0"/>
              <a:t>Метод </a:t>
            </a:r>
            <a:r>
              <a:rPr lang="ru-RU" b="1" i="1" dirty="0" err="1"/>
              <a:t>форсування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ru-RU" dirty="0"/>
              <a:t>Примус до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точки </a:t>
            </a:r>
            <a:r>
              <a:rPr lang="ru-RU" dirty="0" err="1"/>
              <a:t>зору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b="1" i="1" dirty="0"/>
              <a:t>Метод </a:t>
            </a:r>
            <a:r>
              <a:rPr lang="ru-RU" b="1" i="1" dirty="0" err="1"/>
              <a:t>вирішення</a:t>
            </a:r>
            <a:r>
              <a:rPr lang="ru-RU" b="1" i="1" dirty="0"/>
              <a:t> проблем. </a:t>
            </a:r>
          </a:p>
          <a:p>
            <a:pPr marL="0" indent="0" algn="just">
              <a:buNone/>
            </a:pP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розбіжностей</a:t>
            </a:r>
            <a:r>
              <a:rPr lang="ru-RU" dirty="0"/>
              <a:t> у думках і </a:t>
            </a:r>
            <a:r>
              <a:rPr lang="ru-RU" dirty="0" err="1"/>
              <a:t>готовність</a:t>
            </a:r>
            <a:r>
              <a:rPr lang="ru-RU" dirty="0"/>
              <a:t> </a:t>
            </a:r>
            <a:r>
              <a:rPr lang="ru-RU" dirty="0" err="1"/>
              <a:t>ознайомитись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 точками </a:t>
            </a:r>
            <a:r>
              <a:rPr lang="ru-RU" dirty="0" err="1"/>
              <a:t>зору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804264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6.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конфліктами</a:t>
            </a:r>
            <a:r>
              <a:rPr lang="ru-RU" sz="2000" b="1" dirty="0">
                <a:effectLst/>
              </a:rPr>
              <a:t> в проектах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i="1" dirty="0" err="1"/>
              <a:t>Виявлення</a:t>
            </a:r>
            <a:r>
              <a:rPr lang="ru-RU" b="1" i="1" dirty="0"/>
              <a:t> і </a:t>
            </a:r>
            <a:r>
              <a:rPr lang="ru-RU" b="1" i="1" dirty="0" err="1"/>
              <a:t>розв’язання</a:t>
            </a:r>
            <a:r>
              <a:rPr lang="ru-RU" b="1" i="1" dirty="0"/>
              <a:t> </a:t>
            </a:r>
            <a:r>
              <a:rPr lang="ru-RU" b="1" i="1" dirty="0" err="1"/>
              <a:t>конфліктів</a:t>
            </a:r>
            <a:r>
              <a:rPr lang="ru-RU" b="1" i="1" dirty="0"/>
              <a:t>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b="1" i="1" dirty="0" err="1"/>
              <a:t>виконання</a:t>
            </a:r>
            <a:r>
              <a:rPr lang="ru-RU" b="1" i="1" dirty="0"/>
              <a:t> таких 5 задач</a:t>
            </a:r>
            <a:r>
              <a:rPr lang="ru-RU" dirty="0"/>
              <a:t>:</a:t>
            </a:r>
          </a:p>
          <a:p>
            <a:pPr marL="0" indent="0" algn="ctr">
              <a:buNone/>
            </a:pPr>
            <a:endParaRPr lang="ru-RU" dirty="0"/>
          </a:p>
          <a:p>
            <a:pPr marL="457200" indent="-457200">
              <a:buFont typeface="+mj-lt"/>
              <a:buAutoNum type="arabicParenR"/>
            </a:pPr>
            <a:r>
              <a:rPr lang="ru-RU" sz="2200" dirty="0" err="1"/>
              <a:t>передбачення</a:t>
            </a:r>
            <a:r>
              <a:rPr lang="ru-RU" sz="2200" dirty="0"/>
              <a:t> </a:t>
            </a:r>
            <a:r>
              <a:rPr lang="ru-RU" sz="2200" dirty="0" err="1"/>
              <a:t>потенційних</a:t>
            </a:r>
            <a:r>
              <a:rPr lang="ru-RU" sz="2200" dirty="0"/>
              <a:t> </a:t>
            </a:r>
            <a:r>
              <a:rPr lang="ru-RU" sz="2200" dirty="0" err="1"/>
              <a:t>конфліктів</a:t>
            </a:r>
            <a:r>
              <a:rPr lang="ru-RU" sz="2200" dirty="0"/>
              <a:t> і </a:t>
            </a:r>
            <a:r>
              <a:rPr lang="ru-RU" sz="2200" dirty="0" err="1"/>
              <a:t>здійснення</a:t>
            </a:r>
            <a:r>
              <a:rPr lang="ru-RU" sz="2200" dirty="0"/>
              <a:t> </a:t>
            </a:r>
            <a:r>
              <a:rPr lang="ru-RU" sz="2200" dirty="0" err="1"/>
              <a:t>превентивних</a:t>
            </a:r>
            <a:r>
              <a:rPr lang="ru-RU" sz="2200" dirty="0"/>
              <a:t> </a:t>
            </a:r>
            <a:r>
              <a:rPr lang="ru-RU" sz="2200" dirty="0" err="1"/>
              <a:t>дій</a:t>
            </a:r>
            <a:r>
              <a:rPr lang="ru-RU" sz="2200" dirty="0"/>
              <a:t>;</a:t>
            </a:r>
          </a:p>
          <a:p>
            <a:pPr marL="457200" indent="-457200">
              <a:buFont typeface="+mj-lt"/>
              <a:buAutoNum type="arabicParenR"/>
            </a:pPr>
            <a:endParaRPr lang="ru-RU" sz="2200" dirty="0"/>
          </a:p>
          <a:p>
            <a:pPr marL="457200" indent="-457200">
              <a:buFont typeface="+mj-lt"/>
              <a:buAutoNum type="arabicParenR"/>
            </a:pPr>
            <a:r>
              <a:rPr lang="ru-RU" sz="2200" dirty="0" err="1"/>
              <a:t>отримання</a:t>
            </a:r>
            <a:r>
              <a:rPr lang="ru-RU" sz="2200" dirty="0"/>
              <a:t> </a:t>
            </a:r>
            <a:r>
              <a:rPr lang="ru-RU" sz="2200" dirty="0" err="1"/>
              <a:t>інформації</a:t>
            </a:r>
            <a:r>
              <a:rPr lang="ru-RU" sz="2200" dirty="0"/>
              <a:t> про </a:t>
            </a:r>
            <a:r>
              <a:rPr lang="ru-RU" sz="2200" dirty="0" err="1"/>
              <a:t>конфлікти</a:t>
            </a:r>
            <a:r>
              <a:rPr lang="ru-RU" sz="2200" dirty="0"/>
              <a:t> і </a:t>
            </a:r>
            <a:r>
              <a:rPr lang="ru-RU" sz="2200" dirty="0" err="1"/>
              <a:t>пошук</a:t>
            </a:r>
            <a:r>
              <a:rPr lang="ru-RU" sz="2200" dirty="0"/>
              <a:t> </a:t>
            </a:r>
            <a:r>
              <a:rPr lang="ru-RU" sz="2200" dirty="0" err="1"/>
              <a:t>розуміння</a:t>
            </a:r>
            <a:r>
              <a:rPr lang="ru-RU" sz="2200" dirty="0"/>
              <a:t> </a:t>
            </a:r>
            <a:r>
              <a:rPr lang="ru-RU" sz="2200" dirty="0" err="1"/>
              <a:t>їх</a:t>
            </a:r>
            <a:r>
              <a:rPr lang="ru-RU" sz="2200" dirty="0"/>
              <a:t> </a:t>
            </a:r>
            <a:r>
              <a:rPr lang="ru-RU" sz="2200" dirty="0" err="1"/>
              <a:t>основних</a:t>
            </a:r>
            <a:r>
              <a:rPr lang="ru-RU" sz="2200" dirty="0"/>
              <a:t> причин;</a:t>
            </a:r>
          </a:p>
          <a:p>
            <a:pPr marL="457200" indent="-457200">
              <a:buFont typeface="+mj-lt"/>
              <a:buAutoNum type="arabicParenR"/>
            </a:pPr>
            <a:endParaRPr lang="ru-RU" sz="2200" dirty="0"/>
          </a:p>
          <a:p>
            <a:pPr marL="457200" indent="-457200">
              <a:buFont typeface="+mj-lt"/>
              <a:buAutoNum type="arabicParenR"/>
            </a:pPr>
            <a:r>
              <a:rPr lang="ru-RU" sz="2200" dirty="0" err="1"/>
              <a:t>переконання</a:t>
            </a:r>
            <a:r>
              <a:rPr lang="ru-RU" sz="2200" dirty="0"/>
              <a:t> </a:t>
            </a:r>
            <a:r>
              <a:rPr lang="ru-RU" sz="2200" dirty="0" err="1"/>
              <a:t>членів</a:t>
            </a:r>
            <a:r>
              <a:rPr lang="ru-RU" sz="2200" dirty="0"/>
              <a:t> </a:t>
            </a:r>
            <a:r>
              <a:rPr lang="ru-RU" sz="2200" dirty="0" err="1"/>
              <a:t>команди</a:t>
            </a:r>
            <a:r>
              <a:rPr lang="ru-RU" sz="2200" dirty="0"/>
              <a:t> </a:t>
            </a:r>
            <a:r>
              <a:rPr lang="ru-RU" sz="2200" dirty="0" err="1"/>
              <a:t>спробувати</a:t>
            </a:r>
            <a:r>
              <a:rPr lang="ru-RU" sz="2200" dirty="0"/>
              <a:t> </a:t>
            </a:r>
            <a:r>
              <a:rPr lang="ru-RU" sz="2200" dirty="0" err="1"/>
              <a:t>розв’язати</a:t>
            </a:r>
            <a:r>
              <a:rPr lang="ru-RU" sz="2200" dirty="0"/>
              <a:t> </a:t>
            </a:r>
            <a:r>
              <a:rPr lang="ru-RU" sz="2200" dirty="0" err="1"/>
              <a:t>конфлікти</a:t>
            </a:r>
            <a:r>
              <a:rPr lang="ru-RU" sz="2200" dirty="0"/>
              <a:t> один з одним </a:t>
            </a:r>
            <a:r>
              <a:rPr lang="ru-RU" sz="2200" dirty="0" err="1"/>
              <a:t>чи</a:t>
            </a:r>
            <a:r>
              <a:rPr lang="ru-RU" sz="2200" dirty="0"/>
              <a:t> </a:t>
            </a:r>
            <a:r>
              <a:rPr lang="ru-RU" sz="2200" dirty="0" err="1"/>
              <a:t>всередині</a:t>
            </a:r>
            <a:r>
              <a:rPr lang="ru-RU" sz="2200" dirty="0"/>
              <a:t> </a:t>
            </a:r>
            <a:r>
              <a:rPr lang="ru-RU" sz="2200" dirty="0" err="1"/>
              <a:t>свого</a:t>
            </a:r>
            <a:r>
              <a:rPr lang="ru-RU" sz="2200" dirty="0"/>
              <a:t> </a:t>
            </a:r>
            <a:r>
              <a:rPr lang="ru-RU" sz="2200" dirty="0" err="1"/>
              <a:t>функціонального</a:t>
            </a:r>
            <a:r>
              <a:rPr lang="ru-RU" sz="2200" dirty="0"/>
              <a:t> </a:t>
            </a:r>
            <a:r>
              <a:rPr lang="ru-RU" sz="2200" dirty="0" err="1"/>
              <a:t>підрозділу</a:t>
            </a:r>
            <a:r>
              <a:rPr lang="ru-RU" sz="2200" dirty="0"/>
              <a:t>;</a:t>
            </a:r>
          </a:p>
          <a:p>
            <a:pPr marL="457200" indent="-457200">
              <a:buFont typeface="+mj-lt"/>
              <a:buAutoNum type="arabicParenR"/>
            </a:pPr>
            <a:endParaRPr lang="ru-RU" sz="2200" dirty="0"/>
          </a:p>
          <a:p>
            <a:pPr marL="457200" indent="-457200">
              <a:buFont typeface="+mj-lt"/>
              <a:buAutoNum type="arabicParenR"/>
            </a:pPr>
            <a:r>
              <a:rPr lang="ru-RU" sz="2200" dirty="0" err="1"/>
              <a:t>спроба</a:t>
            </a:r>
            <a:r>
              <a:rPr lang="ru-RU" sz="2200" dirty="0"/>
              <a:t> </a:t>
            </a:r>
            <a:r>
              <a:rPr lang="ru-RU" sz="2200" dirty="0" err="1"/>
              <a:t>прийняти</a:t>
            </a:r>
            <a:r>
              <a:rPr lang="ru-RU" sz="2200" dirty="0"/>
              <a:t> </a:t>
            </a:r>
            <a:r>
              <a:rPr lang="ru-RU" sz="2200" dirty="0" err="1"/>
              <a:t>компромісне</a:t>
            </a:r>
            <a:r>
              <a:rPr lang="ru-RU" sz="2200" dirty="0"/>
              <a:t> </a:t>
            </a:r>
            <a:r>
              <a:rPr lang="ru-RU" sz="2200" dirty="0" err="1"/>
              <a:t>рішення</a:t>
            </a:r>
            <a:r>
              <a:rPr lang="ru-RU" sz="2200" dirty="0"/>
              <a:t>;</a:t>
            </a:r>
          </a:p>
          <a:p>
            <a:pPr marL="457200" indent="-457200">
              <a:buFont typeface="+mj-lt"/>
              <a:buAutoNum type="arabicParenR"/>
            </a:pPr>
            <a:endParaRPr lang="ru-RU" sz="2200" dirty="0"/>
          </a:p>
          <a:p>
            <a:pPr marL="457200" indent="-457200">
              <a:buFont typeface="+mj-lt"/>
              <a:buAutoNum type="arabicParenR"/>
            </a:pPr>
            <a:r>
              <a:rPr lang="ru-RU" sz="2200" dirty="0" err="1"/>
              <a:t>пошук</a:t>
            </a:r>
            <a:r>
              <a:rPr lang="ru-RU" sz="2200" dirty="0"/>
              <a:t> </a:t>
            </a:r>
            <a:r>
              <a:rPr lang="ru-RU" sz="2200" dirty="0" err="1"/>
              <a:t>зовнішньої</a:t>
            </a:r>
            <a:r>
              <a:rPr lang="ru-RU" sz="2200" dirty="0"/>
              <a:t> </a:t>
            </a:r>
            <a:r>
              <a:rPr lang="ru-RU" sz="2200" dirty="0" err="1"/>
              <a:t>допомоги</a:t>
            </a:r>
            <a:r>
              <a:rPr lang="ru-RU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941975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6. </a:t>
            </a:r>
            <a:r>
              <a:rPr lang="ru-RU" sz="2000" b="1" dirty="0" err="1">
                <a:effectLst/>
              </a:rPr>
              <a:t>Управління</a:t>
            </a:r>
            <a:r>
              <a:rPr lang="ru-RU" sz="2000" b="1" dirty="0">
                <a:effectLst/>
              </a:rPr>
              <a:t> </a:t>
            </a:r>
            <a:r>
              <a:rPr lang="ru-RU" sz="2000" b="1" dirty="0" err="1">
                <a:effectLst/>
              </a:rPr>
              <a:t>конфліктами</a:t>
            </a:r>
            <a:r>
              <a:rPr lang="ru-RU" sz="2000" b="1" dirty="0">
                <a:effectLst/>
              </a:rPr>
              <a:t> в проектах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dirty="0" err="1"/>
              <a:t>Успішне</a:t>
            </a:r>
            <a:r>
              <a:rPr lang="ru-RU" b="1" dirty="0"/>
              <a:t> </a:t>
            </a:r>
            <a:r>
              <a:rPr lang="ru-RU" b="1" dirty="0" err="1"/>
              <a:t>вирішення</a:t>
            </a:r>
            <a:r>
              <a:rPr lang="ru-RU" b="1" dirty="0"/>
              <a:t> </a:t>
            </a:r>
            <a:r>
              <a:rPr lang="ru-RU" b="1" dirty="0" err="1"/>
              <a:t>конфліктів</a:t>
            </a:r>
            <a:r>
              <a:rPr lang="ru-RU" b="1" dirty="0"/>
              <a:t> </a:t>
            </a:r>
            <a:r>
              <a:rPr lang="ru-RU" b="1" dirty="0" err="1"/>
              <a:t>передбачає</a:t>
            </a:r>
            <a:r>
              <a:rPr lang="ru-RU" b="1" dirty="0"/>
              <a:t>:</a:t>
            </a:r>
          </a:p>
          <a:p>
            <a:pPr marL="0" indent="0" algn="ctr">
              <a:buNone/>
            </a:pPr>
            <a:endParaRPr lang="ru-RU" b="1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 err="1"/>
              <a:t>Конкретні</a:t>
            </a:r>
            <a:r>
              <a:rPr lang="ru-RU" sz="2000" dirty="0"/>
              <a:t> </a:t>
            </a:r>
            <a:r>
              <a:rPr lang="ru-RU" sz="2000" dirty="0" err="1"/>
              <a:t>документи</a:t>
            </a:r>
            <a:r>
              <a:rPr lang="ru-RU" sz="2000" dirty="0"/>
              <a:t> про </a:t>
            </a:r>
            <a:r>
              <a:rPr lang="ru-RU" sz="2000" dirty="0" err="1"/>
              <a:t>обов’язки</a:t>
            </a:r>
            <a:r>
              <a:rPr lang="ru-RU" sz="2000" dirty="0"/>
              <a:t>, постановка </a:t>
            </a:r>
            <a:r>
              <a:rPr lang="ru-RU" sz="2000" dirty="0" err="1"/>
              <a:t>завдання</a:t>
            </a:r>
            <a:r>
              <a:rPr lang="ru-RU" sz="2000" dirty="0"/>
              <a:t>, </a:t>
            </a:r>
            <a:r>
              <a:rPr lang="ru-RU" sz="2000" dirty="0" err="1"/>
              <a:t>формулювання</a:t>
            </a:r>
            <a:r>
              <a:rPr lang="ru-RU" sz="2000" dirty="0"/>
              <a:t> мети й </a:t>
            </a:r>
            <a:r>
              <a:rPr lang="ru-RU" sz="2000" dirty="0" err="1"/>
              <a:t>уточнення</a:t>
            </a:r>
            <a:r>
              <a:rPr lang="ru-RU" sz="2000" dirty="0"/>
              <a:t> </a:t>
            </a:r>
            <a:r>
              <a:rPr lang="ru-RU" sz="2000" dirty="0" err="1"/>
              <a:t>лінії</a:t>
            </a:r>
            <a:r>
              <a:rPr lang="ru-RU" sz="2000" dirty="0"/>
              <a:t> </a:t>
            </a:r>
            <a:r>
              <a:rPr lang="ru-RU" sz="2000" dirty="0" err="1"/>
              <a:t>поведінки</a:t>
            </a:r>
            <a:r>
              <a:rPr lang="ru-RU" sz="2000" dirty="0"/>
              <a:t> персоналу для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досягнення</a:t>
            </a:r>
            <a:r>
              <a:rPr lang="ru-RU" sz="2000" dirty="0"/>
              <a:t>;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 err="1"/>
              <a:t>Уважне</a:t>
            </a:r>
            <a:r>
              <a:rPr lang="ru-RU" sz="2000" dirty="0"/>
              <a:t> </a:t>
            </a:r>
            <a:r>
              <a:rPr lang="ru-RU" sz="2000" dirty="0" err="1"/>
              <a:t>з’ясування</a:t>
            </a:r>
            <a:r>
              <a:rPr lang="ru-RU" sz="2000" dirty="0"/>
              <a:t> причин </a:t>
            </a:r>
            <a:r>
              <a:rPr lang="ru-RU" sz="2000" dirty="0" err="1"/>
              <a:t>поведінки</a:t>
            </a:r>
            <a:r>
              <a:rPr lang="ru-RU" sz="2000" dirty="0"/>
              <a:t> людей;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 err="1"/>
              <a:t>Відмова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моральних</a:t>
            </a:r>
            <a:r>
              <a:rPr lang="ru-RU" sz="2000" dirty="0"/>
              <a:t> </a:t>
            </a:r>
            <a:r>
              <a:rPr lang="ru-RU" sz="2000" dirty="0" err="1"/>
              <a:t>наставлянь</a:t>
            </a:r>
            <a:r>
              <a:rPr lang="ru-RU" sz="2000" dirty="0"/>
              <a:t> і </a:t>
            </a:r>
            <a:r>
              <a:rPr lang="ru-RU" sz="2000" dirty="0" err="1"/>
              <a:t>погроз</a:t>
            </a:r>
            <a:r>
              <a:rPr lang="ru-RU" sz="2000" dirty="0"/>
              <a:t>;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 err="1"/>
              <a:t>Застосування</a:t>
            </a:r>
            <a:r>
              <a:rPr lang="ru-RU" sz="2000" dirty="0"/>
              <a:t> </a:t>
            </a:r>
            <a:r>
              <a:rPr lang="ru-RU" sz="2000" dirty="0" err="1"/>
              <a:t>покарання</a:t>
            </a:r>
            <a:r>
              <a:rPr lang="ru-RU" sz="2000" dirty="0"/>
              <a:t>;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 err="1"/>
              <a:t>Пошук</a:t>
            </a:r>
            <a:r>
              <a:rPr lang="ru-RU" sz="2000" dirty="0"/>
              <a:t> </a:t>
            </a:r>
            <a:r>
              <a:rPr lang="ru-RU" sz="2000" dirty="0" err="1"/>
              <a:t>виходу</a:t>
            </a:r>
            <a:r>
              <a:rPr lang="ru-RU" sz="2000" dirty="0"/>
              <a:t> з </a:t>
            </a:r>
            <a:r>
              <a:rPr lang="ru-RU" sz="2000" dirty="0" err="1"/>
              <a:t>ситуацій</a:t>
            </a:r>
            <a:r>
              <a:rPr lang="ru-RU" sz="2000" dirty="0"/>
              <a:t>;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 err="1"/>
              <a:t>Запобігання</a:t>
            </a:r>
            <a:r>
              <a:rPr lang="ru-RU" sz="2000" dirty="0"/>
              <a:t> </a:t>
            </a:r>
            <a:r>
              <a:rPr lang="ru-RU" sz="2000" dirty="0" err="1"/>
              <a:t>боротьби</a:t>
            </a:r>
            <a:r>
              <a:rPr lang="ru-RU" sz="2000" dirty="0"/>
              <a:t> </a:t>
            </a:r>
            <a:r>
              <a:rPr lang="ru-RU" sz="2000" dirty="0" err="1"/>
              <a:t>серед</a:t>
            </a:r>
            <a:r>
              <a:rPr lang="ru-RU" sz="2000" dirty="0"/>
              <a:t> </a:t>
            </a:r>
            <a:r>
              <a:rPr lang="ru-RU" sz="2000" dirty="0" err="1"/>
              <a:t>підлеглих</a:t>
            </a:r>
            <a:r>
              <a:rPr lang="ru-RU" sz="2000" dirty="0"/>
              <a:t>;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 err="1"/>
              <a:t>Правильне</a:t>
            </a:r>
            <a:r>
              <a:rPr lang="ru-RU" sz="2000" dirty="0"/>
              <a:t> </a:t>
            </a:r>
            <a:r>
              <a:rPr lang="ru-RU" sz="2000" dirty="0" err="1"/>
              <a:t>формулювання</a:t>
            </a:r>
            <a:r>
              <a:rPr lang="ru-RU" sz="2000" dirty="0"/>
              <a:t> думок;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 err="1"/>
              <a:t>Вміння</a:t>
            </a:r>
            <a:r>
              <a:rPr lang="ru-RU" sz="2000" dirty="0"/>
              <a:t> </a:t>
            </a:r>
            <a:r>
              <a:rPr lang="ru-RU" sz="2000" dirty="0" err="1"/>
              <a:t>уважно</a:t>
            </a:r>
            <a:r>
              <a:rPr lang="ru-RU" sz="2000" dirty="0"/>
              <a:t> </a:t>
            </a:r>
            <a:r>
              <a:rPr lang="ru-RU" sz="2000" dirty="0" err="1"/>
              <a:t>слухати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1972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2. </a:t>
            </a:r>
            <a:r>
              <a:rPr lang="ru-RU" sz="2000" b="1" dirty="0" err="1">
                <a:effectLst/>
              </a:rPr>
              <a:t>Організаційна</a:t>
            </a:r>
            <a:r>
              <a:rPr lang="ru-RU" sz="2000" b="1" dirty="0">
                <a:effectLst/>
              </a:rPr>
              <a:t> культура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/>
          <a:lstStyle/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b="1" dirty="0"/>
              <a:t>ОРГАНІЗАЦІЙНА КУЛЬТУРА </a:t>
            </a:r>
          </a:p>
          <a:p>
            <a:pPr marL="0" indent="0" algn="just">
              <a:buNone/>
            </a:pP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, </a:t>
            </a:r>
            <a:r>
              <a:rPr lang="ru-RU" dirty="0" err="1"/>
              <a:t>принципів</a:t>
            </a:r>
            <a:r>
              <a:rPr lang="ru-RU" dirty="0"/>
              <a:t>, норм, правил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розділяються</a:t>
            </a:r>
            <a:r>
              <a:rPr lang="ru-RU" dirty="0"/>
              <a:t> </a:t>
            </a:r>
            <a:r>
              <a:rPr lang="ru-RU" dirty="0" err="1"/>
              <a:t>більшістю</a:t>
            </a:r>
            <a:r>
              <a:rPr lang="ru-RU" dirty="0"/>
              <a:t> </a:t>
            </a:r>
            <a:r>
              <a:rPr lang="ru-RU" dirty="0" err="1"/>
              <a:t>співробітників</a:t>
            </a:r>
            <a:r>
              <a:rPr lang="ru-RU" dirty="0"/>
              <a:t> і </a:t>
            </a:r>
            <a:r>
              <a:rPr lang="ru-RU" dirty="0" err="1"/>
              <a:t>певним</a:t>
            </a:r>
            <a:r>
              <a:rPr lang="ru-RU" dirty="0"/>
              <a:t> чином </a:t>
            </a:r>
            <a:r>
              <a:rPr lang="ru-RU" dirty="0" err="1"/>
              <a:t>впливають</a:t>
            </a:r>
            <a:r>
              <a:rPr lang="ru-RU" dirty="0"/>
              <a:t> на характер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даної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розробляється</a:t>
            </a:r>
            <a:r>
              <a:rPr lang="ru-RU" dirty="0"/>
              <a:t> проект.</a:t>
            </a:r>
          </a:p>
        </p:txBody>
      </p:sp>
    </p:spTree>
    <p:extLst>
      <p:ext uri="{BB962C8B-B14F-4D97-AF65-F5344CB8AC3E}">
        <p14:creationId xmlns:p14="http://schemas.microsoft.com/office/powerpoint/2010/main" val="3554105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2. </a:t>
            </a:r>
            <a:r>
              <a:rPr lang="ru-RU" sz="2000" b="1" dirty="0" err="1">
                <a:effectLst/>
              </a:rPr>
              <a:t>Організаційна</a:t>
            </a:r>
            <a:r>
              <a:rPr lang="ru-RU" sz="2000" b="1" dirty="0">
                <a:effectLst/>
              </a:rPr>
              <a:t> культура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СКЛАДОВІ КОРПОРАТИВНОЇ КУЛЬТУРИ :</a:t>
            </a:r>
          </a:p>
          <a:p>
            <a:pPr marL="0" indent="0" algn="just">
              <a:buNone/>
            </a:pPr>
            <a:r>
              <a:rPr lang="ru-RU" dirty="0"/>
              <a:t>• Культура умов </a:t>
            </a:r>
            <a:r>
              <a:rPr lang="ru-RU" dirty="0" err="1"/>
              <a:t>праці</a:t>
            </a:r>
            <a:r>
              <a:rPr lang="ru-RU" dirty="0"/>
              <a:t> ;</a:t>
            </a:r>
          </a:p>
          <a:p>
            <a:pPr marL="0" indent="0" algn="just">
              <a:buNone/>
            </a:pPr>
            <a:r>
              <a:rPr lang="ru-RU" dirty="0"/>
              <a:t>• Культура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і трудового </a:t>
            </a:r>
            <a:r>
              <a:rPr lang="ru-RU" dirty="0" err="1"/>
              <a:t>процесу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/>
              <a:t>• Культура </a:t>
            </a:r>
            <a:r>
              <a:rPr lang="ru-RU" dirty="0" err="1"/>
              <a:t>міжособистісних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/>
              <a:t>• Культура </a:t>
            </a:r>
            <a:r>
              <a:rPr lang="ru-RU" dirty="0" err="1"/>
              <a:t>управління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/>
              <a:t>• Культура </a:t>
            </a:r>
            <a:r>
              <a:rPr lang="ru-RU" dirty="0" err="1"/>
              <a:t>працівника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7537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2. </a:t>
            </a:r>
            <a:r>
              <a:rPr lang="ru-RU" sz="2000" b="1" dirty="0" err="1">
                <a:effectLst/>
              </a:rPr>
              <a:t>Організаційна</a:t>
            </a:r>
            <a:r>
              <a:rPr lang="ru-RU" sz="2000" b="1" dirty="0">
                <a:effectLst/>
              </a:rPr>
              <a:t> культура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ОСНОВНІ ФУНКЦІ ОРГАНІЗАЦІЙНОЇ КУЛЬТУРИ : </a:t>
            </a:r>
          </a:p>
          <a:p>
            <a:r>
              <a:rPr lang="ru-RU" dirty="0" err="1"/>
              <a:t>відтворення</a:t>
            </a:r>
            <a:r>
              <a:rPr lang="ru-RU" dirty="0"/>
              <a:t> </a:t>
            </a:r>
            <a:r>
              <a:rPr lang="ru-RU" dirty="0" err="1"/>
              <a:t>кращих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ru-RU" dirty="0" err="1"/>
              <a:t>накопиченої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,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 і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накопичення</a:t>
            </a:r>
            <a:r>
              <a:rPr lang="ru-RU" dirty="0"/>
              <a:t>; </a:t>
            </a:r>
          </a:p>
          <a:p>
            <a:r>
              <a:rPr lang="ru-RU" dirty="0" err="1"/>
              <a:t>оціночно</a:t>
            </a:r>
            <a:r>
              <a:rPr lang="ru-RU" dirty="0"/>
              <a:t> - нормативна </a:t>
            </a:r>
            <a:r>
              <a:rPr lang="ru-RU" dirty="0" err="1"/>
              <a:t>функція</a:t>
            </a:r>
            <a:r>
              <a:rPr lang="ru-RU" dirty="0"/>
              <a:t>; </a:t>
            </a:r>
          </a:p>
          <a:p>
            <a:r>
              <a:rPr lang="ru-RU" dirty="0" err="1"/>
              <a:t>регламентуюча</a:t>
            </a:r>
            <a:r>
              <a:rPr lang="ru-RU" dirty="0"/>
              <a:t> і </a:t>
            </a:r>
            <a:r>
              <a:rPr lang="ru-RU" dirty="0" err="1"/>
              <a:t>регулююча</a:t>
            </a:r>
            <a:r>
              <a:rPr lang="ru-RU" dirty="0"/>
              <a:t> </a:t>
            </a:r>
            <a:r>
              <a:rPr lang="ru-RU" dirty="0" err="1"/>
              <a:t>функція</a:t>
            </a:r>
            <a:r>
              <a:rPr lang="ru-RU" dirty="0"/>
              <a:t>; </a:t>
            </a:r>
          </a:p>
          <a:p>
            <a:r>
              <a:rPr lang="ru-RU" dirty="0" err="1"/>
              <a:t>пізнавальна</a:t>
            </a:r>
            <a:r>
              <a:rPr lang="ru-RU" dirty="0"/>
              <a:t> </a:t>
            </a:r>
            <a:r>
              <a:rPr lang="ru-RU" dirty="0" err="1"/>
              <a:t>функція</a:t>
            </a:r>
            <a:r>
              <a:rPr lang="ru-RU" dirty="0"/>
              <a:t>; </a:t>
            </a:r>
          </a:p>
          <a:p>
            <a:r>
              <a:rPr lang="ru-RU" dirty="0" err="1"/>
              <a:t>комунікаційна</a:t>
            </a:r>
            <a:r>
              <a:rPr lang="ru-RU" dirty="0"/>
              <a:t> </a:t>
            </a:r>
            <a:r>
              <a:rPr lang="ru-RU" dirty="0" err="1"/>
              <a:t>функція</a:t>
            </a:r>
            <a:r>
              <a:rPr lang="ru-RU" dirty="0"/>
              <a:t> </a:t>
            </a:r>
          </a:p>
          <a:p>
            <a:r>
              <a:rPr lang="ru-RU" dirty="0" err="1"/>
              <a:t>реактивна</a:t>
            </a:r>
            <a:r>
              <a:rPr lang="ru-RU" dirty="0"/>
              <a:t> </a:t>
            </a:r>
            <a:r>
              <a:rPr lang="ru-RU" dirty="0" err="1"/>
              <a:t>функція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0613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ru-RU" sz="2000" b="1" dirty="0">
                <a:effectLst/>
              </a:rPr>
              <a:t>2. </a:t>
            </a:r>
            <a:r>
              <a:rPr lang="ru-RU" sz="2000" b="1" dirty="0" err="1">
                <a:effectLst/>
              </a:rPr>
              <a:t>Організаційна</a:t>
            </a:r>
            <a:r>
              <a:rPr lang="ru-RU" sz="2000" b="1" dirty="0">
                <a:effectLst/>
              </a:rPr>
              <a:t> культура проекту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/>
              <a:t>Реагуюча</a:t>
            </a:r>
            <a:r>
              <a:rPr lang="ru-RU" b="1" dirty="0"/>
              <a:t> </a:t>
            </a:r>
            <a:r>
              <a:rPr lang="ru-RU" b="1" dirty="0" err="1"/>
              <a:t>організаційна</a:t>
            </a:r>
            <a:r>
              <a:rPr lang="ru-RU" b="1" dirty="0"/>
              <a:t> культура. </a:t>
            </a:r>
          </a:p>
          <a:p>
            <a:pPr marL="0" indent="0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dirty="0"/>
              <a:t>В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панує</a:t>
            </a:r>
            <a:r>
              <a:rPr lang="ru-RU" dirty="0"/>
              <a:t> атмосфера </a:t>
            </a:r>
            <a:r>
              <a:rPr lang="ru-RU" dirty="0" err="1"/>
              <a:t>невпевненості</a:t>
            </a:r>
            <a:r>
              <a:rPr lang="ru-RU" dirty="0"/>
              <a:t> і </a:t>
            </a:r>
            <a:r>
              <a:rPr lang="ru-RU" dirty="0" err="1"/>
              <a:t>імпровізації</a:t>
            </a:r>
            <a:r>
              <a:rPr lang="ru-RU" dirty="0"/>
              <a:t>. Головна мета </a:t>
            </a:r>
            <a:r>
              <a:rPr lang="ru-RU" dirty="0" err="1"/>
              <a:t>співробітників</a:t>
            </a:r>
            <a:r>
              <a:rPr lang="ru-RU" dirty="0"/>
              <a:t> –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Люди в </a:t>
            </a:r>
            <a:r>
              <a:rPr lang="ru-RU" dirty="0" err="1"/>
              <a:t>постійному</a:t>
            </a:r>
            <a:r>
              <a:rPr lang="ru-RU" dirty="0"/>
              <a:t> страху за </a:t>
            </a:r>
            <a:r>
              <a:rPr lang="ru-RU" dirty="0" err="1"/>
              <a:t>виживання</a:t>
            </a:r>
            <a:r>
              <a:rPr lang="ru-RU" dirty="0"/>
              <a:t> в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об'єктивно</a:t>
            </a:r>
            <a:r>
              <a:rPr lang="ru-RU" dirty="0"/>
              <a:t> для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не бути </a:t>
            </a:r>
            <a:r>
              <a:rPr lang="ru-RU" dirty="0" err="1"/>
              <a:t>підстав</a:t>
            </a:r>
            <a:r>
              <a:rPr lang="ru-RU" dirty="0"/>
              <a:t>. У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відсутня</a:t>
            </a:r>
            <a:r>
              <a:rPr lang="ru-RU" dirty="0"/>
              <a:t> </a:t>
            </a:r>
            <a:r>
              <a:rPr lang="ru-RU" dirty="0" err="1"/>
              <a:t>згуртованість</a:t>
            </a:r>
            <a:r>
              <a:rPr lang="ru-RU" dirty="0"/>
              <a:t>,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спільної</a:t>
            </a:r>
            <a:r>
              <a:rPr lang="ru-RU" dirty="0"/>
              <a:t> мети. Все </a:t>
            </a:r>
            <a:r>
              <a:rPr lang="ru-RU" dirty="0" err="1"/>
              <a:t>контролюється</a:t>
            </a:r>
            <a:r>
              <a:rPr lang="ru-RU" dirty="0"/>
              <a:t> і </a:t>
            </a:r>
            <a:r>
              <a:rPr lang="ru-RU" dirty="0" err="1"/>
              <a:t>перевіряється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раз </a:t>
            </a:r>
            <a:r>
              <a:rPr lang="ru-RU" dirty="0" err="1"/>
              <a:t>вищою</a:t>
            </a:r>
            <a:r>
              <a:rPr lang="ru-RU" dirty="0"/>
              <a:t> </a:t>
            </a:r>
            <a:r>
              <a:rPr lang="ru-RU" dirty="0" err="1"/>
              <a:t>посадовою</a:t>
            </a:r>
            <a:r>
              <a:rPr lang="ru-RU" dirty="0"/>
              <a:t> особою.</a:t>
            </a:r>
          </a:p>
        </p:txBody>
      </p:sp>
    </p:spTree>
    <p:extLst>
      <p:ext uri="{BB962C8B-B14F-4D97-AF65-F5344CB8AC3E}">
        <p14:creationId xmlns:p14="http://schemas.microsoft.com/office/powerpoint/2010/main" val="612356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1189</TotalTime>
  <Words>2876</Words>
  <Application>Microsoft Office PowerPoint</Application>
  <PresentationFormat>Экран (4:3)</PresentationFormat>
  <Paragraphs>463</Paragraphs>
  <Slides>58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58</vt:i4>
      </vt:variant>
    </vt:vector>
  </HeadingPairs>
  <TitlesOfParts>
    <vt:vector size="65" baseType="lpstr">
      <vt:lpstr>Arial</vt:lpstr>
      <vt:lpstr>Calibri</vt:lpstr>
      <vt:lpstr>Century Gothic</vt:lpstr>
      <vt:lpstr>Courier New</vt:lpstr>
      <vt:lpstr>Palatino Linotype</vt:lpstr>
      <vt:lpstr>Wingdings</vt:lpstr>
      <vt:lpstr>Исполнительная</vt:lpstr>
      <vt:lpstr>Презентация PowerPoint</vt:lpstr>
      <vt:lpstr>Презентация PowerPoint</vt:lpstr>
      <vt:lpstr>Процеси управління людськими ресурсами проекту</vt:lpstr>
      <vt:lpstr>Процеси управління людськими ресурсами проекту</vt:lpstr>
      <vt:lpstr>Процеси управління людськими ресурсами проекту</vt:lpstr>
      <vt:lpstr>2. Організаційна культура проекту</vt:lpstr>
      <vt:lpstr>2. Організаційна культура проекту</vt:lpstr>
      <vt:lpstr>2. Організаційна культура проекту</vt:lpstr>
      <vt:lpstr>2. Організаційна культура проекту</vt:lpstr>
      <vt:lpstr>2. Організаційна культура проекту</vt:lpstr>
      <vt:lpstr>2. Організаційна культура проекту</vt:lpstr>
      <vt:lpstr>2. Організаційна культура проекту</vt:lpstr>
      <vt:lpstr>2. Організаційна культура проекту</vt:lpstr>
      <vt:lpstr>2. Організаційна культура проекту</vt:lpstr>
      <vt:lpstr>2. Організаційна культура проекту</vt:lpstr>
      <vt:lpstr>2. Організаційна культура проекту</vt:lpstr>
      <vt:lpstr>2. Організаційна культура проекту</vt:lpstr>
      <vt:lpstr>3. Формування команди проекту</vt:lpstr>
      <vt:lpstr>3. Формування команди проекту</vt:lpstr>
      <vt:lpstr>3. Формування команди проекту</vt:lpstr>
      <vt:lpstr>3. Формування команди проекту</vt:lpstr>
      <vt:lpstr>3. Формування команди проекту</vt:lpstr>
      <vt:lpstr>3. Формування команди проекту</vt:lpstr>
      <vt:lpstr>3. Формування команди проекту</vt:lpstr>
      <vt:lpstr>3. Формування команди проекту</vt:lpstr>
      <vt:lpstr>3. Формування команди проекту</vt:lpstr>
      <vt:lpstr>4. Процеси управління командою проекту</vt:lpstr>
      <vt:lpstr>4. Процеси управління командою проекту</vt:lpstr>
      <vt:lpstr>4. Процеси управління командою проекту</vt:lpstr>
      <vt:lpstr>4. Процеси управління командою проекту</vt:lpstr>
      <vt:lpstr>4. Процеси управління командою проекту</vt:lpstr>
      <vt:lpstr>4. Процеси управління командою проекту</vt:lpstr>
      <vt:lpstr>4. Процеси управління командою проекту</vt:lpstr>
      <vt:lpstr>4. Процеси управління командою проекту</vt:lpstr>
      <vt:lpstr>4. Процеси управління командою проекту</vt:lpstr>
      <vt:lpstr>4. Процеси управління командою проекту</vt:lpstr>
      <vt:lpstr>5. Мотиваційні аспекти роботи команди</vt:lpstr>
      <vt:lpstr>5. Мотиваційні аспекти роботи команди</vt:lpstr>
      <vt:lpstr>5. Мотиваційні аспекти роботи команди</vt:lpstr>
      <vt:lpstr>5. Мотиваційні аспекти роботи команди</vt:lpstr>
      <vt:lpstr>5. Мотиваційні аспекти роботи команди</vt:lpstr>
      <vt:lpstr>5. Мотиваційні аспекти роботи команди</vt:lpstr>
      <vt:lpstr>5. Мотиваційні аспекти роботи команди</vt:lpstr>
      <vt:lpstr>5. Мотиваційні аспекти роботи команди</vt:lpstr>
      <vt:lpstr>                                            5. Мотиваційні аспекти роботи команди Вплив чинників мотивації протягом життєвого циклу проекту</vt:lpstr>
      <vt:lpstr>5. Мотиваційні аспекти роботи команди</vt:lpstr>
      <vt:lpstr>6. Управління конфліктами в проектах</vt:lpstr>
      <vt:lpstr>6. Управління конфліктами в проектах</vt:lpstr>
      <vt:lpstr>6. Управління конфліктами в проектах</vt:lpstr>
      <vt:lpstr>6. Управління конфліктами в проектах</vt:lpstr>
      <vt:lpstr>6. Управління конфліктами в проектах</vt:lpstr>
      <vt:lpstr>6. Управління конфліктами в проектах</vt:lpstr>
      <vt:lpstr>6. Управління конфліктами в проектах</vt:lpstr>
      <vt:lpstr>6. Управління конфліктами в проектах</vt:lpstr>
      <vt:lpstr>6. Управління конфліктами в проектах</vt:lpstr>
      <vt:lpstr>6. Управління конфліктами в проектах</vt:lpstr>
      <vt:lpstr>6. Управління конфліктами в проектах</vt:lpstr>
      <vt:lpstr>6. Управління конфліктами в проектах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Yana</cp:lastModifiedBy>
  <cp:revision>71</cp:revision>
  <dcterms:created xsi:type="dcterms:W3CDTF">2018-04-16T16:57:39Z</dcterms:created>
  <dcterms:modified xsi:type="dcterms:W3CDTF">2026-03-01T12:44:39Z</dcterms:modified>
</cp:coreProperties>
</file>