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61" r:id="rId3"/>
    <p:sldId id="260" r:id="rId4"/>
    <p:sldId id="262" r:id="rId5"/>
    <p:sldId id="273" r:id="rId6"/>
    <p:sldId id="274" r:id="rId7"/>
    <p:sldId id="275" r:id="rId8"/>
    <p:sldId id="277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43" autoAdjust="0"/>
    <p:restoredTop sz="94680" autoAdjust="0"/>
  </p:normalViewPr>
  <p:slideViewPr>
    <p:cSldViewPr>
      <p:cViewPr varScale="1">
        <p:scale>
          <a:sx n="75" d="100"/>
          <a:sy n="75" d="100"/>
        </p:scale>
        <p:origin x="128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4C8CB39-1397-4B80-B55F-F2A5829AAA65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42E488D-0250-40A6-AB4D-478C68893A7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Agile</a:t>
            </a:r>
            <a:r>
              <a:rPr lang="uk-UA" dirty="0">
                <a:effectLst/>
              </a:rPr>
              <a:t>-</a:t>
            </a:r>
            <a:r>
              <a:rPr lang="uk-UA" dirty="0" err="1">
                <a:effectLst/>
              </a:rPr>
              <a:t>фреймворки</a:t>
            </a:r>
            <a:r>
              <a:rPr lang="uk-UA">
                <a:effectLst/>
              </a:rPr>
              <a:t> та методології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72653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CA9117-2824-46D5-A302-481BC1ED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sz="3600" b="1" i="1" dirty="0"/>
              <a:t>ЩОДЕННА ЛІТУЧКА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4EA7C8-F07D-4CEE-9E5B-75EE2FA43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Щоденна</a:t>
            </a:r>
            <a:r>
              <a:rPr lang="ru-RU" dirty="0"/>
              <a:t> летучка,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дейлі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r>
              <a:rPr lang="ru-RU" dirty="0"/>
              <a:t> (</a:t>
            </a:r>
            <a:r>
              <a:rPr lang="ru-RU" dirty="0" err="1"/>
              <a:t>іноді</a:t>
            </a:r>
            <a:r>
              <a:rPr lang="ru-RU" dirty="0"/>
              <a:t> стендап </a:t>
            </a:r>
            <a:r>
              <a:rPr lang="ru-RU" dirty="0" err="1"/>
              <a:t>зустріч</a:t>
            </a:r>
            <a:r>
              <a:rPr lang="ru-RU" dirty="0"/>
              <a:t>) — невелика </a:t>
            </a:r>
            <a:r>
              <a:rPr lang="ru-RU" dirty="0" err="1"/>
              <a:t>зустріч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триває</a:t>
            </a:r>
            <a:r>
              <a:rPr lang="ru-RU" dirty="0"/>
              <a:t>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п'ятнадцяти</a:t>
            </a:r>
            <a:r>
              <a:rPr lang="ru-RU" dirty="0"/>
              <a:t> </a:t>
            </a:r>
            <a:r>
              <a:rPr lang="ru-RU" dirty="0" err="1"/>
              <a:t>хвилин</a:t>
            </a:r>
            <a:r>
              <a:rPr lang="ru-RU" dirty="0"/>
              <a:t>, але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, —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поточну</a:t>
            </a:r>
            <a:r>
              <a:rPr lang="ru-RU" dirty="0"/>
              <a:t> роботу.</a:t>
            </a:r>
          </a:p>
          <a:p>
            <a:pPr marL="0" indent="0" algn="ctr">
              <a:buNone/>
            </a:pPr>
            <a:r>
              <a:rPr lang="uk-UA" b="1" i="1" dirty="0"/>
              <a:t>Запитання</a:t>
            </a:r>
          </a:p>
          <a:p>
            <a:pPr lvl="0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робили</a:t>
            </a:r>
            <a:r>
              <a:rPr lang="ru-RU" dirty="0"/>
              <a:t> </a:t>
            </a:r>
            <a:r>
              <a:rPr lang="ru-RU" dirty="0" err="1"/>
              <a:t>вчора</a:t>
            </a:r>
            <a:r>
              <a:rPr lang="ru-RU" dirty="0"/>
              <a:t>?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.</a:t>
            </a:r>
            <a:endParaRPr lang="ru-UA" dirty="0"/>
          </a:p>
          <a:p>
            <a:pPr lvl="0"/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робитимете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? </a:t>
            </a:r>
            <a:r>
              <a:rPr lang="ru-RU" dirty="0" err="1"/>
              <a:t>Обговорення</a:t>
            </a:r>
            <a:r>
              <a:rPr lang="ru-RU" dirty="0"/>
              <a:t> плану.</a:t>
            </a:r>
            <a:endParaRPr lang="ru-UA" dirty="0"/>
          </a:p>
          <a:p>
            <a:pPr lvl="0"/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у вас </a:t>
            </a:r>
            <a:r>
              <a:rPr lang="ru-RU" dirty="0" err="1"/>
              <a:t>виникають</a:t>
            </a:r>
            <a:r>
              <a:rPr lang="ru-RU" dirty="0"/>
              <a:t>? І </a:t>
            </a:r>
            <a:r>
              <a:rPr lang="ru-RU" dirty="0" err="1"/>
              <a:t>це</a:t>
            </a:r>
            <a:r>
              <a:rPr lang="ru-RU" dirty="0"/>
              <a:t> – </a:t>
            </a:r>
            <a:r>
              <a:rPr lang="ru-RU" dirty="0" err="1"/>
              <a:t>самий</a:t>
            </a:r>
            <a:r>
              <a:rPr lang="ru-RU" dirty="0"/>
              <a:t> головне </a:t>
            </a:r>
            <a:r>
              <a:rPr lang="ru-RU" dirty="0" err="1"/>
              <a:t>питання</a:t>
            </a:r>
            <a:r>
              <a:rPr lang="ru-RU" dirty="0"/>
              <a:t>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2865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BF739-734C-4604-A9D5-D7FFCCE3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>
                <a:effectLst/>
              </a:rPr>
              <a:t>типи характеру, </a:t>
            </a:r>
            <a:br>
              <a:rPr lang="ru-RU" sz="2800" b="1" dirty="0">
                <a:effectLst/>
              </a:rPr>
            </a:br>
            <a:r>
              <a:rPr lang="ru-RU" sz="2800" b="1" dirty="0" err="1">
                <a:effectLst/>
              </a:rPr>
              <a:t>які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здатні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серйозно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перешкодити</a:t>
            </a:r>
            <a:endParaRPr lang="ru-UA" sz="2800" b="1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6A7609-54E8-4B0C-BB65-7C818168D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err="1"/>
              <a:t>Шумний</a:t>
            </a:r>
            <a:r>
              <a:rPr lang="ru-RU" b="1" i="1" dirty="0"/>
              <a:t> </a:t>
            </a:r>
            <a:r>
              <a:rPr lang="ru-RU" b="1" i="1" dirty="0" err="1"/>
              <a:t>спостерігач</a:t>
            </a:r>
            <a:r>
              <a:rPr lang="ru-RU" b="1" i="1" dirty="0"/>
              <a:t> </a:t>
            </a:r>
            <a:r>
              <a:rPr lang="ru-RU" dirty="0"/>
              <a:t>- той, </a:t>
            </a:r>
            <a:r>
              <a:rPr lang="ru-RU" dirty="0" err="1"/>
              <a:t>хто</a:t>
            </a:r>
            <a:r>
              <a:rPr lang="ru-RU" dirty="0"/>
              <a:t> не входить до складу </a:t>
            </a:r>
            <a:r>
              <a:rPr lang="ru-RU" dirty="0" err="1"/>
              <a:t>команди</a:t>
            </a:r>
            <a:r>
              <a:rPr lang="ru-RU" dirty="0"/>
              <a:t>, але </a:t>
            </a:r>
            <a:r>
              <a:rPr lang="ru-RU" dirty="0" err="1"/>
              <a:t>намагатиметься</a:t>
            </a:r>
            <a:r>
              <a:rPr lang="ru-RU" dirty="0"/>
              <a:t> </a:t>
            </a:r>
            <a:r>
              <a:rPr lang="ru-RU" dirty="0" err="1"/>
              <a:t>встати</a:t>
            </a:r>
            <a:r>
              <a:rPr lang="ru-RU" dirty="0"/>
              <a:t> і </a:t>
            </a:r>
            <a:r>
              <a:rPr lang="ru-RU" dirty="0" err="1"/>
              <a:t>втрутитися</a:t>
            </a:r>
            <a:r>
              <a:rPr lang="ru-RU" dirty="0"/>
              <a:t> в </a:t>
            </a:r>
            <a:r>
              <a:rPr lang="ru-RU" dirty="0" err="1"/>
              <a:t>обговорення</a:t>
            </a:r>
            <a:r>
              <a:rPr lang="ru-RU" dirty="0"/>
              <a:t>. </a:t>
            </a:r>
            <a:endParaRPr lang="uk-UA" dirty="0"/>
          </a:p>
          <a:p>
            <a:r>
              <a:rPr lang="ru-RU" b="1" i="1" dirty="0" err="1"/>
              <a:t>Запізнілий</a:t>
            </a:r>
            <a:r>
              <a:rPr lang="ru-RU" b="1" i="1" dirty="0"/>
              <a:t> </a:t>
            </a:r>
            <a:r>
              <a:rPr lang="ru-RU" dirty="0"/>
              <a:t>приходить на </a:t>
            </a:r>
            <a:r>
              <a:rPr lang="ru-RU" dirty="0" err="1"/>
              <a:t>зустріч</a:t>
            </a:r>
            <a:r>
              <a:rPr lang="ru-RU" dirty="0"/>
              <a:t> </a:t>
            </a:r>
            <a:r>
              <a:rPr lang="ru-RU" dirty="0" err="1"/>
              <a:t>пізно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просить </a:t>
            </a:r>
            <a:r>
              <a:rPr lang="ru-RU" dirty="0" err="1"/>
              <a:t>переказати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пропустив. </a:t>
            </a:r>
            <a:endParaRPr lang="uk-UA" dirty="0"/>
          </a:p>
          <a:p>
            <a:r>
              <a:rPr lang="ru-RU" b="1" i="1" dirty="0" err="1"/>
              <a:t>Відволікаючий</a:t>
            </a:r>
            <a:r>
              <a:rPr lang="ru-RU" dirty="0"/>
              <a:t> — </a:t>
            </a:r>
            <a:r>
              <a:rPr lang="ru-RU" dirty="0" err="1"/>
              <a:t>перериває</a:t>
            </a:r>
            <a:r>
              <a:rPr lang="ru-RU" dirty="0"/>
              <a:t> </a:t>
            </a:r>
            <a:r>
              <a:rPr lang="ru-RU" dirty="0" err="1"/>
              <a:t>зустріч</a:t>
            </a:r>
            <a:r>
              <a:rPr lang="ru-RU" dirty="0"/>
              <a:t>, часто </a:t>
            </a:r>
            <a:r>
              <a:rPr lang="ru-RU" dirty="0" err="1"/>
              <a:t>ненавмисне</a:t>
            </a:r>
            <a:r>
              <a:rPr lang="ru-RU" dirty="0"/>
              <a:t>, але </a:t>
            </a:r>
            <a:r>
              <a:rPr lang="ru-RU" dirty="0" err="1"/>
              <a:t>завжди</a:t>
            </a:r>
            <a:r>
              <a:rPr lang="ru-RU" dirty="0"/>
              <a:t> з </a:t>
            </a:r>
            <a:r>
              <a:rPr lang="ru-RU" dirty="0" err="1"/>
              <a:t>негативними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. </a:t>
            </a:r>
            <a:endParaRPr lang="uk-UA" dirty="0"/>
          </a:p>
          <a:p>
            <a:r>
              <a:rPr lang="ru-RU" b="1" i="1" dirty="0"/>
              <a:t>Скептик</a:t>
            </a:r>
            <a:r>
              <a:rPr lang="ru-RU" dirty="0"/>
              <a:t> не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на </a:t>
            </a:r>
            <a:r>
              <a:rPr lang="ru-RU" dirty="0" err="1"/>
              <a:t>зустрічі</a:t>
            </a:r>
            <a:r>
              <a:rPr lang="ru-RU" dirty="0"/>
              <a:t> і,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нічим</a:t>
            </a:r>
            <a:r>
              <a:rPr lang="ru-RU" dirty="0"/>
              <a:t> не </a:t>
            </a:r>
            <a:r>
              <a:rPr lang="ru-RU" dirty="0" err="1"/>
              <a:t>допомагає</a:t>
            </a:r>
            <a:r>
              <a:rPr lang="ru-RU" dirty="0"/>
              <a:t>. </a:t>
            </a:r>
          </a:p>
          <a:p>
            <a:r>
              <a:rPr lang="ru-RU" b="1" i="1" dirty="0"/>
              <a:t>Тихоня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хтось</a:t>
            </a:r>
            <a:r>
              <a:rPr lang="ru-RU" dirty="0"/>
              <a:t> </a:t>
            </a:r>
            <a:r>
              <a:rPr lang="ru-RU" dirty="0" err="1"/>
              <a:t>трохи</a:t>
            </a:r>
            <a:r>
              <a:rPr lang="ru-RU" dirty="0"/>
              <a:t> </a:t>
            </a:r>
            <a:r>
              <a:rPr lang="ru-RU" dirty="0" err="1"/>
              <a:t>сором'язливий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виступити</a:t>
            </a:r>
            <a:r>
              <a:rPr lang="ru-RU" dirty="0"/>
              <a:t>. </a:t>
            </a:r>
          </a:p>
          <a:p>
            <a:r>
              <a:rPr lang="ru-RU" b="1" i="1" dirty="0" err="1"/>
              <a:t>Футуристи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зазирнути</a:t>
            </a:r>
            <a:r>
              <a:rPr lang="ru-RU" dirty="0"/>
              <a:t> в </a:t>
            </a:r>
            <a:r>
              <a:rPr lang="ru-RU" dirty="0" err="1"/>
              <a:t>майбутнє</a:t>
            </a:r>
            <a:r>
              <a:rPr lang="ru-RU" dirty="0"/>
              <a:t>, </a:t>
            </a:r>
            <a:r>
              <a:rPr lang="ru-RU" dirty="0" err="1"/>
              <a:t>натомість</a:t>
            </a:r>
            <a:r>
              <a:rPr lang="ru-RU" dirty="0"/>
              <a:t>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зосередитися</a:t>
            </a:r>
            <a:r>
              <a:rPr lang="ru-RU" dirty="0"/>
              <a:t> тут і зараз. </a:t>
            </a:r>
            <a:endParaRPr lang="uk-UA" dirty="0"/>
          </a:p>
          <a:p>
            <a:r>
              <a:rPr lang="ru-RU" b="1" i="1" dirty="0" err="1"/>
              <a:t>Непроханий</a:t>
            </a:r>
            <a:r>
              <a:rPr lang="ru-RU" b="1" i="1" dirty="0"/>
              <a:t> </a:t>
            </a:r>
            <a:r>
              <a:rPr lang="ru-RU" b="1" i="1" dirty="0" err="1"/>
              <a:t>помічник</a:t>
            </a:r>
            <a:r>
              <a:rPr lang="ru-RU" b="1" i="1" dirty="0"/>
              <a:t> </a:t>
            </a:r>
            <a:r>
              <a:rPr lang="ru-RU" dirty="0"/>
              <a:t>— будь-</a:t>
            </a:r>
            <a:r>
              <a:rPr lang="ru-RU" dirty="0" err="1"/>
              <a:t>хто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хоче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стендап-</a:t>
            </a:r>
            <a:r>
              <a:rPr lang="ru-RU" dirty="0" err="1"/>
              <a:t>зустріч</a:t>
            </a:r>
            <a:r>
              <a:rPr lang="ru-RU" dirty="0"/>
              <a:t>, </a:t>
            </a:r>
            <a:r>
              <a:rPr lang="ru-RU" dirty="0" err="1"/>
              <a:t>вирішуючи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3420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49620-5918-467A-9AB0-792E2AF5F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600" b="1" i="1" dirty="0"/>
              <a:t>ОГЛЯД ПІДСУМКІВ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54FDF-1DC6-4A79-9809-7FD8D429C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Огляд</a:t>
            </a:r>
            <a:r>
              <a:rPr lang="ru-RU" dirty="0"/>
              <a:t> продукту,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відомий</a:t>
            </a:r>
            <a:r>
              <a:rPr lang="ru-RU" dirty="0"/>
              <a:t> як </a:t>
            </a:r>
            <a:r>
              <a:rPr lang="ru-RU" dirty="0" err="1"/>
              <a:t>огляд</a:t>
            </a:r>
            <a:r>
              <a:rPr lang="ru-RU" dirty="0"/>
              <a:t> спринту, - </a:t>
            </a:r>
            <a:r>
              <a:rPr lang="ru-RU" dirty="0" err="1"/>
              <a:t>можливість</a:t>
            </a:r>
            <a:r>
              <a:rPr lang="ru-RU" dirty="0"/>
              <a:t> для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 плоди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праць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товару.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Зворотній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служить таким </a:t>
            </a:r>
            <a:r>
              <a:rPr lang="ru-RU" dirty="0" err="1"/>
              <a:t>цілям</a:t>
            </a:r>
            <a:r>
              <a:rPr lang="ru-RU" dirty="0"/>
              <a:t>:</a:t>
            </a:r>
            <a:endParaRPr lang="ru-UA" dirty="0"/>
          </a:p>
          <a:p>
            <a:r>
              <a:rPr lang="ru-RU" dirty="0" err="1"/>
              <a:t>Полегшення</a:t>
            </a:r>
            <a:r>
              <a:rPr lang="ru-RU" dirty="0"/>
              <a:t> контролю над </a:t>
            </a:r>
            <a:r>
              <a:rPr lang="ru-RU" dirty="0" err="1"/>
              <a:t>випуском</a:t>
            </a:r>
            <a:r>
              <a:rPr lang="ru-RU" dirty="0"/>
              <a:t> продукту</a:t>
            </a:r>
          </a:p>
          <a:p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</a:p>
          <a:p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 smtClean="0"/>
              <a:t>сторін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39852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E8DDFE-DDDA-4468-ACAA-9D374BC19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dirty="0">
                <a:effectLst/>
              </a:rPr>
              <a:t>ретроспектива</a:t>
            </a:r>
            <a:endParaRPr lang="ru-UA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E845AB-51E2-4F41-9044-20CFC8014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dirty="0"/>
              <a:t>проводиться </a:t>
            </a:r>
            <a:r>
              <a:rPr lang="ru-RU" sz="3600" dirty="0" err="1"/>
              <a:t>неодмінно</a:t>
            </a:r>
            <a:r>
              <a:rPr lang="ru-RU" sz="3600" dirty="0"/>
              <a:t>, </a:t>
            </a:r>
            <a:r>
              <a:rPr lang="ru-RU" sz="3600" dirty="0" err="1"/>
              <a:t>навіть</a:t>
            </a:r>
            <a:r>
              <a:rPr lang="ru-RU" sz="3600" dirty="0"/>
              <a:t> </a:t>
            </a:r>
            <a:r>
              <a:rPr lang="ru-RU" sz="3600" dirty="0" err="1"/>
              <a:t>якщо</a:t>
            </a:r>
            <a:r>
              <a:rPr lang="ru-RU" sz="3600" dirty="0"/>
              <a:t> </a:t>
            </a:r>
            <a:r>
              <a:rPr lang="ru-RU" sz="3600" dirty="0" err="1"/>
              <a:t>всі</a:t>
            </a:r>
            <a:r>
              <a:rPr lang="ru-RU" sz="3600" dirty="0"/>
              <a:t> </a:t>
            </a:r>
            <a:r>
              <a:rPr lang="ru-RU" sz="3600" dirty="0" err="1"/>
              <a:t>пройшло</a:t>
            </a:r>
            <a:r>
              <a:rPr lang="ru-RU" sz="3600" dirty="0"/>
              <a:t> точно </a:t>
            </a:r>
            <a:r>
              <a:rPr lang="ru-RU" sz="3600" dirty="0" err="1"/>
              <a:t>відповідно</a:t>
            </a:r>
            <a:r>
              <a:rPr lang="ru-RU" sz="3600" dirty="0"/>
              <a:t> до плану. </a:t>
            </a:r>
            <a:endParaRPr lang="uk-UA" sz="3600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52558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C0470-47C7-4F59-B533-A27CEC72F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/>
          <a:lstStyle/>
          <a:p>
            <a:r>
              <a:rPr lang="ru-RU" sz="3600" b="1" dirty="0">
                <a:effectLst/>
              </a:rPr>
              <a:t>ДІЯ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93E9CF-0BDF-48E2-B256-B84BCCD03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обговорити</a:t>
            </a:r>
            <a:r>
              <a:rPr lang="ru-RU" sz="3200" dirty="0"/>
              <a:t> теми в порядку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важливості</a:t>
            </a:r>
            <a:r>
              <a:rPr lang="ru-RU" sz="3200" dirty="0"/>
              <a:t> </a:t>
            </a:r>
          </a:p>
          <a:p>
            <a:r>
              <a:rPr lang="ru-RU" sz="3200" dirty="0" err="1"/>
              <a:t>визначити</a:t>
            </a:r>
            <a:r>
              <a:rPr lang="ru-RU" sz="3200" dirty="0"/>
              <a:t> </a:t>
            </a:r>
            <a:r>
              <a:rPr lang="ru-RU" sz="3200" dirty="0" err="1"/>
              <a:t>чіткий</a:t>
            </a:r>
            <a:r>
              <a:rPr lang="ru-RU" sz="3200" dirty="0"/>
              <a:t> план </a:t>
            </a:r>
            <a:r>
              <a:rPr lang="ru-RU" sz="3200" dirty="0" err="1"/>
              <a:t>дій</a:t>
            </a:r>
            <a:r>
              <a:rPr lang="ru-RU" sz="3200" dirty="0"/>
              <a:t> з </a:t>
            </a:r>
            <a:r>
              <a:rPr lang="ru-RU" sz="3200" dirty="0" err="1"/>
              <a:t>кожної</a:t>
            </a:r>
            <a:r>
              <a:rPr lang="ru-RU" sz="3200" dirty="0"/>
              <a:t> теми</a:t>
            </a:r>
          </a:p>
          <a:p>
            <a:r>
              <a:rPr lang="ru-RU" sz="3200" dirty="0"/>
              <a:t> </a:t>
            </a:r>
            <a:r>
              <a:rPr lang="ru-RU" sz="3200" dirty="0" err="1"/>
              <a:t>призначити</a:t>
            </a:r>
            <a:r>
              <a:rPr lang="ru-RU" sz="3200" dirty="0"/>
              <a:t> члена </a:t>
            </a:r>
            <a:r>
              <a:rPr lang="ru-RU" sz="3200" dirty="0" err="1"/>
              <a:t>команди</a:t>
            </a:r>
            <a:r>
              <a:rPr lang="ru-RU" sz="3200" dirty="0"/>
              <a:t>, </a:t>
            </a:r>
            <a:r>
              <a:rPr lang="ru-RU" sz="3200" dirty="0" err="1"/>
              <a:t>який</a:t>
            </a:r>
            <a:r>
              <a:rPr lang="ru-RU" sz="3200" dirty="0"/>
              <a:t> буде за </a:t>
            </a:r>
            <a:r>
              <a:rPr lang="ru-RU" sz="3200" dirty="0" err="1"/>
              <a:t>цей</a:t>
            </a:r>
            <a:r>
              <a:rPr lang="ru-RU" sz="3200" dirty="0"/>
              <a:t> план </a:t>
            </a:r>
            <a:r>
              <a:rPr lang="ru-RU" sz="3200" dirty="0" err="1"/>
              <a:t>відповідальний</a:t>
            </a:r>
            <a:r>
              <a:rPr lang="ru-RU" sz="3200" dirty="0"/>
              <a:t>,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зовсім</a:t>
            </a:r>
            <a:r>
              <a:rPr lang="ru-RU" sz="3200" dirty="0"/>
              <a:t> не </a:t>
            </a:r>
            <a:r>
              <a:rPr lang="ru-RU" sz="3200" dirty="0" err="1"/>
              <a:t>означає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53372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1BCFD-B733-40F5-A833-B2E90D15F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sz="3600" b="1" dirty="0">
                <a:effectLst/>
              </a:rPr>
              <a:t>Журнал </a:t>
            </a:r>
            <a:r>
              <a:rPr lang="ru-RU" sz="3600" b="1" dirty="0" err="1">
                <a:effectLst/>
              </a:rPr>
              <a:t>вимог</a:t>
            </a:r>
            <a:r>
              <a:rPr lang="ru-RU" sz="3600" b="1" dirty="0">
                <a:effectLst/>
              </a:rPr>
              <a:t> продукту</a:t>
            </a:r>
            <a:endParaRPr lang="ru-UA" sz="3600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87211E-5F65-4506-81CE-637A35562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список </a:t>
            </a:r>
            <a:r>
              <a:rPr lang="ru-RU" sz="2800" dirty="0" err="1"/>
              <a:t>ідей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потрібно</a:t>
            </a:r>
            <a:r>
              <a:rPr lang="ru-RU" sz="2800" dirty="0"/>
              <a:t> </a:t>
            </a:r>
            <a:r>
              <a:rPr lang="ru-RU" sz="2800" dirty="0" err="1"/>
              <a:t>втілити</a:t>
            </a:r>
            <a:r>
              <a:rPr lang="ru-RU" sz="2800" dirty="0"/>
              <a:t> у </a:t>
            </a:r>
            <a:r>
              <a:rPr lang="ru-RU" sz="2800" dirty="0" err="1"/>
              <a:t>продукті</a:t>
            </a:r>
            <a:r>
              <a:rPr lang="ru-RU" sz="2800" dirty="0"/>
              <a:t> </a:t>
            </a:r>
          </a:p>
          <a:p>
            <a:r>
              <a:rPr lang="ru-RU" sz="2800" dirty="0"/>
              <a:t>служить для того,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вимоги</a:t>
            </a:r>
            <a:r>
              <a:rPr lang="ru-RU" sz="2800" dirty="0"/>
              <a:t> </a:t>
            </a:r>
            <a:r>
              <a:rPr lang="ru-RU" sz="2800" dirty="0" err="1"/>
              <a:t>власника</a:t>
            </a:r>
            <a:r>
              <a:rPr lang="ru-RU" sz="2800" dirty="0"/>
              <a:t> продукту </a:t>
            </a:r>
            <a:r>
              <a:rPr lang="ru-RU" sz="2800" dirty="0" err="1"/>
              <a:t>були</a:t>
            </a:r>
            <a:r>
              <a:rPr lang="ru-RU" sz="2800" dirty="0"/>
              <a:t> </a:t>
            </a:r>
            <a:r>
              <a:rPr lang="ru-RU" sz="2800" dirty="0" err="1"/>
              <a:t>донесені</a:t>
            </a:r>
            <a:r>
              <a:rPr lang="ru-RU" sz="2800" dirty="0"/>
              <a:t> до </a:t>
            </a:r>
            <a:r>
              <a:rPr lang="ru-RU" sz="2800" dirty="0" err="1"/>
              <a:t>команди</a:t>
            </a:r>
            <a:r>
              <a:rPr lang="ru-RU" sz="2800" dirty="0"/>
              <a:t> у </a:t>
            </a:r>
            <a:r>
              <a:rPr lang="ru-RU" sz="2800" dirty="0" err="1"/>
              <a:t>чіткому</a:t>
            </a:r>
            <a:r>
              <a:rPr lang="ru-RU" sz="2800" dirty="0"/>
              <a:t>, ясному та </a:t>
            </a:r>
            <a:r>
              <a:rPr lang="ru-RU" sz="2800" dirty="0" err="1"/>
              <a:t>постійно</a:t>
            </a:r>
            <a:r>
              <a:rPr lang="ru-RU" sz="2800" dirty="0"/>
              <a:t> </a:t>
            </a:r>
            <a:r>
              <a:rPr lang="ru-RU" sz="2800" dirty="0" err="1"/>
              <a:t>доступний</a:t>
            </a:r>
            <a:r>
              <a:rPr lang="ru-RU" sz="2800" dirty="0"/>
              <a:t> формат</a:t>
            </a:r>
          </a:p>
          <a:p>
            <a:r>
              <a:rPr lang="ru-RU" sz="2800" dirty="0" err="1"/>
              <a:t>включає</a:t>
            </a:r>
            <a:r>
              <a:rPr lang="ru-RU" sz="2800" dirty="0"/>
              <a:t> все,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</a:t>
            </a:r>
            <a:r>
              <a:rPr lang="ru-RU" sz="2800" dirty="0" err="1"/>
              <a:t>знадобитися</a:t>
            </a:r>
            <a:r>
              <a:rPr lang="ru-RU" sz="2800" dirty="0"/>
              <a:t> </a:t>
            </a:r>
            <a:r>
              <a:rPr lang="ru-RU" sz="2800" dirty="0" err="1"/>
              <a:t>команді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роботи</a:t>
            </a:r>
            <a:r>
              <a:rPr lang="ru-RU" sz="2800" dirty="0"/>
              <a:t>, — не </a:t>
            </a:r>
            <a:r>
              <a:rPr lang="ru-RU" sz="2800" dirty="0" err="1"/>
              <a:t>лише</a:t>
            </a:r>
            <a:r>
              <a:rPr lang="ru-RU" sz="2800" dirty="0"/>
              <a:t> </a:t>
            </a:r>
            <a:r>
              <a:rPr lang="ru-RU" sz="2800" dirty="0" err="1"/>
              <a:t>специфічні</a:t>
            </a:r>
            <a:r>
              <a:rPr lang="ru-RU" sz="2800" dirty="0"/>
              <a:t> </a:t>
            </a:r>
            <a:r>
              <a:rPr lang="ru-RU" sz="2800" dirty="0" err="1"/>
              <a:t>завдання</a:t>
            </a:r>
            <a:r>
              <a:rPr lang="ru-RU" sz="2800" dirty="0"/>
              <a:t>, а й </a:t>
            </a:r>
            <a:r>
              <a:rPr lang="ru-RU" sz="2800" dirty="0" err="1"/>
              <a:t>інші</a:t>
            </a:r>
            <a:r>
              <a:rPr lang="ru-RU" sz="2800" dirty="0"/>
              <a:t> </a:t>
            </a:r>
            <a:r>
              <a:rPr lang="ru-RU" sz="2800" dirty="0" err="1"/>
              <a:t>побажання</a:t>
            </a:r>
            <a:endParaRPr lang="ru-UA" sz="28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5302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8ACA08-217D-43E7-8689-D760A7FE2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ru-RU" sz="3600" b="1" dirty="0">
                <a:effectLst/>
              </a:rPr>
              <a:t>Журнал </a:t>
            </a:r>
            <a:r>
              <a:rPr lang="ru-RU" sz="3600" b="1" dirty="0" err="1">
                <a:effectLst/>
              </a:rPr>
              <a:t>вимог</a:t>
            </a:r>
            <a:r>
              <a:rPr lang="ru-RU" sz="3600" b="1" dirty="0">
                <a:effectLst/>
              </a:rPr>
              <a:t> спринту</a:t>
            </a:r>
            <a:endParaRPr lang="ru-UA" sz="3600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312247-7685-4198-B2CB-EE71C8519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r>
              <a:rPr lang="ru-RU" sz="3200" dirty="0"/>
              <a:t>Журнал </a:t>
            </a:r>
            <a:r>
              <a:rPr lang="ru-RU" sz="3200" dirty="0" err="1"/>
              <a:t>вимог</a:t>
            </a:r>
            <a:r>
              <a:rPr lang="ru-RU" sz="3200" dirty="0"/>
              <a:t> спринту (</a:t>
            </a:r>
            <a:r>
              <a:rPr lang="ru-RU" sz="3200" dirty="0" err="1"/>
              <a:t>беклог</a:t>
            </a:r>
            <a:r>
              <a:rPr lang="ru-RU" sz="3200" dirty="0"/>
              <a:t> спринту) - </a:t>
            </a:r>
            <a:r>
              <a:rPr lang="ru-RU" sz="3200" dirty="0" err="1"/>
              <a:t>це</a:t>
            </a:r>
            <a:r>
              <a:rPr lang="ru-RU" sz="3200" dirty="0"/>
              <a:t> список </a:t>
            </a:r>
            <a:r>
              <a:rPr lang="ru-RU" sz="3200" dirty="0" err="1"/>
              <a:t>цих</a:t>
            </a:r>
            <a:r>
              <a:rPr lang="ru-RU" sz="3200" dirty="0"/>
              <a:t> </a:t>
            </a:r>
            <a:r>
              <a:rPr lang="ru-RU" sz="3200" dirty="0" err="1"/>
              <a:t>елементів</a:t>
            </a:r>
            <a:r>
              <a:rPr lang="ru-RU" sz="3200" dirty="0"/>
              <a:t>, </a:t>
            </a:r>
            <a:r>
              <a:rPr lang="ru-RU" sz="3200" dirty="0" err="1"/>
              <a:t>розташованих</a:t>
            </a:r>
            <a:r>
              <a:rPr lang="ru-RU" sz="3200" dirty="0"/>
              <a:t> по </a:t>
            </a:r>
            <a:r>
              <a:rPr lang="ru-RU" sz="3200" dirty="0" err="1"/>
              <a:t>їх</a:t>
            </a:r>
            <a:r>
              <a:rPr lang="ru-RU" sz="3200" dirty="0"/>
              <a:t> </a:t>
            </a:r>
            <a:r>
              <a:rPr lang="ru-RU" sz="3200" dirty="0" err="1"/>
              <a:t>важливості</a:t>
            </a:r>
            <a:r>
              <a:rPr lang="ru-RU" sz="3200" dirty="0"/>
              <a:t> та з того,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функції</a:t>
            </a:r>
            <a:r>
              <a:rPr lang="ru-RU" sz="3200" dirty="0"/>
              <a:t> </a:t>
            </a:r>
            <a:r>
              <a:rPr lang="ru-RU" sz="3200" dirty="0" err="1"/>
              <a:t>будуть</a:t>
            </a:r>
            <a:r>
              <a:rPr lang="ru-RU" sz="3200" dirty="0"/>
              <a:t> </a:t>
            </a:r>
            <a:r>
              <a:rPr lang="ru-RU" sz="3200" dirty="0" err="1"/>
              <a:t>реалізовані</a:t>
            </a:r>
            <a:r>
              <a:rPr lang="ru-RU" sz="3200" dirty="0"/>
              <a:t> </a:t>
            </a:r>
            <a:r>
              <a:rPr lang="ru-RU" sz="3200" dirty="0" err="1"/>
              <a:t>під</a:t>
            </a:r>
            <a:r>
              <a:rPr lang="ru-RU" sz="3200" dirty="0"/>
              <a:t> час спринту.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574089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BD4E4-7D0F-48E1-BDFA-E31E4E2B1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ru-RU" sz="3600" b="1" dirty="0" err="1">
                <a:effectLst/>
              </a:rPr>
              <a:t>Діаграма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згоряння</a:t>
            </a:r>
            <a:r>
              <a:rPr lang="ru-RU" sz="3600" b="1" dirty="0">
                <a:effectLst/>
              </a:rPr>
              <a:t> задач</a:t>
            </a:r>
            <a:endParaRPr lang="ru-UA" sz="3600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9D2F97-1042-45A4-8F35-170665BFF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найсильніших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Скраму</a:t>
            </a:r>
            <a:r>
              <a:rPr lang="ru-RU" dirty="0"/>
              <a:t> є </a:t>
            </a:r>
            <a:r>
              <a:rPr lang="ru-RU" b="1" i="1" dirty="0"/>
              <a:t>метрика </a:t>
            </a:r>
            <a:r>
              <a:rPr lang="ru-RU" b="1" i="1" dirty="0" err="1"/>
              <a:t>поточних</a:t>
            </a:r>
            <a:r>
              <a:rPr lang="ru-RU" b="1" i="1" dirty="0"/>
              <a:t> </a:t>
            </a:r>
            <a:r>
              <a:rPr lang="ru-RU" b="1" i="1" dirty="0" err="1"/>
              <a:t>завдань</a:t>
            </a:r>
            <a:r>
              <a:rPr lang="ru-RU" b="1" i="1" dirty="0"/>
              <a:t>.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err="1"/>
              <a:t>Діаграма</a:t>
            </a:r>
            <a:r>
              <a:rPr lang="ru-RU" dirty="0"/>
              <a:t> </a:t>
            </a:r>
            <a:r>
              <a:rPr lang="ru-RU" dirty="0" err="1"/>
              <a:t>згоряння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просте</a:t>
            </a:r>
            <a:r>
              <a:rPr lang="ru-RU" dirty="0"/>
              <a:t> і </a:t>
            </a:r>
            <a:r>
              <a:rPr lang="ru-RU" dirty="0" err="1"/>
              <a:t>наочне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прогресу</a:t>
            </a:r>
            <a:r>
              <a:rPr lang="ru-RU" dirty="0"/>
              <a:t>, і вона </a:t>
            </a:r>
            <a:r>
              <a:rPr lang="ru-RU" dirty="0" err="1"/>
              <a:t>використовується</a:t>
            </a:r>
            <a:r>
              <a:rPr lang="ru-RU" dirty="0"/>
              <a:t> командою для </a:t>
            </a:r>
            <a:r>
              <a:rPr lang="ru-RU" dirty="0" err="1"/>
              <a:t>відстеження</a:t>
            </a:r>
            <a:r>
              <a:rPr lang="ru-RU" dirty="0"/>
              <a:t> ходу </a:t>
            </a:r>
            <a:r>
              <a:rPr lang="ru-RU" dirty="0" err="1"/>
              <a:t>розробки</a:t>
            </a:r>
            <a:r>
              <a:rPr lang="ru-RU" dirty="0"/>
              <a:t> продукту </a:t>
            </a:r>
            <a:r>
              <a:rPr lang="ru-RU" dirty="0" err="1"/>
              <a:t>під</a:t>
            </a:r>
            <a:r>
              <a:rPr lang="ru-RU" dirty="0"/>
              <a:t> час спринту.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11772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3D59A-67AE-4D7C-9314-2B919F53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uk-UA" sz="3600" b="1" dirty="0">
                <a:effectLst/>
              </a:rPr>
              <a:t>ВИСНОВКИ</a:t>
            </a:r>
            <a:endParaRPr lang="ru-UA" sz="3600" b="1" dirty="0">
              <a:effectLst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D863DF-EBCF-4F04-A57D-AA80E351E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dirty="0"/>
              <a:t>Вам </a:t>
            </a:r>
            <a:r>
              <a:rPr lang="ru-RU" dirty="0" err="1"/>
              <a:t>потрібні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бачення</a:t>
            </a:r>
            <a:r>
              <a:rPr lang="ru-RU" dirty="0"/>
              <a:t> і журнал </a:t>
            </a:r>
            <a:r>
              <a:rPr lang="ru-RU" dirty="0" err="1"/>
              <a:t>вимог</a:t>
            </a:r>
            <a:r>
              <a:rPr lang="ru-RU" dirty="0"/>
              <a:t> проекту; </a:t>
            </a:r>
            <a:r>
              <a:rPr lang="ru-RU" dirty="0" err="1"/>
              <a:t>переконайтеся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продукту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і </a:t>
            </a:r>
            <a:r>
              <a:rPr lang="ru-RU" dirty="0" err="1"/>
              <a:t>розставляє</a:t>
            </a:r>
            <a:r>
              <a:rPr lang="ru-RU" dirty="0"/>
              <a:t> </a:t>
            </a:r>
            <a:r>
              <a:rPr lang="ru-RU" dirty="0" err="1"/>
              <a:t>пріоритети</a:t>
            </a:r>
            <a:r>
              <a:rPr lang="ru-RU" dirty="0"/>
              <a:t>.</a:t>
            </a:r>
            <a:endParaRPr lang="ru-UA" dirty="0"/>
          </a:p>
          <a:p>
            <a:r>
              <a:rPr lang="ru-RU" dirty="0" err="1"/>
              <a:t>Випускайте</a:t>
            </a:r>
            <a:r>
              <a:rPr lang="ru-RU" dirty="0"/>
              <a:t> продукт з </a:t>
            </a:r>
            <a:r>
              <a:rPr lang="ru-RU" dirty="0" err="1"/>
              <a:t>бізнес-цінністю</a:t>
            </a:r>
            <a:r>
              <a:rPr lang="ru-RU" dirty="0"/>
              <a:t> в </a:t>
            </a:r>
            <a:r>
              <a:rPr lang="ru-RU" dirty="0" err="1"/>
              <a:t>кінці</a:t>
            </a:r>
            <a:r>
              <a:rPr lang="ru-RU" dirty="0"/>
              <a:t> кожного спринту.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мірило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— </a:t>
            </a:r>
            <a:r>
              <a:rPr lang="ru-RU" dirty="0" err="1"/>
              <a:t>працюючий</a:t>
            </a:r>
            <a:r>
              <a:rPr lang="ru-RU" dirty="0"/>
              <a:t> продукт.</a:t>
            </a:r>
            <a:endParaRPr lang="ru-UA" dirty="0"/>
          </a:p>
          <a:p>
            <a:r>
              <a:rPr lang="ru-RU" dirty="0" err="1"/>
              <a:t>Розробляйте</a:t>
            </a:r>
            <a:r>
              <a:rPr lang="ru-RU" dirty="0"/>
              <a:t> </a:t>
            </a:r>
            <a:r>
              <a:rPr lang="ru-RU" dirty="0" err="1"/>
              <a:t>робочі</a:t>
            </a:r>
            <a:r>
              <a:rPr lang="ru-RU" dirty="0"/>
              <a:t> практики,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як одна команда. </a:t>
            </a:r>
            <a:endParaRPr lang="uk-UA" dirty="0"/>
          </a:p>
          <a:p>
            <a:r>
              <a:rPr lang="ru-RU" dirty="0" err="1"/>
              <a:t>Уникайте</a:t>
            </a:r>
            <a:r>
              <a:rPr lang="ru-RU" dirty="0"/>
              <a:t> </a:t>
            </a:r>
            <a:r>
              <a:rPr lang="ru-RU" dirty="0" err="1"/>
              <a:t>надмірного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команду </a:t>
            </a:r>
            <a:r>
              <a:rPr lang="ru-RU" dirty="0" err="1"/>
              <a:t>розробки</a:t>
            </a:r>
            <a:r>
              <a:rPr lang="ru-RU" dirty="0"/>
              <a:t> продукту.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0589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/>
          <a:lstStyle/>
          <a:p>
            <a:r>
              <a:rPr lang="ru-RU" sz="2800" dirty="0" err="1"/>
              <a:t>Скрам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b="1" dirty="0" err="1"/>
              <a:t>фреймворк</a:t>
            </a:r>
            <a:r>
              <a:rPr lang="ru-RU" sz="2800" dirty="0"/>
              <a:t>, за </a:t>
            </a:r>
            <a:r>
              <a:rPr lang="ru-RU" sz="2800" dirty="0" err="1"/>
              <a:t>допомогою</a:t>
            </a:r>
            <a:r>
              <a:rPr lang="ru-RU" sz="2800" dirty="0"/>
              <a:t> </a:t>
            </a:r>
            <a:r>
              <a:rPr lang="ru-RU" sz="2800" dirty="0" err="1"/>
              <a:t>якого</a:t>
            </a:r>
            <a:r>
              <a:rPr lang="ru-RU" sz="2800" dirty="0"/>
              <a:t> люди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вирішувати</a:t>
            </a:r>
            <a:r>
              <a:rPr lang="ru-RU" sz="2800" dirty="0"/>
              <a:t> </a:t>
            </a:r>
            <a:r>
              <a:rPr lang="ru-RU" sz="2800" dirty="0" err="1"/>
              <a:t>складні</a:t>
            </a:r>
            <a:r>
              <a:rPr lang="ru-RU" sz="2800" dirty="0"/>
              <a:t> </a:t>
            </a:r>
            <a:r>
              <a:rPr lang="ru-RU" sz="2800" dirty="0" err="1"/>
              <a:t>проблеми</a:t>
            </a:r>
            <a:r>
              <a:rPr lang="ru-RU" sz="2800" dirty="0"/>
              <a:t> та </a:t>
            </a:r>
            <a:r>
              <a:rPr lang="ru-RU" sz="2800" dirty="0" err="1"/>
              <a:t>організовувати</a:t>
            </a:r>
            <a:r>
              <a:rPr lang="ru-RU" sz="2800" dirty="0"/>
              <a:t> </a:t>
            </a:r>
            <a:r>
              <a:rPr lang="ru-RU" sz="2800" dirty="0" err="1"/>
              <a:t>випуск</a:t>
            </a:r>
            <a:r>
              <a:rPr lang="ru-RU" sz="2800" dirty="0"/>
              <a:t> продукту продуктивно, креативно та з </a:t>
            </a:r>
            <a:r>
              <a:rPr lang="ru-RU" sz="2800" dirty="0" err="1"/>
              <a:t>найбільшою</a:t>
            </a:r>
            <a:r>
              <a:rPr lang="ru-RU" sz="2800" dirty="0"/>
              <a:t> </a:t>
            </a:r>
            <a:r>
              <a:rPr lang="ru-RU" sz="2800" dirty="0" err="1"/>
              <a:t>вигодою</a:t>
            </a:r>
            <a:r>
              <a:rPr lang="ru-RU" sz="2800" dirty="0"/>
              <a:t>.</a:t>
            </a:r>
          </a:p>
          <a:p>
            <a:endParaRPr lang="ru-RU" sz="2800" dirty="0"/>
          </a:p>
          <a:p>
            <a:r>
              <a:rPr lang="ru-RU" sz="2800" b="1" u="sng" dirty="0" err="1"/>
              <a:t>Керуйте</a:t>
            </a:r>
            <a:r>
              <a:rPr lang="ru-RU" sz="2800" b="1" u="sng" dirty="0"/>
              <a:t> не часом, а </a:t>
            </a:r>
            <a:r>
              <a:rPr lang="ru-RU" sz="2800" b="1" u="sng" dirty="0" err="1"/>
              <a:t>пріоритетами</a:t>
            </a:r>
            <a:r>
              <a:rPr lang="ru-RU" sz="2800" b="1" u="sng" dirty="0"/>
              <a:t>.</a:t>
            </a:r>
            <a:endParaRPr lang="ru-RU" b="1" u="sng" dirty="0"/>
          </a:p>
        </p:txBody>
      </p:sp>
    </p:spTree>
    <p:extLst>
      <p:ext uri="{BB962C8B-B14F-4D97-AF65-F5344CB8AC3E}">
        <p14:creationId xmlns:p14="http://schemas.microsoft.com/office/powerpoint/2010/main" val="323053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r>
              <a:rPr lang="ru-RU" sz="3200" b="1" dirty="0">
                <a:effectLst/>
              </a:rPr>
              <a:t/>
            </a:r>
            <a:br>
              <a:rPr lang="ru-RU" sz="3200" b="1" dirty="0">
                <a:effectLst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/>
          <a:lstStyle/>
          <a:p>
            <a:pPr algn="l"/>
            <a:r>
              <a:rPr lang="ru-RU" b="1" dirty="0" err="1"/>
              <a:t>Теорія</a:t>
            </a:r>
            <a:r>
              <a:rPr lang="ru-RU" dirty="0"/>
              <a:t>: головне, знати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не </a:t>
            </a:r>
            <a:r>
              <a:rPr lang="ru-RU" dirty="0" err="1"/>
              <a:t>потрібно</a:t>
            </a:r>
            <a:r>
              <a:rPr lang="ru-RU" dirty="0"/>
              <a:t> особливо в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заглиблюватись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Ролі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r>
              <a:rPr lang="ru-RU" dirty="0"/>
              <a:t>: </a:t>
            </a:r>
            <a:r>
              <a:rPr lang="ru-RU" dirty="0" err="1"/>
              <a:t>Власник</a:t>
            </a:r>
            <a:r>
              <a:rPr lang="ru-RU" dirty="0"/>
              <a:t> Продукту, </a:t>
            </a:r>
            <a:r>
              <a:rPr lang="ru-RU" dirty="0" err="1"/>
              <a:t>Скрам-майстер</a:t>
            </a:r>
            <a:r>
              <a:rPr lang="ru-RU" dirty="0"/>
              <a:t> та команда </a:t>
            </a:r>
            <a:r>
              <a:rPr lang="ru-RU" dirty="0" err="1"/>
              <a:t>розробки</a:t>
            </a:r>
            <a:r>
              <a:rPr lang="ru-RU" dirty="0"/>
              <a:t>: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Події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спринти</a:t>
            </a:r>
            <a:r>
              <a:rPr lang="ru-RU" dirty="0"/>
              <a:t>,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спринтів</a:t>
            </a:r>
            <a:r>
              <a:rPr lang="ru-RU" dirty="0"/>
              <a:t>,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спринту та ретроспективна </a:t>
            </a:r>
            <a:r>
              <a:rPr lang="ru-RU" dirty="0" err="1"/>
              <a:t>нарада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знаменитими</a:t>
            </a:r>
            <a:r>
              <a:rPr lang="ru-RU" dirty="0"/>
              <a:t> </a:t>
            </a:r>
            <a:r>
              <a:rPr lang="ru-RU" dirty="0" err="1"/>
              <a:t>щоденними</a:t>
            </a:r>
            <a:r>
              <a:rPr lang="ru-RU" dirty="0"/>
              <a:t> </a:t>
            </a:r>
            <a:r>
              <a:rPr lang="ru-RU" dirty="0" err="1"/>
              <a:t>денними</a:t>
            </a:r>
            <a:r>
              <a:rPr lang="ru-RU" dirty="0"/>
              <a:t> </a:t>
            </a:r>
            <a:r>
              <a:rPr lang="ru-RU" dirty="0" err="1"/>
              <a:t>зустрічами</a:t>
            </a:r>
            <a:r>
              <a:rPr lang="ru-RU" dirty="0"/>
              <a:t> у </a:t>
            </a:r>
            <a:r>
              <a:rPr lang="ru-RU" dirty="0" err="1"/>
              <a:t>середині</a:t>
            </a:r>
            <a:r>
              <a:rPr lang="ru-RU" dirty="0"/>
              <a:t>.</a:t>
            </a:r>
          </a:p>
          <a:p>
            <a:pPr algn="l"/>
            <a:r>
              <a:rPr lang="ru-RU" b="1" dirty="0" err="1"/>
              <a:t>Артефакти</a:t>
            </a:r>
            <a:r>
              <a:rPr lang="ru-RU" b="1" dirty="0"/>
              <a:t>:</a:t>
            </a:r>
            <a:r>
              <a:rPr lang="ru-RU" dirty="0"/>
              <a:t> журнал </a:t>
            </a:r>
            <a:r>
              <a:rPr lang="ru-RU" dirty="0" err="1"/>
              <a:t>вимог</a:t>
            </a:r>
            <a:r>
              <a:rPr lang="ru-RU" dirty="0"/>
              <a:t> (</a:t>
            </a:r>
            <a:r>
              <a:rPr lang="ru-RU" dirty="0" err="1"/>
              <a:t>беклог</a:t>
            </a:r>
            <a:r>
              <a:rPr lang="ru-RU" dirty="0"/>
              <a:t>) продукту, журнал </a:t>
            </a:r>
            <a:r>
              <a:rPr lang="ru-RU" dirty="0" err="1"/>
              <a:t>вимог</a:t>
            </a:r>
            <a:r>
              <a:rPr lang="ru-RU" dirty="0"/>
              <a:t> спринту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437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dirty="0" err="1"/>
              <a:t>Самоорганізовані</a:t>
            </a:r>
            <a:r>
              <a:rPr lang="ru-RU" b="1" dirty="0"/>
              <a:t> </a:t>
            </a:r>
            <a:r>
              <a:rPr lang="ru-RU" b="1" dirty="0" err="1"/>
              <a:t>команди</a:t>
            </a:r>
            <a:endParaRPr lang="ru-RU" b="1" dirty="0"/>
          </a:p>
          <a:p>
            <a:r>
              <a:rPr lang="ru-RU" dirty="0" err="1"/>
              <a:t>самоврядної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яка </a:t>
            </a:r>
            <a:r>
              <a:rPr lang="ru-RU" dirty="0" err="1"/>
              <a:t>необхідна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Три </a:t>
            </a:r>
            <a:r>
              <a:rPr lang="ru-RU" b="1" dirty="0" err="1"/>
              <a:t>ролі</a:t>
            </a:r>
            <a:r>
              <a:rPr lang="ru-RU" b="1" dirty="0"/>
              <a:t> </a:t>
            </a:r>
            <a:r>
              <a:rPr lang="ru-RU" dirty="0"/>
              <a:t>у </a:t>
            </a:r>
            <a:r>
              <a:rPr lang="ru-RU" dirty="0" err="1"/>
              <a:t>команді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endParaRPr lang="ru-RU" dirty="0"/>
          </a:p>
          <a:p>
            <a:r>
              <a:rPr lang="ru-RU" dirty="0" err="1"/>
              <a:t>Власник</a:t>
            </a:r>
            <a:r>
              <a:rPr lang="ru-RU" dirty="0"/>
              <a:t> продукту</a:t>
            </a:r>
          </a:p>
          <a:p>
            <a:r>
              <a:rPr lang="ru-RU" dirty="0" err="1"/>
              <a:t>Скрам-майстер</a:t>
            </a:r>
            <a:endParaRPr lang="ru-RU" dirty="0"/>
          </a:p>
          <a:p>
            <a:r>
              <a:rPr lang="ru-RU" dirty="0"/>
              <a:t>команда </a:t>
            </a:r>
            <a:r>
              <a:rPr lang="ru-RU" dirty="0" err="1"/>
              <a:t>розробки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88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i="1" dirty="0" err="1"/>
              <a:t>Власник</a:t>
            </a:r>
            <a:r>
              <a:rPr lang="ru-RU" b="1" i="1" dirty="0"/>
              <a:t> продукту (</a:t>
            </a:r>
            <a:r>
              <a:rPr lang="en-US" b="1" i="1" dirty="0"/>
              <a:t>Product Owner, PO) </a:t>
            </a:r>
            <a:r>
              <a:rPr lang="ru-RU" dirty="0" err="1"/>
              <a:t>одноосібно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, у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суть проекту і як повинен </a:t>
            </a:r>
            <a:r>
              <a:rPr lang="ru-RU" dirty="0" err="1"/>
              <a:t>виглядати</a:t>
            </a:r>
            <a:r>
              <a:rPr lang="ru-RU" dirty="0"/>
              <a:t> </a:t>
            </a:r>
            <a:r>
              <a:rPr lang="ru-RU" dirty="0" err="1"/>
              <a:t>кінцевий</a:t>
            </a:r>
            <a:r>
              <a:rPr lang="ru-RU" dirty="0"/>
              <a:t> результат.</a:t>
            </a:r>
          </a:p>
          <a:p>
            <a:endParaRPr lang="ru-RU" dirty="0"/>
          </a:p>
          <a:p>
            <a:r>
              <a:rPr lang="ru-RU" dirty="0" err="1"/>
              <a:t>Власник</a:t>
            </a:r>
            <a:r>
              <a:rPr lang="ru-RU" dirty="0"/>
              <a:t> продукту </a:t>
            </a:r>
            <a:r>
              <a:rPr lang="ru-RU" dirty="0" err="1"/>
              <a:t>втілює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як </a:t>
            </a:r>
            <a:r>
              <a:rPr lang="ru-RU" dirty="0" err="1"/>
              <a:t>бізнесмена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спонсорує</a:t>
            </a:r>
            <a:r>
              <a:rPr lang="ru-RU" dirty="0"/>
              <a:t> проект, так і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  <a:r>
              <a:rPr lang="ru-RU" dirty="0" err="1"/>
              <a:t>Стратегічно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</a:t>
            </a:r>
            <a:r>
              <a:rPr lang="ru-RU" dirty="0" err="1"/>
              <a:t>концентруються</a:t>
            </a:r>
            <a:r>
              <a:rPr lang="ru-RU" dirty="0"/>
              <a:t> тут.</a:t>
            </a:r>
          </a:p>
        </p:txBody>
      </p:sp>
    </p:spTree>
    <p:extLst>
      <p:ext uri="{BB962C8B-B14F-4D97-AF65-F5344CB8AC3E}">
        <p14:creationId xmlns:p14="http://schemas.microsoft.com/office/powerpoint/2010/main" val="287741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pPr algn="l"/>
            <a:r>
              <a:rPr lang="ru-RU" b="1" i="1" dirty="0" err="1"/>
              <a:t>Скрам-майстер</a:t>
            </a:r>
            <a:r>
              <a:rPr lang="ru-RU" dirty="0"/>
              <a:t> –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організатор</a:t>
            </a:r>
            <a:r>
              <a:rPr lang="ru-RU" dirty="0"/>
              <a:t> проекту.</a:t>
            </a:r>
          </a:p>
          <a:p>
            <a:pPr algn="l"/>
            <a:endParaRPr lang="ru-RU" dirty="0"/>
          </a:p>
          <a:p>
            <a:pPr algn="l"/>
            <a:r>
              <a:rPr lang="ru-RU" dirty="0" err="1"/>
              <a:t>Скрам-майстер</a:t>
            </a:r>
            <a:r>
              <a:rPr lang="ru-RU" dirty="0"/>
              <a:t> – перший </a:t>
            </a:r>
            <a:r>
              <a:rPr lang="ru-RU" dirty="0" err="1"/>
              <a:t>помічник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 з </a:t>
            </a:r>
            <a:r>
              <a:rPr lang="ru-RU" dirty="0" err="1"/>
              <a:t>власником</a:t>
            </a:r>
            <a:r>
              <a:rPr lang="ru-RU" dirty="0"/>
              <a:t> продукту, </a:t>
            </a:r>
            <a:r>
              <a:rPr lang="ru-RU" dirty="0" err="1"/>
              <a:t>піклується</a:t>
            </a:r>
            <a:r>
              <a:rPr lang="ru-RU" dirty="0"/>
              <a:t> про потреби </a:t>
            </a:r>
            <a:r>
              <a:rPr lang="ru-RU" dirty="0" err="1"/>
              <a:t>інших</a:t>
            </a:r>
            <a:r>
              <a:rPr lang="ru-RU" dirty="0"/>
              <a:t> і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проекту </a:t>
            </a:r>
            <a:r>
              <a:rPr lang="ru-RU" dirty="0" err="1"/>
              <a:t>розвиватися</a:t>
            </a:r>
            <a:r>
              <a:rPr lang="ru-RU" dirty="0"/>
              <a:t>.</a:t>
            </a:r>
          </a:p>
          <a:p>
            <a:pPr algn="l"/>
            <a:endParaRPr lang="ru-RU" dirty="0"/>
          </a:p>
          <a:p>
            <a:pPr algn="l"/>
            <a:r>
              <a:rPr lang="ru-RU" dirty="0" err="1"/>
              <a:t>Скрам-майстер</a:t>
            </a:r>
            <a:r>
              <a:rPr lang="ru-RU" dirty="0"/>
              <a:t> – </a:t>
            </a:r>
            <a:r>
              <a:rPr lang="ru-RU" dirty="0" err="1"/>
              <a:t>переговорник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самостійній</a:t>
            </a:r>
            <a:r>
              <a:rPr lang="ru-RU" dirty="0"/>
              <a:t> </a:t>
            </a:r>
            <a:r>
              <a:rPr lang="ru-RU" dirty="0" err="1"/>
              <a:t>команді</a:t>
            </a:r>
            <a:r>
              <a:rPr lang="ru-RU" dirty="0"/>
              <a:t> з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працюючого</a:t>
            </a:r>
            <a:r>
              <a:rPr lang="ru-RU" dirty="0"/>
              <a:t> та </a:t>
            </a:r>
            <a:r>
              <a:rPr lang="ru-RU" dirty="0" err="1"/>
              <a:t>цінного</a:t>
            </a:r>
            <a:r>
              <a:rPr lang="ru-RU" dirty="0"/>
              <a:t> продукту.</a:t>
            </a:r>
          </a:p>
        </p:txBody>
      </p:sp>
    </p:spTree>
    <p:extLst>
      <p:ext uri="{BB962C8B-B14F-4D97-AF65-F5344CB8AC3E}">
        <p14:creationId xmlns:p14="http://schemas.microsoft.com/office/powerpoint/2010/main" val="123490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i="1" dirty="0"/>
              <a:t>Команда </a:t>
            </a:r>
            <a:r>
              <a:rPr lang="ru-RU" b="1" i="1" dirty="0" err="1"/>
              <a:t>розробки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двигун</a:t>
            </a:r>
            <a:r>
              <a:rPr lang="ru-RU" dirty="0"/>
              <a:t> проекту,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талановиті</a:t>
            </a:r>
            <a:r>
              <a:rPr lang="ru-RU" dirty="0"/>
              <a:t> та </a:t>
            </a:r>
            <a:r>
              <a:rPr lang="ru-RU" dirty="0" err="1"/>
              <a:t>багатопланові</a:t>
            </a:r>
            <a:r>
              <a:rPr lang="ru-RU" dirty="0"/>
              <a:t> люди,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на </a:t>
            </a:r>
            <a:r>
              <a:rPr lang="ru-RU" dirty="0" err="1"/>
              <a:t>випуску</a:t>
            </a:r>
            <a:r>
              <a:rPr lang="ru-RU" dirty="0"/>
              <a:t> продукту.</a:t>
            </a:r>
          </a:p>
          <a:p>
            <a:r>
              <a:rPr lang="ru-RU" dirty="0" err="1"/>
              <a:t>Ключовою</a:t>
            </a:r>
            <a:r>
              <a:rPr lang="ru-RU" dirty="0"/>
              <a:t> </a:t>
            </a:r>
            <a:r>
              <a:rPr lang="ru-RU" dirty="0" err="1"/>
              <a:t>здатністю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є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суміжними</a:t>
            </a:r>
            <a:r>
              <a:rPr lang="ru-RU" dirty="0"/>
              <a:t> </a:t>
            </a:r>
            <a:r>
              <a:rPr lang="ru-RU" dirty="0" err="1"/>
              <a:t>навичками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коли </a:t>
            </a:r>
            <a:r>
              <a:rPr lang="ru-RU" dirty="0" err="1"/>
              <a:t>хтось</a:t>
            </a:r>
            <a:r>
              <a:rPr lang="ru-RU" dirty="0"/>
              <a:t> один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роботу </a:t>
            </a:r>
            <a:r>
              <a:rPr lang="ru-RU" dirty="0" err="1"/>
              <a:t>поодинці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виникати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: члени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допомагати</a:t>
            </a:r>
            <a:r>
              <a:rPr lang="ru-RU" dirty="0"/>
              <a:t> один одному.</a:t>
            </a:r>
          </a:p>
        </p:txBody>
      </p:sp>
    </p:spTree>
    <p:extLst>
      <p:ext uri="{BB962C8B-B14F-4D97-AF65-F5344CB8AC3E}">
        <p14:creationId xmlns:p14="http://schemas.microsoft.com/office/powerpoint/2010/main" val="1370419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792088"/>
          </a:xfrm>
        </p:spPr>
        <p:txBody>
          <a:bodyPr/>
          <a:lstStyle/>
          <a:p>
            <a:r>
              <a:rPr lang="ru-RU" sz="3200" b="1" dirty="0" err="1">
                <a:effectLst/>
              </a:rPr>
              <a:t>Основи</a:t>
            </a:r>
            <a:r>
              <a:rPr lang="ru-RU" sz="3200" b="1" dirty="0">
                <a:effectLst/>
              </a:rPr>
              <a:t> </a:t>
            </a:r>
            <a:r>
              <a:rPr lang="ru-RU" sz="3200" b="1" dirty="0" err="1">
                <a:effectLst/>
              </a:rPr>
              <a:t>Скрама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848872" cy="4399384"/>
          </a:xfrm>
        </p:spPr>
        <p:txBody>
          <a:bodyPr>
            <a:normAutofit/>
          </a:bodyPr>
          <a:lstStyle/>
          <a:p>
            <a:r>
              <a:rPr lang="ru-RU" b="1" dirty="0"/>
              <a:t>5 </a:t>
            </a:r>
            <a:r>
              <a:rPr lang="ru-RU" b="1" dirty="0" err="1"/>
              <a:t>Скрам-подій</a:t>
            </a:r>
            <a:r>
              <a:rPr lang="ru-RU" b="1" dirty="0"/>
              <a:t>:</a:t>
            </a:r>
          </a:p>
          <a:p>
            <a:pPr algn="l"/>
            <a:r>
              <a:rPr lang="ru-RU" dirty="0"/>
              <a:t>• спринт – </a:t>
            </a:r>
            <a:r>
              <a:rPr lang="ru-RU" dirty="0" err="1"/>
              <a:t>загальний</a:t>
            </a:r>
            <a:r>
              <a:rPr lang="ru-RU" dirty="0"/>
              <a:t> цикл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планування</a:t>
            </a:r>
            <a:r>
              <a:rPr lang="ru-RU" dirty="0"/>
              <a:t> спринту – </a:t>
            </a:r>
            <a:r>
              <a:rPr lang="ru-RU" dirty="0" err="1"/>
              <a:t>відбувається</a:t>
            </a:r>
            <a:r>
              <a:rPr lang="ru-RU" dirty="0"/>
              <a:t> на початку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щоденна</a:t>
            </a:r>
            <a:r>
              <a:rPr lang="ru-RU" dirty="0"/>
              <a:t> летучка (</a:t>
            </a:r>
            <a:r>
              <a:rPr lang="ru-RU" dirty="0" err="1"/>
              <a:t>дейлі</a:t>
            </a:r>
            <a:r>
              <a:rPr lang="ru-RU" dirty="0"/>
              <a:t> </a:t>
            </a:r>
            <a:r>
              <a:rPr lang="ru-RU" dirty="0" err="1"/>
              <a:t>Скрам</a:t>
            </a:r>
            <a:r>
              <a:rPr lang="ru-RU" dirty="0"/>
              <a:t>) –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щодня</a:t>
            </a:r>
            <a:r>
              <a:rPr lang="ru-RU" dirty="0"/>
              <a:t> (без </a:t>
            </a:r>
            <a:r>
              <a:rPr lang="ru-RU" dirty="0" err="1"/>
              <a:t>винятків</a:t>
            </a:r>
            <a:r>
              <a:rPr lang="ru-RU" dirty="0"/>
              <a:t>);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підсумків</a:t>
            </a:r>
            <a:r>
              <a:rPr lang="ru-RU" dirty="0"/>
              <a:t> – проводиться </a:t>
            </a:r>
            <a:r>
              <a:rPr lang="ru-RU" dirty="0" err="1"/>
              <a:t>наприкінці</a:t>
            </a:r>
            <a:r>
              <a:rPr lang="ru-RU" dirty="0"/>
              <a:t> спринту;</a:t>
            </a:r>
          </a:p>
          <a:p>
            <a:pPr algn="l"/>
            <a:r>
              <a:rPr lang="ru-RU" dirty="0"/>
              <a:t>• ретроспектива – </a:t>
            </a:r>
            <a:r>
              <a:rPr lang="ru-RU" dirty="0" err="1"/>
              <a:t>підбиває</a:t>
            </a:r>
            <a:r>
              <a:rPr lang="ru-RU" dirty="0"/>
              <a:t> </a:t>
            </a:r>
            <a:r>
              <a:rPr lang="ru-RU" dirty="0" err="1"/>
              <a:t>підсумки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09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ED68B-CB63-4737-870B-16B323FCB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UA" sz="3600" dirty="0"/>
              <a:t>Спринт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29FD25-FE7C-47A6-9569-A10EF699E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UA" dirty="0"/>
              <a:t> </a:t>
            </a:r>
            <a:r>
              <a:rPr lang="ru-UA" dirty="0" err="1"/>
              <a:t>жорстко</a:t>
            </a:r>
            <a:r>
              <a:rPr lang="ru-UA" dirty="0"/>
              <a:t> </a:t>
            </a:r>
            <a:r>
              <a:rPr lang="ru-UA" dirty="0" err="1"/>
              <a:t>фіксований</a:t>
            </a:r>
            <a:r>
              <a:rPr lang="ru-UA" dirty="0"/>
              <a:t> за часом, </a:t>
            </a:r>
            <a:r>
              <a:rPr lang="ru-UA" dirty="0" err="1"/>
              <a:t>від</a:t>
            </a:r>
            <a:r>
              <a:rPr lang="ru-UA" dirty="0"/>
              <a:t> </a:t>
            </a:r>
            <a:r>
              <a:rPr lang="ru-UA" dirty="0" err="1"/>
              <a:t>одн</a:t>
            </a:r>
            <a:r>
              <a:rPr lang="uk-UA" dirty="0"/>
              <a:t>ого</a:t>
            </a:r>
            <a:r>
              <a:rPr lang="ru-UA" dirty="0"/>
              <a:t> до </a:t>
            </a:r>
            <a:r>
              <a:rPr lang="ru-UA" dirty="0" err="1"/>
              <a:t>чотирьох</a:t>
            </a:r>
            <a:r>
              <a:rPr lang="ru-UA" dirty="0"/>
              <a:t> </a:t>
            </a:r>
            <a:r>
              <a:rPr lang="ru-UA" dirty="0" err="1"/>
              <a:t>тижнів</a:t>
            </a:r>
            <a:r>
              <a:rPr lang="ru-UA" dirty="0"/>
              <a:t>, </a:t>
            </a:r>
            <a:r>
              <a:rPr lang="ru-UA" dirty="0" err="1"/>
              <a:t>часовий</a:t>
            </a:r>
            <a:r>
              <a:rPr lang="ru-UA" dirty="0"/>
              <a:t> </a:t>
            </a:r>
            <a:r>
              <a:rPr lang="ru-UA" dirty="0" err="1"/>
              <a:t>період</a:t>
            </a:r>
            <a:r>
              <a:rPr lang="ru-UA" dirty="0"/>
              <a:t> (</a:t>
            </a:r>
            <a:r>
              <a:rPr lang="ru-UA" dirty="0" err="1"/>
              <a:t>time-box</a:t>
            </a:r>
            <a:r>
              <a:rPr lang="ru-UA" dirty="0"/>
              <a:t>) для </a:t>
            </a:r>
            <a:r>
              <a:rPr lang="ru-UA" dirty="0" err="1"/>
              <a:t>всіх</a:t>
            </a:r>
            <a:r>
              <a:rPr lang="ru-UA" dirty="0"/>
              <a:t> </a:t>
            </a:r>
            <a:r>
              <a:rPr lang="ru-UA" dirty="0" err="1"/>
              <a:t>Скрам-подій</a:t>
            </a:r>
            <a:r>
              <a:rPr lang="ru-UA" dirty="0"/>
              <a:t>.</a:t>
            </a:r>
            <a:endParaRPr lang="uk-UA" dirty="0"/>
          </a:p>
          <a:p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на початку кожного нового спринту.</a:t>
            </a:r>
          </a:p>
          <a:p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переконатися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у </a:t>
            </a:r>
            <a:r>
              <a:rPr lang="ru-RU" dirty="0" err="1"/>
              <a:t>журналі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перевірене</a:t>
            </a:r>
            <a:r>
              <a:rPr lang="ru-RU" dirty="0"/>
              <a:t> на </a:t>
            </a:r>
            <a:r>
              <a:rPr lang="ru-RU" dirty="0" err="1"/>
              <a:t>розуміння</a:t>
            </a:r>
            <a:r>
              <a:rPr lang="ru-RU" dirty="0"/>
              <a:t> перед </a:t>
            </a:r>
            <a:r>
              <a:rPr lang="ru-RU" dirty="0" err="1"/>
              <a:t>включенням</a:t>
            </a:r>
            <a:r>
              <a:rPr lang="ru-RU" dirty="0"/>
              <a:t> до спринту.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99004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483</TotalTime>
  <Words>824</Words>
  <Application>Microsoft Office PowerPoint</Application>
  <PresentationFormat>Экран (4:3)</PresentationFormat>
  <Paragraphs>87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Century Gothic</vt:lpstr>
      <vt:lpstr>Courier New</vt:lpstr>
      <vt:lpstr>Palatino Linotype</vt:lpstr>
      <vt:lpstr>Исполнительная</vt:lpstr>
      <vt:lpstr>Agile-фреймворки та методології</vt:lpstr>
      <vt:lpstr>Основи Скрама</vt:lpstr>
      <vt:lpstr>Основи Скрама </vt:lpstr>
      <vt:lpstr>Основи Скрама</vt:lpstr>
      <vt:lpstr>Основи Скрама</vt:lpstr>
      <vt:lpstr>Основи Скрама</vt:lpstr>
      <vt:lpstr>Основи Скрама</vt:lpstr>
      <vt:lpstr>Основи Скрама</vt:lpstr>
      <vt:lpstr>Спринт</vt:lpstr>
      <vt:lpstr>ЩОДЕННА ЛІТУЧКА</vt:lpstr>
      <vt:lpstr>типи характеру,  які здатні серйозно перешкодити</vt:lpstr>
      <vt:lpstr>ОГЛЯД ПІДСУМКІВ</vt:lpstr>
      <vt:lpstr>ретроспектива</vt:lpstr>
      <vt:lpstr>ДІЯ</vt:lpstr>
      <vt:lpstr>Журнал вимог продукту</vt:lpstr>
      <vt:lpstr>Журнал вимог спринту</vt:lpstr>
      <vt:lpstr>Діаграма згоряння задач</vt:lpstr>
      <vt:lpstr>ВИСНОВКИ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61</cp:revision>
  <dcterms:created xsi:type="dcterms:W3CDTF">2023-05-31T18:58:01Z</dcterms:created>
  <dcterms:modified xsi:type="dcterms:W3CDTF">2026-03-01T12:48:36Z</dcterms:modified>
</cp:coreProperties>
</file>