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Формування складової КСВ у відносинах з конкурентами та контрагентами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 соціальна відповідальність (КСВ)</a:t>
            </a:r>
          </a:p>
          <a:p>
            <a:pPr lvl="1"/>
            <a:r>
              <a:t>Етична конкуренція</a:t>
            </a:r>
          </a:p>
          <a:p>
            <a:pPr lvl="1"/>
            <a:r>
              <a:t>Відповідальні партнерські відносини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КСВ формує чесне конкурентне середовище</a:t>
            </a:r>
          </a:p>
          <a:p>
            <a:pPr lvl="1"/>
            <a:r>
              <a:t>Етичні відносини зміцнюють довіру партнерів</a:t>
            </a:r>
          </a:p>
          <a:p>
            <a:pPr lvl="1"/>
            <a:r>
              <a:t>Соціальна справедливість – складова сталого розвитку</a:t>
            </a:r>
          </a:p>
          <a:p>
            <a:pPr lvl="1"/>
            <a:r>
              <a:t>Відповідальний бізнес – стратегічна перевага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КСВ у системі ділових відносин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Принципи добросовісної конкуренції</a:t>
            </a:r>
          </a:p>
          <a:p>
            <a:pPr lvl="1"/>
            <a:r>
              <a:t>Прозорість взаємодії з контрагентами</a:t>
            </a:r>
          </a:p>
          <a:p>
            <a:pPr lvl="1"/>
            <a:r>
              <a:t>Дотримання договірних зобов’язань</a:t>
            </a:r>
          </a:p>
          <a:p>
            <a:pPr lvl="1"/>
            <a:r>
              <a:t>Антикорупційна політика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фактори впливу на систему організаційного забезпечення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Законодавче регулювання</a:t>
            </a:r>
          </a:p>
          <a:p>
            <a:pPr lvl="1"/>
            <a:r>
              <a:t>Корпоративна культура</a:t>
            </a:r>
          </a:p>
          <a:p>
            <a:pPr lvl="1"/>
            <a:r>
              <a:t>Галузеві стандарти та кодекси</a:t>
            </a:r>
          </a:p>
          <a:p>
            <a:pPr lvl="1"/>
            <a:r>
              <a:t>Репутаційні ризики</a:t>
            </a:r>
          </a:p>
          <a:p>
            <a:pPr lvl="1"/>
            <a:r>
              <a:t>Очікування стейкхолдерів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Три рівні відповідальної поведінки фірми (ПРООН)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Базовий рівень – дотримання законодавства</a:t>
            </a:r>
          </a:p>
          <a:p>
            <a:pPr lvl="1"/>
            <a:r>
              <a:t>Рівень управління ризиками – мінімізація негативного впливу</a:t>
            </a:r>
          </a:p>
          <a:p>
            <a:pPr lvl="1"/>
            <a:r>
              <a:t>Стратегічний рівень – інтеграція КСВ у бізнес-стратегію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Етична поведінка компаній щодо конкурентів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Недопущення недобросовісної конкуренції</a:t>
            </a:r>
          </a:p>
          <a:p>
            <a:pPr lvl="1"/>
            <a:r>
              <a:t>Відмова від демпінгу та змови</a:t>
            </a:r>
          </a:p>
          <a:p>
            <a:pPr lvl="1"/>
            <a:r>
              <a:t>Поважне ставлення до інтелектуальної власності</a:t>
            </a:r>
          </a:p>
          <a:p>
            <a:pPr lvl="1"/>
            <a:r>
              <a:t>Дотримання антимонопольного законодавства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Взаємини з контрагентами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Вибір партнерів на засадах прозорості</a:t>
            </a:r>
          </a:p>
          <a:p>
            <a:pPr lvl="1"/>
            <a:r>
              <a:t>Своєчасні розрахунки</a:t>
            </a:r>
          </a:p>
          <a:p>
            <a:pPr lvl="1"/>
            <a:r>
              <a:t>Контроль якості поставок</a:t>
            </a:r>
          </a:p>
          <a:p>
            <a:pPr lvl="1"/>
            <a:r>
              <a:t>Відповідальність у ланцюгу постачання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Соціальна справедливість у сфері розподілу доходів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Справедлива система оплати праці</a:t>
            </a:r>
          </a:p>
          <a:p>
            <a:pPr lvl="1"/>
            <a:r>
              <a:t>Прозора дивідендна політика</a:t>
            </a:r>
          </a:p>
          <a:p>
            <a:pPr lvl="1"/>
            <a:r>
              <a:t>Недопущення дискримінації в оплаті</a:t>
            </a:r>
          </a:p>
          <a:p>
            <a:pPr lvl="1"/>
            <a:r>
              <a:t>Соціальні інвестиції в громади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Антикорупційні та комплаєнс-програми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Кодекс корпоративної етики</a:t>
            </a:r>
          </a:p>
          <a:p>
            <a:pPr lvl="1"/>
            <a:r>
              <a:t>Політика запобігання конфлікту інтересів</a:t>
            </a:r>
          </a:p>
          <a:p>
            <a:pPr lvl="1"/>
            <a:r>
              <a:t>Внутрішній контроль та аудит</a:t>
            </a:r>
          </a:p>
          <a:p>
            <a:pPr lvl="1"/>
            <a:r>
              <a:t>Механізми повідомлення про порушення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Ризики порушення принципів КСВ у конкурентному середовищі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Втрати репутації</a:t>
            </a:r>
          </a:p>
          <a:p>
            <a:pPr lvl="1"/>
            <a:r>
              <a:t>Судові санкції</a:t>
            </a:r>
          </a:p>
          <a:p>
            <a:pPr lvl="1"/>
            <a:r>
              <a:t>Втрата партнерів</a:t>
            </a:r>
          </a:p>
          <a:p>
            <a:pPr lvl="1"/>
            <a:r>
              <a:t>Зниження інвестиційної привабливості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