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95" autoAdjust="0"/>
    <p:restoredTop sz="94660"/>
  </p:normalViewPr>
  <p:slideViewPr>
    <p:cSldViewPr>
      <p:cViewPr varScale="1">
        <p:scale>
          <a:sx n="75" d="100"/>
          <a:sy n="75" d="100"/>
        </p:scale>
        <p:origin x="126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280A-D5F0-4F6C-B5F5-4B3421837777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02AA-6D7D-494F-8CEC-DDE6EED77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400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280A-D5F0-4F6C-B5F5-4B3421837777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02AA-6D7D-494F-8CEC-DDE6EED77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100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280A-D5F0-4F6C-B5F5-4B3421837777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02AA-6D7D-494F-8CEC-DDE6EED77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334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280A-D5F0-4F6C-B5F5-4B3421837777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02AA-6D7D-494F-8CEC-DDE6EED77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720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280A-D5F0-4F6C-B5F5-4B3421837777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02AA-6D7D-494F-8CEC-DDE6EED77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04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280A-D5F0-4F6C-B5F5-4B3421837777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02AA-6D7D-494F-8CEC-DDE6EED77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287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280A-D5F0-4F6C-B5F5-4B3421837777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02AA-6D7D-494F-8CEC-DDE6EED77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1784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280A-D5F0-4F6C-B5F5-4B3421837777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02AA-6D7D-494F-8CEC-DDE6EED77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536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280A-D5F0-4F6C-B5F5-4B3421837777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02AA-6D7D-494F-8CEC-DDE6EED77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13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280A-D5F0-4F6C-B5F5-4B3421837777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02AA-6D7D-494F-8CEC-DDE6EED77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027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8280A-D5F0-4F6C-B5F5-4B3421837777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C02AA-6D7D-494F-8CEC-DDE6EED77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12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8280A-D5F0-4F6C-B5F5-4B3421837777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C02AA-6D7D-494F-8CEC-DDE6EED778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5017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МІЖКУЛЬТУРНЕ ДІЛОВЕ СПІЛКУВАННЯ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9250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err="1" smtClean="0"/>
              <a:t>Сутність</a:t>
            </a:r>
            <a:r>
              <a:rPr lang="ru-RU" dirty="0" smtClean="0"/>
              <a:t> </a:t>
            </a:r>
            <a:r>
              <a:rPr lang="ru-RU" b="1" dirty="0" err="1" smtClean="0"/>
              <a:t>ефективної</a:t>
            </a:r>
            <a:r>
              <a:rPr lang="ru-RU" b="1" dirty="0" smtClean="0"/>
              <a:t> </a:t>
            </a:r>
            <a:r>
              <a:rPr lang="ru-RU" b="1" dirty="0" err="1" smtClean="0"/>
              <a:t>міжкультурної</a:t>
            </a:r>
            <a:r>
              <a:rPr lang="ru-RU" b="1" dirty="0" smtClean="0"/>
              <a:t> </a:t>
            </a:r>
            <a:r>
              <a:rPr lang="ru-RU" b="1" dirty="0" err="1" smtClean="0"/>
              <a:t>комунікації</a:t>
            </a:r>
            <a:r>
              <a:rPr lang="ru-RU" b="1" dirty="0" smtClean="0"/>
              <a:t> </a:t>
            </a:r>
            <a:r>
              <a:rPr lang="ru-RU" dirty="0" err="1" smtClean="0"/>
              <a:t>насамперед</a:t>
            </a:r>
            <a:r>
              <a:rPr lang="ru-RU" dirty="0" smtClean="0"/>
              <a:t> </a:t>
            </a:r>
            <a:r>
              <a:rPr lang="ru-RU" dirty="0" err="1" smtClean="0"/>
              <a:t>пов’язана</a:t>
            </a:r>
            <a:r>
              <a:rPr lang="ru-RU" dirty="0" smtClean="0"/>
              <a:t> з </a:t>
            </a:r>
            <a:r>
              <a:rPr lang="ru-RU" i="1" dirty="0" smtClean="0"/>
              <a:t>адекватною </a:t>
            </a:r>
            <a:r>
              <a:rPr lang="ru-RU" i="1" dirty="0" err="1" smtClean="0"/>
              <a:t>реакцією</a:t>
            </a:r>
            <a:r>
              <a:rPr lang="ru-RU" i="1" dirty="0" smtClean="0"/>
              <a:t>,</a:t>
            </a:r>
            <a:r>
              <a:rPr lang="ru-RU" dirty="0" smtClean="0"/>
              <a:t> а не з </a:t>
            </a:r>
            <a:r>
              <a:rPr lang="ru-RU" dirty="0" err="1" smtClean="0"/>
              <a:t>посилкою</a:t>
            </a:r>
            <a:r>
              <a:rPr lang="ru-RU" dirty="0" smtClean="0"/>
              <a:t> «</a:t>
            </a:r>
            <a:r>
              <a:rPr lang="ru-RU" dirty="0" err="1" smtClean="0"/>
              <a:t>правильних</a:t>
            </a:r>
            <a:r>
              <a:rPr lang="ru-RU" dirty="0" smtClean="0"/>
              <a:t>» </a:t>
            </a:r>
            <a:r>
              <a:rPr lang="ru-RU" dirty="0" err="1" smtClean="0"/>
              <a:t>повідомлень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1505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</a:t>
            </a:r>
            <a:r>
              <a:rPr lang="ru-RU" dirty="0" err="1"/>
              <a:t>відрізняються</a:t>
            </a:r>
            <a:r>
              <a:rPr lang="ru-RU" dirty="0"/>
              <a:t> за </a:t>
            </a:r>
            <a:r>
              <a:rPr lang="ru-RU" dirty="0" err="1"/>
              <a:t>налаштованістю</a:t>
            </a:r>
            <a:r>
              <a:rPr lang="ru-RU" dirty="0"/>
              <a:t> на </a:t>
            </a:r>
            <a:r>
              <a:rPr lang="ru-RU" b="1" dirty="0" err="1"/>
              <a:t>сприйняття</a:t>
            </a:r>
            <a:r>
              <a:rPr lang="ru-RU" b="1" dirty="0"/>
              <a:t> </a:t>
            </a:r>
            <a:r>
              <a:rPr lang="ru-RU" b="1" dirty="0" err="1"/>
              <a:t>інформації</a:t>
            </a:r>
            <a:r>
              <a:rPr lang="ru-RU" b="1" dirty="0"/>
              <a:t> з </a:t>
            </a:r>
            <a:r>
              <a:rPr lang="ru-RU" b="1" dirty="0" err="1"/>
              <a:t>певною</a:t>
            </a:r>
            <a:r>
              <a:rPr lang="ru-RU" b="1" dirty="0"/>
              <a:t> </a:t>
            </a:r>
            <a:r>
              <a:rPr lang="ru-RU" b="1" dirty="0" err="1" smtClean="0"/>
              <a:t>швидкістю</a:t>
            </a:r>
            <a:r>
              <a:rPr lang="ru-RU" b="1" dirty="0" smtClean="0"/>
              <a:t> </a:t>
            </a:r>
            <a:r>
              <a:rPr lang="ru-RU" dirty="0" smtClean="0"/>
              <a:t>(</a:t>
            </a:r>
            <a:r>
              <a:rPr lang="ru-RU" dirty="0" err="1"/>
              <a:t>повільною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, </a:t>
            </a:r>
            <a:r>
              <a:rPr lang="ru-RU" dirty="0" err="1"/>
              <a:t>навпаки</a:t>
            </a:r>
            <a:r>
              <a:rPr lang="ru-RU" dirty="0"/>
              <a:t>, </a:t>
            </a:r>
            <a:r>
              <a:rPr lang="ru-RU" dirty="0" err="1"/>
              <a:t>швидкою</a:t>
            </a:r>
            <a:r>
              <a:rPr lang="ru-RU" dirty="0"/>
              <a:t>).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, </a:t>
            </a:r>
            <a:r>
              <a:rPr lang="ru-RU" dirty="0" err="1"/>
              <a:t>відправленого</a:t>
            </a:r>
            <a:r>
              <a:rPr lang="ru-RU" dirty="0"/>
              <a:t> з неправильною </a:t>
            </a:r>
            <a:r>
              <a:rPr lang="ru-RU" dirty="0" err="1"/>
              <a:t>швидкістю</a:t>
            </a:r>
            <a:r>
              <a:rPr lang="ru-RU" dirty="0"/>
              <a:t> не буде </a:t>
            </a:r>
            <a:r>
              <a:rPr lang="ru-RU" dirty="0" err="1"/>
              <a:t>сприйнятий</a:t>
            </a:r>
            <a:r>
              <a:rPr lang="ru-RU" dirty="0"/>
              <a:t> </a:t>
            </a:r>
            <a:r>
              <a:rPr lang="ru-RU" dirty="0" err="1"/>
              <a:t>коректно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одержувач</a:t>
            </a:r>
            <a:r>
              <a:rPr lang="ru-RU" dirty="0"/>
              <a:t> </a:t>
            </a:r>
            <a:r>
              <a:rPr lang="ru-RU" dirty="0" err="1"/>
              <a:t>розраховує</a:t>
            </a:r>
            <a:r>
              <a:rPr lang="ru-RU" dirty="0"/>
              <a:t> на </a:t>
            </a:r>
            <a:r>
              <a:rPr lang="ru-RU" dirty="0" err="1"/>
              <a:t>іншу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970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 algn="ctr">
              <a:buNone/>
            </a:pPr>
            <a:r>
              <a:rPr lang="uk-UA" sz="4400" b="1" dirty="0" smtClean="0"/>
              <a:t>КОНТЕКСТ</a:t>
            </a:r>
            <a:r>
              <a:rPr lang="uk-UA" sz="4400" dirty="0" smtClean="0"/>
              <a:t> </a:t>
            </a:r>
          </a:p>
          <a:p>
            <a:pPr marL="0" indent="0" algn="just">
              <a:buNone/>
            </a:pPr>
            <a:r>
              <a:rPr lang="uk-UA" dirty="0" smtClean="0"/>
              <a:t>це </a:t>
            </a:r>
            <a:r>
              <a:rPr lang="uk-UA" dirty="0"/>
              <a:t>інформація, що оточує подію; він тісно зв’язаний зі значенням цієї події". Елементи, що з’єднані для створення даного значення — події" й контекст, перебувають у різних пропорціях залежно від культури. </a:t>
            </a:r>
            <a:endParaRPr lang="uk-UA" dirty="0" smtClean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 smtClean="0"/>
              <a:t>Культури </a:t>
            </a:r>
            <a:r>
              <a:rPr lang="uk-UA" dirty="0"/>
              <a:t>світу можна зіставити за шкалою високого й низького контексту.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2307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1" dirty="0" err="1" smtClean="0"/>
              <a:t>КУЛЬТУРИ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НИЗЬКОГО</a:t>
            </a:r>
            <a:r>
              <a:rPr lang="ru-RU" sz="4000" b="1" dirty="0" smtClean="0"/>
              <a:t> КОНТЕКСТУ</a:t>
            </a:r>
          </a:p>
          <a:p>
            <a:pPr marL="0" indent="0" algn="ctr">
              <a:buNone/>
            </a:pPr>
            <a:endParaRPr lang="ru-RU" sz="4000" b="1" dirty="0" smtClean="0"/>
          </a:p>
          <a:p>
            <a:pPr marL="0" indent="0" algn="just">
              <a:buNone/>
            </a:pPr>
            <a:r>
              <a:rPr lang="ru-RU" dirty="0" err="1" smtClean="0"/>
              <a:t>відмежовують</a:t>
            </a:r>
            <a:r>
              <a:rPr lang="ru-RU" dirty="0" smtClean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, роботу й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аспекти</a:t>
            </a:r>
            <a:r>
              <a:rPr lang="ru-RU" dirty="0"/>
              <a:t> </a:t>
            </a:r>
            <a:r>
              <a:rPr lang="ru-RU" dirty="0" err="1"/>
              <a:t>повсякденного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і тому при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щораз</a:t>
            </a:r>
            <a:r>
              <a:rPr lang="ru-RU" dirty="0"/>
              <a:t> </a:t>
            </a:r>
            <a:r>
              <a:rPr lang="ru-RU" dirty="0" err="1"/>
              <a:t>потребують</a:t>
            </a:r>
            <a:r>
              <a:rPr lang="ru-RU" dirty="0"/>
              <a:t> </a:t>
            </a:r>
            <a:r>
              <a:rPr lang="ru-RU" dirty="0" err="1"/>
              <a:t>детальний</a:t>
            </a:r>
            <a:r>
              <a:rPr lang="ru-RU" dirty="0"/>
              <a:t> та </a:t>
            </a:r>
            <a:r>
              <a:rPr lang="ru-RU" dirty="0" err="1"/>
              <a:t>експліцитний</a:t>
            </a:r>
            <a:r>
              <a:rPr lang="ru-RU" dirty="0"/>
              <a:t> </a:t>
            </a:r>
            <a:r>
              <a:rPr lang="ru-RU" dirty="0" err="1"/>
              <a:t>виклад</a:t>
            </a:r>
            <a:r>
              <a:rPr lang="ru-RU" dirty="0"/>
              <a:t> </a:t>
            </a:r>
            <a:r>
              <a:rPr lang="ru-RU" dirty="0" err="1"/>
              <a:t>основної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71951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1" dirty="0" err="1" smtClean="0"/>
              <a:t>КУЛЬТУРИ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ВИСОКОГО</a:t>
            </a:r>
            <a:r>
              <a:rPr lang="ru-RU" sz="4000" b="1" dirty="0" smtClean="0"/>
              <a:t> КОНТЕКСТУ</a:t>
            </a:r>
          </a:p>
          <a:p>
            <a:pPr marL="0" indent="0" algn="ctr">
              <a:buNone/>
            </a:pPr>
            <a:endParaRPr lang="uk-UA" sz="4000" b="1" dirty="0"/>
          </a:p>
          <a:p>
            <a:pPr marL="0" indent="0" algn="just">
              <a:buNone/>
            </a:pP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/>
              <a:t>розгорнуту</a:t>
            </a:r>
            <a:r>
              <a:rPr lang="ru-RU" dirty="0"/>
              <a:t> </a:t>
            </a:r>
            <a:r>
              <a:rPr lang="ru-RU" dirty="0" err="1"/>
              <a:t>інформаційну</a:t>
            </a:r>
            <a:r>
              <a:rPr lang="ru-RU" dirty="0"/>
              <a:t> мережу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спілкування</a:t>
            </a:r>
            <a:r>
              <a:rPr lang="ru-RU" dirty="0"/>
              <a:t>, і не </a:t>
            </a:r>
            <a:r>
              <a:rPr lang="ru-RU" dirty="0" err="1"/>
              <a:t>очікують</a:t>
            </a:r>
            <a:r>
              <a:rPr lang="ru-RU" dirty="0"/>
              <a:t> </a:t>
            </a:r>
            <a:r>
              <a:rPr lang="ru-RU" dirty="0" err="1"/>
              <a:t>докладної</a:t>
            </a:r>
            <a:r>
              <a:rPr lang="ru-RU" dirty="0"/>
              <a:t> й </a:t>
            </a:r>
            <a:r>
              <a:rPr lang="ru-RU" dirty="0" err="1"/>
              <a:t>всебічної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з </a:t>
            </a:r>
            <a:r>
              <a:rPr lang="ru-RU" dirty="0" err="1"/>
              <a:t>питання</a:t>
            </a:r>
            <a:r>
              <a:rPr lang="ru-RU" dirty="0"/>
              <a:t>, тому </a:t>
            </a:r>
            <a:r>
              <a:rPr lang="ru-RU" dirty="0" err="1"/>
              <a:t>що</a:t>
            </a:r>
            <a:r>
              <a:rPr lang="ru-RU" dirty="0"/>
              <a:t> вони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інформовані</a:t>
            </a:r>
            <a:r>
              <a:rPr lang="ru-RU" dirty="0"/>
              <a:t> про усе,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відношення</a:t>
            </a:r>
            <a:r>
              <a:rPr lang="ru-RU" dirty="0"/>
              <a:t> до людей і </a:t>
            </a:r>
            <a:r>
              <a:rPr lang="ru-RU" dirty="0" err="1"/>
              <a:t>подій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важливі</a:t>
            </a:r>
            <a:r>
              <a:rPr lang="ru-RU" dirty="0"/>
              <a:t> в </a:t>
            </a:r>
            <a:r>
              <a:rPr lang="ru-RU" dirty="0" err="1"/>
              <a:t>їхньому</a:t>
            </a:r>
            <a:r>
              <a:rPr lang="ru-RU" dirty="0"/>
              <a:t> </a:t>
            </a:r>
            <a:r>
              <a:rPr lang="ru-RU" dirty="0" err="1"/>
              <a:t>житті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88470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 smtClean="0"/>
              <a:t>Культури</a:t>
            </a:r>
            <a:r>
              <a:rPr lang="ru-RU" dirty="0" smtClean="0"/>
              <a:t> </a:t>
            </a:r>
            <a:r>
              <a:rPr lang="ru-RU" dirty="0" err="1"/>
              <a:t>світу</a:t>
            </a:r>
            <a:r>
              <a:rPr lang="ru-RU" dirty="0"/>
              <a:t> </a:t>
            </a:r>
            <a:r>
              <a:rPr lang="ru-RU" dirty="0" err="1"/>
              <a:t>відрізняються</a:t>
            </a:r>
            <a:r>
              <a:rPr lang="ru-RU" dirty="0"/>
              <a:t> за </a:t>
            </a:r>
            <a:r>
              <a:rPr lang="ru-RU" dirty="0" err="1"/>
              <a:t>сприйняттям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і </a:t>
            </a:r>
            <a:r>
              <a:rPr lang="ru-RU" dirty="0" err="1"/>
              <a:t>публічного</a:t>
            </a:r>
            <a:r>
              <a:rPr lang="ru-RU" dirty="0"/>
              <a:t> </a:t>
            </a:r>
            <a:r>
              <a:rPr lang="ru-RU" b="1" dirty="0"/>
              <a:t>простору </a:t>
            </a:r>
            <a:r>
              <a:rPr lang="ru-RU" dirty="0"/>
              <a:t>та </a:t>
            </a:r>
            <a:r>
              <a:rPr lang="ru-RU" b="1" dirty="0" err="1"/>
              <a:t>відчуттям</a:t>
            </a:r>
            <a:r>
              <a:rPr lang="ru-RU" b="1" dirty="0"/>
              <a:t> </a:t>
            </a:r>
            <a:r>
              <a:rPr lang="ru-RU" b="1" dirty="0" err="1"/>
              <a:t>території</a:t>
            </a:r>
            <a:r>
              <a:rPr lang="ru-RU" dirty="0"/>
              <a:t>. Культурно </a:t>
            </a:r>
            <a:r>
              <a:rPr lang="ru-RU" dirty="0" err="1"/>
              <a:t>специфічні</a:t>
            </a:r>
            <a:r>
              <a:rPr lang="ru-RU" dirty="0"/>
              <a:t> </a:t>
            </a:r>
            <a:r>
              <a:rPr lang="ru-RU" dirty="0" err="1"/>
              <a:t>просторові</a:t>
            </a:r>
            <a:r>
              <a:rPr lang="ru-RU" dirty="0"/>
              <a:t> </a:t>
            </a:r>
            <a:r>
              <a:rPr lang="ru-RU" dirty="0" err="1"/>
              <a:t>сигнали</a:t>
            </a:r>
            <a:r>
              <a:rPr lang="ru-RU" dirty="0"/>
              <a:t> й </a:t>
            </a:r>
            <a:r>
              <a:rPr lang="ru-RU" dirty="0" err="1"/>
              <a:t>асоційована</a:t>
            </a:r>
            <a:r>
              <a:rPr lang="ru-RU" dirty="0"/>
              <a:t> з ними </a:t>
            </a:r>
            <a:r>
              <a:rPr lang="ru-RU" dirty="0" err="1"/>
              <a:t>поведінка</a:t>
            </a:r>
            <a:r>
              <a:rPr lang="ru-RU" dirty="0"/>
              <a:t> </a:t>
            </a:r>
            <a:r>
              <a:rPr lang="ru-RU" dirty="0" err="1"/>
              <a:t>викликають</a:t>
            </a:r>
            <a:r>
              <a:rPr lang="ru-RU" dirty="0"/>
              <a:t> </a:t>
            </a:r>
            <a:r>
              <a:rPr lang="ru-RU" dirty="0" err="1"/>
              <a:t>підсвідомі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, </a:t>
            </a:r>
            <a:r>
              <a:rPr lang="ru-RU" dirty="0" err="1"/>
              <a:t>регулюючи</a:t>
            </a:r>
            <a:r>
              <a:rPr lang="ru-RU" dirty="0"/>
              <a:t> тон, темп і </a:t>
            </a:r>
            <a:r>
              <a:rPr lang="ru-RU" dirty="0" err="1"/>
              <a:t>настрій</a:t>
            </a:r>
            <a:r>
              <a:rPr lang="ru-RU" dirty="0"/>
              <a:t> </a:t>
            </a:r>
            <a:r>
              <a:rPr lang="ru-RU" dirty="0" err="1"/>
              <a:t>людських</a:t>
            </a:r>
            <a:r>
              <a:rPr lang="ru-RU" dirty="0"/>
              <a:t> </a:t>
            </a:r>
            <a:r>
              <a:rPr lang="ru-RU" dirty="0" err="1"/>
              <a:t>взаємодій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144322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err="1" smtClean="0"/>
              <a:t>МОНОХРОННИЙ</a:t>
            </a:r>
            <a:r>
              <a:rPr lang="uk-UA" b="1" dirty="0" smtClean="0"/>
              <a:t> Й </a:t>
            </a:r>
            <a:r>
              <a:rPr lang="uk-UA" b="1" dirty="0" err="1" smtClean="0"/>
              <a:t>ПОЛІХРОННИЙ</a:t>
            </a:r>
            <a:r>
              <a:rPr lang="uk-UA" b="1" dirty="0" smtClean="0"/>
              <a:t> ЧАС. </a:t>
            </a:r>
          </a:p>
          <a:p>
            <a:pPr marL="0" indent="0" algn="just">
              <a:buNone/>
            </a:pPr>
            <a:r>
              <a:rPr lang="uk-UA" dirty="0" smtClean="0"/>
              <a:t>Часові </a:t>
            </a:r>
            <a:r>
              <a:rPr lang="uk-UA" dirty="0"/>
              <a:t>системи, що мають значення для міжнародного бізнесу, це </a:t>
            </a:r>
            <a:r>
              <a:rPr lang="uk-UA" i="1" dirty="0" err="1"/>
              <a:t>монохронний</a:t>
            </a:r>
            <a:r>
              <a:rPr lang="uk-UA" dirty="0"/>
              <a:t> і </a:t>
            </a:r>
            <a:r>
              <a:rPr lang="uk-UA" b="1" i="1" dirty="0" err="1"/>
              <a:t>поліхронний</a:t>
            </a:r>
            <a:r>
              <a:rPr lang="uk-UA" dirty="0"/>
              <a:t> час. </a:t>
            </a:r>
            <a:endParaRPr lang="uk-UA" dirty="0" smtClean="0"/>
          </a:p>
          <a:p>
            <a:pPr marL="0" indent="0" algn="just">
              <a:buNone/>
            </a:pPr>
            <a:r>
              <a:rPr lang="uk-UA" b="1" dirty="0" err="1" smtClean="0"/>
              <a:t>Монохронний</a:t>
            </a:r>
            <a:r>
              <a:rPr lang="uk-UA" b="1" dirty="0" smtClean="0"/>
              <a:t> </a:t>
            </a:r>
            <a:r>
              <a:rPr lang="uk-UA" b="1" dirty="0"/>
              <a:t>час </a:t>
            </a:r>
            <a:r>
              <a:rPr lang="uk-UA" dirty="0"/>
              <a:t>означає, що людина в конкретний період часу робить лише одну справу і тільки на неї спрямовує свою увагу. 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У </a:t>
            </a:r>
            <a:r>
              <a:rPr lang="uk-UA" b="1" dirty="0" err="1"/>
              <a:t>поліхронному</a:t>
            </a:r>
            <a:r>
              <a:rPr lang="uk-UA" b="1" dirty="0"/>
              <a:t> часі </a:t>
            </a:r>
            <a:r>
              <a:rPr lang="uk-UA" dirty="0"/>
              <a:t>людина одночасно залучена у кілька справ відразу. Ці дві системи існують полярно й не змішуються.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84498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b="1" dirty="0" err="1" smtClean="0"/>
              <a:t>МОНОХРОННІ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КУЛЬТУРИ</a:t>
            </a:r>
            <a:endParaRPr lang="ru-RU" sz="3600" b="1" dirty="0" smtClean="0"/>
          </a:p>
          <a:p>
            <a:pPr marL="0" indent="0" algn="ctr">
              <a:buNone/>
            </a:pPr>
            <a:endParaRPr lang="uk-UA" b="1" dirty="0"/>
          </a:p>
          <a:p>
            <a:pPr marL="0" indent="0" algn="ctr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dirty="0" err="1"/>
              <a:t>сприймають</a:t>
            </a:r>
            <a:r>
              <a:rPr lang="ru-RU" dirty="0"/>
              <a:t> й </a:t>
            </a:r>
            <a:r>
              <a:rPr lang="ru-RU" dirty="0" err="1"/>
              <a:t>використовують</a:t>
            </a:r>
            <a:r>
              <a:rPr lang="ru-RU" dirty="0"/>
              <a:t> час </a:t>
            </a:r>
            <a:r>
              <a:rPr lang="ru-RU" dirty="0" err="1"/>
              <a:t>лінійно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людині</a:t>
            </a:r>
            <a:r>
              <a:rPr lang="ru-RU" dirty="0"/>
              <a:t> </a:t>
            </a:r>
            <a:r>
              <a:rPr lang="ru-RU" dirty="0" err="1"/>
              <a:t>сконцентруватися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на </a:t>
            </a:r>
            <a:r>
              <a:rPr lang="ru-RU" dirty="0" err="1"/>
              <a:t>одній</a:t>
            </a:r>
            <a:r>
              <a:rPr lang="ru-RU" dirty="0"/>
              <a:t> </a:t>
            </a:r>
            <a:r>
              <a:rPr lang="ru-RU" dirty="0" err="1"/>
              <a:t>справі</a:t>
            </a:r>
            <a:r>
              <a:rPr lang="ru-RU" dirty="0"/>
              <a:t> в </a:t>
            </a:r>
            <a:r>
              <a:rPr lang="ru-RU" dirty="0" err="1"/>
              <a:t>одиницю</a:t>
            </a:r>
            <a:r>
              <a:rPr lang="ru-RU" dirty="0"/>
              <a:t> часу, </a:t>
            </a:r>
            <a:r>
              <a:rPr lang="ru-RU" dirty="0" err="1"/>
              <a:t>планувати</a:t>
            </a:r>
            <a:r>
              <a:rPr lang="ru-RU" dirty="0"/>
              <a:t> свою </a:t>
            </a:r>
            <a:r>
              <a:rPr lang="ru-RU" dirty="0" err="1"/>
              <a:t>діяльність</a:t>
            </a:r>
            <a:r>
              <a:rPr lang="ru-RU" dirty="0"/>
              <a:t> та </a:t>
            </a:r>
            <a:r>
              <a:rPr lang="ru-RU" dirty="0" err="1"/>
              <a:t>жорстко</a:t>
            </a:r>
            <a:r>
              <a:rPr lang="ru-RU" dirty="0"/>
              <a:t> </a:t>
            </a:r>
            <a:r>
              <a:rPr lang="ru-RU" dirty="0" err="1"/>
              <a:t>дотримуватись</a:t>
            </a:r>
            <a:r>
              <a:rPr lang="ru-RU" dirty="0"/>
              <a:t> </a:t>
            </a:r>
            <a:r>
              <a:rPr lang="ru-RU" dirty="0" err="1"/>
              <a:t>графіків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47074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1" dirty="0" err="1" smtClean="0"/>
              <a:t>ПОЛІХРОННІ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КУЛЬТУРИ</a:t>
            </a:r>
            <a:endParaRPr lang="ru-RU" sz="4000" b="1" dirty="0" smtClean="0"/>
          </a:p>
          <a:p>
            <a:pPr marL="0" indent="0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dirty="0" err="1"/>
              <a:t>характеризуються</a:t>
            </a:r>
            <a:r>
              <a:rPr lang="ru-RU" dirty="0"/>
              <a:t> </a:t>
            </a:r>
            <a:r>
              <a:rPr lang="ru-RU" dirty="0" err="1"/>
              <a:t>гнучким</a:t>
            </a:r>
            <a:r>
              <a:rPr lang="ru-RU" dirty="0"/>
              <a:t> </a:t>
            </a:r>
            <a:r>
              <a:rPr lang="ru-RU" dirty="0" err="1"/>
              <a:t>ставленням</a:t>
            </a:r>
            <a:r>
              <a:rPr lang="ru-RU" dirty="0"/>
              <a:t> до часу. Людина </a:t>
            </a:r>
            <a:r>
              <a:rPr lang="ru-RU" dirty="0" err="1"/>
              <a:t>одночасно</a:t>
            </a:r>
            <a:r>
              <a:rPr lang="ru-RU" dirty="0"/>
              <a:t> залучена у </a:t>
            </a:r>
            <a:r>
              <a:rPr lang="ru-RU" dirty="0" err="1"/>
              <a:t>кілька</a:t>
            </a:r>
            <a:r>
              <a:rPr lang="ru-RU" dirty="0"/>
              <a:t> справ </a:t>
            </a:r>
            <a:r>
              <a:rPr lang="ru-RU" dirty="0" err="1"/>
              <a:t>відразу</a:t>
            </a:r>
            <a:r>
              <a:rPr lang="ru-RU" dirty="0"/>
              <a:t> і </a:t>
            </a:r>
            <a:r>
              <a:rPr lang="ru-RU" dirty="0" err="1"/>
              <a:t>схильна</a:t>
            </a:r>
            <a:r>
              <a:rPr lang="ru-RU" dirty="0"/>
              <a:t> </a:t>
            </a:r>
            <a:r>
              <a:rPr lang="ru-RU" dirty="0" err="1"/>
              <a:t>міняти</a:t>
            </a:r>
            <a:r>
              <a:rPr lang="ru-RU" dirty="0"/>
              <a:t> </a:t>
            </a:r>
            <a:r>
              <a:rPr lang="ru-RU" dirty="0" err="1"/>
              <a:t>плани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потребують</a:t>
            </a:r>
            <a:r>
              <a:rPr lang="ru-RU" dirty="0"/>
              <a:t> </a:t>
            </a:r>
            <a:r>
              <a:rPr lang="ru-RU" dirty="0" err="1"/>
              <a:t>обставини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02924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 err="1"/>
              <a:t>Швидкість</a:t>
            </a:r>
            <a:r>
              <a:rPr lang="ru-RU" b="1" dirty="0"/>
              <a:t> і </a:t>
            </a:r>
            <a:r>
              <a:rPr lang="ru-RU" b="1" dirty="0" err="1"/>
              <a:t>спрямованість</a:t>
            </a:r>
            <a:r>
              <a:rPr lang="ru-RU" b="1" dirty="0"/>
              <a:t> </a:t>
            </a:r>
            <a:r>
              <a:rPr lang="ru-RU" b="1" dirty="0" err="1"/>
              <a:t>інформаційного</a:t>
            </a:r>
            <a:r>
              <a:rPr lang="ru-RU" b="1" dirty="0"/>
              <a:t> </a:t>
            </a:r>
            <a:r>
              <a:rPr lang="ru-RU" b="1" dirty="0" smtClean="0"/>
              <a:t>потоку</a:t>
            </a:r>
          </a:p>
          <a:p>
            <a:pPr marL="0" indent="0" algn="ctr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dirty="0" err="1"/>
              <a:t>характеризує</a:t>
            </a:r>
            <a:r>
              <a:rPr lang="ru-RU" dirty="0"/>
              <a:t> </a:t>
            </a:r>
            <a:r>
              <a:rPr lang="ru-RU" dirty="0" err="1"/>
              <a:t>специфіку</a:t>
            </a:r>
            <a:r>
              <a:rPr lang="ru-RU" dirty="0"/>
              <a:t> </a:t>
            </a:r>
            <a:r>
              <a:rPr lang="ru-RU" dirty="0" err="1"/>
              <a:t>передачі</a:t>
            </a:r>
            <a:r>
              <a:rPr lang="ru-RU" dirty="0"/>
              <a:t> та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в </a:t>
            </a:r>
            <a:r>
              <a:rPr lang="ru-RU" dirty="0" err="1"/>
              <a:t>організаціі</a:t>
            </a:r>
            <a:r>
              <a:rPr lang="ru-RU" dirty="0"/>
              <a:t> та </a:t>
            </a:r>
            <a:r>
              <a:rPr lang="ru-RU" dirty="0" err="1"/>
              <a:t>певній</a:t>
            </a:r>
            <a:r>
              <a:rPr lang="ru-RU" dirty="0"/>
              <a:t> </a:t>
            </a:r>
            <a:r>
              <a:rPr lang="ru-RU" dirty="0" err="1"/>
              <a:t>культурі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7810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0000" lnSpcReduction="20000"/>
          </a:bodyPr>
          <a:lstStyle/>
          <a:p>
            <a:pPr marL="0" lvl="0" indent="0" algn="ctr">
              <a:buNone/>
            </a:pPr>
            <a:r>
              <a:rPr lang="uk-UA" b="1" dirty="0" smtClean="0"/>
              <a:t>ПЛАН</a:t>
            </a:r>
          </a:p>
          <a:p>
            <a:pPr marL="514350" lvl="0" indent="-514350">
              <a:buFont typeface="+mj-lt"/>
              <a:buAutoNum type="arabicPeriod"/>
            </a:pPr>
            <a:r>
              <a:rPr lang="uk-UA" dirty="0" smtClean="0"/>
              <a:t>Проблеми </a:t>
            </a:r>
            <a:r>
              <a:rPr lang="uk-UA" dirty="0"/>
              <a:t>міжкультурного спілкування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Помилки сприйняття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Помилкова інтерпретація: категорії, стереотипи, джерела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Помилкові оцінки в міжкультурному контексті 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Аспекти розуміння повідомлень у різних культурах 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Швидкі й повільні повідомлення 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Високий і низький контекст 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Простір як спосіб комунікації 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Час як спосіб комунікації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Швидкість і спрямованість інформаційного потоку 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Послідовність дій й її завершеність 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Сполучення культур 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Одержання адекватної реакції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30706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b="1" dirty="0"/>
              <a:t>Культурне сполучення </a:t>
            </a:r>
            <a:r>
              <a:rPr lang="uk-UA" dirty="0"/>
              <a:t>ґрунтується на п’яти основних принципах:</a:t>
            </a:r>
            <a:endParaRPr lang="ru-RU" dirty="0"/>
          </a:p>
          <a:p>
            <a:pPr algn="just"/>
            <a:r>
              <a:rPr lang="uk-UA" dirty="0" smtClean="0"/>
              <a:t>Чим </a:t>
            </a:r>
            <a:r>
              <a:rPr lang="uk-UA" dirty="0"/>
              <a:t>вищий контекст культури чи сфери виробництва, тим складніше сполучення.</a:t>
            </a:r>
            <a:endParaRPr lang="ru-RU" dirty="0"/>
          </a:p>
          <a:p>
            <a:pPr algn="just"/>
            <a:r>
              <a:rPr lang="uk-UA" dirty="0" smtClean="0"/>
              <a:t>Чим </a:t>
            </a:r>
            <a:r>
              <a:rPr lang="uk-UA" dirty="0"/>
              <a:t>складніші елементи, тим складніше сполучення.</a:t>
            </a:r>
            <a:endParaRPr lang="ru-RU" dirty="0"/>
          </a:p>
          <a:p>
            <a:pPr algn="just"/>
            <a:r>
              <a:rPr lang="uk-UA" dirty="0" smtClean="0"/>
              <a:t>Чим </a:t>
            </a:r>
            <a:r>
              <a:rPr lang="uk-UA" dirty="0"/>
              <a:t>більша культурна дистанція, тим складніше сполучення.</a:t>
            </a:r>
            <a:endParaRPr lang="ru-RU" dirty="0"/>
          </a:p>
          <a:p>
            <a:pPr algn="just"/>
            <a:r>
              <a:rPr lang="uk-UA" dirty="0" smtClean="0"/>
              <a:t>Чим </a:t>
            </a:r>
            <a:r>
              <a:rPr lang="uk-UA" dirty="0"/>
              <a:t>більше число рівнів у системі, тим складніше сполучення.</a:t>
            </a:r>
            <a:endParaRPr lang="ru-RU" dirty="0"/>
          </a:p>
          <a:p>
            <a:pPr algn="just"/>
            <a:r>
              <a:rPr lang="uk-UA" dirty="0" smtClean="0"/>
              <a:t>Дуже </a:t>
            </a:r>
            <a:r>
              <a:rPr lang="uk-UA" dirty="0"/>
              <a:t>прості, низько контекстні, розгорнуті, механічні системи схильні створювати менше проблем сполучення, ніж багаторівневі системи підвищеної складності, чий успіх залежить від людського таланту.</a:t>
            </a:r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7825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/>
              <a:t>СПІЛКУВАННЯ</a:t>
            </a:r>
            <a:r>
              <a:rPr lang="uk-UA" dirty="0" smtClean="0"/>
              <a:t>  </a:t>
            </a:r>
          </a:p>
          <a:p>
            <a:pPr marL="0" indent="0" algn="just">
              <a:buNone/>
            </a:pPr>
            <a:r>
              <a:rPr lang="uk-UA" dirty="0" smtClean="0"/>
              <a:t>це </a:t>
            </a:r>
            <a:r>
              <a:rPr lang="uk-UA" dirty="0"/>
              <a:t>обмін значеннями, це спроба людини донести до співрозмовника те, що вона має висловити. </a:t>
            </a: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 smtClean="0"/>
              <a:t>Проблеми</a:t>
            </a:r>
            <a:r>
              <a:rPr lang="ru-RU" dirty="0" smtClean="0"/>
              <a:t> </a:t>
            </a:r>
            <a:r>
              <a:rPr lang="ru-RU" b="1" dirty="0" err="1" smtClean="0"/>
              <a:t>міжкультурного</a:t>
            </a:r>
            <a:r>
              <a:rPr lang="ru-RU" b="1" dirty="0" smtClean="0"/>
              <a:t> </a:t>
            </a:r>
            <a:r>
              <a:rPr lang="ru-RU" b="1" dirty="0" err="1" smtClean="0"/>
              <a:t>спілкування</a:t>
            </a:r>
            <a:r>
              <a:rPr lang="ru-RU" b="1" dirty="0" smtClean="0"/>
              <a:t> </a:t>
            </a:r>
            <a:r>
              <a:rPr lang="ru-RU" dirty="0" err="1" smtClean="0"/>
              <a:t>виникають</a:t>
            </a:r>
            <a:r>
              <a:rPr lang="ru-RU" dirty="0" smtClean="0"/>
              <a:t>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помилок</a:t>
            </a:r>
            <a:r>
              <a:rPr lang="ru-RU" dirty="0" smtClean="0"/>
              <a:t> </a:t>
            </a:r>
            <a:r>
              <a:rPr lang="ru-RU" dirty="0" err="1" smtClean="0"/>
              <a:t>сприйняття</a:t>
            </a:r>
            <a:r>
              <a:rPr lang="ru-RU" dirty="0" smtClean="0"/>
              <a:t>, </a:t>
            </a:r>
            <a:r>
              <a:rPr lang="ru-RU" dirty="0" err="1" smtClean="0"/>
              <a:t>інтерпретації</a:t>
            </a:r>
            <a:r>
              <a:rPr lang="ru-RU" dirty="0" smtClean="0"/>
              <a:t> та </a:t>
            </a:r>
            <a:r>
              <a:rPr lang="ru-RU" dirty="0" err="1" smtClean="0"/>
              <a:t>оцінки</a:t>
            </a:r>
            <a:r>
              <a:rPr lang="ru-RU" dirty="0" smtClean="0"/>
              <a:t>,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припускаються</a:t>
            </a:r>
            <a:r>
              <a:rPr lang="ru-RU" dirty="0" smtClean="0"/>
              <a:t> </a:t>
            </a:r>
            <a:r>
              <a:rPr lang="ru-RU" dirty="0" err="1" smtClean="0"/>
              <a:t>учасники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спілкування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походять</a:t>
            </a:r>
            <a:r>
              <a:rPr lang="ru-RU" dirty="0" smtClean="0"/>
              <a:t> з </a:t>
            </a:r>
            <a:r>
              <a:rPr lang="ru-RU" dirty="0" err="1" smtClean="0"/>
              <a:t>різних</a:t>
            </a:r>
            <a:r>
              <a:rPr lang="ru-RU" dirty="0" smtClean="0"/>
              <a:t> культур.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138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4400" b="1" dirty="0" err="1" smtClean="0"/>
              <a:t>СПРИЙНЯТТЯ</a:t>
            </a:r>
            <a:r>
              <a:rPr lang="ru-RU" sz="4400" b="1" dirty="0" smtClean="0"/>
              <a:t> </a:t>
            </a:r>
          </a:p>
          <a:p>
            <a:pPr marL="0" indent="0" algn="ctr">
              <a:buNone/>
            </a:pPr>
            <a:endParaRPr lang="uk-UA" sz="4400" b="1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err="1" smtClean="0"/>
              <a:t>процес</a:t>
            </a:r>
            <a:r>
              <a:rPr lang="ru-RU" dirty="0"/>
              <a:t>,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індивід</a:t>
            </a:r>
            <a:r>
              <a:rPr lang="ru-RU" dirty="0"/>
              <a:t> </a:t>
            </a:r>
            <a:r>
              <a:rPr lang="ru-RU" dirty="0" err="1"/>
              <a:t>відбирає</a:t>
            </a:r>
            <a:r>
              <a:rPr lang="ru-RU" dirty="0"/>
              <a:t>, </a:t>
            </a:r>
            <a:r>
              <a:rPr lang="ru-RU" dirty="0" err="1"/>
              <a:t>організовує</a:t>
            </a:r>
            <a:r>
              <a:rPr lang="ru-RU" dirty="0"/>
              <a:t> й </a:t>
            </a:r>
            <a:r>
              <a:rPr lang="ru-RU" dirty="0" err="1"/>
              <a:t>оцінює</a:t>
            </a:r>
            <a:r>
              <a:rPr lang="ru-RU" dirty="0"/>
              <a:t> </a:t>
            </a:r>
            <a:r>
              <a:rPr lang="ru-RU" dirty="0" err="1"/>
              <a:t>подразники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зовнішнього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собі</a:t>
            </a:r>
            <a:r>
              <a:rPr lang="ru-RU" dirty="0"/>
              <a:t> </a:t>
            </a:r>
            <a:r>
              <a:rPr lang="ru-RU" dirty="0" err="1"/>
              <a:t>значущий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/>
              <a:t>FINISHED FILES ARE THE RESULT OF YEARS OF SCIENTIFIC STUDY COMBINED WITH THE EXPERIENCE OF YEARS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6773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4000" b="1" dirty="0" err="1" smtClean="0"/>
              <a:t>ІНТЕРПРЕТАЦІЯ</a:t>
            </a:r>
            <a:r>
              <a:rPr lang="ru-RU" sz="4000" b="1" dirty="0" smtClean="0"/>
              <a:t> 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/>
              <a:t>значення</a:t>
            </a:r>
            <a:r>
              <a:rPr lang="ru-RU" dirty="0"/>
              <a:t> і </a:t>
            </a:r>
            <a:r>
              <a:rPr lang="ru-RU" dirty="0" err="1"/>
              <a:t>змісту</a:t>
            </a:r>
            <a:r>
              <a:rPr lang="ru-RU" dirty="0"/>
              <a:t> </a:t>
            </a:r>
            <a:r>
              <a:rPr lang="ru-RU" dirty="0" err="1"/>
              <a:t>спостереженням</a:t>
            </a:r>
            <a:r>
              <a:rPr lang="ru-RU" dirty="0"/>
              <a:t> і </a:t>
            </a:r>
            <a:r>
              <a:rPr lang="ru-RU" dirty="0" err="1"/>
              <a:t>досвіду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3929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4000" b="1" dirty="0" err="1" smtClean="0"/>
              <a:t>СТЕРЕОТИПИ</a:t>
            </a:r>
            <a:r>
              <a:rPr lang="ru-RU" sz="4000" b="1" dirty="0" smtClean="0"/>
              <a:t>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форма </a:t>
            </a:r>
            <a:r>
              <a:rPr lang="ru-RU" dirty="0" err="1"/>
              <a:t>категорізації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описує</a:t>
            </a:r>
            <a:r>
              <a:rPr lang="ru-RU" dirty="0"/>
              <a:t> </a:t>
            </a:r>
            <a:r>
              <a:rPr lang="ru-RU" dirty="0" err="1"/>
              <a:t>поведінкову</a:t>
            </a:r>
            <a:r>
              <a:rPr lang="ru-RU" dirty="0"/>
              <a:t> норму для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7817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b="1" dirty="0"/>
              <a:t>Стереотип допомагає, якщо він</a:t>
            </a:r>
            <a:endParaRPr lang="ru-RU" b="1" dirty="0"/>
          </a:p>
          <a:p>
            <a:r>
              <a:rPr lang="uk-UA" dirty="0" smtClean="0"/>
              <a:t>усвідомлений</a:t>
            </a:r>
            <a:r>
              <a:rPr lang="uk-UA" dirty="0"/>
              <a:t>: людина повинна усвідомлювати, що, використовуючи стереотипи, вона описує групову норму, а не </a:t>
            </a:r>
            <a:r>
              <a:rPr lang="ru-RU" dirty="0"/>
              <a:t>характеристики </a:t>
            </a:r>
            <a:r>
              <a:rPr lang="uk-UA" dirty="0"/>
              <a:t>конкретної людини;</a:t>
            </a:r>
            <a:endParaRPr lang="ru-RU" dirty="0"/>
          </a:p>
          <a:p>
            <a:r>
              <a:rPr lang="uk-UA" dirty="0" smtClean="0"/>
              <a:t>описує</a:t>
            </a:r>
            <a:r>
              <a:rPr lang="uk-UA" dirty="0"/>
              <a:t>, а не оцінює: стереотип повинен описувати, якими швидше за все будуть люди із цієї групи, а не оцінювати, гарні вони чи погані;</a:t>
            </a:r>
            <a:endParaRPr lang="ru-RU" dirty="0"/>
          </a:p>
          <a:p>
            <a:r>
              <a:rPr lang="uk-UA" dirty="0" smtClean="0"/>
              <a:t>точний</a:t>
            </a:r>
            <a:r>
              <a:rPr lang="uk-UA" dirty="0"/>
              <a:t>: стереотип повинен точно й акуратно описувати норму групи, до якої належить людина;</a:t>
            </a:r>
            <a:endParaRPr lang="ru-RU" dirty="0"/>
          </a:p>
          <a:p>
            <a:r>
              <a:rPr lang="uk-UA" dirty="0" smtClean="0"/>
              <a:t>це </a:t>
            </a:r>
            <a:r>
              <a:rPr lang="uk-UA" dirty="0"/>
              <a:t>перше найкраще припущення про групу до того, як отримана пряма інформація </a:t>
            </a:r>
            <a:r>
              <a:rPr lang="ru-RU" dirty="0"/>
              <a:t>про </a:t>
            </a:r>
            <a:r>
              <a:rPr lang="uk-UA" dirty="0"/>
              <a:t>конкретну людину чи </a:t>
            </a:r>
            <a:r>
              <a:rPr lang="ru-RU" dirty="0"/>
              <a:t>людей;</a:t>
            </a:r>
          </a:p>
          <a:p>
            <a:r>
              <a:rPr lang="uk-UA" dirty="0" smtClean="0"/>
              <a:t>змінюється </a:t>
            </a:r>
            <a:r>
              <a:rPr lang="uk-UA" dirty="0"/>
              <a:t>на підставі подальших спостережень і досвіду, що отримані від взаємодій з реальними людьми й ситуаціями.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5721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1" dirty="0" err="1" smtClean="0"/>
              <a:t>ПОМИЛКОВА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ІНТЕРПРЕТАЦІЯ</a:t>
            </a:r>
            <a:r>
              <a:rPr lang="ru-RU" sz="4000" b="1" dirty="0" smtClean="0"/>
              <a:t> </a:t>
            </a:r>
          </a:p>
          <a:p>
            <a:pPr marL="0" indent="0" algn="ctr">
              <a:buNone/>
            </a:pPr>
            <a:endParaRPr lang="ru-RU" sz="4000" b="1" dirty="0" smtClean="0"/>
          </a:p>
          <a:p>
            <a:pPr marL="0" indent="0" algn="just">
              <a:buNone/>
            </a:pPr>
            <a:r>
              <a:rPr lang="ru-RU" dirty="0" smtClean="0"/>
              <a:t>в </a:t>
            </a:r>
            <a:r>
              <a:rPr lang="ru-RU" dirty="0" err="1"/>
              <a:t>міжкультурному</a:t>
            </a:r>
            <a:r>
              <a:rPr lang="ru-RU" dirty="0"/>
              <a:t> </a:t>
            </a:r>
            <a:r>
              <a:rPr lang="ru-RU" dirty="0" err="1"/>
              <a:t>контексті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підсвідомим</a:t>
            </a:r>
            <a:r>
              <a:rPr lang="ru-RU" dirty="0"/>
              <a:t> </a:t>
            </a:r>
            <a:r>
              <a:rPr lang="ru-RU" dirty="0" err="1"/>
              <a:t>культурним</a:t>
            </a:r>
            <a:r>
              <a:rPr lang="ru-RU" dirty="0"/>
              <a:t> шорам, </a:t>
            </a:r>
            <a:r>
              <a:rPr lang="ru-RU" dirty="0" err="1"/>
              <a:t>проектованій</a:t>
            </a:r>
            <a:r>
              <a:rPr lang="ru-RU" dirty="0"/>
              <a:t> </a:t>
            </a:r>
            <a:r>
              <a:rPr lang="ru-RU" dirty="0" err="1"/>
              <a:t>подібності</a:t>
            </a:r>
            <a:r>
              <a:rPr lang="ru-RU" dirty="0"/>
              <a:t> та </a:t>
            </a:r>
            <a:r>
              <a:rPr lang="ru-RU" dirty="0" err="1"/>
              <a:t>парокіалізму</a:t>
            </a:r>
            <a:r>
              <a:rPr lang="ru-RU" dirty="0"/>
              <a:t>. </a:t>
            </a:r>
            <a:r>
              <a:rPr lang="ru-RU" dirty="0" err="1"/>
              <a:t>Здатність</a:t>
            </a:r>
            <a:r>
              <a:rPr lang="ru-RU" dirty="0"/>
              <a:t> до культурного </a:t>
            </a:r>
            <a:r>
              <a:rPr lang="ru-RU" dirty="0" err="1"/>
              <a:t>аналізу</a:t>
            </a:r>
            <a:r>
              <a:rPr lang="ru-RU" dirty="0"/>
              <a:t> та </a:t>
            </a:r>
            <a:r>
              <a:rPr lang="ru-RU" dirty="0" err="1"/>
              <a:t>самоаналізу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навички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допомогти</a:t>
            </a:r>
            <a:r>
              <a:rPr lang="ru-RU" dirty="0"/>
              <a:t> </a:t>
            </a:r>
            <a:r>
              <a:rPr lang="ru-RU" dirty="0" err="1"/>
              <a:t>звести</a:t>
            </a:r>
            <a:r>
              <a:rPr lang="ru-RU" dirty="0"/>
              <a:t> до </a:t>
            </a:r>
            <a:r>
              <a:rPr lang="ru-RU" dirty="0" err="1"/>
              <a:t>мінімуму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помилки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2401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нашої</a:t>
            </a:r>
            <a:r>
              <a:rPr lang="ru-RU" dirty="0"/>
              <a:t> </a:t>
            </a:r>
            <a:r>
              <a:rPr lang="ru-RU" i="1" dirty="0" err="1"/>
              <a:t>власної</a:t>
            </a:r>
            <a:r>
              <a:rPr lang="ru-RU" i="1" dirty="0"/>
              <a:t> </a:t>
            </a:r>
            <a:r>
              <a:rPr lang="ru-RU" i="1" dirty="0" err="1"/>
              <a:t>культури</a:t>
            </a:r>
            <a:r>
              <a:rPr lang="ru-RU" i="1" dirty="0"/>
              <a:t> як </a:t>
            </a:r>
            <a:r>
              <a:rPr lang="ru-RU" i="1" dirty="0" err="1"/>
              <a:t>критерія</a:t>
            </a:r>
            <a:r>
              <a:rPr lang="ru-RU" i="1" dirty="0"/>
              <a:t> </a:t>
            </a:r>
            <a:r>
              <a:rPr lang="ru-RU" i="1" dirty="0" err="1"/>
              <a:t>відносності</a:t>
            </a:r>
            <a:r>
              <a:rPr lang="ru-RU" dirty="0"/>
              <a:t> для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культур </a:t>
            </a:r>
            <a:r>
              <a:rPr lang="ru-RU" dirty="0" err="1"/>
              <a:t>веде</a:t>
            </a:r>
            <a:r>
              <a:rPr lang="ru-RU" dirty="0"/>
              <a:t> у </a:t>
            </a:r>
            <a:r>
              <a:rPr lang="ru-RU" dirty="0" err="1"/>
              <a:t>міжкультурному</a:t>
            </a:r>
            <a:r>
              <a:rPr lang="ru-RU" dirty="0"/>
              <a:t> </a:t>
            </a:r>
            <a:r>
              <a:rPr lang="ru-RU" dirty="0" err="1"/>
              <a:t>контексті</a:t>
            </a:r>
            <a:r>
              <a:rPr lang="ru-RU" dirty="0"/>
              <a:t> до </a:t>
            </a:r>
            <a:r>
              <a:rPr lang="ru-RU" dirty="0" err="1"/>
              <a:t>помилкових</a:t>
            </a:r>
            <a:r>
              <a:rPr lang="ru-RU" dirty="0"/>
              <a:t> </a:t>
            </a:r>
            <a:r>
              <a:rPr lang="ru-RU" dirty="0" err="1"/>
              <a:t>оцінок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та проблем у </a:t>
            </a:r>
            <a:r>
              <a:rPr lang="ru-RU" dirty="0" err="1"/>
              <a:t>спілкуванні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79807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760</Words>
  <Application>Microsoft Office PowerPoint</Application>
  <PresentationFormat>Экран (4:3)</PresentationFormat>
  <Paragraphs>75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Arial</vt:lpstr>
      <vt:lpstr>Calibri</vt:lpstr>
      <vt:lpstr>Тема Office</vt:lpstr>
      <vt:lpstr>МІЖКУЛЬТУРНЕ ДІЛОВЕ СПІЛКУВАННЯ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Yana</cp:lastModifiedBy>
  <cp:revision>20</cp:revision>
  <dcterms:created xsi:type="dcterms:W3CDTF">2019-09-14T18:33:25Z</dcterms:created>
  <dcterms:modified xsi:type="dcterms:W3CDTF">2025-10-28T10:42:28Z</dcterms:modified>
</cp:coreProperties>
</file>