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47" autoAdjust="0"/>
    <p:restoredTop sz="94660"/>
  </p:normalViewPr>
  <p:slideViewPr>
    <p:cSldViewPr>
      <p:cViewPr varScale="1">
        <p:scale>
          <a:sx n="75" d="100"/>
          <a:sy n="75" d="100"/>
        </p:scale>
        <p:origin x="1328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B477A-B0EA-44E5-8584-1C4043ED5A14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21FB4C2-4F3E-4267-AF69-F4EDC35459C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B477A-B0EA-44E5-8584-1C4043ED5A14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FB4C2-4F3E-4267-AF69-F4EDC35459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B477A-B0EA-44E5-8584-1C4043ED5A14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FB4C2-4F3E-4267-AF69-F4EDC35459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B477A-B0EA-44E5-8584-1C4043ED5A14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FB4C2-4F3E-4267-AF69-F4EDC35459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B477A-B0EA-44E5-8584-1C4043ED5A14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FB4C2-4F3E-4267-AF69-F4EDC35459C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B477A-B0EA-44E5-8584-1C4043ED5A14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FB4C2-4F3E-4267-AF69-F4EDC35459CD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B477A-B0EA-44E5-8584-1C4043ED5A14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FB4C2-4F3E-4267-AF69-F4EDC35459CD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B477A-B0EA-44E5-8584-1C4043ED5A14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FB4C2-4F3E-4267-AF69-F4EDC35459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B477A-B0EA-44E5-8584-1C4043ED5A14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FB4C2-4F3E-4267-AF69-F4EDC35459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B477A-B0EA-44E5-8584-1C4043ED5A14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FB4C2-4F3E-4267-AF69-F4EDC35459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1B477A-B0EA-44E5-8584-1C4043ED5A14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1FB4C2-4F3E-4267-AF69-F4EDC35459C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11B477A-B0EA-44E5-8584-1C4043ED5A14}" type="datetimeFigureOut">
              <a:rPr lang="ru-RU" smtClean="0"/>
              <a:t>02.03.2026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221FB4C2-4F3E-4267-AF69-F4EDC35459CD}" type="slidenum">
              <a:rPr lang="ru-RU" smtClean="0"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800" dirty="0" err="1"/>
              <a:t>КУЛЬТУРНІ</a:t>
            </a:r>
            <a:r>
              <a:rPr lang="ru-RU" sz="4800" dirty="0"/>
              <a:t> </a:t>
            </a:r>
            <a:r>
              <a:rPr lang="ru-RU" sz="4800" dirty="0" err="1"/>
              <a:t>РОЗХОДЖЕННЯ</a:t>
            </a:r>
            <a:r>
              <a:rPr lang="ru-RU" sz="4800" dirty="0"/>
              <a:t> В </a:t>
            </a:r>
            <a:r>
              <a:rPr lang="ru-RU" sz="4800" dirty="0" err="1"/>
              <a:t>ОРГАНІЗАЦІЯХ</a:t>
            </a:r>
            <a:endParaRPr lang="ru-RU" sz="4800" dirty="0"/>
          </a:p>
        </p:txBody>
      </p:sp>
    </p:spTree>
    <p:extLst>
      <p:ext uri="{BB962C8B-B14F-4D97-AF65-F5344CB8AC3E}">
        <p14:creationId xmlns:p14="http://schemas.microsoft.com/office/powerpoint/2010/main" val="23442693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/>
              <a:t>В культурах з </a:t>
            </a:r>
            <a:r>
              <a:rPr lang="ru-RU" b="1" dirty="0" err="1"/>
              <a:t>індивідуальним</a:t>
            </a:r>
            <a:r>
              <a:rPr lang="ru-RU" b="1" dirty="0"/>
              <a:t> </a:t>
            </a:r>
            <a:r>
              <a:rPr lang="ru-RU" b="1" dirty="0" err="1"/>
              <a:t>лідерством</a:t>
            </a:r>
            <a:r>
              <a:rPr lang="ru-RU" b="1" dirty="0"/>
              <a:t>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dirty="0" err="1"/>
              <a:t>приймають</a:t>
            </a:r>
            <a:r>
              <a:rPr lang="ru-RU" dirty="0"/>
              <a:t> </a:t>
            </a:r>
            <a:r>
              <a:rPr lang="ru-RU" dirty="0" err="1"/>
              <a:t>тількі</a:t>
            </a:r>
            <a:r>
              <a:rPr lang="ru-RU" dirty="0"/>
              <a:t> </a:t>
            </a:r>
            <a:r>
              <a:rPr lang="ru-RU" dirty="0" err="1"/>
              <a:t>ті</a:t>
            </a:r>
            <a:r>
              <a:rPr lang="ru-RU" dirty="0"/>
              <a:t>,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обізнані</a:t>
            </a:r>
            <a:r>
              <a:rPr lang="ru-RU" dirty="0"/>
              <a:t>, </a:t>
            </a:r>
            <a:r>
              <a:rPr lang="ru-RU" dirty="0" err="1"/>
              <a:t>найефективніші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найкомпетентніші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/>
              <a:t>В культурах з </a:t>
            </a:r>
            <a:r>
              <a:rPr lang="ru-RU" b="1" dirty="0" err="1"/>
              <a:t>груповим</a:t>
            </a:r>
            <a:r>
              <a:rPr lang="ru-RU" b="1" dirty="0"/>
              <a:t> </a:t>
            </a:r>
            <a:r>
              <a:rPr lang="ru-RU" b="1" dirty="0" err="1"/>
              <a:t>лідерством</a:t>
            </a:r>
            <a:r>
              <a:rPr lang="ru-RU" dirty="0"/>
              <a:t>, </a:t>
            </a:r>
            <a:r>
              <a:rPr lang="ru-RU" dirty="0" err="1"/>
              <a:t>хоча</a:t>
            </a:r>
            <a:r>
              <a:rPr lang="ru-RU" dirty="0"/>
              <a:t> </a:t>
            </a:r>
            <a:r>
              <a:rPr lang="ru-RU" dirty="0" err="1"/>
              <a:t>індивідууми</a:t>
            </a:r>
            <a:r>
              <a:rPr lang="ru-RU" dirty="0"/>
              <a:t>, </a:t>
            </a:r>
            <a:r>
              <a:rPr lang="ru-RU" dirty="0" err="1"/>
              <a:t>можливо</a:t>
            </a:r>
            <a:r>
              <a:rPr lang="ru-RU" dirty="0"/>
              <a:t>, не </a:t>
            </a:r>
            <a:r>
              <a:rPr lang="ru-RU" dirty="0" err="1"/>
              <a:t>рівні</a:t>
            </a:r>
            <a:r>
              <a:rPr lang="ru-RU" dirty="0"/>
              <a:t> за </a:t>
            </a:r>
            <a:r>
              <a:rPr lang="ru-RU" dirty="0" err="1"/>
              <a:t>здатностями</a:t>
            </a:r>
            <a:r>
              <a:rPr lang="ru-RU" dirty="0"/>
              <a:t> і результатами </a:t>
            </a:r>
            <a:r>
              <a:rPr lang="ru-RU" dirty="0" err="1"/>
              <a:t>роботи</a:t>
            </a:r>
            <a:r>
              <a:rPr lang="ru-RU" dirty="0"/>
              <a:t>, </a:t>
            </a:r>
            <a:r>
              <a:rPr lang="ru-RU" dirty="0" err="1"/>
              <a:t>кожний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право </a:t>
            </a:r>
            <a:r>
              <a:rPr lang="ru-RU" dirty="0" err="1"/>
              <a:t>робити</a:t>
            </a:r>
            <a:r>
              <a:rPr lang="ru-RU" dirty="0"/>
              <a:t> </a:t>
            </a:r>
            <a:r>
              <a:rPr lang="ru-RU" dirty="0" err="1"/>
              <a:t>внесок</a:t>
            </a:r>
            <a:r>
              <a:rPr lang="ru-RU" dirty="0"/>
              <a:t> в </a:t>
            </a:r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стосуються</a:t>
            </a:r>
            <a:r>
              <a:rPr lang="ru-RU" dirty="0"/>
              <a:t> 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41592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/>
              <a:t>Архетип «</a:t>
            </a:r>
            <a:r>
              <a:rPr lang="ru-RU" b="1" dirty="0" err="1"/>
              <a:t>сімейна</a:t>
            </a:r>
            <a:r>
              <a:rPr lang="ru-RU" b="1" dirty="0"/>
              <a:t> </a:t>
            </a:r>
            <a:r>
              <a:rPr lang="ru-RU" b="1" dirty="0" err="1"/>
              <a:t>компанія</a:t>
            </a:r>
            <a:r>
              <a:rPr lang="ru-RU" dirty="0" smtClean="0"/>
              <a:t>»</a:t>
            </a:r>
          </a:p>
          <a:p>
            <a:pPr marL="0" indent="0" algn="just">
              <a:buNone/>
            </a:pPr>
            <a:endParaRPr lang="ru-RU" b="1" dirty="0"/>
          </a:p>
          <a:p>
            <a:pPr marL="0" indent="0" algn="just">
              <a:buNone/>
            </a:pPr>
            <a:r>
              <a:rPr lang="ru-RU" dirty="0" err="1"/>
              <a:t>поєднує</a:t>
            </a:r>
            <a:r>
              <a:rPr lang="ru-RU" dirty="0"/>
              <a:t> </a:t>
            </a:r>
            <a:r>
              <a:rPr lang="ru-RU" i="1" dirty="0" err="1"/>
              <a:t>органічну</a:t>
            </a:r>
            <a:r>
              <a:rPr lang="ru-RU" dirty="0"/>
              <a:t> </a:t>
            </a:r>
            <a:r>
              <a:rPr lang="ru-RU" dirty="0" err="1"/>
              <a:t>організацію</a:t>
            </a:r>
            <a:r>
              <a:rPr lang="ru-RU" dirty="0"/>
              <a:t> з </a:t>
            </a:r>
            <a:r>
              <a:rPr lang="ru-RU" i="1" dirty="0" err="1"/>
              <a:t>індивідуальним</a:t>
            </a:r>
            <a:r>
              <a:rPr lang="ru-RU" dirty="0"/>
              <a:t> </a:t>
            </a:r>
            <a:r>
              <a:rPr lang="ru-RU" dirty="0" err="1"/>
              <a:t>лідерством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285063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/>
              <a:t>Архетип </a:t>
            </a:r>
            <a:r>
              <a:rPr lang="ru-RU" dirty="0"/>
              <a:t>«</a:t>
            </a:r>
            <a:r>
              <a:rPr lang="ru-RU" b="1" dirty="0" err="1"/>
              <a:t>багатонаціональна</a:t>
            </a:r>
            <a:r>
              <a:rPr lang="ru-RU" b="1" dirty="0"/>
              <a:t> </a:t>
            </a:r>
            <a:r>
              <a:rPr lang="ru-RU" b="1" dirty="0" err="1"/>
              <a:t>компанія</a:t>
            </a:r>
            <a:r>
              <a:rPr lang="ru-RU" dirty="0"/>
              <a:t>» </a:t>
            </a:r>
            <a:endParaRPr lang="ru-RU" dirty="0" smtClean="0"/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 err="1" smtClean="0"/>
              <a:t>поєднує</a:t>
            </a:r>
            <a:r>
              <a:rPr lang="ru-RU" dirty="0" smtClean="0"/>
              <a:t> </a:t>
            </a:r>
            <a:r>
              <a:rPr lang="ru-RU" i="1" dirty="0" err="1"/>
              <a:t>систематичну</a:t>
            </a:r>
            <a:r>
              <a:rPr lang="ru-RU" dirty="0"/>
              <a:t> </a:t>
            </a:r>
            <a:r>
              <a:rPr lang="ru-RU" dirty="0" err="1"/>
              <a:t>організацію</a:t>
            </a:r>
            <a:r>
              <a:rPr lang="ru-RU" dirty="0"/>
              <a:t> з </a:t>
            </a:r>
            <a:r>
              <a:rPr lang="ru-RU" i="1" dirty="0" err="1"/>
              <a:t>індивідуальним</a:t>
            </a:r>
            <a:r>
              <a:rPr lang="ru-RU" dirty="0"/>
              <a:t> </a:t>
            </a:r>
            <a:r>
              <a:rPr lang="ru-RU" dirty="0" err="1"/>
              <a:t>лідерством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021497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/>
              <a:t>Архетип </a:t>
            </a:r>
            <a:r>
              <a:rPr lang="ru-RU" b="1" i="1" dirty="0"/>
              <a:t>«</a:t>
            </a:r>
            <a:r>
              <a:rPr lang="ru-RU" b="1" i="1" dirty="0" err="1"/>
              <a:t>консалтингова</a:t>
            </a:r>
            <a:r>
              <a:rPr lang="ru-RU" b="1" i="1" dirty="0"/>
              <a:t> </a:t>
            </a:r>
            <a:r>
              <a:rPr lang="ru-RU" b="1" i="1" dirty="0" err="1"/>
              <a:t>фірма</a:t>
            </a:r>
            <a:r>
              <a:rPr lang="ru-RU" b="1" dirty="0"/>
              <a:t>» </a:t>
            </a:r>
            <a:endParaRPr lang="ru-RU" b="1" dirty="0" smtClean="0"/>
          </a:p>
          <a:p>
            <a:pPr marL="0" indent="0" algn="just">
              <a:buNone/>
            </a:pPr>
            <a:endParaRPr lang="ru-RU" b="1" dirty="0"/>
          </a:p>
          <a:p>
            <a:pPr marL="0" indent="0" algn="just">
              <a:buNone/>
            </a:pPr>
            <a:r>
              <a:rPr lang="ru-RU" dirty="0" err="1" smtClean="0"/>
              <a:t>поєднує</a:t>
            </a:r>
            <a:r>
              <a:rPr lang="ru-RU" dirty="0" smtClean="0"/>
              <a:t> </a:t>
            </a:r>
            <a:r>
              <a:rPr lang="uk-UA" i="1" dirty="0"/>
              <a:t>систематичну</a:t>
            </a:r>
            <a:r>
              <a:rPr lang="uk-UA" dirty="0"/>
              <a:t> </a:t>
            </a:r>
            <a:r>
              <a:rPr lang="ru-RU" dirty="0" err="1"/>
              <a:t>організацію</a:t>
            </a:r>
            <a:r>
              <a:rPr lang="ru-RU" dirty="0"/>
              <a:t> з </a:t>
            </a:r>
            <a:r>
              <a:rPr lang="uk-UA" i="1" dirty="0"/>
              <a:t>груповим</a:t>
            </a:r>
            <a:r>
              <a:rPr lang="uk-UA" dirty="0"/>
              <a:t> </a:t>
            </a:r>
            <a:r>
              <a:rPr lang="ru-RU" dirty="0" err="1"/>
              <a:t>лідерством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285220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uk-UA" i="1" dirty="0"/>
              <a:t>Архетип </a:t>
            </a:r>
            <a:r>
              <a:rPr lang="ru-RU" dirty="0" smtClean="0"/>
              <a:t>«</a:t>
            </a:r>
            <a:r>
              <a:rPr lang="uk-UA" dirty="0" smtClean="0"/>
              <a:t>нове </a:t>
            </a:r>
            <a:r>
              <a:rPr lang="ru-RU" dirty="0" err="1" smtClean="0"/>
              <a:t>творче</a:t>
            </a:r>
            <a:r>
              <a:rPr lang="ru-RU" dirty="0" smtClean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високо</a:t>
            </a:r>
            <a:r>
              <a:rPr lang="ru-RU" dirty="0"/>
              <a:t> </a:t>
            </a:r>
            <a:r>
              <a:rPr lang="ru-RU" dirty="0" err="1"/>
              <a:t>технічне</a:t>
            </a:r>
            <a:r>
              <a:rPr lang="ru-RU" dirty="0"/>
              <a:t> </a:t>
            </a:r>
            <a:r>
              <a:rPr lang="ru-RU" dirty="0" err="1"/>
              <a:t>товариство</a:t>
            </a:r>
            <a:r>
              <a:rPr lang="uk-UA" i="1" dirty="0" smtClean="0"/>
              <a:t>»</a:t>
            </a:r>
          </a:p>
          <a:p>
            <a:pPr marL="0" indent="0" algn="just">
              <a:buNone/>
            </a:pPr>
            <a:endParaRPr lang="ru-RU" i="1" dirty="0"/>
          </a:p>
          <a:p>
            <a:pPr marL="0" indent="0" algn="just">
              <a:buNone/>
            </a:pPr>
            <a:r>
              <a:rPr lang="ru-RU" dirty="0" err="1"/>
              <a:t>поєднує</a:t>
            </a:r>
            <a:r>
              <a:rPr lang="ru-RU" dirty="0"/>
              <a:t> </a:t>
            </a:r>
            <a:r>
              <a:rPr lang="uk-UA" i="1" dirty="0"/>
              <a:t>органічну</a:t>
            </a:r>
            <a:r>
              <a:rPr lang="uk-UA" dirty="0"/>
              <a:t> </a:t>
            </a:r>
            <a:r>
              <a:rPr lang="ru-RU" dirty="0" err="1"/>
              <a:t>організацію</a:t>
            </a:r>
            <a:r>
              <a:rPr lang="ru-RU" dirty="0"/>
              <a:t> з </a:t>
            </a:r>
            <a:r>
              <a:rPr lang="uk-UA" i="1" dirty="0"/>
              <a:t>груповим</a:t>
            </a:r>
            <a:r>
              <a:rPr lang="uk-UA" dirty="0"/>
              <a:t> </a:t>
            </a:r>
            <a:r>
              <a:rPr lang="ru-RU" dirty="0" err="1"/>
              <a:t>лідерством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682250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/>
              <a:t>Модель </a:t>
            </a:r>
            <a:r>
              <a:rPr lang="ru-RU" dirty="0" err="1"/>
              <a:t>управлінської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«</a:t>
            </a:r>
            <a:r>
              <a:rPr lang="ru-RU" b="1" dirty="0" err="1"/>
              <a:t>Інкубатор</a:t>
            </a:r>
            <a:r>
              <a:rPr lang="ru-RU" dirty="0" smtClean="0"/>
              <a:t>»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 </a:t>
            </a:r>
            <a:r>
              <a:rPr lang="ru-RU" dirty="0"/>
              <a:t>є </a:t>
            </a:r>
            <a:r>
              <a:rPr lang="ru-RU" dirty="0" err="1"/>
              <a:t>егалітарною</a:t>
            </a:r>
            <a:r>
              <a:rPr lang="ru-RU" dirty="0"/>
              <a:t> </a:t>
            </a:r>
            <a:r>
              <a:rPr lang="ru-RU" dirty="0" err="1"/>
              <a:t>низьким</a:t>
            </a:r>
            <a:r>
              <a:rPr lang="ru-RU" dirty="0"/>
              <a:t> </a:t>
            </a:r>
            <a:r>
              <a:rPr lang="ru-RU" dirty="0" err="1"/>
              <a:t>ступенем</a:t>
            </a:r>
            <a:r>
              <a:rPr lang="ru-RU" dirty="0"/>
              <a:t> </a:t>
            </a:r>
            <a:r>
              <a:rPr lang="ru-RU" dirty="0" err="1"/>
              <a:t>централізації</a:t>
            </a:r>
            <a:r>
              <a:rPr lang="ru-RU" dirty="0"/>
              <a:t> і невеликою </a:t>
            </a:r>
            <a:r>
              <a:rPr lang="ru-RU" dirty="0" err="1"/>
              <a:t>дистанцією</a:t>
            </a:r>
            <a:r>
              <a:rPr lang="ru-RU" dirty="0"/>
              <a:t> </a:t>
            </a:r>
            <a:r>
              <a:rPr lang="ru-RU" dirty="0" err="1"/>
              <a:t>влади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низький</a:t>
            </a:r>
            <a:r>
              <a:rPr lang="ru-RU" dirty="0"/>
              <a:t> </a:t>
            </a: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функціональної</a:t>
            </a:r>
            <a:r>
              <a:rPr lang="ru-RU" dirty="0"/>
              <a:t> </a:t>
            </a:r>
            <a:r>
              <a:rPr lang="ru-RU" dirty="0" err="1"/>
              <a:t>формалізації</a:t>
            </a:r>
            <a:r>
              <a:rPr lang="ru-RU" dirty="0"/>
              <a:t> і </a:t>
            </a:r>
            <a:r>
              <a:rPr lang="ru-RU" dirty="0" err="1"/>
              <a:t>орієнтується</a:t>
            </a:r>
            <a:r>
              <a:rPr lang="ru-RU" dirty="0"/>
              <a:t> на </a:t>
            </a:r>
            <a:r>
              <a:rPr lang="ru-RU" dirty="0" err="1"/>
              <a:t>розвиток</a:t>
            </a:r>
            <a:r>
              <a:rPr lang="ru-RU" dirty="0"/>
              <a:t> </a:t>
            </a:r>
            <a:r>
              <a:rPr lang="ru-RU" dirty="0" err="1"/>
              <a:t>особистості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30559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/>
              <a:t>Модель </a:t>
            </a:r>
            <a:r>
              <a:rPr lang="ru-RU" dirty="0" err="1"/>
              <a:t>управлінської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«</a:t>
            </a:r>
            <a:r>
              <a:rPr lang="ru-RU" b="1" dirty="0" err="1"/>
              <a:t>Керована</a:t>
            </a:r>
            <a:r>
              <a:rPr lang="ru-RU" b="1" dirty="0"/>
              <a:t> ракета</a:t>
            </a:r>
            <a:r>
              <a:rPr lang="ru-RU" dirty="0"/>
              <a:t>» </a:t>
            </a:r>
            <a:endParaRPr lang="ru-RU" dirty="0" smtClean="0"/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є </a:t>
            </a:r>
            <a:r>
              <a:rPr lang="ru-RU" dirty="0" err="1"/>
              <a:t>егалітарною</a:t>
            </a:r>
            <a:r>
              <a:rPr lang="ru-RU" dirty="0"/>
              <a:t> </a:t>
            </a:r>
            <a:r>
              <a:rPr lang="ru-RU" dirty="0" err="1"/>
              <a:t>низьким</a:t>
            </a:r>
            <a:r>
              <a:rPr lang="ru-RU" dirty="0"/>
              <a:t> </a:t>
            </a:r>
            <a:r>
              <a:rPr lang="ru-RU" dirty="0" err="1"/>
              <a:t>ступенем</a:t>
            </a:r>
            <a:r>
              <a:rPr lang="ru-RU" dirty="0"/>
              <a:t> </a:t>
            </a:r>
            <a:r>
              <a:rPr lang="ru-RU" dirty="0" err="1"/>
              <a:t>централізації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високий</a:t>
            </a:r>
            <a:r>
              <a:rPr lang="ru-RU" dirty="0"/>
              <a:t> </a:t>
            </a: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функціональної</a:t>
            </a:r>
            <a:r>
              <a:rPr lang="ru-RU" dirty="0"/>
              <a:t> </a:t>
            </a:r>
            <a:r>
              <a:rPr lang="ru-RU" dirty="0" err="1"/>
              <a:t>формалізації</a:t>
            </a:r>
            <a:r>
              <a:rPr lang="ru-RU" dirty="0"/>
              <a:t> і </a:t>
            </a:r>
            <a:r>
              <a:rPr lang="ru-RU" dirty="0" err="1"/>
              <a:t>орієнтується</a:t>
            </a:r>
            <a:r>
              <a:rPr lang="ru-RU" dirty="0"/>
              <a:t> на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конкретної</a:t>
            </a:r>
            <a:r>
              <a:rPr lang="ru-RU" dirty="0"/>
              <a:t> мети й результату.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391347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/>
              <a:t>Модель </a:t>
            </a:r>
            <a:r>
              <a:rPr lang="ru-RU" dirty="0" err="1"/>
              <a:t>управлінської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«</a:t>
            </a:r>
            <a:r>
              <a:rPr lang="ru-RU" b="1" dirty="0" err="1"/>
              <a:t>Ейфелева</a:t>
            </a:r>
            <a:r>
              <a:rPr lang="ru-RU" b="1" dirty="0"/>
              <a:t> вежа</a:t>
            </a:r>
            <a:r>
              <a:rPr lang="ru-RU" dirty="0"/>
              <a:t>» </a:t>
            </a:r>
            <a:endParaRPr lang="ru-RU" dirty="0" smtClean="0"/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є </a:t>
            </a:r>
            <a:r>
              <a:rPr lang="ru-RU" dirty="0" err="1"/>
              <a:t>ієрархічною</a:t>
            </a:r>
            <a:r>
              <a:rPr lang="ru-RU" dirty="0"/>
              <a:t> з </a:t>
            </a:r>
            <a:r>
              <a:rPr lang="ru-RU" dirty="0" err="1"/>
              <a:t>високим</a:t>
            </a:r>
            <a:r>
              <a:rPr lang="ru-RU" dirty="0"/>
              <a:t> </a:t>
            </a:r>
            <a:r>
              <a:rPr lang="ru-RU" dirty="0" err="1"/>
              <a:t>ступенем</a:t>
            </a:r>
            <a:r>
              <a:rPr lang="ru-RU" dirty="0"/>
              <a:t> </a:t>
            </a:r>
            <a:r>
              <a:rPr lang="ru-RU" dirty="0" err="1"/>
              <a:t>централізації</a:t>
            </a:r>
            <a:r>
              <a:rPr lang="ru-RU" dirty="0"/>
              <a:t> та </a:t>
            </a:r>
            <a:r>
              <a:rPr lang="ru-RU" dirty="0" err="1"/>
              <a:t>обмеженим</a:t>
            </a:r>
            <a:r>
              <a:rPr lang="ru-RU" dirty="0"/>
              <a:t> </a:t>
            </a:r>
            <a:r>
              <a:rPr lang="ru-RU" dirty="0" err="1"/>
              <a:t>делегуванням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високий</a:t>
            </a:r>
            <a:r>
              <a:rPr lang="ru-RU" dirty="0"/>
              <a:t> </a:t>
            </a: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функціональної</a:t>
            </a:r>
            <a:r>
              <a:rPr lang="ru-RU" dirty="0"/>
              <a:t> </a:t>
            </a:r>
            <a:r>
              <a:rPr lang="ru-RU" dirty="0" err="1"/>
              <a:t>формалізації</a:t>
            </a:r>
            <a:r>
              <a:rPr lang="ru-RU" dirty="0"/>
              <a:t> і </a:t>
            </a:r>
            <a:r>
              <a:rPr lang="ru-RU" dirty="0" err="1"/>
              <a:t>орієнтується</a:t>
            </a:r>
            <a:r>
              <a:rPr lang="ru-RU" dirty="0"/>
              <a:t> на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конкретної</a:t>
            </a:r>
            <a:r>
              <a:rPr lang="ru-RU" dirty="0"/>
              <a:t> мети </a:t>
            </a:r>
            <a:r>
              <a:rPr lang="ru-RU" dirty="0" err="1"/>
              <a:t>завдяки</a:t>
            </a:r>
            <a:r>
              <a:rPr lang="ru-RU" dirty="0"/>
              <a:t> </a:t>
            </a:r>
            <a:r>
              <a:rPr lang="ru-RU" dirty="0" err="1"/>
              <a:t>вдосконалення</a:t>
            </a:r>
            <a:r>
              <a:rPr lang="ru-RU" dirty="0"/>
              <a:t> </a:t>
            </a:r>
            <a:r>
              <a:rPr lang="ru-RU" dirty="0" err="1"/>
              <a:t>структури</a:t>
            </a:r>
            <a:r>
              <a:rPr lang="ru-RU" dirty="0"/>
              <a:t> та </a:t>
            </a:r>
            <a:r>
              <a:rPr lang="ru-RU" dirty="0" err="1"/>
              <a:t>функціональних</a:t>
            </a:r>
            <a:r>
              <a:rPr lang="ru-RU" dirty="0"/>
              <a:t> ролей.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26591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/>
              <a:t>Модель </a:t>
            </a:r>
            <a:r>
              <a:rPr lang="ru-RU" dirty="0" err="1"/>
              <a:t>управлінської</a:t>
            </a:r>
            <a:r>
              <a:rPr lang="ru-RU" dirty="0"/>
              <a:t> </a:t>
            </a:r>
            <a:r>
              <a:rPr lang="ru-RU" dirty="0" err="1"/>
              <a:t>культури</a:t>
            </a:r>
            <a:r>
              <a:rPr lang="ru-RU" dirty="0"/>
              <a:t> «</a:t>
            </a:r>
            <a:r>
              <a:rPr lang="ru-RU" b="1" dirty="0"/>
              <a:t>Родина</a:t>
            </a:r>
            <a:r>
              <a:rPr lang="ru-RU" dirty="0"/>
              <a:t>» </a:t>
            </a:r>
            <a:endParaRPr lang="ru-RU" dirty="0" smtClean="0"/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 smtClean="0"/>
              <a:t>є </a:t>
            </a:r>
            <a:r>
              <a:rPr lang="ru-RU" dirty="0" err="1"/>
              <a:t>ієрархічною</a:t>
            </a:r>
            <a:r>
              <a:rPr lang="ru-RU" dirty="0"/>
              <a:t>, </a:t>
            </a:r>
            <a:r>
              <a:rPr lang="ru-RU" dirty="0" err="1"/>
              <a:t>орієнтованою</a:t>
            </a:r>
            <a:r>
              <a:rPr lang="ru-RU" dirty="0"/>
              <a:t> на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вказівок</a:t>
            </a:r>
            <a:r>
              <a:rPr lang="ru-RU" dirty="0"/>
              <a:t> </a:t>
            </a:r>
            <a:r>
              <a:rPr lang="ru-RU" dirty="0" err="1"/>
              <a:t>керівництва</a:t>
            </a:r>
            <a:r>
              <a:rPr lang="ru-RU" dirty="0"/>
              <a:t>, </a:t>
            </a:r>
            <a:r>
              <a:rPr lang="ru-RU" dirty="0" err="1"/>
              <a:t>патерналістською</a:t>
            </a:r>
            <a:r>
              <a:rPr lang="ru-RU" dirty="0"/>
              <a:t>,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низький</a:t>
            </a:r>
            <a:r>
              <a:rPr lang="ru-RU" dirty="0"/>
              <a:t> </a:t>
            </a: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функціональної</a:t>
            </a:r>
            <a:r>
              <a:rPr lang="ru-RU" dirty="0"/>
              <a:t> </a:t>
            </a:r>
            <a:r>
              <a:rPr lang="ru-RU" dirty="0" err="1"/>
              <a:t>формалізації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444218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508125" y="37401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/>
              <a:t>Культурна </a:t>
            </a:r>
            <a:r>
              <a:rPr lang="ru-RU" b="1" dirty="0" err="1"/>
              <a:t>синергія</a:t>
            </a:r>
            <a:r>
              <a:rPr lang="ru-RU" b="1" dirty="0"/>
              <a:t> </a:t>
            </a:r>
            <a:endParaRPr lang="ru-RU" b="1" dirty="0" smtClean="0"/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ru-RU" dirty="0" err="1" smtClean="0"/>
              <a:t>підхід</a:t>
            </a:r>
            <a:r>
              <a:rPr lang="ru-RU" dirty="0" smtClean="0"/>
              <a:t> </a:t>
            </a:r>
            <a:r>
              <a:rPr lang="ru-RU" dirty="0"/>
              <a:t>до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впливом</a:t>
            </a:r>
            <a:r>
              <a:rPr lang="ru-RU" dirty="0"/>
              <a:t> </a:t>
            </a:r>
            <a:r>
              <a:rPr lang="ru-RU" dirty="0" err="1"/>
              <a:t>культурної</a:t>
            </a:r>
            <a:r>
              <a:rPr lang="ru-RU" dirty="0"/>
              <a:t> </a:t>
            </a:r>
            <a:r>
              <a:rPr lang="ru-RU" dirty="0" err="1"/>
              <a:t>розмаїтості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використовує</a:t>
            </a:r>
            <a:r>
              <a:rPr lang="ru-RU" dirty="0"/>
              <a:t> </a:t>
            </a:r>
            <a:r>
              <a:rPr lang="ru-RU" dirty="0" err="1"/>
              <a:t>розходження</a:t>
            </a:r>
            <a:r>
              <a:rPr lang="ru-RU" dirty="0"/>
              <a:t> </a:t>
            </a:r>
            <a:r>
              <a:rPr lang="ru-RU" dirty="0" err="1"/>
              <a:t>народів</a:t>
            </a:r>
            <a:r>
              <a:rPr lang="ru-RU" dirty="0"/>
              <a:t> </a:t>
            </a:r>
            <a:r>
              <a:rPr lang="ru-RU" dirty="0" err="1"/>
              <a:t>світу</a:t>
            </a:r>
            <a:r>
              <a:rPr lang="ru-RU" dirty="0"/>
              <a:t> як ресурс </a:t>
            </a:r>
            <a:r>
              <a:rPr lang="ru-RU" dirty="0" err="1"/>
              <a:t>взаємного</a:t>
            </a:r>
            <a:r>
              <a:rPr lang="ru-RU" dirty="0"/>
              <a:t> росту й </a:t>
            </a:r>
            <a:r>
              <a:rPr lang="ru-RU" dirty="0" err="1"/>
              <a:t>досягнень</a:t>
            </a:r>
            <a:r>
              <a:rPr lang="ru-RU" dirty="0"/>
              <a:t> для </a:t>
            </a:r>
            <a:r>
              <a:rPr lang="ru-RU" dirty="0" err="1"/>
              <a:t>створення</a:t>
            </a:r>
            <a:r>
              <a:rPr lang="ru-RU" dirty="0"/>
              <a:t> </a:t>
            </a:r>
            <a:r>
              <a:rPr lang="ru-RU" dirty="0" err="1"/>
              <a:t>ефективніших</a:t>
            </a:r>
            <a:r>
              <a:rPr lang="ru-RU" dirty="0"/>
              <a:t> форм </a:t>
            </a:r>
            <a:r>
              <a:rPr lang="ru-RU" dirty="0" err="1"/>
              <a:t>співробітництва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442546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b="1" dirty="0"/>
              <a:t>ПЛАН</a:t>
            </a:r>
            <a:endParaRPr lang="ru-RU" b="1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Культурні параметри організаційної поведінки</a:t>
            </a:r>
            <a:endParaRPr lang="ru-RU" i="1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Культурні архетипи організацій</a:t>
            </a:r>
            <a:endParaRPr lang="ru-RU" i="1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Стратегії розпізнавання культури організації</a:t>
            </a:r>
            <a:endParaRPr lang="ru-RU" i="1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Стратегії управління культурною розмаїтістю</a:t>
            </a:r>
            <a:endParaRPr lang="ru-RU" i="1" dirty="0"/>
          </a:p>
          <a:p>
            <a:pPr marL="514350" lvl="0" indent="-514350">
              <a:buFont typeface="+mj-lt"/>
              <a:buAutoNum type="arabicPeriod"/>
            </a:pPr>
            <a:r>
              <a:rPr lang="uk-UA" dirty="0"/>
              <a:t>Багатокультурні групи</a:t>
            </a:r>
            <a:endParaRPr lang="ru-RU" i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03003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/>
          <a:lstStyle/>
          <a:p>
            <a:pPr marL="0" indent="0" algn="just">
              <a:buNone/>
            </a:pPr>
            <a:r>
              <a:rPr lang="uk-UA" b="1" dirty="0"/>
              <a:t>К</a:t>
            </a:r>
            <a:r>
              <a:rPr lang="uk-UA" b="1" cap="small" dirty="0"/>
              <a:t>ультурно синергетичне розв’язання проблеми</a:t>
            </a:r>
            <a:endParaRPr lang="ru-RU" b="1" dirty="0"/>
          </a:p>
          <a:p>
            <a:pPr marL="0" indent="0" algn="just">
              <a:buNone/>
            </a:pPr>
            <a:r>
              <a:rPr lang="uk-UA" u="sng" dirty="0"/>
              <a:t>Крок 1: Опис ситуації</a:t>
            </a:r>
            <a:r>
              <a:rPr lang="uk-UA" dirty="0"/>
              <a:t> </a:t>
            </a:r>
            <a:endParaRPr lang="ru-RU" dirty="0"/>
          </a:p>
          <a:p>
            <a:pPr marL="0" indent="0" algn="just">
              <a:buNone/>
            </a:pPr>
            <a:r>
              <a:rPr lang="uk-UA" u="sng" dirty="0"/>
              <a:t>Крок 2: Культурна інтерпретація</a:t>
            </a:r>
            <a:r>
              <a:rPr lang="uk-UA" dirty="0"/>
              <a:t> </a:t>
            </a:r>
            <a:endParaRPr lang="ru-RU" dirty="0"/>
          </a:p>
          <a:p>
            <a:pPr marL="0" indent="0" algn="just">
              <a:buNone/>
            </a:pPr>
            <a:r>
              <a:rPr lang="uk-UA" u="sng" dirty="0"/>
              <a:t>Крок 3: Культурний творчий підхід</a:t>
            </a:r>
            <a:endParaRPr lang="ru-RU" dirty="0"/>
          </a:p>
          <a:p>
            <a:pPr marL="0" indent="0" algn="just">
              <a:buNone/>
            </a:pPr>
            <a:r>
              <a:rPr lang="uk-UA" u="sng" dirty="0"/>
              <a:t>Виконання</a:t>
            </a:r>
            <a:r>
              <a:rPr lang="uk-UA" dirty="0"/>
              <a:t> 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25541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 err="1"/>
              <a:t>Багатокультурні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потенціалу</a:t>
            </a:r>
            <a:r>
              <a:rPr lang="ru-RU" dirty="0"/>
              <a:t> для </a:t>
            </a:r>
            <a:r>
              <a:rPr lang="ru-RU" dirty="0" err="1"/>
              <a:t>вищої</a:t>
            </a:r>
            <a:r>
              <a:rPr lang="ru-RU" dirty="0"/>
              <a:t> </a:t>
            </a:r>
            <a:r>
              <a:rPr lang="ru-RU" dirty="0" err="1"/>
              <a:t>продуктивності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однорідні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, але вони </a:t>
            </a:r>
            <a:r>
              <a:rPr lang="ru-RU" dirty="0" err="1"/>
              <a:t>також</a:t>
            </a:r>
            <a:r>
              <a:rPr lang="ru-RU" dirty="0"/>
              <a:t> </a:t>
            </a:r>
            <a:r>
              <a:rPr lang="ru-RU" dirty="0" err="1"/>
              <a:t>ризикують</a:t>
            </a:r>
            <a:r>
              <a:rPr lang="ru-RU" dirty="0"/>
              <a:t> </a:t>
            </a:r>
            <a:r>
              <a:rPr lang="ru-RU" dirty="0" err="1"/>
              <a:t>більшими</a:t>
            </a:r>
            <a:r>
              <a:rPr lang="ru-RU" dirty="0"/>
              <a:t> </a:t>
            </a:r>
            <a:r>
              <a:rPr lang="ru-RU" dirty="0" err="1"/>
              <a:t>втратами</a:t>
            </a:r>
            <a:r>
              <a:rPr lang="ru-RU" dirty="0"/>
              <a:t> через </a:t>
            </a:r>
            <a:r>
              <a:rPr lang="ru-RU" dirty="0" err="1"/>
              <a:t>неправильні</a:t>
            </a:r>
            <a:r>
              <a:rPr lang="ru-RU" dirty="0"/>
              <a:t> </a:t>
            </a:r>
            <a:r>
              <a:rPr lang="ru-RU" dirty="0" err="1"/>
              <a:t>способи</a:t>
            </a:r>
            <a:r>
              <a:rPr lang="ru-RU" dirty="0"/>
              <a:t> </a:t>
            </a:r>
            <a:r>
              <a:rPr lang="ru-RU" dirty="0" err="1"/>
              <a:t>роботи</a:t>
            </a:r>
            <a:r>
              <a:rPr lang="ru-RU" dirty="0"/>
              <a:t>. </a:t>
            </a:r>
            <a:r>
              <a:rPr lang="ru-RU" dirty="0" err="1"/>
              <a:t>Фактична</a:t>
            </a:r>
            <a:r>
              <a:rPr lang="ru-RU" dirty="0"/>
              <a:t> </a:t>
            </a:r>
            <a:r>
              <a:rPr lang="ru-RU" dirty="0" err="1"/>
              <a:t>продуктивність</a:t>
            </a:r>
            <a:r>
              <a:rPr lang="ru-RU" dirty="0"/>
              <a:t> </a:t>
            </a:r>
            <a:r>
              <a:rPr lang="ru-RU" dirty="0" err="1"/>
              <a:t>багатокультурних</a:t>
            </a:r>
            <a:r>
              <a:rPr lang="ru-RU" dirty="0"/>
              <a:t> </a:t>
            </a:r>
            <a:r>
              <a:rPr lang="ru-RU" dirty="0" err="1"/>
              <a:t>груп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тому бути </a:t>
            </a:r>
            <a:r>
              <a:rPr lang="ru-RU" dirty="0" err="1"/>
              <a:t>вищою</a:t>
            </a:r>
            <a:r>
              <a:rPr lang="ru-RU" dirty="0"/>
              <a:t>, </a:t>
            </a:r>
            <a:r>
              <a:rPr lang="ru-RU" dirty="0" err="1"/>
              <a:t>нижчою</a:t>
            </a:r>
            <a:r>
              <a:rPr lang="ru-RU" dirty="0"/>
              <a:t>, </a:t>
            </a:r>
            <a:r>
              <a:rPr lang="ru-RU" dirty="0" err="1"/>
              <a:t>чи</a:t>
            </a:r>
            <a:r>
              <a:rPr lang="ru-RU" dirty="0"/>
              <a:t> такою ж, як у </a:t>
            </a:r>
            <a:r>
              <a:rPr lang="ru-RU" dirty="0" err="1"/>
              <a:t>гомогенних</a:t>
            </a:r>
            <a:r>
              <a:rPr lang="ru-RU" dirty="0"/>
              <a:t> (</a:t>
            </a:r>
            <a:r>
              <a:rPr lang="ru-RU" dirty="0" err="1"/>
              <a:t>однорідних</a:t>
            </a:r>
            <a:r>
              <a:rPr lang="ru-RU" dirty="0"/>
              <a:t>) </a:t>
            </a:r>
            <a:r>
              <a:rPr lang="ru-RU" dirty="0" err="1"/>
              <a:t>груп</a:t>
            </a:r>
            <a:r>
              <a:rPr lang="ru-RU" dirty="0"/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85815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b="1" dirty="0" err="1" smtClean="0"/>
              <a:t>СИСТЕМАТИЧНИЙ</a:t>
            </a:r>
            <a:r>
              <a:rPr lang="ru-RU" b="1" dirty="0" smtClean="0"/>
              <a:t> </a:t>
            </a:r>
            <a:r>
              <a:rPr lang="ru-RU" b="1" dirty="0" err="1" smtClean="0"/>
              <a:t>ПІДХІД</a:t>
            </a:r>
            <a:r>
              <a:rPr lang="ru-RU" b="1" dirty="0" smtClean="0"/>
              <a:t> </a:t>
            </a:r>
          </a:p>
          <a:p>
            <a:pPr marL="0" indent="0" algn="ctr">
              <a:buNone/>
            </a:pPr>
            <a:endParaRPr lang="ru-RU" b="1" dirty="0" smtClean="0"/>
          </a:p>
          <a:p>
            <a:pPr marL="0" indent="0" algn="just">
              <a:buNone/>
            </a:pPr>
            <a:r>
              <a:rPr lang="ru-RU" dirty="0" err="1" smtClean="0"/>
              <a:t>сприймає</a:t>
            </a:r>
            <a:r>
              <a:rPr lang="ru-RU" dirty="0" smtClean="0"/>
              <a:t> </a:t>
            </a:r>
            <a:r>
              <a:rPr lang="ru-RU" dirty="0" err="1"/>
              <a:t>організацію</a:t>
            </a:r>
            <a:r>
              <a:rPr lang="ru-RU" dirty="0"/>
              <a:t> як на машину, </a:t>
            </a:r>
            <a:r>
              <a:rPr lang="ru-RU" dirty="0" err="1"/>
              <a:t>розроблену</a:t>
            </a:r>
            <a:r>
              <a:rPr lang="ru-RU" dirty="0"/>
              <a:t> й </a:t>
            </a:r>
            <a:r>
              <a:rPr lang="ru-RU" dirty="0" err="1"/>
              <a:t>побудовану</a:t>
            </a:r>
            <a:r>
              <a:rPr lang="ru-RU" dirty="0"/>
              <a:t>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 err="1"/>
              <a:t>специфікацій</a:t>
            </a:r>
            <a:r>
              <a:rPr lang="ru-RU" dirty="0"/>
              <a:t> для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певної</a:t>
            </a:r>
            <a:r>
              <a:rPr lang="ru-RU" dirty="0"/>
              <a:t> мети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uk-UA" b="1" i="1" dirty="0"/>
              <a:t>Систематичному</a:t>
            </a:r>
            <a:r>
              <a:rPr lang="uk-UA" dirty="0"/>
              <a:t> параметрові властива віра в те, що основні елементи організації’ є функціями, які скоординовані чіткими, логічними відносинами. Ефективність </a:t>
            </a:r>
            <a:r>
              <a:rPr lang="uk-UA" b="1" i="1" dirty="0"/>
              <a:t>систематичної</a:t>
            </a:r>
            <a:r>
              <a:rPr lang="uk-UA" dirty="0"/>
              <a:t> організації’ залежить від того, наскільки добре розроблені її функції', щоб виконати її’ мету. Відносини між людьми визначені насамперед функцією, яку вони виконують</a:t>
            </a:r>
            <a:r>
              <a:rPr lang="uk-UA" dirty="0" smtClean="0"/>
              <a:t>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uk-UA" b="1" i="1" dirty="0"/>
              <a:t>Систематична</a:t>
            </a:r>
            <a:r>
              <a:rPr lang="uk-UA" dirty="0"/>
              <a:t> організація існує незалежно від її членів, і її потреби більш важливі, ніж потреби окремих людей. Якщо виникає конфлікт між порядком і людиною, за загальним визнанням повинен переважати порядок. Лояльність до компанії' превалює над лояльністю до окремих людей.</a:t>
            </a:r>
            <a:endParaRPr lang="ru-RU" dirty="0"/>
          </a:p>
          <a:p>
            <a:pPr marL="0" indent="0" algn="just">
              <a:buNone/>
            </a:pPr>
            <a:endParaRPr lang="ru-RU" dirty="0"/>
          </a:p>
          <a:p>
            <a:pPr marL="0" indent="0" algn="ctr">
              <a:buNone/>
            </a:pPr>
            <a:endParaRPr lang="ru-RU" b="1" dirty="0" smtClean="0"/>
          </a:p>
          <a:p>
            <a:pPr marL="0" indent="0" algn="ctr">
              <a:buNone/>
            </a:pPr>
            <a:endParaRPr lang="ru-RU" b="1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526122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b="1" dirty="0" err="1" smtClean="0"/>
              <a:t>ОРГАНІЧНИЙ</a:t>
            </a:r>
            <a:r>
              <a:rPr lang="ru-RU" b="1" dirty="0" smtClean="0"/>
              <a:t> </a:t>
            </a:r>
            <a:r>
              <a:rPr lang="ru-RU" b="1" dirty="0" err="1" smtClean="0"/>
              <a:t>ПІДХІД</a:t>
            </a:r>
            <a:r>
              <a:rPr lang="ru-RU" b="1" dirty="0" smtClean="0"/>
              <a:t> </a:t>
            </a:r>
          </a:p>
          <a:p>
            <a:pPr marL="0" indent="0" algn="ctr">
              <a:buNone/>
            </a:pPr>
            <a:endParaRPr lang="ru-RU" b="1" dirty="0" smtClean="0"/>
          </a:p>
          <a:p>
            <a:pPr marL="0" indent="0" algn="just">
              <a:buNone/>
            </a:pPr>
            <a:r>
              <a:rPr lang="ru-RU" dirty="0" err="1" smtClean="0"/>
              <a:t>сприймає</a:t>
            </a:r>
            <a:r>
              <a:rPr lang="ru-RU" dirty="0" smtClean="0"/>
              <a:t> </a:t>
            </a:r>
            <a:r>
              <a:rPr lang="ru-RU" dirty="0" err="1" smtClean="0"/>
              <a:t>організацію</a:t>
            </a:r>
            <a:r>
              <a:rPr lang="ru-RU" dirty="0" smtClean="0"/>
              <a:t> як </a:t>
            </a:r>
            <a:r>
              <a:rPr lang="ru-RU" dirty="0" err="1" smtClean="0"/>
              <a:t>соціальний</a:t>
            </a:r>
            <a:r>
              <a:rPr lang="ru-RU" dirty="0" smtClean="0"/>
              <a:t> </a:t>
            </a:r>
            <a:r>
              <a:rPr lang="ru-RU" dirty="0" err="1" smtClean="0"/>
              <a:t>організм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виростає</a:t>
            </a:r>
            <a:r>
              <a:rPr lang="ru-RU" dirty="0" smtClean="0"/>
              <a:t> з потреб і </a:t>
            </a:r>
            <a:r>
              <a:rPr lang="ru-RU" dirty="0" err="1" smtClean="0"/>
              <a:t>відносин</a:t>
            </a:r>
            <a:r>
              <a:rPr lang="ru-RU" dirty="0" smtClean="0"/>
              <a:t> </a:t>
            </a:r>
            <a:r>
              <a:rPr lang="ru-RU" dirty="0" err="1" smtClean="0"/>
              <a:t>його</a:t>
            </a:r>
            <a:r>
              <a:rPr lang="ru-RU" dirty="0" smtClean="0"/>
              <a:t> </a:t>
            </a:r>
            <a:r>
              <a:rPr lang="ru-RU" dirty="0" err="1" smtClean="0"/>
              <a:t>членів</a:t>
            </a:r>
            <a:r>
              <a:rPr lang="ru-RU" dirty="0" smtClean="0"/>
              <a:t>.</a:t>
            </a:r>
          </a:p>
          <a:p>
            <a:pPr marL="0" indent="0" algn="just">
              <a:buNone/>
            </a:pPr>
            <a:endParaRPr lang="ru-RU" dirty="0" smtClean="0"/>
          </a:p>
          <a:p>
            <a:pPr marL="0" indent="0" algn="just">
              <a:buNone/>
            </a:pPr>
            <a:r>
              <a:rPr lang="uk-UA" b="1" i="1" dirty="0"/>
              <a:t>Органічному</a:t>
            </a:r>
            <a:r>
              <a:rPr lang="uk-UA" dirty="0"/>
              <a:t> параметрові властива віра в те, що організації' подібні до живих суспільних організмів, що «виростають» із потреб їхніх членів, їхнього навколишнього середовища й обставин моменту. Функції' змінюються, так само, як і відносини між ними. Порядок існує (інакше не було б ніякої організації' взагалі), але він базується на особистих стосунках і соціальній ієрархії', а не на функціональній системі</a:t>
            </a:r>
            <a:r>
              <a:rPr lang="uk-UA" dirty="0" smtClean="0"/>
              <a:t>.</a:t>
            </a:r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uk-UA" dirty="0"/>
              <a:t>Ефективність </a:t>
            </a:r>
            <a:r>
              <a:rPr lang="uk-UA" b="1" i="1" dirty="0"/>
              <a:t>органічної</a:t>
            </a:r>
            <a:r>
              <a:rPr lang="uk-UA" dirty="0"/>
              <a:t> організації' залежить від того, наскільки добре працюють разом її' співробітники для досягнення їхньої загальної мети.</a:t>
            </a:r>
            <a:endParaRPr lang="ru-RU" dirty="0"/>
          </a:p>
          <a:p>
            <a:pPr marL="0" indent="0" algn="just">
              <a:buNone/>
            </a:pP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5306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marL="0" indent="0" algn="just">
              <a:buNone/>
            </a:pPr>
            <a:endParaRPr lang="uk-UA" dirty="0" smtClean="0"/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endParaRPr lang="uk-UA" dirty="0" smtClean="0"/>
          </a:p>
          <a:p>
            <a:pPr marL="0" indent="0" algn="just">
              <a:buNone/>
            </a:pPr>
            <a:r>
              <a:rPr lang="uk-UA" dirty="0" smtClean="0"/>
              <a:t>Аспект </a:t>
            </a:r>
            <a:r>
              <a:rPr lang="uk-UA" b="1" i="1" dirty="0"/>
              <a:t>«лідерство»</a:t>
            </a:r>
            <a:r>
              <a:rPr lang="uk-UA" dirty="0"/>
              <a:t> ґрунтується на ступені впевненості в тому, що група наділяє одну людину владою.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285112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96398001"/>
              </p:ext>
            </p:extLst>
          </p:nvPr>
        </p:nvGraphicFramePr>
        <p:xfrm>
          <a:off x="467544" y="476672"/>
          <a:ext cx="8280920" cy="58631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705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03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7799">
                <a:tc gridSpan="2">
                  <a:txBody>
                    <a:bodyPr/>
                    <a:lstStyle/>
                    <a:p>
                      <a:pPr indent="-1181100" algn="ctr">
                        <a:lnSpc>
                          <a:spcPts val="1390"/>
                        </a:lnSpc>
                        <a:spcAft>
                          <a:spcPts val="0"/>
                        </a:spcAft>
                      </a:pPr>
                      <a:r>
                        <a:rPr lang="uk-UA" sz="1600" dirty="0" smtClean="0">
                          <a:effectLst/>
                        </a:rPr>
                        <a:t> </a:t>
                      </a:r>
                      <a:r>
                        <a:rPr lang="uk-UA" sz="1600" dirty="0">
                          <a:effectLst/>
                        </a:rPr>
                        <a:t>Поведінкові прояви набору цінностей про лідерство в організації</a:t>
                      </a:r>
                      <a:endParaRPr lang="ru-RU" sz="1600" i="1" dirty="0">
                        <a:effectLst/>
                        <a:latin typeface="Arial"/>
                        <a:ea typeface="Arial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 sz="1600" dirty="0"/>
                    </a:p>
                  </a:txBody>
                  <a:tcPr marL="81590" marR="81590" marT="40795" marB="4079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7524">
                <a:tc>
                  <a:txBody>
                    <a:bodyPr/>
                    <a:lstStyle/>
                    <a:p>
                      <a:pPr marL="83820"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600" u="none" strike="noStrike" spc="0">
                          <a:effectLst/>
                        </a:rPr>
                        <a:t>ІНДИВІДУАЛЬНЕ ЛІДЕРСТВО</a:t>
                      </a:r>
                      <a:endParaRPr lang="ru-RU" sz="160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5666" marR="5666" marT="0" marB="0" anchor="ctr"/>
                </a:tc>
                <a:tc>
                  <a:txBody>
                    <a:bodyPr/>
                    <a:lstStyle/>
                    <a:p>
                      <a:pPr marL="64135"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600" u="none" strike="noStrike" spc="0" dirty="0">
                          <a:effectLst/>
                        </a:rPr>
                        <a:t>ГРУПОВЕ ЛІДЕРСТВО</a:t>
                      </a:r>
                      <a:endParaRPr lang="ru-RU" sz="16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5666" marR="5666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1394">
                <a:tc>
                  <a:txBody>
                    <a:bodyPr/>
                    <a:lstStyle/>
                    <a:p>
                      <a:pPr marL="83820"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600" u="none" strike="noStrike" spc="0">
                          <a:effectLst/>
                        </a:rPr>
                        <a:t>Найефективніші рішення приймають окремі люди</a:t>
                      </a:r>
                      <a:endParaRPr lang="ru-RU" sz="160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5666" marR="5666" marT="0" marB="0" anchor="ctr"/>
                </a:tc>
                <a:tc>
                  <a:txBody>
                    <a:bodyPr/>
                    <a:lstStyle/>
                    <a:p>
                      <a:pPr marL="64135"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600" u="none" strike="noStrike" spc="0" dirty="0">
                          <a:effectLst/>
                        </a:rPr>
                        <a:t>Найефективніші рішення приймаються командою</a:t>
                      </a:r>
                      <a:endParaRPr lang="ru-RU" sz="16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5666" marR="5666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5048">
                <a:tc>
                  <a:txBody>
                    <a:bodyPr/>
                    <a:lstStyle/>
                    <a:p>
                      <a:pPr marL="83820"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600" u="none" strike="noStrike" spc="0">
                          <a:effectLst/>
                        </a:rPr>
                        <a:t>Планування найкраще здійснює вище виконавче керівництво</a:t>
                      </a:r>
                      <a:endParaRPr lang="ru-RU" sz="160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5666" marR="5666" marT="0" marB="0" anchor="ctr"/>
                </a:tc>
                <a:tc>
                  <a:txBody>
                    <a:bodyPr/>
                    <a:lstStyle/>
                    <a:p>
                      <a:pPr marL="64135"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600" u="none" strike="noStrike" spc="0" dirty="0">
                          <a:effectLst/>
                        </a:rPr>
                        <a:t>Планування найкраще здійснюється всіма зацікавленими особами</a:t>
                      </a:r>
                      <a:endParaRPr lang="ru-RU" sz="16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5666" marR="5666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42884">
                <a:tc>
                  <a:txBody>
                    <a:bodyPr/>
                    <a:lstStyle/>
                    <a:p>
                      <a:pPr marL="83820"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600" u="none" strike="noStrike" spc="0" dirty="0">
                          <a:effectLst/>
                        </a:rPr>
                        <a:t>Тільки вище виконавче керівництво повинне знати корпоративну стратегію</a:t>
                      </a:r>
                      <a:endParaRPr lang="ru-RU" sz="16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5666" marR="5666" marT="0" marB="0" anchor="ctr"/>
                </a:tc>
                <a:tc>
                  <a:txBody>
                    <a:bodyPr/>
                    <a:lstStyle/>
                    <a:p>
                      <a:pPr marL="64135"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600" u="none" strike="noStrike" spc="0" dirty="0">
                          <a:effectLst/>
                        </a:rPr>
                        <a:t>Корпоративну стратегію повинен знати кожен</a:t>
                      </a:r>
                      <a:endParaRPr lang="ru-RU" sz="16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5666" marR="5666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32572">
                <a:tc>
                  <a:txBody>
                    <a:bodyPr/>
                    <a:lstStyle/>
                    <a:p>
                      <a:pPr marL="83820"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600" u="none" strike="noStrike" spc="0" dirty="0">
                          <a:effectLst/>
                        </a:rPr>
                        <a:t>Надання ясних інструкцій — найважливіший фактор виконання</a:t>
                      </a:r>
                      <a:endParaRPr lang="ru-RU" sz="16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  <a:p>
                      <a:pPr marL="83820"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600" u="none" strike="noStrike" spc="0" dirty="0">
                          <a:effectLst/>
                        </a:rPr>
                        <a:t>рішень</a:t>
                      </a:r>
                      <a:endParaRPr lang="ru-RU" sz="16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5666" marR="5666" marT="0" marB="0" anchor="ctr"/>
                </a:tc>
                <a:tc>
                  <a:txBody>
                    <a:bodyPr/>
                    <a:lstStyle/>
                    <a:p>
                      <a:pPr marL="64135"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600" u="none" strike="noStrike" spc="0" dirty="0">
                          <a:effectLst/>
                        </a:rPr>
                        <a:t>Одержати загальну згоду — це найважливіший фактор виконання</a:t>
                      </a:r>
                      <a:endParaRPr lang="ru-RU" sz="16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  <a:p>
                      <a:pPr marL="64135"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600" u="none" strike="noStrike" spc="0" dirty="0">
                          <a:effectLst/>
                        </a:rPr>
                        <a:t>рішень</a:t>
                      </a:r>
                      <a:endParaRPr lang="ru-RU" sz="16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5666" marR="5666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8643">
                <a:tc>
                  <a:txBody>
                    <a:bodyPr/>
                    <a:lstStyle/>
                    <a:p>
                      <a:pPr marL="83820"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600" u="none" strike="noStrike" spc="0" dirty="0">
                          <a:effectLst/>
                        </a:rPr>
                        <a:t>Рішення найкраще приймають ті, у кого є повноваження</a:t>
                      </a:r>
                      <a:endParaRPr lang="ru-RU" sz="16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5666" marR="5666" marT="0" marB="0" anchor="ctr"/>
                </a:tc>
                <a:tc>
                  <a:txBody>
                    <a:bodyPr/>
                    <a:lstStyle/>
                    <a:p>
                      <a:pPr marL="64135"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600" u="none" strike="noStrike" spc="0" dirty="0">
                          <a:effectLst/>
                        </a:rPr>
                        <a:t>Рішення найкраще приймаються всіма, кого вони стосуються</a:t>
                      </a:r>
                      <a:endParaRPr lang="ru-RU" sz="16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5666" marR="5666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5256">
                <a:tc>
                  <a:txBody>
                    <a:bodyPr/>
                    <a:lstStyle/>
                    <a:p>
                      <a:pPr marL="83820"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600" u="none" strike="noStrike" spc="0">
                          <a:effectLst/>
                        </a:rPr>
                        <a:t>Гарними лідерами народжуються, а не стають</a:t>
                      </a:r>
                      <a:endParaRPr lang="ru-RU" sz="160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5666" marR="5666" marT="0" marB="0" anchor="ctr"/>
                </a:tc>
                <a:tc>
                  <a:txBody>
                    <a:bodyPr/>
                    <a:lstStyle/>
                    <a:p>
                      <a:pPr marL="64135"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600" u="none" strike="noStrike" spc="0" dirty="0">
                          <a:effectLst/>
                        </a:rPr>
                        <a:t>Кожен може стати гарним лідером</a:t>
                      </a:r>
                      <a:endParaRPr lang="ru-RU" sz="16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5666" marR="5666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55048">
                <a:tc>
                  <a:txBody>
                    <a:bodyPr/>
                    <a:lstStyle/>
                    <a:p>
                      <a:pPr marL="83820"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600" u="none" strike="noStrike" spc="0">
                          <a:effectLst/>
                        </a:rPr>
                        <a:t>Боси повинні зберігати дистанцію у відносинах з підлеглими</a:t>
                      </a:r>
                      <a:endParaRPr lang="ru-RU" sz="160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5666" marR="5666" marT="0" marB="0" anchor="ctr"/>
                </a:tc>
                <a:tc>
                  <a:txBody>
                    <a:bodyPr/>
                    <a:lstStyle/>
                    <a:p>
                      <a:pPr marL="64135"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600" u="none" strike="noStrike" spc="0" dirty="0">
                          <a:effectLst/>
                        </a:rPr>
                        <a:t>Краще, коли керівники ближче до людей, якими вони управляють</a:t>
                      </a:r>
                      <a:endParaRPr lang="ru-RU" sz="16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5666" marR="5666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90867">
                <a:tc>
                  <a:txBody>
                    <a:bodyPr/>
                    <a:lstStyle/>
                    <a:p>
                      <a:pPr marL="83820"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600" u="none" strike="noStrike" spc="0">
                          <a:effectLst/>
                        </a:rPr>
                        <a:t>Кращі керівники — тверді й рішучі</a:t>
                      </a:r>
                      <a:endParaRPr lang="ru-RU" sz="160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5666" marR="5666" marT="0" marB="0" anchor="ctr"/>
                </a:tc>
                <a:tc>
                  <a:txBody>
                    <a:bodyPr/>
                    <a:lstStyle/>
                    <a:p>
                      <a:pPr marL="64135" indent="-292100" algn="ctr">
                        <a:lnSpc>
                          <a:spcPts val="1800"/>
                        </a:lnSpc>
                        <a:spcBef>
                          <a:spcPts val="2700"/>
                        </a:spcBef>
                        <a:spcAft>
                          <a:spcPts val="0"/>
                        </a:spcAft>
                      </a:pPr>
                      <a:r>
                        <a:rPr lang="uk-UA" sz="1600" u="none" strike="noStrike" spc="0" dirty="0">
                          <a:effectLst/>
                        </a:rPr>
                        <a:t>Кращі керівники — ті, що беруть участь і слухають</a:t>
                      </a:r>
                      <a:endParaRPr lang="ru-RU" sz="1600" dirty="0">
                        <a:effectLst/>
                        <a:latin typeface="Garamond"/>
                        <a:ea typeface="Garamond"/>
                        <a:cs typeface="Garamond"/>
                      </a:endParaRPr>
                    </a:p>
                  </a:txBody>
                  <a:tcPr marL="5666" marR="5666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1425575" y="37401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45866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uk-UA" dirty="0"/>
              <a:t>В основі </a:t>
            </a:r>
            <a:r>
              <a:rPr lang="uk-UA" b="1" i="1" dirty="0"/>
              <a:t>індивідуального</a:t>
            </a:r>
            <a:r>
              <a:rPr lang="uk-UA" dirty="0"/>
              <a:t> лідерства лежить віра в те, що індивідууми споконвічно за своєю природою не рівні й що найефективніші, чи ті, хто добре обізнані, чи компетентні, мають приймати рішення від імені інших. Влада — це право, здійснюване вищими над нижчими</a:t>
            </a:r>
            <a:r>
              <a:rPr lang="uk-UA" dirty="0" smtClean="0"/>
              <a:t>.</a:t>
            </a:r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endParaRPr lang="ru-RU" dirty="0"/>
          </a:p>
          <a:p>
            <a:pPr marL="0" indent="0" algn="just">
              <a:buNone/>
            </a:pPr>
            <a:r>
              <a:rPr lang="uk-UA" dirty="0"/>
              <a:t>В основі </a:t>
            </a:r>
            <a:r>
              <a:rPr lang="uk-UA" b="1" i="1" dirty="0"/>
              <a:t>групового</a:t>
            </a:r>
            <a:r>
              <a:rPr lang="uk-UA" dirty="0"/>
              <a:t> лідерства лежить віра в те, що, хоча індивідууми, можливо, не рівні за </a:t>
            </a:r>
            <a:r>
              <a:rPr lang="uk-UA" dirty="0" err="1"/>
              <a:t>здатностями</a:t>
            </a:r>
            <a:r>
              <a:rPr lang="uk-UA" dirty="0"/>
              <a:t> і </a:t>
            </a:r>
            <a:r>
              <a:rPr lang="ru-RU" dirty="0"/>
              <a:t>результатами </a:t>
            </a:r>
            <a:r>
              <a:rPr lang="uk-UA" dirty="0"/>
              <a:t>роботи, кожний має </a:t>
            </a:r>
            <a:r>
              <a:rPr lang="ru-RU" dirty="0"/>
              <a:t>право </a:t>
            </a:r>
            <a:r>
              <a:rPr lang="uk-UA" dirty="0"/>
              <a:t>бути почутим і робити внесок в усі рішення, які його стосуються. Лідерів визначають по тому, як вони втілюють інтереси й голоси тих, кого вони представляють.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06825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dirty="0"/>
              <a:t>Крайнім проявом групового лідерства є </a:t>
            </a:r>
            <a:r>
              <a:rPr lang="uk-UA" b="1" i="1" dirty="0" smtClean="0"/>
              <a:t>колективізм</a:t>
            </a:r>
            <a:endParaRPr lang="uk-UA" dirty="0"/>
          </a:p>
          <a:p>
            <a:pPr marL="0" indent="0" algn="just">
              <a:buNone/>
            </a:pPr>
            <a:endParaRPr lang="uk-UA" dirty="0" smtClean="0"/>
          </a:p>
          <a:p>
            <a:pPr marL="0" indent="0" algn="just">
              <a:buNone/>
            </a:pPr>
            <a:endParaRPr lang="uk-UA" dirty="0" smtClean="0"/>
          </a:p>
          <a:p>
            <a:pPr marL="0" indent="0" algn="just">
              <a:buNone/>
            </a:pPr>
            <a:r>
              <a:rPr lang="uk-UA" b="1" i="1" dirty="0" smtClean="0"/>
              <a:t>Колективісти</a:t>
            </a:r>
            <a:r>
              <a:rPr lang="uk-UA" dirty="0" smtClean="0"/>
              <a:t> переконані в тому, що влада повинна розподілятися й здійснюватися рівноправно, тому що всі люди рівноцінні, і беруть рівну участь і мають рівну вагу у всьому.</a:t>
            </a:r>
          </a:p>
        </p:txBody>
      </p:sp>
    </p:spTree>
    <p:extLst>
      <p:ext uri="{BB962C8B-B14F-4D97-AF65-F5344CB8AC3E}">
        <p14:creationId xmlns:p14="http://schemas.microsoft.com/office/powerpoint/2010/main" val="18152144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pPr marL="0" indent="0" algn="just">
              <a:buNone/>
            </a:pPr>
            <a:r>
              <a:rPr lang="uk-UA" dirty="0" smtClean="0"/>
              <a:t>Крайністю індивідуального лідерства — </a:t>
            </a:r>
            <a:r>
              <a:rPr lang="uk-UA" b="1" i="1" dirty="0" smtClean="0"/>
              <a:t>абсолютизм.</a:t>
            </a:r>
            <a:r>
              <a:rPr lang="uk-UA" dirty="0" smtClean="0"/>
              <a:t> </a:t>
            </a:r>
          </a:p>
          <a:p>
            <a:pPr marL="0" indent="0" algn="just">
              <a:buNone/>
            </a:pPr>
            <a:endParaRPr lang="uk-UA" dirty="0"/>
          </a:p>
          <a:p>
            <a:pPr marL="0" indent="0" algn="just">
              <a:buNone/>
            </a:pPr>
            <a:endParaRPr lang="uk-UA" dirty="0" smtClean="0"/>
          </a:p>
          <a:p>
            <a:pPr marL="0" indent="0" algn="just">
              <a:buNone/>
            </a:pPr>
            <a:r>
              <a:rPr lang="uk-UA" b="1" i="1" dirty="0" smtClean="0"/>
              <a:t>Абсолютисти</a:t>
            </a:r>
            <a:r>
              <a:rPr lang="uk-UA" dirty="0" smtClean="0"/>
              <a:t> переконані в тому, що влада концентрується у вищої людини, що діє так, як вважає за доцільне, подобається це іншим людям, чи ні. Більшість європейських ділових організацій виявляється між цими двома </a:t>
            </a:r>
            <a:r>
              <a:rPr lang="uk-UA" dirty="0" err="1" smtClean="0"/>
              <a:t>крайностями</a:t>
            </a:r>
            <a:r>
              <a:rPr lang="uk-UA" dirty="0" smtClean="0"/>
              <a:t>.</a:t>
            </a:r>
            <a:endParaRPr lang="ru-RU" dirty="0" smtClean="0"/>
          </a:p>
          <a:p>
            <a:pPr marL="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43074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315</TotalTime>
  <Words>891</Words>
  <Application>Microsoft Office PowerPoint</Application>
  <PresentationFormat>Экран (4:3)</PresentationFormat>
  <Paragraphs>100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7" baseType="lpstr">
      <vt:lpstr>Arial</vt:lpstr>
      <vt:lpstr>Century Gothic</vt:lpstr>
      <vt:lpstr>Courier New</vt:lpstr>
      <vt:lpstr>Garamond</vt:lpstr>
      <vt:lpstr>Palatino Linotype</vt:lpstr>
      <vt:lpstr>Исполнительная</vt:lpstr>
      <vt:lpstr>КУЛЬТУРНІ РОЗХОДЖЕННЯ В ОРГАНІЗАЦІЯХ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Yana</cp:lastModifiedBy>
  <cp:revision>23</cp:revision>
  <dcterms:created xsi:type="dcterms:W3CDTF">2019-09-14T19:49:43Z</dcterms:created>
  <dcterms:modified xsi:type="dcterms:W3CDTF">2026-03-02T12:01:43Z</dcterms:modified>
</cp:coreProperties>
</file>