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61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37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51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7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19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02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23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66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19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39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54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DFE66-63FA-4F9B-AC84-06CBAFC39549}" type="datetimeFigureOut">
              <a:rPr lang="ru-RU" smtClean="0"/>
              <a:t>09.11.2019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FE64B-DE3B-4CC4-8A64-4B7585BD4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38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Лекція</a:t>
            </a:r>
            <a:r>
              <a:rPr lang="ru-RU" dirty="0" smtClean="0"/>
              <a:t> 7</a:t>
            </a:r>
            <a:br>
              <a:rPr lang="ru-RU" dirty="0" smtClean="0"/>
            </a:br>
            <a:r>
              <a:rPr lang="ru-RU" dirty="0" err="1" smtClean="0"/>
              <a:t>КРОСКУЛЬТУРНІ</a:t>
            </a:r>
            <a:r>
              <a:rPr lang="ru-RU" dirty="0" smtClean="0"/>
              <a:t> </a:t>
            </a:r>
            <a:r>
              <a:rPr lang="ru-RU" dirty="0" err="1"/>
              <a:t>РОЗХОДЖЕННЯ</a:t>
            </a:r>
            <a:r>
              <a:rPr lang="ru-RU" dirty="0"/>
              <a:t> В </a:t>
            </a:r>
            <a:r>
              <a:rPr lang="ru-RU" dirty="0" err="1"/>
              <a:t>МОТИВАЦІЇ</a:t>
            </a:r>
            <a:r>
              <a:rPr lang="ru-RU" dirty="0"/>
              <a:t> ПЕРСОНАЛУ</a:t>
            </a:r>
          </a:p>
        </p:txBody>
      </p:sp>
    </p:spTree>
    <p:extLst>
      <p:ext uri="{BB962C8B-B14F-4D97-AF65-F5344CB8AC3E}">
        <p14:creationId xmlns:p14="http://schemas.microsoft.com/office/powerpoint/2010/main" val="44086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Теорія потреб </a:t>
            </a:r>
            <a:r>
              <a:rPr lang="uk-UA" b="1" i="1" dirty="0" err="1" smtClean="0"/>
              <a:t>МакКлелланда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/>
              <a:t>три важливих мотиви</a:t>
            </a:r>
            <a:r>
              <a:rPr lang="uk-UA" dirty="0"/>
              <a:t>, які стимулюють працівників: потреби в досягненні, владі й приналежності. 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потреба </a:t>
            </a:r>
            <a:r>
              <a:rPr lang="uk-UA" b="1" dirty="0"/>
              <a:t>в досягненні</a:t>
            </a:r>
            <a:r>
              <a:rPr lang="uk-UA" dirty="0"/>
              <a:t>: потреба перевершити інших, прагнути бути успішним;</a:t>
            </a:r>
            <a:endParaRPr lang="ru-RU" dirty="0"/>
          </a:p>
          <a:p>
            <a:pPr marL="0" lvl="0" indent="0" algn="just">
              <a:buNone/>
            </a:pPr>
            <a:r>
              <a:rPr lang="uk-UA" b="1" dirty="0"/>
              <a:t>потреба у владі</a:t>
            </a:r>
            <a:r>
              <a:rPr lang="uk-UA" dirty="0"/>
              <a:t>: потреба змусити інших поводитися так, як вони інакше себе б не вели;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потреба в приналежності</a:t>
            </a:r>
            <a:r>
              <a:rPr lang="uk-UA" dirty="0"/>
              <a:t>: бажання дружніх і близьких міжособистісних стосунків.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619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Теорія когнітивної оцінки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В</a:t>
            </a:r>
            <a:r>
              <a:rPr lang="uk-UA" dirty="0" smtClean="0"/>
              <a:t>ведення </a:t>
            </a:r>
            <a:r>
              <a:rPr lang="uk-UA" dirty="0"/>
              <a:t>зовнішніх винагород, таких, як плата за робочі зусилля, які раніше були внутрішньо мотивуючими через задоволення, пов’язане зі змістом самої роботи, здатне зменшувати загальний рівень мотивації". 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Коли </a:t>
            </a:r>
            <a:r>
              <a:rPr lang="uk-UA" dirty="0"/>
              <a:t>зовнішня винагорода дається комусь за виконання цікавого завдання, це змушує внутрішній інтерес до самого завдання знижуватися.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524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Теорії очікувань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Сила </a:t>
            </a:r>
            <a:r>
              <a:rPr lang="uk-UA" dirty="0"/>
              <a:t>прагнення діяти певним чином залежить від очікувань, що ця дія приведе до даного результату й від привабливості цього результату для </a:t>
            </a:r>
            <a:r>
              <a:rPr lang="uk-UA" dirty="0" smtClean="0"/>
              <a:t>людини.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Вона включає три змінні чи відношення: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b="1" dirty="0" smtClean="0"/>
              <a:t>Привабливість</a:t>
            </a:r>
            <a:r>
              <a:rPr lang="uk-UA" dirty="0"/>
              <a:t>: важливість, яку людина надає потенційному результату чи нагороді, що може бути отримана за роботу. Вона враховує незадоволені потреби </a:t>
            </a:r>
            <a:r>
              <a:rPr lang="uk-UA" dirty="0" smtClean="0"/>
              <a:t>людини.</a:t>
            </a:r>
            <a:endParaRPr lang="ru-RU" dirty="0"/>
          </a:p>
          <a:p>
            <a:pPr marL="0" indent="0" algn="just">
              <a:buNone/>
            </a:pPr>
            <a:r>
              <a:rPr lang="uk-UA" b="1" dirty="0" smtClean="0"/>
              <a:t>Зв’язок </a:t>
            </a:r>
            <a:r>
              <a:rPr lang="uk-UA" b="1" dirty="0"/>
              <a:t>між роботою й винагородою</a:t>
            </a:r>
            <a:r>
              <a:rPr lang="uk-UA" dirty="0"/>
              <a:t>: ступінь віри людини в те, що </a:t>
            </a:r>
            <a:r>
              <a:rPr lang="ru-RU" dirty="0"/>
              <a:t>робота, </a:t>
            </a:r>
            <a:r>
              <a:rPr lang="uk-UA" dirty="0"/>
              <a:t>виконана на певному рівні, приведе до досягнення бажаного </a:t>
            </a:r>
            <a:r>
              <a:rPr lang="ru-RU" dirty="0" smtClean="0"/>
              <a:t>результату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b="1" dirty="0" smtClean="0"/>
              <a:t>Зв’язок </a:t>
            </a:r>
            <a:r>
              <a:rPr lang="uk-UA" b="1" dirty="0"/>
              <a:t>між зусиллям і виконанням роботи</a:t>
            </a:r>
            <a:r>
              <a:rPr lang="uk-UA" dirty="0"/>
              <a:t>: сприймана людиною ймовірність того, що прояв даного зусилля приведе до виконання роботи.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633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/>
              <a:t>Система поглядів</a:t>
            </a:r>
            <a:r>
              <a:rPr lang="uk-UA" dirty="0"/>
              <a:t> — це стандартні положення, які служать нормою для порівняння з іншими думками, і, таким чином, визначають значення.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7903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 smtClean="0"/>
              <a:t>Найбільш важливі фактори</a:t>
            </a:r>
            <a:r>
              <a:rPr lang="uk-UA" b="1" i="1" dirty="0"/>
              <a:t>, що сприяють задоволеності </a:t>
            </a:r>
            <a:r>
              <a:rPr lang="uk-UA" b="1" i="1" dirty="0" smtClean="0"/>
              <a:t>роботою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err="1" smtClean="0"/>
              <a:t>інтелектуально</a:t>
            </a:r>
            <a:r>
              <a:rPr lang="uk-UA" dirty="0" smtClean="0"/>
              <a:t> </a:t>
            </a:r>
            <a:r>
              <a:rPr lang="uk-UA" dirty="0"/>
              <a:t>цікава й вимоглива робота</a:t>
            </a:r>
            <a:r>
              <a:rPr lang="uk-UA" dirty="0" smtClean="0"/>
              <a:t>,</a:t>
            </a:r>
          </a:p>
          <a:p>
            <a:endParaRPr lang="uk-UA" dirty="0" smtClean="0"/>
          </a:p>
          <a:p>
            <a:r>
              <a:rPr lang="uk-UA" dirty="0" smtClean="0"/>
              <a:t>об’єктивна </a:t>
            </a:r>
            <a:r>
              <a:rPr lang="uk-UA" dirty="0"/>
              <a:t>винагорода, що </a:t>
            </a:r>
            <a:r>
              <a:rPr lang="uk-UA" dirty="0" smtClean="0"/>
              <a:t>відповідає </a:t>
            </a:r>
            <a:r>
              <a:rPr lang="uk-UA" dirty="0"/>
              <a:t>матеріально-технічному забезпеченню,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підтримка </a:t>
            </a:r>
            <a:r>
              <a:rPr lang="uk-UA" dirty="0"/>
              <a:t>колег по роботі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37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i="1" dirty="0" err="1" smtClean="0"/>
              <a:t>Інтелектуально</a:t>
            </a:r>
            <a:r>
              <a:rPr lang="uk-UA" b="1" i="1" dirty="0" smtClean="0"/>
              <a:t> цікава й вимоглива робота:</a:t>
            </a:r>
            <a:r>
              <a:rPr lang="uk-UA" dirty="0" smtClean="0"/>
              <a:t> Службовці віддають перевагу тій роботі, що дає їм можливість використати їхні навички й здібності й пропонує їм різноманітні завдання, свободу й зворотний зв’язок щодо результатів їхньої роботи. Ці фактори забезпечують роботі інтелектуальну вимогливість й цікавість. Робота, що припускає невелике інтелектуальне напруження, є нудною, але коли це напруження занадто велике, виникає розчарування й почуття невдачі. В умовах помірного інтелектуального напруження більшість працівників будуть відчувати задоволення й задоволеність.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332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i="1" dirty="0" smtClean="0"/>
              <a:t>Об'єктивна винагорода:</a:t>
            </a:r>
          </a:p>
          <a:p>
            <a:pPr marL="0" indent="0" algn="ctr">
              <a:buNone/>
            </a:pPr>
            <a:r>
              <a:rPr lang="uk-UA" dirty="0" smtClean="0"/>
              <a:t>	</a:t>
            </a:r>
          </a:p>
          <a:p>
            <a:pPr marL="0" indent="0" algn="just">
              <a:buNone/>
            </a:pPr>
            <a:r>
              <a:rPr lang="uk-UA" dirty="0" smtClean="0"/>
              <a:t>Працівники хочуть, щоб їхня система оплати й політика просування по службі були справедливими, недвозначними й відповідали їхнім очікуванням. Коли система оплати вважається справедливою на основі вимог робочого місця, рівня індивідуальних навичок і державних стандартів оплати, вважається, що наступить задоволення роботою. </a:t>
            </a:r>
          </a:p>
          <a:p>
            <a:pPr marL="0" indent="0" algn="just">
              <a:buNone/>
            </a:pPr>
            <a:r>
              <a:rPr lang="uk-UA" dirty="0" smtClean="0"/>
              <a:t>Основним моментом, що зв’язує оплату праці й задоволеність, є не величина оплати, а сприйняття справедливості. Так само працівники очікують справедливої політики в просуванні по службі. Просування по службі дає можливість особистого росту, більшої відповідальності і підвищення соціального становища.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420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Зручні умови праці:</a:t>
            </a:r>
            <a:r>
              <a:rPr lang="uk-UA" dirty="0" smtClean="0"/>
              <a:t> 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Працівників хвилює їхнє робоче оточення з двох причин: </a:t>
            </a:r>
          </a:p>
          <a:p>
            <a:pPr algn="just"/>
            <a:r>
              <a:rPr lang="uk-UA" dirty="0" smtClean="0"/>
              <a:t>особистий комфорт </a:t>
            </a:r>
          </a:p>
          <a:p>
            <a:pPr algn="just"/>
            <a:r>
              <a:rPr lang="uk-UA" dirty="0" smtClean="0"/>
              <a:t>створення відповідних умов для полегшення їхньої праці.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256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Підтримка колег:</a:t>
            </a:r>
            <a:r>
              <a:rPr lang="uk-UA" dirty="0" smtClean="0"/>
              <a:t>	</a:t>
            </a:r>
          </a:p>
          <a:p>
            <a:pPr marL="0" indent="0" algn="ctr">
              <a:buNone/>
            </a:pPr>
            <a:endParaRPr lang="uk-UA"/>
          </a:p>
          <a:p>
            <a:pPr marL="0" indent="0" algn="ctr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Для більшості людей робота задовольняє потребу в суспільних взаємодіях. Коли в людини дружні й підтримуючі її товариші по службі, у неї підвищується задоволеність роботою.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14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ПЛАН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Теорії мотивації і їх </a:t>
            </a:r>
            <a:r>
              <a:rPr lang="uk-UA" dirty="0" err="1"/>
              <a:t>кроскультурний</a:t>
            </a:r>
            <a:r>
              <a:rPr lang="uk-UA" dirty="0"/>
              <a:t> прояв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Ранні теорії мотивації 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Сучасні теорії мотивації 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Культурна обумовленість теорій мотивації 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Ставлення до роботи в різних культурах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Значимість роботи в житті людини 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Цінності й задоволеність роботою </a:t>
            </a:r>
            <a:endParaRPr lang="ru-RU" i="1" dirty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Застосування теорій мотивації в багатокультурному середовищі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27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Мотивація</a:t>
            </a:r>
            <a:r>
              <a:rPr lang="uk-UA" dirty="0"/>
              <a:t> — це готовність проявляти високі рівні зусилля по досягненню організаційних цілей, обумовлені здатністю зусилля задовольнити </a:t>
            </a:r>
            <a:r>
              <a:rPr lang="uk-UA" dirty="0" smtClean="0"/>
              <a:t>деяку індивідуальну </a:t>
            </a:r>
            <a:r>
              <a:rPr lang="uk-UA" dirty="0"/>
              <a:t>потребу. </a:t>
            </a:r>
            <a:endParaRPr lang="uk-UA" dirty="0" smtClean="0"/>
          </a:p>
          <a:p>
            <a:pPr marL="0" indent="0" algn="just">
              <a:buNone/>
            </a:pPr>
            <a:endParaRPr lang="uk-UA" b="1" i="1" dirty="0" smtClean="0"/>
          </a:p>
          <a:p>
            <a:pPr marL="0" indent="0" algn="just">
              <a:buNone/>
            </a:pPr>
            <a:r>
              <a:rPr lang="uk-UA" b="1" i="1" dirty="0" smtClean="0"/>
              <a:t>три </a:t>
            </a:r>
            <a:r>
              <a:rPr lang="uk-UA" b="1" i="1" dirty="0"/>
              <a:t>ключових елементи </a:t>
            </a:r>
            <a:r>
              <a:rPr lang="uk-UA" dirty="0"/>
              <a:t>— </a:t>
            </a:r>
            <a:endParaRPr lang="uk-UA" dirty="0" smtClean="0"/>
          </a:p>
          <a:p>
            <a:pPr algn="just"/>
            <a:r>
              <a:rPr lang="uk-UA" dirty="0" smtClean="0"/>
              <a:t>зусилля</a:t>
            </a:r>
            <a:r>
              <a:rPr lang="uk-UA" dirty="0"/>
              <a:t>, </a:t>
            </a:r>
            <a:endParaRPr lang="uk-UA" dirty="0" smtClean="0"/>
          </a:p>
          <a:p>
            <a:pPr algn="just"/>
            <a:r>
              <a:rPr lang="uk-UA" dirty="0" smtClean="0"/>
              <a:t>організаційні цілі,</a:t>
            </a:r>
          </a:p>
          <a:p>
            <a:pPr algn="just"/>
            <a:r>
              <a:rPr lang="uk-UA" dirty="0" smtClean="0"/>
              <a:t>потреби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42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 smtClean="0"/>
              <a:t>Зусилля</a:t>
            </a:r>
            <a:r>
              <a:rPr lang="uk-UA" dirty="0" smtClean="0"/>
              <a:t> </a:t>
            </a:r>
            <a:r>
              <a:rPr lang="uk-UA" dirty="0"/>
              <a:t>— це міра </a:t>
            </a:r>
            <a:r>
              <a:rPr lang="uk-UA" dirty="0" smtClean="0"/>
              <a:t>інтенсивності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i="1" dirty="0" smtClean="0"/>
              <a:t>Потреба</a:t>
            </a:r>
            <a:r>
              <a:rPr lang="uk-UA" dirty="0" smtClean="0"/>
              <a:t> -  внутрішній </a:t>
            </a:r>
            <a:r>
              <a:rPr lang="uk-UA" dirty="0"/>
              <a:t>стан, що робить певні результати привабливими.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70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i="1" dirty="0"/>
              <a:t>Ієрархія потреб Маслоу.</a:t>
            </a:r>
            <a:r>
              <a:rPr lang="uk-UA" dirty="0"/>
              <a:t> 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фізіологічні </a:t>
            </a:r>
            <a:r>
              <a:rPr lang="uk-UA" b="1" i="1" dirty="0"/>
              <a:t>потреби:</a:t>
            </a:r>
            <a:r>
              <a:rPr lang="uk-UA" dirty="0"/>
              <a:t> включають голод, спрагу, житло, продовження роду й інші фізичні потреби,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потреби </a:t>
            </a:r>
            <a:r>
              <a:rPr lang="uk-UA" b="1" i="1" dirty="0"/>
              <a:t>в безпеці:</a:t>
            </a:r>
            <a:r>
              <a:rPr lang="uk-UA" dirty="0"/>
              <a:t> включають безпеку й захист від фізичних й емоційних збитків,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соціальні </a:t>
            </a:r>
            <a:r>
              <a:rPr lang="uk-UA" b="1" i="1" dirty="0"/>
              <a:t>потреби:</a:t>
            </a:r>
            <a:r>
              <a:rPr lang="uk-UA" dirty="0"/>
              <a:t> включають прихильність, приналежність, схвалення й дружбу,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потреби </a:t>
            </a:r>
            <a:r>
              <a:rPr lang="uk-UA" b="1" i="1" dirty="0"/>
              <a:t>в повазі:</a:t>
            </a:r>
            <a:r>
              <a:rPr lang="uk-UA" dirty="0"/>
              <a:t> включає внутрішні фактори поваги, наприклад, почуття власної гідності, автономії’ й досягнення; і зовнішні фактори поваги, такі як статус, визнання й увага,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потреби </a:t>
            </a:r>
            <a:r>
              <a:rPr lang="uk-UA" b="1" i="1" dirty="0"/>
              <a:t>в самоактуалізації:</a:t>
            </a:r>
            <a:r>
              <a:rPr lang="uk-UA" dirty="0"/>
              <a:t> прагнення реалізувати свої здібності до становлення, включаючи ріст, досягнення свого потенціалу й самореалізацію.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34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i="1" dirty="0" err="1"/>
              <a:t>Ієрархія</a:t>
            </a:r>
            <a:r>
              <a:rPr lang="ru-RU" b="1" i="1" dirty="0"/>
              <a:t> </a:t>
            </a:r>
            <a:r>
              <a:rPr lang="ru-RU" b="1" i="1" dirty="0" err="1"/>
              <a:t>Маслоу</a:t>
            </a:r>
            <a:r>
              <a:rPr lang="ru-RU" b="1" i="1" dirty="0"/>
              <a:t> не є </a:t>
            </a:r>
            <a:r>
              <a:rPr lang="ru-RU" b="1" i="1" dirty="0" err="1"/>
              <a:t>універсальною</a:t>
            </a:r>
            <a:r>
              <a:rPr lang="ru-RU" b="1" i="1" dirty="0"/>
              <a:t> </a:t>
            </a:r>
            <a:r>
              <a:rPr lang="ru-RU" b="1" i="1" dirty="0" err="1"/>
              <a:t>теорію</a:t>
            </a:r>
            <a:r>
              <a:rPr lang="ru-RU" b="1" i="1" dirty="0"/>
              <a:t> </a:t>
            </a:r>
            <a:r>
              <a:rPr lang="ru-RU" dirty="0" err="1"/>
              <a:t>мотивації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культур,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потреб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потреб є </a:t>
            </a:r>
            <a:r>
              <a:rPr lang="ru-RU" dirty="0" err="1"/>
              <a:t>різними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культурах.</a:t>
            </a:r>
          </a:p>
        </p:txBody>
      </p:sp>
    </p:spTree>
    <p:extLst>
      <p:ext uri="{BB962C8B-B14F-4D97-AF65-F5344CB8AC3E}">
        <p14:creationId xmlns:p14="http://schemas.microsoft.com/office/powerpoint/2010/main" val="3044236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i="1" dirty="0" err="1"/>
              <a:t>Двофакторна</a:t>
            </a:r>
            <a:r>
              <a:rPr lang="uk-UA" b="1" i="1" dirty="0"/>
              <a:t> теорія мотивації </a:t>
            </a:r>
            <a:r>
              <a:rPr lang="uk-UA" b="1" i="1" dirty="0" err="1" smtClean="0"/>
              <a:t>Герцберга</a:t>
            </a:r>
            <a:endParaRPr lang="en-US" b="1" i="1" dirty="0" smtClean="0"/>
          </a:p>
          <a:p>
            <a:pPr algn="just"/>
            <a:r>
              <a:rPr lang="ru-RU" b="1" i="1" dirty="0" err="1"/>
              <a:t>Гігієнічні</a:t>
            </a:r>
            <a:r>
              <a:rPr lang="ru-RU" b="1" i="1" dirty="0"/>
              <a:t> </a:t>
            </a:r>
            <a:r>
              <a:rPr lang="ru-RU" b="1" i="1" dirty="0" err="1"/>
              <a:t>фактори</a:t>
            </a:r>
            <a:r>
              <a:rPr lang="ru-RU" b="1" i="1" dirty="0"/>
              <a:t>, 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"</a:t>
            </a:r>
            <a:r>
              <a:rPr lang="ru-RU" dirty="0" err="1"/>
              <a:t>здоров'я</a:t>
            </a:r>
            <a:r>
              <a:rPr lang="ru-RU" dirty="0"/>
              <a:t>"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smtClean="0"/>
              <a:t>робота: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і </a:t>
            </a:r>
            <a:r>
              <a:rPr lang="ru-RU" dirty="0" err="1"/>
              <a:t>адміністрації</a:t>
            </a:r>
            <a:r>
              <a:rPr lang="ru-RU" dirty="0"/>
              <a:t>, </a:t>
            </a:r>
            <a:r>
              <a:rPr lang="ru-RU" dirty="0" err="1"/>
              <a:t>комфортні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</a:t>
            </a:r>
            <a:r>
              <a:rPr lang="ru-RU" dirty="0" err="1"/>
              <a:t>безпеку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нормальна </a:t>
            </a:r>
            <a:r>
              <a:rPr lang="ru-RU" dirty="0" err="1"/>
              <a:t>освітленість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 і т. п., режим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заробітна</a:t>
            </a:r>
            <a:r>
              <a:rPr lang="ru-RU" dirty="0"/>
              <a:t> плата, </a:t>
            </a:r>
            <a:r>
              <a:rPr lang="ru-RU" dirty="0" err="1"/>
              <a:t>оплачувані</a:t>
            </a:r>
            <a:r>
              <a:rPr lang="ru-RU" dirty="0"/>
              <a:t> </a:t>
            </a:r>
            <a:r>
              <a:rPr lang="ru-RU" dirty="0" err="1"/>
              <a:t>святкові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відпустки</a:t>
            </a:r>
            <a:r>
              <a:rPr lang="ru-RU" dirty="0"/>
              <a:t> по </a:t>
            </a:r>
            <a:r>
              <a:rPr lang="ru-RU" dirty="0" err="1"/>
              <a:t>хворобі</a:t>
            </a:r>
            <a:r>
              <a:rPr lang="ru-RU" dirty="0"/>
              <a:t>, заходи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міжособистісні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з </a:t>
            </a:r>
            <a:r>
              <a:rPr lang="ru-RU" dirty="0" err="1"/>
              <a:t>керівництвом</a:t>
            </a:r>
            <a:r>
              <a:rPr lang="ru-RU" dirty="0"/>
              <a:t> та </a:t>
            </a:r>
            <a:r>
              <a:rPr lang="ru-RU" dirty="0" err="1"/>
              <a:t>колегами</a:t>
            </a:r>
            <a:r>
              <a:rPr lang="ru-RU" dirty="0"/>
              <a:t>,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контролю за </a:t>
            </a:r>
            <a:r>
              <a:rPr lang="ru-RU" dirty="0" err="1"/>
              <a:t>роботою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ru-RU" b="1" i="1" dirty="0" err="1"/>
              <a:t>Мотиваційні</a:t>
            </a:r>
            <a:r>
              <a:rPr lang="ru-RU" b="1" i="1" dirty="0"/>
              <a:t> </a:t>
            </a:r>
            <a:r>
              <a:rPr lang="ru-RU" b="1" i="1" dirty="0" err="1"/>
              <a:t>фактори</a:t>
            </a:r>
            <a:r>
              <a:rPr lang="ru-RU" b="1" i="1" dirty="0"/>
              <a:t> 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самим характером і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зростанню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задоволеності</a:t>
            </a:r>
            <a:r>
              <a:rPr lang="ru-RU" dirty="0"/>
              <a:t> </a:t>
            </a:r>
            <a:r>
              <a:rPr lang="ru-RU" dirty="0" err="1"/>
              <a:t>працею</a:t>
            </a:r>
            <a:r>
              <a:rPr lang="ru-RU" dirty="0"/>
              <a:t> і </a:t>
            </a:r>
            <a:r>
              <a:rPr lang="ru-RU" dirty="0" err="1"/>
              <a:t>розглядаються</a:t>
            </a:r>
            <a:r>
              <a:rPr lang="ru-RU" dirty="0"/>
              <a:t> як </a:t>
            </a:r>
            <a:r>
              <a:rPr lang="ru-RU" dirty="0" err="1"/>
              <a:t>самостійна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потреб, яку </a:t>
            </a:r>
            <a:r>
              <a:rPr lang="ru-RU" dirty="0" err="1"/>
              <a:t>узагальнено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потребою в </a:t>
            </a:r>
            <a:r>
              <a:rPr lang="ru-RU" dirty="0" err="1"/>
              <a:t>зростанні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істотними</a:t>
            </a:r>
            <a:r>
              <a:rPr lang="ru-RU" dirty="0"/>
              <a:t> </a:t>
            </a:r>
            <a:r>
              <a:rPr lang="ru-RU" dirty="0" err="1"/>
              <a:t>мотиваторами</a:t>
            </a:r>
            <a:r>
              <a:rPr lang="ru-RU" dirty="0"/>
              <a:t> </a:t>
            </a:r>
            <a:r>
              <a:rPr lang="ru-RU" dirty="0" smtClean="0"/>
              <a:t>є: </a:t>
            </a:r>
            <a:r>
              <a:rPr lang="ru-RU" dirty="0" err="1"/>
              <a:t>успіх</a:t>
            </a:r>
            <a:r>
              <a:rPr lang="ru-RU" dirty="0"/>
              <a:t>, </a:t>
            </a:r>
            <a:r>
              <a:rPr lang="ru-RU" dirty="0" err="1"/>
              <a:t>визнання</a:t>
            </a:r>
            <a:r>
              <a:rPr lang="ru-RU" dirty="0"/>
              <a:t>, </a:t>
            </a:r>
            <a:r>
              <a:rPr lang="ru-RU" dirty="0" err="1"/>
              <a:t>цікавий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, </a:t>
            </a:r>
            <a:r>
              <a:rPr lang="ru-RU" dirty="0" err="1"/>
              <a:t>службове</a:t>
            </a:r>
            <a:r>
              <a:rPr lang="ru-RU" dirty="0"/>
              <a:t> становище, </a:t>
            </a:r>
            <a:r>
              <a:rPr lang="ru-RU" dirty="0" err="1"/>
              <a:t>відповідальність</a:t>
            </a:r>
            <a:r>
              <a:rPr lang="ru-RU" dirty="0"/>
              <a:t> і т. п.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631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endParaRPr lang="en-US" b="1" i="1" dirty="0" smtClean="0"/>
          </a:p>
          <a:p>
            <a:pPr marL="0" indent="0" algn="just">
              <a:buNone/>
            </a:pPr>
            <a:endParaRPr lang="en-US" b="1" i="1" dirty="0"/>
          </a:p>
          <a:p>
            <a:pPr marL="0" indent="0" algn="just">
              <a:buNone/>
            </a:pPr>
            <a:r>
              <a:rPr lang="ru-RU" b="1" i="1" dirty="0" err="1" smtClean="0"/>
              <a:t>Двофакторна</a:t>
            </a:r>
            <a:r>
              <a:rPr lang="ru-RU" b="1" i="1" dirty="0" smtClean="0"/>
              <a:t> </a:t>
            </a:r>
            <a:r>
              <a:rPr lang="ru-RU" b="1" i="1" dirty="0" err="1"/>
              <a:t>теорія</a:t>
            </a:r>
            <a:r>
              <a:rPr lang="ru-RU" b="1" i="1" dirty="0"/>
              <a:t> </a:t>
            </a:r>
            <a:r>
              <a:rPr lang="ru-RU" b="1" i="1" dirty="0" err="1" smtClean="0"/>
              <a:t>Герцберга</a:t>
            </a:r>
            <a:r>
              <a:rPr lang="ru-RU" b="1" i="1" dirty="0" smtClean="0"/>
              <a:t> </a:t>
            </a:r>
            <a:r>
              <a:rPr lang="ru-RU" b="1" i="1" dirty="0"/>
              <a:t>не є </a:t>
            </a:r>
            <a:r>
              <a:rPr lang="ru-RU" b="1" i="1" dirty="0" err="1"/>
              <a:t>універсальною</a:t>
            </a:r>
            <a:r>
              <a:rPr lang="ru-RU" b="1" i="1" dirty="0"/>
              <a:t> </a:t>
            </a:r>
            <a:r>
              <a:rPr lang="ru-RU" b="1" i="1" dirty="0" err="1"/>
              <a:t>теорію</a:t>
            </a:r>
            <a:r>
              <a:rPr lang="ru-RU" b="1" i="1" dirty="0"/>
              <a:t> </a:t>
            </a:r>
            <a:r>
              <a:rPr lang="ru-RU" b="1" i="1" dirty="0" err="1"/>
              <a:t>мотивації</a:t>
            </a:r>
            <a:r>
              <a:rPr lang="ru-RU" b="1" i="1" dirty="0"/>
              <a:t> </a:t>
            </a:r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культур, тому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культурах </a:t>
            </a:r>
            <a:r>
              <a:rPr lang="ru-RU" dirty="0" err="1"/>
              <a:t>ті</a:t>
            </a:r>
            <a:r>
              <a:rPr lang="ru-RU" dirty="0"/>
              <a:t> ж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як </a:t>
            </a:r>
            <a:r>
              <a:rPr lang="ru-RU" dirty="0" err="1"/>
              <a:t>мотиватори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як </a:t>
            </a:r>
            <a:r>
              <a:rPr lang="ru-RU" dirty="0" err="1"/>
              <a:t>гігієнічні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та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відносну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7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Теорія </a:t>
            </a:r>
            <a:r>
              <a:rPr lang="en-US" b="1" i="1" dirty="0"/>
              <a:t>ERG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dirty="0"/>
              <a:t>три групи основних потреб </a:t>
            </a:r>
            <a:r>
              <a:rPr lang="uk-UA" dirty="0"/>
              <a:t>— існування, приналежність і ріст </a:t>
            </a:r>
            <a:r>
              <a:rPr lang="uk-UA" dirty="0" smtClean="0"/>
              <a:t>(</a:t>
            </a:r>
            <a:r>
              <a:rPr lang="en-US" dirty="0"/>
              <a:t>existence</a:t>
            </a:r>
            <a:r>
              <a:rPr lang="uk-UA" dirty="0"/>
              <a:t>, </a:t>
            </a:r>
            <a:r>
              <a:rPr lang="en-US" dirty="0"/>
              <a:t>relatedness and growth</a:t>
            </a:r>
            <a:r>
              <a:rPr lang="uk-UA" dirty="0"/>
              <a:t>). </a:t>
            </a:r>
            <a:endParaRPr lang="en-US" dirty="0" smtClean="0"/>
          </a:p>
          <a:p>
            <a:pPr marL="0" indent="0" algn="just">
              <a:buNone/>
            </a:pPr>
            <a:r>
              <a:rPr lang="uk-UA" b="1" dirty="0" smtClean="0"/>
              <a:t>Група </a:t>
            </a:r>
            <a:r>
              <a:rPr lang="uk-UA" b="1" dirty="0"/>
              <a:t>«існування» (</a:t>
            </a:r>
            <a:r>
              <a:rPr lang="en-US" b="1" dirty="0"/>
              <a:t>existence</a:t>
            </a:r>
            <a:r>
              <a:rPr lang="uk-UA" b="1" dirty="0"/>
              <a:t>) </a:t>
            </a:r>
            <a:r>
              <a:rPr lang="uk-UA" dirty="0"/>
              <a:t>стосується забезпечення наших основних матеріальних потреб існування (фізіологічні потреби й потреби в безпеці за Маслоу). </a:t>
            </a:r>
            <a:endParaRPr lang="en-US" dirty="0" smtClean="0"/>
          </a:p>
          <a:p>
            <a:pPr marL="0" indent="0" algn="just">
              <a:buNone/>
            </a:pPr>
            <a:r>
              <a:rPr lang="uk-UA" b="1" dirty="0"/>
              <a:t>Г</a:t>
            </a:r>
            <a:r>
              <a:rPr lang="uk-UA" b="1" dirty="0" smtClean="0"/>
              <a:t>рупа </a:t>
            </a:r>
            <a:r>
              <a:rPr lang="uk-UA" b="1" dirty="0"/>
              <a:t>приналежність (</a:t>
            </a:r>
            <a:r>
              <a:rPr lang="en-US" b="1" dirty="0"/>
              <a:t>relatedness</a:t>
            </a:r>
            <a:r>
              <a:rPr lang="uk-UA" b="1" dirty="0"/>
              <a:t>) </a:t>
            </a:r>
            <a:r>
              <a:rPr lang="uk-UA" dirty="0"/>
              <a:t>— це наші бажання підтримувати важливі </a:t>
            </a:r>
            <a:r>
              <a:rPr lang="uk-UA" dirty="0" err="1"/>
              <a:t>міжособисіісні</a:t>
            </a:r>
            <a:r>
              <a:rPr lang="uk-UA" dirty="0"/>
              <a:t> відносини. Ці соціальні бажання й прагнення до досягнення статусу вимагають взаємодії’ з іншими людьми, якщо ми прагнемо їх задовольнити (соціальні потреби й зовнішній компонент класифікації' поваги за Маслоу). </a:t>
            </a:r>
            <a:endParaRPr lang="en-US" dirty="0" smtClean="0"/>
          </a:p>
          <a:p>
            <a:pPr marL="0" indent="0" algn="just">
              <a:buNone/>
            </a:pPr>
            <a:r>
              <a:rPr lang="uk-UA" b="1" dirty="0" smtClean="0"/>
              <a:t>Група </a:t>
            </a:r>
            <a:r>
              <a:rPr lang="uk-UA" b="1" dirty="0" smtClean="0"/>
              <a:t>росту </a:t>
            </a:r>
            <a:r>
              <a:rPr lang="uk-UA" b="1" dirty="0"/>
              <a:t>(</a:t>
            </a:r>
            <a:r>
              <a:rPr lang="en-US" b="1" dirty="0"/>
              <a:t>growth</a:t>
            </a:r>
            <a:r>
              <a:rPr lang="uk-UA" b="1" dirty="0"/>
              <a:t>) </a:t>
            </a:r>
            <a:r>
              <a:rPr lang="uk-UA" dirty="0"/>
              <a:t>— внутрішнє прагнення до розвитку особистості (внутрішній компонент із категорії’ поваги за Маслоу й характеристики, які включено в групу самоактуалізації).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9281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760</Words>
  <Application>Microsoft Office PowerPoint</Application>
  <PresentationFormat>Экран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Лекція 7 КРОСКУЛЬТУРНІ РОЗХОДЖЕННЯ В МОТИВАЦІЇ ПЕРСОНАЛУ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Теорія ERG</vt:lpstr>
      <vt:lpstr>Теорія потреб МакКлелланда</vt:lpstr>
      <vt:lpstr>Теорія когнітивної оцінки</vt:lpstr>
      <vt:lpstr>Теорії очікувань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15</cp:revision>
  <dcterms:created xsi:type="dcterms:W3CDTF">2019-11-09T13:58:25Z</dcterms:created>
  <dcterms:modified xsi:type="dcterms:W3CDTF">2019-11-09T15:07:19Z</dcterms:modified>
</cp:coreProperties>
</file>