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02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D154B-991C-43FA-B08F-C9F0A98221BF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65B4C-8126-4A9D-8F08-927FE66902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2258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D154B-991C-43FA-B08F-C9F0A98221BF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65B4C-8126-4A9D-8F08-927FE66902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0040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D154B-991C-43FA-B08F-C9F0A98221BF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65B4C-8126-4A9D-8F08-927FE66902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8786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D154B-991C-43FA-B08F-C9F0A98221BF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65B4C-8126-4A9D-8F08-927FE66902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401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D154B-991C-43FA-B08F-C9F0A98221BF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65B4C-8126-4A9D-8F08-927FE66902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6481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D154B-991C-43FA-B08F-C9F0A98221BF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65B4C-8126-4A9D-8F08-927FE66902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4501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D154B-991C-43FA-B08F-C9F0A98221BF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65B4C-8126-4A9D-8F08-927FE66902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6063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D154B-991C-43FA-B08F-C9F0A98221BF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65B4C-8126-4A9D-8F08-927FE66902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1606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D154B-991C-43FA-B08F-C9F0A98221BF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65B4C-8126-4A9D-8F08-927FE66902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2597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D154B-991C-43FA-B08F-C9F0A98221BF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65B4C-8126-4A9D-8F08-927FE66902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3460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D154B-991C-43FA-B08F-C9F0A98221BF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65B4C-8126-4A9D-8F08-927FE66902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9748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FD154B-991C-43FA-B08F-C9F0A98221BF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65B4C-8126-4A9D-8F08-927FE66902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0610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/>
            </a:r>
            <a:br>
              <a:rPr lang="uk-UA" dirty="0"/>
            </a:br>
            <a:r>
              <a:rPr lang="uk-UA" dirty="0" err="1"/>
              <a:t>КРОСКУЛЬТУРНІ</a:t>
            </a:r>
            <a:r>
              <a:rPr lang="uk-UA" dirty="0"/>
              <a:t> АСПЕКТИ МІЖНАРОДНИХ ПЕРЕГОВОРІВ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97112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 algn="just">
              <a:buNone/>
            </a:pPr>
            <a:endParaRPr lang="en-US" b="1" dirty="0"/>
          </a:p>
          <a:p>
            <a:pPr marL="0" indent="0" algn="just">
              <a:buNone/>
            </a:pPr>
            <a:endParaRPr lang="en-US" b="1" dirty="0"/>
          </a:p>
          <a:p>
            <a:pPr marL="0" indent="0" algn="just">
              <a:buNone/>
            </a:pPr>
            <a:r>
              <a:rPr lang="ru-RU" b="1" dirty="0"/>
              <a:t>Культурно-</a:t>
            </a:r>
            <a:r>
              <a:rPr lang="ru-RU" b="1" dirty="0" err="1"/>
              <a:t>синергетичний</a:t>
            </a:r>
            <a:r>
              <a:rPr lang="ru-RU" b="1" dirty="0"/>
              <a:t> </a:t>
            </a:r>
            <a:r>
              <a:rPr lang="ru-RU" b="1" dirty="0" err="1"/>
              <a:t>підхід</a:t>
            </a:r>
            <a:r>
              <a:rPr lang="ru-RU" b="1" dirty="0"/>
              <a:t> </a:t>
            </a:r>
            <a:r>
              <a:rPr lang="ru-RU" dirty="0"/>
              <a:t>до </a:t>
            </a:r>
            <a:r>
              <a:rPr lang="ru-RU" dirty="0" err="1"/>
              <a:t>переговорів</a:t>
            </a:r>
            <a:r>
              <a:rPr lang="ru-RU" dirty="0"/>
              <a:t> </a:t>
            </a:r>
            <a:r>
              <a:rPr lang="ru-RU" dirty="0" err="1"/>
              <a:t>використовує</a:t>
            </a:r>
            <a:r>
              <a:rPr lang="ru-RU" dirty="0"/>
              <a:t> </a:t>
            </a:r>
            <a:r>
              <a:rPr lang="ru-RU" b="1" i="1" dirty="0" err="1"/>
              <a:t>культурні</a:t>
            </a:r>
            <a:r>
              <a:rPr lang="ru-RU" b="1" i="1" dirty="0"/>
              <a:t> </a:t>
            </a:r>
            <a:r>
              <a:rPr lang="ru-RU" b="1" i="1" dirty="0" err="1"/>
              <a:t>відмінності</a:t>
            </a:r>
            <a:r>
              <a:rPr lang="ru-RU" b="1" i="1" dirty="0"/>
              <a:t> як ресурс, а не як </a:t>
            </a:r>
            <a:r>
              <a:rPr lang="ru-RU" b="1" i="1" dirty="0" err="1"/>
              <a:t>перешкоду</a:t>
            </a:r>
            <a:r>
              <a:rPr lang="ru-RU" b="1" i="1" dirty="0"/>
              <a:t> </a:t>
            </a:r>
            <a:r>
              <a:rPr lang="ru-RU" dirty="0" err="1"/>
              <a:t>функціонуванню</a:t>
            </a:r>
            <a:r>
              <a:rPr lang="ru-RU" dirty="0"/>
              <a:t> </a:t>
            </a:r>
            <a:r>
              <a:rPr lang="ru-RU" dirty="0" err="1"/>
              <a:t>організацій</a:t>
            </a:r>
            <a:r>
              <a:rPr lang="ru-RU" dirty="0"/>
              <a:t>, і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міжнародним</a:t>
            </a:r>
            <a:r>
              <a:rPr lang="ru-RU" dirty="0"/>
              <a:t> </a:t>
            </a:r>
            <a:r>
              <a:rPr lang="ru-RU" dirty="0" err="1"/>
              <a:t>посередникам</a:t>
            </a:r>
            <a:r>
              <a:rPr lang="ru-RU" dirty="0"/>
              <a:t> </a:t>
            </a:r>
            <a:r>
              <a:rPr lang="ru-RU" dirty="0" err="1"/>
              <a:t>збільшити</a:t>
            </a:r>
            <a:r>
              <a:rPr lang="ru-RU" dirty="0"/>
              <a:t> </a:t>
            </a:r>
            <a:r>
              <a:rPr lang="ru-RU" dirty="0" err="1"/>
              <a:t>прибуток</a:t>
            </a:r>
            <a:r>
              <a:rPr lang="ru-RU" dirty="0"/>
              <a:t> </a:t>
            </a:r>
            <a:r>
              <a:rPr lang="ru-RU" dirty="0" err="1"/>
              <a:t>обох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61446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b="1" i="1" dirty="0"/>
              <a:t>Планування.</a:t>
            </a:r>
            <a:r>
              <a:rPr lang="uk-UA" dirty="0"/>
              <a:t> </a:t>
            </a:r>
            <a:endParaRPr lang="en-US" dirty="0"/>
          </a:p>
          <a:p>
            <a:pPr marL="0" indent="0" algn="just">
              <a:buNone/>
            </a:pPr>
            <a:r>
              <a:rPr lang="uk-UA" dirty="0"/>
              <a:t>Успішними вважалися ті з них, чию роботу обидві сторони оцінили як ефективну за такими параметрами:</a:t>
            </a:r>
          </a:p>
          <a:p>
            <a:r>
              <a:rPr lang="uk-UA" b="1" i="1" dirty="0"/>
              <a:t>Час на планування.</a:t>
            </a:r>
            <a:r>
              <a:rPr lang="uk-UA" dirty="0"/>
              <a:t> </a:t>
            </a:r>
            <a:endParaRPr lang="ru-RU" dirty="0"/>
          </a:p>
          <a:p>
            <a:r>
              <a:rPr lang="uk-UA" b="1" i="1" dirty="0"/>
              <a:t>Вивчення варіантів.</a:t>
            </a:r>
            <a:r>
              <a:rPr lang="uk-UA" dirty="0"/>
              <a:t> </a:t>
            </a:r>
            <a:endParaRPr lang="ru-RU" dirty="0"/>
          </a:p>
          <a:p>
            <a:r>
              <a:rPr lang="uk-UA" b="1" i="1" dirty="0"/>
              <a:t>Точки дотику.</a:t>
            </a:r>
            <a:r>
              <a:rPr lang="uk-UA" dirty="0"/>
              <a:t> </a:t>
            </a:r>
            <a:endParaRPr lang="ru-RU" dirty="0"/>
          </a:p>
          <a:p>
            <a:r>
              <a:rPr lang="uk-UA" b="1" i="1" dirty="0"/>
              <a:t>Довгострокова орієнтація в порівнянні з короткостроковою</a:t>
            </a:r>
            <a:r>
              <a:rPr lang="uk-UA" dirty="0"/>
              <a:t>. </a:t>
            </a:r>
            <a:endParaRPr lang="ru-RU" dirty="0"/>
          </a:p>
          <a:p>
            <a:r>
              <a:rPr lang="uk-UA" b="1" i="1" dirty="0"/>
              <a:t>Встановлення обмежень.</a:t>
            </a:r>
            <a:r>
              <a:rPr lang="uk-UA" dirty="0"/>
              <a:t> </a:t>
            </a:r>
            <a:endParaRPr lang="ru-RU" dirty="0"/>
          </a:p>
          <a:p>
            <a:r>
              <a:rPr lang="uk-UA" b="1" i="1" dirty="0"/>
              <a:t>Послідовне й проблемне планування.</a:t>
            </a:r>
            <a:r>
              <a:rPr lang="uk-UA" dirty="0"/>
              <a:t> </a:t>
            </a:r>
            <a:endParaRPr lang="ru-RU" dirty="0"/>
          </a:p>
          <a:p>
            <a:pPr marL="0" indent="0" algn="just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1695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dirty="0"/>
              <a:t>Переговори </a:t>
            </a:r>
            <a:r>
              <a:rPr lang="ru-RU" dirty="0"/>
              <a:t>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, у </a:t>
            </a:r>
            <a:r>
              <a:rPr lang="ru-RU" dirty="0" err="1"/>
              <a:t>якому</a:t>
            </a:r>
            <a:r>
              <a:rPr lang="ru-RU" dirty="0"/>
              <a:t> як </a:t>
            </a:r>
            <a:r>
              <a:rPr lang="ru-RU" dirty="0" err="1"/>
              <a:t>мінімум</a:t>
            </a:r>
            <a:r>
              <a:rPr lang="ru-RU" dirty="0"/>
              <a:t> два </a:t>
            </a:r>
            <a:r>
              <a:rPr lang="ru-RU" dirty="0" err="1"/>
              <a:t>компаньйони</a:t>
            </a:r>
            <a:r>
              <a:rPr lang="ru-RU" dirty="0"/>
              <a:t> з </a:t>
            </a:r>
            <a:r>
              <a:rPr lang="ru-RU" dirty="0" err="1"/>
              <a:t>різними</a:t>
            </a:r>
            <a:r>
              <a:rPr lang="ru-RU" dirty="0"/>
              <a:t> потребами й </a:t>
            </a:r>
            <a:r>
              <a:rPr lang="ru-RU" dirty="0" err="1"/>
              <a:t>поглядами</a:t>
            </a:r>
            <a:r>
              <a:rPr lang="ru-RU" dirty="0"/>
              <a:t> </a:t>
            </a:r>
            <a:r>
              <a:rPr lang="ru-RU" dirty="0" err="1"/>
              <a:t>пробують</a:t>
            </a:r>
            <a:r>
              <a:rPr lang="ru-RU" dirty="0"/>
              <a:t> </a:t>
            </a:r>
            <a:r>
              <a:rPr lang="ru-RU" dirty="0" err="1"/>
              <a:t>досягти</a:t>
            </a:r>
            <a:r>
              <a:rPr lang="ru-RU" dirty="0"/>
              <a:t> </a:t>
            </a:r>
            <a:r>
              <a:rPr lang="ru-RU" dirty="0" err="1"/>
              <a:t>взаємної</a:t>
            </a:r>
            <a:r>
              <a:rPr lang="ru-RU" dirty="0"/>
              <a:t> </a:t>
            </a:r>
            <a:r>
              <a:rPr lang="ru-RU" dirty="0" err="1"/>
              <a:t>згоди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 Переговори </a:t>
            </a:r>
            <a:r>
              <a:rPr lang="ru-RU" dirty="0" err="1"/>
              <a:t>стають</a:t>
            </a:r>
            <a:r>
              <a:rPr lang="ru-RU" dirty="0"/>
              <a:t> </a:t>
            </a:r>
            <a:r>
              <a:rPr lang="ru-RU" b="1" dirty="0" err="1"/>
              <a:t>міжкультурними</a:t>
            </a:r>
            <a:r>
              <a:rPr lang="ru-RU" dirty="0"/>
              <a:t>, коли </a:t>
            </a:r>
            <a:r>
              <a:rPr lang="ru-RU" dirty="0" err="1"/>
              <a:t>учасники</a:t>
            </a:r>
            <a:r>
              <a:rPr lang="ru-RU" dirty="0"/>
              <a:t> належать </a:t>
            </a:r>
            <a:r>
              <a:rPr lang="ru-RU" dirty="0" err="1"/>
              <a:t>різним</a:t>
            </a:r>
            <a:r>
              <a:rPr lang="ru-RU" dirty="0"/>
              <a:t> культурам й, </a:t>
            </a:r>
            <a:r>
              <a:rPr lang="ru-RU" dirty="0" err="1"/>
              <a:t>отже</a:t>
            </a:r>
            <a:r>
              <a:rPr lang="ru-RU" dirty="0"/>
              <a:t>, </a:t>
            </a:r>
            <a:r>
              <a:rPr lang="ru-RU" b="1" i="1" dirty="0" err="1"/>
              <a:t>думають</a:t>
            </a:r>
            <a:r>
              <a:rPr lang="ru-RU" b="1" i="1" dirty="0"/>
              <a:t> і </a:t>
            </a:r>
            <a:r>
              <a:rPr lang="ru-RU" b="1" i="1" dirty="0" err="1"/>
              <a:t>поводяться</a:t>
            </a:r>
            <a:r>
              <a:rPr lang="ru-RU" b="1" i="1" dirty="0"/>
              <a:t> по- </a:t>
            </a:r>
            <a:r>
              <a:rPr lang="ru-RU" b="1" i="1" dirty="0" err="1"/>
              <a:t>різному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6560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b="1" dirty="0" err="1"/>
              <a:t>Відмінності</a:t>
            </a:r>
            <a:r>
              <a:rPr lang="ru-RU" dirty="0"/>
              <a:t>, </a:t>
            </a:r>
            <a:r>
              <a:rPr lang="ru-RU" dirty="0" err="1"/>
              <a:t>джерело</a:t>
            </a:r>
            <a:r>
              <a:rPr lang="ru-RU" dirty="0"/>
              <a:t> </a:t>
            </a:r>
            <a:r>
              <a:rPr lang="ru-RU" dirty="0" err="1"/>
              <a:t>міжкультурних</a:t>
            </a:r>
            <a:r>
              <a:rPr lang="ru-RU" dirty="0"/>
              <a:t> </a:t>
            </a:r>
            <a:r>
              <a:rPr lang="ru-RU" dirty="0" err="1"/>
              <a:t>комунікативних</a:t>
            </a:r>
            <a:r>
              <a:rPr lang="ru-RU" dirty="0"/>
              <a:t> складностей і проблем, в остаточному </a:t>
            </a:r>
            <a:r>
              <a:rPr lang="ru-RU" dirty="0" err="1"/>
              <a:t>підсумку</a:t>
            </a:r>
            <a:r>
              <a:rPr lang="ru-RU" dirty="0"/>
              <a:t>, </a:t>
            </a:r>
            <a:r>
              <a:rPr lang="ru-RU" dirty="0" err="1"/>
              <a:t>стають</a:t>
            </a:r>
            <a:r>
              <a:rPr lang="ru-RU" dirty="0"/>
              <a:t> </a:t>
            </a:r>
            <a:r>
              <a:rPr lang="ru-RU" dirty="0" err="1"/>
              <a:t>джерелом</a:t>
            </a:r>
            <a:r>
              <a:rPr lang="ru-RU" dirty="0"/>
              <a:t> для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взаємовигідних</a:t>
            </a:r>
            <a:r>
              <a:rPr lang="ru-RU" dirty="0"/>
              <a:t>, </a:t>
            </a:r>
            <a:r>
              <a:rPr lang="ru-RU" b="1" dirty="0" err="1"/>
              <a:t>синергетичних</a:t>
            </a:r>
            <a:r>
              <a:rPr lang="ru-RU" b="1" dirty="0"/>
              <a:t> </a:t>
            </a:r>
            <a:r>
              <a:rPr lang="ru-RU" b="1" dirty="0" err="1"/>
              <a:t>угод</a:t>
            </a:r>
            <a:r>
              <a:rPr lang="ru-RU" b="1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8210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err="1"/>
              <a:t>Фактори</a:t>
            </a:r>
            <a:r>
              <a:rPr lang="ru-RU" dirty="0"/>
              <a:t>, на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ґрунтується</a:t>
            </a:r>
            <a:r>
              <a:rPr lang="ru-RU" dirty="0"/>
              <a:t> </a:t>
            </a:r>
            <a:r>
              <a:rPr lang="ru-RU" dirty="0" err="1"/>
              <a:t>успіх</a:t>
            </a:r>
            <a:r>
              <a:rPr lang="ru-RU" dirty="0"/>
              <a:t> </a:t>
            </a:r>
            <a:r>
              <a:rPr lang="ru-RU" dirty="0" err="1"/>
              <a:t>переговорів</a:t>
            </a:r>
            <a:r>
              <a:rPr lang="ru-RU" dirty="0"/>
              <a:t> </a:t>
            </a:r>
            <a:r>
              <a:rPr lang="ru-RU" dirty="0" smtClean="0"/>
              <a:t>– </a:t>
            </a:r>
          </a:p>
          <a:p>
            <a:pPr algn="just"/>
            <a:r>
              <a:rPr lang="ru-RU" dirty="0" err="1" smtClean="0"/>
              <a:t>індивідуальні</a:t>
            </a:r>
            <a:r>
              <a:rPr lang="ru-RU" dirty="0" smtClean="0"/>
              <a:t> </a:t>
            </a:r>
            <a:r>
              <a:rPr lang="ru-RU" dirty="0" err="1"/>
              <a:t>особливості</a:t>
            </a:r>
            <a:r>
              <a:rPr lang="ru-RU" dirty="0"/>
              <a:t>, </a:t>
            </a:r>
            <a:endParaRPr lang="ru-RU" dirty="0" smtClean="0"/>
          </a:p>
          <a:p>
            <a:pPr algn="just"/>
            <a:r>
              <a:rPr lang="ru-RU" dirty="0" err="1" smtClean="0"/>
              <a:t>реакція</a:t>
            </a:r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 err="1"/>
              <a:t>непередбачені</a:t>
            </a:r>
            <a:r>
              <a:rPr lang="ru-RU" dirty="0"/>
              <a:t> </a:t>
            </a:r>
            <a:r>
              <a:rPr lang="ru-RU" dirty="0" err="1"/>
              <a:t>обставини</a:t>
            </a:r>
            <a:r>
              <a:rPr lang="ru-RU" dirty="0"/>
              <a:t> </a:t>
            </a:r>
            <a:endParaRPr lang="ru-RU" dirty="0" smtClean="0"/>
          </a:p>
          <a:p>
            <a:pPr algn="just"/>
            <a:r>
              <a:rPr lang="ru-RU" dirty="0" err="1" smtClean="0"/>
              <a:t>стратегічні</a:t>
            </a:r>
            <a:r>
              <a:rPr lang="ru-RU" dirty="0" smtClean="0"/>
              <a:t> </a:t>
            </a:r>
            <a:r>
              <a:rPr lang="ru-RU" dirty="0"/>
              <a:t>й </a:t>
            </a:r>
            <a:r>
              <a:rPr lang="ru-RU" dirty="0" err="1"/>
              <a:t>тактичні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 </a:t>
            </a:r>
            <a:endParaRPr lang="ru-RU" dirty="0" smtClean="0"/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 err="1" smtClean="0"/>
              <a:t>значно</a:t>
            </a:r>
            <a:r>
              <a:rPr lang="ru-RU" dirty="0" smtClean="0"/>
              <a:t> </a:t>
            </a:r>
            <a:r>
              <a:rPr lang="ru-RU" dirty="0" err="1"/>
              <a:t>варіюються</a:t>
            </a:r>
            <a:r>
              <a:rPr lang="ru-RU" dirty="0"/>
              <a:t> в </a:t>
            </a:r>
            <a:r>
              <a:rPr lang="ru-RU" dirty="0" err="1"/>
              <a:t>різних</a:t>
            </a:r>
            <a:r>
              <a:rPr lang="ru-RU" dirty="0"/>
              <a:t> культурах.</a:t>
            </a:r>
          </a:p>
        </p:txBody>
      </p:sp>
    </p:spTree>
    <p:extLst>
      <p:ext uri="{BB962C8B-B14F-4D97-AF65-F5344CB8AC3E}">
        <p14:creationId xmlns:p14="http://schemas.microsoft.com/office/powerpoint/2010/main" val="472003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Контекст переговорів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/>
              <a:t>Чого вони хочуть? </a:t>
            </a:r>
            <a:endParaRPr lang="en-US" dirty="0"/>
          </a:p>
          <a:p>
            <a:pPr marL="0" indent="0" algn="just">
              <a:buNone/>
            </a:pPr>
            <a:r>
              <a:rPr lang="uk-UA" dirty="0"/>
              <a:t>Що для них важливо? </a:t>
            </a:r>
            <a:endParaRPr lang="en-US" dirty="0"/>
          </a:p>
          <a:p>
            <a:pPr marL="0" indent="0" algn="just">
              <a:buNone/>
            </a:pPr>
            <a:r>
              <a:rPr lang="uk-UA" dirty="0"/>
              <a:t>Хто має владу? </a:t>
            </a:r>
            <a:endParaRPr lang="en-US" dirty="0"/>
          </a:p>
          <a:p>
            <a:pPr marL="0" indent="0" algn="just">
              <a:buNone/>
            </a:pPr>
            <a:r>
              <a:rPr lang="uk-UA" dirty="0"/>
              <a:t>Що поставлено на карту? </a:t>
            </a:r>
            <a:endParaRPr lang="en-US" dirty="0"/>
          </a:p>
          <a:p>
            <a:pPr marL="0" indent="0" algn="just">
              <a:buNone/>
            </a:pPr>
            <a:r>
              <a:rPr lang="uk-UA" dirty="0"/>
              <a:t>Які наші часові </a:t>
            </a:r>
            <a:r>
              <a:rPr lang="ru-RU" dirty="0"/>
              <a:t>рамки? </a:t>
            </a:r>
            <a:endParaRPr lang="en-US" dirty="0"/>
          </a:p>
          <a:p>
            <a:pPr marL="0" indent="0" algn="just">
              <a:buNone/>
            </a:pPr>
            <a:r>
              <a:rPr lang="uk-UA" dirty="0"/>
              <a:t>Де вони проводять підсумкову лінію для себе особисто й для організації? </a:t>
            </a:r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5141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/>
              <a:t>Місце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dirty="0"/>
              <a:t>Де належить зустрічатися з партнерами для переговорів: у них в офісі, у вас в офісі, чи на нейтральній території? Мудрий підхід до проведення переговорів радить організовувати зустріч чи у своєму власному офісі, чи в нейтральному місці.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8640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/>
              <a:t>Розміщення учасників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uk-UA" dirty="0"/>
              <a:t>У традиційних американських переговорах дві команди звернені обличчям один до одного, часто сидять </a:t>
            </a:r>
            <a:r>
              <a:rPr lang="uk-UA" b="1" i="1" dirty="0"/>
              <a:t>на протилежних сторонах </a:t>
            </a:r>
            <a:r>
              <a:rPr lang="uk-UA" dirty="0"/>
              <a:t>стола в залі засідань. Однак таке розміщення збільшує конкуренцію. </a:t>
            </a:r>
            <a:endParaRPr lang="en-US" dirty="0"/>
          </a:p>
          <a:p>
            <a:pPr marL="0" indent="0" algn="just">
              <a:buNone/>
            </a:pPr>
            <a:r>
              <a:rPr lang="uk-UA" dirty="0"/>
              <a:t>Розміщення учасників </a:t>
            </a:r>
            <a:r>
              <a:rPr lang="uk-UA" b="1" i="1" dirty="0"/>
              <a:t>під прямим кутом </a:t>
            </a:r>
            <a:r>
              <a:rPr lang="uk-UA" dirty="0"/>
              <a:t>один до одного полегшує взаємодію. Якщо сторони розглядають процес переговорів як партнерський пошук взаємовигідних результатів (рішень), фізичне розміщення учасників повинно підтримувати взаємодію, а не конкуренцію. </a:t>
            </a:r>
            <a:endParaRPr lang="en-US" dirty="0"/>
          </a:p>
          <a:p>
            <a:pPr marL="0" indent="0" algn="just">
              <a:buNone/>
            </a:pPr>
            <a:r>
              <a:rPr lang="uk-UA" dirty="0"/>
              <a:t>Як альтернатива розміщенню в залі засідань існує розміщення сторін </a:t>
            </a:r>
            <a:r>
              <a:rPr lang="uk-UA" b="1" i="1" dirty="0"/>
              <a:t>з однієї сторони стола</a:t>
            </a:r>
            <a:r>
              <a:rPr lang="uk-UA" dirty="0"/>
              <a:t>, «повертаючись обличчям до проблеми». Таким чином, вони стикаються із проблемою, не з людьми. Японці, розвішуючи всю інформацію, пов’язану з переговорами, на стінах, структурують оточення так, щоб всі зацікавлені сторони повністю «розглянули проблему».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581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/>
              <a:t>Учасники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uk-UA" dirty="0"/>
              <a:t>Хто повинен відвідувати формальні засідання в ході ведення переговорів? </a:t>
            </a:r>
            <a:endParaRPr lang="en-US" dirty="0"/>
          </a:p>
          <a:p>
            <a:pPr marL="0" indent="0" algn="just">
              <a:buNone/>
            </a:pPr>
            <a:r>
              <a:rPr lang="uk-UA" dirty="0"/>
              <a:t>Чи належить запрошувати пресу? </a:t>
            </a:r>
            <a:endParaRPr lang="en-US" dirty="0"/>
          </a:p>
          <a:p>
            <a:pPr marL="0" indent="0" algn="just">
              <a:buNone/>
            </a:pPr>
            <a:r>
              <a:rPr lang="uk-UA" dirty="0"/>
              <a:t>Полегшить чи ускладнить громадська думка вироблення взаємовигідних рішень? </a:t>
            </a:r>
            <a:endParaRPr lang="en-US" dirty="0"/>
          </a:p>
          <a:p>
            <a:pPr marL="0" indent="0" algn="just">
              <a:buNone/>
            </a:pPr>
            <a:r>
              <a:rPr lang="uk-UA" dirty="0"/>
              <a:t>Чи потрібно, щоб були представлені профспілки? </a:t>
            </a:r>
            <a:endParaRPr lang="en-US" dirty="0"/>
          </a:p>
          <a:p>
            <a:pPr marL="0" indent="0" algn="just">
              <a:buNone/>
            </a:pPr>
            <a:r>
              <a:rPr lang="uk-UA" dirty="0"/>
              <a:t>Чи мають договірні сторони інформувати уряд про хід переговорів чи тільки надати їм заключну угоду?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91718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 algn="just">
              <a:buNone/>
            </a:pPr>
            <a:r>
              <a:rPr lang="uk-UA" b="1" i="1" dirty="0"/>
              <a:t>Процес</a:t>
            </a:r>
            <a:r>
              <a:rPr lang="uk-UA" dirty="0"/>
              <a:t> — це єдиний найважливіший фактор у передбаченні успіху чи провалу переговорів.</a:t>
            </a:r>
            <a:endParaRPr lang="en-US" dirty="0"/>
          </a:p>
          <a:p>
            <a:pPr marL="514350" lvl="0" indent="-514350" algn="just">
              <a:buFont typeface="+mj-lt"/>
              <a:buAutoNum type="arabicPeriod"/>
            </a:pPr>
            <a:r>
              <a:rPr lang="uk-UA" dirty="0"/>
              <a:t>Відокремити людей від проблеми</a:t>
            </a:r>
            <a:endParaRPr lang="ru-RU" dirty="0"/>
          </a:p>
          <a:p>
            <a:pPr marL="514350" lvl="0" indent="-514350" algn="just">
              <a:buFont typeface="+mj-lt"/>
              <a:buAutoNum type="arabicPeriod"/>
            </a:pPr>
            <a:r>
              <a:rPr lang="uk-UA" dirty="0"/>
              <a:t>Зосередитись на інтересах, а не на позиціях</a:t>
            </a:r>
            <a:endParaRPr lang="ru-RU" dirty="0"/>
          </a:p>
          <a:p>
            <a:pPr marL="514350" lvl="0" indent="-514350" algn="just">
              <a:buFont typeface="+mj-lt"/>
              <a:buAutoNum type="arabicPeriod"/>
            </a:pPr>
            <a:r>
              <a:rPr lang="uk-UA" dirty="0"/>
              <a:t>Наполягати на об’єктивних критеріях (і ніколи не піддаватися тиску)</a:t>
            </a:r>
            <a:endParaRPr lang="ru-RU" dirty="0"/>
          </a:p>
          <a:p>
            <a:pPr marL="514350" lvl="0" indent="-514350" algn="just">
              <a:buFont typeface="+mj-lt"/>
              <a:buAutoNum type="arabicPeriod"/>
            </a:pPr>
            <a:r>
              <a:rPr lang="uk-UA" dirty="0"/>
              <a:t>Знайти взаємовигідні варіанти.</a:t>
            </a:r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687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1590</TotalTime>
  <Words>450</Words>
  <Application>Microsoft Office PowerPoint</Application>
  <PresentationFormat>Экран (4:3)</PresentationFormat>
  <Paragraphs>46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Arial</vt:lpstr>
      <vt:lpstr>Calibri</vt:lpstr>
      <vt:lpstr>Тема Office</vt:lpstr>
      <vt:lpstr> КРОСКУЛЬТУРНІ АСПЕКТИ МІЖНАРОДНИХ ПЕРЕГОВОРІВ</vt:lpstr>
      <vt:lpstr>Презентация PowerPoint</vt:lpstr>
      <vt:lpstr>Презентация PowerPoint</vt:lpstr>
      <vt:lpstr>Презентация PowerPoint</vt:lpstr>
      <vt:lpstr>Контекст переговорів </vt:lpstr>
      <vt:lpstr>Місце</vt:lpstr>
      <vt:lpstr>Розміщення учасників</vt:lpstr>
      <vt:lpstr>Учасники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Yana</cp:lastModifiedBy>
  <cp:revision>24</cp:revision>
  <dcterms:created xsi:type="dcterms:W3CDTF">2019-11-09T15:18:19Z</dcterms:created>
  <dcterms:modified xsi:type="dcterms:W3CDTF">2026-03-02T12:09:03Z</dcterms:modified>
</cp:coreProperties>
</file>